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0" r:id="rId2"/>
    <p:sldMasterId id="2147483757" r:id="rId3"/>
    <p:sldMasterId id="2147483809" r:id="rId4"/>
    <p:sldMasterId id="2147483953" r:id="rId5"/>
    <p:sldMasterId id="2147483977" r:id="rId6"/>
    <p:sldMasterId id="2147483988" r:id="rId7"/>
  </p:sldMasterIdLst>
  <p:notesMasterIdLst>
    <p:notesMasterId r:id="rId79"/>
  </p:notesMasterIdLst>
  <p:sldIdLst>
    <p:sldId id="1140" r:id="rId8"/>
    <p:sldId id="1068" r:id="rId9"/>
    <p:sldId id="1074" r:id="rId10"/>
    <p:sldId id="1077" r:id="rId11"/>
    <p:sldId id="1078" r:id="rId12"/>
    <p:sldId id="1069" r:id="rId13"/>
    <p:sldId id="1070" r:id="rId14"/>
    <p:sldId id="1081" r:id="rId15"/>
    <p:sldId id="1071" r:id="rId16"/>
    <p:sldId id="976" r:id="rId17"/>
    <p:sldId id="798" r:id="rId18"/>
    <p:sldId id="1085" r:id="rId19"/>
    <p:sldId id="1086" r:id="rId20"/>
    <p:sldId id="1088" r:id="rId21"/>
    <p:sldId id="1087" r:id="rId22"/>
    <p:sldId id="1089" r:id="rId23"/>
    <p:sldId id="1142" r:id="rId24"/>
    <p:sldId id="1143" r:id="rId25"/>
    <p:sldId id="1144" r:id="rId26"/>
    <p:sldId id="1145" r:id="rId27"/>
    <p:sldId id="1093" r:id="rId28"/>
    <p:sldId id="1095" r:id="rId29"/>
    <p:sldId id="1096" r:id="rId30"/>
    <p:sldId id="1097" r:id="rId31"/>
    <p:sldId id="1098" r:id="rId32"/>
    <p:sldId id="1099" r:id="rId33"/>
    <p:sldId id="1100" r:id="rId34"/>
    <p:sldId id="1101" r:id="rId35"/>
    <p:sldId id="1116" r:id="rId36"/>
    <p:sldId id="1118" r:id="rId37"/>
    <p:sldId id="1146" r:id="rId38"/>
    <p:sldId id="1113" r:id="rId39"/>
    <p:sldId id="1114" r:id="rId40"/>
    <p:sldId id="1122" r:id="rId41"/>
    <p:sldId id="1125" r:id="rId42"/>
    <p:sldId id="1108" r:id="rId43"/>
    <p:sldId id="1109" r:id="rId44"/>
    <p:sldId id="1130" r:id="rId45"/>
    <p:sldId id="1128" r:id="rId46"/>
    <p:sldId id="1131" r:id="rId47"/>
    <p:sldId id="1148" r:id="rId48"/>
    <p:sldId id="1137" r:id="rId49"/>
    <p:sldId id="1138" r:id="rId50"/>
    <p:sldId id="1150" r:id="rId51"/>
    <p:sldId id="1129" r:id="rId52"/>
    <p:sldId id="916" r:id="rId53"/>
    <p:sldId id="1149" r:id="rId54"/>
    <p:sldId id="923" r:id="rId55"/>
    <p:sldId id="1025" r:id="rId56"/>
    <p:sldId id="1026" r:id="rId57"/>
    <p:sldId id="1111" r:id="rId58"/>
    <p:sldId id="917" r:id="rId59"/>
    <p:sldId id="918" r:id="rId60"/>
    <p:sldId id="952" r:id="rId61"/>
    <p:sldId id="959" r:id="rId62"/>
    <p:sldId id="1054" r:id="rId63"/>
    <p:sldId id="1062" r:id="rId64"/>
    <p:sldId id="1059" r:id="rId65"/>
    <p:sldId id="1063" r:id="rId66"/>
    <p:sldId id="919" r:id="rId67"/>
    <p:sldId id="842" r:id="rId68"/>
    <p:sldId id="843" r:id="rId69"/>
    <p:sldId id="927" r:id="rId70"/>
    <p:sldId id="1064" r:id="rId71"/>
    <p:sldId id="972" r:id="rId72"/>
    <p:sldId id="714" r:id="rId73"/>
    <p:sldId id="761" r:id="rId74"/>
    <p:sldId id="1061" r:id="rId75"/>
    <p:sldId id="1060" r:id="rId76"/>
    <p:sldId id="754" r:id="rId77"/>
    <p:sldId id="562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gdan" initials="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990099"/>
    <a:srgbClr val="CC00CC"/>
    <a:srgbClr val="FF8000"/>
    <a:srgbClr val="800080"/>
    <a:srgbClr val="00FFFF"/>
    <a:srgbClr val="3083FB"/>
    <a:srgbClr val="000099"/>
    <a:srgbClr val="181EB3"/>
    <a:srgbClr val="F1C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7" autoAdjust="0"/>
    <p:restoredTop sz="93065" autoAdjust="0"/>
  </p:normalViewPr>
  <p:slideViewPr>
    <p:cSldViewPr snapToGrid="0" snapToObjects="1">
      <p:cViewPr varScale="1">
        <p:scale>
          <a:sx n="103" d="100"/>
          <a:sy n="103" d="100"/>
        </p:scale>
        <p:origin x="-21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80" Type="http://schemas.openxmlformats.org/officeDocument/2006/relationships/printerSettings" Target="printerSettings/printerSettings1.bin"/><Relationship Id="rId81" Type="http://schemas.openxmlformats.org/officeDocument/2006/relationships/commentAuthors" Target="commentAuthors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2000" b="0">
                <a:solidFill>
                  <a:srgbClr val="00FFFF"/>
                </a:solidFill>
              </a:defRPr>
            </a:pPr>
            <a:r>
              <a:rPr lang="en-US" sz="2000" b="0" baseline="30000" dirty="0" smtClean="0">
                <a:solidFill>
                  <a:srgbClr val="00FFFF"/>
                </a:solidFill>
              </a:rPr>
              <a:t>64</a:t>
            </a:r>
            <a:r>
              <a:rPr lang="en-US" sz="2000" b="0" dirty="0" smtClean="0">
                <a:solidFill>
                  <a:srgbClr val="00FFFF"/>
                </a:solidFill>
              </a:rPr>
              <a:t>Fe - THEORY: </a:t>
            </a:r>
          </a:p>
          <a:p>
            <a:pPr algn="ctr">
              <a:defRPr sz="2000" b="0">
                <a:solidFill>
                  <a:srgbClr val="00FFFF"/>
                </a:solidFill>
              </a:defRPr>
            </a:pPr>
            <a:r>
              <a:rPr lang="en-US" sz="2000" b="0" dirty="0" smtClean="0">
                <a:solidFill>
                  <a:srgbClr val="00FFFF"/>
                </a:solidFill>
              </a:rPr>
              <a:t>dipole strength</a:t>
            </a:r>
            <a:endParaRPr lang="en-US" sz="2000" b="0" dirty="0">
              <a:solidFill>
                <a:srgbClr val="00FFFF"/>
              </a:solidFill>
            </a:endParaRPr>
          </a:p>
        </c:rich>
      </c:tx>
      <c:layout>
        <c:manualLayout>
          <c:xMode val="edge"/>
          <c:yMode val="edge"/>
          <c:x val="0.559131947936348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2069770025553"/>
          <c:y val="0.112731301460332"/>
          <c:w val="0.84427568392784"/>
          <c:h val="0.735789277381883"/>
        </c:manualLayout>
      </c:layout>
      <c:scatterChart>
        <c:scatterStyle val="smoothMarker"/>
        <c:varyColors val="0"/>
        <c:ser>
          <c:idx val="0"/>
          <c:order val="0"/>
          <c:tx>
            <c:v>RPA (SKI2) Wieland</c:v>
          </c:tx>
          <c:marker>
            <c:symbol val="none"/>
          </c:marker>
          <c:xVal>
            <c:numRef>
              <c:f>'sncf (0.2)'!$B$1:$B$600</c:f>
              <c:numCache>
                <c:formatCode>0.00</c:formatCode>
                <c:ptCount val="600"/>
                <c:pt idx="0">
                  <c:v>0.0</c:v>
                </c:pt>
                <c:pt idx="1">
                  <c:v>0.133333</c:v>
                </c:pt>
                <c:pt idx="2">
                  <c:v>0.266667</c:v>
                </c:pt>
                <c:pt idx="3">
                  <c:v>0.4</c:v>
                </c:pt>
                <c:pt idx="4">
                  <c:v>0.533332999999996</c:v>
                </c:pt>
                <c:pt idx="5">
                  <c:v>0.666667000000003</c:v>
                </c:pt>
                <c:pt idx="6">
                  <c:v>0.8</c:v>
                </c:pt>
                <c:pt idx="7">
                  <c:v>0.933332999999997</c:v>
                </c:pt>
                <c:pt idx="8">
                  <c:v>1.06667</c:v>
                </c:pt>
                <c:pt idx="9">
                  <c:v>1.2</c:v>
                </c:pt>
                <c:pt idx="10">
                  <c:v>1.333329999999994</c:v>
                </c:pt>
                <c:pt idx="11">
                  <c:v>1.466669999999994</c:v>
                </c:pt>
                <c:pt idx="12">
                  <c:v>1.6</c:v>
                </c:pt>
                <c:pt idx="13">
                  <c:v>1.733329999999995</c:v>
                </c:pt>
                <c:pt idx="14">
                  <c:v>1.86667</c:v>
                </c:pt>
                <c:pt idx="15">
                  <c:v>2.0</c:v>
                </c:pt>
                <c:pt idx="16">
                  <c:v>2.13333</c:v>
                </c:pt>
                <c:pt idx="17">
                  <c:v>2.26667</c:v>
                </c:pt>
                <c:pt idx="18">
                  <c:v>2.4</c:v>
                </c:pt>
                <c:pt idx="19">
                  <c:v>2.53333</c:v>
                </c:pt>
                <c:pt idx="20">
                  <c:v>2.666669999999998</c:v>
                </c:pt>
                <c:pt idx="21">
                  <c:v>2.8</c:v>
                </c:pt>
                <c:pt idx="22">
                  <c:v>2.93333</c:v>
                </c:pt>
                <c:pt idx="23">
                  <c:v>3.066669999999997</c:v>
                </c:pt>
                <c:pt idx="24">
                  <c:v>3.2</c:v>
                </c:pt>
                <c:pt idx="25">
                  <c:v>3.33333</c:v>
                </c:pt>
                <c:pt idx="26">
                  <c:v>3.466669999999977</c:v>
                </c:pt>
                <c:pt idx="27">
                  <c:v>3.6</c:v>
                </c:pt>
                <c:pt idx="28">
                  <c:v>3.733330000000011</c:v>
                </c:pt>
                <c:pt idx="29">
                  <c:v>3.866669999999976</c:v>
                </c:pt>
                <c:pt idx="30">
                  <c:v>4.0</c:v>
                </c:pt>
                <c:pt idx="31">
                  <c:v>4.13333</c:v>
                </c:pt>
                <c:pt idx="32">
                  <c:v>4.26667</c:v>
                </c:pt>
                <c:pt idx="33">
                  <c:v>4.4</c:v>
                </c:pt>
                <c:pt idx="34">
                  <c:v>4.53333</c:v>
                </c:pt>
                <c:pt idx="35">
                  <c:v>4.66667</c:v>
                </c:pt>
                <c:pt idx="36">
                  <c:v>4.8</c:v>
                </c:pt>
                <c:pt idx="37">
                  <c:v>4.933330000000002</c:v>
                </c:pt>
                <c:pt idx="38">
                  <c:v>5.06667</c:v>
                </c:pt>
                <c:pt idx="39">
                  <c:v>5.2</c:v>
                </c:pt>
                <c:pt idx="40">
                  <c:v>5.33333</c:v>
                </c:pt>
                <c:pt idx="41">
                  <c:v>5.466670000000002</c:v>
                </c:pt>
                <c:pt idx="42">
                  <c:v>5.6</c:v>
                </c:pt>
                <c:pt idx="43">
                  <c:v>5.733330000000001</c:v>
                </c:pt>
                <c:pt idx="44">
                  <c:v>5.86667</c:v>
                </c:pt>
                <c:pt idx="45">
                  <c:v>6.0</c:v>
                </c:pt>
                <c:pt idx="46">
                  <c:v>6.13333</c:v>
                </c:pt>
                <c:pt idx="47">
                  <c:v>6.26667</c:v>
                </c:pt>
                <c:pt idx="48">
                  <c:v>6.4</c:v>
                </c:pt>
                <c:pt idx="49">
                  <c:v>6.53333</c:v>
                </c:pt>
                <c:pt idx="50">
                  <c:v>6.66667</c:v>
                </c:pt>
                <c:pt idx="51">
                  <c:v>6.8</c:v>
                </c:pt>
                <c:pt idx="52">
                  <c:v>6.933330000000002</c:v>
                </c:pt>
                <c:pt idx="53">
                  <c:v>7.06667</c:v>
                </c:pt>
                <c:pt idx="54">
                  <c:v>7.2</c:v>
                </c:pt>
                <c:pt idx="55">
                  <c:v>7.33333</c:v>
                </c:pt>
                <c:pt idx="56">
                  <c:v>7.466670000000002</c:v>
                </c:pt>
                <c:pt idx="57">
                  <c:v>7.6</c:v>
                </c:pt>
                <c:pt idx="58">
                  <c:v>7.733330000000001</c:v>
                </c:pt>
                <c:pt idx="59">
                  <c:v>7.86667</c:v>
                </c:pt>
                <c:pt idx="60">
                  <c:v>8.0</c:v>
                </c:pt>
                <c:pt idx="61">
                  <c:v>8.13333</c:v>
                </c:pt>
                <c:pt idx="62">
                  <c:v>8.266670000000001</c:v>
                </c:pt>
                <c:pt idx="63">
                  <c:v>8.4</c:v>
                </c:pt>
                <c:pt idx="64">
                  <c:v>8.53333</c:v>
                </c:pt>
                <c:pt idx="65">
                  <c:v>8.666670000000003</c:v>
                </c:pt>
                <c:pt idx="66">
                  <c:v>8.8</c:v>
                </c:pt>
                <c:pt idx="67">
                  <c:v>8.93333</c:v>
                </c:pt>
                <c:pt idx="68">
                  <c:v>9.06667</c:v>
                </c:pt>
                <c:pt idx="69">
                  <c:v>9.200000000000001</c:v>
                </c:pt>
                <c:pt idx="70">
                  <c:v>9.33333</c:v>
                </c:pt>
                <c:pt idx="71">
                  <c:v>9.46667</c:v>
                </c:pt>
                <c:pt idx="72">
                  <c:v>9.6</c:v>
                </c:pt>
                <c:pt idx="73">
                  <c:v>9.733329999999998</c:v>
                </c:pt>
                <c:pt idx="74">
                  <c:v>9.866670000000002</c:v>
                </c:pt>
                <c:pt idx="75">
                  <c:v>10.0</c:v>
                </c:pt>
                <c:pt idx="76">
                  <c:v>10.1333</c:v>
                </c:pt>
                <c:pt idx="77">
                  <c:v>10.2667</c:v>
                </c:pt>
                <c:pt idx="78">
                  <c:v>10.4</c:v>
                </c:pt>
                <c:pt idx="79">
                  <c:v>10.5333</c:v>
                </c:pt>
                <c:pt idx="80">
                  <c:v>10.6667</c:v>
                </c:pt>
                <c:pt idx="81">
                  <c:v>10.8</c:v>
                </c:pt>
                <c:pt idx="82">
                  <c:v>10.9333</c:v>
                </c:pt>
                <c:pt idx="83">
                  <c:v>11.0667</c:v>
                </c:pt>
                <c:pt idx="84">
                  <c:v>11.2</c:v>
                </c:pt>
                <c:pt idx="85">
                  <c:v>11.3333</c:v>
                </c:pt>
                <c:pt idx="86">
                  <c:v>11.46670000000002</c:v>
                </c:pt>
                <c:pt idx="87">
                  <c:v>11.6</c:v>
                </c:pt>
                <c:pt idx="88">
                  <c:v>11.7333</c:v>
                </c:pt>
                <c:pt idx="89">
                  <c:v>11.86670000000003</c:v>
                </c:pt>
                <c:pt idx="90">
                  <c:v>12.0</c:v>
                </c:pt>
                <c:pt idx="91">
                  <c:v>12.1333</c:v>
                </c:pt>
                <c:pt idx="92">
                  <c:v>12.2667</c:v>
                </c:pt>
                <c:pt idx="93">
                  <c:v>12.4</c:v>
                </c:pt>
                <c:pt idx="94">
                  <c:v>12.5333</c:v>
                </c:pt>
                <c:pt idx="95">
                  <c:v>12.6667</c:v>
                </c:pt>
                <c:pt idx="96">
                  <c:v>12.8</c:v>
                </c:pt>
                <c:pt idx="97">
                  <c:v>12.9333</c:v>
                </c:pt>
                <c:pt idx="98">
                  <c:v>13.0667</c:v>
                </c:pt>
                <c:pt idx="99">
                  <c:v>13.2</c:v>
                </c:pt>
                <c:pt idx="100">
                  <c:v>13.3333</c:v>
                </c:pt>
                <c:pt idx="101">
                  <c:v>13.46670000000002</c:v>
                </c:pt>
                <c:pt idx="102">
                  <c:v>13.6</c:v>
                </c:pt>
                <c:pt idx="103">
                  <c:v>13.7333</c:v>
                </c:pt>
                <c:pt idx="104">
                  <c:v>13.86670000000003</c:v>
                </c:pt>
                <c:pt idx="105">
                  <c:v>14.0</c:v>
                </c:pt>
                <c:pt idx="106">
                  <c:v>14.1333</c:v>
                </c:pt>
                <c:pt idx="107">
                  <c:v>14.2667</c:v>
                </c:pt>
                <c:pt idx="108">
                  <c:v>14.4</c:v>
                </c:pt>
                <c:pt idx="109">
                  <c:v>14.5333</c:v>
                </c:pt>
                <c:pt idx="110">
                  <c:v>14.6667</c:v>
                </c:pt>
                <c:pt idx="111">
                  <c:v>14.8</c:v>
                </c:pt>
                <c:pt idx="112">
                  <c:v>14.9333</c:v>
                </c:pt>
                <c:pt idx="113">
                  <c:v>15.0667</c:v>
                </c:pt>
                <c:pt idx="114">
                  <c:v>15.2</c:v>
                </c:pt>
                <c:pt idx="115">
                  <c:v>15.3333</c:v>
                </c:pt>
                <c:pt idx="116">
                  <c:v>15.46670000000002</c:v>
                </c:pt>
                <c:pt idx="117">
                  <c:v>15.6</c:v>
                </c:pt>
                <c:pt idx="118">
                  <c:v>15.7333</c:v>
                </c:pt>
                <c:pt idx="119">
                  <c:v>15.86670000000003</c:v>
                </c:pt>
                <c:pt idx="120">
                  <c:v>16.0</c:v>
                </c:pt>
                <c:pt idx="121">
                  <c:v>16.13329999999999</c:v>
                </c:pt>
                <c:pt idx="122">
                  <c:v>16.26669999999987</c:v>
                </c:pt>
                <c:pt idx="123">
                  <c:v>16.4</c:v>
                </c:pt>
                <c:pt idx="124">
                  <c:v>16.5333</c:v>
                </c:pt>
                <c:pt idx="125">
                  <c:v>16.6666999999999</c:v>
                </c:pt>
                <c:pt idx="126">
                  <c:v>16.8</c:v>
                </c:pt>
                <c:pt idx="127">
                  <c:v>16.93329999999991</c:v>
                </c:pt>
                <c:pt idx="128">
                  <c:v>17.06669999999988</c:v>
                </c:pt>
                <c:pt idx="129">
                  <c:v>17.2</c:v>
                </c:pt>
                <c:pt idx="130">
                  <c:v>17.3333</c:v>
                </c:pt>
                <c:pt idx="131">
                  <c:v>17.46669999999978</c:v>
                </c:pt>
                <c:pt idx="132">
                  <c:v>17.6</c:v>
                </c:pt>
                <c:pt idx="133">
                  <c:v>17.7333</c:v>
                </c:pt>
                <c:pt idx="134">
                  <c:v>17.8667</c:v>
                </c:pt>
                <c:pt idx="135">
                  <c:v>18.0</c:v>
                </c:pt>
                <c:pt idx="136">
                  <c:v>18.13329999999999</c:v>
                </c:pt>
                <c:pt idx="137">
                  <c:v>18.26669999999987</c:v>
                </c:pt>
                <c:pt idx="138">
                  <c:v>18.4</c:v>
                </c:pt>
                <c:pt idx="139">
                  <c:v>18.5333</c:v>
                </c:pt>
                <c:pt idx="140">
                  <c:v>18.6666999999999</c:v>
                </c:pt>
                <c:pt idx="141">
                  <c:v>18.8</c:v>
                </c:pt>
                <c:pt idx="142">
                  <c:v>18.93329999999991</c:v>
                </c:pt>
                <c:pt idx="143">
                  <c:v>19.06669999999988</c:v>
                </c:pt>
                <c:pt idx="144">
                  <c:v>19.2</c:v>
                </c:pt>
                <c:pt idx="145">
                  <c:v>19.3333</c:v>
                </c:pt>
                <c:pt idx="146">
                  <c:v>19.46669999999978</c:v>
                </c:pt>
                <c:pt idx="147">
                  <c:v>19.6</c:v>
                </c:pt>
                <c:pt idx="148">
                  <c:v>19.7333</c:v>
                </c:pt>
                <c:pt idx="149">
                  <c:v>19.8667</c:v>
                </c:pt>
                <c:pt idx="150">
                  <c:v>20.0</c:v>
                </c:pt>
                <c:pt idx="151">
                  <c:v>20.13329999999999</c:v>
                </c:pt>
                <c:pt idx="152">
                  <c:v>20.26669999999987</c:v>
                </c:pt>
                <c:pt idx="153">
                  <c:v>20.4</c:v>
                </c:pt>
                <c:pt idx="154">
                  <c:v>20.5333</c:v>
                </c:pt>
                <c:pt idx="155">
                  <c:v>20.6666999999999</c:v>
                </c:pt>
                <c:pt idx="156">
                  <c:v>20.8</c:v>
                </c:pt>
                <c:pt idx="157">
                  <c:v>20.93329999999991</c:v>
                </c:pt>
                <c:pt idx="158">
                  <c:v>21.06669999999988</c:v>
                </c:pt>
                <c:pt idx="159">
                  <c:v>21.2</c:v>
                </c:pt>
                <c:pt idx="160">
                  <c:v>21.3333</c:v>
                </c:pt>
                <c:pt idx="161">
                  <c:v>21.46669999999978</c:v>
                </c:pt>
                <c:pt idx="162">
                  <c:v>21.6</c:v>
                </c:pt>
                <c:pt idx="163">
                  <c:v>21.7333</c:v>
                </c:pt>
                <c:pt idx="164">
                  <c:v>21.8667</c:v>
                </c:pt>
                <c:pt idx="165">
                  <c:v>22.0</c:v>
                </c:pt>
                <c:pt idx="166">
                  <c:v>22.13329999999999</c:v>
                </c:pt>
                <c:pt idx="167">
                  <c:v>22.26669999999987</c:v>
                </c:pt>
                <c:pt idx="168">
                  <c:v>22.4</c:v>
                </c:pt>
                <c:pt idx="169">
                  <c:v>22.5333</c:v>
                </c:pt>
                <c:pt idx="170">
                  <c:v>22.6666999999999</c:v>
                </c:pt>
                <c:pt idx="171">
                  <c:v>22.8</c:v>
                </c:pt>
                <c:pt idx="172">
                  <c:v>22.93329999999991</c:v>
                </c:pt>
                <c:pt idx="173">
                  <c:v>23.06669999999988</c:v>
                </c:pt>
                <c:pt idx="174">
                  <c:v>23.2</c:v>
                </c:pt>
                <c:pt idx="175">
                  <c:v>23.3333</c:v>
                </c:pt>
                <c:pt idx="176">
                  <c:v>23.46669999999978</c:v>
                </c:pt>
                <c:pt idx="177">
                  <c:v>23.6</c:v>
                </c:pt>
                <c:pt idx="178">
                  <c:v>23.7333</c:v>
                </c:pt>
                <c:pt idx="179">
                  <c:v>23.8667</c:v>
                </c:pt>
                <c:pt idx="180">
                  <c:v>24.0</c:v>
                </c:pt>
                <c:pt idx="181">
                  <c:v>24.13329999999999</c:v>
                </c:pt>
                <c:pt idx="182">
                  <c:v>24.26669999999987</c:v>
                </c:pt>
                <c:pt idx="183">
                  <c:v>24.4</c:v>
                </c:pt>
                <c:pt idx="184">
                  <c:v>24.5333</c:v>
                </c:pt>
                <c:pt idx="185">
                  <c:v>24.6666999999999</c:v>
                </c:pt>
                <c:pt idx="186">
                  <c:v>24.8</c:v>
                </c:pt>
                <c:pt idx="187">
                  <c:v>24.93329999999991</c:v>
                </c:pt>
                <c:pt idx="188">
                  <c:v>25.06669999999988</c:v>
                </c:pt>
                <c:pt idx="189">
                  <c:v>25.2</c:v>
                </c:pt>
                <c:pt idx="190">
                  <c:v>25.3333</c:v>
                </c:pt>
                <c:pt idx="191">
                  <c:v>25.46669999999978</c:v>
                </c:pt>
                <c:pt idx="192">
                  <c:v>25.6</c:v>
                </c:pt>
                <c:pt idx="193">
                  <c:v>25.7333</c:v>
                </c:pt>
                <c:pt idx="194">
                  <c:v>25.8667</c:v>
                </c:pt>
                <c:pt idx="195">
                  <c:v>26.0</c:v>
                </c:pt>
                <c:pt idx="196">
                  <c:v>26.13329999999999</c:v>
                </c:pt>
                <c:pt idx="197">
                  <c:v>26.26669999999987</c:v>
                </c:pt>
                <c:pt idx="198">
                  <c:v>26.4</c:v>
                </c:pt>
                <c:pt idx="199">
                  <c:v>26.5333</c:v>
                </c:pt>
                <c:pt idx="200">
                  <c:v>26.6666999999999</c:v>
                </c:pt>
                <c:pt idx="201">
                  <c:v>26.8</c:v>
                </c:pt>
                <c:pt idx="202">
                  <c:v>26.93329999999991</c:v>
                </c:pt>
                <c:pt idx="203">
                  <c:v>27.06669999999988</c:v>
                </c:pt>
                <c:pt idx="204">
                  <c:v>27.2</c:v>
                </c:pt>
                <c:pt idx="205">
                  <c:v>27.3333</c:v>
                </c:pt>
                <c:pt idx="206">
                  <c:v>27.46669999999978</c:v>
                </c:pt>
                <c:pt idx="207">
                  <c:v>27.6</c:v>
                </c:pt>
                <c:pt idx="208">
                  <c:v>27.7333</c:v>
                </c:pt>
                <c:pt idx="209">
                  <c:v>27.8667</c:v>
                </c:pt>
                <c:pt idx="210">
                  <c:v>28.0</c:v>
                </c:pt>
                <c:pt idx="211">
                  <c:v>28.13329999999999</c:v>
                </c:pt>
                <c:pt idx="212">
                  <c:v>28.26669999999987</c:v>
                </c:pt>
                <c:pt idx="213">
                  <c:v>28.4</c:v>
                </c:pt>
                <c:pt idx="214">
                  <c:v>28.5333</c:v>
                </c:pt>
                <c:pt idx="215">
                  <c:v>28.6666999999999</c:v>
                </c:pt>
                <c:pt idx="216">
                  <c:v>28.8</c:v>
                </c:pt>
                <c:pt idx="217">
                  <c:v>28.93329999999991</c:v>
                </c:pt>
                <c:pt idx="218">
                  <c:v>29.06669999999988</c:v>
                </c:pt>
                <c:pt idx="219">
                  <c:v>29.2</c:v>
                </c:pt>
                <c:pt idx="220">
                  <c:v>29.3333</c:v>
                </c:pt>
                <c:pt idx="221">
                  <c:v>29.46669999999978</c:v>
                </c:pt>
                <c:pt idx="222">
                  <c:v>29.6</c:v>
                </c:pt>
                <c:pt idx="223">
                  <c:v>29.7333</c:v>
                </c:pt>
                <c:pt idx="224">
                  <c:v>29.8667</c:v>
                </c:pt>
                <c:pt idx="225">
                  <c:v>30.0</c:v>
                </c:pt>
                <c:pt idx="226">
                  <c:v>30.13329999999999</c:v>
                </c:pt>
                <c:pt idx="227">
                  <c:v>30.26669999999987</c:v>
                </c:pt>
                <c:pt idx="228">
                  <c:v>30.4</c:v>
                </c:pt>
                <c:pt idx="229">
                  <c:v>30.5333</c:v>
                </c:pt>
                <c:pt idx="230">
                  <c:v>30.6666999999999</c:v>
                </c:pt>
                <c:pt idx="231">
                  <c:v>30.8</c:v>
                </c:pt>
                <c:pt idx="232">
                  <c:v>30.93329999999991</c:v>
                </c:pt>
                <c:pt idx="233">
                  <c:v>31.06669999999988</c:v>
                </c:pt>
                <c:pt idx="234">
                  <c:v>31.2</c:v>
                </c:pt>
                <c:pt idx="235">
                  <c:v>31.3333</c:v>
                </c:pt>
                <c:pt idx="236">
                  <c:v>31.46669999999978</c:v>
                </c:pt>
                <c:pt idx="237">
                  <c:v>31.6</c:v>
                </c:pt>
                <c:pt idx="238">
                  <c:v>31.7333</c:v>
                </c:pt>
                <c:pt idx="239">
                  <c:v>31.8667</c:v>
                </c:pt>
                <c:pt idx="240">
                  <c:v>32.0</c:v>
                </c:pt>
                <c:pt idx="241">
                  <c:v>32.13330000000001</c:v>
                </c:pt>
                <c:pt idx="242">
                  <c:v>32.26670000000016</c:v>
                </c:pt>
                <c:pt idx="243">
                  <c:v>32.4</c:v>
                </c:pt>
                <c:pt idx="244">
                  <c:v>32.53330000000001</c:v>
                </c:pt>
                <c:pt idx="245">
                  <c:v>32.66670000000001</c:v>
                </c:pt>
                <c:pt idx="246">
                  <c:v>32.8</c:v>
                </c:pt>
                <c:pt idx="247">
                  <c:v>32.9333</c:v>
                </c:pt>
                <c:pt idx="248">
                  <c:v>33.06670000000001</c:v>
                </c:pt>
                <c:pt idx="249">
                  <c:v>33.2</c:v>
                </c:pt>
                <c:pt idx="250">
                  <c:v>33.3333</c:v>
                </c:pt>
                <c:pt idx="251">
                  <c:v>33.4667</c:v>
                </c:pt>
                <c:pt idx="252">
                  <c:v>33.6</c:v>
                </c:pt>
                <c:pt idx="253">
                  <c:v>33.73330000000016</c:v>
                </c:pt>
                <c:pt idx="254">
                  <c:v>33.8667</c:v>
                </c:pt>
                <c:pt idx="255">
                  <c:v>34.0</c:v>
                </c:pt>
                <c:pt idx="256">
                  <c:v>34.13330000000001</c:v>
                </c:pt>
                <c:pt idx="257">
                  <c:v>34.26670000000016</c:v>
                </c:pt>
                <c:pt idx="258">
                  <c:v>34.4</c:v>
                </c:pt>
                <c:pt idx="259">
                  <c:v>34.53330000000001</c:v>
                </c:pt>
                <c:pt idx="260">
                  <c:v>34.66670000000001</c:v>
                </c:pt>
                <c:pt idx="261">
                  <c:v>34.8</c:v>
                </c:pt>
                <c:pt idx="262">
                  <c:v>34.9333</c:v>
                </c:pt>
                <c:pt idx="263">
                  <c:v>35.06670000000001</c:v>
                </c:pt>
                <c:pt idx="264">
                  <c:v>35.2</c:v>
                </c:pt>
                <c:pt idx="265">
                  <c:v>35.3333</c:v>
                </c:pt>
                <c:pt idx="266">
                  <c:v>35.4667</c:v>
                </c:pt>
                <c:pt idx="267">
                  <c:v>35.6</c:v>
                </c:pt>
                <c:pt idx="268">
                  <c:v>35.73330000000016</c:v>
                </c:pt>
                <c:pt idx="269">
                  <c:v>35.8667</c:v>
                </c:pt>
                <c:pt idx="270">
                  <c:v>36.0</c:v>
                </c:pt>
                <c:pt idx="271">
                  <c:v>36.13330000000001</c:v>
                </c:pt>
                <c:pt idx="272">
                  <c:v>36.26670000000016</c:v>
                </c:pt>
                <c:pt idx="273">
                  <c:v>36.4</c:v>
                </c:pt>
                <c:pt idx="274">
                  <c:v>36.53330000000001</c:v>
                </c:pt>
                <c:pt idx="275">
                  <c:v>36.66670000000001</c:v>
                </c:pt>
                <c:pt idx="276">
                  <c:v>36.8</c:v>
                </c:pt>
                <c:pt idx="277">
                  <c:v>36.9333</c:v>
                </c:pt>
                <c:pt idx="278">
                  <c:v>37.06670000000001</c:v>
                </c:pt>
                <c:pt idx="279">
                  <c:v>37.2</c:v>
                </c:pt>
                <c:pt idx="280">
                  <c:v>37.3333</c:v>
                </c:pt>
                <c:pt idx="281">
                  <c:v>37.4667</c:v>
                </c:pt>
                <c:pt idx="282">
                  <c:v>37.6</c:v>
                </c:pt>
                <c:pt idx="283">
                  <c:v>37.73330000000016</c:v>
                </c:pt>
                <c:pt idx="284">
                  <c:v>37.8667</c:v>
                </c:pt>
                <c:pt idx="285">
                  <c:v>38.0</c:v>
                </c:pt>
                <c:pt idx="286">
                  <c:v>38.13330000000001</c:v>
                </c:pt>
                <c:pt idx="287">
                  <c:v>38.26670000000016</c:v>
                </c:pt>
                <c:pt idx="288">
                  <c:v>38.4</c:v>
                </c:pt>
                <c:pt idx="289">
                  <c:v>38.53330000000001</c:v>
                </c:pt>
                <c:pt idx="290">
                  <c:v>38.66670000000001</c:v>
                </c:pt>
                <c:pt idx="291">
                  <c:v>38.8</c:v>
                </c:pt>
                <c:pt idx="292">
                  <c:v>38.9333</c:v>
                </c:pt>
                <c:pt idx="293">
                  <c:v>39.06670000000001</c:v>
                </c:pt>
                <c:pt idx="294">
                  <c:v>39.2</c:v>
                </c:pt>
                <c:pt idx="295">
                  <c:v>39.3333</c:v>
                </c:pt>
                <c:pt idx="296">
                  <c:v>39.4667</c:v>
                </c:pt>
                <c:pt idx="297">
                  <c:v>39.6</c:v>
                </c:pt>
                <c:pt idx="298">
                  <c:v>39.73330000000016</c:v>
                </c:pt>
                <c:pt idx="299">
                  <c:v>39.8667</c:v>
                </c:pt>
                <c:pt idx="300">
                  <c:v>40.0</c:v>
                </c:pt>
                <c:pt idx="301">
                  <c:v>40.13330000000001</c:v>
                </c:pt>
                <c:pt idx="302">
                  <c:v>40.26670000000016</c:v>
                </c:pt>
                <c:pt idx="303">
                  <c:v>40.4</c:v>
                </c:pt>
                <c:pt idx="304">
                  <c:v>40.53330000000001</c:v>
                </c:pt>
                <c:pt idx="305">
                  <c:v>40.66670000000001</c:v>
                </c:pt>
                <c:pt idx="306">
                  <c:v>40.8</c:v>
                </c:pt>
                <c:pt idx="307">
                  <c:v>40.9333</c:v>
                </c:pt>
                <c:pt idx="308">
                  <c:v>41.06670000000001</c:v>
                </c:pt>
                <c:pt idx="309">
                  <c:v>41.2</c:v>
                </c:pt>
                <c:pt idx="310">
                  <c:v>41.3333</c:v>
                </c:pt>
                <c:pt idx="311">
                  <c:v>41.4667</c:v>
                </c:pt>
                <c:pt idx="312">
                  <c:v>41.6</c:v>
                </c:pt>
                <c:pt idx="313">
                  <c:v>41.73330000000016</c:v>
                </c:pt>
                <c:pt idx="314">
                  <c:v>41.8667</c:v>
                </c:pt>
                <c:pt idx="315">
                  <c:v>42.0</c:v>
                </c:pt>
                <c:pt idx="316">
                  <c:v>42.13330000000001</c:v>
                </c:pt>
                <c:pt idx="317">
                  <c:v>42.26670000000016</c:v>
                </c:pt>
                <c:pt idx="318">
                  <c:v>42.4</c:v>
                </c:pt>
                <c:pt idx="319">
                  <c:v>42.53330000000001</c:v>
                </c:pt>
                <c:pt idx="320">
                  <c:v>42.66670000000001</c:v>
                </c:pt>
                <c:pt idx="321">
                  <c:v>42.8</c:v>
                </c:pt>
                <c:pt idx="322">
                  <c:v>42.9333</c:v>
                </c:pt>
                <c:pt idx="323">
                  <c:v>43.06670000000001</c:v>
                </c:pt>
                <c:pt idx="324">
                  <c:v>43.2</c:v>
                </c:pt>
                <c:pt idx="325">
                  <c:v>43.3333</c:v>
                </c:pt>
                <c:pt idx="326">
                  <c:v>43.4667</c:v>
                </c:pt>
                <c:pt idx="327">
                  <c:v>43.6</c:v>
                </c:pt>
                <c:pt idx="328">
                  <c:v>43.73330000000016</c:v>
                </c:pt>
                <c:pt idx="329">
                  <c:v>43.8667</c:v>
                </c:pt>
                <c:pt idx="330">
                  <c:v>44.0</c:v>
                </c:pt>
                <c:pt idx="331">
                  <c:v>44.13330000000001</c:v>
                </c:pt>
                <c:pt idx="332">
                  <c:v>44.26670000000016</c:v>
                </c:pt>
                <c:pt idx="333">
                  <c:v>44.4</c:v>
                </c:pt>
                <c:pt idx="334">
                  <c:v>44.53330000000001</c:v>
                </c:pt>
                <c:pt idx="335">
                  <c:v>44.66670000000001</c:v>
                </c:pt>
                <c:pt idx="336">
                  <c:v>44.8</c:v>
                </c:pt>
                <c:pt idx="337">
                  <c:v>44.9333</c:v>
                </c:pt>
                <c:pt idx="338">
                  <c:v>45.06670000000001</c:v>
                </c:pt>
                <c:pt idx="339">
                  <c:v>45.2</c:v>
                </c:pt>
                <c:pt idx="340">
                  <c:v>45.3333</c:v>
                </c:pt>
                <c:pt idx="341">
                  <c:v>45.4667</c:v>
                </c:pt>
                <c:pt idx="342">
                  <c:v>45.6</c:v>
                </c:pt>
                <c:pt idx="343">
                  <c:v>45.73330000000016</c:v>
                </c:pt>
                <c:pt idx="344">
                  <c:v>45.8667</c:v>
                </c:pt>
                <c:pt idx="345">
                  <c:v>46.0</c:v>
                </c:pt>
                <c:pt idx="346">
                  <c:v>46.13330000000001</c:v>
                </c:pt>
                <c:pt idx="347">
                  <c:v>46.26670000000016</c:v>
                </c:pt>
                <c:pt idx="348">
                  <c:v>46.4</c:v>
                </c:pt>
                <c:pt idx="349">
                  <c:v>46.53330000000001</c:v>
                </c:pt>
                <c:pt idx="350">
                  <c:v>46.66670000000001</c:v>
                </c:pt>
                <c:pt idx="351">
                  <c:v>46.8</c:v>
                </c:pt>
                <c:pt idx="352">
                  <c:v>46.9333</c:v>
                </c:pt>
                <c:pt idx="353">
                  <c:v>47.06670000000001</c:v>
                </c:pt>
                <c:pt idx="354">
                  <c:v>47.2</c:v>
                </c:pt>
                <c:pt idx="355">
                  <c:v>47.3333</c:v>
                </c:pt>
                <c:pt idx="356">
                  <c:v>47.4667</c:v>
                </c:pt>
                <c:pt idx="357">
                  <c:v>47.6</c:v>
                </c:pt>
                <c:pt idx="358">
                  <c:v>47.73330000000016</c:v>
                </c:pt>
                <c:pt idx="359">
                  <c:v>47.8667</c:v>
                </c:pt>
                <c:pt idx="360">
                  <c:v>48.0</c:v>
                </c:pt>
                <c:pt idx="361">
                  <c:v>48.13330000000001</c:v>
                </c:pt>
                <c:pt idx="362">
                  <c:v>48.26670000000016</c:v>
                </c:pt>
                <c:pt idx="363">
                  <c:v>48.4</c:v>
                </c:pt>
                <c:pt idx="364">
                  <c:v>48.53330000000001</c:v>
                </c:pt>
                <c:pt idx="365">
                  <c:v>48.66670000000001</c:v>
                </c:pt>
                <c:pt idx="366">
                  <c:v>48.8</c:v>
                </c:pt>
                <c:pt idx="367">
                  <c:v>48.9333</c:v>
                </c:pt>
                <c:pt idx="368">
                  <c:v>49.06670000000001</c:v>
                </c:pt>
                <c:pt idx="369">
                  <c:v>49.2</c:v>
                </c:pt>
                <c:pt idx="370">
                  <c:v>49.3333</c:v>
                </c:pt>
                <c:pt idx="371">
                  <c:v>49.4667</c:v>
                </c:pt>
                <c:pt idx="372">
                  <c:v>49.6</c:v>
                </c:pt>
                <c:pt idx="373">
                  <c:v>49.73330000000016</c:v>
                </c:pt>
                <c:pt idx="374">
                  <c:v>49.8667</c:v>
                </c:pt>
                <c:pt idx="375">
                  <c:v>50.0</c:v>
                </c:pt>
                <c:pt idx="376">
                  <c:v>50.13330000000001</c:v>
                </c:pt>
                <c:pt idx="377">
                  <c:v>50.26670000000016</c:v>
                </c:pt>
                <c:pt idx="378">
                  <c:v>50.4</c:v>
                </c:pt>
                <c:pt idx="379">
                  <c:v>50.53330000000001</c:v>
                </c:pt>
                <c:pt idx="380">
                  <c:v>50.66670000000001</c:v>
                </c:pt>
                <c:pt idx="381">
                  <c:v>50.8</c:v>
                </c:pt>
                <c:pt idx="382">
                  <c:v>50.9333</c:v>
                </c:pt>
                <c:pt idx="383">
                  <c:v>51.06670000000001</c:v>
                </c:pt>
                <c:pt idx="384">
                  <c:v>51.2</c:v>
                </c:pt>
                <c:pt idx="385">
                  <c:v>51.3333</c:v>
                </c:pt>
                <c:pt idx="386">
                  <c:v>51.4667</c:v>
                </c:pt>
                <c:pt idx="387">
                  <c:v>51.6</c:v>
                </c:pt>
                <c:pt idx="388">
                  <c:v>51.73330000000016</c:v>
                </c:pt>
                <c:pt idx="389">
                  <c:v>51.8667</c:v>
                </c:pt>
                <c:pt idx="390">
                  <c:v>52.0</c:v>
                </c:pt>
                <c:pt idx="391">
                  <c:v>52.13330000000001</c:v>
                </c:pt>
                <c:pt idx="392">
                  <c:v>52.26670000000016</c:v>
                </c:pt>
                <c:pt idx="393">
                  <c:v>52.4</c:v>
                </c:pt>
                <c:pt idx="394">
                  <c:v>52.53330000000001</c:v>
                </c:pt>
                <c:pt idx="395">
                  <c:v>52.66670000000001</c:v>
                </c:pt>
                <c:pt idx="396">
                  <c:v>52.8</c:v>
                </c:pt>
                <c:pt idx="397">
                  <c:v>52.9333</c:v>
                </c:pt>
                <c:pt idx="398">
                  <c:v>53.06670000000001</c:v>
                </c:pt>
                <c:pt idx="399">
                  <c:v>53.2</c:v>
                </c:pt>
                <c:pt idx="400">
                  <c:v>53.3333</c:v>
                </c:pt>
                <c:pt idx="401">
                  <c:v>53.4667</c:v>
                </c:pt>
                <c:pt idx="402">
                  <c:v>53.6</c:v>
                </c:pt>
                <c:pt idx="403">
                  <c:v>53.73330000000016</c:v>
                </c:pt>
                <c:pt idx="404">
                  <c:v>53.8667</c:v>
                </c:pt>
                <c:pt idx="405">
                  <c:v>54.0</c:v>
                </c:pt>
                <c:pt idx="406">
                  <c:v>54.13330000000001</c:v>
                </c:pt>
                <c:pt idx="407">
                  <c:v>54.26670000000016</c:v>
                </c:pt>
                <c:pt idx="408">
                  <c:v>54.4</c:v>
                </c:pt>
                <c:pt idx="409">
                  <c:v>54.53330000000001</c:v>
                </c:pt>
                <c:pt idx="410">
                  <c:v>54.66670000000001</c:v>
                </c:pt>
                <c:pt idx="411">
                  <c:v>54.8</c:v>
                </c:pt>
                <c:pt idx="412">
                  <c:v>54.9333</c:v>
                </c:pt>
                <c:pt idx="413">
                  <c:v>55.06670000000001</c:v>
                </c:pt>
                <c:pt idx="414">
                  <c:v>55.2</c:v>
                </c:pt>
                <c:pt idx="415">
                  <c:v>55.3333</c:v>
                </c:pt>
                <c:pt idx="416">
                  <c:v>55.4667</c:v>
                </c:pt>
                <c:pt idx="417">
                  <c:v>55.6</c:v>
                </c:pt>
                <c:pt idx="418">
                  <c:v>55.73330000000016</c:v>
                </c:pt>
                <c:pt idx="419">
                  <c:v>55.8667</c:v>
                </c:pt>
                <c:pt idx="420">
                  <c:v>56.0</c:v>
                </c:pt>
                <c:pt idx="421">
                  <c:v>56.13330000000001</c:v>
                </c:pt>
                <c:pt idx="422">
                  <c:v>56.26670000000016</c:v>
                </c:pt>
                <c:pt idx="423">
                  <c:v>56.4</c:v>
                </c:pt>
                <c:pt idx="424">
                  <c:v>56.53330000000001</c:v>
                </c:pt>
                <c:pt idx="425">
                  <c:v>56.66670000000001</c:v>
                </c:pt>
                <c:pt idx="426">
                  <c:v>56.8</c:v>
                </c:pt>
                <c:pt idx="427">
                  <c:v>56.9333</c:v>
                </c:pt>
                <c:pt idx="428">
                  <c:v>57.06670000000001</c:v>
                </c:pt>
                <c:pt idx="429">
                  <c:v>57.2</c:v>
                </c:pt>
                <c:pt idx="430">
                  <c:v>57.3333</c:v>
                </c:pt>
                <c:pt idx="431">
                  <c:v>57.4667</c:v>
                </c:pt>
                <c:pt idx="432">
                  <c:v>57.6</c:v>
                </c:pt>
                <c:pt idx="433">
                  <c:v>57.73330000000016</c:v>
                </c:pt>
                <c:pt idx="434">
                  <c:v>57.8667</c:v>
                </c:pt>
                <c:pt idx="435">
                  <c:v>58.0</c:v>
                </c:pt>
                <c:pt idx="436">
                  <c:v>58.13330000000001</c:v>
                </c:pt>
                <c:pt idx="437">
                  <c:v>58.26670000000016</c:v>
                </c:pt>
                <c:pt idx="438">
                  <c:v>58.4</c:v>
                </c:pt>
                <c:pt idx="439">
                  <c:v>58.53330000000001</c:v>
                </c:pt>
                <c:pt idx="440">
                  <c:v>58.66670000000001</c:v>
                </c:pt>
                <c:pt idx="441">
                  <c:v>58.8</c:v>
                </c:pt>
                <c:pt idx="442">
                  <c:v>58.9333</c:v>
                </c:pt>
                <c:pt idx="443">
                  <c:v>59.06670000000001</c:v>
                </c:pt>
                <c:pt idx="444">
                  <c:v>59.2</c:v>
                </c:pt>
                <c:pt idx="445">
                  <c:v>59.3333</c:v>
                </c:pt>
                <c:pt idx="446">
                  <c:v>59.4667</c:v>
                </c:pt>
                <c:pt idx="447">
                  <c:v>59.6</c:v>
                </c:pt>
                <c:pt idx="448">
                  <c:v>59.73330000000016</c:v>
                </c:pt>
                <c:pt idx="449">
                  <c:v>59.8667</c:v>
                </c:pt>
                <c:pt idx="450">
                  <c:v>60.0</c:v>
                </c:pt>
                <c:pt idx="451">
                  <c:v>60.13330000000001</c:v>
                </c:pt>
                <c:pt idx="452">
                  <c:v>60.26670000000016</c:v>
                </c:pt>
                <c:pt idx="453">
                  <c:v>60.4</c:v>
                </c:pt>
                <c:pt idx="454">
                  <c:v>60.53330000000001</c:v>
                </c:pt>
                <c:pt idx="455">
                  <c:v>60.66670000000001</c:v>
                </c:pt>
                <c:pt idx="456">
                  <c:v>60.8</c:v>
                </c:pt>
                <c:pt idx="457">
                  <c:v>60.9333</c:v>
                </c:pt>
                <c:pt idx="458">
                  <c:v>61.06670000000001</c:v>
                </c:pt>
                <c:pt idx="459">
                  <c:v>61.2</c:v>
                </c:pt>
                <c:pt idx="460">
                  <c:v>61.3333</c:v>
                </c:pt>
                <c:pt idx="461">
                  <c:v>61.4667</c:v>
                </c:pt>
                <c:pt idx="462">
                  <c:v>61.6</c:v>
                </c:pt>
                <c:pt idx="463">
                  <c:v>61.73330000000016</c:v>
                </c:pt>
                <c:pt idx="464">
                  <c:v>61.8667</c:v>
                </c:pt>
                <c:pt idx="465">
                  <c:v>62.0</c:v>
                </c:pt>
                <c:pt idx="466">
                  <c:v>62.13330000000001</c:v>
                </c:pt>
                <c:pt idx="467">
                  <c:v>62.26670000000016</c:v>
                </c:pt>
                <c:pt idx="468">
                  <c:v>62.4</c:v>
                </c:pt>
                <c:pt idx="469">
                  <c:v>62.53330000000001</c:v>
                </c:pt>
                <c:pt idx="470">
                  <c:v>62.66670000000001</c:v>
                </c:pt>
                <c:pt idx="471">
                  <c:v>62.8</c:v>
                </c:pt>
                <c:pt idx="472">
                  <c:v>62.9333</c:v>
                </c:pt>
                <c:pt idx="473">
                  <c:v>63.06670000000001</c:v>
                </c:pt>
                <c:pt idx="474">
                  <c:v>63.2</c:v>
                </c:pt>
                <c:pt idx="475">
                  <c:v>63.3333</c:v>
                </c:pt>
                <c:pt idx="476">
                  <c:v>63.4667</c:v>
                </c:pt>
                <c:pt idx="477">
                  <c:v>63.6</c:v>
                </c:pt>
                <c:pt idx="478">
                  <c:v>63.73330000000016</c:v>
                </c:pt>
                <c:pt idx="479">
                  <c:v>63.8667</c:v>
                </c:pt>
                <c:pt idx="480">
                  <c:v>64.0</c:v>
                </c:pt>
                <c:pt idx="481">
                  <c:v>64.1333</c:v>
                </c:pt>
                <c:pt idx="482">
                  <c:v>64.2667</c:v>
                </c:pt>
                <c:pt idx="483">
                  <c:v>64.4</c:v>
                </c:pt>
                <c:pt idx="484">
                  <c:v>64.5333</c:v>
                </c:pt>
                <c:pt idx="485">
                  <c:v>64.6667</c:v>
                </c:pt>
                <c:pt idx="486">
                  <c:v>64.8</c:v>
                </c:pt>
                <c:pt idx="487">
                  <c:v>64.9333</c:v>
                </c:pt>
                <c:pt idx="488">
                  <c:v>65.0667</c:v>
                </c:pt>
                <c:pt idx="489">
                  <c:v>65.2</c:v>
                </c:pt>
                <c:pt idx="490">
                  <c:v>65.3333</c:v>
                </c:pt>
                <c:pt idx="491">
                  <c:v>65.4667</c:v>
                </c:pt>
                <c:pt idx="492">
                  <c:v>65.6</c:v>
                </c:pt>
                <c:pt idx="493">
                  <c:v>65.7333</c:v>
                </c:pt>
                <c:pt idx="494">
                  <c:v>65.8667</c:v>
                </c:pt>
                <c:pt idx="495">
                  <c:v>66.0</c:v>
                </c:pt>
                <c:pt idx="496">
                  <c:v>66.1333</c:v>
                </c:pt>
                <c:pt idx="497">
                  <c:v>66.2667</c:v>
                </c:pt>
                <c:pt idx="498">
                  <c:v>66.4</c:v>
                </c:pt>
                <c:pt idx="499">
                  <c:v>66.5333</c:v>
                </c:pt>
                <c:pt idx="500">
                  <c:v>66.6667</c:v>
                </c:pt>
                <c:pt idx="501">
                  <c:v>66.8</c:v>
                </c:pt>
                <c:pt idx="502">
                  <c:v>66.9333</c:v>
                </c:pt>
                <c:pt idx="503">
                  <c:v>67.0667</c:v>
                </c:pt>
                <c:pt idx="504">
                  <c:v>67.2</c:v>
                </c:pt>
                <c:pt idx="505">
                  <c:v>67.3333</c:v>
                </c:pt>
                <c:pt idx="506">
                  <c:v>67.4667</c:v>
                </c:pt>
                <c:pt idx="507">
                  <c:v>67.6</c:v>
                </c:pt>
                <c:pt idx="508">
                  <c:v>67.7333</c:v>
                </c:pt>
                <c:pt idx="509">
                  <c:v>67.8667</c:v>
                </c:pt>
                <c:pt idx="510">
                  <c:v>68.0</c:v>
                </c:pt>
                <c:pt idx="511">
                  <c:v>68.1333</c:v>
                </c:pt>
                <c:pt idx="512">
                  <c:v>68.2667</c:v>
                </c:pt>
                <c:pt idx="513">
                  <c:v>68.4</c:v>
                </c:pt>
                <c:pt idx="514">
                  <c:v>68.5333</c:v>
                </c:pt>
                <c:pt idx="515">
                  <c:v>68.6667</c:v>
                </c:pt>
                <c:pt idx="516">
                  <c:v>68.8</c:v>
                </c:pt>
                <c:pt idx="517">
                  <c:v>68.9333</c:v>
                </c:pt>
                <c:pt idx="518">
                  <c:v>69.0667</c:v>
                </c:pt>
                <c:pt idx="519">
                  <c:v>69.2</c:v>
                </c:pt>
                <c:pt idx="520">
                  <c:v>69.3333</c:v>
                </c:pt>
                <c:pt idx="521">
                  <c:v>69.4667</c:v>
                </c:pt>
                <c:pt idx="522">
                  <c:v>69.6</c:v>
                </c:pt>
                <c:pt idx="523">
                  <c:v>69.7333</c:v>
                </c:pt>
                <c:pt idx="524">
                  <c:v>69.8667</c:v>
                </c:pt>
                <c:pt idx="525">
                  <c:v>70.0</c:v>
                </c:pt>
                <c:pt idx="526">
                  <c:v>70.1333</c:v>
                </c:pt>
                <c:pt idx="527">
                  <c:v>70.2667</c:v>
                </c:pt>
                <c:pt idx="528">
                  <c:v>70.4</c:v>
                </c:pt>
                <c:pt idx="529">
                  <c:v>70.5333</c:v>
                </c:pt>
                <c:pt idx="530">
                  <c:v>70.6667</c:v>
                </c:pt>
                <c:pt idx="531">
                  <c:v>70.8</c:v>
                </c:pt>
                <c:pt idx="532">
                  <c:v>70.9333</c:v>
                </c:pt>
                <c:pt idx="533">
                  <c:v>71.0667</c:v>
                </c:pt>
                <c:pt idx="534">
                  <c:v>71.2</c:v>
                </c:pt>
                <c:pt idx="535">
                  <c:v>71.3333</c:v>
                </c:pt>
                <c:pt idx="536">
                  <c:v>71.4667</c:v>
                </c:pt>
                <c:pt idx="537">
                  <c:v>71.6</c:v>
                </c:pt>
                <c:pt idx="538">
                  <c:v>71.7333</c:v>
                </c:pt>
                <c:pt idx="539">
                  <c:v>71.8667</c:v>
                </c:pt>
                <c:pt idx="540">
                  <c:v>72.0</c:v>
                </c:pt>
                <c:pt idx="541">
                  <c:v>72.1333</c:v>
                </c:pt>
                <c:pt idx="542">
                  <c:v>72.2667</c:v>
                </c:pt>
                <c:pt idx="543">
                  <c:v>72.4</c:v>
                </c:pt>
                <c:pt idx="544">
                  <c:v>72.5333</c:v>
                </c:pt>
                <c:pt idx="545">
                  <c:v>72.6667</c:v>
                </c:pt>
                <c:pt idx="546">
                  <c:v>72.8</c:v>
                </c:pt>
                <c:pt idx="547">
                  <c:v>72.9333</c:v>
                </c:pt>
                <c:pt idx="548">
                  <c:v>73.0667</c:v>
                </c:pt>
                <c:pt idx="549">
                  <c:v>73.2</c:v>
                </c:pt>
                <c:pt idx="550">
                  <c:v>73.3333</c:v>
                </c:pt>
                <c:pt idx="551">
                  <c:v>73.4667</c:v>
                </c:pt>
                <c:pt idx="552">
                  <c:v>73.6</c:v>
                </c:pt>
                <c:pt idx="553">
                  <c:v>73.7333</c:v>
                </c:pt>
                <c:pt idx="554">
                  <c:v>73.8667</c:v>
                </c:pt>
                <c:pt idx="555">
                  <c:v>74.0</c:v>
                </c:pt>
                <c:pt idx="556">
                  <c:v>74.1333</c:v>
                </c:pt>
                <c:pt idx="557">
                  <c:v>74.2667</c:v>
                </c:pt>
                <c:pt idx="558">
                  <c:v>74.4</c:v>
                </c:pt>
                <c:pt idx="559">
                  <c:v>74.5333</c:v>
                </c:pt>
                <c:pt idx="560">
                  <c:v>74.6667</c:v>
                </c:pt>
                <c:pt idx="561">
                  <c:v>74.8</c:v>
                </c:pt>
                <c:pt idx="562">
                  <c:v>74.9333</c:v>
                </c:pt>
                <c:pt idx="563">
                  <c:v>75.0667</c:v>
                </c:pt>
                <c:pt idx="564">
                  <c:v>75.2</c:v>
                </c:pt>
                <c:pt idx="565">
                  <c:v>75.3333</c:v>
                </c:pt>
                <c:pt idx="566">
                  <c:v>75.4667</c:v>
                </c:pt>
                <c:pt idx="567">
                  <c:v>75.6</c:v>
                </c:pt>
                <c:pt idx="568">
                  <c:v>75.7333</c:v>
                </c:pt>
                <c:pt idx="569">
                  <c:v>75.8667</c:v>
                </c:pt>
                <c:pt idx="570">
                  <c:v>76.0</c:v>
                </c:pt>
                <c:pt idx="571">
                  <c:v>76.1333</c:v>
                </c:pt>
                <c:pt idx="572">
                  <c:v>76.2667</c:v>
                </c:pt>
                <c:pt idx="573">
                  <c:v>76.4</c:v>
                </c:pt>
                <c:pt idx="574">
                  <c:v>76.5333</c:v>
                </c:pt>
                <c:pt idx="575">
                  <c:v>76.6667</c:v>
                </c:pt>
                <c:pt idx="576">
                  <c:v>76.8</c:v>
                </c:pt>
                <c:pt idx="577">
                  <c:v>76.9333</c:v>
                </c:pt>
                <c:pt idx="578">
                  <c:v>77.0667</c:v>
                </c:pt>
                <c:pt idx="579">
                  <c:v>77.2</c:v>
                </c:pt>
                <c:pt idx="580">
                  <c:v>77.3333</c:v>
                </c:pt>
                <c:pt idx="581">
                  <c:v>77.4667</c:v>
                </c:pt>
                <c:pt idx="582">
                  <c:v>77.6</c:v>
                </c:pt>
                <c:pt idx="583">
                  <c:v>77.7333</c:v>
                </c:pt>
                <c:pt idx="584">
                  <c:v>77.8667</c:v>
                </c:pt>
                <c:pt idx="585">
                  <c:v>78.0</c:v>
                </c:pt>
                <c:pt idx="586">
                  <c:v>78.1333</c:v>
                </c:pt>
                <c:pt idx="587">
                  <c:v>78.2667</c:v>
                </c:pt>
                <c:pt idx="588">
                  <c:v>78.4</c:v>
                </c:pt>
                <c:pt idx="589">
                  <c:v>78.5333</c:v>
                </c:pt>
                <c:pt idx="590">
                  <c:v>78.6667</c:v>
                </c:pt>
                <c:pt idx="591">
                  <c:v>78.8</c:v>
                </c:pt>
                <c:pt idx="592">
                  <c:v>78.9333</c:v>
                </c:pt>
                <c:pt idx="593">
                  <c:v>79.0667</c:v>
                </c:pt>
                <c:pt idx="594">
                  <c:v>79.2</c:v>
                </c:pt>
                <c:pt idx="595">
                  <c:v>79.3333</c:v>
                </c:pt>
                <c:pt idx="596">
                  <c:v>79.4667</c:v>
                </c:pt>
                <c:pt idx="597">
                  <c:v>79.6</c:v>
                </c:pt>
                <c:pt idx="598">
                  <c:v>79.7333</c:v>
                </c:pt>
                <c:pt idx="599">
                  <c:v>79.8667</c:v>
                </c:pt>
              </c:numCache>
            </c:numRef>
          </c:xVal>
          <c:yVal>
            <c:numRef>
              <c:f>'sncf (0.2)'!$C$1:$C$600</c:f>
              <c:numCache>
                <c:formatCode>0.00E+00</c:formatCode>
                <c:ptCount val="600"/>
                <c:pt idx="0">
                  <c:v>0.013527</c:v>
                </c:pt>
                <c:pt idx="1">
                  <c:v>0.0137936</c:v>
                </c:pt>
                <c:pt idx="2">
                  <c:v>0.0140691</c:v>
                </c:pt>
                <c:pt idx="3">
                  <c:v>0.0143542</c:v>
                </c:pt>
                <c:pt idx="4">
                  <c:v>0.0146493</c:v>
                </c:pt>
                <c:pt idx="5">
                  <c:v>0.0149551</c:v>
                </c:pt>
                <c:pt idx="6">
                  <c:v>0.0152722</c:v>
                </c:pt>
                <c:pt idx="7">
                  <c:v>0.0156015000000001</c:v>
                </c:pt>
                <c:pt idx="8">
                  <c:v>0.0159437000000001</c:v>
                </c:pt>
                <c:pt idx="9">
                  <c:v>0.0162998</c:v>
                </c:pt>
                <c:pt idx="10">
                  <c:v>0.016671</c:v>
                </c:pt>
                <c:pt idx="11">
                  <c:v>0.0170586</c:v>
                </c:pt>
                <c:pt idx="12">
                  <c:v>0.0174642</c:v>
                </c:pt>
                <c:pt idx="13">
                  <c:v>0.0178896</c:v>
                </c:pt>
                <c:pt idx="14">
                  <c:v>0.0183374</c:v>
                </c:pt>
                <c:pt idx="15">
                  <c:v>0.0188105000000001</c:v>
                </c:pt>
                <c:pt idx="16">
                  <c:v>0.0193131</c:v>
                </c:pt>
                <c:pt idx="17">
                  <c:v>0.0198508000000001</c:v>
                </c:pt>
                <c:pt idx="18">
                  <c:v>0.0204316000000002</c:v>
                </c:pt>
                <c:pt idx="19">
                  <c:v>0.0210679000000001</c:v>
                </c:pt>
                <c:pt idx="20">
                  <c:v>0.0217792000000001</c:v>
                </c:pt>
                <c:pt idx="21">
                  <c:v>0.0225990000000001</c:v>
                </c:pt>
                <c:pt idx="22">
                  <c:v>0.0235898</c:v>
                </c:pt>
                <c:pt idx="23">
                  <c:v>0.0248807000000001</c:v>
                </c:pt>
                <c:pt idx="24">
                  <c:v>0.0267761000000001</c:v>
                </c:pt>
                <c:pt idx="25">
                  <c:v>0.0301422000000001</c:v>
                </c:pt>
                <c:pt idx="26">
                  <c:v>0.03821</c:v>
                </c:pt>
                <c:pt idx="27">
                  <c:v>0.0678455</c:v>
                </c:pt>
                <c:pt idx="28">
                  <c:v>0.113401</c:v>
                </c:pt>
                <c:pt idx="29">
                  <c:v>0.0535977000000002</c:v>
                </c:pt>
                <c:pt idx="30">
                  <c:v>0.0378250000000002</c:v>
                </c:pt>
                <c:pt idx="31">
                  <c:v>0.0339217</c:v>
                </c:pt>
                <c:pt idx="32">
                  <c:v>0.0329969</c:v>
                </c:pt>
                <c:pt idx="33">
                  <c:v>0.0331528</c:v>
                </c:pt>
                <c:pt idx="34">
                  <c:v>0.0338310000000002</c:v>
                </c:pt>
                <c:pt idx="35">
                  <c:v>0.0348319000000002</c:v>
                </c:pt>
                <c:pt idx="36">
                  <c:v>0.0360798000000002</c:v>
                </c:pt>
                <c:pt idx="37">
                  <c:v>0.0375525</c:v>
                </c:pt>
                <c:pt idx="38">
                  <c:v>0.0392570000000001</c:v>
                </c:pt>
                <c:pt idx="39">
                  <c:v>0.0412221</c:v>
                </c:pt>
                <c:pt idx="40">
                  <c:v>0.0434979000000002</c:v>
                </c:pt>
                <c:pt idx="41">
                  <c:v>0.0461618</c:v>
                </c:pt>
                <c:pt idx="42">
                  <c:v>0.0493299000000002</c:v>
                </c:pt>
                <c:pt idx="43">
                  <c:v>0.0531789</c:v>
                </c:pt>
                <c:pt idx="44">
                  <c:v>0.0579869000000003</c:v>
                </c:pt>
                <c:pt idx="45">
                  <c:v>0.0642108000000001</c:v>
                </c:pt>
                <c:pt idx="46">
                  <c:v>0.0726466000000002</c:v>
                </c:pt>
                <c:pt idx="47">
                  <c:v>0.0847846000000002</c:v>
                </c:pt>
                <c:pt idx="48">
                  <c:v>0.103693</c:v>
                </c:pt>
                <c:pt idx="49">
                  <c:v>0.136527</c:v>
                </c:pt>
                <c:pt idx="50">
                  <c:v>0.203185</c:v>
                </c:pt>
                <c:pt idx="51">
                  <c:v>0.375175</c:v>
                </c:pt>
                <c:pt idx="52">
                  <c:v>1.01458</c:v>
                </c:pt>
                <c:pt idx="53">
                  <c:v>2.48973</c:v>
                </c:pt>
                <c:pt idx="54">
                  <c:v>0.879008000000003</c:v>
                </c:pt>
                <c:pt idx="55">
                  <c:v>0.357109</c:v>
                </c:pt>
                <c:pt idx="56">
                  <c:v>0.215559</c:v>
                </c:pt>
                <c:pt idx="57">
                  <c:v>0.164358</c:v>
                </c:pt>
                <c:pt idx="58">
                  <c:v>0.14435</c:v>
                </c:pt>
                <c:pt idx="59">
                  <c:v>0.139372</c:v>
                </c:pt>
                <c:pt idx="60">
                  <c:v>0.145953</c:v>
                </c:pt>
                <c:pt idx="61">
                  <c:v>0.172181</c:v>
                </c:pt>
                <c:pt idx="62">
                  <c:v>0.272919</c:v>
                </c:pt>
                <c:pt idx="63">
                  <c:v>0.322548000000001</c:v>
                </c:pt>
                <c:pt idx="64">
                  <c:v>0.218960000000001</c:v>
                </c:pt>
                <c:pt idx="65">
                  <c:v>0.213240000000001</c:v>
                </c:pt>
                <c:pt idx="66">
                  <c:v>0.236487000000001</c:v>
                </c:pt>
                <c:pt idx="67">
                  <c:v>0.279079</c:v>
                </c:pt>
                <c:pt idx="68">
                  <c:v>0.347214000000001</c:v>
                </c:pt>
                <c:pt idx="69">
                  <c:v>0.460408</c:v>
                </c:pt>
                <c:pt idx="70">
                  <c:v>0.670545</c:v>
                </c:pt>
                <c:pt idx="71">
                  <c:v>1.15081</c:v>
                </c:pt>
                <c:pt idx="72">
                  <c:v>2.67322</c:v>
                </c:pt>
                <c:pt idx="73">
                  <c:v>5.096660000000012</c:v>
                </c:pt>
                <c:pt idx="74">
                  <c:v>8.31014</c:v>
                </c:pt>
                <c:pt idx="75">
                  <c:v>9.634819999999997</c:v>
                </c:pt>
                <c:pt idx="76">
                  <c:v>5.80528</c:v>
                </c:pt>
                <c:pt idx="77">
                  <c:v>3.16663</c:v>
                </c:pt>
                <c:pt idx="78">
                  <c:v>4.05131</c:v>
                </c:pt>
                <c:pt idx="79">
                  <c:v>4.37693</c:v>
                </c:pt>
                <c:pt idx="80">
                  <c:v>8.095790000000002</c:v>
                </c:pt>
                <c:pt idx="81">
                  <c:v>3.271249999999997</c:v>
                </c:pt>
                <c:pt idx="82">
                  <c:v>1.433499999999991</c:v>
                </c:pt>
                <c:pt idx="83">
                  <c:v>1.04081</c:v>
                </c:pt>
                <c:pt idx="84">
                  <c:v>1.38033</c:v>
                </c:pt>
                <c:pt idx="85">
                  <c:v>1.723959999999997</c:v>
                </c:pt>
                <c:pt idx="86">
                  <c:v>2.110279999999998</c:v>
                </c:pt>
                <c:pt idx="87">
                  <c:v>1.459519999999995</c:v>
                </c:pt>
                <c:pt idx="88">
                  <c:v>0.769298000000003</c:v>
                </c:pt>
                <c:pt idx="89">
                  <c:v>0.757424</c:v>
                </c:pt>
                <c:pt idx="90">
                  <c:v>1.18676</c:v>
                </c:pt>
                <c:pt idx="91">
                  <c:v>1.07658</c:v>
                </c:pt>
                <c:pt idx="92">
                  <c:v>1.82736</c:v>
                </c:pt>
                <c:pt idx="93">
                  <c:v>1.61219</c:v>
                </c:pt>
                <c:pt idx="94">
                  <c:v>1.66876</c:v>
                </c:pt>
                <c:pt idx="95">
                  <c:v>0.861788000000002</c:v>
                </c:pt>
                <c:pt idx="96">
                  <c:v>0.706601000000003</c:v>
                </c:pt>
                <c:pt idx="97">
                  <c:v>0.914073</c:v>
                </c:pt>
                <c:pt idx="98">
                  <c:v>1.93499</c:v>
                </c:pt>
                <c:pt idx="99">
                  <c:v>1.36823</c:v>
                </c:pt>
                <c:pt idx="100">
                  <c:v>0.896062</c:v>
                </c:pt>
                <c:pt idx="101">
                  <c:v>0.935514999999997</c:v>
                </c:pt>
                <c:pt idx="102">
                  <c:v>1.37451</c:v>
                </c:pt>
                <c:pt idx="103">
                  <c:v>2.992549999999976</c:v>
                </c:pt>
                <c:pt idx="104">
                  <c:v>2.197649999999998</c:v>
                </c:pt>
                <c:pt idx="105">
                  <c:v>1.68323</c:v>
                </c:pt>
                <c:pt idx="106">
                  <c:v>2.00374</c:v>
                </c:pt>
                <c:pt idx="107">
                  <c:v>2.8287</c:v>
                </c:pt>
                <c:pt idx="108">
                  <c:v>4.57585</c:v>
                </c:pt>
                <c:pt idx="109">
                  <c:v>9.460970000000001</c:v>
                </c:pt>
                <c:pt idx="110">
                  <c:v>27.1363</c:v>
                </c:pt>
                <c:pt idx="111">
                  <c:v>50.70670000000001</c:v>
                </c:pt>
                <c:pt idx="112">
                  <c:v>16.79299999999998</c:v>
                </c:pt>
                <c:pt idx="113">
                  <c:v>9.803510000000002</c:v>
                </c:pt>
                <c:pt idx="114">
                  <c:v>15.6885</c:v>
                </c:pt>
                <c:pt idx="115">
                  <c:v>11.8785</c:v>
                </c:pt>
                <c:pt idx="116">
                  <c:v>7.98681</c:v>
                </c:pt>
                <c:pt idx="117">
                  <c:v>12.5939</c:v>
                </c:pt>
                <c:pt idx="118">
                  <c:v>9.088319999999997</c:v>
                </c:pt>
                <c:pt idx="119">
                  <c:v>11.1146</c:v>
                </c:pt>
                <c:pt idx="120">
                  <c:v>7.799760000000013</c:v>
                </c:pt>
                <c:pt idx="121">
                  <c:v>8.615200000000001</c:v>
                </c:pt>
                <c:pt idx="122">
                  <c:v>19.64509999999999</c:v>
                </c:pt>
                <c:pt idx="123">
                  <c:v>17.70839999999988</c:v>
                </c:pt>
                <c:pt idx="124">
                  <c:v>17.58949999999988</c:v>
                </c:pt>
                <c:pt idx="125">
                  <c:v>23.9358</c:v>
                </c:pt>
                <c:pt idx="126">
                  <c:v>38.6854</c:v>
                </c:pt>
                <c:pt idx="127">
                  <c:v>14.4831</c:v>
                </c:pt>
                <c:pt idx="128">
                  <c:v>11.2106</c:v>
                </c:pt>
                <c:pt idx="129">
                  <c:v>13.1653</c:v>
                </c:pt>
                <c:pt idx="130">
                  <c:v>24.1529</c:v>
                </c:pt>
                <c:pt idx="131">
                  <c:v>46.991</c:v>
                </c:pt>
                <c:pt idx="132">
                  <c:v>17.48809999999978</c:v>
                </c:pt>
                <c:pt idx="133">
                  <c:v>12.5512</c:v>
                </c:pt>
                <c:pt idx="134">
                  <c:v>17.39519999999991</c:v>
                </c:pt>
                <c:pt idx="135">
                  <c:v>8.99581</c:v>
                </c:pt>
                <c:pt idx="136">
                  <c:v>5.92806</c:v>
                </c:pt>
                <c:pt idx="137">
                  <c:v>8.37499</c:v>
                </c:pt>
                <c:pt idx="138">
                  <c:v>4.843919999999994</c:v>
                </c:pt>
                <c:pt idx="139">
                  <c:v>5.02973</c:v>
                </c:pt>
                <c:pt idx="140">
                  <c:v>12.0245</c:v>
                </c:pt>
                <c:pt idx="141">
                  <c:v>16.156</c:v>
                </c:pt>
                <c:pt idx="142">
                  <c:v>5.37585</c:v>
                </c:pt>
                <c:pt idx="143">
                  <c:v>3.015629999999997</c:v>
                </c:pt>
                <c:pt idx="144">
                  <c:v>3.515909999999997</c:v>
                </c:pt>
                <c:pt idx="145">
                  <c:v>6.488210000000001</c:v>
                </c:pt>
                <c:pt idx="146">
                  <c:v>2.72957</c:v>
                </c:pt>
                <c:pt idx="147">
                  <c:v>1.52657</c:v>
                </c:pt>
                <c:pt idx="148">
                  <c:v>1.47246</c:v>
                </c:pt>
                <c:pt idx="149">
                  <c:v>1.522929999999994</c:v>
                </c:pt>
                <c:pt idx="150">
                  <c:v>2.04741</c:v>
                </c:pt>
                <c:pt idx="151">
                  <c:v>1.217239999999994</c:v>
                </c:pt>
                <c:pt idx="152">
                  <c:v>0.796616</c:v>
                </c:pt>
                <c:pt idx="153">
                  <c:v>0.892305000000001</c:v>
                </c:pt>
                <c:pt idx="154">
                  <c:v>1.65502</c:v>
                </c:pt>
                <c:pt idx="155">
                  <c:v>1.6688</c:v>
                </c:pt>
                <c:pt idx="156">
                  <c:v>1.497949999999994</c:v>
                </c:pt>
                <c:pt idx="157">
                  <c:v>1.406069999999995</c:v>
                </c:pt>
                <c:pt idx="158">
                  <c:v>2.26057000000001</c:v>
                </c:pt>
                <c:pt idx="159">
                  <c:v>1.908369999999997</c:v>
                </c:pt>
                <c:pt idx="160">
                  <c:v>1.79232</c:v>
                </c:pt>
                <c:pt idx="161">
                  <c:v>1.03626</c:v>
                </c:pt>
                <c:pt idx="162">
                  <c:v>0.937152</c:v>
                </c:pt>
                <c:pt idx="163">
                  <c:v>1.63029</c:v>
                </c:pt>
                <c:pt idx="164">
                  <c:v>4.72656</c:v>
                </c:pt>
                <c:pt idx="165">
                  <c:v>3.28595</c:v>
                </c:pt>
                <c:pt idx="166">
                  <c:v>1.939859999999998</c:v>
                </c:pt>
                <c:pt idx="167">
                  <c:v>1.752350000000003</c:v>
                </c:pt>
                <c:pt idx="168">
                  <c:v>0.805379</c:v>
                </c:pt>
                <c:pt idx="169">
                  <c:v>0.538769</c:v>
                </c:pt>
                <c:pt idx="170">
                  <c:v>0.550814</c:v>
                </c:pt>
                <c:pt idx="171">
                  <c:v>0.890110999999998</c:v>
                </c:pt>
                <c:pt idx="172">
                  <c:v>0.799921</c:v>
                </c:pt>
                <c:pt idx="173">
                  <c:v>0.965577</c:v>
                </c:pt>
                <c:pt idx="174">
                  <c:v>2.24921</c:v>
                </c:pt>
                <c:pt idx="175">
                  <c:v>3.355369999999977</c:v>
                </c:pt>
                <c:pt idx="176">
                  <c:v>5.744109999999996</c:v>
                </c:pt>
                <c:pt idx="177">
                  <c:v>2.071709999999998</c:v>
                </c:pt>
                <c:pt idx="178">
                  <c:v>1.01654</c:v>
                </c:pt>
                <c:pt idx="179">
                  <c:v>0.655867</c:v>
                </c:pt>
                <c:pt idx="180">
                  <c:v>0.439788000000001</c:v>
                </c:pt>
                <c:pt idx="181">
                  <c:v>0.492403</c:v>
                </c:pt>
                <c:pt idx="182">
                  <c:v>0.415327000000001</c:v>
                </c:pt>
                <c:pt idx="183">
                  <c:v>0.499801</c:v>
                </c:pt>
                <c:pt idx="184">
                  <c:v>0.604532</c:v>
                </c:pt>
                <c:pt idx="185">
                  <c:v>0.292025</c:v>
                </c:pt>
                <c:pt idx="186">
                  <c:v>0.232355</c:v>
                </c:pt>
                <c:pt idx="187">
                  <c:v>0.286556</c:v>
                </c:pt>
                <c:pt idx="188">
                  <c:v>0.235447000000001</c:v>
                </c:pt>
                <c:pt idx="189">
                  <c:v>0.230625</c:v>
                </c:pt>
                <c:pt idx="190">
                  <c:v>0.231181</c:v>
                </c:pt>
                <c:pt idx="191">
                  <c:v>0.377544</c:v>
                </c:pt>
                <c:pt idx="192">
                  <c:v>0.194477</c:v>
                </c:pt>
                <c:pt idx="193">
                  <c:v>0.159504000000001</c:v>
                </c:pt>
                <c:pt idx="194">
                  <c:v>0.212226</c:v>
                </c:pt>
                <c:pt idx="195">
                  <c:v>0.164555</c:v>
                </c:pt>
                <c:pt idx="196">
                  <c:v>0.122506</c:v>
                </c:pt>
                <c:pt idx="197">
                  <c:v>0.101933</c:v>
                </c:pt>
                <c:pt idx="198">
                  <c:v>0.109457</c:v>
                </c:pt>
                <c:pt idx="199">
                  <c:v>0.168487000000001</c:v>
                </c:pt>
                <c:pt idx="200">
                  <c:v>0.238069000000001</c:v>
                </c:pt>
                <c:pt idx="201">
                  <c:v>0.245937000000001</c:v>
                </c:pt>
                <c:pt idx="202">
                  <c:v>0.30649</c:v>
                </c:pt>
                <c:pt idx="203">
                  <c:v>0.342477000000001</c:v>
                </c:pt>
                <c:pt idx="204">
                  <c:v>0.341601</c:v>
                </c:pt>
                <c:pt idx="205">
                  <c:v>0.490406000000001</c:v>
                </c:pt>
                <c:pt idx="206">
                  <c:v>0.461412</c:v>
                </c:pt>
                <c:pt idx="207">
                  <c:v>0.512611</c:v>
                </c:pt>
                <c:pt idx="208">
                  <c:v>0.683587999999998</c:v>
                </c:pt>
                <c:pt idx="209">
                  <c:v>0.646163</c:v>
                </c:pt>
                <c:pt idx="210">
                  <c:v>0.722396</c:v>
                </c:pt>
                <c:pt idx="211">
                  <c:v>0.334203</c:v>
                </c:pt>
                <c:pt idx="212">
                  <c:v>0.317358000000002</c:v>
                </c:pt>
                <c:pt idx="213">
                  <c:v>0.305856000000002</c:v>
                </c:pt>
                <c:pt idx="214">
                  <c:v>0.306038</c:v>
                </c:pt>
                <c:pt idx="215">
                  <c:v>0.432929000000001</c:v>
                </c:pt>
                <c:pt idx="216">
                  <c:v>0.392635</c:v>
                </c:pt>
                <c:pt idx="217">
                  <c:v>0.746208</c:v>
                </c:pt>
                <c:pt idx="218">
                  <c:v>1.6481</c:v>
                </c:pt>
                <c:pt idx="219">
                  <c:v>2.18684999999999</c:v>
                </c:pt>
                <c:pt idx="220">
                  <c:v>0.836029000000003</c:v>
                </c:pt>
                <c:pt idx="221">
                  <c:v>0.353119</c:v>
                </c:pt>
                <c:pt idx="222">
                  <c:v>0.206482</c:v>
                </c:pt>
                <c:pt idx="223">
                  <c:v>0.153686</c:v>
                </c:pt>
                <c:pt idx="224">
                  <c:v>0.163361</c:v>
                </c:pt>
                <c:pt idx="225">
                  <c:v>0.136139</c:v>
                </c:pt>
                <c:pt idx="226">
                  <c:v>0.132987</c:v>
                </c:pt>
                <c:pt idx="227">
                  <c:v>0.181574</c:v>
                </c:pt>
                <c:pt idx="228">
                  <c:v>0.116102</c:v>
                </c:pt>
                <c:pt idx="229">
                  <c:v>0.173707</c:v>
                </c:pt>
                <c:pt idx="230">
                  <c:v>0.149774</c:v>
                </c:pt>
                <c:pt idx="231">
                  <c:v>0.0895207000000005</c:v>
                </c:pt>
                <c:pt idx="232">
                  <c:v>0.0795689000000003</c:v>
                </c:pt>
                <c:pt idx="233">
                  <c:v>0.0817815</c:v>
                </c:pt>
                <c:pt idx="234">
                  <c:v>0.110942</c:v>
                </c:pt>
                <c:pt idx="235">
                  <c:v>0.0814183</c:v>
                </c:pt>
                <c:pt idx="236">
                  <c:v>0.0664237</c:v>
                </c:pt>
                <c:pt idx="237">
                  <c:v>0.0469185</c:v>
                </c:pt>
                <c:pt idx="238">
                  <c:v>0.0433301</c:v>
                </c:pt>
                <c:pt idx="239">
                  <c:v>0.0428386000000003</c:v>
                </c:pt>
                <c:pt idx="240">
                  <c:v>0.0521658</c:v>
                </c:pt>
                <c:pt idx="241">
                  <c:v>0.105386</c:v>
                </c:pt>
                <c:pt idx="242">
                  <c:v>0.134974</c:v>
                </c:pt>
                <c:pt idx="243">
                  <c:v>0.0718571</c:v>
                </c:pt>
                <c:pt idx="244">
                  <c:v>0.0735898</c:v>
                </c:pt>
                <c:pt idx="245">
                  <c:v>0.0751382000000002</c:v>
                </c:pt>
                <c:pt idx="246">
                  <c:v>0.0614393</c:v>
                </c:pt>
                <c:pt idx="247">
                  <c:v>0.0820432</c:v>
                </c:pt>
                <c:pt idx="248">
                  <c:v>0.151682</c:v>
                </c:pt>
                <c:pt idx="249">
                  <c:v>0.138275</c:v>
                </c:pt>
                <c:pt idx="250">
                  <c:v>0.076055</c:v>
                </c:pt>
                <c:pt idx="251">
                  <c:v>0.0836214000000007</c:v>
                </c:pt>
                <c:pt idx="252">
                  <c:v>0.17676</c:v>
                </c:pt>
                <c:pt idx="253">
                  <c:v>0.398448000000002</c:v>
                </c:pt>
                <c:pt idx="254">
                  <c:v>0.182001</c:v>
                </c:pt>
                <c:pt idx="255">
                  <c:v>0.0885775000000006</c:v>
                </c:pt>
                <c:pt idx="256">
                  <c:v>0.0520754000000001</c:v>
                </c:pt>
                <c:pt idx="257">
                  <c:v>0.0427904000000004</c:v>
                </c:pt>
                <c:pt idx="258">
                  <c:v>0.0428934000000004</c:v>
                </c:pt>
                <c:pt idx="259">
                  <c:v>0.0545322000000004</c:v>
                </c:pt>
                <c:pt idx="260">
                  <c:v>0.0980985000000006</c:v>
                </c:pt>
                <c:pt idx="261">
                  <c:v>0.270638</c:v>
                </c:pt>
                <c:pt idx="262">
                  <c:v>0.295372000000002</c:v>
                </c:pt>
                <c:pt idx="263">
                  <c:v>0.112725000000001</c:v>
                </c:pt>
                <c:pt idx="264">
                  <c:v>0.0752574000000001</c:v>
                </c:pt>
                <c:pt idx="265">
                  <c:v>0.102196</c:v>
                </c:pt>
                <c:pt idx="266">
                  <c:v>0.25963</c:v>
                </c:pt>
                <c:pt idx="267">
                  <c:v>0.19137</c:v>
                </c:pt>
                <c:pt idx="268">
                  <c:v>0.0701970000000001</c:v>
                </c:pt>
                <c:pt idx="269">
                  <c:v>0.0410701</c:v>
                </c:pt>
                <c:pt idx="270">
                  <c:v>0.0333162</c:v>
                </c:pt>
                <c:pt idx="271">
                  <c:v>0.0393011000000001</c:v>
                </c:pt>
                <c:pt idx="272">
                  <c:v>0.0759035000000001</c:v>
                </c:pt>
                <c:pt idx="273">
                  <c:v>0.0437606000000003</c:v>
                </c:pt>
                <c:pt idx="274">
                  <c:v>0.0250179000000001</c:v>
                </c:pt>
                <c:pt idx="275">
                  <c:v>0.0203272</c:v>
                </c:pt>
                <c:pt idx="276">
                  <c:v>0.0195914000000001</c:v>
                </c:pt>
                <c:pt idx="277">
                  <c:v>0.0222176000000001</c:v>
                </c:pt>
                <c:pt idx="278">
                  <c:v>0.0345002</c:v>
                </c:pt>
                <c:pt idx="279">
                  <c:v>0.0759697000000002</c:v>
                </c:pt>
                <c:pt idx="280">
                  <c:v>0.0570023000000002</c:v>
                </c:pt>
                <c:pt idx="281">
                  <c:v>0.0353441</c:v>
                </c:pt>
                <c:pt idx="282">
                  <c:v>0.0308939000000002</c:v>
                </c:pt>
                <c:pt idx="283">
                  <c:v>0.0567484</c:v>
                </c:pt>
                <c:pt idx="284">
                  <c:v>0.0615694</c:v>
                </c:pt>
                <c:pt idx="285">
                  <c:v>0.0329508000000001</c:v>
                </c:pt>
                <c:pt idx="286">
                  <c:v>0.0379984</c:v>
                </c:pt>
                <c:pt idx="287">
                  <c:v>0.0641448</c:v>
                </c:pt>
                <c:pt idx="288">
                  <c:v>0.0302089000000001</c:v>
                </c:pt>
                <c:pt idx="289">
                  <c:v>0.0212890000000001</c:v>
                </c:pt>
                <c:pt idx="290">
                  <c:v>0.0203299</c:v>
                </c:pt>
                <c:pt idx="291">
                  <c:v>0.0215416000000001</c:v>
                </c:pt>
                <c:pt idx="292">
                  <c:v>0.0206068</c:v>
                </c:pt>
                <c:pt idx="293">
                  <c:v>0.0286397000000001</c:v>
                </c:pt>
                <c:pt idx="294">
                  <c:v>0.0455970000000002</c:v>
                </c:pt>
                <c:pt idx="295">
                  <c:v>0.0552193</c:v>
                </c:pt>
                <c:pt idx="296">
                  <c:v>0.0761857</c:v>
                </c:pt>
                <c:pt idx="297">
                  <c:v>0.132556</c:v>
                </c:pt>
                <c:pt idx="298">
                  <c:v>0.0790587000000002</c:v>
                </c:pt>
                <c:pt idx="299">
                  <c:v>0.133464</c:v>
                </c:pt>
                <c:pt idx="300">
                  <c:v>0.091079</c:v>
                </c:pt>
                <c:pt idx="301">
                  <c:v>0.0610827000000001</c:v>
                </c:pt>
                <c:pt idx="302">
                  <c:v>0.108669</c:v>
                </c:pt>
                <c:pt idx="303">
                  <c:v>0.0785281</c:v>
                </c:pt>
                <c:pt idx="304">
                  <c:v>0.0537650000000001</c:v>
                </c:pt>
                <c:pt idx="305">
                  <c:v>0.0254445</c:v>
                </c:pt>
                <c:pt idx="306">
                  <c:v>0.0193634000000001</c:v>
                </c:pt>
                <c:pt idx="307">
                  <c:v>0.0149698</c:v>
                </c:pt>
                <c:pt idx="308">
                  <c:v>0.012907</c:v>
                </c:pt>
                <c:pt idx="309">
                  <c:v>0.0131359</c:v>
                </c:pt>
                <c:pt idx="310">
                  <c:v>0.0100995</c:v>
                </c:pt>
                <c:pt idx="311">
                  <c:v>0.00954353000000004</c:v>
                </c:pt>
                <c:pt idx="312">
                  <c:v>0.00935005000000007</c:v>
                </c:pt>
                <c:pt idx="313">
                  <c:v>0.00873822</c:v>
                </c:pt>
                <c:pt idx="314">
                  <c:v>0.00774752000000002</c:v>
                </c:pt>
                <c:pt idx="315">
                  <c:v>0.00740676000000006</c:v>
                </c:pt>
                <c:pt idx="316">
                  <c:v>0.00740266000000005</c:v>
                </c:pt>
                <c:pt idx="317">
                  <c:v>0.00765984000000003</c:v>
                </c:pt>
                <c:pt idx="318">
                  <c:v>0.00933080000000002</c:v>
                </c:pt>
                <c:pt idx="319">
                  <c:v>0.00904749000000002</c:v>
                </c:pt>
                <c:pt idx="320">
                  <c:v>0.00884618000000004</c:v>
                </c:pt>
                <c:pt idx="321">
                  <c:v>0.00982268000000008</c:v>
                </c:pt>
                <c:pt idx="322">
                  <c:v>0.0104071</c:v>
                </c:pt>
                <c:pt idx="323">
                  <c:v>0.0091983</c:v>
                </c:pt>
                <c:pt idx="324">
                  <c:v>0.0116646000000001</c:v>
                </c:pt>
                <c:pt idx="325">
                  <c:v>0.0146967</c:v>
                </c:pt>
                <c:pt idx="326">
                  <c:v>0.0270175000000001</c:v>
                </c:pt>
                <c:pt idx="327">
                  <c:v>0.0331245999999999</c:v>
                </c:pt>
                <c:pt idx="328">
                  <c:v>0.0246972000000001</c:v>
                </c:pt>
                <c:pt idx="329">
                  <c:v>0.0275225</c:v>
                </c:pt>
                <c:pt idx="330">
                  <c:v>0.0205371000000001</c:v>
                </c:pt>
                <c:pt idx="331">
                  <c:v>0.0210173000000002</c:v>
                </c:pt>
                <c:pt idx="332">
                  <c:v>0.018313</c:v>
                </c:pt>
                <c:pt idx="333">
                  <c:v>0.0126181</c:v>
                </c:pt>
                <c:pt idx="334">
                  <c:v>0.0177333</c:v>
                </c:pt>
                <c:pt idx="335">
                  <c:v>0.02428</c:v>
                </c:pt>
                <c:pt idx="336">
                  <c:v>0.0140264</c:v>
                </c:pt>
                <c:pt idx="337">
                  <c:v>0.0162149</c:v>
                </c:pt>
                <c:pt idx="338">
                  <c:v>0.0152551</c:v>
                </c:pt>
                <c:pt idx="339">
                  <c:v>0.0227465</c:v>
                </c:pt>
                <c:pt idx="340">
                  <c:v>0.0165288000000001</c:v>
                </c:pt>
                <c:pt idx="341">
                  <c:v>0.0217046</c:v>
                </c:pt>
                <c:pt idx="342">
                  <c:v>0.0129827</c:v>
                </c:pt>
                <c:pt idx="343">
                  <c:v>0.0134169</c:v>
                </c:pt>
                <c:pt idx="344">
                  <c:v>0.0176154</c:v>
                </c:pt>
                <c:pt idx="345">
                  <c:v>0.00885971000000008</c:v>
                </c:pt>
                <c:pt idx="346">
                  <c:v>0.00651285</c:v>
                </c:pt>
                <c:pt idx="347">
                  <c:v>0.00600646000000004</c:v>
                </c:pt>
                <c:pt idx="348">
                  <c:v>0.00676014000000001</c:v>
                </c:pt>
                <c:pt idx="349">
                  <c:v>0.00704599000000002</c:v>
                </c:pt>
                <c:pt idx="350">
                  <c:v>0.00651382000000002</c:v>
                </c:pt>
                <c:pt idx="351">
                  <c:v>0.00776424000000003</c:v>
                </c:pt>
                <c:pt idx="352">
                  <c:v>0.00994206000000002</c:v>
                </c:pt>
                <c:pt idx="353">
                  <c:v>0.00709365000000004</c:v>
                </c:pt>
                <c:pt idx="354">
                  <c:v>0.00779462000000003</c:v>
                </c:pt>
                <c:pt idx="355">
                  <c:v>0.0144607</c:v>
                </c:pt>
                <c:pt idx="356">
                  <c:v>0.0196594</c:v>
                </c:pt>
                <c:pt idx="357">
                  <c:v>0.0125868000000001</c:v>
                </c:pt>
                <c:pt idx="358">
                  <c:v>0.00718467000000002</c:v>
                </c:pt>
                <c:pt idx="359">
                  <c:v>0.00641635000000003</c:v>
                </c:pt>
                <c:pt idx="360">
                  <c:v>0.00540297000000002</c:v>
                </c:pt>
                <c:pt idx="361">
                  <c:v>0.00441553</c:v>
                </c:pt>
                <c:pt idx="362">
                  <c:v>0.00406262000000001</c:v>
                </c:pt>
                <c:pt idx="363">
                  <c:v>0.00387709000000001</c:v>
                </c:pt>
                <c:pt idx="364">
                  <c:v>0.00375626000000001</c:v>
                </c:pt>
                <c:pt idx="365">
                  <c:v>0.00366811000000003</c:v>
                </c:pt>
                <c:pt idx="366">
                  <c:v>0.00359948000000001</c:v>
                </c:pt>
                <c:pt idx="367">
                  <c:v>0.00354417000000002</c:v>
                </c:pt>
                <c:pt idx="368">
                  <c:v>0.00349933000000002</c:v>
                </c:pt>
                <c:pt idx="369">
                  <c:v>0.00346463000000002</c:v>
                </c:pt>
                <c:pt idx="370">
                  <c:v>0.00344497000000002</c:v>
                </c:pt>
                <c:pt idx="371">
                  <c:v>0.00345182</c:v>
                </c:pt>
                <c:pt idx="372">
                  <c:v>0.00343918000000001</c:v>
                </c:pt>
                <c:pt idx="373">
                  <c:v>0.00351758000000002</c:v>
                </c:pt>
                <c:pt idx="374">
                  <c:v>0.00372968000000002</c:v>
                </c:pt>
                <c:pt idx="375">
                  <c:v>0.00358528000000002</c:v>
                </c:pt>
                <c:pt idx="376">
                  <c:v>0.00369625</c:v>
                </c:pt>
                <c:pt idx="377">
                  <c:v>0.00418143</c:v>
                </c:pt>
                <c:pt idx="378">
                  <c:v>0.00560877000000001</c:v>
                </c:pt>
                <c:pt idx="379">
                  <c:v>0.0113828000000001</c:v>
                </c:pt>
                <c:pt idx="380">
                  <c:v>0.00777739000000005</c:v>
                </c:pt>
                <c:pt idx="381">
                  <c:v>0.00451562000000001</c:v>
                </c:pt>
                <c:pt idx="382">
                  <c:v>0.00369507000000001</c:v>
                </c:pt>
                <c:pt idx="383">
                  <c:v>0.00339756000000001</c:v>
                </c:pt>
                <c:pt idx="384">
                  <c:v>0.00326143000000002</c:v>
                </c:pt>
                <c:pt idx="385">
                  <c:v>0.00319369000000002</c:v>
                </c:pt>
                <c:pt idx="386">
                  <c:v>0.00316461000000002</c:v>
                </c:pt>
                <c:pt idx="387">
                  <c:v>0.00316594000000001</c:v>
                </c:pt>
                <c:pt idx="388">
                  <c:v>0.00320304000000002</c:v>
                </c:pt>
                <c:pt idx="389">
                  <c:v>0.00331008</c:v>
                </c:pt>
                <c:pt idx="390">
                  <c:v>0.00360097000000002</c:v>
                </c:pt>
                <c:pt idx="391">
                  <c:v>0.00380982000000001</c:v>
                </c:pt>
                <c:pt idx="392">
                  <c:v>0.00401038000000001</c:v>
                </c:pt>
                <c:pt idx="393">
                  <c:v>0.00452014</c:v>
                </c:pt>
                <c:pt idx="394">
                  <c:v>0.00589711</c:v>
                </c:pt>
                <c:pt idx="395">
                  <c:v>0.00868761000000002</c:v>
                </c:pt>
                <c:pt idx="396">
                  <c:v>0.0171824000000001</c:v>
                </c:pt>
                <c:pt idx="397">
                  <c:v>0.045465</c:v>
                </c:pt>
                <c:pt idx="398">
                  <c:v>0.0202302000000001</c:v>
                </c:pt>
                <c:pt idx="399">
                  <c:v>0.00957537</c:v>
                </c:pt>
                <c:pt idx="400">
                  <c:v>0.00808580000000005</c:v>
                </c:pt>
                <c:pt idx="401">
                  <c:v>0.00651786000000001</c:v>
                </c:pt>
                <c:pt idx="402">
                  <c:v>0.00420878000000001</c:v>
                </c:pt>
                <c:pt idx="403">
                  <c:v>0.00346724000000001</c:v>
                </c:pt>
                <c:pt idx="404">
                  <c:v>0.00312343000000002</c:v>
                </c:pt>
                <c:pt idx="405">
                  <c:v>0.00292284</c:v>
                </c:pt>
                <c:pt idx="406">
                  <c:v>0.00278990000000002</c:v>
                </c:pt>
                <c:pt idx="407">
                  <c:v>0.00269433000000002</c:v>
                </c:pt>
                <c:pt idx="408">
                  <c:v>0.00262157000000002</c:v>
                </c:pt>
                <c:pt idx="409">
                  <c:v>0.00256376000000002</c:v>
                </c:pt>
                <c:pt idx="410">
                  <c:v>0.00251632</c:v>
                </c:pt>
                <c:pt idx="411">
                  <c:v>0.00247643</c:v>
                </c:pt>
                <c:pt idx="412">
                  <c:v>0.00244229</c:v>
                </c:pt>
                <c:pt idx="413">
                  <c:v>0.00241275</c:v>
                </c:pt>
                <c:pt idx="414">
                  <c:v>0.00238711000000002</c:v>
                </c:pt>
                <c:pt idx="415">
                  <c:v>0.00236504</c:v>
                </c:pt>
                <c:pt idx="416">
                  <c:v>0.00234651</c:v>
                </c:pt>
                <c:pt idx="417">
                  <c:v>0.00233193</c:v>
                </c:pt>
                <c:pt idx="418">
                  <c:v>0.00232241</c:v>
                </c:pt>
                <c:pt idx="419">
                  <c:v>0.00232042000000001</c:v>
                </c:pt>
                <c:pt idx="420">
                  <c:v>0.00233181</c:v>
                </c:pt>
                <c:pt idx="421">
                  <c:v>0.00237289</c:v>
                </c:pt>
                <c:pt idx="422">
                  <c:v>0.00250355000000002</c:v>
                </c:pt>
                <c:pt idx="423">
                  <c:v>0.00301103000000001</c:v>
                </c:pt>
                <c:pt idx="424">
                  <c:v>0.00358033000000003</c:v>
                </c:pt>
                <c:pt idx="425">
                  <c:v>0.00353983000000001</c:v>
                </c:pt>
                <c:pt idx="426">
                  <c:v>0.00317300000000001</c:v>
                </c:pt>
                <c:pt idx="427">
                  <c:v>0.00267116000000001</c:v>
                </c:pt>
                <c:pt idx="428">
                  <c:v>0.00265063000000001</c:v>
                </c:pt>
                <c:pt idx="429">
                  <c:v>0.00300192000000002</c:v>
                </c:pt>
                <c:pt idx="430">
                  <c:v>0.00429375000000002</c:v>
                </c:pt>
                <c:pt idx="431">
                  <c:v>0.00639236000000003</c:v>
                </c:pt>
                <c:pt idx="432">
                  <c:v>0.0103762</c:v>
                </c:pt>
                <c:pt idx="433">
                  <c:v>0.00463485</c:v>
                </c:pt>
                <c:pt idx="434">
                  <c:v>0.00300757000000002</c:v>
                </c:pt>
                <c:pt idx="435">
                  <c:v>0.00252672000000001</c:v>
                </c:pt>
                <c:pt idx="436">
                  <c:v>0.00233164</c:v>
                </c:pt>
                <c:pt idx="437">
                  <c:v>0.00223866</c:v>
                </c:pt>
                <c:pt idx="438">
                  <c:v>0.0021942</c:v>
                </c:pt>
                <c:pt idx="439">
                  <c:v>0.00218036000000002</c:v>
                </c:pt>
                <c:pt idx="440">
                  <c:v>0.00219322000000002</c:v>
                </c:pt>
                <c:pt idx="441">
                  <c:v>0.00223832000000002</c:v>
                </c:pt>
                <c:pt idx="442">
                  <c:v>0.00233513</c:v>
                </c:pt>
                <c:pt idx="443">
                  <c:v>0.00253490000000001</c:v>
                </c:pt>
                <c:pt idx="444">
                  <c:v>0.00290353000000002</c:v>
                </c:pt>
                <c:pt idx="445">
                  <c:v>0.00385924</c:v>
                </c:pt>
                <c:pt idx="446">
                  <c:v>0.00718831000000001</c:v>
                </c:pt>
                <c:pt idx="447">
                  <c:v>0.0168232000000001</c:v>
                </c:pt>
                <c:pt idx="448">
                  <c:v>0.0135002</c:v>
                </c:pt>
                <c:pt idx="449">
                  <c:v>0.00886241000000009</c:v>
                </c:pt>
                <c:pt idx="450">
                  <c:v>0.00418498</c:v>
                </c:pt>
                <c:pt idx="451">
                  <c:v>0.00292264</c:v>
                </c:pt>
                <c:pt idx="452">
                  <c:v>0.00244241</c:v>
                </c:pt>
                <c:pt idx="453">
                  <c:v>0.00220893000000002</c:v>
                </c:pt>
                <c:pt idx="454">
                  <c:v>0.0020788</c:v>
                </c:pt>
                <c:pt idx="455">
                  <c:v>0.00200254</c:v>
                </c:pt>
                <c:pt idx="456">
                  <c:v>0.00196351000000001</c:v>
                </c:pt>
                <c:pt idx="457">
                  <c:v>0.00197113000000001</c:v>
                </c:pt>
                <c:pt idx="458">
                  <c:v>0.00212062000000001</c:v>
                </c:pt>
                <c:pt idx="459">
                  <c:v>0.00216934000000001</c:v>
                </c:pt>
                <c:pt idx="460">
                  <c:v>0.00202093000000002</c:v>
                </c:pt>
                <c:pt idx="461">
                  <c:v>0.00208454000000001</c:v>
                </c:pt>
                <c:pt idx="462">
                  <c:v>0.00236973000000001</c:v>
                </c:pt>
                <c:pt idx="463">
                  <c:v>0.00338923000000001</c:v>
                </c:pt>
                <c:pt idx="464">
                  <c:v>0.00755417</c:v>
                </c:pt>
                <c:pt idx="465">
                  <c:v>0.00538321000000002</c:v>
                </c:pt>
                <c:pt idx="466">
                  <c:v>0.00276896000000002</c:v>
                </c:pt>
                <c:pt idx="467">
                  <c:v>0.00211759000000002</c:v>
                </c:pt>
                <c:pt idx="468">
                  <c:v>0.00188033000000001</c:v>
                </c:pt>
                <c:pt idx="469">
                  <c:v>0.0017659</c:v>
                </c:pt>
                <c:pt idx="470">
                  <c:v>0.00169945000000001</c:v>
                </c:pt>
                <c:pt idx="471">
                  <c:v>0.00165549</c:v>
                </c:pt>
                <c:pt idx="472">
                  <c:v>0.00162349</c:v>
                </c:pt>
                <c:pt idx="473">
                  <c:v>0.00159847000000001</c:v>
                </c:pt>
                <c:pt idx="474">
                  <c:v>0.00157784000000001</c:v>
                </c:pt>
                <c:pt idx="475">
                  <c:v>0.00156012</c:v>
                </c:pt>
                <c:pt idx="476">
                  <c:v>0.00154443000000001</c:v>
                </c:pt>
                <c:pt idx="477">
                  <c:v>0.00153022</c:v>
                </c:pt>
                <c:pt idx="478">
                  <c:v>0.00151712</c:v>
                </c:pt>
                <c:pt idx="479">
                  <c:v>0.00150488000000001</c:v>
                </c:pt>
                <c:pt idx="480">
                  <c:v>0.00149333</c:v>
                </c:pt>
                <c:pt idx="481">
                  <c:v>0.00148234000000001</c:v>
                </c:pt>
                <c:pt idx="482">
                  <c:v>0.00147182</c:v>
                </c:pt>
                <c:pt idx="483">
                  <c:v>0.0014617</c:v>
                </c:pt>
                <c:pt idx="484">
                  <c:v>0.00145193</c:v>
                </c:pt>
                <c:pt idx="485">
                  <c:v>0.00144248000000001</c:v>
                </c:pt>
                <c:pt idx="486">
                  <c:v>0.00143331</c:v>
                </c:pt>
                <c:pt idx="487">
                  <c:v>0.00142441</c:v>
                </c:pt>
                <c:pt idx="488">
                  <c:v>0.00141575</c:v>
                </c:pt>
                <c:pt idx="489">
                  <c:v>0.00140734</c:v>
                </c:pt>
                <c:pt idx="490">
                  <c:v>0.00139918000000001</c:v>
                </c:pt>
                <c:pt idx="491">
                  <c:v>0.00139126</c:v>
                </c:pt>
                <c:pt idx="492">
                  <c:v>0.00138361000000001</c:v>
                </c:pt>
                <c:pt idx="493">
                  <c:v>0.00137625000000001</c:v>
                </c:pt>
                <c:pt idx="494">
                  <c:v>0.00136922</c:v>
                </c:pt>
                <c:pt idx="495">
                  <c:v>0.00136260000000001</c:v>
                </c:pt>
                <c:pt idx="496">
                  <c:v>0.00135651000000001</c:v>
                </c:pt>
                <c:pt idx="497">
                  <c:v>0.00135114000000001</c:v>
                </c:pt>
                <c:pt idx="498">
                  <c:v>0.00134687000000001</c:v>
                </c:pt>
                <c:pt idx="499">
                  <c:v>0.00134447000000001</c:v>
                </c:pt>
                <c:pt idx="500">
                  <c:v>0.00134572</c:v>
                </c:pt>
                <c:pt idx="501">
                  <c:v>0.00135574000000001</c:v>
                </c:pt>
                <c:pt idx="502">
                  <c:v>0.00139409000000001</c:v>
                </c:pt>
                <c:pt idx="503">
                  <c:v>0.00156321000000001</c:v>
                </c:pt>
                <c:pt idx="504">
                  <c:v>0.00169801000000001</c:v>
                </c:pt>
                <c:pt idx="505">
                  <c:v>0.00150023000000001</c:v>
                </c:pt>
                <c:pt idx="506">
                  <c:v>0.00141426</c:v>
                </c:pt>
                <c:pt idx="507">
                  <c:v>0.00135741000000001</c:v>
                </c:pt>
                <c:pt idx="508">
                  <c:v>0.00134438000000001</c:v>
                </c:pt>
                <c:pt idx="509">
                  <c:v>0.00135433</c:v>
                </c:pt>
                <c:pt idx="510">
                  <c:v>0.0013859</c:v>
                </c:pt>
                <c:pt idx="511">
                  <c:v>0.00145609</c:v>
                </c:pt>
                <c:pt idx="512">
                  <c:v>0.00162054000000001</c:v>
                </c:pt>
                <c:pt idx="513">
                  <c:v>0.00209453000000001</c:v>
                </c:pt>
                <c:pt idx="514">
                  <c:v>0.00401702</c:v>
                </c:pt>
                <c:pt idx="515">
                  <c:v>0.00630430000000001</c:v>
                </c:pt>
                <c:pt idx="516">
                  <c:v>0.00270388000000002</c:v>
                </c:pt>
                <c:pt idx="517">
                  <c:v>0.00176189</c:v>
                </c:pt>
                <c:pt idx="518">
                  <c:v>0.0014751</c:v>
                </c:pt>
                <c:pt idx="519">
                  <c:v>0.00135336</c:v>
                </c:pt>
                <c:pt idx="520">
                  <c:v>0.00128925000000001</c:v>
                </c:pt>
                <c:pt idx="521">
                  <c:v>0.00125012</c:v>
                </c:pt>
                <c:pt idx="522">
                  <c:v>0.00122349</c:v>
                </c:pt>
                <c:pt idx="523">
                  <c:v>0.00120381</c:v>
                </c:pt>
                <c:pt idx="524">
                  <c:v>0.00118830000000001</c:v>
                </c:pt>
                <c:pt idx="525">
                  <c:v>0.00117546</c:v>
                </c:pt>
                <c:pt idx="526">
                  <c:v>0.00116439000000001</c:v>
                </c:pt>
                <c:pt idx="527">
                  <c:v>0.00115458000000001</c:v>
                </c:pt>
                <c:pt idx="528">
                  <c:v>0.00114566</c:v>
                </c:pt>
                <c:pt idx="529">
                  <c:v>0.00113742</c:v>
                </c:pt>
                <c:pt idx="530">
                  <c:v>0.00112969</c:v>
                </c:pt>
                <c:pt idx="531">
                  <c:v>0.00112237000000001</c:v>
                </c:pt>
                <c:pt idx="532">
                  <c:v>0.00111538000000001</c:v>
                </c:pt>
                <c:pt idx="533">
                  <c:v>0.00110865000000001</c:v>
                </c:pt>
                <c:pt idx="534">
                  <c:v>0.00110214000000001</c:v>
                </c:pt>
                <c:pt idx="535">
                  <c:v>0.00109583</c:v>
                </c:pt>
                <c:pt idx="536">
                  <c:v>0.00108967</c:v>
                </c:pt>
                <c:pt idx="537">
                  <c:v>0.00108366</c:v>
                </c:pt>
                <c:pt idx="538">
                  <c:v>0.00107778</c:v>
                </c:pt>
                <c:pt idx="539">
                  <c:v>0.00107202</c:v>
                </c:pt>
                <c:pt idx="540">
                  <c:v>0.00106636</c:v>
                </c:pt>
                <c:pt idx="541">
                  <c:v>0.0010608</c:v>
                </c:pt>
                <c:pt idx="542">
                  <c:v>0.00105534</c:v>
                </c:pt>
                <c:pt idx="543">
                  <c:v>0.00104997</c:v>
                </c:pt>
                <c:pt idx="544">
                  <c:v>0.0010447</c:v>
                </c:pt>
                <c:pt idx="545">
                  <c:v>0.00103953</c:v>
                </c:pt>
                <c:pt idx="546">
                  <c:v>0.00103446</c:v>
                </c:pt>
                <c:pt idx="547">
                  <c:v>0.00102951</c:v>
                </c:pt>
                <c:pt idx="548">
                  <c:v>0.0010247</c:v>
                </c:pt>
                <c:pt idx="549">
                  <c:v>0.00102007000000001</c:v>
                </c:pt>
                <c:pt idx="550">
                  <c:v>0.00101568</c:v>
                </c:pt>
                <c:pt idx="551">
                  <c:v>0.00101167</c:v>
                </c:pt>
                <c:pt idx="552">
                  <c:v>0.00100829</c:v>
                </c:pt>
                <c:pt idx="553">
                  <c:v>0.00100609</c:v>
                </c:pt>
                <c:pt idx="554">
                  <c:v>0.00100651000000001</c:v>
                </c:pt>
                <c:pt idx="555">
                  <c:v>0.00101412</c:v>
                </c:pt>
                <c:pt idx="556">
                  <c:v>0.00104889</c:v>
                </c:pt>
                <c:pt idx="557">
                  <c:v>0.00120611000000001</c:v>
                </c:pt>
                <c:pt idx="558">
                  <c:v>0.00113709</c:v>
                </c:pt>
                <c:pt idx="559">
                  <c:v>0.00101854</c:v>
                </c:pt>
                <c:pt idx="560">
                  <c:v>0.00098646300000001</c:v>
                </c:pt>
                <c:pt idx="561">
                  <c:v>0.000972531</c:v>
                </c:pt>
                <c:pt idx="562">
                  <c:v>0.000963926</c:v>
                </c:pt>
                <c:pt idx="563">
                  <c:v>0.000957427000000002</c:v>
                </c:pt>
                <c:pt idx="564">
                  <c:v>0.000951968000000008</c:v>
                </c:pt>
                <c:pt idx="565">
                  <c:v>0.000947133000000005</c:v>
                </c:pt>
                <c:pt idx="566">
                  <c:v>0.000942760000000005</c:v>
                </c:pt>
                <c:pt idx="567">
                  <c:v>0.000938813000000006</c:v>
                </c:pt>
                <c:pt idx="568">
                  <c:v>0.000935353000000011</c:v>
                </c:pt>
                <c:pt idx="569">
                  <c:v>0.000932560000000008</c:v>
                </c:pt>
                <c:pt idx="570">
                  <c:v>0.000930828000000006</c:v>
                </c:pt>
                <c:pt idx="571">
                  <c:v>0.000931023000000006</c:v>
                </c:pt>
                <c:pt idx="572">
                  <c:v>0.000935277000000008</c:v>
                </c:pt>
                <c:pt idx="573">
                  <c:v>0.000949861000000003</c:v>
                </c:pt>
                <c:pt idx="574">
                  <c:v>0.000999157000000002</c:v>
                </c:pt>
                <c:pt idx="575">
                  <c:v>0.00121279</c:v>
                </c:pt>
                <c:pt idx="576">
                  <c:v>0.00140074</c:v>
                </c:pt>
                <c:pt idx="577">
                  <c:v>0.0010376</c:v>
                </c:pt>
                <c:pt idx="578">
                  <c:v>0.000943468000000006</c:v>
                </c:pt>
                <c:pt idx="579">
                  <c:v>0.000911874</c:v>
                </c:pt>
                <c:pt idx="580">
                  <c:v>0.000896380000000007</c:v>
                </c:pt>
                <c:pt idx="581">
                  <c:v>0.000886605000000008</c:v>
                </c:pt>
                <c:pt idx="582">
                  <c:v>0.000879343000000007</c:v>
                </c:pt>
                <c:pt idx="583">
                  <c:v>0.000873360000000002</c:v>
                </c:pt>
                <c:pt idx="584">
                  <c:v>0.000868099000000003</c:v>
                </c:pt>
                <c:pt idx="585">
                  <c:v>0.000863283000000005</c:v>
                </c:pt>
                <c:pt idx="586">
                  <c:v>0.000858758000000006</c:v>
                </c:pt>
                <c:pt idx="587">
                  <c:v>0.000854437</c:v>
                </c:pt>
                <c:pt idx="588">
                  <c:v>0.000850264000000008</c:v>
                </c:pt>
                <c:pt idx="589">
                  <c:v>0.000846205000000008</c:v>
                </c:pt>
                <c:pt idx="590">
                  <c:v>0.000842235000000005</c:v>
                </c:pt>
                <c:pt idx="591">
                  <c:v>0.000838338000000006</c:v>
                </c:pt>
                <c:pt idx="592">
                  <c:v>0.000834503000000008</c:v>
                </c:pt>
                <c:pt idx="593">
                  <c:v>0.000830722000000002</c:v>
                </c:pt>
                <c:pt idx="594">
                  <c:v>0.000826987000000002</c:v>
                </c:pt>
                <c:pt idx="595">
                  <c:v>0.000823296</c:v>
                </c:pt>
                <c:pt idx="596">
                  <c:v>0.000819642000000005</c:v>
                </c:pt>
                <c:pt idx="597">
                  <c:v>0.000816025000000002</c:v>
                </c:pt>
                <c:pt idx="598">
                  <c:v>0.000812441000000002</c:v>
                </c:pt>
                <c:pt idx="599">
                  <c:v>0.000808889</c:v>
                </c:pt>
              </c:numCache>
            </c:numRef>
          </c:yVal>
          <c:smooth val="1"/>
        </c:ser>
        <c:ser>
          <c:idx val="1"/>
          <c:order val="1"/>
          <c:tx>
            <c:v>RMF (NL3) Arteaga</c:v>
          </c:tx>
          <c:marker>
            <c:symbol val="none"/>
          </c:marker>
          <c:xVal>
            <c:numRef>
              <c:f>'sncf (0.2)'!$N$1:$N$127</c:f>
              <c:numCache>
                <c:formatCode>General</c:formatCode>
                <c:ptCount val="127"/>
                <c:pt idx="0">
                  <c:v>5.80735</c:v>
                </c:pt>
                <c:pt idx="1">
                  <c:v>6.49383</c:v>
                </c:pt>
                <c:pt idx="2">
                  <c:v>7.264029999999996</c:v>
                </c:pt>
                <c:pt idx="3">
                  <c:v>7.8668</c:v>
                </c:pt>
                <c:pt idx="4">
                  <c:v>8.141389999999997</c:v>
                </c:pt>
                <c:pt idx="5">
                  <c:v>8.389190000000002</c:v>
                </c:pt>
                <c:pt idx="6">
                  <c:v>8.4997</c:v>
                </c:pt>
                <c:pt idx="7">
                  <c:v>8.58342</c:v>
                </c:pt>
                <c:pt idx="8">
                  <c:v>8.72072</c:v>
                </c:pt>
                <c:pt idx="9">
                  <c:v>8.80108</c:v>
                </c:pt>
                <c:pt idx="10">
                  <c:v>8.83122</c:v>
                </c:pt>
                <c:pt idx="11">
                  <c:v>8.91159</c:v>
                </c:pt>
                <c:pt idx="12">
                  <c:v>9.0221</c:v>
                </c:pt>
                <c:pt idx="13">
                  <c:v>9.04889</c:v>
                </c:pt>
                <c:pt idx="14">
                  <c:v>9.117535</c:v>
                </c:pt>
                <c:pt idx="15">
                  <c:v>9.18618</c:v>
                </c:pt>
                <c:pt idx="16">
                  <c:v>9.296690000000003</c:v>
                </c:pt>
                <c:pt idx="17">
                  <c:v>9.35027</c:v>
                </c:pt>
                <c:pt idx="18">
                  <c:v>9.380410000000004</c:v>
                </c:pt>
                <c:pt idx="19">
                  <c:v>9.433990000000001</c:v>
                </c:pt>
                <c:pt idx="20">
                  <c:v>9.460780000000022</c:v>
                </c:pt>
                <c:pt idx="21">
                  <c:v>9.57128</c:v>
                </c:pt>
                <c:pt idx="22">
                  <c:v>9.59807</c:v>
                </c:pt>
                <c:pt idx="23">
                  <c:v>9.681790000000001</c:v>
                </c:pt>
                <c:pt idx="24">
                  <c:v>9.762160000000001</c:v>
                </c:pt>
                <c:pt idx="25">
                  <c:v>9.899460000000004</c:v>
                </c:pt>
                <c:pt idx="26">
                  <c:v>9.983170000000001</c:v>
                </c:pt>
                <c:pt idx="27">
                  <c:v>10.09368</c:v>
                </c:pt>
                <c:pt idx="28">
                  <c:v>10.17405</c:v>
                </c:pt>
                <c:pt idx="29">
                  <c:v>10.39506</c:v>
                </c:pt>
                <c:pt idx="30">
                  <c:v>10.55915</c:v>
                </c:pt>
                <c:pt idx="31">
                  <c:v>10.69645</c:v>
                </c:pt>
                <c:pt idx="32">
                  <c:v>10.91746</c:v>
                </c:pt>
                <c:pt idx="33">
                  <c:v>11.10834</c:v>
                </c:pt>
                <c:pt idx="34">
                  <c:v>11.46665000000002</c:v>
                </c:pt>
                <c:pt idx="35">
                  <c:v>11.98904000000001</c:v>
                </c:pt>
                <c:pt idx="36">
                  <c:v>12.29043</c:v>
                </c:pt>
                <c:pt idx="37">
                  <c:v>12.70232</c:v>
                </c:pt>
                <c:pt idx="38">
                  <c:v>12.89319</c:v>
                </c:pt>
                <c:pt idx="39">
                  <c:v>13.0037</c:v>
                </c:pt>
                <c:pt idx="40">
                  <c:v>13.17113</c:v>
                </c:pt>
                <c:pt idx="41">
                  <c:v>13.33522</c:v>
                </c:pt>
                <c:pt idx="42">
                  <c:v>13.47252000000001</c:v>
                </c:pt>
                <c:pt idx="43">
                  <c:v>13.69018</c:v>
                </c:pt>
                <c:pt idx="44">
                  <c:v>13.85762</c:v>
                </c:pt>
                <c:pt idx="45">
                  <c:v>14.10207</c:v>
                </c:pt>
                <c:pt idx="46">
                  <c:v>14.159</c:v>
                </c:pt>
                <c:pt idx="47">
                  <c:v>14.26951</c:v>
                </c:pt>
                <c:pt idx="48">
                  <c:v>14.32308</c:v>
                </c:pt>
                <c:pt idx="49">
                  <c:v>14.43359</c:v>
                </c:pt>
                <c:pt idx="50">
                  <c:v>14.59768</c:v>
                </c:pt>
                <c:pt idx="51">
                  <c:v>14.65126</c:v>
                </c:pt>
                <c:pt idx="52">
                  <c:v>14.73497</c:v>
                </c:pt>
                <c:pt idx="53">
                  <c:v>14.78855</c:v>
                </c:pt>
                <c:pt idx="54">
                  <c:v>14.95599000000005</c:v>
                </c:pt>
                <c:pt idx="55">
                  <c:v>15.03636</c:v>
                </c:pt>
                <c:pt idx="56">
                  <c:v>15.14686</c:v>
                </c:pt>
                <c:pt idx="57">
                  <c:v>15.25737</c:v>
                </c:pt>
                <c:pt idx="58">
                  <c:v>15.36788000000002</c:v>
                </c:pt>
                <c:pt idx="59">
                  <c:v>15.47839</c:v>
                </c:pt>
                <c:pt idx="60">
                  <c:v>15.58554000000005</c:v>
                </c:pt>
                <c:pt idx="61">
                  <c:v>15.64247</c:v>
                </c:pt>
                <c:pt idx="62">
                  <c:v>15.75298</c:v>
                </c:pt>
                <c:pt idx="63">
                  <c:v>15.86014000000002</c:v>
                </c:pt>
                <c:pt idx="64">
                  <c:v>15.91706</c:v>
                </c:pt>
                <c:pt idx="65">
                  <c:v>15.97064000000002</c:v>
                </c:pt>
                <c:pt idx="66">
                  <c:v>16.08115</c:v>
                </c:pt>
                <c:pt idx="67">
                  <c:v>16.27202999999988</c:v>
                </c:pt>
                <c:pt idx="68">
                  <c:v>16.35573999999988</c:v>
                </c:pt>
                <c:pt idx="69">
                  <c:v>16.51983</c:v>
                </c:pt>
                <c:pt idx="70">
                  <c:v>16.57676</c:v>
                </c:pt>
                <c:pt idx="71">
                  <c:v>16.63034</c:v>
                </c:pt>
                <c:pt idx="72">
                  <c:v>16.7140500000001</c:v>
                </c:pt>
                <c:pt idx="73">
                  <c:v>16.82121</c:v>
                </c:pt>
                <c:pt idx="74">
                  <c:v>16.8781399999999</c:v>
                </c:pt>
                <c:pt idx="75">
                  <c:v>16.95850999999988</c:v>
                </c:pt>
                <c:pt idx="76">
                  <c:v>17.04222999999982</c:v>
                </c:pt>
                <c:pt idx="77">
                  <c:v>17.17952499999999</c:v>
                </c:pt>
                <c:pt idx="78">
                  <c:v>17.31682000000004</c:v>
                </c:pt>
                <c:pt idx="79">
                  <c:v>17.56461999999988</c:v>
                </c:pt>
                <c:pt idx="80">
                  <c:v>17.70192</c:v>
                </c:pt>
                <c:pt idx="81">
                  <c:v>17.94971999999978</c:v>
                </c:pt>
                <c:pt idx="82">
                  <c:v>18.03009</c:v>
                </c:pt>
                <c:pt idx="83">
                  <c:v>18.16739</c:v>
                </c:pt>
                <c:pt idx="84">
                  <c:v>18.19585500000012</c:v>
                </c:pt>
                <c:pt idx="85">
                  <c:v>18.2243199999999</c:v>
                </c:pt>
                <c:pt idx="86">
                  <c:v>18.38839999999988</c:v>
                </c:pt>
                <c:pt idx="87">
                  <c:v>18.41518999999991</c:v>
                </c:pt>
                <c:pt idx="88">
                  <c:v>18.52569999999988</c:v>
                </c:pt>
                <c:pt idx="89">
                  <c:v>18.6897899999999</c:v>
                </c:pt>
                <c:pt idx="90">
                  <c:v>18.7734999999999</c:v>
                </c:pt>
                <c:pt idx="91">
                  <c:v>18.9107999999999</c:v>
                </c:pt>
                <c:pt idx="92">
                  <c:v>19.02131</c:v>
                </c:pt>
                <c:pt idx="93">
                  <c:v>19.1586</c:v>
                </c:pt>
                <c:pt idx="94">
                  <c:v>19.18539</c:v>
                </c:pt>
                <c:pt idx="95">
                  <c:v>19.26575999999987</c:v>
                </c:pt>
                <c:pt idx="96">
                  <c:v>19.37627000000001</c:v>
                </c:pt>
                <c:pt idx="97">
                  <c:v>19.48677999999978</c:v>
                </c:pt>
                <c:pt idx="98">
                  <c:v>19.57048999999999</c:v>
                </c:pt>
                <c:pt idx="99">
                  <c:v>19.76136999999999</c:v>
                </c:pt>
                <c:pt idx="100">
                  <c:v>19.89866</c:v>
                </c:pt>
                <c:pt idx="101">
                  <c:v>20.09289</c:v>
                </c:pt>
                <c:pt idx="102">
                  <c:v>20.11968</c:v>
                </c:pt>
                <c:pt idx="103">
                  <c:v>20.36748</c:v>
                </c:pt>
                <c:pt idx="104">
                  <c:v>20.39427</c:v>
                </c:pt>
                <c:pt idx="105">
                  <c:v>20.44784999999991</c:v>
                </c:pt>
                <c:pt idx="106">
                  <c:v>20.50478</c:v>
                </c:pt>
                <c:pt idx="107">
                  <c:v>20.74922999999988</c:v>
                </c:pt>
                <c:pt idx="108">
                  <c:v>21.08074999999968</c:v>
                </c:pt>
                <c:pt idx="109">
                  <c:v>21.43571999999982</c:v>
                </c:pt>
                <c:pt idx="110">
                  <c:v>21.49263999999958</c:v>
                </c:pt>
                <c:pt idx="111">
                  <c:v>21.74044999999978</c:v>
                </c:pt>
                <c:pt idx="112">
                  <c:v>21.95810999999988</c:v>
                </c:pt>
                <c:pt idx="113">
                  <c:v>22.34320999999991</c:v>
                </c:pt>
                <c:pt idx="114">
                  <c:v>22.5642299999999</c:v>
                </c:pt>
                <c:pt idx="115">
                  <c:v>22.94932999999982</c:v>
                </c:pt>
                <c:pt idx="116">
                  <c:v>23.16698999999999</c:v>
                </c:pt>
                <c:pt idx="117">
                  <c:v>23.36121999999999</c:v>
                </c:pt>
                <c:pt idx="118">
                  <c:v>23.57888000000001</c:v>
                </c:pt>
                <c:pt idx="119">
                  <c:v>23.85348</c:v>
                </c:pt>
                <c:pt idx="120">
                  <c:v>24.10128</c:v>
                </c:pt>
                <c:pt idx="121">
                  <c:v>24.34908</c:v>
                </c:pt>
                <c:pt idx="122">
                  <c:v>24.42944999999978</c:v>
                </c:pt>
                <c:pt idx="123">
                  <c:v>24.5399600000001</c:v>
                </c:pt>
                <c:pt idx="124">
                  <c:v>24.76097</c:v>
                </c:pt>
                <c:pt idx="125">
                  <c:v>24.98199</c:v>
                </c:pt>
                <c:pt idx="126">
                  <c:v>25.11928000000004</c:v>
                </c:pt>
              </c:numCache>
            </c:numRef>
          </c:xVal>
          <c:yVal>
            <c:numRef>
              <c:f>'sncf (0.2)'!$R$1:$R$127</c:f>
              <c:numCache>
                <c:formatCode>0.00E+00</c:formatCode>
                <c:ptCount val="127"/>
                <c:pt idx="0">
                  <c:v>-0.0276378887641425</c:v>
                </c:pt>
                <c:pt idx="1">
                  <c:v>-0.13334395251975</c:v>
                </c:pt>
                <c:pt idx="2">
                  <c:v>-0.0276378887641425</c:v>
                </c:pt>
                <c:pt idx="3">
                  <c:v>-0.0276378887641425</c:v>
                </c:pt>
                <c:pt idx="4">
                  <c:v>0.254244305832895</c:v>
                </c:pt>
                <c:pt idx="5">
                  <c:v>0.735794258844762</c:v>
                </c:pt>
                <c:pt idx="6">
                  <c:v>1.323051238739104</c:v>
                </c:pt>
                <c:pt idx="7">
                  <c:v>1.804601191750969</c:v>
                </c:pt>
                <c:pt idx="8">
                  <c:v>1.217345174983498</c:v>
                </c:pt>
                <c:pt idx="9">
                  <c:v>1.029422748791932</c:v>
                </c:pt>
                <c:pt idx="10">
                  <c:v>1.89856192328332</c:v>
                </c:pt>
                <c:pt idx="11">
                  <c:v>2.568033339359871</c:v>
                </c:pt>
                <c:pt idx="12">
                  <c:v>3.343211782318923</c:v>
                </c:pt>
                <c:pt idx="13">
                  <c:v>3.730801003798427</c:v>
                </c:pt>
                <c:pt idx="14">
                  <c:v>3.249251050786574</c:v>
                </c:pt>
                <c:pt idx="15">
                  <c:v>2.76770109777471</c:v>
                </c:pt>
                <c:pt idx="16">
                  <c:v>3.249251050786574</c:v>
                </c:pt>
                <c:pt idx="17">
                  <c:v>3.730801003798427</c:v>
                </c:pt>
                <c:pt idx="18">
                  <c:v>4.212350956810265</c:v>
                </c:pt>
                <c:pt idx="19">
                  <c:v>4.693900909822155</c:v>
                </c:pt>
                <c:pt idx="20">
                  <c:v>3.824761735330773</c:v>
                </c:pt>
                <c:pt idx="21">
                  <c:v>3.437172513851255</c:v>
                </c:pt>
                <c:pt idx="22">
                  <c:v>3.049583292371741</c:v>
                </c:pt>
                <c:pt idx="23">
                  <c:v>3.249251050786574</c:v>
                </c:pt>
                <c:pt idx="24">
                  <c:v>3.249251050786574</c:v>
                </c:pt>
                <c:pt idx="25">
                  <c:v>2.474072607827526</c:v>
                </c:pt>
                <c:pt idx="26">
                  <c:v>1.89856192328332</c:v>
                </c:pt>
                <c:pt idx="27">
                  <c:v>1.123383480324278</c:v>
                </c:pt>
                <c:pt idx="28">
                  <c:v>0.735794258844762</c:v>
                </c:pt>
                <c:pt idx="29">
                  <c:v>0.735794258844762</c:v>
                </c:pt>
                <c:pt idx="30">
                  <c:v>0.641833527312414</c:v>
                </c:pt>
                <c:pt idx="31">
                  <c:v>0.547872795780065</c:v>
                </c:pt>
                <c:pt idx="32">
                  <c:v>0.160283574300549</c:v>
                </c:pt>
                <c:pt idx="33">
                  <c:v>0.160283574300549</c:v>
                </c:pt>
                <c:pt idx="34">
                  <c:v>0.160283574300549</c:v>
                </c:pt>
                <c:pt idx="35">
                  <c:v>0.160283574300549</c:v>
                </c:pt>
                <c:pt idx="36">
                  <c:v>0.160283574300549</c:v>
                </c:pt>
                <c:pt idx="37">
                  <c:v>0.641833527312414</c:v>
                </c:pt>
                <c:pt idx="38">
                  <c:v>1.510972701803802</c:v>
                </c:pt>
                <c:pt idx="39">
                  <c:v>2.086483386348007</c:v>
                </c:pt>
                <c:pt idx="40">
                  <c:v>1.89856192328332</c:v>
                </c:pt>
                <c:pt idx="41">
                  <c:v>1.604933433336143</c:v>
                </c:pt>
                <c:pt idx="42">
                  <c:v>1.217345174983498</c:v>
                </c:pt>
                <c:pt idx="43">
                  <c:v>1.217345174983498</c:v>
                </c:pt>
                <c:pt idx="44">
                  <c:v>1.804601191750969</c:v>
                </c:pt>
                <c:pt idx="45">
                  <c:v>2.380111876295181</c:v>
                </c:pt>
                <c:pt idx="46">
                  <c:v>3.918722466863118</c:v>
                </c:pt>
                <c:pt idx="47">
                  <c:v>5.55129475209028</c:v>
                </c:pt>
                <c:pt idx="48">
                  <c:v>6.526139990337268</c:v>
                </c:pt>
                <c:pt idx="49">
                  <c:v>7.007689943349133</c:v>
                </c:pt>
                <c:pt idx="50">
                  <c:v>6.044590037325364</c:v>
                </c:pt>
                <c:pt idx="51">
                  <c:v>4.787861641354502</c:v>
                </c:pt>
                <c:pt idx="52">
                  <c:v>4.012683198395465</c:v>
                </c:pt>
                <c:pt idx="53">
                  <c:v>3.625094940042821</c:v>
                </c:pt>
                <c:pt idx="54">
                  <c:v>3.824761735330773</c:v>
                </c:pt>
                <c:pt idx="55">
                  <c:v>4.212350956810265</c:v>
                </c:pt>
                <c:pt idx="56">
                  <c:v>4.693900909822155</c:v>
                </c:pt>
                <c:pt idx="57">
                  <c:v>4.787861641354502</c:v>
                </c:pt>
                <c:pt idx="58">
                  <c:v>5.069744799078411</c:v>
                </c:pt>
                <c:pt idx="59">
                  <c:v>6.138550768857725</c:v>
                </c:pt>
                <c:pt idx="60">
                  <c:v>7.583200627893342</c:v>
                </c:pt>
                <c:pt idx="61">
                  <c:v>8.640261265449398</c:v>
                </c:pt>
                <c:pt idx="62">
                  <c:v>9.697321903005358</c:v>
                </c:pt>
                <c:pt idx="63">
                  <c:v>10.27283355067658</c:v>
                </c:pt>
                <c:pt idx="64">
                  <c:v>8.93388975539659</c:v>
                </c:pt>
                <c:pt idx="65">
                  <c:v>7.865083785617254</c:v>
                </c:pt>
                <c:pt idx="66">
                  <c:v>7.865083785617254</c:v>
                </c:pt>
                <c:pt idx="67">
                  <c:v>8.252672043969926</c:v>
                </c:pt>
                <c:pt idx="68">
                  <c:v>14.13697850699475</c:v>
                </c:pt>
                <c:pt idx="69">
                  <c:v>21.06659931222545</c:v>
                </c:pt>
                <c:pt idx="70">
                  <c:v>31.47277681542158</c:v>
                </c:pt>
                <c:pt idx="71">
                  <c:v>38.98965460054679</c:v>
                </c:pt>
                <c:pt idx="72">
                  <c:v>41.303443634074</c:v>
                </c:pt>
                <c:pt idx="73">
                  <c:v>35.23121570798446</c:v>
                </c:pt>
                <c:pt idx="74">
                  <c:v>28.58347709735068</c:v>
                </c:pt>
                <c:pt idx="75">
                  <c:v>16.15713905057456</c:v>
                </c:pt>
                <c:pt idx="76">
                  <c:v>12.9742108425562</c:v>
                </c:pt>
                <c:pt idx="77">
                  <c:v>10.75438350368845</c:v>
                </c:pt>
                <c:pt idx="78">
                  <c:v>14.32489997005945</c:v>
                </c:pt>
                <c:pt idx="79">
                  <c:v>11.72922874193535</c:v>
                </c:pt>
                <c:pt idx="80">
                  <c:v>15.58162836603034</c:v>
                </c:pt>
                <c:pt idx="81">
                  <c:v>11.14197176204099</c:v>
                </c:pt>
                <c:pt idx="82">
                  <c:v>15.28799987608317</c:v>
                </c:pt>
                <c:pt idx="83">
                  <c:v>20.58504935921358</c:v>
                </c:pt>
                <c:pt idx="84">
                  <c:v>25.30658815779999</c:v>
                </c:pt>
                <c:pt idx="85">
                  <c:v>27.04486650678275</c:v>
                </c:pt>
                <c:pt idx="86">
                  <c:v>20.87867784916072</c:v>
                </c:pt>
                <c:pt idx="87">
                  <c:v>16.93231749353358</c:v>
                </c:pt>
                <c:pt idx="88">
                  <c:v>13.93731074857992</c:v>
                </c:pt>
                <c:pt idx="89">
                  <c:v>14.71248919153898</c:v>
                </c:pt>
                <c:pt idx="90">
                  <c:v>13.26783933250338</c:v>
                </c:pt>
                <c:pt idx="91">
                  <c:v>10.86008956744412</c:v>
                </c:pt>
                <c:pt idx="92">
                  <c:v>10.17887185601735</c:v>
                </c:pt>
                <c:pt idx="93">
                  <c:v>11.34163952045592</c:v>
                </c:pt>
                <c:pt idx="94">
                  <c:v>13.36180006403572</c:v>
                </c:pt>
                <c:pt idx="95">
                  <c:v>14.99437234926287</c:v>
                </c:pt>
                <c:pt idx="96">
                  <c:v>13.173878600971</c:v>
                </c:pt>
                <c:pt idx="97">
                  <c:v>10.95405029897643</c:v>
                </c:pt>
                <c:pt idx="98">
                  <c:v>8.734221996981631</c:v>
                </c:pt>
                <c:pt idx="99">
                  <c:v>6.526139990337268</c:v>
                </c:pt>
                <c:pt idx="100">
                  <c:v>8.640261265449398</c:v>
                </c:pt>
                <c:pt idx="101">
                  <c:v>10.95405029897643</c:v>
                </c:pt>
                <c:pt idx="102">
                  <c:v>12.88025011102385</c:v>
                </c:pt>
                <c:pt idx="103">
                  <c:v>11.72922874193535</c:v>
                </c:pt>
                <c:pt idx="104">
                  <c:v>9.697321903005358</c:v>
                </c:pt>
                <c:pt idx="105">
                  <c:v>7.383533832605384</c:v>
                </c:pt>
                <c:pt idx="106">
                  <c:v>4.106644893054702</c:v>
                </c:pt>
                <c:pt idx="107">
                  <c:v>2.086483386348007</c:v>
                </c:pt>
                <c:pt idx="108">
                  <c:v>1.510972701803802</c:v>
                </c:pt>
                <c:pt idx="109">
                  <c:v>1.992522654815662</c:v>
                </c:pt>
                <c:pt idx="110">
                  <c:v>2.661995034019091</c:v>
                </c:pt>
                <c:pt idx="111">
                  <c:v>1.804601191750969</c:v>
                </c:pt>
                <c:pt idx="112">
                  <c:v>2.086483386348007</c:v>
                </c:pt>
                <c:pt idx="113">
                  <c:v>1.510972701803802</c:v>
                </c:pt>
                <c:pt idx="114">
                  <c:v>1.510972701803802</c:v>
                </c:pt>
                <c:pt idx="115">
                  <c:v>2.086483386348007</c:v>
                </c:pt>
                <c:pt idx="116">
                  <c:v>2.568033339359871</c:v>
                </c:pt>
                <c:pt idx="117">
                  <c:v>2.474072607827526</c:v>
                </c:pt>
                <c:pt idx="118">
                  <c:v>1.804601191750969</c:v>
                </c:pt>
                <c:pt idx="119">
                  <c:v>2.180445081007227</c:v>
                </c:pt>
                <c:pt idx="120">
                  <c:v>2.28615114476284</c:v>
                </c:pt>
                <c:pt idx="121">
                  <c:v>2.76770109777471</c:v>
                </c:pt>
                <c:pt idx="122">
                  <c:v>3.143544987030967</c:v>
                </c:pt>
                <c:pt idx="123">
                  <c:v>2.474072607827526</c:v>
                </c:pt>
                <c:pt idx="124">
                  <c:v>2.661995034019091</c:v>
                </c:pt>
                <c:pt idx="125">
                  <c:v>1.698895127995362</c:v>
                </c:pt>
                <c:pt idx="126">
                  <c:v>0.935462017259589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0518408"/>
        <c:axId val="1820523880"/>
      </c:scatterChart>
      <c:valAx>
        <c:axId val="1820518408"/>
        <c:scaling>
          <c:orientation val="minMax"/>
          <c:max val="24.0"/>
          <c:min val="5.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r>
                  <a:rPr lang="it-IT" sz="1600" dirty="0">
                    <a:solidFill>
                      <a:srgbClr val="FFFFFF"/>
                    </a:solidFill>
                  </a:rPr>
                  <a:t>Energy </a:t>
                </a:r>
                <a:r>
                  <a:rPr lang="it-IT" sz="1600" dirty="0" smtClean="0">
                    <a:solidFill>
                      <a:srgbClr val="FFFFFF"/>
                    </a:solidFill>
                  </a:rPr>
                  <a:t>[</a:t>
                </a:r>
                <a:r>
                  <a:rPr lang="it-IT" sz="1600" dirty="0" err="1" smtClean="0">
                    <a:solidFill>
                      <a:srgbClr val="FFFFFF"/>
                    </a:solidFill>
                  </a:rPr>
                  <a:t>MeV</a:t>
                </a:r>
                <a:r>
                  <a:rPr lang="it-IT" sz="1600" dirty="0" smtClean="0">
                    <a:solidFill>
                      <a:srgbClr val="FFFFFF"/>
                    </a:solidFill>
                  </a:rPr>
                  <a:t>]</a:t>
                </a:r>
                <a:endParaRPr lang="it-IT" sz="1600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it-IT"/>
          </a:p>
        </c:txPr>
        <c:crossAx val="1820523880"/>
        <c:crosses val="autoZero"/>
        <c:crossBetween val="midCat"/>
      </c:valAx>
      <c:valAx>
        <c:axId val="1820523880"/>
        <c:scaling>
          <c:orientation val="minMax"/>
          <c:max val="55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r>
                  <a:rPr lang="it-IT" sz="1200">
                    <a:solidFill>
                      <a:srgbClr val="FFFFFF"/>
                    </a:solidFill>
                  </a:rPr>
                  <a:t>Arb. Units</a:t>
                </a:r>
              </a:p>
            </c:rich>
          </c:tx>
          <c:layout>
            <c:manualLayout>
              <c:xMode val="edge"/>
              <c:yMode val="edge"/>
              <c:x val="0.00783773067360335"/>
              <c:y val="0.316270822849751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it-IT"/>
          </a:p>
        </c:txPr>
        <c:crossAx val="1820518408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it-IT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it-IT"/>
          </a:p>
        </c:txPr>
      </c:legendEntry>
      <c:layout>
        <c:manualLayout>
          <c:xMode val="edge"/>
          <c:yMode val="edge"/>
          <c:x val="0.137986104992166"/>
          <c:y val="0.202683361979388"/>
          <c:w val="0.393639528353558"/>
          <c:h val="0.16734293832671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/>
      </a:pPr>
      <a:endParaRPr lang="it-I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2000" b="0">
                <a:solidFill>
                  <a:srgbClr val="00FFFF"/>
                </a:solidFill>
              </a:defRPr>
            </a:pPr>
            <a:r>
              <a:rPr lang="en-US" sz="2000" b="0" baseline="30000" dirty="0" smtClean="0">
                <a:solidFill>
                  <a:srgbClr val="00FFFF"/>
                </a:solidFill>
              </a:rPr>
              <a:t>64</a:t>
            </a:r>
            <a:r>
              <a:rPr lang="en-US" sz="2000" b="0" dirty="0" smtClean="0">
                <a:solidFill>
                  <a:srgbClr val="00FFFF"/>
                </a:solidFill>
              </a:rPr>
              <a:t>Fe - THEORY: </a:t>
            </a:r>
          </a:p>
          <a:p>
            <a:pPr algn="ctr">
              <a:defRPr sz="2000" b="0">
                <a:solidFill>
                  <a:srgbClr val="00FFFF"/>
                </a:solidFill>
              </a:defRPr>
            </a:pPr>
            <a:r>
              <a:rPr lang="en-US" sz="2000" b="0" dirty="0" smtClean="0">
                <a:solidFill>
                  <a:srgbClr val="00FFFF"/>
                </a:solidFill>
              </a:rPr>
              <a:t>dipole strength</a:t>
            </a:r>
            <a:endParaRPr lang="en-US" sz="2000" b="0" dirty="0">
              <a:solidFill>
                <a:srgbClr val="00FFFF"/>
              </a:solidFill>
            </a:endParaRPr>
          </a:p>
        </c:rich>
      </c:tx>
      <c:layout>
        <c:manualLayout>
          <c:xMode val="edge"/>
          <c:yMode val="edge"/>
          <c:x val="0.559131947936348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2069770025553"/>
          <c:y val="0.112731301460332"/>
          <c:w val="0.84427568392784"/>
          <c:h val="0.735789277381883"/>
        </c:manualLayout>
      </c:layout>
      <c:scatterChart>
        <c:scatterStyle val="smoothMarker"/>
        <c:varyColors val="0"/>
        <c:ser>
          <c:idx val="0"/>
          <c:order val="0"/>
          <c:tx>
            <c:v>RPA (SKI2) Wieland</c:v>
          </c:tx>
          <c:marker>
            <c:symbol val="none"/>
          </c:marker>
          <c:xVal>
            <c:numRef>
              <c:f>'sncf (0.2)'!$B$1:$B$600</c:f>
              <c:numCache>
                <c:formatCode>0.00</c:formatCode>
                <c:ptCount val="600"/>
                <c:pt idx="0">
                  <c:v>0.0</c:v>
                </c:pt>
                <c:pt idx="1">
                  <c:v>0.133333</c:v>
                </c:pt>
                <c:pt idx="2">
                  <c:v>0.266667</c:v>
                </c:pt>
                <c:pt idx="3">
                  <c:v>0.4</c:v>
                </c:pt>
                <c:pt idx="4">
                  <c:v>0.533332999999996</c:v>
                </c:pt>
                <c:pt idx="5">
                  <c:v>0.666667000000003</c:v>
                </c:pt>
                <c:pt idx="6">
                  <c:v>0.8</c:v>
                </c:pt>
                <c:pt idx="7">
                  <c:v>0.933332999999997</c:v>
                </c:pt>
                <c:pt idx="8">
                  <c:v>1.06667</c:v>
                </c:pt>
                <c:pt idx="9">
                  <c:v>1.2</c:v>
                </c:pt>
                <c:pt idx="10">
                  <c:v>1.333329999999994</c:v>
                </c:pt>
                <c:pt idx="11">
                  <c:v>1.466669999999994</c:v>
                </c:pt>
                <c:pt idx="12">
                  <c:v>1.6</c:v>
                </c:pt>
                <c:pt idx="13">
                  <c:v>1.733329999999995</c:v>
                </c:pt>
                <c:pt idx="14">
                  <c:v>1.86667</c:v>
                </c:pt>
                <c:pt idx="15">
                  <c:v>2.0</c:v>
                </c:pt>
                <c:pt idx="16">
                  <c:v>2.13333</c:v>
                </c:pt>
                <c:pt idx="17">
                  <c:v>2.26667</c:v>
                </c:pt>
                <c:pt idx="18">
                  <c:v>2.4</c:v>
                </c:pt>
                <c:pt idx="19">
                  <c:v>2.53333</c:v>
                </c:pt>
                <c:pt idx="20">
                  <c:v>2.666669999999998</c:v>
                </c:pt>
                <c:pt idx="21">
                  <c:v>2.8</c:v>
                </c:pt>
                <c:pt idx="22">
                  <c:v>2.93333</c:v>
                </c:pt>
                <c:pt idx="23">
                  <c:v>3.066669999999997</c:v>
                </c:pt>
                <c:pt idx="24">
                  <c:v>3.2</c:v>
                </c:pt>
                <c:pt idx="25">
                  <c:v>3.33333</c:v>
                </c:pt>
                <c:pt idx="26">
                  <c:v>3.466669999999977</c:v>
                </c:pt>
                <c:pt idx="27">
                  <c:v>3.6</c:v>
                </c:pt>
                <c:pt idx="28">
                  <c:v>3.733330000000011</c:v>
                </c:pt>
                <c:pt idx="29">
                  <c:v>3.866669999999976</c:v>
                </c:pt>
                <c:pt idx="30">
                  <c:v>4.0</c:v>
                </c:pt>
                <c:pt idx="31">
                  <c:v>4.13333</c:v>
                </c:pt>
                <c:pt idx="32">
                  <c:v>4.26667</c:v>
                </c:pt>
                <c:pt idx="33">
                  <c:v>4.4</c:v>
                </c:pt>
                <c:pt idx="34">
                  <c:v>4.53333</c:v>
                </c:pt>
                <c:pt idx="35">
                  <c:v>4.66667</c:v>
                </c:pt>
                <c:pt idx="36">
                  <c:v>4.8</c:v>
                </c:pt>
                <c:pt idx="37">
                  <c:v>4.933330000000002</c:v>
                </c:pt>
                <c:pt idx="38">
                  <c:v>5.06667</c:v>
                </c:pt>
                <c:pt idx="39">
                  <c:v>5.2</c:v>
                </c:pt>
                <c:pt idx="40">
                  <c:v>5.33333</c:v>
                </c:pt>
                <c:pt idx="41">
                  <c:v>5.466670000000002</c:v>
                </c:pt>
                <c:pt idx="42">
                  <c:v>5.6</c:v>
                </c:pt>
                <c:pt idx="43">
                  <c:v>5.733330000000001</c:v>
                </c:pt>
                <c:pt idx="44">
                  <c:v>5.86667</c:v>
                </c:pt>
                <c:pt idx="45">
                  <c:v>6.0</c:v>
                </c:pt>
                <c:pt idx="46">
                  <c:v>6.13333</c:v>
                </c:pt>
                <c:pt idx="47">
                  <c:v>6.26667</c:v>
                </c:pt>
                <c:pt idx="48">
                  <c:v>6.4</c:v>
                </c:pt>
                <c:pt idx="49">
                  <c:v>6.53333</c:v>
                </c:pt>
                <c:pt idx="50">
                  <c:v>6.66667</c:v>
                </c:pt>
                <c:pt idx="51">
                  <c:v>6.8</c:v>
                </c:pt>
                <c:pt idx="52">
                  <c:v>6.933330000000002</c:v>
                </c:pt>
                <c:pt idx="53">
                  <c:v>7.06667</c:v>
                </c:pt>
                <c:pt idx="54">
                  <c:v>7.2</c:v>
                </c:pt>
                <c:pt idx="55">
                  <c:v>7.33333</c:v>
                </c:pt>
                <c:pt idx="56">
                  <c:v>7.466670000000002</c:v>
                </c:pt>
                <c:pt idx="57">
                  <c:v>7.6</c:v>
                </c:pt>
                <c:pt idx="58">
                  <c:v>7.733330000000001</c:v>
                </c:pt>
                <c:pt idx="59">
                  <c:v>7.86667</c:v>
                </c:pt>
                <c:pt idx="60">
                  <c:v>8.0</c:v>
                </c:pt>
                <c:pt idx="61">
                  <c:v>8.13333</c:v>
                </c:pt>
                <c:pt idx="62">
                  <c:v>8.266670000000001</c:v>
                </c:pt>
                <c:pt idx="63">
                  <c:v>8.4</c:v>
                </c:pt>
                <c:pt idx="64">
                  <c:v>8.53333</c:v>
                </c:pt>
                <c:pt idx="65">
                  <c:v>8.666670000000003</c:v>
                </c:pt>
                <c:pt idx="66">
                  <c:v>8.8</c:v>
                </c:pt>
                <c:pt idx="67">
                  <c:v>8.93333</c:v>
                </c:pt>
                <c:pt idx="68">
                  <c:v>9.06667</c:v>
                </c:pt>
                <c:pt idx="69">
                  <c:v>9.200000000000001</c:v>
                </c:pt>
                <c:pt idx="70">
                  <c:v>9.33333</c:v>
                </c:pt>
                <c:pt idx="71">
                  <c:v>9.46667</c:v>
                </c:pt>
                <c:pt idx="72">
                  <c:v>9.6</c:v>
                </c:pt>
                <c:pt idx="73">
                  <c:v>9.733329999999998</c:v>
                </c:pt>
                <c:pt idx="74">
                  <c:v>9.866670000000002</c:v>
                </c:pt>
                <c:pt idx="75">
                  <c:v>10.0</c:v>
                </c:pt>
                <c:pt idx="76">
                  <c:v>10.1333</c:v>
                </c:pt>
                <c:pt idx="77">
                  <c:v>10.2667</c:v>
                </c:pt>
                <c:pt idx="78">
                  <c:v>10.4</c:v>
                </c:pt>
                <c:pt idx="79">
                  <c:v>10.5333</c:v>
                </c:pt>
                <c:pt idx="80">
                  <c:v>10.6667</c:v>
                </c:pt>
                <c:pt idx="81">
                  <c:v>10.8</c:v>
                </c:pt>
                <c:pt idx="82">
                  <c:v>10.9333</c:v>
                </c:pt>
                <c:pt idx="83">
                  <c:v>11.0667</c:v>
                </c:pt>
                <c:pt idx="84">
                  <c:v>11.2</c:v>
                </c:pt>
                <c:pt idx="85">
                  <c:v>11.3333</c:v>
                </c:pt>
                <c:pt idx="86">
                  <c:v>11.46670000000002</c:v>
                </c:pt>
                <c:pt idx="87">
                  <c:v>11.6</c:v>
                </c:pt>
                <c:pt idx="88">
                  <c:v>11.7333</c:v>
                </c:pt>
                <c:pt idx="89">
                  <c:v>11.86670000000003</c:v>
                </c:pt>
                <c:pt idx="90">
                  <c:v>12.0</c:v>
                </c:pt>
                <c:pt idx="91">
                  <c:v>12.1333</c:v>
                </c:pt>
                <c:pt idx="92">
                  <c:v>12.2667</c:v>
                </c:pt>
                <c:pt idx="93">
                  <c:v>12.4</c:v>
                </c:pt>
                <c:pt idx="94">
                  <c:v>12.5333</c:v>
                </c:pt>
                <c:pt idx="95">
                  <c:v>12.6667</c:v>
                </c:pt>
                <c:pt idx="96">
                  <c:v>12.8</c:v>
                </c:pt>
                <c:pt idx="97">
                  <c:v>12.9333</c:v>
                </c:pt>
                <c:pt idx="98">
                  <c:v>13.0667</c:v>
                </c:pt>
                <c:pt idx="99">
                  <c:v>13.2</c:v>
                </c:pt>
                <c:pt idx="100">
                  <c:v>13.3333</c:v>
                </c:pt>
                <c:pt idx="101">
                  <c:v>13.46670000000002</c:v>
                </c:pt>
                <c:pt idx="102">
                  <c:v>13.6</c:v>
                </c:pt>
                <c:pt idx="103">
                  <c:v>13.7333</c:v>
                </c:pt>
                <c:pt idx="104">
                  <c:v>13.86670000000003</c:v>
                </c:pt>
                <c:pt idx="105">
                  <c:v>14.0</c:v>
                </c:pt>
                <c:pt idx="106">
                  <c:v>14.1333</c:v>
                </c:pt>
                <c:pt idx="107">
                  <c:v>14.2667</c:v>
                </c:pt>
                <c:pt idx="108">
                  <c:v>14.4</c:v>
                </c:pt>
                <c:pt idx="109">
                  <c:v>14.5333</c:v>
                </c:pt>
                <c:pt idx="110">
                  <c:v>14.6667</c:v>
                </c:pt>
                <c:pt idx="111">
                  <c:v>14.8</c:v>
                </c:pt>
                <c:pt idx="112">
                  <c:v>14.9333</c:v>
                </c:pt>
                <c:pt idx="113">
                  <c:v>15.0667</c:v>
                </c:pt>
                <c:pt idx="114">
                  <c:v>15.2</c:v>
                </c:pt>
                <c:pt idx="115">
                  <c:v>15.3333</c:v>
                </c:pt>
                <c:pt idx="116">
                  <c:v>15.46670000000002</c:v>
                </c:pt>
                <c:pt idx="117">
                  <c:v>15.6</c:v>
                </c:pt>
                <c:pt idx="118">
                  <c:v>15.7333</c:v>
                </c:pt>
                <c:pt idx="119">
                  <c:v>15.86670000000003</c:v>
                </c:pt>
                <c:pt idx="120">
                  <c:v>16.0</c:v>
                </c:pt>
                <c:pt idx="121">
                  <c:v>16.13329999999999</c:v>
                </c:pt>
                <c:pt idx="122">
                  <c:v>16.26669999999987</c:v>
                </c:pt>
                <c:pt idx="123">
                  <c:v>16.4</c:v>
                </c:pt>
                <c:pt idx="124">
                  <c:v>16.5333</c:v>
                </c:pt>
                <c:pt idx="125">
                  <c:v>16.6666999999999</c:v>
                </c:pt>
                <c:pt idx="126">
                  <c:v>16.8</c:v>
                </c:pt>
                <c:pt idx="127">
                  <c:v>16.93329999999991</c:v>
                </c:pt>
                <c:pt idx="128">
                  <c:v>17.06669999999988</c:v>
                </c:pt>
                <c:pt idx="129">
                  <c:v>17.2</c:v>
                </c:pt>
                <c:pt idx="130">
                  <c:v>17.3333</c:v>
                </c:pt>
                <c:pt idx="131">
                  <c:v>17.46669999999978</c:v>
                </c:pt>
                <c:pt idx="132">
                  <c:v>17.6</c:v>
                </c:pt>
                <c:pt idx="133">
                  <c:v>17.7333</c:v>
                </c:pt>
                <c:pt idx="134">
                  <c:v>17.8667</c:v>
                </c:pt>
                <c:pt idx="135">
                  <c:v>18.0</c:v>
                </c:pt>
                <c:pt idx="136">
                  <c:v>18.13329999999999</c:v>
                </c:pt>
                <c:pt idx="137">
                  <c:v>18.26669999999987</c:v>
                </c:pt>
                <c:pt idx="138">
                  <c:v>18.4</c:v>
                </c:pt>
                <c:pt idx="139">
                  <c:v>18.5333</c:v>
                </c:pt>
                <c:pt idx="140">
                  <c:v>18.6666999999999</c:v>
                </c:pt>
                <c:pt idx="141">
                  <c:v>18.8</c:v>
                </c:pt>
                <c:pt idx="142">
                  <c:v>18.93329999999991</c:v>
                </c:pt>
                <c:pt idx="143">
                  <c:v>19.06669999999988</c:v>
                </c:pt>
                <c:pt idx="144">
                  <c:v>19.2</c:v>
                </c:pt>
                <c:pt idx="145">
                  <c:v>19.3333</c:v>
                </c:pt>
                <c:pt idx="146">
                  <c:v>19.46669999999978</c:v>
                </c:pt>
                <c:pt idx="147">
                  <c:v>19.6</c:v>
                </c:pt>
                <c:pt idx="148">
                  <c:v>19.7333</c:v>
                </c:pt>
                <c:pt idx="149">
                  <c:v>19.8667</c:v>
                </c:pt>
                <c:pt idx="150">
                  <c:v>20.0</c:v>
                </c:pt>
                <c:pt idx="151">
                  <c:v>20.13329999999999</c:v>
                </c:pt>
                <c:pt idx="152">
                  <c:v>20.26669999999987</c:v>
                </c:pt>
                <c:pt idx="153">
                  <c:v>20.4</c:v>
                </c:pt>
                <c:pt idx="154">
                  <c:v>20.5333</c:v>
                </c:pt>
                <c:pt idx="155">
                  <c:v>20.6666999999999</c:v>
                </c:pt>
                <c:pt idx="156">
                  <c:v>20.8</c:v>
                </c:pt>
                <c:pt idx="157">
                  <c:v>20.93329999999991</c:v>
                </c:pt>
                <c:pt idx="158">
                  <c:v>21.06669999999988</c:v>
                </c:pt>
                <c:pt idx="159">
                  <c:v>21.2</c:v>
                </c:pt>
                <c:pt idx="160">
                  <c:v>21.3333</c:v>
                </c:pt>
                <c:pt idx="161">
                  <c:v>21.46669999999978</c:v>
                </c:pt>
                <c:pt idx="162">
                  <c:v>21.6</c:v>
                </c:pt>
                <c:pt idx="163">
                  <c:v>21.7333</c:v>
                </c:pt>
                <c:pt idx="164">
                  <c:v>21.8667</c:v>
                </c:pt>
                <c:pt idx="165">
                  <c:v>22.0</c:v>
                </c:pt>
                <c:pt idx="166">
                  <c:v>22.13329999999999</c:v>
                </c:pt>
                <c:pt idx="167">
                  <c:v>22.26669999999987</c:v>
                </c:pt>
                <c:pt idx="168">
                  <c:v>22.4</c:v>
                </c:pt>
                <c:pt idx="169">
                  <c:v>22.5333</c:v>
                </c:pt>
                <c:pt idx="170">
                  <c:v>22.6666999999999</c:v>
                </c:pt>
                <c:pt idx="171">
                  <c:v>22.8</c:v>
                </c:pt>
                <c:pt idx="172">
                  <c:v>22.93329999999991</c:v>
                </c:pt>
                <c:pt idx="173">
                  <c:v>23.06669999999988</c:v>
                </c:pt>
                <c:pt idx="174">
                  <c:v>23.2</c:v>
                </c:pt>
                <c:pt idx="175">
                  <c:v>23.3333</c:v>
                </c:pt>
                <c:pt idx="176">
                  <c:v>23.46669999999978</c:v>
                </c:pt>
                <c:pt idx="177">
                  <c:v>23.6</c:v>
                </c:pt>
                <c:pt idx="178">
                  <c:v>23.7333</c:v>
                </c:pt>
                <c:pt idx="179">
                  <c:v>23.8667</c:v>
                </c:pt>
                <c:pt idx="180">
                  <c:v>24.0</c:v>
                </c:pt>
                <c:pt idx="181">
                  <c:v>24.13329999999999</c:v>
                </c:pt>
                <c:pt idx="182">
                  <c:v>24.26669999999987</c:v>
                </c:pt>
                <c:pt idx="183">
                  <c:v>24.4</c:v>
                </c:pt>
                <c:pt idx="184">
                  <c:v>24.5333</c:v>
                </c:pt>
                <c:pt idx="185">
                  <c:v>24.6666999999999</c:v>
                </c:pt>
                <c:pt idx="186">
                  <c:v>24.8</c:v>
                </c:pt>
                <c:pt idx="187">
                  <c:v>24.93329999999991</c:v>
                </c:pt>
                <c:pt idx="188">
                  <c:v>25.06669999999988</c:v>
                </c:pt>
                <c:pt idx="189">
                  <c:v>25.2</c:v>
                </c:pt>
                <c:pt idx="190">
                  <c:v>25.3333</c:v>
                </c:pt>
                <c:pt idx="191">
                  <c:v>25.46669999999978</c:v>
                </c:pt>
                <c:pt idx="192">
                  <c:v>25.6</c:v>
                </c:pt>
                <c:pt idx="193">
                  <c:v>25.7333</c:v>
                </c:pt>
                <c:pt idx="194">
                  <c:v>25.8667</c:v>
                </c:pt>
                <c:pt idx="195">
                  <c:v>26.0</c:v>
                </c:pt>
                <c:pt idx="196">
                  <c:v>26.13329999999999</c:v>
                </c:pt>
                <c:pt idx="197">
                  <c:v>26.26669999999987</c:v>
                </c:pt>
                <c:pt idx="198">
                  <c:v>26.4</c:v>
                </c:pt>
                <c:pt idx="199">
                  <c:v>26.5333</c:v>
                </c:pt>
                <c:pt idx="200">
                  <c:v>26.6666999999999</c:v>
                </c:pt>
                <c:pt idx="201">
                  <c:v>26.8</c:v>
                </c:pt>
                <c:pt idx="202">
                  <c:v>26.93329999999991</c:v>
                </c:pt>
                <c:pt idx="203">
                  <c:v>27.06669999999988</c:v>
                </c:pt>
                <c:pt idx="204">
                  <c:v>27.2</c:v>
                </c:pt>
                <c:pt idx="205">
                  <c:v>27.3333</c:v>
                </c:pt>
                <c:pt idx="206">
                  <c:v>27.46669999999978</c:v>
                </c:pt>
                <c:pt idx="207">
                  <c:v>27.6</c:v>
                </c:pt>
                <c:pt idx="208">
                  <c:v>27.7333</c:v>
                </c:pt>
                <c:pt idx="209">
                  <c:v>27.8667</c:v>
                </c:pt>
                <c:pt idx="210">
                  <c:v>28.0</c:v>
                </c:pt>
                <c:pt idx="211">
                  <c:v>28.13329999999999</c:v>
                </c:pt>
                <c:pt idx="212">
                  <c:v>28.26669999999987</c:v>
                </c:pt>
                <c:pt idx="213">
                  <c:v>28.4</c:v>
                </c:pt>
                <c:pt idx="214">
                  <c:v>28.5333</c:v>
                </c:pt>
                <c:pt idx="215">
                  <c:v>28.6666999999999</c:v>
                </c:pt>
                <c:pt idx="216">
                  <c:v>28.8</c:v>
                </c:pt>
                <c:pt idx="217">
                  <c:v>28.93329999999991</c:v>
                </c:pt>
                <c:pt idx="218">
                  <c:v>29.06669999999988</c:v>
                </c:pt>
                <c:pt idx="219">
                  <c:v>29.2</c:v>
                </c:pt>
                <c:pt idx="220">
                  <c:v>29.3333</c:v>
                </c:pt>
                <c:pt idx="221">
                  <c:v>29.46669999999978</c:v>
                </c:pt>
                <c:pt idx="222">
                  <c:v>29.6</c:v>
                </c:pt>
                <c:pt idx="223">
                  <c:v>29.7333</c:v>
                </c:pt>
                <c:pt idx="224">
                  <c:v>29.8667</c:v>
                </c:pt>
                <c:pt idx="225">
                  <c:v>30.0</c:v>
                </c:pt>
                <c:pt idx="226">
                  <c:v>30.13329999999999</c:v>
                </c:pt>
                <c:pt idx="227">
                  <c:v>30.26669999999987</c:v>
                </c:pt>
                <c:pt idx="228">
                  <c:v>30.4</c:v>
                </c:pt>
                <c:pt idx="229">
                  <c:v>30.5333</c:v>
                </c:pt>
                <c:pt idx="230">
                  <c:v>30.6666999999999</c:v>
                </c:pt>
                <c:pt idx="231">
                  <c:v>30.8</c:v>
                </c:pt>
                <c:pt idx="232">
                  <c:v>30.93329999999991</c:v>
                </c:pt>
                <c:pt idx="233">
                  <c:v>31.06669999999988</c:v>
                </c:pt>
                <c:pt idx="234">
                  <c:v>31.2</c:v>
                </c:pt>
                <c:pt idx="235">
                  <c:v>31.3333</c:v>
                </c:pt>
                <c:pt idx="236">
                  <c:v>31.46669999999978</c:v>
                </c:pt>
                <c:pt idx="237">
                  <c:v>31.6</c:v>
                </c:pt>
                <c:pt idx="238">
                  <c:v>31.7333</c:v>
                </c:pt>
                <c:pt idx="239">
                  <c:v>31.8667</c:v>
                </c:pt>
                <c:pt idx="240">
                  <c:v>32.0</c:v>
                </c:pt>
                <c:pt idx="241">
                  <c:v>32.13330000000001</c:v>
                </c:pt>
                <c:pt idx="242">
                  <c:v>32.26670000000016</c:v>
                </c:pt>
                <c:pt idx="243">
                  <c:v>32.4</c:v>
                </c:pt>
                <c:pt idx="244">
                  <c:v>32.53330000000001</c:v>
                </c:pt>
                <c:pt idx="245">
                  <c:v>32.66670000000001</c:v>
                </c:pt>
                <c:pt idx="246">
                  <c:v>32.8</c:v>
                </c:pt>
                <c:pt idx="247">
                  <c:v>32.9333</c:v>
                </c:pt>
                <c:pt idx="248">
                  <c:v>33.06670000000001</c:v>
                </c:pt>
                <c:pt idx="249">
                  <c:v>33.2</c:v>
                </c:pt>
                <c:pt idx="250">
                  <c:v>33.3333</c:v>
                </c:pt>
                <c:pt idx="251">
                  <c:v>33.4667</c:v>
                </c:pt>
                <c:pt idx="252">
                  <c:v>33.6</c:v>
                </c:pt>
                <c:pt idx="253">
                  <c:v>33.73330000000016</c:v>
                </c:pt>
                <c:pt idx="254">
                  <c:v>33.8667</c:v>
                </c:pt>
                <c:pt idx="255">
                  <c:v>34.0</c:v>
                </c:pt>
                <c:pt idx="256">
                  <c:v>34.13330000000001</c:v>
                </c:pt>
                <c:pt idx="257">
                  <c:v>34.26670000000016</c:v>
                </c:pt>
                <c:pt idx="258">
                  <c:v>34.4</c:v>
                </c:pt>
                <c:pt idx="259">
                  <c:v>34.53330000000001</c:v>
                </c:pt>
                <c:pt idx="260">
                  <c:v>34.66670000000001</c:v>
                </c:pt>
                <c:pt idx="261">
                  <c:v>34.8</c:v>
                </c:pt>
                <c:pt idx="262">
                  <c:v>34.9333</c:v>
                </c:pt>
                <c:pt idx="263">
                  <c:v>35.06670000000001</c:v>
                </c:pt>
                <c:pt idx="264">
                  <c:v>35.2</c:v>
                </c:pt>
                <c:pt idx="265">
                  <c:v>35.3333</c:v>
                </c:pt>
                <c:pt idx="266">
                  <c:v>35.4667</c:v>
                </c:pt>
                <c:pt idx="267">
                  <c:v>35.6</c:v>
                </c:pt>
                <c:pt idx="268">
                  <c:v>35.73330000000016</c:v>
                </c:pt>
                <c:pt idx="269">
                  <c:v>35.8667</c:v>
                </c:pt>
                <c:pt idx="270">
                  <c:v>36.0</c:v>
                </c:pt>
                <c:pt idx="271">
                  <c:v>36.13330000000001</c:v>
                </c:pt>
                <c:pt idx="272">
                  <c:v>36.26670000000016</c:v>
                </c:pt>
                <c:pt idx="273">
                  <c:v>36.4</c:v>
                </c:pt>
                <c:pt idx="274">
                  <c:v>36.53330000000001</c:v>
                </c:pt>
                <c:pt idx="275">
                  <c:v>36.66670000000001</c:v>
                </c:pt>
                <c:pt idx="276">
                  <c:v>36.8</c:v>
                </c:pt>
                <c:pt idx="277">
                  <c:v>36.9333</c:v>
                </c:pt>
                <c:pt idx="278">
                  <c:v>37.06670000000001</c:v>
                </c:pt>
                <c:pt idx="279">
                  <c:v>37.2</c:v>
                </c:pt>
                <c:pt idx="280">
                  <c:v>37.3333</c:v>
                </c:pt>
                <c:pt idx="281">
                  <c:v>37.4667</c:v>
                </c:pt>
                <c:pt idx="282">
                  <c:v>37.6</c:v>
                </c:pt>
                <c:pt idx="283">
                  <c:v>37.73330000000016</c:v>
                </c:pt>
                <c:pt idx="284">
                  <c:v>37.8667</c:v>
                </c:pt>
                <c:pt idx="285">
                  <c:v>38.0</c:v>
                </c:pt>
                <c:pt idx="286">
                  <c:v>38.13330000000001</c:v>
                </c:pt>
                <c:pt idx="287">
                  <c:v>38.26670000000016</c:v>
                </c:pt>
                <c:pt idx="288">
                  <c:v>38.4</c:v>
                </c:pt>
                <c:pt idx="289">
                  <c:v>38.53330000000001</c:v>
                </c:pt>
                <c:pt idx="290">
                  <c:v>38.66670000000001</c:v>
                </c:pt>
                <c:pt idx="291">
                  <c:v>38.8</c:v>
                </c:pt>
                <c:pt idx="292">
                  <c:v>38.9333</c:v>
                </c:pt>
                <c:pt idx="293">
                  <c:v>39.06670000000001</c:v>
                </c:pt>
                <c:pt idx="294">
                  <c:v>39.2</c:v>
                </c:pt>
                <c:pt idx="295">
                  <c:v>39.3333</c:v>
                </c:pt>
                <c:pt idx="296">
                  <c:v>39.4667</c:v>
                </c:pt>
                <c:pt idx="297">
                  <c:v>39.6</c:v>
                </c:pt>
                <c:pt idx="298">
                  <c:v>39.73330000000016</c:v>
                </c:pt>
                <c:pt idx="299">
                  <c:v>39.8667</c:v>
                </c:pt>
                <c:pt idx="300">
                  <c:v>40.0</c:v>
                </c:pt>
                <c:pt idx="301">
                  <c:v>40.13330000000001</c:v>
                </c:pt>
                <c:pt idx="302">
                  <c:v>40.26670000000016</c:v>
                </c:pt>
                <c:pt idx="303">
                  <c:v>40.4</c:v>
                </c:pt>
                <c:pt idx="304">
                  <c:v>40.53330000000001</c:v>
                </c:pt>
                <c:pt idx="305">
                  <c:v>40.66670000000001</c:v>
                </c:pt>
                <c:pt idx="306">
                  <c:v>40.8</c:v>
                </c:pt>
                <c:pt idx="307">
                  <c:v>40.9333</c:v>
                </c:pt>
                <c:pt idx="308">
                  <c:v>41.06670000000001</c:v>
                </c:pt>
                <c:pt idx="309">
                  <c:v>41.2</c:v>
                </c:pt>
                <c:pt idx="310">
                  <c:v>41.3333</c:v>
                </c:pt>
                <c:pt idx="311">
                  <c:v>41.4667</c:v>
                </c:pt>
                <c:pt idx="312">
                  <c:v>41.6</c:v>
                </c:pt>
                <c:pt idx="313">
                  <c:v>41.73330000000016</c:v>
                </c:pt>
                <c:pt idx="314">
                  <c:v>41.8667</c:v>
                </c:pt>
                <c:pt idx="315">
                  <c:v>42.0</c:v>
                </c:pt>
                <c:pt idx="316">
                  <c:v>42.13330000000001</c:v>
                </c:pt>
                <c:pt idx="317">
                  <c:v>42.26670000000016</c:v>
                </c:pt>
                <c:pt idx="318">
                  <c:v>42.4</c:v>
                </c:pt>
                <c:pt idx="319">
                  <c:v>42.53330000000001</c:v>
                </c:pt>
                <c:pt idx="320">
                  <c:v>42.66670000000001</c:v>
                </c:pt>
                <c:pt idx="321">
                  <c:v>42.8</c:v>
                </c:pt>
                <c:pt idx="322">
                  <c:v>42.9333</c:v>
                </c:pt>
                <c:pt idx="323">
                  <c:v>43.06670000000001</c:v>
                </c:pt>
                <c:pt idx="324">
                  <c:v>43.2</c:v>
                </c:pt>
                <c:pt idx="325">
                  <c:v>43.3333</c:v>
                </c:pt>
                <c:pt idx="326">
                  <c:v>43.4667</c:v>
                </c:pt>
                <c:pt idx="327">
                  <c:v>43.6</c:v>
                </c:pt>
                <c:pt idx="328">
                  <c:v>43.73330000000016</c:v>
                </c:pt>
                <c:pt idx="329">
                  <c:v>43.8667</c:v>
                </c:pt>
                <c:pt idx="330">
                  <c:v>44.0</c:v>
                </c:pt>
                <c:pt idx="331">
                  <c:v>44.13330000000001</c:v>
                </c:pt>
                <c:pt idx="332">
                  <c:v>44.26670000000016</c:v>
                </c:pt>
                <c:pt idx="333">
                  <c:v>44.4</c:v>
                </c:pt>
                <c:pt idx="334">
                  <c:v>44.53330000000001</c:v>
                </c:pt>
                <c:pt idx="335">
                  <c:v>44.66670000000001</c:v>
                </c:pt>
                <c:pt idx="336">
                  <c:v>44.8</c:v>
                </c:pt>
                <c:pt idx="337">
                  <c:v>44.9333</c:v>
                </c:pt>
                <c:pt idx="338">
                  <c:v>45.06670000000001</c:v>
                </c:pt>
                <c:pt idx="339">
                  <c:v>45.2</c:v>
                </c:pt>
                <c:pt idx="340">
                  <c:v>45.3333</c:v>
                </c:pt>
                <c:pt idx="341">
                  <c:v>45.4667</c:v>
                </c:pt>
                <c:pt idx="342">
                  <c:v>45.6</c:v>
                </c:pt>
                <c:pt idx="343">
                  <c:v>45.73330000000016</c:v>
                </c:pt>
                <c:pt idx="344">
                  <c:v>45.8667</c:v>
                </c:pt>
                <c:pt idx="345">
                  <c:v>46.0</c:v>
                </c:pt>
                <c:pt idx="346">
                  <c:v>46.13330000000001</c:v>
                </c:pt>
                <c:pt idx="347">
                  <c:v>46.26670000000016</c:v>
                </c:pt>
                <c:pt idx="348">
                  <c:v>46.4</c:v>
                </c:pt>
                <c:pt idx="349">
                  <c:v>46.53330000000001</c:v>
                </c:pt>
                <c:pt idx="350">
                  <c:v>46.66670000000001</c:v>
                </c:pt>
                <c:pt idx="351">
                  <c:v>46.8</c:v>
                </c:pt>
                <c:pt idx="352">
                  <c:v>46.9333</c:v>
                </c:pt>
                <c:pt idx="353">
                  <c:v>47.06670000000001</c:v>
                </c:pt>
                <c:pt idx="354">
                  <c:v>47.2</c:v>
                </c:pt>
                <c:pt idx="355">
                  <c:v>47.3333</c:v>
                </c:pt>
                <c:pt idx="356">
                  <c:v>47.4667</c:v>
                </c:pt>
                <c:pt idx="357">
                  <c:v>47.6</c:v>
                </c:pt>
                <c:pt idx="358">
                  <c:v>47.73330000000016</c:v>
                </c:pt>
                <c:pt idx="359">
                  <c:v>47.8667</c:v>
                </c:pt>
                <c:pt idx="360">
                  <c:v>48.0</c:v>
                </c:pt>
                <c:pt idx="361">
                  <c:v>48.13330000000001</c:v>
                </c:pt>
                <c:pt idx="362">
                  <c:v>48.26670000000016</c:v>
                </c:pt>
                <c:pt idx="363">
                  <c:v>48.4</c:v>
                </c:pt>
                <c:pt idx="364">
                  <c:v>48.53330000000001</c:v>
                </c:pt>
                <c:pt idx="365">
                  <c:v>48.66670000000001</c:v>
                </c:pt>
                <c:pt idx="366">
                  <c:v>48.8</c:v>
                </c:pt>
                <c:pt idx="367">
                  <c:v>48.9333</c:v>
                </c:pt>
                <c:pt idx="368">
                  <c:v>49.06670000000001</c:v>
                </c:pt>
                <c:pt idx="369">
                  <c:v>49.2</c:v>
                </c:pt>
                <c:pt idx="370">
                  <c:v>49.3333</c:v>
                </c:pt>
                <c:pt idx="371">
                  <c:v>49.4667</c:v>
                </c:pt>
                <c:pt idx="372">
                  <c:v>49.6</c:v>
                </c:pt>
                <c:pt idx="373">
                  <c:v>49.73330000000016</c:v>
                </c:pt>
                <c:pt idx="374">
                  <c:v>49.8667</c:v>
                </c:pt>
                <c:pt idx="375">
                  <c:v>50.0</c:v>
                </c:pt>
                <c:pt idx="376">
                  <c:v>50.13330000000001</c:v>
                </c:pt>
                <c:pt idx="377">
                  <c:v>50.26670000000016</c:v>
                </c:pt>
                <c:pt idx="378">
                  <c:v>50.4</c:v>
                </c:pt>
                <c:pt idx="379">
                  <c:v>50.53330000000001</c:v>
                </c:pt>
                <c:pt idx="380">
                  <c:v>50.66670000000001</c:v>
                </c:pt>
                <c:pt idx="381">
                  <c:v>50.8</c:v>
                </c:pt>
                <c:pt idx="382">
                  <c:v>50.9333</c:v>
                </c:pt>
                <c:pt idx="383">
                  <c:v>51.06670000000001</c:v>
                </c:pt>
                <c:pt idx="384">
                  <c:v>51.2</c:v>
                </c:pt>
                <c:pt idx="385">
                  <c:v>51.3333</c:v>
                </c:pt>
                <c:pt idx="386">
                  <c:v>51.4667</c:v>
                </c:pt>
                <c:pt idx="387">
                  <c:v>51.6</c:v>
                </c:pt>
                <c:pt idx="388">
                  <c:v>51.73330000000016</c:v>
                </c:pt>
                <c:pt idx="389">
                  <c:v>51.8667</c:v>
                </c:pt>
                <c:pt idx="390">
                  <c:v>52.0</c:v>
                </c:pt>
                <c:pt idx="391">
                  <c:v>52.13330000000001</c:v>
                </c:pt>
                <c:pt idx="392">
                  <c:v>52.26670000000016</c:v>
                </c:pt>
                <c:pt idx="393">
                  <c:v>52.4</c:v>
                </c:pt>
                <c:pt idx="394">
                  <c:v>52.53330000000001</c:v>
                </c:pt>
                <c:pt idx="395">
                  <c:v>52.66670000000001</c:v>
                </c:pt>
                <c:pt idx="396">
                  <c:v>52.8</c:v>
                </c:pt>
                <c:pt idx="397">
                  <c:v>52.9333</c:v>
                </c:pt>
                <c:pt idx="398">
                  <c:v>53.06670000000001</c:v>
                </c:pt>
                <c:pt idx="399">
                  <c:v>53.2</c:v>
                </c:pt>
                <c:pt idx="400">
                  <c:v>53.3333</c:v>
                </c:pt>
                <c:pt idx="401">
                  <c:v>53.4667</c:v>
                </c:pt>
                <c:pt idx="402">
                  <c:v>53.6</c:v>
                </c:pt>
                <c:pt idx="403">
                  <c:v>53.73330000000016</c:v>
                </c:pt>
                <c:pt idx="404">
                  <c:v>53.8667</c:v>
                </c:pt>
                <c:pt idx="405">
                  <c:v>54.0</c:v>
                </c:pt>
                <c:pt idx="406">
                  <c:v>54.13330000000001</c:v>
                </c:pt>
                <c:pt idx="407">
                  <c:v>54.26670000000016</c:v>
                </c:pt>
                <c:pt idx="408">
                  <c:v>54.4</c:v>
                </c:pt>
                <c:pt idx="409">
                  <c:v>54.53330000000001</c:v>
                </c:pt>
                <c:pt idx="410">
                  <c:v>54.66670000000001</c:v>
                </c:pt>
                <c:pt idx="411">
                  <c:v>54.8</c:v>
                </c:pt>
                <c:pt idx="412">
                  <c:v>54.9333</c:v>
                </c:pt>
                <c:pt idx="413">
                  <c:v>55.06670000000001</c:v>
                </c:pt>
                <c:pt idx="414">
                  <c:v>55.2</c:v>
                </c:pt>
                <c:pt idx="415">
                  <c:v>55.3333</c:v>
                </c:pt>
                <c:pt idx="416">
                  <c:v>55.4667</c:v>
                </c:pt>
                <c:pt idx="417">
                  <c:v>55.6</c:v>
                </c:pt>
                <c:pt idx="418">
                  <c:v>55.73330000000016</c:v>
                </c:pt>
                <c:pt idx="419">
                  <c:v>55.8667</c:v>
                </c:pt>
                <c:pt idx="420">
                  <c:v>56.0</c:v>
                </c:pt>
                <c:pt idx="421">
                  <c:v>56.13330000000001</c:v>
                </c:pt>
                <c:pt idx="422">
                  <c:v>56.26670000000016</c:v>
                </c:pt>
                <c:pt idx="423">
                  <c:v>56.4</c:v>
                </c:pt>
                <c:pt idx="424">
                  <c:v>56.53330000000001</c:v>
                </c:pt>
                <c:pt idx="425">
                  <c:v>56.66670000000001</c:v>
                </c:pt>
                <c:pt idx="426">
                  <c:v>56.8</c:v>
                </c:pt>
                <c:pt idx="427">
                  <c:v>56.9333</c:v>
                </c:pt>
                <c:pt idx="428">
                  <c:v>57.06670000000001</c:v>
                </c:pt>
                <c:pt idx="429">
                  <c:v>57.2</c:v>
                </c:pt>
                <c:pt idx="430">
                  <c:v>57.3333</c:v>
                </c:pt>
                <c:pt idx="431">
                  <c:v>57.4667</c:v>
                </c:pt>
                <c:pt idx="432">
                  <c:v>57.6</c:v>
                </c:pt>
                <c:pt idx="433">
                  <c:v>57.73330000000016</c:v>
                </c:pt>
                <c:pt idx="434">
                  <c:v>57.8667</c:v>
                </c:pt>
                <c:pt idx="435">
                  <c:v>58.0</c:v>
                </c:pt>
                <c:pt idx="436">
                  <c:v>58.13330000000001</c:v>
                </c:pt>
                <c:pt idx="437">
                  <c:v>58.26670000000016</c:v>
                </c:pt>
                <c:pt idx="438">
                  <c:v>58.4</c:v>
                </c:pt>
                <c:pt idx="439">
                  <c:v>58.53330000000001</c:v>
                </c:pt>
                <c:pt idx="440">
                  <c:v>58.66670000000001</c:v>
                </c:pt>
                <c:pt idx="441">
                  <c:v>58.8</c:v>
                </c:pt>
                <c:pt idx="442">
                  <c:v>58.9333</c:v>
                </c:pt>
                <c:pt idx="443">
                  <c:v>59.06670000000001</c:v>
                </c:pt>
                <c:pt idx="444">
                  <c:v>59.2</c:v>
                </c:pt>
                <c:pt idx="445">
                  <c:v>59.3333</c:v>
                </c:pt>
                <c:pt idx="446">
                  <c:v>59.4667</c:v>
                </c:pt>
                <c:pt idx="447">
                  <c:v>59.6</c:v>
                </c:pt>
                <c:pt idx="448">
                  <c:v>59.73330000000016</c:v>
                </c:pt>
                <c:pt idx="449">
                  <c:v>59.8667</c:v>
                </c:pt>
                <c:pt idx="450">
                  <c:v>60.0</c:v>
                </c:pt>
                <c:pt idx="451">
                  <c:v>60.13330000000001</c:v>
                </c:pt>
                <c:pt idx="452">
                  <c:v>60.26670000000016</c:v>
                </c:pt>
                <c:pt idx="453">
                  <c:v>60.4</c:v>
                </c:pt>
                <c:pt idx="454">
                  <c:v>60.53330000000001</c:v>
                </c:pt>
                <c:pt idx="455">
                  <c:v>60.66670000000001</c:v>
                </c:pt>
                <c:pt idx="456">
                  <c:v>60.8</c:v>
                </c:pt>
                <c:pt idx="457">
                  <c:v>60.9333</c:v>
                </c:pt>
                <c:pt idx="458">
                  <c:v>61.06670000000001</c:v>
                </c:pt>
                <c:pt idx="459">
                  <c:v>61.2</c:v>
                </c:pt>
                <c:pt idx="460">
                  <c:v>61.3333</c:v>
                </c:pt>
                <c:pt idx="461">
                  <c:v>61.4667</c:v>
                </c:pt>
                <c:pt idx="462">
                  <c:v>61.6</c:v>
                </c:pt>
                <c:pt idx="463">
                  <c:v>61.73330000000016</c:v>
                </c:pt>
                <c:pt idx="464">
                  <c:v>61.8667</c:v>
                </c:pt>
                <c:pt idx="465">
                  <c:v>62.0</c:v>
                </c:pt>
                <c:pt idx="466">
                  <c:v>62.13330000000001</c:v>
                </c:pt>
                <c:pt idx="467">
                  <c:v>62.26670000000016</c:v>
                </c:pt>
                <c:pt idx="468">
                  <c:v>62.4</c:v>
                </c:pt>
                <c:pt idx="469">
                  <c:v>62.53330000000001</c:v>
                </c:pt>
                <c:pt idx="470">
                  <c:v>62.66670000000001</c:v>
                </c:pt>
                <c:pt idx="471">
                  <c:v>62.8</c:v>
                </c:pt>
                <c:pt idx="472">
                  <c:v>62.9333</c:v>
                </c:pt>
                <c:pt idx="473">
                  <c:v>63.06670000000001</c:v>
                </c:pt>
                <c:pt idx="474">
                  <c:v>63.2</c:v>
                </c:pt>
                <c:pt idx="475">
                  <c:v>63.3333</c:v>
                </c:pt>
                <c:pt idx="476">
                  <c:v>63.4667</c:v>
                </c:pt>
                <c:pt idx="477">
                  <c:v>63.6</c:v>
                </c:pt>
                <c:pt idx="478">
                  <c:v>63.73330000000016</c:v>
                </c:pt>
                <c:pt idx="479">
                  <c:v>63.8667</c:v>
                </c:pt>
                <c:pt idx="480">
                  <c:v>64.0</c:v>
                </c:pt>
                <c:pt idx="481">
                  <c:v>64.1333</c:v>
                </c:pt>
                <c:pt idx="482">
                  <c:v>64.2667</c:v>
                </c:pt>
                <c:pt idx="483">
                  <c:v>64.4</c:v>
                </c:pt>
                <c:pt idx="484">
                  <c:v>64.5333</c:v>
                </c:pt>
                <c:pt idx="485">
                  <c:v>64.6667</c:v>
                </c:pt>
                <c:pt idx="486">
                  <c:v>64.8</c:v>
                </c:pt>
                <c:pt idx="487">
                  <c:v>64.9333</c:v>
                </c:pt>
                <c:pt idx="488">
                  <c:v>65.0667</c:v>
                </c:pt>
                <c:pt idx="489">
                  <c:v>65.2</c:v>
                </c:pt>
                <c:pt idx="490">
                  <c:v>65.3333</c:v>
                </c:pt>
                <c:pt idx="491">
                  <c:v>65.4667</c:v>
                </c:pt>
                <c:pt idx="492">
                  <c:v>65.6</c:v>
                </c:pt>
                <c:pt idx="493">
                  <c:v>65.7333</c:v>
                </c:pt>
                <c:pt idx="494">
                  <c:v>65.8667</c:v>
                </c:pt>
                <c:pt idx="495">
                  <c:v>66.0</c:v>
                </c:pt>
                <c:pt idx="496">
                  <c:v>66.1333</c:v>
                </c:pt>
                <c:pt idx="497">
                  <c:v>66.2667</c:v>
                </c:pt>
                <c:pt idx="498">
                  <c:v>66.4</c:v>
                </c:pt>
                <c:pt idx="499">
                  <c:v>66.5333</c:v>
                </c:pt>
                <c:pt idx="500">
                  <c:v>66.6667</c:v>
                </c:pt>
                <c:pt idx="501">
                  <c:v>66.8</c:v>
                </c:pt>
                <c:pt idx="502">
                  <c:v>66.9333</c:v>
                </c:pt>
                <c:pt idx="503">
                  <c:v>67.0667</c:v>
                </c:pt>
                <c:pt idx="504">
                  <c:v>67.2</c:v>
                </c:pt>
                <c:pt idx="505">
                  <c:v>67.3333</c:v>
                </c:pt>
                <c:pt idx="506">
                  <c:v>67.4667</c:v>
                </c:pt>
                <c:pt idx="507">
                  <c:v>67.6</c:v>
                </c:pt>
                <c:pt idx="508">
                  <c:v>67.7333</c:v>
                </c:pt>
                <c:pt idx="509">
                  <c:v>67.8667</c:v>
                </c:pt>
                <c:pt idx="510">
                  <c:v>68.0</c:v>
                </c:pt>
                <c:pt idx="511">
                  <c:v>68.1333</c:v>
                </c:pt>
                <c:pt idx="512">
                  <c:v>68.2667</c:v>
                </c:pt>
                <c:pt idx="513">
                  <c:v>68.4</c:v>
                </c:pt>
                <c:pt idx="514">
                  <c:v>68.5333</c:v>
                </c:pt>
                <c:pt idx="515">
                  <c:v>68.6667</c:v>
                </c:pt>
                <c:pt idx="516">
                  <c:v>68.8</c:v>
                </c:pt>
                <c:pt idx="517">
                  <c:v>68.9333</c:v>
                </c:pt>
                <c:pt idx="518">
                  <c:v>69.0667</c:v>
                </c:pt>
                <c:pt idx="519">
                  <c:v>69.2</c:v>
                </c:pt>
                <c:pt idx="520">
                  <c:v>69.3333</c:v>
                </c:pt>
                <c:pt idx="521">
                  <c:v>69.4667</c:v>
                </c:pt>
                <c:pt idx="522">
                  <c:v>69.6</c:v>
                </c:pt>
                <c:pt idx="523">
                  <c:v>69.7333</c:v>
                </c:pt>
                <c:pt idx="524">
                  <c:v>69.8667</c:v>
                </c:pt>
                <c:pt idx="525">
                  <c:v>70.0</c:v>
                </c:pt>
                <c:pt idx="526">
                  <c:v>70.1333</c:v>
                </c:pt>
                <c:pt idx="527">
                  <c:v>70.2667</c:v>
                </c:pt>
                <c:pt idx="528">
                  <c:v>70.4</c:v>
                </c:pt>
                <c:pt idx="529">
                  <c:v>70.5333</c:v>
                </c:pt>
                <c:pt idx="530">
                  <c:v>70.6667</c:v>
                </c:pt>
                <c:pt idx="531">
                  <c:v>70.8</c:v>
                </c:pt>
                <c:pt idx="532">
                  <c:v>70.9333</c:v>
                </c:pt>
                <c:pt idx="533">
                  <c:v>71.0667</c:v>
                </c:pt>
                <c:pt idx="534">
                  <c:v>71.2</c:v>
                </c:pt>
                <c:pt idx="535">
                  <c:v>71.3333</c:v>
                </c:pt>
                <c:pt idx="536">
                  <c:v>71.4667</c:v>
                </c:pt>
                <c:pt idx="537">
                  <c:v>71.6</c:v>
                </c:pt>
                <c:pt idx="538">
                  <c:v>71.7333</c:v>
                </c:pt>
                <c:pt idx="539">
                  <c:v>71.8667</c:v>
                </c:pt>
                <c:pt idx="540">
                  <c:v>72.0</c:v>
                </c:pt>
                <c:pt idx="541">
                  <c:v>72.1333</c:v>
                </c:pt>
                <c:pt idx="542">
                  <c:v>72.2667</c:v>
                </c:pt>
                <c:pt idx="543">
                  <c:v>72.4</c:v>
                </c:pt>
                <c:pt idx="544">
                  <c:v>72.5333</c:v>
                </c:pt>
                <c:pt idx="545">
                  <c:v>72.6667</c:v>
                </c:pt>
                <c:pt idx="546">
                  <c:v>72.8</c:v>
                </c:pt>
                <c:pt idx="547">
                  <c:v>72.9333</c:v>
                </c:pt>
                <c:pt idx="548">
                  <c:v>73.0667</c:v>
                </c:pt>
                <c:pt idx="549">
                  <c:v>73.2</c:v>
                </c:pt>
                <c:pt idx="550">
                  <c:v>73.3333</c:v>
                </c:pt>
                <c:pt idx="551">
                  <c:v>73.4667</c:v>
                </c:pt>
                <c:pt idx="552">
                  <c:v>73.6</c:v>
                </c:pt>
                <c:pt idx="553">
                  <c:v>73.7333</c:v>
                </c:pt>
                <c:pt idx="554">
                  <c:v>73.8667</c:v>
                </c:pt>
                <c:pt idx="555">
                  <c:v>74.0</c:v>
                </c:pt>
                <c:pt idx="556">
                  <c:v>74.1333</c:v>
                </c:pt>
                <c:pt idx="557">
                  <c:v>74.2667</c:v>
                </c:pt>
                <c:pt idx="558">
                  <c:v>74.4</c:v>
                </c:pt>
                <c:pt idx="559">
                  <c:v>74.5333</c:v>
                </c:pt>
                <c:pt idx="560">
                  <c:v>74.6667</c:v>
                </c:pt>
                <c:pt idx="561">
                  <c:v>74.8</c:v>
                </c:pt>
                <c:pt idx="562">
                  <c:v>74.9333</c:v>
                </c:pt>
                <c:pt idx="563">
                  <c:v>75.0667</c:v>
                </c:pt>
                <c:pt idx="564">
                  <c:v>75.2</c:v>
                </c:pt>
                <c:pt idx="565">
                  <c:v>75.3333</c:v>
                </c:pt>
                <c:pt idx="566">
                  <c:v>75.4667</c:v>
                </c:pt>
                <c:pt idx="567">
                  <c:v>75.6</c:v>
                </c:pt>
                <c:pt idx="568">
                  <c:v>75.7333</c:v>
                </c:pt>
                <c:pt idx="569">
                  <c:v>75.8667</c:v>
                </c:pt>
                <c:pt idx="570">
                  <c:v>76.0</c:v>
                </c:pt>
                <c:pt idx="571">
                  <c:v>76.1333</c:v>
                </c:pt>
                <c:pt idx="572">
                  <c:v>76.2667</c:v>
                </c:pt>
                <c:pt idx="573">
                  <c:v>76.4</c:v>
                </c:pt>
                <c:pt idx="574">
                  <c:v>76.5333</c:v>
                </c:pt>
                <c:pt idx="575">
                  <c:v>76.6667</c:v>
                </c:pt>
                <c:pt idx="576">
                  <c:v>76.8</c:v>
                </c:pt>
                <c:pt idx="577">
                  <c:v>76.9333</c:v>
                </c:pt>
                <c:pt idx="578">
                  <c:v>77.0667</c:v>
                </c:pt>
                <c:pt idx="579">
                  <c:v>77.2</c:v>
                </c:pt>
                <c:pt idx="580">
                  <c:v>77.3333</c:v>
                </c:pt>
                <c:pt idx="581">
                  <c:v>77.4667</c:v>
                </c:pt>
                <c:pt idx="582">
                  <c:v>77.6</c:v>
                </c:pt>
                <c:pt idx="583">
                  <c:v>77.7333</c:v>
                </c:pt>
                <c:pt idx="584">
                  <c:v>77.8667</c:v>
                </c:pt>
                <c:pt idx="585">
                  <c:v>78.0</c:v>
                </c:pt>
                <c:pt idx="586">
                  <c:v>78.1333</c:v>
                </c:pt>
                <c:pt idx="587">
                  <c:v>78.2667</c:v>
                </c:pt>
                <c:pt idx="588">
                  <c:v>78.4</c:v>
                </c:pt>
                <c:pt idx="589">
                  <c:v>78.5333</c:v>
                </c:pt>
                <c:pt idx="590">
                  <c:v>78.6667</c:v>
                </c:pt>
                <c:pt idx="591">
                  <c:v>78.8</c:v>
                </c:pt>
                <c:pt idx="592">
                  <c:v>78.9333</c:v>
                </c:pt>
                <c:pt idx="593">
                  <c:v>79.0667</c:v>
                </c:pt>
                <c:pt idx="594">
                  <c:v>79.2</c:v>
                </c:pt>
                <c:pt idx="595">
                  <c:v>79.3333</c:v>
                </c:pt>
                <c:pt idx="596">
                  <c:v>79.4667</c:v>
                </c:pt>
                <c:pt idx="597">
                  <c:v>79.6</c:v>
                </c:pt>
                <c:pt idx="598">
                  <c:v>79.7333</c:v>
                </c:pt>
                <c:pt idx="599">
                  <c:v>79.8667</c:v>
                </c:pt>
              </c:numCache>
            </c:numRef>
          </c:xVal>
          <c:yVal>
            <c:numRef>
              <c:f>'sncf (0.2)'!$C$1:$C$600</c:f>
              <c:numCache>
                <c:formatCode>0.00E+00</c:formatCode>
                <c:ptCount val="600"/>
                <c:pt idx="0">
                  <c:v>0.013527</c:v>
                </c:pt>
                <c:pt idx="1">
                  <c:v>0.0137936</c:v>
                </c:pt>
                <c:pt idx="2">
                  <c:v>0.0140691</c:v>
                </c:pt>
                <c:pt idx="3">
                  <c:v>0.0143542</c:v>
                </c:pt>
                <c:pt idx="4">
                  <c:v>0.0146493</c:v>
                </c:pt>
                <c:pt idx="5">
                  <c:v>0.0149551</c:v>
                </c:pt>
                <c:pt idx="6">
                  <c:v>0.0152722</c:v>
                </c:pt>
                <c:pt idx="7">
                  <c:v>0.0156015000000001</c:v>
                </c:pt>
                <c:pt idx="8">
                  <c:v>0.0159437000000001</c:v>
                </c:pt>
                <c:pt idx="9">
                  <c:v>0.0162998</c:v>
                </c:pt>
                <c:pt idx="10">
                  <c:v>0.016671</c:v>
                </c:pt>
                <c:pt idx="11">
                  <c:v>0.0170586</c:v>
                </c:pt>
                <c:pt idx="12">
                  <c:v>0.0174642</c:v>
                </c:pt>
                <c:pt idx="13">
                  <c:v>0.0178896</c:v>
                </c:pt>
                <c:pt idx="14">
                  <c:v>0.0183374</c:v>
                </c:pt>
                <c:pt idx="15">
                  <c:v>0.0188105000000001</c:v>
                </c:pt>
                <c:pt idx="16">
                  <c:v>0.0193131</c:v>
                </c:pt>
                <c:pt idx="17">
                  <c:v>0.0198508000000001</c:v>
                </c:pt>
                <c:pt idx="18">
                  <c:v>0.0204316000000002</c:v>
                </c:pt>
                <c:pt idx="19">
                  <c:v>0.0210679000000001</c:v>
                </c:pt>
                <c:pt idx="20">
                  <c:v>0.0217792000000001</c:v>
                </c:pt>
                <c:pt idx="21">
                  <c:v>0.0225990000000001</c:v>
                </c:pt>
                <c:pt idx="22">
                  <c:v>0.0235898</c:v>
                </c:pt>
                <c:pt idx="23">
                  <c:v>0.0248807000000001</c:v>
                </c:pt>
                <c:pt idx="24">
                  <c:v>0.0267761000000001</c:v>
                </c:pt>
                <c:pt idx="25">
                  <c:v>0.0301422000000001</c:v>
                </c:pt>
                <c:pt idx="26">
                  <c:v>0.03821</c:v>
                </c:pt>
                <c:pt idx="27">
                  <c:v>0.0678455</c:v>
                </c:pt>
                <c:pt idx="28">
                  <c:v>0.113401</c:v>
                </c:pt>
                <c:pt idx="29">
                  <c:v>0.0535977000000002</c:v>
                </c:pt>
                <c:pt idx="30">
                  <c:v>0.0378250000000002</c:v>
                </c:pt>
                <c:pt idx="31">
                  <c:v>0.0339217</c:v>
                </c:pt>
                <c:pt idx="32">
                  <c:v>0.0329969</c:v>
                </c:pt>
                <c:pt idx="33">
                  <c:v>0.0331528</c:v>
                </c:pt>
                <c:pt idx="34">
                  <c:v>0.0338310000000002</c:v>
                </c:pt>
                <c:pt idx="35">
                  <c:v>0.0348319000000002</c:v>
                </c:pt>
                <c:pt idx="36">
                  <c:v>0.0360798000000002</c:v>
                </c:pt>
                <c:pt idx="37">
                  <c:v>0.0375525</c:v>
                </c:pt>
                <c:pt idx="38">
                  <c:v>0.0392570000000001</c:v>
                </c:pt>
                <c:pt idx="39">
                  <c:v>0.0412221</c:v>
                </c:pt>
                <c:pt idx="40">
                  <c:v>0.0434979000000002</c:v>
                </c:pt>
                <c:pt idx="41">
                  <c:v>0.0461618</c:v>
                </c:pt>
                <c:pt idx="42">
                  <c:v>0.0493299000000002</c:v>
                </c:pt>
                <c:pt idx="43">
                  <c:v>0.0531789</c:v>
                </c:pt>
                <c:pt idx="44">
                  <c:v>0.0579869000000003</c:v>
                </c:pt>
                <c:pt idx="45">
                  <c:v>0.0642108000000001</c:v>
                </c:pt>
                <c:pt idx="46">
                  <c:v>0.0726466000000002</c:v>
                </c:pt>
                <c:pt idx="47">
                  <c:v>0.0847846000000002</c:v>
                </c:pt>
                <c:pt idx="48">
                  <c:v>0.103693</c:v>
                </c:pt>
                <c:pt idx="49">
                  <c:v>0.136527</c:v>
                </c:pt>
                <c:pt idx="50">
                  <c:v>0.203185</c:v>
                </c:pt>
                <c:pt idx="51">
                  <c:v>0.375175</c:v>
                </c:pt>
                <c:pt idx="52">
                  <c:v>1.01458</c:v>
                </c:pt>
                <c:pt idx="53">
                  <c:v>2.48973</c:v>
                </c:pt>
                <c:pt idx="54">
                  <c:v>0.879008000000003</c:v>
                </c:pt>
                <c:pt idx="55">
                  <c:v>0.357109</c:v>
                </c:pt>
                <c:pt idx="56">
                  <c:v>0.215559</c:v>
                </c:pt>
                <c:pt idx="57">
                  <c:v>0.164358</c:v>
                </c:pt>
                <c:pt idx="58">
                  <c:v>0.14435</c:v>
                </c:pt>
                <c:pt idx="59">
                  <c:v>0.139372</c:v>
                </c:pt>
                <c:pt idx="60">
                  <c:v>0.145953</c:v>
                </c:pt>
                <c:pt idx="61">
                  <c:v>0.172181</c:v>
                </c:pt>
                <c:pt idx="62">
                  <c:v>0.272919</c:v>
                </c:pt>
                <c:pt idx="63">
                  <c:v>0.322548000000001</c:v>
                </c:pt>
                <c:pt idx="64">
                  <c:v>0.218960000000001</c:v>
                </c:pt>
                <c:pt idx="65">
                  <c:v>0.213240000000001</c:v>
                </c:pt>
                <c:pt idx="66">
                  <c:v>0.236487000000001</c:v>
                </c:pt>
                <c:pt idx="67">
                  <c:v>0.279079</c:v>
                </c:pt>
                <c:pt idx="68">
                  <c:v>0.347214000000001</c:v>
                </c:pt>
                <c:pt idx="69">
                  <c:v>0.460408</c:v>
                </c:pt>
                <c:pt idx="70">
                  <c:v>0.670545</c:v>
                </c:pt>
                <c:pt idx="71">
                  <c:v>1.15081</c:v>
                </c:pt>
                <c:pt idx="72">
                  <c:v>2.67322</c:v>
                </c:pt>
                <c:pt idx="73">
                  <c:v>5.096660000000012</c:v>
                </c:pt>
                <c:pt idx="74">
                  <c:v>8.31014</c:v>
                </c:pt>
                <c:pt idx="75">
                  <c:v>9.634819999999997</c:v>
                </c:pt>
                <c:pt idx="76">
                  <c:v>5.80528</c:v>
                </c:pt>
                <c:pt idx="77">
                  <c:v>3.16663</c:v>
                </c:pt>
                <c:pt idx="78">
                  <c:v>4.05131</c:v>
                </c:pt>
                <c:pt idx="79">
                  <c:v>4.37693</c:v>
                </c:pt>
                <c:pt idx="80">
                  <c:v>8.095790000000002</c:v>
                </c:pt>
                <c:pt idx="81">
                  <c:v>3.271249999999997</c:v>
                </c:pt>
                <c:pt idx="82">
                  <c:v>1.433499999999991</c:v>
                </c:pt>
                <c:pt idx="83">
                  <c:v>1.04081</c:v>
                </c:pt>
                <c:pt idx="84">
                  <c:v>1.38033</c:v>
                </c:pt>
                <c:pt idx="85">
                  <c:v>1.723959999999997</c:v>
                </c:pt>
                <c:pt idx="86">
                  <c:v>2.110279999999998</c:v>
                </c:pt>
                <c:pt idx="87">
                  <c:v>1.459519999999995</c:v>
                </c:pt>
                <c:pt idx="88">
                  <c:v>0.769298000000003</c:v>
                </c:pt>
                <c:pt idx="89">
                  <c:v>0.757424</c:v>
                </c:pt>
                <c:pt idx="90">
                  <c:v>1.18676</c:v>
                </c:pt>
                <c:pt idx="91">
                  <c:v>1.07658</c:v>
                </c:pt>
                <c:pt idx="92">
                  <c:v>1.82736</c:v>
                </c:pt>
                <c:pt idx="93">
                  <c:v>1.61219</c:v>
                </c:pt>
                <c:pt idx="94">
                  <c:v>1.66876</c:v>
                </c:pt>
                <c:pt idx="95">
                  <c:v>0.861788000000002</c:v>
                </c:pt>
                <c:pt idx="96">
                  <c:v>0.706601000000003</c:v>
                </c:pt>
                <c:pt idx="97">
                  <c:v>0.914073</c:v>
                </c:pt>
                <c:pt idx="98">
                  <c:v>1.93499</c:v>
                </c:pt>
                <c:pt idx="99">
                  <c:v>1.36823</c:v>
                </c:pt>
                <c:pt idx="100">
                  <c:v>0.896062</c:v>
                </c:pt>
                <c:pt idx="101">
                  <c:v>0.935514999999997</c:v>
                </c:pt>
                <c:pt idx="102">
                  <c:v>1.37451</c:v>
                </c:pt>
                <c:pt idx="103">
                  <c:v>2.992549999999976</c:v>
                </c:pt>
                <c:pt idx="104">
                  <c:v>2.197649999999998</c:v>
                </c:pt>
                <c:pt idx="105">
                  <c:v>1.68323</c:v>
                </c:pt>
                <c:pt idx="106">
                  <c:v>2.00374</c:v>
                </c:pt>
                <c:pt idx="107">
                  <c:v>2.8287</c:v>
                </c:pt>
                <c:pt idx="108">
                  <c:v>4.57585</c:v>
                </c:pt>
                <c:pt idx="109">
                  <c:v>9.460970000000001</c:v>
                </c:pt>
                <c:pt idx="110">
                  <c:v>27.1363</c:v>
                </c:pt>
                <c:pt idx="111">
                  <c:v>50.70670000000001</c:v>
                </c:pt>
                <c:pt idx="112">
                  <c:v>16.79299999999998</c:v>
                </c:pt>
                <c:pt idx="113">
                  <c:v>9.803510000000002</c:v>
                </c:pt>
                <c:pt idx="114">
                  <c:v>15.6885</c:v>
                </c:pt>
                <c:pt idx="115">
                  <c:v>11.8785</c:v>
                </c:pt>
                <c:pt idx="116">
                  <c:v>7.98681</c:v>
                </c:pt>
                <c:pt idx="117">
                  <c:v>12.5939</c:v>
                </c:pt>
                <c:pt idx="118">
                  <c:v>9.088319999999997</c:v>
                </c:pt>
                <c:pt idx="119">
                  <c:v>11.1146</c:v>
                </c:pt>
                <c:pt idx="120">
                  <c:v>7.799760000000013</c:v>
                </c:pt>
                <c:pt idx="121">
                  <c:v>8.615200000000001</c:v>
                </c:pt>
                <c:pt idx="122">
                  <c:v>19.64509999999999</c:v>
                </c:pt>
                <c:pt idx="123">
                  <c:v>17.70839999999988</c:v>
                </c:pt>
                <c:pt idx="124">
                  <c:v>17.58949999999988</c:v>
                </c:pt>
                <c:pt idx="125">
                  <c:v>23.9358</c:v>
                </c:pt>
                <c:pt idx="126">
                  <c:v>38.6854</c:v>
                </c:pt>
                <c:pt idx="127">
                  <c:v>14.4831</c:v>
                </c:pt>
                <c:pt idx="128">
                  <c:v>11.2106</c:v>
                </c:pt>
                <c:pt idx="129">
                  <c:v>13.1653</c:v>
                </c:pt>
                <c:pt idx="130">
                  <c:v>24.1529</c:v>
                </c:pt>
                <c:pt idx="131">
                  <c:v>46.991</c:v>
                </c:pt>
                <c:pt idx="132">
                  <c:v>17.48809999999978</c:v>
                </c:pt>
                <c:pt idx="133">
                  <c:v>12.5512</c:v>
                </c:pt>
                <c:pt idx="134">
                  <c:v>17.39519999999991</c:v>
                </c:pt>
                <c:pt idx="135">
                  <c:v>8.99581</c:v>
                </c:pt>
                <c:pt idx="136">
                  <c:v>5.92806</c:v>
                </c:pt>
                <c:pt idx="137">
                  <c:v>8.37499</c:v>
                </c:pt>
                <c:pt idx="138">
                  <c:v>4.843919999999994</c:v>
                </c:pt>
                <c:pt idx="139">
                  <c:v>5.02973</c:v>
                </c:pt>
                <c:pt idx="140">
                  <c:v>12.0245</c:v>
                </c:pt>
                <c:pt idx="141">
                  <c:v>16.156</c:v>
                </c:pt>
                <c:pt idx="142">
                  <c:v>5.37585</c:v>
                </c:pt>
                <c:pt idx="143">
                  <c:v>3.015629999999997</c:v>
                </c:pt>
                <c:pt idx="144">
                  <c:v>3.515909999999997</c:v>
                </c:pt>
                <c:pt idx="145">
                  <c:v>6.488210000000001</c:v>
                </c:pt>
                <c:pt idx="146">
                  <c:v>2.72957</c:v>
                </c:pt>
                <c:pt idx="147">
                  <c:v>1.52657</c:v>
                </c:pt>
                <c:pt idx="148">
                  <c:v>1.47246</c:v>
                </c:pt>
                <c:pt idx="149">
                  <c:v>1.522929999999994</c:v>
                </c:pt>
                <c:pt idx="150">
                  <c:v>2.04741</c:v>
                </c:pt>
                <c:pt idx="151">
                  <c:v>1.217239999999994</c:v>
                </c:pt>
                <c:pt idx="152">
                  <c:v>0.796616</c:v>
                </c:pt>
                <c:pt idx="153">
                  <c:v>0.892305000000001</c:v>
                </c:pt>
                <c:pt idx="154">
                  <c:v>1.65502</c:v>
                </c:pt>
                <c:pt idx="155">
                  <c:v>1.6688</c:v>
                </c:pt>
                <c:pt idx="156">
                  <c:v>1.497949999999994</c:v>
                </c:pt>
                <c:pt idx="157">
                  <c:v>1.406069999999995</c:v>
                </c:pt>
                <c:pt idx="158">
                  <c:v>2.26057000000001</c:v>
                </c:pt>
                <c:pt idx="159">
                  <c:v>1.908369999999997</c:v>
                </c:pt>
                <c:pt idx="160">
                  <c:v>1.79232</c:v>
                </c:pt>
                <c:pt idx="161">
                  <c:v>1.03626</c:v>
                </c:pt>
                <c:pt idx="162">
                  <c:v>0.937152</c:v>
                </c:pt>
                <c:pt idx="163">
                  <c:v>1.63029</c:v>
                </c:pt>
                <c:pt idx="164">
                  <c:v>4.72656</c:v>
                </c:pt>
                <c:pt idx="165">
                  <c:v>3.28595</c:v>
                </c:pt>
                <c:pt idx="166">
                  <c:v>1.939859999999998</c:v>
                </c:pt>
                <c:pt idx="167">
                  <c:v>1.752350000000003</c:v>
                </c:pt>
                <c:pt idx="168">
                  <c:v>0.805379</c:v>
                </c:pt>
                <c:pt idx="169">
                  <c:v>0.538769</c:v>
                </c:pt>
                <c:pt idx="170">
                  <c:v>0.550814</c:v>
                </c:pt>
                <c:pt idx="171">
                  <c:v>0.890110999999998</c:v>
                </c:pt>
                <c:pt idx="172">
                  <c:v>0.799921</c:v>
                </c:pt>
                <c:pt idx="173">
                  <c:v>0.965577</c:v>
                </c:pt>
                <c:pt idx="174">
                  <c:v>2.24921</c:v>
                </c:pt>
                <c:pt idx="175">
                  <c:v>3.355369999999977</c:v>
                </c:pt>
                <c:pt idx="176">
                  <c:v>5.744109999999996</c:v>
                </c:pt>
                <c:pt idx="177">
                  <c:v>2.071709999999998</c:v>
                </c:pt>
                <c:pt idx="178">
                  <c:v>1.01654</c:v>
                </c:pt>
                <c:pt idx="179">
                  <c:v>0.655867</c:v>
                </c:pt>
                <c:pt idx="180">
                  <c:v>0.439788000000001</c:v>
                </c:pt>
                <c:pt idx="181">
                  <c:v>0.492403</c:v>
                </c:pt>
                <c:pt idx="182">
                  <c:v>0.415327000000001</c:v>
                </c:pt>
                <c:pt idx="183">
                  <c:v>0.499801</c:v>
                </c:pt>
                <c:pt idx="184">
                  <c:v>0.604532</c:v>
                </c:pt>
                <c:pt idx="185">
                  <c:v>0.292025</c:v>
                </c:pt>
                <c:pt idx="186">
                  <c:v>0.232355</c:v>
                </c:pt>
                <c:pt idx="187">
                  <c:v>0.286556</c:v>
                </c:pt>
                <c:pt idx="188">
                  <c:v>0.235447000000001</c:v>
                </c:pt>
                <c:pt idx="189">
                  <c:v>0.230625</c:v>
                </c:pt>
                <c:pt idx="190">
                  <c:v>0.231181</c:v>
                </c:pt>
                <c:pt idx="191">
                  <c:v>0.377544</c:v>
                </c:pt>
                <c:pt idx="192">
                  <c:v>0.194477</c:v>
                </c:pt>
                <c:pt idx="193">
                  <c:v>0.159504000000001</c:v>
                </c:pt>
                <c:pt idx="194">
                  <c:v>0.212226</c:v>
                </c:pt>
                <c:pt idx="195">
                  <c:v>0.164555</c:v>
                </c:pt>
                <c:pt idx="196">
                  <c:v>0.122506</c:v>
                </c:pt>
                <c:pt idx="197">
                  <c:v>0.101933</c:v>
                </c:pt>
                <c:pt idx="198">
                  <c:v>0.109457</c:v>
                </c:pt>
                <c:pt idx="199">
                  <c:v>0.168487000000001</c:v>
                </c:pt>
                <c:pt idx="200">
                  <c:v>0.238069000000001</c:v>
                </c:pt>
                <c:pt idx="201">
                  <c:v>0.245937000000001</c:v>
                </c:pt>
                <c:pt idx="202">
                  <c:v>0.30649</c:v>
                </c:pt>
                <c:pt idx="203">
                  <c:v>0.342477000000001</c:v>
                </c:pt>
                <c:pt idx="204">
                  <c:v>0.341601</c:v>
                </c:pt>
                <c:pt idx="205">
                  <c:v>0.490406000000001</c:v>
                </c:pt>
                <c:pt idx="206">
                  <c:v>0.461412</c:v>
                </c:pt>
                <c:pt idx="207">
                  <c:v>0.512611</c:v>
                </c:pt>
                <c:pt idx="208">
                  <c:v>0.683587999999998</c:v>
                </c:pt>
                <c:pt idx="209">
                  <c:v>0.646163</c:v>
                </c:pt>
                <c:pt idx="210">
                  <c:v>0.722396</c:v>
                </c:pt>
                <c:pt idx="211">
                  <c:v>0.334203</c:v>
                </c:pt>
                <c:pt idx="212">
                  <c:v>0.317358000000002</c:v>
                </c:pt>
                <c:pt idx="213">
                  <c:v>0.305856000000002</c:v>
                </c:pt>
                <c:pt idx="214">
                  <c:v>0.306038</c:v>
                </c:pt>
                <c:pt idx="215">
                  <c:v>0.432929000000001</c:v>
                </c:pt>
                <c:pt idx="216">
                  <c:v>0.392635</c:v>
                </c:pt>
                <c:pt idx="217">
                  <c:v>0.746208</c:v>
                </c:pt>
                <c:pt idx="218">
                  <c:v>1.6481</c:v>
                </c:pt>
                <c:pt idx="219">
                  <c:v>2.18684999999999</c:v>
                </c:pt>
                <c:pt idx="220">
                  <c:v>0.836029000000003</c:v>
                </c:pt>
                <c:pt idx="221">
                  <c:v>0.353119</c:v>
                </c:pt>
                <c:pt idx="222">
                  <c:v>0.206482</c:v>
                </c:pt>
                <c:pt idx="223">
                  <c:v>0.153686</c:v>
                </c:pt>
                <c:pt idx="224">
                  <c:v>0.163361</c:v>
                </c:pt>
                <c:pt idx="225">
                  <c:v>0.136139</c:v>
                </c:pt>
                <c:pt idx="226">
                  <c:v>0.132987</c:v>
                </c:pt>
                <c:pt idx="227">
                  <c:v>0.181574</c:v>
                </c:pt>
                <c:pt idx="228">
                  <c:v>0.116102</c:v>
                </c:pt>
                <c:pt idx="229">
                  <c:v>0.173707</c:v>
                </c:pt>
                <c:pt idx="230">
                  <c:v>0.149774</c:v>
                </c:pt>
                <c:pt idx="231">
                  <c:v>0.0895207000000005</c:v>
                </c:pt>
                <c:pt idx="232">
                  <c:v>0.0795689000000003</c:v>
                </c:pt>
                <c:pt idx="233">
                  <c:v>0.0817815</c:v>
                </c:pt>
                <c:pt idx="234">
                  <c:v>0.110942</c:v>
                </c:pt>
                <c:pt idx="235">
                  <c:v>0.0814183</c:v>
                </c:pt>
                <c:pt idx="236">
                  <c:v>0.0664237</c:v>
                </c:pt>
                <c:pt idx="237">
                  <c:v>0.0469185</c:v>
                </c:pt>
                <c:pt idx="238">
                  <c:v>0.0433301</c:v>
                </c:pt>
                <c:pt idx="239">
                  <c:v>0.0428386000000003</c:v>
                </c:pt>
                <c:pt idx="240">
                  <c:v>0.0521658</c:v>
                </c:pt>
                <c:pt idx="241">
                  <c:v>0.105386</c:v>
                </c:pt>
                <c:pt idx="242">
                  <c:v>0.134974</c:v>
                </c:pt>
                <c:pt idx="243">
                  <c:v>0.0718571</c:v>
                </c:pt>
                <c:pt idx="244">
                  <c:v>0.0735898</c:v>
                </c:pt>
                <c:pt idx="245">
                  <c:v>0.0751382000000002</c:v>
                </c:pt>
                <c:pt idx="246">
                  <c:v>0.0614393</c:v>
                </c:pt>
                <c:pt idx="247">
                  <c:v>0.0820432</c:v>
                </c:pt>
                <c:pt idx="248">
                  <c:v>0.151682</c:v>
                </c:pt>
                <c:pt idx="249">
                  <c:v>0.138275</c:v>
                </c:pt>
                <c:pt idx="250">
                  <c:v>0.076055</c:v>
                </c:pt>
                <c:pt idx="251">
                  <c:v>0.0836214000000007</c:v>
                </c:pt>
                <c:pt idx="252">
                  <c:v>0.17676</c:v>
                </c:pt>
                <c:pt idx="253">
                  <c:v>0.398448000000002</c:v>
                </c:pt>
                <c:pt idx="254">
                  <c:v>0.182001</c:v>
                </c:pt>
                <c:pt idx="255">
                  <c:v>0.0885775000000006</c:v>
                </c:pt>
                <c:pt idx="256">
                  <c:v>0.0520754000000001</c:v>
                </c:pt>
                <c:pt idx="257">
                  <c:v>0.0427904000000004</c:v>
                </c:pt>
                <c:pt idx="258">
                  <c:v>0.0428934000000004</c:v>
                </c:pt>
                <c:pt idx="259">
                  <c:v>0.0545322000000004</c:v>
                </c:pt>
                <c:pt idx="260">
                  <c:v>0.0980985000000006</c:v>
                </c:pt>
                <c:pt idx="261">
                  <c:v>0.270638</c:v>
                </c:pt>
                <c:pt idx="262">
                  <c:v>0.295372000000002</c:v>
                </c:pt>
                <c:pt idx="263">
                  <c:v>0.112725000000001</c:v>
                </c:pt>
                <c:pt idx="264">
                  <c:v>0.0752574000000001</c:v>
                </c:pt>
                <c:pt idx="265">
                  <c:v>0.102196</c:v>
                </c:pt>
                <c:pt idx="266">
                  <c:v>0.25963</c:v>
                </c:pt>
                <c:pt idx="267">
                  <c:v>0.19137</c:v>
                </c:pt>
                <c:pt idx="268">
                  <c:v>0.0701970000000001</c:v>
                </c:pt>
                <c:pt idx="269">
                  <c:v>0.0410701</c:v>
                </c:pt>
                <c:pt idx="270">
                  <c:v>0.0333162</c:v>
                </c:pt>
                <c:pt idx="271">
                  <c:v>0.0393011000000001</c:v>
                </c:pt>
                <c:pt idx="272">
                  <c:v>0.0759035000000001</c:v>
                </c:pt>
                <c:pt idx="273">
                  <c:v>0.0437606000000003</c:v>
                </c:pt>
                <c:pt idx="274">
                  <c:v>0.0250179000000001</c:v>
                </c:pt>
                <c:pt idx="275">
                  <c:v>0.0203272</c:v>
                </c:pt>
                <c:pt idx="276">
                  <c:v>0.0195914000000001</c:v>
                </c:pt>
                <c:pt idx="277">
                  <c:v>0.0222176000000001</c:v>
                </c:pt>
                <c:pt idx="278">
                  <c:v>0.0345002</c:v>
                </c:pt>
                <c:pt idx="279">
                  <c:v>0.0759697000000002</c:v>
                </c:pt>
                <c:pt idx="280">
                  <c:v>0.0570023000000002</c:v>
                </c:pt>
                <c:pt idx="281">
                  <c:v>0.0353441</c:v>
                </c:pt>
                <c:pt idx="282">
                  <c:v>0.0308939000000002</c:v>
                </c:pt>
                <c:pt idx="283">
                  <c:v>0.0567484</c:v>
                </c:pt>
                <c:pt idx="284">
                  <c:v>0.0615694</c:v>
                </c:pt>
                <c:pt idx="285">
                  <c:v>0.0329508000000001</c:v>
                </c:pt>
                <c:pt idx="286">
                  <c:v>0.0379984</c:v>
                </c:pt>
                <c:pt idx="287">
                  <c:v>0.0641448</c:v>
                </c:pt>
                <c:pt idx="288">
                  <c:v>0.0302089000000001</c:v>
                </c:pt>
                <c:pt idx="289">
                  <c:v>0.0212890000000001</c:v>
                </c:pt>
                <c:pt idx="290">
                  <c:v>0.0203299</c:v>
                </c:pt>
                <c:pt idx="291">
                  <c:v>0.0215416000000001</c:v>
                </c:pt>
                <c:pt idx="292">
                  <c:v>0.0206068</c:v>
                </c:pt>
                <c:pt idx="293">
                  <c:v>0.0286397000000001</c:v>
                </c:pt>
                <c:pt idx="294">
                  <c:v>0.0455970000000002</c:v>
                </c:pt>
                <c:pt idx="295">
                  <c:v>0.0552193</c:v>
                </c:pt>
                <c:pt idx="296">
                  <c:v>0.0761857</c:v>
                </c:pt>
                <c:pt idx="297">
                  <c:v>0.132556</c:v>
                </c:pt>
                <c:pt idx="298">
                  <c:v>0.0790587000000002</c:v>
                </c:pt>
                <c:pt idx="299">
                  <c:v>0.133464</c:v>
                </c:pt>
                <c:pt idx="300">
                  <c:v>0.091079</c:v>
                </c:pt>
                <c:pt idx="301">
                  <c:v>0.0610827000000001</c:v>
                </c:pt>
                <c:pt idx="302">
                  <c:v>0.108669</c:v>
                </c:pt>
                <c:pt idx="303">
                  <c:v>0.0785281</c:v>
                </c:pt>
                <c:pt idx="304">
                  <c:v>0.0537650000000001</c:v>
                </c:pt>
                <c:pt idx="305">
                  <c:v>0.0254445</c:v>
                </c:pt>
                <c:pt idx="306">
                  <c:v>0.0193634000000001</c:v>
                </c:pt>
                <c:pt idx="307">
                  <c:v>0.0149698</c:v>
                </c:pt>
                <c:pt idx="308">
                  <c:v>0.012907</c:v>
                </c:pt>
                <c:pt idx="309">
                  <c:v>0.0131359</c:v>
                </c:pt>
                <c:pt idx="310">
                  <c:v>0.0100995</c:v>
                </c:pt>
                <c:pt idx="311">
                  <c:v>0.00954353000000004</c:v>
                </c:pt>
                <c:pt idx="312">
                  <c:v>0.00935005000000007</c:v>
                </c:pt>
                <c:pt idx="313">
                  <c:v>0.00873822</c:v>
                </c:pt>
                <c:pt idx="314">
                  <c:v>0.00774752000000002</c:v>
                </c:pt>
                <c:pt idx="315">
                  <c:v>0.00740676000000006</c:v>
                </c:pt>
                <c:pt idx="316">
                  <c:v>0.00740266000000005</c:v>
                </c:pt>
                <c:pt idx="317">
                  <c:v>0.00765984000000003</c:v>
                </c:pt>
                <c:pt idx="318">
                  <c:v>0.00933080000000002</c:v>
                </c:pt>
                <c:pt idx="319">
                  <c:v>0.00904749000000002</c:v>
                </c:pt>
                <c:pt idx="320">
                  <c:v>0.00884618000000004</c:v>
                </c:pt>
                <c:pt idx="321">
                  <c:v>0.00982268000000008</c:v>
                </c:pt>
                <c:pt idx="322">
                  <c:v>0.0104071</c:v>
                </c:pt>
                <c:pt idx="323">
                  <c:v>0.0091983</c:v>
                </c:pt>
                <c:pt idx="324">
                  <c:v>0.0116646000000001</c:v>
                </c:pt>
                <c:pt idx="325">
                  <c:v>0.0146967</c:v>
                </c:pt>
                <c:pt idx="326">
                  <c:v>0.0270175000000001</c:v>
                </c:pt>
                <c:pt idx="327">
                  <c:v>0.0331245999999999</c:v>
                </c:pt>
                <c:pt idx="328">
                  <c:v>0.0246972000000001</c:v>
                </c:pt>
                <c:pt idx="329">
                  <c:v>0.0275225</c:v>
                </c:pt>
                <c:pt idx="330">
                  <c:v>0.0205371000000001</c:v>
                </c:pt>
                <c:pt idx="331">
                  <c:v>0.0210173000000002</c:v>
                </c:pt>
                <c:pt idx="332">
                  <c:v>0.018313</c:v>
                </c:pt>
                <c:pt idx="333">
                  <c:v>0.0126181</c:v>
                </c:pt>
                <c:pt idx="334">
                  <c:v>0.0177333</c:v>
                </c:pt>
                <c:pt idx="335">
                  <c:v>0.02428</c:v>
                </c:pt>
                <c:pt idx="336">
                  <c:v>0.0140264</c:v>
                </c:pt>
                <c:pt idx="337">
                  <c:v>0.0162149</c:v>
                </c:pt>
                <c:pt idx="338">
                  <c:v>0.0152551</c:v>
                </c:pt>
                <c:pt idx="339">
                  <c:v>0.0227465</c:v>
                </c:pt>
                <c:pt idx="340">
                  <c:v>0.0165288000000001</c:v>
                </c:pt>
                <c:pt idx="341">
                  <c:v>0.0217046</c:v>
                </c:pt>
                <c:pt idx="342">
                  <c:v>0.0129827</c:v>
                </c:pt>
                <c:pt idx="343">
                  <c:v>0.0134169</c:v>
                </c:pt>
                <c:pt idx="344">
                  <c:v>0.0176154</c:v>
                </c:pt>
                <c:pt idx="345">
                  <c:v>0.00885971000000008</c:v>
                </c:pt>
                <c:pt idx="346">
                  <c:v>0.00651285</c:v>
                </c:pt>
                <c:pt idx="347">
                  <c:v>0.00600646000000004</c:v>
                </c:pt>
                <c:pt idx="348">
                  <c:v>0.00676014000000001</c:v>
                </c:pt>
                <c:pt idx="349">
                  <c:v>0.00704599000000002</c:v>
                </c:pt>
                <c:pt idx="350">
                  <c:v>0.00651382000000002</c:v>
                </c:pt>
                <c:pt idx="351">
                  <c:v>0.00776424000000003</c:v>
                </c:pt>
                <c:pt idx="352">
                  <c:v>0.00994206000000002</c:v>
                </c:pt>
                <c:pt idx="353">
                  <c:v>0.00709365000000004</c:v>
                </c:pt>
                <c:pt idx="354">
                  <c:v>0.00779462000000003</c:v>
                </c:pt>
                <c:pt idx="355">
                  <c:v>0.0144607</c:v>
                </c:pt>
                <c:pt idx="356">
                  <c:v>0.0196594</c:v>
                </c:pt>
                <c:pt idx="357">
                  <c:v>0.0125868000000001</c:v>
                </c:pt>
                <c:pt idx="358">
                  <c:v>0.00718467000000002</c:v>
                </c:pt>
                <c:pt idx="359">
                  <c:v>0.00641635000000003</c:v>
                </c:pt>
                <c:pt idx="360">
                  <c:v>0.00540297000000002</c:v>
                </c:pt>
                <c:pt idx="361">
                  <c:v>0.00441553</c:v>
                </c:pt>
                <c:pt idx="362">
                  <c:v>0.00406262000000001</c:v>
                </c:pt>
                <c:pt idx="363">
                  <c:v>0.00387709000000001</c:v>
                </c:pt>
                <c:pt idx="364">
                  <c:v>0.00375626000000001</c:v>
                </c:pt>
                <c:pt idx="365">
                  <c:v>0.00366811000000003</c:v>
                </c:pt>
                <c:pt idx="366">
                  <c:v>0.00359948000000001</c:v>
                </c:pt>
                <c:pt idx="367">
                  <c:v>0.00354417000000002</c:v>
                </c:pt>
                <c:pt idx="368">
                  <c:v>0.00349933000000002</c:v>
                </c:pt>
                <c:pt idx="369">
                  <c:v>0.00346463000000002</c:v>
                </c:pt>
                <c:pt idx="370">
                  <c:v>0.00344497000000002</c:v>
                </c:pt>
                <c:pt idx="371">
                  <c:v>0.00345182</c:v>
                </c:pt>
                <c:pt idx="372">
                  <c:v>0.00343918000000001</c:v>
                </c:pt>
                <c:pt idx="373">
                  <c:v>0.00351758000000002</c:v>
                </c:pt>
                <c:pt idx="374">
                  <c:v>0.00372968000000002</c:v>
                </c:pt>
                <c:pt idx="375">
                  <c:v>0.00358528000000002</c:v>
                </c:pt>
                <c:pt idx="376">
                  <c:v>0.00369625</c:v>
                </c:pt>
                <c:pt idx="377">
                  <c:v>0.00418143</c:v>
                </c:pt>
                <c:pt idx="378">
                  <c:v>0.00560877000000001</c:v>
                </c:pt>
                <c:pt idx="379">
                  <c:v>0.0113828000000001</c:v>
                </c:pt>
                <c:pt idx="380">
                  <c:v>0.00777739000000005</c:v>
                </c:pt>
                <c:pt idx="381">
                  <c:v>0.00451562000000001</c:v>
                </c:pt>
                <c:pt idx="382">
                  <c:v>0.00369507000000001</c:v>
                </c:pt>
                <c:pt idx="383">
                  <c:v>0.00339756000000001</c:v>
                </c:pt>
                <c:pt idx="384">
                  <c:v>0.00326143000000002</c:v>
                </c:pt>
                <c:pt idx="385">
                  <c:v>0.00319369000000002</c:v>
                </c:pt>
                <c:pt idx="386">
                  <c:v>0.00316461000000002</c:v>
                </c:pt>
                <c:pt idx="387">
                  <c:v>0.00316594000000001</c:v>
                </c:pt>
                <c:pt idx="388">
                  <c:v>0.00320304000000002</c:v>
                </c:pt>
                <c:pt idx="389">
                  <c:v>0.00331008</c:v>
                </c:pt>
                <c:pt idx="390">
                  <c:v>0.00360097000000002</c:v>
                </c:pt>
                <c:pt idx="391">
                  <c:v>0.00380982000000001</c:v>
                </c:pt>
                <c:pt idx="392">
                  <c:v>0.00401038000000001</c:v>
                </c:pt>
                <c:pt idx="393">
                  <c:v>0.00452014</c:v>
                </c:pt>
                <c:pt idx="394">
                  <c:v>0.00589711</c:v>
                </c:pt>
                <c:pt idx="395">
                  <c:v>0.00868761000000002</c:v>
                </c:pt>
                <c:pt idx="396">
                  <c:v>0.0171824000000001</c:v>
                </c:pt>
                <c:pt idx="397">
                  <c:v>0.045465</c:v>
                </c:pt>
                <c:pt idx="398">
                  <c:v>0.0202302000000001</c:v>
                </c:pt>
                <c:pt idx="399">
                  <c:v>0.00957537</c:v>
                </c:pt>
                <c:pt idx="400">
                  <c:v>0.00808580000000005</c:v>
                </c:pt>
                <c:pt idx="401">
                  <c:v>0.00651786000000001</c:v>
                </c:pt>
                <c:pt idx="402">
                  <c:v>0.00420878000000001</c:v>
                </c:pt>
                <c:pt idx="403">
                  <c:v>0.00346724000000001</c:v>
                </c:pt>
                <c:pt idx="404">
                  <c:v>0.00312343000000002</c:v>
                </c:pt>
                <c:pt idx="405">
                  <c:v>0.00292284</c:v>
                </c:pt>
                <c:pt idx="406">
                  <c:v>0.00278990000000002</c:v>
                </c:pt>
                <c:pt idx="407">
                  <c:v>0.00269433000000002</c:v>
                </c:pt>
                <c:pt idx="408">
                  <c:v>0.00262157000000002</c:v>
                </c:pt>
                <c:pt idx="409">
                  <c:v>0.00256376000000002</c:v>
                </c:pt>
                <c:pt idx="410">
                  <c:v>0.00251632</c:v>
                </c:pt>
                <c:pt idx="411">
                  <c:v>0.00247643</c:v>
                </c:pt>
                <c:pt idx="412">
                  <c:v>0.00244229</c:v>
                </c:pt>
                <c:pt idx="413">
                  <c:v>0.00241275</c:v>
                </c:pt>
                <c:pt idx="414">
                  <c:v>0.00238711000000002</c:v>
                </c:pt>
                <c:pt idx="415">
                  <c:v>0.00236504</c:v>
                </c:pt>
                <c:pt idx="416">
                  <c:v>0.00234651</c:v>
                </c:pt>
                <c:pt idx="417">
                  <c:v>0.00233193</c:v>
                </c:pt>
                <c:pt idx="418">
                  <c:v>0.00232241</c:v>
                </c:pt>
                <c:pt idx="419">
                  <c:v>0.00232042000000001</c:v>
                </c:pt>
                <c:pt idx="420">
                  <c:v>0.00233181</c:v>
                </c:pt>
                <c:pt idx="421">
                  <c:v>0.00237289</c:v>
                </c:pt>
                <c:pt idx="422">
                  <c:v>0.00250355000000002</c:v>
                </c:pt>
                <c:pt idx="423">
                  <c:v>0.00301103000000001</c:v>
                </c:pt>
                <c:pt idx="424">
                  <c:v>0.00358033000000003</c:v>
                </c:pt>
                <c:pt idx="425">
                  <c:v>0.00353983000000001</c:v>
                </c:pt>
                <c:pt idx="426">
                  <c:v>0.00317300000000001</c:v>
                </c:pt>
                <c:pt idx="427">
                  <c:v>0.00267116000000001</c:v>
                </c:pt>
                <c:pt idx="428">
                  <c:v>0.00265063000000001</c:v>
                </c:pt>
                <c:pt idx="429">
                  <c:v>0.00300192000000002</c:v>
                </c:pt>
                <c:pt idx="430">
                  <c:v>0.00429375000000002</c:v>
                </c:pt>
                <c:pt idx="431">
                  <c:v>0.00639236000000003</c:v>
                </c:pt>
                <c:pt idx="432">
                  <c:v>0.0103762</c:v>
                </c:pt>
                <c:pt idx="433">
                  <c:v>0.00463485</c:v>
                </c:pt>
                <c:pt idx="434">
                  <c:v>0.00300757000000002</c:v>
                </c:pt>
                <c:pt idx="435">
                  <c:v>0.00252672000000001</c:v>
                </c:pt>
                <c:pt idx="436">
                  <c:v>0.00233164</c:v>
                </c:pt>
                <c:pt idx="437">
                  <c:v>0.00223866</c:v>
                </c:pt>
                <c:pt idx="438">
                  <c:v>0.0021942</c:v>
                </c:pt>
                <c:pt idx="439">
                  <c:v>0.00218036000000002</c:v>
                </c:pt>
                <c:pt idx="440">
                  <c:v>0.00219322000000002</c:v>
                </c:pt>
                <c:pt idx="441">
                  <c:v>0.00223832000000002</c:v>
                </c:pt>
                <c:pt idx="442">
                  <c:v>0.00233513</c:v>
                </c:pt>
                <c:pt idx="443">
                  <c:v>0.00253490000000001</c:v>
                </c:pt>
                <c:pt idx="444">
                  <c:v>0.00290353000000002</c:v>
                </c:pt>
                <c:pt idx="445">
                  <c:v>0.00385924</c:v>
                </c:pt>
                <c:pt idx="446">
                  <c:v>0.00718831000000001</c:v>
                </c:pt>
                <c:pt idx="447">
                  <c:v>0.0168232000000001</c:v>
                </c:pt>
                <c:pt idx="448">
                  <c:v>0.0135002</c:v>
                </c:pt>
                <c:pt idx="449">
                  <c:v>0.00886241000000009</c:v>
                </c:pt>
                <c:pt idx="450">
                  <c:v>0.00418498</c:v>
                </c:pt>
                <c:pt idx="451">
                  <c:v>0.00292264</c:v>
                </c:pt>
                <c:pt idx="452">
                  <c:v>0.00244241</c:v>
                </c:pt>
                <c:pt idx="453">
                  <c:v>0.00220893000000002</c:v>
                </c:pt>
                <c:pt idx="454">
                  <c:v>0.0020788</c:v>
                </c:pt>
                <c:pt idx="455">
                  <c:v>0.00200254</c:v>
                </c:pt>
                <c:pt idx="456">
                  <c:v>0.00196351000000001</c:v>
                </c:pt>
                <c:pt idx="457">
                  <c:v>0.00197113000000001</c:v>
                </c:pt>
                <c:pt idx="458">
                  <c:v>0.00212062000000001</c:v>
                </c:pt>
                <c:pt idx="459">
                  <c:v>0.00216934000000001</c:v>
                </c:pt>
                <c:pt idx="460">
                  <c:v>0.00202093000000002</c:v>
                </c:pt>
                <c:pt idx="461">
                  <c:v>0.00208454000000001</c:v>
                </c:pt>
                <c:pt idx="462">
                  <c:v>0.00236973000000001</c:v>
                </c:pt>
                <c:pt idx="463">
                  <c:v>0.00338923000000001</c:v>
                </c:pt>
                <c:pt idx="464">
                  <c:v>0.00755417</c:v>
                </c:pt>
                <c:pt idx="465">
                  <c:v>0.00538321000000002</c:v>
                </c:pt>
                <c:pt idx="466">
                  <c:v>0.00276896000000002</c:v>
                </c:pt>
                <c:pt idx="467">
                  <c:v>0.00211759000000002</c:v>
                </c:pt>
                <c:pt idx="468">
                  <c:v>0.00188033000000001</c:v>
                </c:pt>
                <c:pt idx="469">
                  <c:v>0.0017659</c:v>
                </c:pt>
                <c:pt idx="470">
                  <c:v>0.00169945000000001</c:v>
                </c:pt>
                <c:pt idx="471">
                  <c:v>0.00165549</c:v>
                </c:pt>
                <c:pt idx="472">
                  <c:v>0.00162349</c:v>
                </c:pt>
                <c:pt idx="473">
                  <c:v>0.00159847000000001</c:v>
                </c:pt>
                <c:pt idx="474">
                  <c:v>0.00157784000000001</c:v>
                </c:pt>
                <c:pt idx="475">
                  <c:v>0.00156012</c:v>
                </c:pt>
                <c:pt idx="476">
                  <c:v>0.00154443000000001</c:v>
                </c:pt>
                <c:pt idx="477">
                  <c:v>0.00153022</c:v>
                </c:pt>
                <c:pt idx="478">
                  <c:v>0.00151712</c:v>
                </c:pt>
                <c:pt idx="479">
                  <c:v>0.00150488000000001</c:v>
                </c:pt>
                <c:pt idx="480">
                  <c:v>0.00149333</c:v>
                </c:pt>
                <c:pt idx="481">
                  <c:v>0.00148234000000001</c:v>
                </c:pt>
                <c:pt idx="482">
                  <c:v>0.00147182</c:v>
                </c:pt>
                <c:pt idx="483">
                  <c:v>0.0014617</c:v>
                </c:pt>
                <c:pt idx="484">
                  <c:v>0.00145193</c:v>
                </c:pt>
                <c:pt idx="485">
                  <c:v>0.00144248000000001</c:v>
                </c:pt>
                <c:pt idx="486">
                  <c:v>0.00143331</c:v>
                </c:pt>
                <c:pt idx="487">
                  <c:v>0.00142441</c:v>
                </c:pt>
                <c:pt idx="488">
                  <c:v>0.00141575</c:v>
                </c:pt>
                <c:pt idx="489">
                  <c:v>0.00140734</c:v>
                </c:pt>
                <c:pt idx="490">
                  <c:v>0.00139918000000001</c:v>
                </c:pt>
                <c:pt idx="491">
                  <c:v>0.00139126</c:v>
                </c:pt>
                <c:pt idx="492">
                  <c:v>0.00138361000000001</c:v>
                </c:pt>
                <c:pt idx="493">
                  <c:v>0.00137625000000001</c:v>
                </c:pt>
                <c:pt idx="494">
                  <c:v>0.00136922</c:v>
                </c:pt>
                <c:pt idx="495">
                  <c:v>0.00136260000000001</c:v>
                </c:pt>
                <c:pt idx="496">
                  <c:v>0.00135651000000001</c:v>
                </c:pt>
                <c:pt idx="497">
                  <c:v>0.00135114000000001</c:v>
                </c:pt>
                <c:pt idx="498">
                  <c:v>0.00134687000000001</c:v>
                </c:pt>
                <c:pt idx="499">
                  <c:v>0.00134447000000001</c:v>
                </c:pt>
                <c:pt idx="500">
                  <c:v>0.00134572</c:v>
                </c:pt>
                <c:pt idx="501">
                  <c:v>0.00135574000000001</c:v>
                </c:pt>
                <c:pt idx="502">
                  <c:v>0.00139409000000001</c:v>
                </c:pt>
                <c:pt idx="503">
                  <c:v>0.00156321000000001</c:v>
                </c:pt>
                <c:pt idx="504">
                  <c:v>0.00169801000000001</c:v>
                </c:pt>
                <c:pt idx="505">
                  <c:v>0.00150023000000001</c:v>
                </c:pt>
                <c:pt idx="506">
                  <c:v>0.00141426</c:v>
                </c:pt>
                <c:pt idx="507">
                  <c:v>0.00135741000000001</c:v>
                </c:pt>
                <c:pt idx="508">
                  <c:v>0.00134438000000001</c:v>
                </c:pt>
                <c:pt idx="509">
                  <c:v>0.00135433</c:v>
                </c:pt>
                <c:pt idx="510">
                  <c:v>0.0013859</c:v>
                </c:pt>
                <c:pt idx="511">
                  <c:v>0.00145609</c:v>
                </c:pt>
                <c:pt idx="512">
                  <c:v>0.00162054000000001</c:v>
                </c:pt>
                <c:pt idx="513">
                  <c:v>0.00209453000000001</c:v>
                </c:pt>
                <c:pt idx="514">
                  <c:v>0.00401702</c:v>
                </c:pt>
                <c:pt idx="515">
                  <c:v>0.00630430000000001</c:v>
                </c:pt>
                <c:pt idx="516">
                  <c:v>0.00270388000000002</c:v>
                </c:pt>
                <c:pt idx="517">
                  <c:v>0.00176189</c:v>
                </c:pt>
                <c:pt idx="518">
                  <c:v>0.0014751</c:v>
                </c:pt>
                <c:pt idx="519">
                  <c:v>0.00135336</c:v>
                </c:pt>
                <c:pt idx="520">
                  <c:v>0.00128925000000001</c:v>
                </c:pt>
                <c:pt idx="521">
                  <c:v>0.00125012</c:v>
                </c:pt>
                <c:pt idx="522">
                  <c:v>0.00122349</c:v>
                </c:pt>
                <c:pt idx="523">
                  <c:v>0.00120381</c:v>
                </c:pt>
                <c:pt idx="524">
                  <c:v>0.00118830000000001</c:v>
                </c:pt>
                <c:pt idx="525">
                  <c:v>0.00117546</c:v>
                </c:pt>
                <c:pt idx="526">
                  <c:v>0.00116439000000001</c:v>
                </c:pt>
                <c:pt idx="527">
                  <c:v>0.00115458000000001</c:v>
                </c:pt>
                <c:pt idx="528">
                  <c:v>0.00114566</c:v>
                </c:pt>
                <c:pt idx="529">
                  <c:v>0.00113742</c:v>
                </c:pt>
                <c:pt idx="530">
                  <c:v>0.00112969</c:v>
                </c:pt>
                <c:pt idx="531">
                  <c:v>0.00112237000000001</c:v>
                </c:pt>
                <c:pt idx="532">
                  <c:v>0.00111538000000001</c:v>
                </c:pt>
                <c:pt idx="533">
                  <c:v>0.00110865000000001</c:v>
                </c:pt>
                <c:pt idx="534">
                  <c:v>0.00110214000000001</c:v>
                </c:pt>
                <c:pt idx="535">
                  <c:v>0.00109583</c:v>
                </c:pt>
                <c:pt idx="536">
                  <c:v>0.00108967</c:v>
                </c:pt>
                <c:pt idx="537">
                  <c:v>0.00108366</c:v>
                </c:pt>
                <c:pt idx="538">
                  <c:v>0.00107778</c:v>
                </c:pt>
                <c:pt idx="539">
                  <c:v>0.00107202</c:v>
                </c:pt>
                <c:pt idx="540">
                  <c:v>0.00106636</c:v>
                </c:pt>
                <c:pt idx="541">
                  <c:v>0.0010608</c:v>
                </c:pt>
                <c:pt idx="542">
                  <c:v>0.00105534</c:v>
                </c:pt>
                <c:pt idx="543">
                  <c:v>0.00104997</c:v>
                </c:pt>
                <c:pt idx="544">
                  <c:v>0.0010447</c:v>
                </c:pt>
                <c:pt idx="545">
                  <c:v>0.00103953</c:v>
                </c:pt>
                <c:pt idx="546">
                  <c:v>0.00103446</c:v>
                </c:pt>
                <c:pt idx="547">
                  <c:v>0.00102951</c:v>
                </c:pt>
                <c:pt idx="548">
                  <c:v>0.0010247</c:v>
                </c:pt>
                <c:pt idx="549">
                  <c:v>0.00102007000000001</c:v>
                </c:pt>
                <c:pt idx="550">
                  <c:v>0.00101568</c:v>
                </c:pt>
                <c:pt idx="551">
                  <c:v>0.00101167</c:v>
                </c:pt>
                <c:pt idx="552">
                  <c:v>0.00100829</c:v>
                </c:pt>
                <c:pt idx="553">
                  <c:v>0.00100609</c:v>
                </c:pt>
                <c:pt idx="554">
                  <c:v>0.00100651000000001</c:v>
                </c:pt>
                <c:pt idx="555">
                  <c:v>0.00101412</c:v>
                </c:pt>
                <c:pt idx="556">
                  <c:v>0.00104889</c:v>
                </c:pt>
                <c:pt idx="557">
                  <c:v>0.00120611000000001</c:v>
                </c:pt>
                <c:pt idx="558">
                  <c:v>0.00113709</c:v>
                </c:pt>
                <c:pt idx="559">
                  <c:v>0.00101854</c:v>
                </c:pt>
                <c:pt idx="560">
                  <c:v>0.00098646300000001</c:v>
                </c:pt>
                <c:pt idx="561">
                  <c:v>0.000972531</c:v>
                </c:pt>
                <c:pt idx="562">
                  <c:v>0.000963926</c:v>
                </c:pt>
                <c:pt idx="563">
                  <c:v>0.000957427000000002</c:v>
                </c:pt>
                <c:pt idx="564">
                  <c:v>0.000951968000000008</c:v>
                </c:pt>
                <c:pt idx="565">
                  <c:v>0.000947133000000005</c:v>
                </c:pt>
                <c:pt idx="566">
                  <c:v>0.000942760000000005</c:v>
                </c:pt>
                <c:pt idx="567">
                  <c:v>0.000938813000000006</c:v>
                </c:pt>
                <c:pt idx="568">
                  <c:v>0.000935353000000011</c:v>
                </c:pt>
                <c:pt idx="569">
                  <c:v>0.000932560000000008</c:v>
                </c:pt>
                <c:pt idx="570">
                  <c:v>0.000930828000000006</c:v>
                </c:pt>
                <c:pt idx="571">
                  <c:v>0.000931023000000006</c:v>
                </c:pt>
                <c:pt idx="572">
                  <c:v>0.000935277000000008</c:v>
                </c:pt>
                <c:pt idx="573">
                  <c:v>0.000949861000000003</c:v>
                </c:pt>
                <c:pt idx="574">
                  <c:v>0.000999157000000002</c:v>
                </c:pt>
                <c:pt idx="575">
                  <c:v>0.00121279</c:v>
                </c:pt>
                <c:pt idx="576">
                  <c:v>0.00140074</c:v>
                </c:pt>
                <c:pt idx="577">
                  <c:v>0.0010376</c:v>
                </c:pt>
                <c:pt idx="578">
                  <c:v>0.000943468000000006</c:v>
                </c:pt>
                <c:pt idx="579">
                  <c:v>0.000911874</c:v>
                </c:pt>
                <c:pt idx="580">
                  <c:v>0.000896380000000007</c:v>
                </c:pt>
                <c:pt idx="581">
                  <c:v>0.000886605000000008</c:v>
                </c:pt>
                <c:pt idx="582">
                  <c:v>0.000879343000000007</c:v>
                </c:pt>
                <c:pt idx="583">
                  <c:v>0.000873360000000002</c:v>
                </c:pt>
                <c:pt idx="584">
                  <c:v>0.000868099000000003</c:v>
                </c:pt>
                <c:pt idx="585">
                  <c:v>0.000863283000000005</c:v>
                </c:pt>
                <c:pt idx="586">
                  <c:v>0.000858758000000006</c:v>
                </c:pt>
                <c:pt idx="587">
                  <c:v>0.000854437</c:v>
                </c:pt>
                <c:pt idx="588">
                  <c:v>0.000850264000000008</c:v>
                </c:pt>
                <c:pt idx="589">
                  <c:v>0.000846205000000008</c:v>
                </c:pt>
                <c:pt idx="590">
                  <c:v>0.000842235000000005</c:v>
                </c:pt>
                <c:pt idx="591">
                  <c:v>0.000838338000000006</c:v>
                </c:pt>
                <c:pt idx="592">
                  <c:v>0.000834503000000008</c:v>
                </c:pt>
                <c:pt idx="593">
                  <c:v>0.000830722000000002</c:v>
                </c:pt>
                <c:pt idx="594">
                  <c:v>0.000826987000000002</c:v>
                </c:pt>
                <c:pt idx="595">
                  <c:v>0.000823296</c:v>
                </c:pt>
                <c:pt idx="596">
                  <c:v>0.000819642000000005</c:v>
                </c:pt>
                <c:pt idx="597">
                  <c:v>0.000816025000000002</c:v>
                </c:pt>
                <c:pt idx="598">
                  <c:v>0.000812441000000002</c:v>
                </c:pt>
                <c:pt idx="599">
                  <c:v>0.000808889</c:v>
                </c:pt>
              </c:numCache>
            </c:numRef>
          </c:yVal>
          <c:smooth val="1"/>
        </c:ser>
        <c:ser>
          <c:idx val="1"/>
          <c:order val="1"/>
          <c:tx>
            <c:v>RMF (NL3) Arteaga</c:v>
          </c:tx>
          <c:marker>
            <c:symbol val="none"/>
          </c:marker>
          <c:xVal>
            <c:numRef>
              <c:f>'sncf (0.2)'!$N$1:$N$127</c:f>
              <c:numCache>
                <c:formatCode>General</c:formatCode>
                <c:ptCount val="127"/>
                <c:pt idx="0">
                  <c:v>5.80735</c:v>
                </c:pt>
                <c:pt idx="1">
                  <c:v>6.49383</c:v>
                </c:pt>
                <c:pt idx="2">
                  <c:v>7.264029999999996</c:v>
                </c:pt>
                <c:pt idx="3">
                  <c:v>7.8668</c:v>
                </c:pt>
                <c:pt idx="4">
                  <c:v>8.141389999999997</c:v>
                </c:pt>
                <c:pt idx="5">
                  <c:v>8.389190000000002</c:v>
                </c:pt>
                <c:pt idx="6">
                  <c:v>8.4997</c:v>
                </c:pt>
                <c:pt idx="7">
                  <c:v>8.58342</c:v>
                </c:pt>
                <c:pt idx="8">
                  <c:v>8.72072</c:v>
                </c:pt>
                <c:pt idx="9">
                  <c:v>8.80108</c:v>
                </c:pt>
                <c:pt idx="10">
                  <c:v>8.83122</c:v>
                </c:pt>
                <c:pt idx="11">
                  <c:v>8.91159</c:v>
                </c:pt>
                <c:pt idx="12">
                  <c:v>9.0221</c:v>
                </c:pt>
                <c:pt idx="13">
                  <c:v>9.04889</c:v>
                </c:pt>
                <c:pt idx="14">
                  <c:v>9.117535</c:v>
                </c:pt>
                <c:pt idx="15">
                  <c:v>9.18618</c:v>
                </c:pt>
                <c:pt idx="16">
                  <c:v>9.296690000000003</c:v>
                </c:pt>
                <c:pt idx="17">
                  <c:v>9.35027</c:v>
                </c:pt>
                <c:pt idx="18">
                  <c:v>9.380410000000004</c:v>
                </c:pt>
                <c:pt idx="19">
                  <c:v>9.433990000000001</c:v>
                </c:pt>
                <c:pt idx="20">
                  <c:v>9.460780000000022</c:v>
                </c:pt>
                <c:pt idx="21">
                  <c:v>9.57128</c:v>
                </c:pt>
                <c:pt idx="22">
                  <c:v>9.59807</c:v>
                </c:pt>
                <c:pt idx="23">
                  <c:v>9.681790000000001</c:v>
                </c:pt>
                <c:pt idx="24">
                  <c:v>9.762160000000001</c:v>
                </c:pt>
                <c:pt idx="25">
                  <c:v>9.899460000000004</c:v>
                </c:pt>
                <c:pt idx="26">
                  <c:v>9.983170000000001</c:v>
                </c:pt>
                <c:pt idx="27">
                  <c:v>10.09368</c:v>
                </c:pt>
                <c:pt idx="28">
                  <c:v>10.17405</c:v>
                </c:pt>
                <c:pt idx="29">
                  <c:v>10.39506</c:v>
                </c:pt>
                <c:pt idx="30">
                  <c:v>10.55915</c:v>
                </c:pt>
                <c:pt idx="31">
                  <c:v>10.69645</c:v>
                </c:pt>
                <c:pt idx="32">
                  <c:v>10.91746</c:v>
                </c:pt>
                <c:pt idx="33">
                  <c:v>11.10834</c:v>
                </c:pt>
                <c:pt idx="34">
                  <c:v>11.46665000000002</c:v>
                </c:pt>
                <c:pt idx="35">
                  <c:v>11.98904000000001</c:v>
                </c:pt>
                <c:pt idx="36">
                  <c:v>12.29043</c:v>
                </c:pt>
                <c:pt idx="37">
                  <c:v>12.70232</c:v>
                </c:pt>
                <c:pt idx="38">
                  <c:v>12.89319</c:v>
                </c:pt>
                <c:pt idx="39">
                  <c:v>13.0037</c:v>
                </c:pt>
                <c:pt idx="40">
                  <c:v>13.17113</c:v>
                </c:pt>
                <c:pt idx="41">
                  <c:v>13.33522</c:v>
                </c:pt>
                <c:pt idx="42">
                  <c:v>13.47252000000001</c:v>
                </c:pt>
                <c:pt idx="43">
                  <c:v>13.69018</c:v>
                </c:pt>
                <c:pt idx="44">
                  <c:v>13.85762</c:v>
                </c:pt>
                <c:pt idx="45">
                  <c:v>14.10207</c:v>
                </c:pt>
                <c:pt idx="46">
                  <c:v>14.159</c:v>
                </c:pt>
                <c:pt idx="47">
                  <c:v>14.26951</c:v>
                </c:pt>
                <c:pt idx="48">
                  <c:v>14.32308</c:v>
                </c:pt>
                <c:pt idx="49">
                  <c:v>14.43359</c:v>
                </c:pt>
                <c:pt idx="50">
                  <c:v>14.59768</c:v>
                </c:pt>
                <c:pt idx="51">
                  <c:v>14.65126</c:v>
                </c:pt>
                <c:pt idx="52">
                  <c:v>14.73497</c:v>
                </c:pt>
                <c:pt idx="53">
                  <c:v>14.78855</c:v>
                </c:pt>
                <c:pt idx="54">
                  <c:v>14.95599000000005</c:v>
                </c:pt>
                <c:pt idx="55">
                  <c:v>15.03636</c:v>
                </c:pt>
                <c:pt idx="56">
                  <c:v>15.14686</c:v>
                </c:pt>
                <c:pt idx="57">
                  <c:v>15.25737</c:v>
                </c:pt>
                <c:pt idx="58">
                  <c:v>15.36788000000002</c:v>
                </c:pt>
                <c:pt idx="59">
                  <c:v>15.47839</c:v>
                </c:pt>
                <c:pt idx="60">
                  <c:v>15.58554000000005</c:v>
                </c:pt>
                <c:pt idx="61">
                  <c:v>15.64247</c:v>
                </c:pt>
                <c:pt idx="62">
                  <c:v>15.75298</c:v>
                </c:pt>
                <c:pt idx="63">
                  <c:v>15.86014000000002</c:v>
                </c:pt>
                <c:pt idx="64">
                  <c:v>15.91706</c:v>
                </c:pt>
                <c:pt idx="65">
                  <c:v>15.97064000000002</c:v>
                </c:pt>
                <c:pt idx="66">
                  <c:v>16.08115</c:v>
                </c:pt>
                <c:pt idx="67">
                  <c:v>16.27202999999988</c:v>
                </c:pt>
                <c:pt idx="68">
                  <c:v>16.35573999999988</c:v>
                </c:pt>
                <c:pt idx="69">
                  <c:v>16.51983</c:v>
                </c:pt>
                <c:pt idx="70">
                  <c:v>16.57676</c:v>
                </c:pt>
                <c:pt idx="71">
                  <c:v>16.63034</c:v>
                </c:pt>
                <c:pt idx="72">
                  <c:v>16.7140500000001</c:v>
                </c:pt>
                <c:pt idx="73">
                  <c:v>16.82121</c:v>
                </c:pt>
                <c:pt idx="74">
                  <c:v>16.8781399999999</c:v>
                </c:pt>
                <c:pt idx="75">
                  <c:v>16.95850999999988</c:v>
                </c:pt>
                <c:pt idx="76">
                  <c:v>17.04222999999982</c:v>
                </c:pt>
                <c:pt idx="77">
                  <c:v>17.17952499999999</c:v>
                </c:pt>
                <c:pt idx="78">
                  <c:v>17.31682000000004</c:v>
                </c:pt>
                <c:pt idx="79">
                  <c:v>17.56461999999988</c:v>
                </c:pt>
                <c:pt idx="80">
                  <c:v>17.70192</c:v>
                </c:pt>
                <c:pt idx="81">
                  <c:v>17.94971999999978</c:v>
                </c:pt>
                <c:pt idx="82">
                  <c:v>18.03009</c:v>
                </c:pt>
                <c:pt idx="83">
                  <c:v>18.16739</c:v>
                </c:pt>
                <c:pt idx="84">
                  <c:v>18.19585500000012</c:v>
                </c:pt>
                <c:pt idx="85">
                  <c:v>18.2243199999999</c:v>
                </c:pt>
                <c:pt idx="86">
                  <c:v>18.38839999999988</c:v>
                </c:pt>
                <c:pt idx="87">
                  <c:v>18.41518999999991</c:v>
                </c:pt>
                <c:pt idx="88">
                  <c:v>18.52569999999988</c:v>
                </c:pt>
                <c:pt idx="89">
                  <c:v>18.6897899999999</c:v>
                </c:pt>
                <c:pt idx="90">
                  <c:v>18.7734999999999</c:v>
                </c:pt>
                <c:pt idx="91">
                  <c:v>18.9107999999999</c:v>
                </c:pt>
                <c:pt idx="92">
                  <c:v>19.02131</c:v>
                </c:pt>
                <c:pt idx="93">
                  <c:v>19.1586</c:v>
                </c:pt>
                <c:pt idx="94">
                  <c:v>19.18539</c:v>
                </c:pt>
                <c:pt idx="95">
                  <c:v>19.26575999999987</c:v>
                </c:pt>
                <c:pt idx="96">
                  <c:v>19.37627000000001</c:v>
                </c:pt>
                <c:pt idx="97">
                  <c:v>19.48677999999978</c:v>
                </c:pt>
                <c:pt idx="98">
                  <c:v>19.57048999999999</c:v>
                </c:pt>
                <c:pt idx="99">
                  <c:v>19.76136999999999</c:v>
                </c:pt>
                <c:pt idx="100">
                  <c:v>19.89866</c:v>
                </c:pt>
                <c:pt idx="101">
                  <c:v>20.09289</c:v>
                </c:pt>
                <c:pt idx="102">
                  <c:v>20.11968</c:v>
                </c:pt>
                <c:pt idx="103">
                  <c:v>20.36748</c:v>
                </c:pt>
                <c:pt idx="104">
                  <c:v>20.39427</c:v>
                </c:pt>
                <c:pt idx="105">
                  <c:v>20.44784999999991</c:v>
                </c:pt>
                <c:pt idx="106">
                  <c:v>20.50478</c:v>
                </c:pt>
                <c:pt idx="107">
                  <c:v>20.74922999999988</c:v>
                </c:pt>
                <c:pt idx="108">
                  <c:v>21.08074999999968</c:v>
                </c:pt>
                <c:pt idx="109">
                  <c:v>21.43571999999982</c:v>
                </c:pt>
                <c:pt idx="110">
                  <c:v>21.49263999999958</c:v>
                </c:pt>
                <c:pt idx="111">
                  <c:v>21.74044999999978</c:v>
                </c:pt>
                <c:pt idx="112">
                  <c:v>21.95810999999988</c:v>
                </c:pt>
                <c:pt idx="113">
                  <c:v>22.34320999999991</c:v>
                </c:pt>
                <c:pt idx="114">
                  <c:v>22.5642299999999</c:v>
                </c:pt>
                <c:pt idx="115">
                  <c:v>22.94932999999982</c:v>
                </c:pt>
                <c:pt idx="116">
                  <c:v>23.16698999999999</c:v>
                </c:pt>
                <c:pt idx="117">
                  <c:v>23.36121999999999</c:v>
                </c:pt>
                <c:pt idx="118">
                  <c:v>23.57888000000001</c:v>
                </c:pt>
                <c:pt idx="119">
                  <c:v>23.85348</c:v>
                </c:pt>
                <c:pt idx="120">
                  <c:v>24.10128</c:v>
                </c:pt>
                <c:pt idx="121">
                  <c:v>24.34908</c:v>
                </c:pt>
                <c:pt idx="122">
                  <c:v>24.42944999999978</c:v>
                </c:pt>
                <c:pt idx="123">
                  <c:v>24.5399600000001</c:v>
                </c:pt>
                <c:pt idx="124">
                  <c:v>24.76097</c:v>
                </c:pt>
                <c:pt idx="125">
                  <c:v>24.98199</c:v>
                </c:pt>
                <c:pt idx="126">
                  <c:v>25.11928000000004</c:v>
                </c:pt>
              </c:numCache>
            </c:numRef>
          </c:xVal>
          <c:yVal>
            <c:numRef>
              <c:f>'sncf (0.2)'!$R$1:$R$127</c:f>
              <c:numCache>
                <c:formatCode>0.00E+00</c:formatCode>
                <c:ptCount val="127"/>
                <c:pt idx="0">
                  <c:v>-0.0276378887641425</c:v>
                </c:pt>
                <c:pt idx="1">
                  <c:v>-0.13334395251975</c:v>
                </c:pt>
                <c:pt idx="2">
                  <c:v>-0.0276378887641425</c:v>
                </c:pt>
                <c:pt idx="3">
                  <c:v>-0.0276378887641425</c:v>
                </c:pt>
                <c:pt idx="4">
                  <c:v>0.254244305832895</c:v>
                </c:pt>
                <c:pt idx="5">
                  <c:v>0.735794258844762</c:v>
                </c:pt>
                <c:pt idx="6">
                  <c:v>1.323051238739104</c:v>
                </c:pt>
                <c:pt idx="7">
                  <c:v>1.804601191750969</c:v>
                </c:pt>
                <c:pt idx="8">
                  <c:v>1.217345174983498</c:v>
                </c:pt>
                <c:pt idx="9">
                  <c:v>1.029422748791932</c:v>
                </c:pt>
                <c:pt idx="10">
                  <c:v>1.89856192328332</c:v>
                </c:pt>
                <c:pt idx="11">
                  <c:v>2.568033339359871</c:v>
                </c:pt>
                <c:pt idx="12">
                  <c:v>3.343211782318923</c:v>
                </c:pt>
                <c:pt idx="13">
                  <c:v>3.730801003798427</c:v>
                </c:pt>
                <c:pt idx="14">
                  <c:v>3.249251050786574</c:v>
                </c:pt>
                <c:pt idx="15">
                  <c:v>2.76770109777471</c:v>
                </c:pt>
                <c:pt idx="16">
                  <c:v>3.249251050786574</c:v>
                </c:pt>
                <c:pt idx="17">
                  <c:v>3.730801003798427</c:v>
                </c:pt>
                <c:pt idx="18">
                  <c:v>4.212350956810265</c:v>
                </c:pt>
                <c:pt idx="19">
                  <c:v>4.693900909822155</c:v>
                </c:pt>
                <c:pt idx="20">
                  <c:v>3.824761735330773</c:v>
                </c:pt>
                <c:pt idx="21">
                  <c:v>3.437172513851255</c:v>
                </c:pt>
                <c:pt idx="22">
                  <c:v>3.049583292371741</c:v>
                </c:pt>
                <c:pt idx="23">
                  <c:v>3.249251050786574</c:v>
                </c:pt>
                <c:pt idx="24">
                  <c:v>3.249251050786574</c:v>
                </c:pt>
                <c:pt idx="25">
                  <c:v>2.474072607827526</c:v>
                </c:pt>
                <c:pt idx="26">
                  <c:v>1.89856192328332</c:v>
                </c:pt>
                <c:pt idx="27">
                  <c:v>1.123383480324278</c:v>
                </c:pt>
                <c:pt idx="28">
                  <c:v>0.735794258844762</c:v>
                </c:pt>
                <c:pt idx="29">
                  <c:v>0.735794258844762</c:v>
                </c:pt>
                <c:pt idx="30">
                  <c:v>0.641833527312414</c:v>
                </c:pt>
                <c:pt idx="31">
                  <c:v>0.547872795780065</c:v>
                </c:pt>
                <c:pt idx="32">
                  <c:v>0.160283574300549</c:v>
                </c:pt>
                <c:pt idx="33">
                  <c:v>0.160283574300549</c:v>
                </c:pt>
                <c:pt idx="34">
                  <c:v>0.160283574300549</c:v>
                </c:pt>
                <c:pt idx="35">
                  <c:v>0.160283574300549</c:v>
                </c:pt>
                <c:pt idx="36">
                  <c:v>0.160283574300549</c:v>
                </c:pt>
                <c:pt idx="37">
                  <c:v>0.641833527312414</c:v>
                </c:pt>
                <c:pt idx="38">
                  <c:v>1.510972701803802</c:v>
                </c:pt>
                <c:pt idx="39">
                  <c:v>2.086483386348007</c:v>
                </c:pt>
                <c:pt idx="40">
                  <c:v>1.89856192328332</c:v>
                </c:pt>
                <c:pt idx="41">
                  <c:v>1.604933433336143</c:v>
                </c:pt>
                <c:pt idx="42">
                  <c:v>1.217345174983498</c:v>
                </c:pt>
                <c:pt idx="43">
                  <c:v>1.217345174983498</c:v>
                </c:pt>
                <c:pt idx="44">
                  <c:v>1.804601191750969</c:v>
                </c:pt>
                <c:pt idx="45">
                  <c:v>2.380111876295181</c:v>
                </c:pt>
                <c:pt idx="46">
                  <c:v>3.918722466863118</c:v>
                </c:pt>
                <c:pt idx="47">
                  <c:v>5.55129475209028</c:v>
                </c:pt>
                <c:pt idx="48">
                  <c:v>6.526139990337268</c:v>
                </c:pt>
                <c:pt idx="49">
                  <c:v>7.007689943349133</c:v>
                </c:pt>
                <c:pt idx="50">
                  <c:v>6.044590037325364</c:v>
                </c:pt>
                <c:pt idx="51">
                  <c:v>4.787861641354502</c:v>
                </c:pt>
                <c:pt idx="52">
                  <c:v>4.012683198395465</c:v>
                </c:pt>
                <c:pt idx="53">
                  <c:v>3.625094940042821</c:v>
                </c:pt>
                <c:pt idx="54">
                  <c:v>3.824761735330773</c:v>
                </c:pt>
                <c:pt idx="55">
                  <c:v>4.212350956810265</c:v>
                </c:pt>
                <c:pt idx="56">
                  <c:v>4.693900909822155</c:v>
                </c:pt>
                <c:pt idx="57">
                  <c:v>4.787861641354502</c:v>
                </c:pt>
                <c:pt idx="58">
                  <c:v>5.069744799078411</c:v>
                </c:pt>
                <c:pt idx="59">
                  <c:v>6.138550768857725</c:v>
                </c:pt>
                <c:pt idx="60">
                  <c:v>7.583200627893342</c:v>
                </c:pt>
                <c:pt idx="61">
                  <c:v>8.640261265449398</c:v>
                </c:pt>
                <c:pt idx="62">
                  <c:v>9.697321903005353</c:v>
                </c:pt>
                <c:pt idx="63">
                  <c:v>10.27283355067658</c:v>
                </c:pt>
                <c:pt idx="64">
                  <c:v>8.93388975539659</c:v>
                </c:pt>
                <c:pt idx="65">
                  <c:v>7.865083785617254</c:v>
                </c:pt>
                <c:pt idx="66">
                  <c:v>7.865083785617254</c:v>
                </c:pt>
                <c:pt idx="67">
                  <c:v>8.252672043969926</c:v>
                </c:pt>
                <c:pt idx="68">
                  <c:v>14.13697850699475</c:v>
                </c:pt>
                <c:pt idx="69">
                  <c:v>21.06659931222545</c:v>
                </c:pt>
                <c:pt idx="70">
                  <c:v>31.47277681542158</c:v>
                </c:pt>
                <c:pt idx="71">
                  <c:v>38.98965460054679</c:v>
                </c:pt>
                <c:pt idx="72">
                  <c:v>41.303443634074</c:v>
                </c:pt>
                <c:pt idx="73">
                  <c:v>35.23121570798446</c:v>
                </c:pt>
                <c:pt idx="74">
                  <c:v>28.58347709735068</c:v>
                </c:pt>
                <c:pt idx="75">
                  <c:v>16.15713905057456</c:v>
                </c:pt>
                <c:pt idx="76">
                  <c:v>12.9742108425562</c:v>
                </c:pt>
                <c:pt idx="77">
                  <c:v>10.75438350368845</c:v>
                </c:pt>
                <c:pt idx="78">
                  <c:v>14.32489997005945</c:v>
                </c:pt>
                <c:pt idx="79">
                  <c:v>11.72922874193535</c:v>
                </c:pt>
                <c:pt idx="80">
                  <c:v>15.58162836603034</c:v>
                </c:pt>
                <c:pt idx="81">
                  <c:v>11.14197176204099</c:v>
                </c:pt>
                <c:pt idx="82">
                  <c:v>15.28799987608317</c:v>
                </c:pt>
                <c:pt idx="83">
                  <c:v>20.58504935921358</c:v>
                </c:pt>
                <c:pt idx="84">
                  <c:v>25.30658815779999</c:v>
                </c:pt>
                <c:pt idx="85">
                  <c:v>27.04486650678275</c:v>
                </c:pt>
                <c:pt idx="86">
                  <c:v>20.87867784916072</c:v>
                </c:pt>
                <c:pt idx="87">
                  <c:v>16.93231749353358</c:v>
                </c:pt>
                <c:pt idx="88">
                  <c:v>13.93731074857992</c:v>
                </c:pt>
                <c:pt idx="89">
                  <c:v>14.71248919153898</c:v>
                </c:pt>
                <c:pt idx="90">
                  <c:v>13.26783933250338</c:v>
                </c:pt>
                <c:pt idx="91">
                  <c:v>10.86008956744412</c:v>
                </c:pt>
                <c:pt idx="92">
                  <c:v>10.17887185601735</c:v>
                </c:pt>
                <c:pt idx="93">
                  <c:v>11.34163952045592</c:v>
                </c:pt>
                <c:pt idx="94">
                  <c:v>13.36180006403572</c:v>
                </c:pt>
                <c:pt idx="95">
                  <c:v>14.99437234926287</c:v>
                </c:pt>
                <c:pt idx="96">
                  <c:v>13.173878600971</c:v>
                </c:pt>
                <c:pt idx="97">
                  <c:v>10.95405029897643</c:v>
                </c:pt>
                <c:pt idx="98">
                  <c:v>8.734221996981626</c:v>
                </c:pt>
                <c:pt idx="99">
                  <c:v>6.526139990337268</c:v>
                </c:pt>
                <c:pt idx="100">
                  <c:v>8.640261265449398</c:v>
                </c:pt>
                <c:pt idx="101">
                  <c:v>10.95405029897643</c:v>
                </c:pt>
                <c:pt idx="102">
                  <c:v>12.88025011102385</c:v>
                </c:pt>
                <c:pt idx="103">
                  <c:v>11.72922874193535</c:v>
                </c:pt>
                <c:pt idx="104">
                  <c:v>9.697321903005353</c:v>
                </c:pt>
                <c:pt idx="105">
                  <c:v>7.383533832605384</c:v>
                </c:pt>
                <c:pt idx="106">
                  <c:v>4.106644893054702</c:v>
                </c:pt>
                <c:pt idx="107">
                  <c:v>2.086483386348007</c:v>
                </c:pt>
                <c:pt idx="108">
                  <c:v>1.510972701803802</c:v>
                </c:pt>
                <c:pt idx="109">
                  <c:v>1.992522654815662</c:v>
                </c:pt>
                <c:pt idx="110">
                  <c:v>2.661995034019091</c:v>
                </c:pt>
                <c:pt idx="111">
                  <c:v>1.804601191750969</c:v>
                </c:pt>
                <c:pt idx="112">
                  <c:v>2.086483386348007</c:v>
                </c:pt>
                <c:pt idx="113">
                  <c:v>1.510972701803802</c:v>
                </c:pt>
                <c:pt idx="114">
                  <c:v>1.510972701803802</c:v>
                </c:pt>
                <c:pt idx="115">
                  <c:v>2.086483386348007</c:v>
                </c:pt>
                <c:pt idx="116">
                  <c:v>2.568033339359871</c:v>
                </c:pt>
                <c:pt idx="117">
                  <c:v>2.474072607827526</c:v>
                </c:pt>
                <c:pt idx="118">
                  <c:v>1.804601191750969</c:v>
                </c:pt>
                <c:pt idx="119">
                  <c:v>2.180445081007227</c:v>
                </c:pt>
                <c:pt idx="120">
                  <c:v>2.28615114476284</c:v>
                </c:pt>
                <c:pt idx="121">
                  <c:v>2.76770109777471</c:v>
                </c:pt>
                <c:pt idx="122">
                  <c:v>3.143544987030967</c:v>
                </c:pt>
                <c:pt idx="123">
                  <c:v>2.474072607827526</c:v>
                </c:pt>
                <c:pt idx="124">
                  <c:v>2.661995034019091</c:v>
                </c:pt>
                <c:pt idx="125">
                  <c:v>1.698895127995362</c:v>
                </c:pt>
                <c:pt idx="126">
                  <c:v>0.935462017259589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2469608"/>
        <c:axId val="1822475880"/>
      </c:scatterChart>
      <c:valAx>
        <c:axId val="1822469608"/>
        <c:scaling>
          <c:orientation val="minMax"/>
          <c:max val="24.0"/>
          <c:min val="5.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r>
                  <a:rPr lang="it-IT" sz="1600" dirty="0">
                    <a:solidFill>
                      <a:srgbClr val="FFFFFF"/>
                    </a:solidFill>
                  </a:rPr>
                  <a:t>Energy </a:t>
                </a:r>
                <a:r>
                  <a:rPr lang="it-IT" sz="1600" dirty="0" smtClean="0">
                    <a:solidFill>
                      <a:srgbClr val="FFFFFF"/>
                    </a:solidFill>
                  </a:rPr>
                  <a:t>[</a:t>
                </a:r>
                <a:r>
                  <a:rPr lang="it-IT" sz="1600" dirty="0" err="1" smtClean="0">
                    <a:solidFill>
                      <a:srgbClr val="FFFFFF"/>
                    </a:solidFill>
                  </a:rPr>
                  <a:t>MeV</a:t>
                </a:r>
                <a:r>
                  <a:rPr lang="it-IT" sz="1600" dirty="0" smtClean="0">
                    <a:solidFill>
                      <a:srgbClr val="FFFFFF"/>
                    </a:solidFill>
                  </a:rPr>
                  <a:t>]</a:t>
                </a:r>
                <a:endParaRPr lang="it-IT" sz="1600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it-IT"/>
          </a:p>
        </c:txPr>
        <c:crossAx val="1822475880"/>
        <c:crosses val="autoZero"/>
        <c:crossBetween val="midCat"/>
      </c:valAx>
      <c:valAx>
        <c:axId val="1822475880"/>
        <c:scaling>
          <c:orientation val="minMax"/>
          <c:max val="55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r>
                  <a:rPr lang="it-IT" sz="1200">
                    <a:solidFill>
                      <a:srgbClr val="FFFFFF"/>
                    </a:solidFill>
                  </a:rPr>
                  <a:t>Arb. Units</a:t>
                </a:r>
              </a:p>
            </c:rich>
          </c:tx>
          <c:layout>
            <c:manualLayout>
              <c:xMode val="edge"/>
              <c:yMode val="edge"/>
              <c:x val="0.00783773067360335"/>
              <c:y val="0.316270822849751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it-IT"/>
          </a:p>
        </c:txPr>
        <c:crossAx val="1822469608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it-IT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it-IT"/>
          </a:p>
        </c:txPr>
      </c:legendEntry>
      <c:layout>
        <c:manualLayout>
          <c:xMode val="edge"/>
          <c:yMode val="edge"/>
          <c:x val="0.137986104992166"/>
          <c:y val="0.202683361979388"/>
          <c:w val="0.393639528353558"/>
          <c:h val="0.16734293832671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/>
      </a:pPr>
      <a:endParaRPr lang="it-IT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57B4C-315E-AC44-A6EA-C59E2E6670ED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345A9-7AE4-194C-8E50-EDB2C47BA97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0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 TOGLIERE ????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345A9-7AE4-194C-8E50-EDB2C47BA9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30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AE67A-FBED-4222-BC3E-9A6E0CC21F6B}" type="slidenum">
              <a:rPr lang="it-IT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521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345A9-7AE4-194C-8E50-EDB2C47BA97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5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345A9-7AE4-194C-8E50-EDB2C47BA97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5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345A9-7AE4-194C-8E50-EDB2C47BA97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19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Scrivi</a:t>
            </a:r>
            <a:r>
              <a:rPr lang="pl-PL" baseline="0" dirty="0" smtClean="0"/>
              <a:t> „</a:t>
            </a:r>
            <a:r>
              <a:rPr lang="pl-PL" baseline="0" dirty="0" err="1" smtClean="0"/>
              <a:t>positive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parity</a:t>
            </a:r>
            <a:r>
              <a:rPr lang="pl-PL" baseline="0" dirty="0" smtClean="0"/>
              <a:t>..” , ma </a:t>
            </a:r>
            <a:r>
              <a:rPr lang="pl-PL" baseline="0" dirty="0" err="1" smtClean="0"/>
              <a:t>dopo</a:t>
            </a:r>
            <a:r>
              <a:rPr lang="pl-PL" baseline="0" dirty="0" smtClean="0"/>
              <a:t> fai </a:t>
            </a:r>
            <a:r>
              <a:rPr lang="pl-PL" baseline="0" dirty="0" err="1" smtClean="0"/>
              <a:t>vedere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anche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lo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stato</a:t>
            </a:r>
            <a:r>
              <a:rPr lang="pl-PL" baseline="0" dirty="0" smtClean="0"/>
              <a:t> con </a:t>
            </a:r>
            <a:r>
              <a:rPr lang="pl-PL" baseline="0" dirty="0" err="1" smtClean="0"/>
              <a:t>parita</a:t>
            </a:r>
            <a:r>
              <a:rPr lang="pl-PL" baseline="0" dirty="0" smtClean="0"/>
              <a:t>’ </a:t>
            </a:r>
            <a:r>
              <a:rPr lang="pl-PL" baseline="0" dirty="0" err="1" smtClean="0"/>
              <a:t>negativa</a:t>
            </a:r>
            <a:r>
              <a:rPr lang="pl-PL" baseline="0" dirty="0" smtClean="0"/>
              <a:t> 13/2-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BA6AB-CEB1-455F-88CF-3E5EE4945CFA}" type="slidenum">
              <a:rPr lang="pl-PL">
                <a:solidFill>
                  <a:prstClr val="black"/>
                </a:solidFill>
                <a:latin typeface="Calibri"/>
              </a:rPr>
              <a:pPr/>
              <a:t>65</a:t>
            </a:fld>
            <a:endParaRPr lang="pl-P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566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  <p:sp>
        <p:nvSpPr>
          <p:cNvPr id="5120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868246C-4F4F-4BB4-BB5B-7857760126D0}" type="slidenum">
              <a:rPr lang="pl-PL" altLang="pl-P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68</a:t>
            </a:fld>
            <a:endParaRPr lang="pl-PL" altLang="pl-P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1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3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1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6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816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669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38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890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720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777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507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84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06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076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472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06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156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902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9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898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512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6435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76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33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891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984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170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428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-1034561" y="1552602"/>
            <a:ext cx="10178562" cy="5305425"/>
            <a:chOff x="-652" y="978"/>
            <a:chExt cx="6412" cy="3342"/>
          </a:xfrm>
        </p:grpSpPr>
        <p:sp>
          <p:nvSpPr>
            <p:cNvPr id="61443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1444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935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1448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4A388DC-1E43-4F25-AFB8-0D2036F8D7FE}" type="slidenum">
              <a:rPr lang="pl-PL">
                <a:solidFill>
                  <a:srgbClr val="FFFFFF"/>
                </a:solidFill>
              </a:rPr>
              <a:pPr/>
              <a:t>‹n.›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07359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ED4B8-A593-4B97-BA6D-F95F72D90091}" type="slidenum">
              <a:rPr lang="pl-PL">
                <a:solidFill>
                  <a:srgbClr val="FFFFFF"/>
                </a:solidFill>
              </a:rPr>
              <a:pPr/>
              <a:t>‹n.›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72197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435" y="44069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B00E3-E216-4D60-B0A6-F6C8DB4CFF53}" type="slidenum">
              <a:rPr lang="pl-PL">
                <a:solidFill>
                  <a:srgbClr val="FFFFFF"/>
                </a:solidFill>
              </a:rPr>
              <a:pPr/>
              <a:t>‹n.›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44749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4CFDE-BE78-4E73-83F6-875B37B1CEFE}" type="slidenum">
              <a:rPr lang="pl-PL">
                <a:solidFill>
                  <a:srgbClr val="FFFFFF"/>
                </a:solidFill>
              </a:rPr>
              <a:pPr/>
              <a:t>‹n.›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02800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283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283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17571-A626-4462-BD31-83199ABFDF20}" type="slidenum">
              <a:rPr lang="pl-PL">
                <a:solidFill>
                  <a:srgbClr val="FFFFFF"/>
                </a:solidFill>
              </a:rPr>
              <a:pPr/>
              <a:t>‹n.›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4438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0E625-90B9-445A-99B2-4318E6501F41}" type="slidenum">
              <a:rPr lang="pl-PL">
                <a:solidFill>
                  <a:srgbClr val="FFFFFF"/>
                </a:solidFill>
              </a:rPr>
              <a:pPr/>
              <a:t>‹n.›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6095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18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C3770-055A-4678-9B66-EC91AC013A09}" type="slidenum">
              <a:rPr lang="pl-PL">
                <a:solidFill>
                  <a:srgbClr val="FFFFFF"/>
                </a:solidFill>
              </a:rPr>
              <a:pPr/>
              <a:t>‹n.›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944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38" y="27307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3C851-ADAB-4DEC-BD97-7724BEA3CAAD}" type="slidenum">
              <a:rPr lang="pl-PL">
                <a:solidFill>
                  <a:srgbClr val="FFFFFF"/>
                </a:solidFill>
              </a:rPr>
              <a:pPr/>
              <a:t>‹n.›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45294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101EE-F61F-4DB0-9768-8BB4F914F7A6}" type="slidenum">
              <a:rPr lang="pl-PL">
                <a:solidFill>
                  <a:srgbClr val="FFFFFF"/>
                </a:solidFill>
              </a:rPr>
              <a:pPr/>
              <a:t>‹n.›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65222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6E5E5-04DF-495F-9199-0CC55EFF7913}" type="slidenum">
              <a:rPr lang="pl-PL">
                <a:solidFill>
                  <a:srgbClr val="FFFFFF"/>
                </a:solidFill>
              </a:rPr>
              <a:pPr/>
              <a:t>‹n.›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0461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14" y="609600"/>
            <a:ext cx="5688623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0E40A-6BB3-49D6-804F-855480A923CB}" type="slidenum">
              <a:rPr lang="pl-PL">
                <a:solidFill>
                  <a:srgbClr val="FFFFFF"/>
                </a:solidFill>
              </a:rPr>
              <a:pPr/>
              <a:t>‹n.›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14167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137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712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273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21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30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40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5923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760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5708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5066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131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0001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C8888-8A17-4B0D-BF82-B61B508F14F8}" type="slidenum">
              <a:rPr lang="pl-PL" altLang="pl-PL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pl-PL" alt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01572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435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9844C-99DB-453F-8F1D-706ECEC8A89F}" type="slidenum">
              <a:rPr lang="pl-PL" altLang="pl-PL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pl-PL" alt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40686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77BC4-283D-4165-B8C9-1A339FFC2102}" type="slidenum">
              <a:rPr lang="pl-PL" altLang="pl-PL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pl-PL" alt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89922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274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274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769C4-25D5-46C4-A89C-437FCF985DE8}" type="slidenum">
              <a:rPr lang="pl-PL" altLang="pl-PL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pl-PL" alt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1615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760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6B668-AF85-42A7-9997-10C2B02D9EBA}" type="slidenum">
              <a:rPr lang="pl-PL" altLang="pl-PL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pl-PL" alt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46094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B7C2B-F22A-46CA-80A0-79AD522D4FAE}" type="slidenum">
              <a:rPr lang="pl-PL" altLang="pl-PL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pl-PL" alt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9504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38" y="273059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161ED-09EA-4614-BFBF-C9875E77F6B7}" type="slidenum">
              <a:rPr lang="pl-PL" altLang="pl-PL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pl-PL" alt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189262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E1A85-CBA0-41AF-B319-FCDBB620E33F}" type="slidenum">
              <a:rPr lang="pl-PL" altLang="pl-PL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pl-PL" alt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64857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2F64B-DF66-4EE1-A290-FFE2001D262E}" type="slidenum">
              <a:rPr lang="pl-PL" altLang="pl-PL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pl-PL" alt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7028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5" y="609600"/>
            <a:ext cx="5688623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BDE49-8D68-484F-82A5-5263269DE425}" type="slidenum">
              <a:rPr lang="pl-PL" altLang="pl-PL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pl-PL" alt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45684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6D4D-D903-48A6-8D09-6E167EB0A10E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362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879B-BA16-46C2-B2AC-CA796BF062B9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19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4FAE-78D9-4C06-BC43-23211228C398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90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A569-0EA0-48F9-A8F1-DC056EB6D700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87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06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C28A-E3C0-46C6-9800-CB9FB79D5BD0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177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8608-8656-42BA-AACD-4868C7BBDD7A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846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AF05-C46F-4081-B0B1-2E6E07EEB3BF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682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1" y="2731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0185-48D9-4DE4-A59E-5A5F0E9D92FF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16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01AAE-3625-4E7E-89F8-6B87E949B10E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499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0CC83-8CC9-43F0-BC45-AFC5E3C42807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992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96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96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C3FF-C2CD-456E-AB26-A5988D6BBAC5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74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3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55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Relationship Id="rId11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7AEB0-2C41-D341-B646-CC30E41F978A}" type="datetimeFigureOut">
              <a:rPr lang="en-US" smtClean="0"/>
              <a:t>23/09/15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D403-DDED-F442-A9C7-9DBD649C7BF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0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4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349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6" y="1588"/>
            <a:ext cx="9132277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0420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F6F6FD4-45F8-4A41-909E-6713F55D9338}" type="slidenum">
              <a:rPr lang="pl-PL" smtClean="0">
                <a:solidFill>
                  <a:srgbClr val="FFFFFF"/>
                </a:solidFill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pl-PL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865114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44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" y="1588"/>
            <a:ext cx="9132277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2400">
                <a:solidFill>
                  <a:srgbClr val="FFFFFF"/>
                </a:solidFill>
                <a:latin typeface="Times New Roman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0802CB8-77DA-445E-B887-156A0D176A14}" type="slidenum">
              <a:rPr lang="pl-PL" altLang="pl-PL">
                <a:solidFill>
                  <a:srgbClr val="FFFFFF"/>
                </a:solidFill>
                <a:latin typeface="Times New Roman" pitchFamily="18" charset="0"/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pl-PL" altLang="pl-PL">
              <a:solidFill>
                <a:srgbClr val="FFFFFF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961652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2E62CDA-C5A5-4FC5-BED7-910E477F27C7}" type="slidenum">
              <a:rPr lang="pl-PL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pl-PL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8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.png"/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microsoft.com/office/2007/relationships/hdphoto" Target="../media/hdphoto3.wdp"/><Relationship Id="rId8" Type="http://schemas.openxmlformats.org/officeDocument/2006/relationships/image" Target="../media/image8.png"/><Relationship Id="rId9" Type="http://schemas.microsoft.com/office/2007/relationships/hdphoto" Target="../media/hdphoto4.wdp"/><Relationship Id="rId10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microsoft.com/office/2007/relationships/hdphoto" Target="../media/hdphoto3.wdp"/><Relationship Id="rId8" Type="http://schemas.openxmlformats.org/officeDocument/2006/relationships/image" Target="../media/image8.png"/><Relationship Id="rId9" Type="http://schemas.microsoft.com/office/2007/relationships/hdphoto" Target="../media/hdphoto4.wdp"/><Relationship Id="rId10" Type="http://schemas.openxmlformats.org/officeDocument/2006/relationships/image" Target="../media/image52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microsoft.com/office/2007/relationships/hdphoto" Target="../media/hdphoto3.wdp"/><Relationship Id="rId8" Type="http://schemas.openxmlformats.org/officeDocument/2006/relationships/image" Target="../media/image8.png"/><Relationship Id="rId9" Type="http://schemas.microsoft.com/office/2007/relationships/hdphoto" Target="../media/hdphoto4.wdp"/><Relationship Id="rId10" Type="http://schemas.openxmlformats.org/officeDocument/2006/relationships/image" Target="../media/image52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67.png"/><Relationship Id="rId6" Type="http://schemas.openxmlformats.org/officeDocument/2006/relationships/image" Target="../media/image71.jpe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microsoft.com/office/2007/relationships/hdphoto" Target="../media/hdphoto3.wdp"/><Relationship Id="rId8" Type="http://schemas.openxmlformats.org/officeDocument/2006/relationships/image" Target="../media/image8.png"/><Relationship Id="rId9" Type="http://schemas.microsoft.com/office/2007/relationships/hdphoto" Target="../media/hdphoto4.wdp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microsoft.com/office/2007/relationships/hdphoto" Target="../media/hdphoto3.wdp"/><Relationship Id="rId8" Type="http://schemas.openxmlformats.org/officeDocument/2006/relationships/image" Target="../media/image8.png"/><Relationship Id="rId9" Type="http://schemas.microsoft.com/office/2007/relationships/hdphoto" Target="../media/hdphoto4.wdp"/><Relationship Id="rId10" Type="http://schemas.openxmlformats.org/officeDocument/2006/relationships/image" Target="../media/image51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6.gif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gif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jpe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chart" Target="../charts/chart1.xml"/><Relationship Id="rId6" Type="http://schemas.openxmlformats.org/officeDocument/2006/relationships/oleObject" Target="../embeddings/oleObject2.bin"/><Relationship Id="rId7" Type="http://schemas.openxmlformats.org/officeDocument/2006/relationships/image" Target="../media/image9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chart" Target="../charts/chart2.xml"/><Relationship Id="rId6" Type="http://schemas.openxmlformats.org/officeDocument/2006/relationships/oleObject" Target="../embeddings/oleObject4.bin"/><Relationship Id="rId7" Type="http://schemas.openxmlformats.org/officeDocument/2006/relationships/image" Target="../media/image9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.png"/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microsoft.com/office/2007/relationships/hdphoto" Target="../media/hdphoto3.wdp"/><Relationship Id="rId8" Type="http://schemas.openxmlformats.org/officeDocument/2006/relationships/image" Target="../media/image8.png"/><Relationship Id="rId9" Type="http://schemas.microsoft.com/office/2007/relationships/hdphoto" Target="../media/hdphoto4.wdp"/><Relationship Id="rId10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Relationship Id="rId11" Type="http://schemas.openxmlformats.org/officeDocument/2006/relationships/image" Target="../media/image106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microsoft.com/office/2007/relationships/hdphoto" Target="../media/hdphoto3.wdp"/><Relationship Id="rId8" Type="http://schemas.openxmlformats.org/officeDocument/2006/relationships/image" Target="../media/image8.png"/><Relationship Id="rId9" Type="http://schemas.microsoft.com/office/2007/relationships/hdphoto" Target="../media/hdphoto4.wdp"/><Relationship Id="rId10" Type="http://schemas.openxmlformats.org/officeDocument/2006/relationships/image" Target="../media/image110.png"/><Relationship Id="rId11" Type="http://schemas.openxmlformats.org/officeDocument/2006/relationships/image" Target="../media/image111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51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jp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8.emf"/><Relationship Id="rId12" Type="http://schemas.openxmlformats.org/officeDocument/2006/relationships/image" Target="../media/image119.png"/><Relationship Id="rId13" Type="http://schemas.openxmlformats.org/officeDocument/2006/relationships/image" Target="../media/image51.png"/><Relationship Id="rId14" Type="http://schemas.openxmlformats.org/officeDocument/2006/relationships/image" Target="../media/image113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.png"/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microsoft.com/office/2007/relationships/hdphoto" Target="../media/hdphoto3.wdp"/><Relationship Id="rId8" Type="http://schemas.openxmlformats.org/officeDocument/2006/relationships/image" Target="../media/image8.png"/><Relationship Id="rId9" Type="http://schemas.microsoft.com/office/2007/relationships/hdphoto" Target="../media/hdphoto4.wdp"/><Relationship Id="rId10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gif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.png"/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microsoft.com/office/2007/relationships/hdphoto" Target="../media/hdphoto3.wdp"/><Relationship Id="rId8" Type="http://schemas.openxmlformats.org/officeDocument/2006/relationships/image" Target="../media/image8.png"/><Relationship Id="rId9" Type="http://schemas.microsoft.com/office/2007/relationships/hdphoto" Target="../media/hdphoto4.wdp"/><Relationship Id="rId10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2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8" Type="http://schemas.openxmlformats.org/officeDocument/2006/relationships/image" Target="../media/image22.png"/><Relationship Id="rId9" Type="http://schemas.openxmlformats.org/officeDocument/2006/relationships/image" Target="../media/image31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1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1.png"/><Relationship Id="rId5" Type="http://schemas.openxmlformats.org/officeDocument/2006/relationships/image" Target="../media/image135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2.jpeg"/><Relationship Id="rId12" Type="http://schemas.openxmlformats.org/officeDocument/2006/relationships/image" Target="../media/image30.png"/><Relationship Id="rId13" Type="http://schemas.openxmlformats.org/officeDocument/2006/relationships/image" Target="../media/image22.png"/><Relationship Id="rId14" Type="http://schemas.openxmlformats.org/officeDocument/2006/relationships/image" Target="../media/image143.jpe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8.jpeg"/><Relationship Id="rId8" Type="http://schemas.openxmlformats.org/officeDocument/2006/relationships/image" Target="../media/image139.jpeg"/><Relationship Id="rId9" Type="http://schemas.openxmlformats.org/officeDocument/2006/relationships/image" Target="../media/image140.jpeg"/><Relationship Id="rId10" Type="http://schemas.openxmlformats.org/officeDocument/2006/relationships/image" Target="../media/image141.jpe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4.png"/><Relationship Id="rId12" Type="http://schemas.openxmlformats.org/officeDocument/2006/relationships/image" Target="../media/image51.png"/><Relationship Id="rId13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microsoft.com/office/2007/relationships/hdphoto" Target="../media/hdphoto3.wdp"/><Relationship Id="rId8" Type="http://schemas.openxmlformats.org/officeDocument/2006/relationships/image" Target="../media/image8.png"/><Relationship Id="rId9" Type="http://schemas.microsoft.com/office/2007/relationships/hdphoto" Target="../media/hdphoto4.wdp"/><Relationship Id="rId10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0.png"/><Relationship Id="rId13" Type="http://schemas.openxmlformats.org/officeDocument/2006/relationships/image" Target="../media/image19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.png"/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microsoft.com/office/2007/relationships/hdphoto" Target="../media/hdphoto3.wdp"/><Relationship Id="rId8" Type="http://schemas.openxmlformats.org/officeDocument/2006/relationships/image" Target="../media/image8.png"/><Relationship Id="rId9" Type="http://schemas.microsoft.com/office/2007/relationships/hdphoto" Target="../media/hdphoto4.wdp"/><Relationship Id="rId10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jpe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20.png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jpeg"/><Relationship Id="rId7" Type="http://schemas.openxmlformats.org/officeDocument/2006/relationships/image" Target="../media/image173.jpeg"/><Relationship Id="rId8" Type="http://schemas.openxmlformats.org/officeDocument/2006/relationships/image" Target="../media/image174.jpeg"/><Relationship Id="rId9" Type="http://schemas.openxmlformats.org/officeDocument/2006/relationships/image" Target="../media/image175.jpeg"/><Relationship Id="rId10" Type="http://schemas.openxmlformats.org/officeDocument/2006/relationships/image" Target="../media/image1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4" Type="http://schemas.openxmlformats.org/officeDocument/2006/relationships/image" Target="../media/image180.jpeg"/><Relationship Id="rId5" Type="http://schemas.openxmlformats.org/officeDocument/2006/relationships/image" Target="../media/image181.jpeg"/><Relationship Id="rId6" Type="http://schemas.openxmlformats.org/officeDocument/2006/relationships/image" Target="../media/image182.jpeg"/><Relationship Id="rId7" Type="http://schemas.openxmlformats.org/officeDocument/2006/relationships/image" Target="../media/image183.jpeg"/><Relationship Id="rId8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0.png"/><Relationship Id="rId3" Type="http://schemas.openxmlformats.org/officeDocument/2006/relationships/image" Target="../media/image1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3.jp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4" Type="http://schemas.openxmlformats.org/officeDocument/2006/relationships/image" Target="../media/image196.emf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194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7.png"/><Relationship Id="rId3" Type="http://schemas.openxmlformats.org/officeDocument/2006/relationships/image" Target="../media/image12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98.wmf"/><Relationship Id="rId6" Type="http://schemas.openxmlformats.org/officeDocument/2006/relationships/image" Target="../media/image199.png"/><Relationship Id="rId7" Type="http://schemas.openxmlformats.org/officeDocument/2006/relationships/image" Target="../media/image200.png"/><Relationship Id="rId8" Type="http://schemas.openxmlformats.org/officeDocument/2006/relationships/image" Target="../media/image20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34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001901"/>
            <a:ext cx="9143999" cy="38561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795" y="546113"/>
            <a:ext cx="859340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Corbel"/>
                <a:cs typeface="Corbel"/>
              </a:rPr>
              <a:t>“The Experimental Activity of GAMMA”</a:t>
            </a:r>
            <a:endParaRPr lang="en-US" sz="3200" b="1" dirty="0">
              <a:solidFill>
                <a:srgbClr val="FFFF00"/>
              </a:solidFill>
              <a:latin typeface="Corbel"/>
              <a:cs typeface="Corbel"/>
            </a:endParaRPr>
          </a:p>
          <a:p>
            <a:pPr algn="ctr">
              <a:lnSpc>
                <a:spcPct val="6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Corbel"/>
                <a:cs typeface="Corbel"/>
              </a:rPr>
              <a:t> 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rbel"/>
                <a:cs typeface="Corbel"/>
              </a:rPr>
              <a:t>S</a:t>
            </a:r>
            <a:r>
              <a:rPr lang="pl-PL" sz="2000" b="1" dirty="0" err="1" smtClean="0">
                <a:solidFill>
                  <a:schemeClr val="bg1"/>
                </a:solidFill>
                <a:latin typeface="Corbel"/>
                <a:cs typeface="Corbel"/>
              </a:rPr>
              <a:t>ilvia</a:t>
            </a:r>
            <a:r>
              <a:rPr lang="en-US" sz="2000" b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rbel"/>
                <a:cs typeface="Corbel"/>
              </a:rPr>
              <a:t>Leoni</a:t>
            </a:r>
            <a:endParaRPr lang="en-US" sz="20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algn="ctr"/>
            <a:r>
              <a:rPr lang="en-US" sz="1400" i="1" dirty="0" err="1" smtClean="0">
                <a:solidFill>
                  <a:schemeClr val="bg1"/>
                </a:solidFill>
                <a:latin typeface="Corbel"/>
                <a:cs typeface="Corbel"/>
              </a:rPr>
              <a:t>Università</a:t>
            </a:r>
            <a:r>
              <a:rPr lang="en-US" sz="1400" i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latin typeface="Corbel"/>
                <a:cs typeface="Corbel"/>
              </a:rPr>
              <a:t>degli</a:t>
            </a:r>
            <a:r>
              <a:rPr lang="en-US" sz="1400" i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latin typeface="Corbel"/>
                <a:cs typeface="Corbel"/>
              </a:rPr>
              <a:t>Studi</a:t>
            </a:r>
            <a:r>
              <a:rPr lang="en-US" sz="1400" i="1" dirty="0" smtClean="0">
                <a:solidFill>
                  <a:schemeClr val="bg1"/>
                </a:solidFill>
                <a:latin typeface="Corbel"/>
                <a:cs typeface="Corbel"/>
              </a:rPr>
              <a:t> di Milano and INFN </a:t>
            </a:r>
            <a:r>
              <a:rPr lang="en-US" sz="1400" i="1" dirty="0" err="1" smtClean="0">
                <a:solidFill>
                  <a:schemeClr val="bg1"/>
                </a:solidFill>
                <a:latin typeface="Corbel"/>
                <a:cs typeface="Corbel"/>
              </a:rPr>
              <a:t>sez</a:t>
            </a:r>
            <a:r>
              <a:rPr lang="en-US" sz="1400" i="1" dirty="0" smtClean="0">
                <a:solidFill>
                  <a:schemeClr val="bg1"/>
                </a:solidFill>
                <a:latin typeface="Corbel"/>
                <a:cs typeface="Corbel"/>
              </a:rPr>
              <a:t>. Milano</a:t>
            </a:r>
          </a:p>
          <a:p>
            <a:pPr algn="ctr"/>
            <a:endParaRPr lang="en-US" sz="1600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lvl="0" algn="ctr"/>
            <a:r>
              <a:rPr lang="en-US" sz="2000" b="1" dirty="0" smtClean="0">
                <a:solidFill>
                  <a:schemeClr val="bg1"/>
                </a:solidFill>
                <a:latin typeface="Corbel"/>
                <a:cs typeface="Corbel"/>
              </a:rPr>
              <a:t>ROMA, 21-25 September 2015 </a:t>
            </a:r>
            <a:endParaRPr lang="en-US" sz="20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algn="ctr">
              <a:lnSpc>
                <a:spcPct val="50000"/>
              </a:lnSpc>
            </a:pPr>
            <a:endParaRPr lang="en-US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algn="ctr"/>
            <a:endParaRPr lang="en-US" sz="2000" dirty="0" smtClean="0">
              <a:solidFill>
                <a:schemeClr val="bg1"/>
              </a:solidFill>
              <a:latin typeface="Corbel"/>
              <a:cs typeface="Corbe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056" y="3001901"/>
            <a:ext cx="2378641" cy="818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296" y="5737172"/>
            <a:ext cx="1143705" cy="1120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5476801"/>
            <a:ext cx="1356536" cy="1381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16751" y="4718582"/>
            <a:ext cx="5175090" cy="1321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GAMMA: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an INFN 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CNS3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EXPERIMENT</a:t>
            </a:r>
            <a:endParaRPr lang="en-US" sz="2400" b="1" dirty="0">
              <a:solidFill>
                <a:srgbClr val="FF0000"/>
              </a:solidFill>
              <a:latin typeface="Corbel"/>
              <a:cs typeface="Corbel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Nuclear </a:t>
            </a: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Structure with </a:t>
            </a:r>
            <a:r>
              <a:rPr lang="en-US" sz="2400" b="1" dirty="0">
                <a:solidFill>
                  <a:srgbClr val="0000FF"/>
                </a:solidFill>
                <a:latin typeface="Symbol" charset="2"/>
                <a:cs typeface="Symbol" charset="2"/>
              </a:rPr>
              <a:t>g </a:t>
            </a:r>
            <a:r>
              <a:rPr lang="en-US" sz="2400" b="1" dirty="0">
                <a:solidFill>
                  <a:srgbClr val="0000FF"/>
                </a:solidFill>
                <a:latin typeface="Calibri"/>
                <a:cs typeface="Calibri"/>
              </a:rPr>
              <a:t>Spectroscopy</a:t>
            </a:r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68 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scientists (50 FTE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6 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INFN Sections (FI,LNL,MI,NA,PD,PG)</a:t>
            </a:r>
          </a:p>
        </p:txBody>
      </p:sp>
    </p:spTree>
    <p:extLst>
      <p:ext uri="{BB962C8B-B14F-4D97-AF65-F5344CB8AC3E}">
        <p14:creationId xmlns:p14="http://schemas.microsoft.com/office/powerpoint/2010/main" val="319790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2569451" y="541020"/>
            <a:ext cx="6529190" cy="6285792"/>
            <a:chOff x="2569449" y="541020"/>
            <a:chExt cx="6529190" cy="628579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/>
            <a:srcRect l="-1" r="1387" b="1953"/>
            <a:stretch/>
          </p:blipFill>
          <p:spPr>
            <a:xfrm>
              <a:off x="2569449" y="691752"/>
              <a:ext cx="6529190" cy="6135060"/>
            </a:xfrm>
            <a:prstGeom prst="rect">
              <a:avLst/>
            </a:prstGeom>
          </p:spPr>
        </p:pic>
        <p:sp>
          <p:nvSpPr>
            <p:cNvPr id="10" name="Rectangle 27"/>
            <p:cNvSpPr/>
            <p:nvPr/>
          </p:nvSpPr>
          <p:spPr>
            <a:xfrm>
              <a:off x="2958992" y="738719"/>
              <a:ext cx="6119999" cy="60800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TextBox 32"/>
            <p:cNvSpPr txBox="1"/>
            <p:nvPr/>
          </p:nvSpPr>
          <p:spPr>
            <a:xfrm>
              <a:off x="7595389" y="541020"/>
              <a:ext cx="149900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SOFTWARE</a:t>
              </a:r>
              <a:endParaRPr lang="it-IT" sz="20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0" y="-97126"/>
            <a:ext cx="9144000" cy="8382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3600" b="1" dirty="0" smtClean="0">
                <a:solidFill>
                  <a:srgbClr val="0000FF"/>
                </a:solidFill>
                <a:latin typeface="Corbel"/>
                <a:cs typeface="Corbel"/>
              </a:rPr>
              <a:t>The Gamma </a:t>
            </a:r>
            <a:r>
              <a:rPr lang="en-GB" sz="3600" b="1" dirty="0" smtClean="0">
                <a:solidFill>
                  <a:srgbClr val="0000FF"/>
                </a:solidFill>
                <a:latin typeface="Corbel"/>
                <a:cs typeface="Corbel"/>
              </a:rPr>
              <a:t>Tracking Array Concept</a:t>
            </a:r>
            <a:endParaRPr lang="en-US" sz="36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55937" y="518340"/>
            <a:ext cx="2903055" cy="6308472"/>
            <a:chOff x="55937" y="518340"/>
            <a:chExt cx="2903055" cy="630847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3"/>
            <a:srcRect l="7799" r="19651" b="2258"/>
            <a:stretch/>
          </p:blipFill>
          <p:spPr>
            <a:xfrm>
              <a:off x="272153" y="733738"/>
              <a:ext cx="2545961" cy="6093074"/>
            </a:xfrm>
            <a:prstGeom prst="rect">
              <a:avLst/>
            </a:prstGeom>
          </p:spPr>
        </p:pic>
        <p:sp>
          <p:nvSpPr>
            <p:cNvPr id="6" name="Rectangle 27"/>
            <p:cNvSpPr/>
            <p:nvPr/>
          </p:nvSpPr>
          <p:spPr>
            <a:xfrm>
              <a:off x="78617" y="733739"/>
              <a:ext cx="2880375" cy="60800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TextBox 29"/>
            <p:cNvSpPr txBox="1"/>
            <p:nvPr/>
          </p:nvSpPr>
          <p:spPr>
            <a:xfrm>
              <a:off x="55937" y="518340"/>
              <a:ext cx="1569660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HARDWARE</a:t>
              </a:r>
              <a:endParaRPr lang="it-IT" sz="20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38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6" descr="http://agata.lnl.infn.it/Inaugurazione/foto/official/content/bin/images/large/agataINAUG_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" y="116632"/>
            <a:ext cx="4427984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8" descr="http://agata.lnl.infn.it/Inaugurazione/foto/official/content/bin/images/large/agataINAUG_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71175"/>
            <a:ext cx="4403239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1617" r="5923" b="1782"/>
          <a:stretch/>
        </p:blipFill>
        <p:spPr bwMode="auto">
          <a:xfrm>
            <a:off x="4499996" y="116632"/>
            <a:ext cx="464400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091" y="3794928"/>
            <a:ext cx="4638414" cy="2936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0001" y="6194863"/>
            <a:ext cx="2980103" cy="4944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dirty="0" smtClean="0">
                <a:solidFill>
                  <a:srgbClr val="0000FF"/>
                </a:solidFill>
                <a:latin typeface="Corbel"/>
                <a:cs typeface="Corbel"/>
              </a:rPr>
              <a:t>Enrico </a:t>
            </a:r>
            <a:r>
              <a:rPr lang="en-US" sz="1600" b="1" dirty="0" err="1" smtClean="0">
                <a:solidFill>
                  <a:srgbClr val="0000FF"/>
                </a:solidFill>
                <a:latin typeface="Corbel"/>
                <a:cs typeface="Corbel"/>
              </a:rPr>
              <a:t>Farnea</a:t>
            </a:r>
            <a:r>
              <a:rPr lang="en-US" sz="1600" b="1" dirty="0" smtClean="0">
                <a:solidFill>
                  <a:srgbClr val="0000FF"/>
                </a:solidFill>
                <a:latin typeface="Corbel"/>
                <a:cs typeface="Corbel"/>
              </a:rPr>
              <a:t> (1970-2013)</a:t>
            </a:r>
          </a:p>
          <a:p>
            <a:pPr algn="ctr">
              <a:lnSpc>
                <a:spcPct val="80000"/>
              </a:lnSpc>
            </a:pPr>
            <a:r>
              <a:rPr lang="en-US" sz="1600" b="1" dirty="0" smtClean="0">
                <a:solidFill>
                  <a:srgbClr val="0000FF"/>
                </a:solidFill>
                <a:latin typeface="Corbel"/>
                <a:cs typeface="Corbel"/>
              </a:rPr>
              <a:t>AGATA Project </a:t>
            </a:r>
            <a:r>
              <a:rPr lang="en-US" sz="1600" b="1" dirty="0" err="1" smtClean="0">
                <a:solidFill>
                  <a:srgbClr val="0000FF"/>
                </a:solidFill>
                <a:latin typeface="Corbel"/>
                <a:cs typeface="Corbel"/>
              </a:rPr>
              <a:t>Manager@LNL</a:t>
            </a:r>
            <a:endParaRPr lang="en-US" sz="16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4499992" y="116652"/>
            <a:ext cx="1936688" cy="83099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FF"/>
                </a:solidFill>
                <a:sym typeface="Wingdings" charset="0"/>
              </a:rPr>
              <a:t>LNL: </a:t>
            </a:r>
            <a:r>
              <a:rPr lang="en-US" sz="1600" b="1" dirty="0">
                <a:solidFill>
                  <a:srgbClr val="0000FF"/>
                </a:solidFill>
              </a:rPr>
              <a:t>2010-2011</a:t>
            </a:r>
            <a:r>
              <a:rPr lang="en-US" sz="1600" b="1" dirty="0">
                <a:solidFill>
                  <a:srgbClr val="0000FF"/>
                </a:solidFill>
                <a:sym typeface="Wingdings" charset="0"/>
              </a:rPr>
              <a:t/>
            </a:r>
            <a:br>
              <a:rPr lang="en-US" sz="1600" b="1" dirty="0">
                <a:solidFill>
                  <a:srgbClr val="0000FF"/>
                </a:solidFill>
                <a:sym typeface="Wingdings" charset="0"/>
              </a:rPr>
            </a:br>
            <a:r>
              <a:rPr lang="en-US" sz="1600" b="1" dirty="0">
                <a:solidFill>
                  <a:srgbClr val="0000FF"/>
                </a:solidFill>
                <a:sym typeface="Wingdings" charset="0"/>
              </a:rPr>
              <a:t>15 crystals (5TC)</a:t>
            </a:r>
          </a:p>
          <a:p>
            <a:pPr eaLnBrk="1" hangingPunct="1"/>
            <a:r>
              <a:rPr lang="en-US" sz="1600" b="1" dirty="0">
                <a:solidFill>
                  <a:srgbClr val="0000FF"/>
                </a:solidFill>
              </a:rPr>
              <a:t>Total Eff. ~6%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8" r="33568"/>
          <a:stretch/>
        </p:blipFill>
        <p:spPr bwMode="auto">
          <a:xfrm>
            <a:off x="42117" y="116633"/>
            <a:ext cx="4457885" cy="33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564430" y="3371045"/>
            <a:ext cx="811164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AGATA </a:t>
            </a:r>
            <a:r>
              <a:rPr lang="it-IT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Inauguration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: 9</a:t>
            </a:r>
            <a:r>
              <a:rPr lang="it-IT" sz="20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th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 April 2010 – Legnaro National </a:t>
            </a:r>
            <a:r>
              <a:rPr lang="it-IT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Laboratory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 INFN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748647" y="2226934"/>
            <a:ext cx="1751355" cy="1112099"/>
          </a:xfrm>
          <a:prstGeom prst="rect">
            <a:avLst/>
          </a:prstGeom>
          <a:solidFill>
            <a:srgbClr val="FFFFFF"/>
          </a:solidFill>
          <a:ln w="285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306388" eaLnBrk="0" hangingPunct="0">
              <a:lnSpc>
                <a:spcPct val="90000"/>
              </a:lnSpc>
              <a:buFont typeface="Symbol" pitchFamily="18" charset="2"/>
              <a:buNone/>
            </a:pPr>
            <a:r>
              <a:rPr lang="en-GB" sz="1600" b="1" dirty="0">
                <a:solidFill>
                  <a:srgbClr val="0000FF"/>
                </a:solidFill>
                <a:latin typeface="Arial"/>
                <a:cs typeface="Arial"/>
              </a:rPr>
              <a:t>180 </a:t>
            </a:r>
            <a:r>
              <a:rPr lang="en-GB" sz="1600" b="1" dirty="0" smtClean="0">
                <a:solidFill>
                  <a:srgbClr val="0000FF"/>
                </a:solidFill>
                <a:latin typeface="Arial"/>
                <a:cs typeface="Arial"/>
              </a:rPr>
              <a:t>crystals</a:t>
            </a:r>
            <a:r>
              <a:rPr lang="en-GB" sz="1600" b="1" dirty="0">
                <a:solidFill>
                  <a:srgbClr val="0000FF"/>
                </a:solidFill>
                <a:latin typeface="Arial"/>
                <a:cs typeface="Arial"/>
              </a:rPr>
              <a:t>	</a:t>
            </a:r>
            <a:endParaRPr lang="en-GB" sz="16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defTabSz="306388" eaLnBrk="0" hangingPunct="0">
              <a:lnSpc>
                <a:spcPct val="90000"/>
              </a:lnSpc>
              <a:buFont typeface="Symbol" pitchFamily="18" charset="2"/>
              <a:buNone/>
            </a:pPr>
            <a:r>
              <a:rPr lang="en-GB" sz="1600" b="1" dirty="0" smtClean="0">
                <a:solidFill>
                  <a:srgbClr val="0000FF"/>
                </a:solidFill>
                <a:latin typeface="Arial"/>
                <a:cs typeface="Arial"/>
              </a:rPr>
              <a:t>   60 triple</a:t>
            </a:r>
            <a:r>
              <a:rPr lang="en-GB" sz="1600" b="1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lang="en-GB" sz="1600" b="1" dirty="0" smtClean="0">
                <a:solidFill>
                  <a:srgbClr val="0000FF"/>
                </a:solidFill>
                <a:latin typeface="Arial"/>
                <a:cs typeface="Arial"/>
              </a:rPr>
              <a:t>cluster</a:t>
            </a:r>
            <a:endParaRPr lang="en-GB" sz="16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defTabSz="306388" eaLnBrk="0" hangingPunct="0">
              <a:lnSpc>
                <a:spcPct val="90000"/>
              </a:lnSpc>
              <a:buFont typeface="Symbol" pitchFamily="18" charset="2"/>
              <a:buNone/>
            </a:pPr>
            <a:r>
              <a:rPr lang="en-GB" sz="1600" b="1" dirty="0" smtClean="0">
                <a:solidFill>
                  <a:srgbClr val="0000FF"/>
                </a:solidFill>
                <a:latin typeface="Arial"/>
                <a:cs typeface="Arial"/>
              </a:rPr>
              <a:t>Solid </a:t>
            </a:r>
            <a:r>
              <a:rPr lang="en-GB" sz="1600" b="1" dirty="0" err="1" smtClean="0">
                <a:solidFill>
                  <a:srgbClr val="0000FF"/>
                </a:solidFill>
                <a:latin typeface="Arial"/>
                <a:cs typeface="Arial"/>
              </a:rPr>
              <a:t>ang</a:t>
            </a:r>
            <a:r>
              <a:rPr lang="en-GB" sz="1600" b="1" dirty="0" err="1">
                <a:solidFill>
                  <a:srgbClr val="0000FF"/>
                </a:solidFill>
                <a:latin typeface="Arial"/>
                <a:cs typeface="Arial"/>
              </a:rPr>
              <a:t>.</a:t>
            </a:r>
            <a:r>
              <a:rPr lang="en-GB" sz="1600" b="1" dirty="0" smtClean="0">
                <a:solidFill>
                  <a:srgbClr val="0000FF"/>
                </a:solidFill>
                <a:latin typeface="Arial"/>
                <a:cs typeface="Arial"/>
              </a:rPr>
              <a:t>   82%</a:t>
            </a:r>
          </a:p>
          <a:p>
            <a:pPr defTabSz="306388" eaLnBrk="0" hangingPunct="0">
              <a:lnSpc>
                <a:spcPct val="90000"/>
              </a:lnSpc>
              <a:buFont typeface="Symbol" pitchFamily="18" charset="2"/>
              <a:buNone/>
            </a:pPr>
            <a:r>
              <a:rPr lang="en-GB" sz="1600" b="1" dirty="0" smtClean="0">
                <a:solidFill>
                  <a:srgbClr val="0000FF"/>
                </a:solidFill>
                <a:latin typeface="Arial"/>
                <a:cs typeface="Arial"/>
              </a:rPr>
              <a:t>Eff. 43</a:t>
            </a:r>
            <a:r>
              <a:rPr lang="en-GB" sz="1600" b="1" dirty="0">
                <a:solidFill>
                  <a:srgbClr val="0000FF"/>
                </a:solidFill>
                <a:latin typeface="Arial"/>
                <a:cs typeface="Arial"/>
              </a:rPr>
              <a:t>% (M</a:t>
            </a:r>
            <a:r>
              <a:rPr lang="en-GB" sz="1600" b="1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GB" sz="1600" b="1" dirty="0">
                <a:solidFill>
                  <a:srgbClr val="0000FF"/>
                </a:solidFill>
                <a:latin typeface="Arial"/>
                <a:cs typeface="Arial"/>
              </a:rPr>
              <a:t>=1) </a:t>
            </a:r>
          </a:p>
          <a:p>
            <a:pPr defTabSz="306388" eaLnBrk="0" hangingPunct="0">
              <a:lnSpc>
                <a:spcPct val="90000"/>
              </a:lnSpc>
              <a:buFont typeface="Symbol" pitchFamily="18" charset="2"/>
              <a:buNone/>
            </a:pPr>
            <a:r>
              <a:rPr lang="en-GB" sz="1600" b="1" dirty="0" smtClean="0">
                <a:solidFill>
                  <a:srgbClr val="0000FF"/>
                </a:solidFill>
                <a:latin typeface="Arial"/>
                <a:cs typeface="Arial"/>
              </a:rPr>
              <a:t>P/T 58</a:t>
            </a:r>
            <a:r>
              <a:rPr lang="en-GB" sz="1600" b="1" dirty="0">
                <a:solidFill>
                  <a:srgbClr val="0000FF"/>
                </a:solidFill>
                <a:latin typeface="Arial"/>
                <a:cs typeface="Arial"/>
              </a:rPr>
              <a:t>% (M</a:t>
            </a:r>
            <a:r>
              <a:rPr lang="en-GB" sz="1600" b="1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GB" sz="1600" b="1" dirty="0">
                <a:solidFill>
                  <a:srgbClr val="0000FF"/>
                </a:solidFill>
                <a:latin typeface="Arial"/>
                <a:cs typeface="Arial"/>
              </a:rPr>
              <a:t>=1</a:t>
            </a:r>
            <a:r>
              <a:rPr lang="en-GB" sz="1600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GB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977178" y="128251"/>
            <a:ext cx="214674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1/12 FULL BALL</a:t>
            </a:r>
            <a:endParaRPr lang="it-IT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6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>
            <a:spLocks noChangeArrowheads="1"/>
          </p:cNvSpPr>
          <p:nvPr/>
        </p:nvSpPr>
        <p:spPr bwMode="auto">
          <a:xfrm>
            <a:off x="269875" y="735308"/>
            <a:ext cx="230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/>
                </a:solidFill>
                <a:sym typeface="Wingdings" charset="0"/>
              </a:rPr>
              <a:t>LNL: </a:t>
            </a:r>
            <a:r>
              <a:rPr lang="en-US" sz="1800" b="1" dirty="0">
                <a:solidFill>
                  <a:schemeClr val="bg1"/>
                </a:solidFill>
              </a:rPr>
              <a:t>2010-2011</a:t>
            </a:r>
            <a:r>
              <a:rPr lang="en-US" sz="1800" b="1" dirty="0">
                <a:solidFill>
                  <a:schemeClr val="bg1"/>
                </a:solidFill>
                <a:sym typeface="Wingdings" charset="0"/>
              </a:rPr>
              <a:t/>
            </a:r>
            <a:br>
              <a:rPr lang="en-US" sz="1800" b="1" dirty="0">
                <a:solidFill>
                  <a:schemeClr val="bg1"/>
                </a:solidFill>
                <a:sym typeface="Wingdings" charset="0"/>
              </a:rPr>
            </a:br>
            <a:r>
              <a:rPr lang="en-US" sz="1800" b="1" dirty="0">
                <a:solidFill>
                  <a:srgbClr val="00FFFF"/>
                </a:solidFill>
                <a:sym typeface="Wingdings" charset="0"/>
              </a:rPr>
              <a:t>15 </a:t>
            </a:r>
            <a:r>
              <a:rPr lang="en-US" sz="1800" b="1" dirty="0" smtClean="0">
                <a:solidFill>
                  <a:srgbClr val="00FFFF"/>
                </a:solidFill>
                <a:sym typeface="Wingdings" charset="0"/>
              </a:rPr>
              <a:t>crystals</a:t>
            </a:r>
            <a:endParaRPr lang="en-US" sz="1800" b="1" dirty="0">
              <a:solidFill>
                <a:srgbClr val="00FFFF"/>
              </a:solidFill>
              <a:sym typeface="Wingdings" charset="0"/>
            </a:endParaRP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Total Eff. ~6% </a:t>
            </a:r>
          </a:p>
        </p:txBody>
      </p:sp>
      <p:sp>
        <p:nvSpPr>
          <p:cNvPr id="3" name="5 CuadroTexto"/>
          <p:cNvSpPr txBox="1">
            <a:spLocks noChangeArrowheads="1"/>
          </p:cNvSpPr>
          <p:nvPr/>
        </p:nvSpPr>
        <p:spPr bwMode="auto">
          <a:xfrm>
            <a:off x="117475" y="4835535"/>
            <a:ext cx="2879725" cy="117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chemeClr val="bg1"/>
                </a:solidFill>
              </a:rPr>
              <a:t>Demonstrator + </a:t>
            </a:r>
            <a:r>
              <a:rPr lang="en-US" sz="1800" b="1" dirty="0" smtClean="0">
                <a:solidFill>
                  <a:schemeClr val="bg1"/>
                </a:solidFill>
              </a:rPr>
              <a:t>PRISMA</a:t>
            </a:r>
            <a:endParaRPr lang="en-US" sz="18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800" b="1" dirty="0">
                <a:solidFill>
                  <a:schemeClr val="bg1"/>
                </a:solidFill>
              </a:rPr>
              <a:t>“backward</a:t>
            </a:r>
            <a:r>
              <a:rPr lang="en-US" sz="1800" b="1" dirty="0" smtClean="0">
                <a:solidFill>
                  <a:schemeClr val="bg1"/>
                </a:solidFill>
              </a:rPr>
              <a:t>”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1800" b="1" i="1" dirty="0" smtClean="0">
                <a:solidFill>
                  <a:srgbClr val="00FFFF"/>
                </a:solidFill>
                <a:latin typeface="Corbel"/>
                <a:cs typeface="Corbel"/>
              </a:rPr>
              <a:t>STABLE BEAMS</a:t>
            </a:r>
            <a:endParaRPr lang="en-US" sz="1800" b="1" i="1" dirty="0">
              <a:solidFill>
                <a:srgbClr val="00FFFF"/>
              </a:solidFill>
              <a:latin typeface="Corbel"/>
              <a:cs typeface="Corbel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sz="2000" b="1" i="1" u="sng" dirty="0" smtClean="0">
                <a:solidFill>
                  <a:srgbClr val="00FFFF"/>
                </a:solidFill>
                <a:latin typeface="Corbel"/>
                <a:cs typeface="Corbel"/>
              </a:rPr>
              <a:t>20 experiments</a:t>
            </a:r>
            <a:endParaRPr lang="en-US" sz="1800" b="1" i="1" u="sng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937260" y="735288"/>
            <a:ext cx="3000374" cy="5527304"/>
            <a:chOff x="5937255" y="735288"/>
            <a:chExt cx="3000374" cy="5527304"/>
          </a:xfrm>
        </p:grpSpPr>
        <p:sp>
          <p:nvSpPr>
            <p:cNvPr id="5" name="7 CuadroTexto"/>
            <p:cNvSpPr txBox="1">
              <a:spLocks noChangeArrowheads="1"/>
            </p:cNvSpPr>
            <p:nvPr/>
          </p:nvSpPr>
          <p:spPr bwMode="auto">
            <a:xfrm>
              <a:off x="6477005" y="735288"/>
              <a:ext cx="223837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chemeClr val="bg1"/>
                  </a:solidFill>
                  <a:sym typeface="Wingdings" charset="0"/>
                </a:rPr>
                <a:t>GANIL:  </a:t>
              </a:r>
              <a:r>
                <a:rPr lang="en-US" sz="1800" b="1" dirty="0" smtClean="0">
                  <a:solidFill>
                    <a:schemeClr val="bg1"/>
                  </a:solidFill>
                  <a:sym typeface="Wingdings" charset="0"/>
                </a:rPr>
                <a:t>2015-2018</a:t>
              </a:r>
              <a:r>
                <a:rPr lang="en-US" sz="1800" b="1" dirty="0">
                  <a:solidFill>
                    <a:schemeClr val="bg1"/>
                  </a:solidFill>
                  <a:sym typeface="Wingdings" charset="0"/>
                </a:rPr>
                <a:t/>
              </a:r>
              <a:br>
                <a:rPr lang="en-US" sz="1800" b="1" dirty="0">
                  <a:solidFill>
                    <a:schemeClr val="bg1"/>
                  </a:solidFill>
                  <a:sym typeface="Wingdings" charset="0"/>
                </a:rPr>
              </a:br>
              <a:r>
                <a:rPr lang="en-US" sz="1800" b="1" dirty="0" smtClean="0">
                  <a:solidFill>
                    <a:srgbClr val="00FFFF"/>
                  </a:solidFill>
                  <a:sym typeface="Wingdings" charset="0"/>
                </a:rPr>
                <a:t>up to 39 </a:t>
              </a:r>
              <a:r>
                <a:rPr lang="en-US" sz="1800" b="1" dirty="0">
                  <a:solidFill>
                    <a:srgbClr val="00FFFF"/>
                  </a:solidFill>
                  <a:sym typeface="Wingdings" charset="0"/>
                </a:rPr>
                <a:t>crystals </a:t>
              </a:r>
              <a:r>
                <a:rPr lang="en-US" sz="1800" b="1" dirty="0" smtClean="0">
                  <a:solidFill>
                    <a:schemeClr val="bg1"/>
                  </a:solidFill>
                </a:rPr>
                <a:t>Total </a:t>
              </a:r>
              <a:r>
                <a:rPr lang="en-US" sz="1800" b="1" dirty="0">
                  <a:solidFill>
                    <a:schemeClr val="bg1"/>
                  </a:solidFill>
                </a:rPr>
                <a:t>Eff. ~15% </a:t>
              </a:r>
            </a:p>
          </p:txBody>
        </p:sp>
        <p:sp>
          <p:nvSpPr>
            <p:cNvPr id="6" name="6 CuadroTexto"/>
            <p:cNvSpPr txBox="1">
              <a:spLocks noChangeArrowheads="1"/>
            </p:cNvSpPr>
            <p:nvPr/>
          </p:nvSpPr>
          <p:spPr bwMode="auto">
            <a:xfrm>
              <a:off x="6223005" y="4835535"/>
              <a:ext cx="2702158" cy="142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schemeClr val="bg1"/>
                  </a:solidFill>
                </a:rPr>
                <a:t>AGATA+VAMOS</a:t>
              </a:r>
            </a:p>
            <a:p>
              <a:pPr algn="ctr" eaLnBrk="1" hangingPunct="1"/>
              <a:r>
                <a:rPr lang="en-US" sz="1800" b="1" dirty="0">
                  <a:solidFill>
                    <a:schemeClr val="bg1"/>
                  </a:solidFill>
                </a:rPr>
                <a:t>“backward</a:t>
              </a:r>
              <a:r>
                <a:rPr lang="en-US" sz="1800" b="1" dirty="0" smtClean="0">
                  <a:solidFill>
                    <a:schemeClr val="bg1"/>
                  </a:solidFill>
                </a:rPr>
                <a:t>”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800" b="1" i="1" dirty="0" smtClean="0">
                  <a:solidFill>
                    <a:srgbClr val="00FFFF"/>
                  </a:solidFill>
                  <a:latin typeface="Corbel"/>
                  <a:cs typeface="Corbel"/>
                </a:rPr>
                <a:t>EXOTIC (ISOL)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800" b="1" i="1" dirty="0" smtClean="0">
                  <a:solidFill>
                    <a:srgbClr val="00FFFF"/>
                  </a:solidFill>
                  <a:latin typeface="Corbel"/>
                  <a:cs typeface="Corbel"/>
                </a:rPr>
                <a:t>&amp; STABLE BEAMS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2000" b="1" i="1" u="sng" dirty="0" smtClean="0">
                  <a:solidFill>
                    <a:srgbClr val="00FFFF"/>
                  </a:solidFill>
                  <a:latin typeface="Corbel"/>
                  <a:cs typeface="Corbel"/>
                </a:rPr>
                <a:t>6 experiments in 2015</a:t>
              </a:r>
              <a:endParaRPr lang="en-US" sz="2000" b="1" i="1" u="sng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sp>
          <p:nvSpPr>
            <p:cNvPr id="7" name="33 Flecha derecha"/>
            <p:cNvSpPr/>
            <p:nvPr/>
          </p:nvSpPr>
          <p:spPr>
            <a:xfrm>
              <a:off x="5937255" y="948023"/>
              <a:ext cx="285750" cy="50006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 dirty="0">
                <a:solidFill>
                  <a:srgbClr val="FFFFFF"/>
                </a:solidFill>
              </a:endParaRPr>
            </a:p>
          </p:txBody>
        </p:sp>
        <p:pic>
          <p:nvPicPr>
            <p:cNvPr id="8" name="Picture 4" descr="C:\Documents and Settings\Gilles\Mes documents\Agata\ADatGANIL\implantation-45deg-v3-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92" y="2029101"/>
              <a:ext cx="2801937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uppo 9"/>
          <p:cNvGrpSpPr/>
          <p:nvPr/>
        </p:nvGrpSpPr>
        <p:grpSpPr>
          <a:xfrm>
            <a:off x="2686053" y="730536"/>
            <a:ext cx="3344863" cy="5532056"/>
            <a:chOff x="2686050" y="730536"/>
            <a:chExt cx="3344863" cy="5532056"/>
          </a:xfrm>
        </p:grpSpPr>
        <p:sp>
          <p:nvSpPr>
            <p:cNvPr id="11" name="6 CuadroTexto"/>
            <p:cNvSpPr txBox="1">
              <a:spLocks noChangeArrowheads="1"/>
            </p:cNvSpPr>
            <p:nvPr/>
          </p:nvSpPr>
          <p:spPr bwMode="auto">
            <a:xfrm>
              <a:off x="3074988" y="730536"/>
              <a:ext cx="2725737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chemeClr val="bg1"/>
                  </a:solidFill>
                  <a:sym typeface="Wingdings" charset="0"/>
                </a:rPr>
                <a:t>GSI: 2012-</a:t>
              </a:r>
              <a:r>
                <a:rPr lang="en-US" sz="1800" b="1" dirty="0" smtClean="0">
                  <a:solidFill>
                    <a:schemeClr val="bg1"/>
                  </a:solidFill>
                  <a:sym typeface="Wingdings" charset="0"/>
                </a:rPr>
                <a:t>2014</a:t>
              </a:r>
              <a:r>
                <a:rPr lang="en-US" sz="1800" b="1" dirty="0">
                  <a:solidFill>
                    <a:schemeClr val="bg1"/>
                  </a:solidFill>
                  <a:sym typeface="Wingdings" charset="0"/>
                </a:rPr>
                <a:t/>
              </a:r>
              <a:br>
                <a:rPr lang="en-US" sz="1800" b="1" dirty="0">
                  <a:solidFill>
                    <a:schemeClr val="bg1"/>
                  </a:solidFill>
                  <a:sym typeface="Wingdings" charset="0"/>
                </a:rPr>
              </a:br>
              <a:r>
                <a:rPr lang="en-US" sz="1800" b="1" dirty="0" smtClean="0">
                  <a:solidFill>
                    <a:srgbClr val="00FFFF"/>
                  </a:solidFill>
                  <a:sym typeface="Wingdings" charset="0"/>
                </a:rPr>
                <a:t>22 crystals</a:t>
              </a:r>
              <a:endParaRPr lang="en-US" sz="1800" b="1" dirty="0">
                <a:solidFill>
                  <a:srgbClr val="00FFFF"/>
                </a:solidFill>
                <a:sym typeface="Wingdings" charset="0"/>
              </a:endParaRPr>
            </a:p>
            <a:p>
              <a:pPr eaLnBrk="1" hangingPunct="1"/>
              <a:r>
                <a:rPr lang="en-US" sz="1800" b="1" dirty="0">
                  <a:solidFill>
                    <a:schemeClr val="bg1"/>
                  </a:solidFill>
                </a:rPr>
                <a:t>Total Eff.~10% </a:t>
              </a:r>
            </a:p>
          </p:txBody>
        </p:sp>
        <p:sp>
          <p:nvSpPr>
            <p:cNvPr id="12" name="32 Flecha derecha"/>
            <p:cNvSpPr/>
            <p:nvPr/>
          </p:nvSpPr>
          <p:spPr>
            <a:xfrm>
              <a:off x="2686050" y="948023"/>
              <a:ext cx="285750" cy="50006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3" name="6 CuadroTexto"/>
            <p:cNvSpPr txBox="1">
              <a:spLocks noChangeArrowheads="1"/>
            </p:cNvSpPr>
            <p:nvPr/>
          </p:nvSpPr>
          <p:spPr bwMode="auto">
            <a:xfrm>
              <a:off x="3189288" y="4835535"/>
              <a:ext cx="2573337" cy="142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schemeClr val="bg1"/>
                  </a:solidFill>
                </a:rPr>
                <a:t>AGATA + FRS</a:t>
              </a:r>
            </a:p>
            <a:p>
              <a:pPr algn="ctr" eaLnBrk="1" hangingPunct="1"/>
              <a:r>
                <a:rPr lang="en-US" sz="1800" b="1" dirty="0">
                  <a:solidFill>
                    <a:schemeClr val="bg1"/>
                  </a:solidFill>
                </a:rPr>
                <a:t>“forward</a:t>
              </a:r>
              <a:r>
                <a:rPr lang="en-US" sz="1800" b="1" dirty="0" smtClean="0">
                  <a:solidFill>
                    <a:schemeClr val="bg1"/>
                  </a:solidFill>
                </a:rPr>
                <a:t>”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800" b="1" i="1" dirty="0" smtClean="0">
                  <a:solidFill>
                    <a:srgbClr val="00FFFF"/>
                  </a:solidFill>
                  <a:latin typeface="Corbel"/>
                  <a:cs typeface="Corbel"/>
                </a:rPr>
                <a:t>RELATIVISTIC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800" b="1" i="1" dirty="0" smtClean="0">
                  <a:solidFill>
                    <a:srgbClr val="00FFFF"/>
                  </a:solidFill>
                  <a:latin typeface="Corbel"/>
                  <a:cs typeface="Corbel"/>
                </a:rPr>
                <a:t>EXOTIC BEAMS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2000" b="1" i="1" u="sng" dirty="0" smtClean="0">
                  <a:solidFill>
                    <a:srgbClr val="00FFFF"/>
                  </a:solidFill>
                  <a:latin typeface="Corbel"/>
                  <a:cs typeface="Corbel"/>
                </a:rPr>
                <a:t>7 experiments</a:t>
              </a:r>
              <a:endParaRPr lang="en-US" sz="2000" b="1" i="1" u="sng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200" y="2035461"/>
              <a:ext cx="3033713" cy="260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9" descr="IMGP03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035471"/>
            <a:ext cx="27686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1958218" y="6378242"/>
            <a:ext cx="5528527" cy="461665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charset="0"/>
                <a:cs typeface="Calibri" charset="0"/>
                <a:sym typeface="Wingdings"/>
              </a:rPr>
              <a:t></a:t>
            </a:r>
            <a:r>
              <a:rPr lang="en-US" sz="2400" b="1" dirty="0" smtClean="0">
                <a:solidFill>
                  <a:srgbClr val="0000FF"/>
                </a:solidFill>
                <a:latin typeface="Calibri" charset="0"/>
                <a:cs typeface="Calibri" charset="0"/>
                <a:sym typeface="Wingdings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From 2018 at LNL at SPES (ISOL Beams)</a:t>
            </a:r>
            <a:endParaRPr lang="it-IT" sz="2400" dirty="0"/>
          </a:p>
        </p:txBody>
      </p:sp>
      <p:sp>
        <p:nvSpPr>
          <p:cNvPr id="17" name="Rectangle 15"/>
          <p:cNvSpPr txBox="1">
            <a:spLocks noChangeArrowheads="1"/>
          </p:cNvSpPr>
          <p:nvPr/>
        </p:nvSpPr>
        <p:spPr>
          <a:xfrm>
            <a:off x="0" y="35041"/>
            <a:ext cx="9144000" cy="1016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100" b="1" dirty="0" smtClean="0">
                <a:solidFill>
                  <a:srgbClr val="FFFF00"/>
                </a:solidFill>
                <a:latin typeface="Calibri" charset="0"/>
                <a:cs typeface="Calibri" charset="0"/>
              </a:rPr>
              <a:t>The AGATA Evolution Towards 1</a:t>
            </a:r>
            <a:r>
              <a:rPr lang="en-US" sz="3100" b="1" dirty="0" smtClean="0">
                <a:solidFill>
                  <a:srgbClr val="FFFF00"/>
                </a:solidFill>
                <a:latin typeface="Symbol" charset="0"/>
                <a:cs typeface="Calibri" charset="0"/>
              </a:rPr>
              <a:t>p</a:t>
            </a:r>
            <a:endParaRPr lang="en-US" sz="3200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1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544267" y="853868"/>
            <a:ext cx="8229406" cy="5801264"/>
            <a:chOff x="673857" y="283716"/>
            <a:chExt cx="8229406" cy="5801264"/>
          </a:xfrm>
        </p:grpSpPr>
        <p:grpSp>
          <p:nvGrpSpPr>
            <p:cNvPr id="3" name="Grupa 49"/>
            <p:cNvGrpSpPr/>
            <p:nvPr/>
          </p:nvGrpSpPr>
          <p:grpSpPr>
            <a:xfrm>
              <a:off x="673857" y="283716"/>
              <a:ext cx="8229406" cy="5801264"/>
              <a:chOff x="674903" y="-23583"/>
              <a:chExt cx="9414483" cy="6126163"/>
            </a:xfrm>
          </p:grpSpPr>
          <p:grpSp>
            <p:nvGrpSpPr>
              <p:cNvPr id="13" name="Grupa 71"/>
              <p:cNvGrpSpPr/>
              <p:nvPr/>
            </p:nvGrpSpPr>
            <p:grpSpPr>
              <a:xfrm>
                <a:off x="674903" y="-23583"/>
                <a:ext cx="9414483" cy="6126163"/>
                <a:chOff x="595010" y="204810"/>
                <a:chExt cx="9414483" cy="6126163"/>
              </a:xfrm>
            </p:grpSpPr>
            <p:sp>
              <p:nvSpPr>
                <p:cNvPr id="19" name="Prostokąt 49"/>
                <p:cNvSpPr>
                  <a:spLocks noChangeArrowheads="1"/>
                </p:cNvSpPr>
                <p:nvPr/>
              </p:nvSpPr>
              <p:spPr bwMode="auto">
                <a:xfrm>
                  <a:off x="595010" y="204810"/>
                  <a:ext cx="9414483" cy="6126163"/>
                </a:xfrm>
                <a:prstGeom prst="rect">
                  <a:avLst/>
                </a:prstGeom>
                <a:solidFill>
                  <a:srgbClr val="FFFFFF"/>
                </a:solidFill>
                <a:ln w="9525" algn="ctr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pic>
              <p:nvPicPr>
                <p:cNvPr id="20" name="Obraz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63" b="12035"/>
                <a:stretch>
                  <a:fillRect/>
                </a:stretch>
              </p:blipFill>
              <p:spPr bwMode="auto">
                <a:xfrm>
                  <a:off x="6845702" y="311320"/>
                  <a:ext cx="2690383" cy="1814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Obraz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46" b="7314"/>
                <a:stretch>
                  <a:fillRect/>
                </a:stretch>
              </p:blipFill>
              <p:spPr bwMode="auto">
                <a:xfrm>
                  <a:off x="4585652" y="1405731"/>
                  <a:ext cx="2747345" cy="19113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Obraz 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4" b="7684"/>
                <a:stretch>
                  <a:fillRect/>
                </a:stretch>
              </p:blipFill>
              <p:spPr bwMode="auto">
                <a:xfrm>
                  <a:off x="2573608" y="2644142"/>
                  <a:ext cx="3001571" cy="1903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Obraz 1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02" r="-7402" b="7880"/>
                <a:stretch>
                  <a:fillRect/>
                </a:stretch>
              </p:blipFill>
              <p:spPr bwMode="auto">
                <a:xfrm>
                  <a:off x="1177577" y="4307994"/>
                  <a:ext cx="3134298" cy="18996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Prostokąt 15"/>
                <p:cNvSpPr>
                  <a:spLocks noChangeArrowheads="1"/>
                </p:cNvSpPr>
                <p:nvPr/>
              </p:nvSpPr>
              <p:spPr bwMode="auto">
                <a:xfrm>
                  <a:off x="1314830" y="5884171"/>
                  <a:ext cx="567076" cy="45719"/>
                </a:xfrm>
                <a:prstGeom prst="rect">
                  <a:avLst/>
                </a:prstGeom>
                <a:noFill/>
                <a:ln w="9525" algn="ctr">
                  <a:solidFill>
                    <a:srgbClr val="0070C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5" name="Prostokąt 16"/>
                <p:cNvSpPr>
                  <a:spLocks noChangeArrowheads="1"/>
                </p:cNvSpPr>
                <p:nvPr/>
              </p:nvSpPr>
              <p:spPr bwMode="auto">
                <a:xfrm rot="5400000">
                  <a:off x="1276857" y="5857130"/>
                  <a:ext cx="371476" cy="42200"/>
                </a:xfrm>
                <a:prstGeom prst="rect">
                  <a:avLst/>
                </a:prstGeom>
                <a:noFill/>
                <a:ln w="6350" algn="ctr">
                  <a:solidFill>
                    <a:srgbClr val="000000">
                      <a:alpha val="50980"/>
                    </a:srgb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6" name="Prostokąt 19"/>
                <p:cNvSpPr>
                  <a:spLocks noChangeArrowheads="1"/>
                </p:cNvSpPr>
                <p:nvPr/>
              </p:nvSpPr>
              <p:spPr bwMode="auto">
                <a:xfrm>
                  <a:off x="1677495" y="5095823"/>
                  <a:ext cx="92315" cy="1337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7" name="Prostokąt 20"/>
                <p:cNvSpPr>
                  <a:spLocks noChangeArrowheads="1"/>
                </p:cNvSpPr>
                <p:nvPr/>
              </p:nvSpPr>
              <p:spPr bwMode="auto">
                <a:xfrm>
                  <a:off x="1367579" y="558190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8" name="Prostokąt 21"/>
                <p:cNvSpPr>
                  <a:spLocks noChangeArrowheads="1"/>
                </p:cNvSpPr>
                <p:nvPr/>
              </p:nvSpPr>
              <p:spPr bwMode="auto">
                <a:xfrm>
                  <a:off x="1685122" y="6037106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9" name="Prostokąt 22"/>
                <p:cNvSpPr>
                  <a:spLocks noChangeArrowheads="1"/>
                </p:cNvSpPr>
                <p:nvPr/>
              </p:nvSpPr>
              <p:spPr bwMode="auto">
                <a:xfrm>
                  <a:off x="1416437" y="6040155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0" name="Prostokąt 23"/>
                <p:cNvSpPr>
                  <a:spLocks noChangeArrowheads="1"/>
                </p:cNvSpPr>
                <p:nvPr/>
              </p:nvSpPr>
              <p:spPr bwMode="auto">
                <a:xfrm>
                  <a:off x="1285593" y="5811027"/>
                  <a:ext cx="46157" cy="1344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1" name="Prostokąt 24"/>
                <p:cNvSpPr>
                  <a:spLocks noChangeArrowheads="1"/>
                </p:cNvSpPr>
                <p:nvPr/>
              </p:nvSpPr>
              <p:spPr bwMode="auto">
                <a:xfrm>
                  <a:off x="1862374" y="5876914"/>
                  <a:ext cx="46157" cy="1344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2" name="Prostokąt 25"/>
                <p:cNvSpPr>
                  <a:spLocks noChangeArrowheads="1"/>
                </p:cNvSpPr>
                <p:nvPr/>
              </p:nvSpPr>
              <p:spPr bwMode="auto">
                <a:xfrm>
                  <a:off x="2387209" y="5558087"/>
                  <a:ext cx="46157" cy="1344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3" name="Prostokąt 26"/>
                <p:cNvSpPr>
                  <a:spLocks noChangeArrowheads="1"/>
                </p:cNvSpPr>
                <p:nvPr/>
              </p:nvSpPr>
              <p:spPr bwMode="auto">
                <a:xfrm>
                  <a:off x="2210244" y="5752854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4" name="Prostokąt 27"/>
                <p:cNvSpPr>
                  <a:spLocks noChangeArrowheads="1"/>
                </p:cNvSpPr>
                <p:nvPr/>
              </p:nvSpPr>
              <p:spPr bwMode="auto">
                <a:xfrm>
                  <a:off x="2561262" y="5558088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5" name="Prostokąt 28"/>
                <p:cNvSpPr>
                  <a:spLocks noChangeArrowheads="1"/>
                </p:cNvSpPr>
                <p:nvPr/>
              </p:nvSpPr>
              <p:spPr bwMode="auto">
                <a:xfrm>
                  <a:off x="1445980" y="5671544"/>
                  <a:ext cx="33229" cy="25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6" name="pole tekstowe 11"/>
                <p:cNvSpPr txBox="1">
                  <a:spLocks noChangeArrowheads="1"/>
                </p:cNvSpPr>
                <p:nvPr/>
              </p:nvSpPr>
              <p:spPr bwMode="auto">
                <a:xfrm>
                  <a:off x="1196726" y="5451823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8</a:t>
                  </a:r>
                </a:p>
              </p:txBody>
            </p:sp>
            <p:sp>
              <p:nvSpPr>
                <p:cNvPr id="37" name="Prostokąt 29"/>
                <p:cNvSpPr>
                  <a:spLocks noChangeArrowheads="1"/>
                </p:cNvSpPr>
                <p:nvPr/>
              </p:nvSpPr>
              <p:spPr bwMode="auto">
                <a:xfrm>
                  <a:off x="1780919" y="5004121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8" name="pole tekstowe 30"/>
                <p:cNvSpPr txBox="1">
                  <a:spLocks noChangeArrowheads="1"/>
                </p:cNvSpPr>
                <p:nvPr/>
              </p:nvSpPr>
              <p:spPr bwMode="auto">
                <a:xfrm>
                  <a:off x="1551558" y="4895051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20</a:t>
                  </a:r>
                </a:p>
              </p:txBody>
            </p:sp>
            <p:sp>
              <p:nvSpPr>
                <p:cNvPr id="39" name="Prostokąt 31"/>
                <p:cNvSpPr>
                  <a:spLocks noChangeArrowheads="1"/>
                </p:cNvSpPr>
                <p:nvPr/>
              </p:nvSpPr>
              <p:spPr bwMode="auto">
                <a:xfrm>
                  <a:off x="2055012" y="4635444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" name="Prostokąt 32"/>
                <p:cNvSpPr>
                  <a:spLocks noChangeArrowheads="1"/>
                </p:cNvSpPr>
                <p:nvPr/>
              </p:nvSpPr>
              <p:spPr bwMode="auto">
                <a:xfrm>
                  <a:off x="3170793" y="5006179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" name="pole tekstowe 33"/>
                <p:cNvSpPr txBox="1">
                  <a:spLocks noChangeArrowheads="1"/>
                </p:cNvSpPr>
                <p:nvPr/>
              </p:nvSpPr>
              <p:spPr bwMode="auto">
                <a:xfrm>
                  <a:off x="1829777" y="4504943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28</a:t>
                  </a:r>
                </a:p>
              </p:txBody>
            </p:sp>
            <p:sp>
              <p:nvSpPr>
                <p:cNvPr id="42" name="Prostokąt 34"/>
                <p:cNvSpPr>
                  <a:spLocks noChangeArrowheads="1"/>
                </p:cNvSpPr>
                <p:nvPr/>
              </p:nvSpPr>
              <p:spPr bwMode="auto">
                <a:xfrm>
                  <a:off x="2210245" y="4443625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3" name="Prostokąt 35"/>
                <p:cNvSpPr>
                  <a:spLocks noChangeArrowheads="1"/>
                </p:cNvSpPr>
                <p:nvPr/>
              </p:nvSpPr>
              <p:spPr bwMode="auto">
                <a:xfrm>
                  <a:off x="2548766" y="4190774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4" name="Prostokąt 36"/>
                <p:cNvSpPr>
                  <a:spLocks noChangeArrowheads="1"/>
                </p:cNvSpPr>
                <p:nvPr/>
              </p:nvSpPr>
              <p:spPr bwMode="auto">
                <a:xfrm>
                  <a:off x="3529057" y="3375211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5" name="Prostokąt 37"/>
                <p:cNvSpPr>
                  <a:spLocks noChangeArrowheads="1"/>
                </p:cNvSpPr>
                <p:nvPr/>
              </p:nvSpPr>
              <p:spPr bwMode="auto">
                <a:xfrm>
                  <a:off x="3314674" y="359600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6" name="Prostokąt 38"/>
                <p:cNvSpPr>
                  <a:spLocks noChangeArrowheads="1"/>
                </p:cNvSpPr>
                <p:nvPr/>
              </p:nvSpPr>
              <p:spPr bwMode="auto">
                <a:xfrm>
                  <a:off x="3751140" y="461401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7" name="Prostokąt 39"/>
                <p:cNvSpPr>
                  <a:spLocks noChangeArrowheads="1"/>
                </p:cNvSpPr>
                <p:nvPr/>
              </p:nvSpPr>
              <p:spPr bwMode="auto">
                <a:xfrm>
                  <a:off x="3527926" y="4812723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8" name="pole tekstowe 40"/>
                <p:cNvSpPr txBox="1">
                  <a:spLocks noChangeArrowheads="1"/>
                </p:cNvSpPr>
                <p:nvPr/>
              </p:nvSpPr>
              <p:spPr bwMode="auto">
                <a:xfrm>
                  <a:off x="3056262" y="3472149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50</a:t>
                  </a:r>
                </a:p>
              </p:txBody>
            </p:sp>
            <p:sp>
              <p:nvSpPr>
                <p:cNvPr id="49" name="Prostokąt 41"/>
                <p:cNvSpPr>
                  <a:spLocks noChangeArrowheads="1"/>
                </p:cNvSpPr>
                <p:nvPr/>
              </p:nvSpPr>
              <p:spPr bwMode="auto">
                <a:xfrm>
                  <a:off x="4917648" y="3946066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0" name="Prostokąt 42"/>
                <p:cNvSpPr>
                  <a:spLocks noChangeArrowheads="1"/>
                </p:cNvSpPr>
                <p:nvPr/>
              </p:nvSpPr>
              <p:spPr bwMode="auto">
                <a:xfrm>
                  <a:off x="5355575" y="3592411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1" name="Prostokąt 43"/>
                <p:cNvSpPr>
                  <a:spLocks noChangeArrowheads="1"/>
                </p:cNvSpPr>
                <p:nvPr/>
              </p:nvSpPr>
              <p:spPr bwMode="auto">
                <a:xfrm>
                  <a:off x="4917648" y="2327980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2" name="Prostokąt 44"/>
                <p:cNvSpPr>
                  <a:spLocks noChangeArrowheads="1"/>
                </p:cNvSpPr>
                <p:nvPr/>
              </p:nvSpPr>
              <p:spPr bwMode="auto">
                <a:xfrm>
                  <a:off x="5388317" y="206773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3" name="pole tekstowe 45"/>
                <p:cNvSpPr txBox="1">
                  <a:spLocks noChangeArrowheads="1"/>
                </p:cNvSpPr>
                <p:nvPr/>
              </p:nvSpPr>
              <p:spPr bwMode="auto">
                <a:xfrm>
                  <a:off x="5146574" y="1926614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82</a:t>
                  </a:r>
                </a:p>
              </p:txBody>
            </p:sp>
            <p:sp>
              <p:nvSpPr>
                <p:cNvPr id="54" name="Prostokąt 46"/>
                <p:cNvSpPr>
                  <a:spLocks noChangeArrowheads="1"/>
                </p:cNvSpPr>
                <p:nvPr/>
              </p:nvSpPr>
              <p:spPr bwMode="auto">
                <a:xfrm>
                  <a:off x="6882753" y="2529726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5" name="Prostokąt 47"/>
                <p:cNvSpPr>
                  <a:spLocks noChangeArrowheads="1"/>
                </p:cNvSpPr>
                <p:nvPr/>
              </p:nvSpPr>
              <p:spPr bwMode="auto">
                <a:xfrm>
                  <a:off x="6882753" y="1372300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6" name="Prostokąt 48"/>
                <p:cNvSpPr>
                  <a:spLocks noChangeArrowheads="1"/>
                </p:cNvSpPr>
                <p:nvPr/>
              </p:nvSpPr>
              <p:spPr bwMode="auto">
                <a:xfrm>
                  <a:off x="7579920" y="2082536"/>
                  <a:ext cx="79609" cy="11249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7" name="Dowolny kształt 66"/>
                <p:cNvSpPr/>
                <p:nvPr/>
              </p:nvSpPr>
              <p:spPr bwMode="auto">
                <a:xfrm>
                  <a:off x="6073766" y="311321"/>
                  <a:ext cx="3171526" cy="1615294"/>
                </a:xfrm>
                <a:custGeom>
                  <a:avLst/>
                  <a:gdLst>
                    <a:gd name="connsiteX0" fmla="*/ 0 w 3211174"/>
                    <a:gd name="connsiteY0" fmla="*/ 1496291 h 1506726"/>
                    <a:gd name="connsiteX1" fmla="*/ 118753 w 3211174"/>
                    <a:gd name="connsiteY1" fmla="*/ 1413164 h 1506726"/>
                    <a:gd name="connsiteX2" fmla="*/ 154379 w 3211174"/>
                    <a:gd name="connsiteY2" fmla="*/ 1401288 h 1506726"/>
                    <a:gd name="connsiteX3" fmla="*/ 190005 w 3211174"/>
                    <a:gd name="connsiteY3" fmla="*/ 1389413 h 1506726"/>
                    <a:gd name="connsiteX4" fmla="*/ 201880 w 3211174"/>
                    <a:gd name="connsiteY4" fmla="*/ 1353787 h 1506726"/>
                    <a:gd name="connsiteX5" fmla="*/ 273132 w 3211174"/>
                    <a:gd name="connsiteY5" fmla="*/ 1306286 h 1506726"/>
                    <a:gd name="connsiteX6" fmla="*/ 308758 w 3211174"/>
                    <a:gd name="connsiteY6" fmla="*/ 1270660 h 1506726"/>
                    <a:gd name="connsiteX7" fmla="*/ 320634 w 3211174"/>
                    <a:gd name="connsiteY7" fmla="*/ 1235034 h 1506726"/>
                    <a:gd name="connsiteX8" fmla="*/ 391885 w 3211174"/>
                    <a:gd name="connsiteY8" fmla="*/ 1211283 h 1506726"/>
                    <a:gd name="connsiteX9" fmla="*/ 522514 w 3211174"/>
                    <a:gd name="connsiteY9" fmla="*/ 1187532 h 1506726"/>
                    <a:gd name="connsiteX10" fmla="*/ 581891 w 3211174"/>
                    <a:gd name="connsiteY10" fmla="*/ 1140031 h 1506726"/>
                    <a:gd name="connsiteX11" fmla="*/ 617517 w 3211174"/>
                    <a:gd name="connsiteY11" fmla="*/ 1128156 h 1506726"/>
                    <a:gd name="connsiteX12" fmla="*/ 688769 w 3211174"/>
                    <a:gd name="connsiteY12" fmla="*/ 1080655 h 1506726"/>
                    <a:gd name="connsiteX13" fmla="*/ 724395 w 3211174"/>
                    <a:gd name="connsiteY13" fmla="*/ 1056904 h 1506726"/>
                    <a:gd name="connsiteX14" fmla="*/ 760021 w 3211174"/>
                    <a:gd name="connsiteY14" fmla="*/ 1045029 h 1506726"/>
                    <a:gd name="connsiteX15" fmla="*/ 819397 w 3211174"/>
                    <a:gd name="connsiteY15" fmla="*/ 997527 h 1506726"/>
                    <a:gd name="connsiteX16" fmla="*/ 855023 w 3211174"/>
                    <a:gd name="connsiteY16" fmla="*/ 961901 h 1506726"/>
                    <a:gd name="connsiteX17" fmla="*/ 961901 w 3211174"/>
                    <a:gd name="connsiteY17" fmla="*/ 902525 h 1506726"/>
                    <a:gd name="connsiteX18" fmla="*/ 997527 w 3211174"/>
                    <a:gd name="connsiteY18" fmla="*/ 878774 h 1506726"/>
                    <a:gd name="connsiteX19" fmla="*/ 1045028 w 3211174"/>
                    <a:gd name="connsiteY19" fmla="*/ 807522 h 1506726"/>
                    <a:gd name="connsiteX20" fmla="*/ 1116280 w 3211174"/>
                    <a:gd name="connsiteY20" fmla="*/ 771896 h 1506726"/>
                    <a:gd name="connsiteX21" fmla="*/ 1223158 w 3211174"/>
                    <a:gd name="connsiteY21" fmla="*/ 724395 h 1506726"/>
                    <a:gd name="connsiteX22" fmla="*/ 1258784 w 3211174"/>
                    <a:gd name="connsiteY22" fmla="*/ 712519 h 1506726"/>
                    <a:gd name="connsiteX23" fmla="*/ 1330036 w 3211174"/>
                    <a:gd name="connsiteY23" fmla="*/ 665018 h 1506726"/>
                    <a:gd name="connsiteX24" fmla="*/ 1389413 w 3211174"/>
                    <a:gd name="connsiteY24" fmla="*/ 605642 h 1506726"/>
                    <a:gd name="connsiteX25" fmla="*/ 1496291 w 3211174"/>
                    <a:gd name="connsiteY25" fmla="*/ 570016 h 1506726"/>
                    <a:gd name="connsiteX26" fmla="*/ 1531917 w 3211174"/>
                    <a:gd name="connsiteY26" fmla="*/ 558140 h 1506726"/>
                    <a:gd name="connsiteX27" fmla="*/ 1638795 w 3211174"/>
                    <a:gd name="connsiteY27" fmla="*/ 510639 h 1506726"/>
                    <a:gd name="connsiteX28" fmla="*/ 1698171 w 3211174"/>
                    <a:gd name="connsiteY28" fmla="*/ 498764 h 1506726"/>
                    <a:gd name="connsiteX29" fmla="*/ 1769423 w 3211174"/>
                    <a:gd name="connsiteY29" fmla="*/ 475013 h 1506726"/>
                    <a:gd name="connsiteX30" fmla="*/ 1828800 w 3211174"/>
                    <a:gd name="connsiteY30" fmla="*/ 415636 h 1506726"/>
                    <a:gd name="connsiteX31" fmla="*/ 1864426 w 3211174"/>
                    <a:gd name="connsiteY31" fmla="*/ 380010 h 1506726"/>
                    <a:gd name="connsiteX32" fmla="*/ 2030680 w 3211174"/>
                    <a:gd name="connsiteY32" fmla="*/ 344384 h 1506726"/>
                    <a:gd name="connsiteX33" fmla="*/ 2113808 w 3211174"/>
                    <a:gd name="connsiteY33" fmla="*/ 332509 h 1506726"/>
                    <a:gd name="connsiteX34" fmla="*/ 2232561 w 3211174"/>
                    <a:gd name="connsiteY34" fmla="*/ 296883 h 1506726"/>
                    <a:gd name="connsiteX35" fmla="*/ 2268187 w 3211174"/>
                    <a:gd name="connsiteY35" fmla="*/ 285008 h 1506726"/>
                    <a:gd name="connsiteX36" fmla="*/ 2303813 w 3211174"/>
                    <a:gd name="connsiteY36" fmla="*/ 261257 h 1506726"/>
                    <a:gd name="connsiteX37" fmla="*/ 2339439 w 3211174"/>
                    <a:gd name="connsiteY37" fmla="*/ 249382 h 1506726"/>
                    <a:gd name="connsiteX38" fmla="*/ 2375065 w 3211174"/>
                    <a:gd name="connsiteY38" fmla="*/ 213756 h 1506726"/>
                    <a:gd name="connsiteX39" fmla="*/ 2446317 w 3211174"/>
                    <a:gd name="connsiteY39" fmla="*/ 178130 h 1506726"/>
                    <a:gd name="connsiteX40" fmla="*/ 2481943 w 3211174"/>
                    <a:gd name="connsiteY40" fmla="*/ 154379 h 1506726"/>
                    <a:gd name="connsiteX41" fmla="*/ 2517569 w 3211174"/>
                    <a:gd name="connsiteY41" fmla="*/ 142504 h 1506726"/>
                    <a:gd name="connsiteX42" fmla="*/ 2588821 w 3211174"/>
                    <a:gd name="connsiteY42" fmla="*/ 95003 h 1506726"/>
                    <a:gd name="connsiteX43" fmla="*/ 2624447 w 3211174"/>
                    <a:gd name="connsiteY43" fmla="*/ 71252 h 1506726"/>
                    <a:gd name="connsiteX44" fmla="*/ 2826327 w 3211174"/>
                    <a:gd name="connsiteY44" fmla="*/ 35626 h 1506726"/>
                    <a:gd name="connsiteX45" fmla="*/ 3040083 w 3211174"/>
                    <a:gd name="connsiteY45" fmla="*/ 11875 h 1506726"/>
                    <a:gd name="connsiteX46" fmla="*/ 3099459 w 3211174"/>
                    <a:gd name="connsiteY46" fmla="*/ 0 h 1506726"/>
                    <a:gd name="connsiteX47" fmla="*/ 3194462 w 3211174"/>
                    <a:gd name="connsiteY47" fmla="*/ 11875 h 1506726"/>
                    <a:gd name="connsiteX48" fmla="*/ 3170711 w 3211174"/>
                    <a:gd name="connsiteY48" fmla="*/ 83127 h 1506726"/>
                    <a:gd name="connsiteX49" fmla="*/ 3135085 w 3211174"/>
                    <a:gd name="connsiteY49" fmla="*/ 95003 h 1506726"/>
                    <a:gd name="connsiteX50" fmla="*/ 3051958 w 3211174"/>
                    <a:gd name="connsiteY50" fmla="*/ 118753 h 1506726"/>
                    <a:gd name="connsiteX51" fmla="*/ 2980706 w 3211174"/>
                    <a:gd name="connsiteY51" fmla="*/ 178130 h 1506726"/>
                    <a:gd name="connsiteX52" fmla="*/ 2909454 w 3211174"/>
                    <a:gd name="connsiteY52" fmla="*/ 190005 h 1506726"/>
                    <a:gd name="connsiteX53" fmla="*/ 2660072 w 3211174"/>
                    <a:gd name="connsiteY53" fmla="*/ 249382 h 1506726"/>
                    <a:gd name="connsiteX54" fmla="*/ 2612571 w 3211174"/>
                    <a:gd name="connsiteY54" fmla="*/ 296883 h 1506726"/>
                    <a:gd name="connsiteX55" fmla="*/ 2576945 w 3211174"/>
                    <a:gd name="connsiteY55" fmla="*/ 332509 h 1506726"/>
                    <a:gd name="connsiteX56" fmla="*/ 2541319 w 3211174"/>
                    <a:gd name="connsiteY56" fmla="*/ 344384 h 1506726"/>
                    <a:gd name="connsiteX57" fmla="*/ 2398815 w 3211174"/>
                    <a:gd name="connsiteY57" fmla="*/ 356260 h 1506726"/>
                    <a:gd name="connsiteX58" fmla="*/ 2327563 w 3211174"/>
                    <a:gd name="connsiteY58" fmla="*/ 391886 h 1506726"/>
                    <a:gd name="connsiteX59" fmla="*/ 2256311 w 3211174"/>
                    <a:gd name="connsiteY59" fmla="*/ 415636 h 1506726"/>
                    <a:gd name="connsiteX60" fmla="*/ 2220685 w 3211174"/>
                    <a:gd name="connsiteY60" fmla="*/ 427512 h 1506726"/>
                    <a:gd name="connsiteX61" fmla="*/ 2185059 w 3211174"/>
                    <a:gd name="connsiteY61" fmla="*/ 451262 h 1506726"/>
                    <a:gd name="connsiteX62" fmla="*/ 2173184 w 3211174"/>
                    <a:gd name="connsiteY62" fmla="*/ 486888 h 1506726"/>
                    <a:gd name="connsiteX63" fmla="*/ 2161309 w 3211174"/>
                    <a:gd name="connsiteY63" fmla="*/ 534390 h 1506726"/>
                    <a:gd name="connsiteX64" fmla="*/ 2090057 w 3211174"/>
                    <a:gd name="connsiteY64" fmla="*/ 558140 h 1506726"/>
                    <a:gd name="connsiteX65" fmla="*/ 2006930 w 3211174"/>
                    <a:gd name="connsiteY65" fmla="*/ 581891 h 1506726"/>
                    <a:gd name="connsiteX66" fmla="*/ 1959428 w 3211174"/>
                    <a:gd name="connsiteY66" fmla="*/ 653143 h 1506726"/>
                    <a:gd name="connsiteX67" fmla="*/ 1888176 w 3211174"/>
                    <a:gd name="connsiteY67" fmla="*/ 676893 h 1506726"/>
                    <a:gd name="connsiteX68" fmla="*/ 1852550 w 3211174"/>
                    <a:gd name="connsiteY68" fmla="*/ 688769 h 1506726"/>
                    <a:gd name="connsiteX69" fmla="*/ 1840675 w 3211174"/>
                    <a:gd name="connsiteY69" fmla="*/ 724395 h 1506726"/>
                    <a:gd name="connsiteX70" fmla="*/ 1805049 w 3211174"/>
                    <a:gd name="connsiteY70" fmla="*/ 748145 h 1506726"/>
                    <a:gd name="connsiteX71" fmla="*/ 1721922 w 3211174"/>
                    <a:gd name="connsiteY71" fmla="*/ 771896 h 1506726"/>
                    <a:gd name="connsiteX72" fmla="*/ 1686296 w 3211174"/>
                    <a:gd name="connsiteY72" fmla="*/ 783771 h 1506726"/>
                    <a:gd name="connsiteX73" fmla="*/ 1626919 w 3211174"/>
                    <a:gd name="connsiteY73" fmla="*/ 831273 h 1506726"/>
                    <a:gd name="connsiteX74" fmla="*/ 1567543 w 3211174"/>
                    <a:gd name="connsiteY74" fmla="*/ 878774 h 1506726"/>
                    <a:gd name="connsiteX75" fmla="*/ 1531917 w 3211174"/>
                    <a:gd name="connsiteY75" fmla="*/ 902525 h 1506726"/>
                    <a:gd name="connsiteX76" fmla="*/ 1508166 w 3211174"/>
                    <a:gd name="connsiteY76" fmla="*/ 938151 h 1506726"/>
                    <a:gd name="connsiteX77" fmla="*/ 1436914 w 3211174"/>
                    <a:gd name="connsiteY77" fmla="*/ 961901 h 1506726"/>
                    <a:gd name="connsiteX78" fmla="*/ 1365662 w 3211174"/>
                    <a:gd name="connsiteY78" fmla="*/ 1009403 h 1506726"/>
                    <a:gd name="connsiteX79" fmla="*/ 1306285 w 3211174"/>
                    <a:gd name="connsiteY79" fmla="*/ 1080655 h 1506726"/>
                    <a:gd name="connsiteX80" fmla="*/ 1294410 w 3211174"/>
                    <a:gd name="connsiteY80" fmla="*/ 1116281 h 1506726"/>
                    <a:gd name="connsiteX81" fmla="*/ 1175657 w 3211174"/>
                    <a:gd name="connsiteY81" fmla="*/ 1151906 h 1506726"/>
                    <a:gd name="connsiteX82" fmla="*/ 1104405 w 3211174"/>
                    <a:gd name="connsiteY82" fmla="*/ 1175657 h 1506726"/>
                    <a:gd name="connsiteX83" fmla="*/ 1068779 w 3211174"/>
                    <a:gd name="connsiteY83" fmla="*/ 1187532 h 1506726"/>
                    <a:gd name="connsiteX84" fmla="*/ 1033153 w 3211174"/>
                    <a:gd name="connsiteY84" fmla="*/ 1211283 h 1506726"/>
                    <a:gd name="connsiteX85" fmla="*/ 878774 w 3211174"/>
                    <a:gd name="connsiteY85" fmla="*/ 1246909 h 1506726"/>
                    <a:gd name="connsiteX86" fmla="*/ 831272 w 3211174"/>
                    <a:gd name="connsiteY86" fmla="*/ 1258784 h 1506726"/>
                    <a:gd name="connsiteX87" fmla="*/ 771896 w 3211174"/>
                    <a:gd name="connsiteY87" fmla="*/ 1270660 h 1506726"/>
                    <a:gd name="connsiteX88" fmla="*/ 736270 w 3211174"/>
                    <a:gd name="connsiteY88" fmla="*/ 1282535 h 1506726"/>
                    <a:gd name="connsiteX89" fmla="*/ 593766 w 3211174"/>
                    <a:gd name="connsiteY89" fmla="*/ 1294410 h 1506726"/>
                    <a:gd name="connsiteX90" fmla="*/ 486888 w 3211174"/>
                    <a:gd name="connsiteY90" fmla="*/ 1353787 h 1506726"/>
                    <a:gd name="connsiteX91" fmla="*/ 451262 w 3211174"/>
                    <a:gd name="connsiteY91" fmla="*/ 1377538 h 1506726"/>
                    <a:gd name="connsiteX92" fmla="*/ 368135 w 3211174"/>
                    <a:gd name="connsiteY92" fmla="*/ 1401288 h 1506726"/>
                    <a:gd name="connsiteX93" fmla="*/ 273132 w 3211174"/>
                    <a:gd name="connsiteY93" fmla="*/ 1425039 h 1506726"/>
                    <a:gd name="connsiteX94" fmla="*/ 201880 w 3211174"/>
                    <a:gd name="connsiteY94" fmla="*/ 1496291 h 1506726"/>
                    <a:gd name="connsiteX95" fmla="*/ 0 w 3211174"/>
                    <a:gd name="connsiteY95" fmla="*/ 1496291 h 1506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3211174" h="1506726">
                      <a:moveTo>
                        <a:pt x="0" y="1496291"/>
                      </a:moveTo>
                      <a:cubicBezTo>
                        <a:pt x="63141" y="1417363"/>
                        <a:pt x="23454" y="1444930"/>
                        <a:pt x="118753" y="1413164"/>
                      </a:cubicBezTo>
                      <a:lnTo>
                        <a:pt x="154379" y="1401288"/>
                      </a:lnTo>
                      <a:lnTo>
                        <a:pt x="190005" y="1389413"/>
                      </a:lnTo>
                      <a:cubicBezTo>
                        <a:pt x="193963" y="1377538"/>
                        <a:pt x="193029" y="1362638"/>
                        <a:pt x="201880" y="1353787"/>
                      </a:cubicBezTo>
                      <a:cubicBezTo>
                        <a:pt x="222064" y="1333603"/>
                        <a:pt x="252948" y="1326470"/>
                        <a:pt x="273132" y="1306286"/>
                      </a:cubicBezTo>
                      <a:lnTo>
                        <a:pt x="308758" y="1270660"/>
                      </a:lnTo>
                      <a:cubicBezTo>
                        <a:pt x="312717" y="1258785"/>
                        <a:pt x="310448" y="1242310"/>
                        <a:pt x="320634" y="1235034"/>
                      </a:cubicBezTo>
                      <a:cubicBezTo>
                        <a:pt x="341006" y="1220483"/>
                        <a:pt x="368135" y="1219200"/>
                        <a:pt x="391885" y="1211283"/>
                      </a:cubicBezTo>
                      <a:cubicBezTo>
                        <a:pt x="457784" y="1189317"/>
                        <a:pt x="415100" y="1200959"/>
                        <a:pt x="522514" y="1187532"/>
                      </a:cubicBezTo>
                      <a:cubicBezTo>
                        <a:pt x="612061" y="1157684"/>
                        <a:pt x="505155" y="1201419"/>
                        <a:pt x="581891" y="1140031"/>
                      </a:cubicBezTo>
                      <a:cubicBezTo>
                        <a:pt x="591666" y="1132211"/>
                        <a:pt x="605642" y="1132114"/>
                        <a:pt x="617517" y="1128156"/>
                      </a:cubicBezTo>
                      <a:lnTo>
                        <a:pt x="688769" y="1080655"/>
                      </a:lnTo>
                      <a:cubicBezTo>
                        <a:pt x="700644" y="1072738"/>
                        <a:pt x="710855" y="1061417"/>
                        <a:pt x="724395" y="1056904"/>
                      </a:cubicBezTo>
                      <a:lnTo>
                        <a:pt x="760021" y="1045029"/>
                      </a:lnTo>
                      <a:cubicBezTo>
                        <a:pt x="813136" y="965355"/>
                        <a:pt x="750566" y="1043415"/>
                        <a:pt x="819397" y="997527"/>
                      </a:cubicBezTo>
                      <a:cubicBezTo>
                        <a:pt x="833371" y="988211"/>
                        <a:pt x="841766" y="972212"/>
                        <a:pt x="855023" y="961901"/>
                      </a:cubicBezTo>
                      <a:cubicBezTo>
                        <a:pt x="916274" y="914262"/>
                        <a:pt x="908148" y="920442"/>
                        <a:pt x="961901" y="902525"/>
                      </a:cubicBezTo>
                      <a:cubicBezTo>
                        <a:pt x="973776" y="894608"/>
                        <a:pt x="988129" y="889515"/>
                        <a:pt x="997527" y="878774"/>
                      </a:cubicBezTo>
                      <a:cubicBezTo>
                        <a:pt x="1016324" y="857292"/>
                        <a:pt x="1021277" y="823356"/>
                        <a:pt x="1045028" y="807522"/>
                      </a:cubicBezTo>
                      <a:cubicBezTo>
                        <a:pt x="1091069" y="776827"/>
                        <a:pt x="1067114" y="788284"/>
                        <a:pt x="1116280" y="771896"/>
                      </a:cubicBezTo>
                      <a:cubicBezTo>
                        <a:pt x="1172738" y="734257"/>
                        <a:pt x="1138364" y="752660"/>
                        <a:pt x="1223158" y="724395"/>
                      </a:cubicBezTo>
                      <a:cubicBezTo>
                        <a:pt x="1235033" y="720437"/>
                        <a:pt x="1248369" y="719463"/>
                        <a:pt x="1258784" y="712519"/>
                      </a:cubicBezTo>
                      <a:lnTo>
                        <a:pt x="1330036" y="665018"/>
                      </a:lnTo>
                      <a:cubicBezTo>
                        <a:pt x="1351704" y="632516"/>
                        <a:pt x="1351911" y="622309"/>
                        <a:pt x="1389413" y="605642"/>
                      </a:cubicBezTo>
                      <a:cubicBezTo>
                        <a:pt x="1389428" y="605635"/>
                        <a:pt x="1478470" y="575956"/>
                        <a:pt x="1496291" y="570016"/>
                      </a:cubicBezTo>
                      <a:cubicBezTo>
                        <a:pt x="1508166" y="566057"/>
                        <a:pt x="1521501" y="565083"/>
                        <a:pt x="1531917" y="558140"/>
                      </a:cubicBezTo>
                      <a:cubicBezTo>
                        <a:pt x="1574562" y="529711"/>
                        <a:pt x="1578232" y="522751"/>
                        <a:pt x="1638795" y="510639"/>
                      </a:cubicBezTo>
                      <a:cubicBezTo>
                        <a:pt x="1658587" y="506681"/>
                        <a:pt x="1678698" y="504075"/>
                        <a:pt x="1698171" y="498764"/>
                      </a:cubicBezTo>
                      <a:cubicBezTo>
                        <a:pt x="1722324" y="492177"/>
                        <a:pt x="1769423" y="475013"/>
                        <a:pt x="1769423" y="475013"/>
                      </a:cubicBezTo>
                      <a:cubicBezTo>
                        <a:pt x="1812966" y="409699"/>
                        <a:pt x="1769423" y="465117"/>
                        <a:pt x="1828800" y="415636"/>
                      </a:cubicBezTo>
                      <a:cubicBezTo>
                        <a:pt x="1841702" y="404885"/>
                        <a:pt x="1849745" y="388166"/>
                        <a:pt x="1864426" y="380010"/>
                      </a:cubicBezTo>
                      <a:cubicBezTo>
                        <a:pt x="1914371" y="352263"/>
                        <a:pt x="1976592" y="351596"/>
                        <a:pt x="2030680" y="344384"/>
                      </a:cubicBezTo>
                      <a:cubicBezTo>
                        <a:pt x="2058425" y="340685"/>
                        <a:pt x="2086269" y="337516"/>
                        <a:pt x="2113808" y="332509"/>
                      </a:cubicBezTo>
                      <a:cubicBezTo>
                        <a:pt x="2153295" y="325330"/>
                        <a:pt x="2195375" y="309278"/>
                        <a:pt x="2232561" y="296883"/>
                      </a:cubicBezTo>
                      <a:lnTo>
                        <a:pt x="2268187" y="285008"/>
                      </a:lnTo>
                      <a:cubicBezTo>
                        <a:pt x="2280062" y="277091"/>
                        <a:pt x="2291047" y="267640"/>
                        <a:pt x="2303813" y="261257"/>
                      </a:cubicBezTo>
                      <a:cubicBezTo>
                        <a:pt x="2315009" y="255659"/>
                        <a:pt x="2329024" y="256326"/>
                        <a:pt x="2339439" y="249382"/>
                      </a:cubicBezTo>
                      <a:cubicBezTo>
                        <a:pt x="2353413" y="240066"/>
                        <a:pt x="2362163" y="224507"/>
                        <a:pt x="2375065" y="213756"/>
                      </a:cubicBezTo>
                      <a:cubicBezTo>
                        <a:pt x="2405760" y="188177"/>
                        <a:pt x="2410610" y="190032"/>
                        <a:pt x="2446317" y="178130"/>
                      </a:cubicBezTo>
                      <a:cubicBezTo>
                        <a:pt x="2458192" y="170213"/>
                        <a:pt x="2469177" y="160762"/>
                        <a:pt x="2481943" y="154379"/>
                      </a:cubicBezTo>
                      <a:cubicBezTo>
                        <a:pt x="2493139" y="148781"/>
                        <a:pt x="2507154" y="149448"/>
                        <a:pt x="2517569" y="142504"/>
                      </a:cubicBezTo>
                      <a:cubicBezTo>
                        <a:pt x="2606524" y="83201"/>
                        <a:pt x="2504111" y="123239"/>
                        <a:pt x="2588821" y="95003"/>
                      </a:cubicBezTo>
                      <a:cubicBezTo>
                        <a:pt x="2600696" y="87086"/>
                        <a:pt x="2611405" y="77049"/>
                        <a:pt x="2624447" y="71252"/>
                      </a:cubicBezTo>
                      <a:cubicBezTo>
                        <a:pt x="2701748" y="36895"/>
                        <a:pt x="2732639" y="44143"/>
                        <a:pt x="2826327" y="35626"/>
                      </a:cubicBezTo>
                      <a:cubicBezTo>
                        <a:pt x="2924136" y="3024"/>
                        <a:pt x="2822232" y="33660"/>
                        <a:pt x="3040083" y="11875"/>
                      </a:cubicBezTo>
                      <a:cubicBezTo>
                        <a:pt x="3060167" y="9867"/>
                        <a:pt x="3079667" y="3958"/>
                        <a:pt x="3099459" y="0"/>
                      </a:cubicBezTo>
                      <a:cubicBezTo>
                        <a:pt x="3131127" y="3958"/>
                        <a:pt x="3165298" y="-1086"/>
                        <a:pt x="3194462" y="11875"/>
                      </a:cubicBezTo>
                      <a:cubicBezTo>
                        <a:pt x="3241231" y="32661"/>
                        <a:pt x="3175498" y="79935"/>
                        <a:pt x="3170711" y="83127"/>
                      </a:cubicBezTo>
                      <a:cubicBezTo>
                        <a:pt x="3160296" y="90071"/>
                        <a:pt x="3147121" y="91564"/>
                        <a:pt x="3135085" y="95003"/>
                      </a:cubicBezTo>
                      <a:cubicBezTo>
                        <a:pt x="3030680" y="124834"/>
                        <a:pt x="3137397" y="90274"/>
                        <a:pt x="3051958" y="118753"/>
                      </a:cubicBezTo>
                      <a:cubicBezTo>
                        <a:pt x="3035422" y="135289"/>
                        <a:pt x="3005505" y="169864"/>
                        <a:pt x="2980706" y="178130"/>
                      </a:cubicBezTo>
                      <a:cubicBezTo>
                        <a:pt x="2957863" y="185744"/>
                        <a:pt x="2933205" y="186047"/>
                        <a:pt x="2909454" y="190005"/>
                      </a:cubicBezTo>
                      <a:cubicBezTo>
                        <a:pt x="2788688" y="270515"/>
                        <a:pt x="2866683" y="235607"/>
                        <a:pt x="2660072" y="249382"/>
                      </a:cubicBezTo>
                      <a:cubicBezTo>
                        <a:pt x="2637453" y="317241"/>
                        <a:pt x="2666858" y="260692"/>
                        <a:pt x="2612571" y="296883"/>
                      </a:cubicBezTo>
                      <a:cubicBezTo>
                        <a:pt x="2598597" y="306199"/>
                        <a:pt x="2590919" y="323193"/>
                        <a:pt x="2576945" y="332509"/>
                      </a:cubicBezTo>
                      <a:cubicBezTo>
                        <a:pt x="2566530" y="339453"/>
                        <a:pt x="2553727" y="342730"/>
                        <a:pt x="2541319" y="344384"/>
                      </a:cubicBezTo>
                      <a:cubicBezTo>
                        <a:pt x="2494071" y="350684"/>
                        <a:pt x="2446316" y="352301"/>
                        <a:pt x="2398815" y="356260"/>
                      </a:cubicBezTo>
                      <a:cubicBezTo>
                        <a:pt x="2268888" y="399568"/>
                        <a:pt x="2465687" y="330498"/>
                        <a:pt x="2327563" y="391886"/>
                      </a:cubicBezTo>
                      <a:cubicBezTo>
                        <a:pt x="2304685" y="402054"/>
                        <a:pt x="2280062" y="407719"/>
                        <a:pt x="2256311" y="415636"/>
                      </a:cubicBezTo>
                      <a:cubicBezTo>
                        <a:pt x="2244436" y="419594"/>
                        <a:pt x="2231101" y="420569"/>
                        <a:pt x="2220685" y="427512"/>
                      </a:cubicBezTo>
                      <a:lnTo>
                        <a:pt x="2185059" y="451262"/>
                      </a:lnTo>
                      <a:cubicBezTo>
                        <a:pt x="2181101" y="463137"/>
                        <a:pt x="2176623" y="474852"/>
                        <a:pt x="2173184" y="486888"/>
                      </a:cubicBezTo>
                      <a:cubicBezTo>
                        <a:pt x="2168700" y="502581"/>
                        <a:pt x="2173701" y="523768"/>
                        <a:pt x="2161309" y="534390"/>
                      </a:cubicBezTo>
                      <a:cubicBezTo>
                        <a:pt x="2142301" y="550683"/>
                        <a:pt x="2114345" y="552068"/>
                        <a:pt x="2090057" y="558140"/>
                      </a:cubicBezTo>
                      <a:cubicBezTo>
                        <a:pt x="2030412" y="573052"/>
                        <a:pt x="2058040" y="564855"/>
                        <a:pt x="2006930" y="581891"/>
                      </a:cubicBezTo>
                      <a:cubicBezTo>
                        <a:pt x="1991096" y="605642"/>
                        <a:pt x="1986508" y="644117"/>
                        <a:pt x="1959428" y="653143"/>
                      </a:cubicBezTo>
                      <a:lnTo>
                        <a:pt x="1888176" y="676893"/>
                      </a:lnTo>
                      <a:lnTo>
                        <a:pt x="1852550" y="688769"/>
                      </a:lnTo>
                      <a:cubicBezTo>
                        <a:pt x="1848592" y="700644"/>
                        <a:pt x="1848495" y="714620"/>
                        <a:pt x="1840675" y="724395"/>
                      </a:cubicBezTo>
                      <a:cubicBezTo>
                        <a:pt x="1831759" y="735540"/>
                        <a:pt x="1817814" y="741762"/>
                        <a:pt x="1805049" y="748145"/>
                      </a:cubicBezTo>
                      <a:cubicBezTo>
                        <a:pt x="1786062" y="757639"/>
                        <a:pt x="1739685" y="766821"/>
                        <a:pt x="1721922" y="771896"/>
                      </a:cubicBezTo>
                      <a:cubicBezTo>
                        <a:pt x="1709886" y="775335"/>
                        <a:pt x="1698171" y="779813"/>
                        <a:pt x="1686296" y="783771"/>
                      </a:cubicBezTo>
                      <a:cubicBezTo>
                        <a:pt x="1618227" y="885873"/>
                        <a:pt x="1708864" y="765715"/>
                        <a:pt x="1626919" y="831273"/>
                      </a:cubicBezTo>
                      <a:cubicBezTo>
                        <a:pt x="1550187" y="892660"/>
                        <a:pt x="1657088" y="848927"/>
                        <a:pt x="1567543" y="878774"/>
                      </a:cubicBezTo>
                      <a:cubicBezTo>
                        <a:pt x="1555668" y="886691"/>
                        <a:pt x="1542009" y="892433"/>
                        <a:pt x="1531917" y="902525"/>
                      </a:cubicBezTo>
                      <a:cubicBezTo>
                        <a:pt x="1521825" y="912617"/>
                        <a:pt x="1520269" y="930587"/>
                        <a:pt x="1508166" y="938151"/>
                      </a:cubicBezTo>
                      <a:cubicBezTo>
                        <a:pt x="1486936" y="951420"/>
                        <a:pt x="1436914" y="961901"/>
                        <a:pt x="1436914" y="961901"/>
                      </a:cubicBezTo>
                      <a:cubicBezTo>
                        <a:pt x="1413163" y="977735"/>
                        <a:pt x="1381496" y="985652"/>
                        <a:pt x="1365662" y="1009403"/>
                      </a:cubicBezTo>
                      <a:cubicBezTo>
                        <a:pt x="1332595" y="1059003"/>
                        <a:pt x="1352003" y="1034937"/>
                        <a:pt x="1306285" y="1080655"/>
                      </a:cubicBezTo>
                      <a:cubicBezTo>
                        <a:pt x="1302327" y="1092530"/>
                        <a:pt x="1304596" y="1109005"/>
                        <a:pt x="1294410" y="1116281"/>
                      </a:cubicBezTo>
                      <a:cubicBezTo>
                        <a:pt x="1274141" y="1130759"/>
                        <a:pt x="1204115" y="1143369"/>
                        <a:pt x="1175657" y="1151906"/>
                      </a:cubicBezTo>
                      <a:cubicBezTo>
                        <a:pt x="1151677" y="1159100"/>
                        <a:pt x="1128156" y="1167740"/>
                        <a:pt x="1104405" y="1175657"/>
                      </a:cubicBezTo>
                      <a:lnTo>
                        <a:pt x="1068779" y="1187532"/>
                      </a:lnTo>
                      <a:cubicBezTo>
                        <a:pt x="1056904" y="1195449"/>
                        <a:pt x="1046195" y="1205486"/>
                        <a:pt x="1033153" y="1211283"/>
                      </a:cubicBezTo>
                      <a:cubicBezTo>
                        <a:pt x="962408" y="1242726"/>
                        <a:pt x="956430" y="1232790"/>
                        <a:pt x="878774" y="1246909"/>
                      </a:cubicBezTo>
                      <a:cubicBezTo>
                        <a:pt x="862716" y="1249829"/>
                        <a:pt x="847205" y="1255243"/>
                        <a:pt x="831272" y="1258784"/>
                      </a:cubicBezTo>
                      <a:cubicBezTo>
                        <a:pt x="811569" y="1263163"/>
                        <a:pt x="791477" y="1265765"/>
                        <a:pt x="771896" y="1270660"/>
                      </a:cubicBezTo>
                      <a:cubicBezTo>
                        <a:pt x="759752" y="1273696"/>
                        <a:pt x="748678" y="1280881"/>
                        <a:pt x="736270" y="1282535"/>
                      </a:cubicBezTo>
                      <a:cubicBezTo>
                        <a:pt x="689022" y="1288835"/>
                        <a:pt x="641267" y="1290452"/>
                        <a:pt x="593766" y="1294410"/>
                      </a:cubicBezTo>
                      <a:cubicBezTo>
                        <a:pt x="531061" y="1315313"/>
                        <a:pt x="568554" y="1299343"/>
                        <a:pt x="486888" y="1353787"/>
                      </a:cubicBezTo>
                      <a:cubicBezTo>
                        <a:pt x="475013" y="1361704"/>
                        <a:pt x="464802" y="1373025"/>
                        <a:pt x="451262" y="1377538"/>
                      </a:cubicBezTo>
                      <a:cubicBezTo>
                        <a:pt x="411587" y="1390763"/>
                        <a:pt x="412872" y="1391346"/>
                        <a:pt x="368135" y="1401288"/>
                      </a:cubicBezTo>
                      <a:cubicBezTo>
                        <a:pt x="282156" y="1420395"/>
                        <a:pt x="336792" y="1403820"/>
                        <a:pt x="273132" y="1425039"/>
                      </a:cubicBezTo>
                      <a:cubicBezTo>
                        <a:pt x="249381" y="1448790"/>
                        <a:pt x="235302" y="1492949"/>
                        <a:pt x="201880" y="1496291"/>
                      </a:cubicBezTo>
                      <a:cubicBezTo>
                        <a:pt x="43739" y="1512105"/>
                        <a:pt x="122909" y="1508166"/>
                        <a:pt x="0" y="1496291"/>
                      </a:cubicBezTo>
                      <a:close/>
                    </a:path>
                  </a:pathLst>
                </a:custGeom>
                <a:gradFill>
                  <a:gsLst>
                    <a:gs pos="16000">
                      <a:srgbClr val="080808"/>
                    </a:gs>
                    <a:gs pos="57000">
                      <a:srgbClr val="FFFFFF">
                        <a:lumMod val="94000"/>
                      </a:srgbClr>
                    </a:gs>
                  </a:gsLst>
                  <a:lin ang="14700000" scaled="0"/>
                </a:gra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58" name="Grupa 67"/>
                <p:cNvGrpSpPr/>
                <p:nvPr/>
              </p:nvGrpSpPr>
              <p:grpSpPr>
                <a:xfrm>
                  <a:off x="2052139" y="2206532"/>
                  <a:ext cx="5189315" cy="3775714"/>
                  <a:chOff x="1614481" y="2497350"/>
                  <a:chExt cx="5189315" cy="3775714"/>
                </a:xfrm>
              </p:grpSpPr>
              <p:sp>
                <p:nvSpPr>
                  <p:cNvPr id="62" name="pole tekstowe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5556" y="5796080"/>
                    <a:ext cx="43971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charset="0"/>
                      </a:rPr>
                      <a:t>28</a:t>
                    </a:r>
                  </a:p>
                </p:txBody>
              </p:sp>
              <p:sp>
                <p:nvSpPr>
                  <p:cNvPr id="63" name="pole tekstowe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5874" y="4949650"/>
                    <a:ext cx="43971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50</a:t>
                    </a:r>
                  </a:p>
                </p:txBody>
              </p:sp>
              <p:sp>
                <p:nvSpPr>
                  <p:cNvPr id="64" name="pole tekstowe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9852" y="2497350"/>
                    <a:ext cx="553944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126</a:t>
                    </a:r>
                  </a:p>
                </p:txBody>
              </p:sp>
              <p:sp>
                <p:nvSpPr>
                  <p:cNvPr id="65" name="pole tekstowe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70949" y="4207245"/>
                    <a:ext cx="518200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82</a:t>
                    </a:r>
                  </a:p>
                </p:txBody>
              </p:sp>
              <p:sp>
                <p:nvSpPr>
                  <p:cNvPr id="66" name="pole tekstowe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14481" y="5948050"/>
                    <a:ext cx="43971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charset="0"/>
                      </a:rPr>
                      <a:t>20</a:t>
                    </a:r>
                  </a:p>
                </p:txBody>
              </p:sp>
            </p:grpSp>
            <p:sp>
              <p:nvSpPr>
                <p:cNvPr id="59" name="pole tekstowe 18"/>
                <p:cNvSpPr txBox="1">
                  <a:spLocks noChangeArrowheads="1"/>
                </p:cNvSpPr>
                <p:nvPr/>
              </p:nvSpPr>
              <p:spPr bwMode="auto">
                <a:xfrm>
                  <a:off x="1107970" y="5753140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2</a:t>
                  </a:r>
                </a:p>
              </p:txBody>
            </p:sp>
            <p:sp>
              <p:nvSpPr>
                <p:cNvPr id="60" name="pole tekstowe 17"/>
                <p:cNvSpPr txBox="1">
                  <a:spLocks noChangeArrowheads="1"/>
                </p:cNvSpPr>
                <p:nvPr/>
              </p:nvSpPr>
              <p:spPr bwMode="auto">
                <a:xfrm>
                  <a:off x="1303961" y="5977017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Arial" charset="0"/>
                    </a:rPr>
                    <a:t>2</a:t>
                  </a:r>
                </a:p>
              </p:txBody>
            </p:sp>
            <p:sp>
              <p:nvSpPr>
                <p:cNvPr id="61" name="pole tekstowe 10"/>
                <p:cNvSpPr txBox="1">
                  <a:spLocks noChangeArrowheads="1"/>
                </p:cNvSpPr>
                <p:nvPr/>
              </p:nvSpPr>
              <p:spPr bwMode="auto">
                <a:xfrm>
                  <a:off x="1578338" y="5972979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Arial" charset="0"/>
                    </a:rPr>
                    <a:t>8</a:t>
                  </a:r>
                </a:p>
              </p:txBody>
            </p:sp>
          </p:grpSp>
          <p:sp>
            <p:nvSpPr>
              <p:cNvPr id="14" name="Prostokąt 1"/>
              <p:cNvSpPr/>
              <p:nvPr/>
            </p:nvSpPr>
            <p:spPr bwMode="auto">
              <a:xfrm>
                <a:off x="7765200" y="1375200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5" name="Prostokąt 54"/>
              <p:cNvSpPr/>
              <p:nvPr/>
            </p:nvSpPr>
            <p:spPr bwMode="auto">
              <a:xfrm>
                <a:off x="7855200" y="1375200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6" name="Prostokąt 55"/>
              <p:cNvSpPr/>
              <p:nvPr/>
            </p:nvSpPr>
            <p:spPr bwMode="auto">
              <a:xfrm>
                <a:off x="7676757" y="1462679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7" name="Prostokąt 70"/>
              <p:cNvSpPr/>
              <p:nvPr/>
            </p:nvSpPr>
            <p:spPr bwMode="auto">
              <a:xfrm>
                <a:off x="2661240" y="4799748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8" name="Prostokąt 72"/>
              <p:cNvSpPr/>
              <p:nvPr/>
            </p:nvSpPr>
            <p:spPr bwMode="auto">
              <a:xfrm>
                <a:off x="2574000" y="4799748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4" name="Prostokąt 170"/>
            <p:cNvSpPr/>
            <p:nvPr/>
          </p:nvSpPr>
          <p:spPr bwMode="auto">
            <a:xfrm>
              <a:off x="2401293" y="5256755"/>
              <a:ext cx="123630" cy="963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5" name="Grupa 167"/>
            <p:cNvGrpSpPr/>
            <p:nvPr/>
          </p:nvGrpSpPr>
          <p:grpSpPr>
            <a:xfrm>
              <a:off x="2086318" y="5256755"/>
              <a:ext cx="154125" cy="281626"/>
              <a:chOff x="2387592" y="4973039"/>
              <a:chExt cx="166970" cy="281626"/>
            </a:xfrm>
          </p:grpSpPr>
          <p:sp>
            <p:nvSpPr>
              <p:cNvPr id="11" name="Prostokąt 166"/>
              <p:cNvSpPr/>
              <p:nvPr/>
            </p:nvSpPr>
            <p:spPr bwMode="auto">
              <a:xfrm>
                <a:off x="2389777" y="5096218"/>
                <a:ext cx="164785" cy="15844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" name="Prostokąt 165"/>
              <p:cNvSpPr/>
              <p:nvPr/>
            </p:nvSpPr>
            <p:spPr bwMode="auto">
              <a:xfrm>
                <a:off x="2387592" y="4973039"/>
                <a:ext cx="87419" cy="123179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6" name="Prostokąt 169"/>
            <p:cNvSpPr/>
            <p:nvPr/>
          </p:nvSpPr>
          <p:spPr bwMode="auto">
            <a:xfrm>
              <a:off x="2381679" y="5068750"/>
              <a:ext cx="80695" cy="65474"/>
            </a:xfrm>
            <a:prstGeom prst="rect">
              <a:avLst/>
            </a:prstGeom>
            <a:solidFill>
              <a:srgbClr val="FFA3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7" name="Łącznik prosty ze strzałką 96"/>
            <p:cNvCxnSpPr/>
            <p:nvPr/>
          </p:nvCxnSpPr>
          <p:spPr bwMode="auto">
            <a:xfrm>
              <a:off x="5620882" y="5532232"/>
              <a:ext cx="3202075" cy="94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pole tekstowe 101"/>
            <p:cNvSpPr txBox="1"/>
            <p:nvPr/>
          </p:nvSpPr>
          <p:spPr>
            <a:xfrm>
              <a:off x="6467253" y="5514937"/>
              <a:ext cx="2436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Neutron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N</a:t>
              </a:r>
            </a:p>
          </p:txBody>
        </p:sp>
        <p:cxnSp>
          <p:nvCxnSpPr>
            <p:cNvPr id="9" name="Łącznik prosty ze strzałką 93"/>
            <p:cNvCxnSpPr/>
            <p:nvPr/>
          </p:nvCxnSpPr>
          <p:spPr bwMode="auto">
            <a:xfrm flipV="1">
              <a:off x="1406340" y="1843281"/>
              <a:ext cx="0" cy="2987441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pole tekstowe 104"/>
            <p:cNvSpPr txBox="1"/>
            <p:nvPr/>
          </p:nvSpPr>
          <p:spPr>
            <a:xfrm rot="16200000">
              <a:off x="9797" y="3043393"/>
              <a:ext cx="2321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Proton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Z</a:t>
              </a:r>
            </a:p>
          </p:txBody>
        </p:sp>
      </p:grpSp>
      <p:grpSp>
        <p:nvGrpSpPr>
          <p:cNvPr id="79" name="Gruppo 78"/>
          <p:cNvGrpSpPr/>
          <p:nvPr/>
        </p:nvGrpSpPr>
        <p:grpSpPr>
          <a:xfrm>
            <a:off x="2345491" y="3991363"/>
            <a:ext cx="3341133" cy="2566349"/>
            <a:chOff x="2436768" y="3805956"/>
            <a:chExt cx="3341133" cy="2566349"/>
          </a:xfrm>
        </p:grpSpPr>
        <p:grpSp>
          <p:nvGrpSpPr>
            <p:cNvPr id="80" name="Group 8"/>
            <p:cNvGrpSpPr/>
            <p:nvPr/>
          </p:nvGrpSpPr>
          <p:grpSpPr>
            <a:xfrm>
              <a:off x="2436768" y="3805956"/>
              <a:ext cx="1776703" cy="1365438"/>
              <a:chOff x="5290137" y="1898910"/>
              <a:chExt cx="1776703" cy="1365438"/>
            </a:xfrm>
          </p:grpSpPr>
          <p:sp>
            <p:nvSpPr>
              <p:cNvPr id="85" name="Oval 91"/>
              <p:cNvSpPr/>
              <p:nvPr/>
            </p:nvSpPr>
            <p:spPr>
              <a:xfrm>
                <a:off x="5290137" y="3022435"/>
                <a:ext cx="283634" cy="24191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Oval 92"/>
              <p:cNvSpPr/>
              <p:nvPr/>
            </p:nvSpPr>
            <p:spPr>
              <a:xfrm>
                <a:off x="6783206" y="1898910"/>
                <a:ext cx="283634" cy="245735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81" name="Straight Connector 93"/>
            <p:cNvCxnSpPr>
              <a:stCxn id="86" idx="5"/>
              <a:endCxn id="83" idx="0"/>
            </p:cNvCxnSpPr>
            <p:nvPr/>
          </p:nvCxnSpPr>
          <p:spPr>
            <a:xfrm>
              <a:off x="4171934" y="4015704"/>
              <a:ext cx="394723" cy="1002345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93"/>
            <p:cNvCxnSpPr/>
            <p:nvPr/>
          </p:nvCxnSpPr>
          <p:spPr>
            <a:xfrm>
              <a:off x="2658806" y="5085229"/>
              <a:ext cx="1415713" cy="179331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3"/>
            <p:cNvSpPr/>
            <p:nvPr/>
          </p:nvSpPr>
          <p:spPr>
            <a:xfrm>
              <a:off x="3471555" y="5018049"/>
              <a:ext cx="2190203" cy="121571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2000" b="1" i="1" baseline="30000" dirty="0" smtClean="0">
                  <a:solidFill>
                    <a:srgbClr val="0000FF"/>
                  </a:solidFill>
                </a:rPr>
                <a:t>52,54</a:t>
              </a:r>
              <a:r>
                <a:rPr lang="en-US" sz="2000" b="1" i="1" dirty="0" smtClean="0">
                  <a:solidFill>
                    <a:srgbClr val="0000FF"/>
                  </a:solidFill>
                </a:rPr>
                <a:t>Fe, </a:t>
              </a:r>
              <a:r>
                <a:rPr lang="en-US" sz="2000" b="1" i="1" baseline="30000" dirty="0" smtClean="0">
                  <a:solidFill>
                    <a:srgbClr val="0000FF"/>
                  </a:solidFill>
                </a:rPr>
                <a:t>124</a:t>
              </a:r>
              <a:r>
                <a:rPr lang="en-US" sz="2000" b="1" i="1" dirty="0" smtClean="0">
                  <a:solidFill>
                    <a:srgbClr val="0000FF"/>
                  </a:solidFill>
                </a:rPr>
                <a:t>Sn</a:t>
              </a:r>
            </a:p>
            <a:p>
              <a:pPr>
                <a:lnSpc>
                  <a:spcPct val="50000"/>
                </a:lnSpc>
              </a:pPr>
              <a:endParaRPr lang="en-US" sz="600" b="1" i="1" dirty="0" smtClean="0">
                <a:solidFill>
                  <a:srgbClr val="0000FF"/>
                </a:solidFill>
              </a:endParaRPr>
            </a:p>
            <a:p>
              <a:r>
                <a:rPr lang="en-US" sz="1400" b="1" i="1" dirty="0" smtClean="0">
                  <a:solidFill>
                    <a:srgbClr val="0000FF"/>
                  </a:solidFill>
                </a:rPr>
                <a:t>PYGMY RESONANCES</a:t>
              </a:r>
            </a:p>
            <a:p>
              <a:r>
                <a:rPr lang="en-US" sz="1200" i="1" dirty="0" smtClean="0">
                  <a:solidFill>
                    <a:srgbClr val="0000FF"/>
                  </a:solidFill>
                </a:rPr>
                <a:t>O, Wieland, F</a:t>
              </a:r>
              <a:r>
                <a:rPr lang="en-US" sz="1200" i="1" dirty="0">
                  <a:solidFill>
                    <a:srgbClr val="0000FF"/>
                  </a:solidFill>
                </a:rPr>
                <a:t>. </a:t>
              </a:r>
              <a:r>
                <a:rPr lang="en-US" sz="1200" i="1" dirty="0" err="1">
                  <a:solidFill>
                    <a:srgbClr val="0000FF"/>
                  </a:solidFill>
                </a:rPr>
                <a:t>Crespi</a:t>
              </a:r>
              <a:r>
                <a:rPr lang="en-US" sz="1200" i="1" dirty="0">
                  <a:solidFill>
                    <a:srgbClr val="0000FF"/>
                  </a:solidFill>
                </a:rPr>
                <a:t>, </a:t>
              </a:r>
              <a:endParaRPr lang="en-US" sz="1200" i="1" dirty="0" smtClean="0">
                <a:solidFill>
                  <a:srgbClr val="0000FF"/>
                </a:solidFill>
              </a:endParaRPr>
            </a:p>
            <a:p>
              <a:r>
                <a:rPr lang="en-US" sz="1200" b="1" i="1" dirty="0" smtClean="0">
                  <a:solidFill>
                    <a:srgbClr val="0000FF"/>
                  </a:solidFill>
                </a:rPr>
                <a:t>A. </a:t>
              </a:r>
              <a:r>
                <a:rPr lang="en-US" sz="1200" b="1" i="1" dirty="0" err="1" smtClean="0">
                  <a:solidFill>
                    <a:srgbClr val="0000FF"/>
                  </a:solidFill>
                </a:rPr>
                <a:t>Bracco</a:t>
              </a:r>
              <a:endParaRPr lang="en-US" sz="1200" b="1" i="1" dirty="0" smtClean="0">
                <a:solidFill>
                  <a:srgbClr val="0000FF"/>
                </a:solidFill>
              </a:endParaRPr>
            </a:p>
            <a:p>
              <a:r>
                <a:rPr lang="en-US" sz="1200" i="1" dirty="0" smtClean="0">
                  <a:solidFill>
                    <a:srgbClr val="0000FF"/>
                  </a:solidFill>
                </a:rPr>
                <a:t>Milano</a:t>
              </a:r>
              <a:endParaRPr lang="en-US" sz="1200" i="1" dirty="0"/>
            </a:p>
          </p:txBody>
        </p:sp>
        <p:pic>
          <p:nvPicPr>
            <p:cNvPr id="84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15177" y="5713630"/>
              <a:ext cx="662724" cy="658675"/>
            </a:xfrm>
            <a:prstGeom prst="rect">
              <a:avLst/>
            </a:prstGeom>
          </p:spPr>
        </p:pic>
      </p:grpSp>
      <p:grpSp>
        <p:nvGrpSpPr>
          <p:cNvPr id="87" name="Gruppo 86"/>
          <p:cNvGrpSpPr/>
          <p:nvPr/>
        </p:nvGrpSpPr>
        <p:grpSpPr>
          <a:xfrm>
            <a:off x="1399571" y="2903965"/>
            <a:ext cx="1736121" cy="3187026"/>
            <a:chOff x="1373653" y="2722537"/>
            <a:chExt cx="1736121" cy="3187026"/>
          </a:xfrm>
        </p:grpSpPr>
        <p:grpSp>
          <p:nvGrpSpPr>
            <p:cNvPr id="88" name="Gruppo 87"/>
            <p:cNvGrpSpPr/>
            <p:nvPr/>
          </p:nvGrpSpPr>
          <p:grpSpPr>
            <a:xfrm>
              <a:off x="1373653" y="2802502"/>
              <a:ext cx="1413637" cy="3107061"/>
              <a:chOff x="1373653" y="2802502"/>
              <a:chExt cx="1413637" cy="3107061"/>
            </a:xfrm>
          </p:grpSpPr>
          <p:sp>
            <p:nvSpPr>
              <p:cNvPr id="90" name="Rectangle 83"/>
              <p:cNvSpPr/>
              <p:nvPr/>
            </p:nvSpPr>
            <p:spPr>
              <a:xfrm>
                <a:off x="1469740" y="2802502"/>
                <a:ext cx="1317550" cy="121571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000" b="1" i="1" baseline="30000" dirty="0" smtClean="0">
                    <a:solidFill>
                      <a:srgbClr val="0000FF"/>
                    </a:solidFill>
                  </a:rPr>
                  <a:t>15</a:t>
                </a:r>
                <a:r>
                  <a:rPr lang="en-US" sz="2000" b="1" i="1" dirty="0" smtClean="0">
                    <a:solidFill>
                      <a:srgbClr val="0000FF"/>
                    </a:solidFill>
                  </a:rPr>
                  <a:t>O</a:t>
                </a:r>
              </a:p>
              <a:p>
                <a:pPr>
                  <a:lnSpc>
                    <a:spcPct val="50000"/>
                  </a:lnSpc>
                </a:pPr>
                <a:endParaRPr lang="en-US" sz="600" b="1" i="1" dirty="0" smtClean="0">
                  <a:solidFill>
                    <a:srgbClr val="0000FF"/>
                  </a:solidFill>
                </a:endParaRPr>
              </a:p>
              <a:p>
                <a:r>
                  <a:rPr lang="en-US" sz="1400" b="1" i="1" dirty="0" smtClean="0">
                    <a:solidFill>
                      <a:srgbClr val="0000FF"/>
                    </a:solidFill>
                  </a:rPr>
                  <a:t>LIFETIMES</a:t>
                </a:r>
              </a:p>
              <a:p>
                <a:r>
                  <a:rPr lang="en-US" sz="1200" i="1" dirty="0" smtClean="0">
                    <a:solidFill>
                      <a:srgbClr val="0000FF"/>
                    </a:solidFill>
                  </a:rPr>
                  <a:t>C. </a:t>
                </a:r>
                <a:r>
                  <a:rPr lang="en-US" sz="1200" i="1" dirty="0" err="1" smtClean="0">
                    <a:solidFill>
                      <a:srgbClr val="0000FF"/>
                    </a:solidFill>
                  </a:rPr>
                  <a:t>Michelagnoli</a:t>
                </a:r>
                <a:r>
                  <a:rPr lang="en-US" sz="1200" i="1" dirty="0" smtClean="0">
                    <a:solidFill>
                      <a:srgbClr val="0000FF"/>
                    </a:solidFill>
                  </a:rPr>
                  <a:t>,  </a:t>
                </a:r>
              </a:p>
              <a:p>
                <a:r>
                  <a:rPr lang="en-US" sz="1200" b="1" i="1" dirty="0" smtClean="0">
                    <a:solidFill>
                      <a:srgbClr val="0000FF"/>
                    </a:solidFill>
                  </a:rPr>
                  <a:t>C. Ur</a:t>
                </a:r>
              </a:p>
              <a:p>
                <a:r>
                  <a:rPr lang="en-US" sz="1200" i="1" dirty="0" smtClean="0">
                    <a:solidFill>
                      <a:srgbClr val="0000FF"/>
                    </a:solidFill>
                  </a:rPr>
                  <a:t>Padua</a:t>
                </a:r>
                <a:endParaRPr lang="en-US" sz="1200" i="1" dirty="0"/>
              </a:p>
            </p:txBody>
          </p:sp>
          <p:sp>
            <p:nvSpPr>
              <p:cNvPr id="91" name="Oval 91"/>
              <p:cNvSpPr/>
              <p:nvPr/>
            </p:nvSpPr>
            <p:spPr>
              <a:xfrm>
                <a:off x="1373653" y="5667650"/>
                <a:ext cx="283634" cy="24191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2" name="Straight Connector 93"/>
              <p:cNvCxnSpPr>
                <a:endCxn id="91" idx="0"/>
              </p:cNvCxnSpPr>
              <p:nvPr/>
            </p:nvCxnSpPr>
            <p:spPr>
              <a:xfrm flipH="1">
                <a:off x="1515470" y="4055666"/>
                <a:ext cx="321807" cy="1611984"/>
              </a:xfrm>
              <a:prstGeom prst="line">
                <a:avLst/>
              </a:prstGeom>
              <a:ln w="952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9" name="Immagine 88"/>
            <p:cNvPicPr>
              <a:picLocks noChangeAspect="1"/>
            </p:cNvPicPr>
            <p:nvPr/>
          </p:nvPicPr>
          <p:blipFill rotWithShape="1">
            <a:blip r:embed="rId11"/>
            <a:srcRect l="167" t="-1078" r="2356" b="3370"/>
            <a:stretch/>
          </p:blipFill>
          <p:spPr>
            <a:xfrm>
              <a:off x="2414974" y="2722537"/>
              <a:ext cx="694800" cy="702000"/>
            </a:xfrm>
            <a:prstGeom prst="rect">
              <a:avLst/>
            </a:prstGeom>
          </p:spPr>
        </p:pic>
      </p:grpSp>
      <p:sp>
        <p:nvSpPr>
          <p:cNvPr id="93" name="Rectangle 144"/>
          <p:cNvSpPr>
            <a:spLocks noChangeAspect="1" noChangeArrowheads="1"/>
          </p:cNvSpPr>
          <p:nvPr/>
        </p:nvSpPr>
        <p:spPr bwMode="auto">
          <a:xfrm>
            <a:off x="1262304" y="1312106"/>
            <a:ext cx="3845331" cy="76431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buClr>
                <a:srgbClr val="FF0000"/>
              </a:buClr>
            </a:pPr>
            <a:r>
              <a:rPr lang="it-IT" sz="2000" b="1" kern="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NUCLEAR STRUCTURE &amp;</a:t>
            </a:r>
          </a:p>
          <a:p>
            <a:pPr defTabSz="914400">
              <a:lnSpc>
                <a:spcPct val="110000"/>
              </a:lnSpc>
              <a:buClr>
                <a:srgbClr val="FF0000"/>
              </a:buClr>
            </a:pPr>
            <a:r>
              <a:rPr lang="it-IT" sz="2000" b="1" kern="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ASTROPHYSICS APPLICATIONS</a:t>
            </a:r>
            <a:endParaRPr lang="it-IT" sz="800" kern="0" dirty="0">
              <a:solidFill>
                <a:srgbClr val="FF00FF"/>
              </a:solidFill>
              <a:latin typeface="Corbel" charset="0"/>
              <a:cs typeface="Corbel" charset="0"/>
            </a:endParaRPr>
          </a:p>
        </p:txBody>
      </p:sp>
      <p:sp>
        <p:nvSpPr>
          <p:cNvPr id="94" name="Rectangle 4"/>
          <p:cNvSpPr txBox="1">
            <a:spLocks noChangeArrowheads="1"/>
          </p:cNvSpPr>
          <p:nvPr/>
        </p:nvSpPr>
        <p:spPr>
          <a:xfrm>
            <a:off x="0" y="43678"/>
            <a:ext cx="9144000" cy="994621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de-DE" sz="3200" b="1" dirty="0" smtClean="0">
                <a:solidFill>
                  <a:srgbClr val="FFFF00"/>
                </a:solidFill>
                <a:latin typeface="Corbel"/>
                <a:cs typeface="Corbel"/>
              </a:rPr>
              <a:t>HIGHLIGHTS </a:t>
            </a:r>
            <a:r>
              <a:rPr lang="de-DE" sz="3200" b="1" dirty="0" err="1" smtClean="0">
                <a:solidFill>
                  <a:srgbClr val="FFFF00"/>
                </a:solidFill>
                <a:latin typeface="Corbel"/>
                <a:cs typeface="Corbel"/>
              </a:rPr>
              <a:t>from</a:t>
            </a:r>
            <a:r>
              <a:rPr lang="de-DE" sz="3200" b="1" dirty="0" smtClean="0">
                <a:solidFill>
                  <a:srgbClr val="FFFF00"/>
                </a:solidFill>
                <a:latin typeface="Corbel"/>
                <a:cs typeface="Corbel"/>
              </a:rPr>
              <a:t> AGATA </a:t>
            </a:r>
          </a:p>
          <a:p>
            <a:pPr>
              <a:lnSpc>
                <a:spcPct val="80000"/>
              </a:lnSpc>
              <a:defRPr/>
            </a:pPr>
            <a:r>
              <a:rPr lang="de-DE" sz="2800" b="1" dirty="0" smtClean="0">
                <a:solidFill>
                  <a:srgbClr val="FFFF00"/>
                </a:solidFill>
                <a:latin typeface="Corbel"/>
                <a:cs typeface="Corbel"/>
              </a:rPr>
              <a:t>LEGNARO </a:t>
            </a:r>
            <a:r>
              <a:rPr lang="de-DE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and</a:t>
            </a:r>
            <a:r>
              <a:rPr lang="de-DE" sz="2800" b="1" dirty="0" smtClean="0">
                <a:solidFill>
                  <a:srgbClr val="FFFF00"/>
                </a:solidFill>
                <a:latin typeface="Corbel"/>
                <a:cs typeface="Corbel"/>
              </a:rPr>
              <a:t> GSI</a:t>
            </a:r>
            <a:endParaRPr lang="en-US" sz="24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pic>
        <p:nvPicPr>
          <p:cNvPr id="95" name="Immagine 9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71204" y="-130054"/>
            <a:ext cx="1231289" cy="166390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6" name="Gruppo 66"/>
          <p:cNvGrpSpPr/>
          <p:nvPr/>
        </p:nvGrpSpPr>
        <p:grpSpPr>
          <a:xfrm>
            <a:off x="5799135" y="2679904"/>
            <a:ext cx="2577809" cy="2622987"/>
            <a:chOff x="6006475" y="2524408"/>
            <a:chExt cx="2577809" cy="2622987"/>
          </a:xfrm>
        </p:grpSpPr>
        <p:sp>
          <p:nvSpPr>
            <p:cNvPr id="97" name="Oval 91"/>
            <p:cNvSpPr/>
            <p:nvPr/>
          </p:nvSpPr>
          <p:spPr>
            <a:xfrm>
              <a:off x="6006475" y="2524408"/>
              <a:ext cx="283634" cy="24191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8" name="Group 14"/>
            <p:cNvGrpSpPr/>
            <p:nvPr/>
          </p:nvGrpSpPr>
          <p:grpSpPr>
            <a:xfrm>
              <a:off x="6169790" y="2713872"/>
              <a:ext cx="2414494" cy="1878675"/>
              <a:chOff x="6006027" y="2475773"/>
              <a:chExt cx="2414494" cy="1878675"/>
            </a:xfrm>
          </p:grpSpPr>
          <p:sp>
            <p:nvSpPr>
              <p:cNvPr id="100" name="Rectangle 83"/>
              <p:cNvSpPr/>
              <p:nvPr/>
            </p:nvSpPr>
            <p:spPr>
              <a:xfrm>
                <a:off x="6835545" y="2923287"/>
                <a:ext cx="1584976" cy="1431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i="1" baseline="30000" dirty="0" smtClean="0">
                    <a:solidFill>
                      <a:srgbClr val="0000FF"/>
                    </a:solidFill>
                  </a:rPr>
                  <a:t>196</a:t>
                </a:r>
                <a:r>
                  <a:rPr lang="en-US" sz="2000" b="1" i="1" dirty="0" smtClean="0">
                    <a:solidFill>
                      <a:srgbClr val="0000FF"/>
                    </a:solidFill>
                  </a:rPr>
                  <a:t>Os</a:t>
                </a:r>
              </a:p>
              <a:p>
                <a:pPr>
                  <a:lnSpc>
                    <a:spcPct val="50000"/>
                  </a:lnSpc>
                </a:pPr>
                <a:endParaRPr lang="en-US" sz="600" b="1" i="1" dirty="0" smtClean="0">
                  <a:solidFill>
                    <a:srgbClr val="0000FF"/>
                  </a:solidFill>
                </a:endParaRPr>
              </a:p>
              <a:p>
                <a:r>
                  <a:rPr lang="en-US" sz="1400" b="1" i="1" dirty="0" smtClean="0">
                    <a:solidFill>
                      <a:srgbClr val="0000FF"/>
                    </a:solidFill>
                  </a:rPr>
                  <a:t>SHAPE </a:t>
                </a:r>
              </a:p>
              <a:p>
                <a:r>
                  <a:rPr lang="en-US" sz="1400" b="1" i="1" dirty="0" smtClean="0">
                    <a:solidFill>
                      <a:srgbClr val="0000FF"/>
                    </a:solidFill>
                  </a:rPr>
                  <a:t>TRANSITIONS</a:t>
                </a:r>
              </a:p>
              <a:p>
                <a:r>
                  <a:rPr lang="en-US" sz="1200" i="1" dirty="0" smtClean="0">
                    <a:solidFill>
                      <a:srgbClr val="0000FF"/>
                    </a:solidFill>
                  </a:rPr>
                  <a:t>P.R. John</a:t>
                </a:r>
              </a:p>
              <a:p>
                <a:r>
                  <a:rPr lang="en-US" sz="1200" b="1" i="1" dirty="0" err="1" smtClean="0">
                    <a:solidFill>
                      <a:srgbClr val="0000FF"/>
                    </a:solidFill>
                  </a:rPr>
                  <a:t>Valiente-Dobon</a:t>
                </a:r>
                <a:r>
                  <a:rPr lang="en-US" sz="1200" i="1" dirty="0" smtClean="0">
                    <a:solidFill>
                      <a:srgbClr val="0000FF"/>
                    </a:solidFill>
                  </a:rPr>
                  <a:t>, …</a:t>
                </a:r>
              </a:p>
              <a:p>
                <a:r>
                  <a:rPr lang="en-US" sz="1200" i="1" dirty="0" smtClean="0">
                    <a:solidFill>
                      <a:srgbClr val="0000FF"/>
                    </a:solidFill>
                  </a:rPr>
                  <a:t>Padua</a:t>
                </a:r>
                <a:endParaRPr lang="en-US" sz="1200" i="1" dirty="0"/>
              </a:p>
            </p:txBody>
          </p:sp>
          <p:cxnSp>
            <p:nvCxnSpPr>
              <p:cNvPr id="101" name="Straight Connector 93"/>
              <p:cNvCxnSpPr/>
              <p:nvPr/>
            </p:nvCxnSpPr>
            <p:spPr>
              <a:xfrm>
                <a:off x="6006027" y="2475773"/>
                <a:ext cx="858272" cy="641286"/>
              </a:xfrm>
              <a:prstGeom prst="line">
                <a:avLst/>
              </a:prstGeom>
              <a:ln w="952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9" name="Immagine 71"/>
            <p:cNvPicPr>
              <a:picLocks noChangeAspect="1"/>
            </p:cNvPicPr>
            <p:nvPr/>
          </p:nvPicPr>
          <p:blipFill rotWithShape="1">
            <a:blip r:embed="rId11"/>
            <a:srcRect l="167" t="-1078" r="2356" b="3370"/>
            <a:stretch/>
          </p:blipFill>
          <p:spPr>
            <a:xfrm>
              <a:off x="7760986" y="4445395"/>
              <a:ext cx="694800" cy="70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041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544267" y="853868"/>
            <a:ext cx="8229406" cy="5801264"/>
            <a:chOff x="673857" y="283716"/>
            <a:chExt cx="8229406" cy="5801264"/>
          </a:xfrm>
        </p:grpSpPr>
        <p:grpSp>
          <p:nvGrpSpPr>
            <p:cNvPr id="3" name="Grupa 49"/>
            <p:cNvGrpSpPr/>
            <p:nvPr/>
          </p:nvGrpSpPr>
          <p:grpSpPr>
            <a:xfrm>
              <a:off x="673857" y="283716"/>
              <a:ext cx="8229406" cy="5801264"/>
              <a:chOff x="674903" y="-23583"/>
              <a:chExt cx="9414483" cy="6126163"/>
            </a:xfrm>
          </p:grpSpPr>
          <p:grpSp>
            <p:nvGrpSpPr>
              <p:cNvPr id="13" name="Grupa 71"/>
              <p:cNvGrpSpPr/>
              <p:nvPr/>
            </p:nvGrpSpPr>
            <p:grpSpPr>
              <a:xfrm>
                <a:off x="674903" y="-23583"/>
                <a:ext cx="9414483" cy="6126163"/>
                <a:chOff x="595010" y="204810"/>
                <a:chExt cx="9414483" cy="6126163"/>
              </a:xfrm>
            </p:grpSpPr>
            <p:sp>
              <p:nvSpPr>
                <p:cNvPr id="19" name="Prostokąt 49"/>
                <p:cNvSpPr>
                  <a:spLocks noChangeArrowheads="1"/>
                </p:cNvSpPr>
                <p:nvPr/>
              </p:nvSpPr>
              <p:spPr bwMode="auto">
                <a:xfrm>
                  <a:off x="595010" y="204810"/>
                  <a:ext cx="9414483" cy="6126163"/>
                </a:xfrm>
                <a:prstGeom prst="rect">
                  <a:avLst/>
                </a:prstGeom>
                <a:solidFill>
                  <a:srgbClr val="FFFFFF"/>
                </a:solidFill>
                <a:ln w="9525" algn="ctr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pic>
              <p:nvPicPr>
                <p:cNvPr id="20" name="Obraz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63" b="12035"/>
                <a:stretch>
                  <a:fillRect/>
                </a:stretch>
              </p:blipFill>
              <p:spPr bwMode="auto">
                <a:xfrm>
                  <a:off x="6845702" y="311320"/>
                  <a:ext cx="2690383" cy="1814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Obraz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46" b="7314"/>
                <a:stretch>
                  <a:fillRect/>
                </a:stretch>
              </p:blipFill>
              <p:spPr bwMode="auto">
                <a:xfrm>
                  <a:off x="4585652" y="1405731"/>
                  <a:ext cx="2747345" cy="19113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Obraz 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4" b="7684"/>
                <a:stretch>
                  <a:fillRect/>
                </a:stretch>
              </p:blipFill>
              <p:spPr bwMode="auto">
                <a:xfrm>
                  <a:off x="2573608" y="2644142"/>
                  <a:ext cx="3001571" cy="1903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Obraz 1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02" r="-7402" b="7880"/>
                <a:stretch>
                  <a:fillRect/>
                </a:stretch>
              </p:blipFill>
              <p:spPr bwMode="auto">
                <a:xfrm>
                  <a:off x="1177577" y="4307994"/>
                  <a:ext cx="3134298" cy="18996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Prostokąt 15"/>
                <p:cNvSpPr>
                  <a:spLocks noChangeArrowheads="1"/>
                </p:cNvSpPr>
                <p:nvPr/>
              </p:nvSpPr>
              <p:spPr bwMode="auto">
                <a:xfrm>
                  <a:off x="1314830" y="5884171"/>
                  <a:ext cx="567076" cy="45719"/>
                </a:xfrm>
                <a:prstGeom prst="rect">
                  <a:avLst/>
                </a:prstGeom>
                <a:noFill/>
                <a:ln w="9525" algn="ctr">
                  <a:solidFill>
                    <a:srgbClr val="0070C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5" name="Prostokąt 16"/>
                <p:cNvSpPr>
                  <a:spLocks noChangeArrowheads="1"/>
                </p:cNvSpPr>
                <p:nvPr/>
              </p:nvSpPr>
              <p:spPr bwMode="auto">
                <a:xfrm rot="5400000">
                  <a:off x="1276857" y="5857130"/>
                  <a:ext cx="371476" cy="42200"/>
                </a:xfrm>
                <a:prstGeom prst="rect">
                  <a:avLst/>
                </a:prstGeom>
                <a:noFill/>
                <a:ln w="6350" algn="ctr">
                  <a:solidFill>
                    <a:srgbClr val="000000">
                      <a:alpha val="50980"/>
                    </a:srgb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6" name="Prostokąt 19"/>
                <p:cNvSpPr>
                  <a:spLocks noChangeArrowheads="1"/>
                </p:cNvSpPr>
                <p:nvPr/>
              </p:nvSpPr>
              <p:spPr bwMode="auto">
                <a:xfrm>
                  <a:off x="1677495" y="5095823"/>
                  <a:ext cx="92315" cy="1337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7" name="Prostokąt 20"/>
                <p:cNvSpPr>
                  <a:spLocks noChangeArrowheads="1"/>
                </p:cNvSpPr>
                <p:nvPr/>
              </p:nvSpPr>
              <p:spPr bwMode="auto">
                <a:xfrm>
                  <a:off x="1367579" y="558190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8" name="Prostokąt 21"/>
                <p:cNvSpPr>
                  <a:spLocks noChangeArrowheads="1"/>
                </p:cNvSpPr>
                <p:nvPr/>
              </p:nvSpPr>
              <p:spPr bwMode="auto">
                <a:xfrm>
                  <a:off x="1685122" y="6037106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9" name="Prostokąt 22"/>
                <p:cNvSpPr>
                  <a:spLocks noChangeArrowheads="1"/>
                </p:cNvSpPr>
                <p:nvPr/>
              </p:nvSpPr>
              <p:spPr bwMode="auto">
                <a:xfrm>
                  <a:off x="1416437" y="6040155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0" name="Prostokąt 23"/>
                <p:cNvSpPr>
                  <a:spLocks noChangeArrowheads="1"/>
                </p:cNvSpPr>
                <p:nvPr/>
              </p:nvSpPr>
              <p:spPr bwMode="auto">
                <a:xfrm>
                  <a:off x="1285593" y="5811027"/>
                  <a:ext cx="46157" cy="1344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1" name="Prostokąt 24"/>
                <p:cNvSpPr>
                  <a:spLocks noChangeArrowheads="1"/>
                </p:cNvSpPr>
                <p:nvPr/>
              </p:nvSpPr>
              <p:spPr bwMode="auto">
                <a:xfrm>
                  <a:off x="1862374" y="5876914"/>
                  <a:ext cx="46157" cy="1344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2" name="Prostokąt 25"/>
                <p:cNvSpPr>
                  <a:spLocks noChangeArrowheads="1"/>
                </p:cNvSpPr>
                <p:nvPr/>
              </p:nvSpPr>
              <p:spPr bwMode="auto">
                <a:xfrm>
                  <a:off x="2387209" y="5558087"/>
                  <a:ext cx="46157" cy="1344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3" name="Prostokąt 26"/>
                <p:cNvSpPr>
                  <a:spLocks noChangeArrowheads="1"/>
                </p:cNvSpPr>
                <p:nvPr/>
              </p:nvSpPr>
              <p:spPr bwMode="auto">
                <a:xfrm>
                  <a:off x="2210244" y="5752854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4" name="Prostokąt 27"/>
                <p:cNvSpPr>
                  <a:spLocks noChangeArrowheads="1"/>
                </p:cNvSpPr>
                <p:nvPr/>
              </p:nvSpPr>
              <p:spPr bwMode="auto">
                <a:xfrm>
                  <a:off x="2561262" y="5558088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5" name="Prostokąt 28"/>
                <p:cNvSpPr>
                  <a:spLocks noChangeArrowheads="1"/>
                </p:cNvSpPr>
                <p:nvPr/>
              </p:nvSpPr>
              <p:spPr bwMode="auto">
                <a:xfrm>
                  <a:off x="1445980" y="5671544"/>
                  <a:ext cx="33229" cy="25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6" name="pole tekstowe 11"/>
                <p:cNvSpPr txBox="1">
                  <a:spLocks noChangeArrowheads="1"/>
                </p:cNvSpPr>
                <p:nvPr/>
              </p:nvSpPr>
              <p:spPr bwMode="auto">
                <a:xfrm>
                  <a:off x="1196726" y="5451823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8</a:t>
                  </a:r>
                </a:p>
              </p:txBody>
            </p:sp>
            <p:sp>
              <p:nvSpPr>
                <p:cNvPr id="37" name="Prostokąt 29"/>
                <p:cNvSpPr>
                  <a:spLocks noChangeArrowheads="1"/>
                </p:cNvSpPr>
                <p:nvPr/>
              </p:nvSpPr>
              <p:spPr bwMode="auto">
                <a:xfrm>
                  <a:off x="1780919" y="5004121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8" name="pole tekstowe 30"/>
                <p:cNvSpPr txBox="1">
                  <a:spLocks noChangeArrowheads="1"/>
                </p:cNvSpPr>
                <p:nvPr/>
              </p:nvSpPr>
              <p:spPr bwMode="auto">
                <a:xfrm>
                  <a:off x="1551558" y="4895051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20</a:t>
                  </a:r>
                </a:p>
              </p:txBody>
            </p:sp>
            <p:sp>
              <p:nvSpPr>
                <p:cNvPr id="39" name="Prostokąt 31"/>
                <p:cNvSpPr>
                  <a:spLocks noChangeArrowheads="1"/>
                </p:cNvSpPr>
                <p:nvPr/>
              </p:nvSpPr>
              <p:spPr bwMode="auto">
                <a:xfrm>
                  <a:off x="2055012" y="4635444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" name="Prostokąt 32"/>
                <p:cNvSpPr>
                  <a:spLocks noChangeArrowheads="1"/>
                </p:cNvSpPr>
                <p:nvPr/>
              </p:nvSpPr>
              <p:spPr bwMode="auto">
                <a:xfrm>
                  <a:off x="3170793" y="5006179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" name="pole tekstowe 33"/>
                <p:cNvSpPr txBox="1">
                  <a:spLocks noChangeArrowheads="1"/>
                </p:cNvSpPr>
                <p:nvPr/>
              </p:nvSpPr>
              <p:spPr bwMode="auto">
                <a:xfrm>
                  <a:off x="1829777" y="4504943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28</a:t>
                  </a:r>
                </a:p>
              </p:txBody>
            </p:sp>
            <p:sp>
              <p:nvSpPr>
                <p:cNvPr id="42" name="Prostokąt 34"/>
                <p:cNvSpPr>
                  <a:spLocks noChangeArrowheads="1"/>
                </p:cNvSpPr>
                <p:nvPr/>
              </p:nvSpPr>
              <p:spPr bwMode="auto">
                <a:xfrm>
                  <a:off x="2210245" y="4443625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3" name="Prostokąt 35"/>
                <p:cNvSpPr>
                  <a:spLocks noChangeArrowheads="1"/>
                </p:cNvSpPr>
                <p:nvPr/>
              </p:nvSpPr>
              <p:spPr bwMode="auto">
                <a:xfrm>
                  <a:off x="2548766" y="4190774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4" name="Prostokąt 36"/>
                <p:cNvSpPr>
                  <a:spLocks noChangeArrowheads="1"/>
                </p:cNvSpPr>
                <p:nvPr/>
              </p:nvSpPr>
              <p:spPr bwMode="auto">
                <a:xfrm>
                  <a:off x="3529057" y="3375211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5" name="Prostokąt 37"/>
                <p:cNvSpPr>
                  <a:spLocks noChangeArrowheads="1"/>
                </p:cNvSpPr>
                <p:nvPr/>
              </p:nvSpPr>
              <p:spPr bwMode="auto">
                <a:xfrm>
                  <a:off x="3314674" y="359600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6" name="Prostokąt 38"/>
                <p:cNvSpPr>
                  <a:spLocks noChangeArrowheads="1"/>
                </p:cNvSpPr>
                <p:nvPr/>
              </p:nvSpPr>
              <p:spPr bwMode="auto">
                <a:xfrm>
                  <a:off x="3751140" y="461401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7" name="Prostokąt 39"/>
                <p:cNvSpPr>
                  <a:spLocks noChangeArrowheads="1"/>
                </p:cNvSpPr>
                <p:nvPr/>
              </p:nvSpPr>
              <p:spPr bwMode="auto">
                <a:xfrm>
                  <a:off x="3527926" y="4812723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8" name="pole tekstowe 40"/>
                <p:cNvSpPr txBox="1">
                  <a:spLocks noChangeArrowheads="1"/>
                </p:cNvSpPr>
                <p:nvPr/>
              </p:nvSpPr>
              <p:spPr bwMode="auto">
                <a:xfrm>
                  <a:off x="3056262" y="3472149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50</a:t>
                  </a:r>
                </a:p>
              </p:txBody>
            </p:sp>
            <p:sp>
              <p:nvSpPr>
                <p:cNvPr id="49" name="Prostokąt 41"/>
                <p:cNvSpPr>
                  <a:spLocks noChangeArrowheads="1"/>
                </p:cNvSpPr>
                <p:nvPr/>
              </p:nvSpPr>
              <p:spPr bwMode="auto">
                <a:xfrm>
                  <a:off x="4917648" y="3946066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0" name="Prostokąt 42"/>
                <p:cNvSpPr>
                  <a:spLocks noChangeArrowheads="1"/>
                </p:cNvSpPr>
                <p:nvPr/>
              </p:nvSpPr>
              <p:spPr bwMode="auto">
                <a:xfrm>
                  <a:off x="5355575" y="3592411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1" name="Prostokąt 43"/>
                <p:cNvSpPr>
                  <a:spLocks noChangeArrowheads="1"/>
                </p:cNvSpPr>
                <p:nvPr/>
              </p:nvSpPr>
              <p:spPr bwMode="auto">
                <a:xfrm>
                  <a:off x="4917648" y="2327980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2" name="Prostokąt 44"/>
                <p:cNvSpPr>
                  <a:spLocks noChangeArrowheads="1"/>
                </p:cNvSpPr>
                <p:nvPr/>
              </p:nvSpPr>
              <p:spPr bwMode="auto">
                <a:xfrm>
                  <a:off x="5388317" y="206773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3" name="pole tekstowe 45"/>
                <p:cNvSpPr txBox="1">
                  <a:spLocks noChangeArrowheads="1"/>
                </p:cNvSpPr>
                <p:nvPr/>
              </p:nvSpPr>
              <p:spPr bwMode="auto">
                <a:xfrm>
                  <a:off x="5146574" y="1926614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82</a:t>
                  </a:r>
                </a:p>
              </p:txBody>
            </p:sp>
            <p:sp>
              <p:nvSpPr>
                <p:cNvPr id="54" name="Prostokąt 46"/>
                <p:cNvSpPr>
                  <a:spLocks noChangeArrowheads="1"/>
                </p:cNvSpPr>
                <p:nvPr/>
              </p:nvSpPr>
              <p:spPr bwMode="auto">
                <a:xfrm>
                  <a:off x="6882753" y="2529726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5" name="Prostokąt 47"/>
                <p:cNvSpPr>
                  <a:spLocks noChangeArrowheads="1"/>
                </p:cNvSpPr>
                <p:nvPr/>
              </p:nvSpPr>
              <p:spPr bwMode="auto">
                <a:xfrm>
                  <a:off x="6882753" y="1372300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6" name="Prostokąt 48"/>
                <p:cNvSpPr>
                  <a:spLocks noChangeArrowheads="1"/>
                </p:cNvSpPr>
                <p:nvPr/>
              </p:nvSpPr>
              <p:spPr bwMode="auto">
                <a:xfrm>
                  <a:off x="7579920" y="2082536"/>
                  <a:ext cx="79609" cy="11249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7" name="Dowolny kształt 66"/>
                <p:cNvSpPr/>
                <p:nvPr/>
              </p:nvSpPr>
              <p:spPr bwMode="auto">
                <a:xfrm>
                  <a:off x="6073766" y="311321"/>
                  <a:ext cx="3171526" cy="1615294"/>
                </a:xfrm>
                <a:custGeom>
                  <a:avLst/>
                  <a:gdLst>
                    <a:gd name="connsiteX0" fmla="*/ 0 w 3211174"/>
                    <a:gd name="connsiteY0" fmla="*/ 1496291 h 1506726"/>
                    <a:gd name="connsiteX1" fmla="*/ 118753 w 3211174"/>
                    <a:gd name="connsiteY1" fmla="*/ 1413164 h 1506726"/>
                    <a:gd name="connsiteX2" fmla="*/ 154379 w 3211174"/>
                    <a:gd name="connsiteY2" fmla="*/ 1401288 h 1506726"/>
                    <a:gd name="connsiteX3" fmla="*/ 190005 w 3211174"/>
                    <a:gd name="connsiteY3" fmla="*/ 1389413 h 1506726"/>
                    <a:gd name="connsiteX4" fmla="*/ 201880 w 3211174"/>
                    <a:gd name="connsiteY4" fmla="*/ 1353787 h 1506726"/>
                    <a:gd name="connsiteX5" fmla="*/ 273132 w 3211174"/>
                    <a:gd name="connsiteY5" fmla="*/ 1306286 h 1506726"/>
                    <a:gd name="connsiteX6" fmla="*/ 308758 w 3211174"/>
                    <a:gd name="connsiteY6" fmla="*/ 1270660 h 1506726"/>
                    <a:gd name="connsiteX7" fmla="*/ 320634 w 3211174"/>
                    <a:gd name="connsiteY7" fmla="*/ 1235034 h 1506726"/>
                    <a:gd name="connsiteX8" fmla="*/ 391885 w 3211174"/>
                    <a:gd name="connsiteY8" fmla="*/ 1211283 h 1506726"/>
                    <a:gd name="connsiteX9" fmla="*/ 522514 w 3211174"/>
                    <a:gd name="connsiteY9" fmla="*/ 1187532 h 1506726"/>
                    <a:gd name="connsiteX10" fmla="*/ 581891 w 3211174"/>
                    <a:gd name="connsiteY10" fmla="*/ 1140031 h 1506726"/>
                    <a:gd name="connsiteX11" fmla="*/ 617517 w 3211174"/>
                    <a:gd name="connsiteY11" fmla="*/ 1128156 h 1506726"/>
                    <a:gd name="connsiteX12" fmla="*/ 688769 w 3211174"/>
                    <a:gd name="connsiteY12" fmla="*/ 1080655 h 1506726"/>
                    <a:gd name="connsiteX13" fmla="*/ 724395 w 3211174"/>
                    <a:gd name="connsiteY13" fmla="*/ 1056904 h 1506726"/>
                    <a:gd name="connsiteX14" fmla="*/ 760021 w 3211174"/>
                    <a:gd name="connsiteY14" fmla="*/ 1045029 h 1506726"/>
                    <a:gd name="connsiteX15" fmla="*/ 819397 w 3211174"/>
                    <a:gd name="connsiteY15" fmla="*/ 997527 h 1506726"/>
                    <a:gd name="connsiteX16" fmla="*/ 855023 w 3211174"/>
                    <a:gd name="connsiteY16" fmla="*/ 961901 h 1506726"/>
                    <a:gd name="connsiteX17" fmla="*/ 961901 w 3211174"/>
                    <a:gd name="connsiteY17" fmla="*/ 902525 h 1506726"/>
                    <a:gd name="connsiteX18" fmla="*/ 997527 w 3211174"/>
                    <a:gd name="connsiteY18" fmla="*/ 878774 h 1506726"/>
                    <a:gd name="connsiteX19" fmla="*/ 1045028 w 3211174"/>
                    <a:gd name="connsiteY19" fmla="*/ 807522 h 1506726"/>
                    <a:gd name="connsiteX20" fmla="*/ 1116280 w 3211174"/>
                    <a:gd name="connsiteY20" fmla="*/ 771896 h 1506726"/>
                    <a:gd name="connsiteX21" fmla="*/ 1223158 w 3211174"/>
                    <a:gd name="connsiteY21" fmla="*/ 724395 h 1506726"/>
                    <a:gd name="connsiteX22" fmla="*/ 1258784 w 3211174"/>
                    <a:gd name="connsiteY22" fmla="*/ 712519 h 1506726"/>
                    <a:gd name="connsiteX23" fmla="*/ 1330036 w 3211174"/>
                    <a:gd name="connsiteY23" fmla="*/ 665018 h 1506726"/>
                    <a:gd name="connsiteX24" fmla="*/ 1389413 w 3211174"/>
                    <a:gd name="connsiteY24" fmla="*/ 605642 h 1506726"/>
                    <a:gd name="connsiteX25" fmla="*/ 1496291 w 3211174"/>
                    <a:gd name="connsiteY25" fmla="*/ 570016 h 1506726"/>
                    <a:gd name="connsiteX26" fmla="*/ 1531917 w 3211174"/>
                    <a:gd name="connsiteY26" fmla="*/ 558140 h 1506726"/>
                    <a:gd name="connsiteX27" fmla="*/ 1638795 w 3211174"/>
                    <a:gd name="connsiteY27" fmla="*/ 510639 h 1506726"/>
                    <a:gd name="connsiteX28" fmla="*/ 1698171 w 3211174"/>
                    <a:gd name="connsiteY28" fmla="*/ 498764 h 1506726"/>
                    <a:gd name="connsiteX29" fmla="*/ 1769423 w 3211174"/>
                    <a:gd name="connsiteY29" fmla="*/ 475013 h 1506726"/>
                    <a:gd name="connsiteX30" fmla="*/ 1828800 w 3211174"/>
                    <a:gd name="connsiteY30" fmla="*/ 415636 h 1506726"/>
                    <a:gd name="connsiteX31" fmla="*/ 1864426 w 3211174"/>
                    <a:gd name="connsiteY31" fmla="*/ 380010 h 1506726"/>
                    <a:gd name="connsiteX32" fmla="*/ 2030680 w 3211174"/>
                    <a:gd name="connsiteY32" fmla="*/ 344384 h 1506726"/>
                    <a:gd name="connsiteX33" fmla="*/ 2113808 w 3211174"/>
                    <a:gd name="connsiteY33" fmla="*/ 332509 h 1506726"/>
                    <a:gd name="connsiteX34" fmla="*/ 2232561 w 3211174"/>
                    <a:gd name="connsiteY34" fmla="*/ 296883 h 1506726"/>
                    <a:gd name="connsiteX35" fmla="*/ 2268187 w 3211174"/>
                    <a:gd name="connsiteY35" fmla="*/ 285008 h 1506726"/>
                    <a:gd name="connsiteX36" fmla="*/ 2303813 w 3211174"/>
                    <a:gd name="connsiteY36" fmla="*/ 261257 h 1506726"/>
                    <a:gd name="connsiteX37" fmla="*/ 2339439 w 3211174"/>
                    <a:gd name="connsiteY37" fmla="*/ 249382 h 1506726"/>
                    <a:gd name="connsiteX38" fmla="*/ 2375065 w 3211174"/>
                    <a:gd name="connsiteY38" fmla="*/ 213756 h 1506726"/>
                    <a:gd name="connsiteX39" fmla="*/ 2446317 w 3211174"/>
                    <a:gd name="connsiteY39" fmla="*/ 178130 h 1506726"/>
                    <a:gd name="connsiteX40" fmla="*/ 2481943 w 3211174"/>
                    <a:gd name="connsiteY40" fmla="*/ 154379 h 1506726"/>
                    <a:gd name="connsiteX41" fmla="*/ 2517569 w 3211174"/>
                    <a:gd name="connsiteY41" fmla="*/ 142504 h 1506726"/>
                    <a:gd name="connsiteX42" fmla="*/ 2588821 w 3211174"/>
                    <a:gd name="connsiteY42" fmla="*/ 95003 h 1506726"/>
                    <a:gd name="connsiteX43" fmla="*/ 2624447 w 3211174"/>
                    <a:gd name="connsiteY43" fmla="*/ 71252 h 1506726"/>
                    <a:gd name="connsiteX44" fmla="*/ 2826327 w 3211174"/>
                    <a:gd name="connsiteY44" fmla="*/ 35626 h 1506726"/>
                    <a:gd name="connsiteX45" fmla="*/ 3040083 w 3211174"/>
                    <a:gd name="connsiteY45" fmla="*/ 11875 h 1506726"/>
                    <a:gd name="connsiteX46" fmla="*/ 3099459 w 3211174"/>
                    <a:gd name="connsiteY46" fmla="*/ 0 h 1506726"/>
                    <a:gd name="connsiteX47" fmla="*/ 3194462 w 3211174"/>
                    <a:gd name="connsiteY47" fmla="*/ 11875 h 1506726"/>
                    <a:gd name="connsiteX48" fmla="*/ 3170711 w 3211174"/>
                    <a:gd name="connsiteY48" fmla="*/ 83127 h 1506726"/>
                    <a:gd name="connsiteX49" fmla="*/ 3135085 w 3211174"/>
                    <a:gd name="connsiteY49" fmla="*/ 95003 h 1506726"/>
                    <a:gd name="connsiteX50" fmla="*/ 3051958 w 3211174"/>
                    <a:gd name="connsiteY50" fmla="*/ 118753 h 1506726"/>
                    <a:gd name="connsiteX51" fmla="*/ 2980706 w 3211174"/>
                    <a:gd name="connsiteY51" fmla="*/ 178130 h 1506726"/>
                    <a:gd name="connsiteX52" fmla="*/ 2909454 w 3211174"/>
                    <a:gd name="connsiteY52" fmla="*/ 190005 h 1506726"/>
                    <a:gd name="connsiteX53" fmla="*/ 2660072 w 3211174"/>
                    <a:gd name="connsiteY53" fmla="*/ 249382 h 1506726"/>
                    <a:gd name="connsiteX54" fmla="*/ 2612571 w 3211174"/>
                    <a:gd name="connsiteY54" fmla="*/ 296883 h 1506726"/>
                    <a:gd name="connsiteX55" fmla="*/ 2576945 w 3211174"/>
                    <a:gd name="connsiteY55" fmla="*/ 332509 h 1506726"/>
                    <a:gd name="connsiteX56" fmla="*/ 2541319 w 3211174"/>
                    <a:gd name="connsiteY56" fmla="*/ 344384 h 1506726"/>
                    <a:gd name="connsiteX57" fmla="*/ 2398815 w 3211174"/>
                    <a:gd name="connsiteY57" fmla="*/ 356260 h 1506726"/>
                    <a:gd name="connsiteX58" fmla="*/ 2327563 w 3211174"/>
                    <a:gd name="connsiteY58" fmla="*/ 391886 h 1506726"/>
                    <a:gd name="connsiteX59" fmla="*/ 2256311 w 3211174"/>
                    <a:gd name="connsiteY59" fmla="*/ 415636 h 1506726"/>
                    <a:gd name="connsiteX60" fmla="*/ 2220685 w 3211174"/>
                    <a:gd name="connsiteY60" fmla="*/ 427512 h 1506726"/>
                    <a:gd name="connsiteX61" fmla="*/ 2185059 w 3211174"/>
                    <a:gd name="connsiteY61" fmla="*/ 451262 h 1506726"/>
                    <a:gd name="connsiteX62" fmla="*/ 2173184 w 3211174"/>
                    <a:gd name="connsiteY62" fmla="*/ 486888 h 1506726"/>
                    <a:gd name="connsiteX63" fmla="*/ 2161309 w 3211174"/>
                    <a:gd name="connsiteY63" fmla="*/ 534390 h 1506726"/>
                    <a:gd name="connsiteX64" fmla="*/ 2090057 w 3211174"/>
                    <a:gd name="connsiteY64" fmla="*/ 558140 h 1506726"/>
                    <a:gd name="connsiteX65" fmla="*/ 2006930 w 3211174"/>
                    <a:gd name="connsiteY65" fmla="*/ 581891 h 1506726"/>
                    <a:gd name="connsiteX66" fmla="*/ 1959428 w 3211174"/>
                    <a:gd name="connsiteY66" fmla="*/ 653143 h 1506726"/>
                    <a:gd name="connsiteX67" fmla="*/ 1888176 w 3211174"/>
                    <a:gd name="connsiteY67" fmla="*/ 676893 h 1506726"/>
                    <a:gd name="connsiteX68" fmla="*/ 1852550 w 3211174"/>
                    <a:gd name="connsiteY68" fmla="*/ 688769 h 1506726"/>
                    <a:gd name="connsiteX69" fmla="*/ 1840675 w 3211174"/>
                    <a:gd name="connsiteY69" fmla="*/ 724395 h 1506726"/>
                    <a:gd name="connsiteX70" fmla="*/ 1805049 w 3211174"/>
                    <a:gd name="connsiteY70" fmla="*/ 748145 h 1506726"/>
                    <a:gd name="connsiteX71" fmla="*/ 1721922 w 3211174"/>
                    <a:gd name="connsiteY71" fmla="*/ 771896 h 1506726"/>
                    <a:gd name="connsiteX72" fmla="*/ 1686296 w 3211174"/>
                    <a:gd name="connsiteY72" fmla="*/ 783771 h 1506726"/>
                    <a:gd name="connsiteX73" fmla="*/ 1626919 w 3211174"/>
                    <a:gd name="connsiteY73" fmla="*/ 831273 h 1506726"/>
                    <a:gd name="connsiteX74" fmla="*/ 1567543 w 3211174"/>
                    <a:gd name="connsiteY74" fmla="*/ 878774 h 1506726"/>
                    <a:gd name="connsiteX75" fmla="*/ 1531917 w 3211174"/>
                    <a:gd name="connsiteY75" fmla="*/ 902525 h 1506726"/>
                    <a:gd name="connsiteX76" fmla="*/ 1508166 w 3211174"/>
                    <a:gd name="connsiteY76" fmla="*/ 938151 h 1506726"/>
                    <a:gd name="connsiteX77" fmla="*/ 1436914 w 3211174"/>
                    <a:gd name="connsiteY77" fmla="*/ 961901 h 1506726"/>
                    <a:gd name="connsiteX78" fmla="*/ 1365662 w 3211174"/>
                    <a:gd name="connsiteY78" fmla="*/ 1009403 h 1506726"/>
                    <a:gd name="connsiteX79" fmla="*/ 1306285 w 3211174"/>
                    <a:gd name="connsiteY79" fmla="*/ 1080655 h 1506726"/>
                    <a:gd name="connsiteX80" fmla="*/ 1294410 w 3211174"/>
                    <a:gd name="connsiteY80" fmla="*/ 1116281 h 1506726"/>
                    <a:gd name="connsiteX81" fmla="*/ 1175657 w 3211174"/>
                    <a:gd name="connsiteY81" fmla="*/ 1151906 h 1506726"/>
                    <a:gd name="connsiteX82" fmla="*/ 1104405 w 3211174"/>
                    <a:gd name="connsiteY82" fmla="*/ 1175657 h 1506726"/>
                    <a:gd name="connsiteX83" fmla="*/ 1068779 w 3211174"/>
                    <a:gd name="connsiteY83" fmla="*/ 1187532 h 1506726"/>
                    <a:gd name="connsiteX84" fmla="*/ 1033153 w 3211174"/>
                    <a:gd name="connsiteY84" fmla="*/ 1211283 h 1506726"/>
                    <a:gd name="connsiteX85" fmla="*/ 878774 w 3211174"/>
                    <a:gd name="connsiteY85" fmla="*/ 1246909 h 1506726"/>
                    <a:gd name="connsiteX86" fmla="*/ 831272 w 3211174"/>
                    <a:gd name="connsiteY86" fmla="*/ 1258784 h 1506726"/>
                    <a:gd name="connsiteX87" fmla="*/ 771896 w 3211174"/>
                    <a:gd name="connsiteY87" fmla="*/ 1270660 h 1506726"/>
                    <a:gd name="connsiteX88" fmla="*/ 736270 w 3211174"/>
                    <a:gd name="connsiteY88" fmla="*/ 1282535 h 1506726"/>
                    <a:gd name="connsiteX89" fmla="*/ 593766 w 3211174"/>
                    <a:gd name="connsiteY89" fmla="*/ 1294410 h 1506726"/>
                    <a:gd name="connsiteX90" fmla="*/ 486888 w 3211174"/>
                    <a:gd name="connsiteY90" fmla="*/ 1353787 h 1506726"/>
                    <a:gd name="connsiteX91" fmla="*/ 451262 w 3211174"/>
                    <a:gd name="connsiteY91" fmla="*/ 1377538 h 1506726"/>
                    <a:gd name="connsiteX92" fmla="*/ 368135 w 3211174"/>
                    <a:gd name="connsiteY92" fmla="*/ 1401288 h 1506726"/>
                    <a:gd name="connsiteX93" fmla="*/ 273132 w 3211174"/>
                    <a:gd name="connsiteY93" fmla="*/ 1425039 h 1506726"/>
                    <a:gd name="connsiteX94" fmla="*/ 201880 w 3211174"/>
                    <a:gd name="connsiteY94" fmla="*/ 1496291 h 1506726"/>
                    <a:gd name="connsiteX95" fmla="*/ 0 w 3211174"/>
                    <a:gd name="connsiteY95" fmla="*/ 1496291 h 1506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3211174" h="1506726">
                      <a:moveTo>
                        <a:pt x="0" y="1496291"/>
                      </a:moveTo>
                      <a:cubicBezTo>
                        <a:pt x="63141" y="1417363"/>
                        <a:pt x="23454" y="1444930"/>
                        <a:pt x="118753" y="1413164"/>
                      </a:cubicBezTo>
                      <a:lnTo>
                        <a:pt x="154379" y="1401288"/>
                      </a:lnTo>
                      <a:lnTo>
                        <a:pt x="190005" y="1389413"/>
                      </a:lnTo>
                      <a:cubicBezTo>
                        <a:pt x="193963" y="1377538"/>
                        <a:pt x="193029" y="1362638"/>
                        <a:pt x="201880" y="1353787"/>
                      </a:cubicBezTo>
                      <a:cubicBezTo>
                        <a:pt x="222064" y="1333603"/>
                        <a:pt x="252948" y="1326470"/>
                        <a:pt x="273132" y="1306286"/>
                      </a:cubicBezTo>
                      <a:lnTo>
                        <a:pt x="308758" y="1270660"/>
                      </a:lnTo>
                      <a:cubicBezTo>
                        <a:pt x="312717" y="1258785"/>
                        <a:pt x="310448" y="1242310"/>
                        <a:pt x="320634" y="1235034"/>
                      </a:cubicBezTo>
                      <a:cubicBezTo>
                        <a:pt x="341006" y="1220483"/>
                        <a:pt x="368135" y="1219200"/>
                        <a:pt x="391885" y="1211283"/>
                      </a:cubicBezTo>
                      <a:cubicBezTo>
                        <a:pt x="457784" y="1189317"/>
                        <a:pt x="415100" y="1200959"/>
                        <a:pt x="522514" y="1187532"/>
                      </a:cubicBezTo>
                      <a:cubicBezTo>
                        <a:pt x="612061" y="1157684"/>
                        <a:pt x="505155" y="1201419"/>
                        <a:pt x="581891" y="1140031"/>
                      </a:cubicBezTo>
                      <a:cubicBezTo>
                        <a:pt x="591666" y="1132211"/>
                        <a:pt x="605642" y="1132114"/>
                        <a:pt x="617517" y="1128156"/>
                      </a:cubicBezTo>
                      <a:lnTo>
                        <a:pt x="688769" y="1080655"/>
                      </a:lnTo>
                      <a:cubicBezTo>
                        <a:pt x="700644" y="1072738"/>
                        <a:pt x="710855" y="1061417"/>
                        <a:pt x="724395" y="1056904"/>
                      </a:cubicBezTo>
                      <a:lnTo>
                        <a:pt x="760021" y="1045029"/>
                      </a:lnTo>
                      <a:cubicBezTo>
                        <a:pt x="813136" y="965355"/>
                        <a:pt x="750566" y="1043415"/>
                        <a:pt x="819397" y="997527"/>
                      </a:cubicBezTo>
                      <a:cubicBezTo>
                        <a:pt x="833371" y="988211"/>
                        <a:pt x="841766" y="972212"/>
                        <a:pt x="855023" y="961901"/>
                      </a:cubicBezTo>
                      <a:cubicBezTo>
                        <a:pt x="916274" y="914262"/>
                        <a:pt x="908148" y="920442"/>
                        <a:pt x="961901" y="902525"/>
                      </a:cubicBezTo>
                      <a:cubicBezTo>
                        <a:pt x="973776" y="894608"/>
                        <a:pt x="988129" y="889515"/>
                        <a:pt x="997527" y="878774"/>
                      </a:cubicBezTo>
                      <a:cubicBezTo>
                        <a:pt x="1016324" y="857292"/>
                        <a:pt x="1021277" y="823356"/>
                        <a:pt x="1045028" y="807522"/>
                      </a:cubicBezTo>
                      <a:cubicBezTo>
                        <a:pt x="1091069" y="776827"/>
                        <a:pt x="1067114" y="788284"/>
                        <a:pt x="1116280" y="771896"/>
                      </a:cubicBezTo>
                      <a:cubicBezTo>
                        <a:pt x="1172738" y="734257"/>
                        <a:pt x="1138364" y="752660"/>
                        <a:pt x="1223158" y="724395"/>
                      </a:cubicBezTo>
                      <a:cubicBezTo>
                        <a:pt x="1235033" y="720437"/>
                        <a:pt x="1248369" y="719463"/>
                        <a:pt x="1258784" y="712519"/>
                      </a:cubicBezTo>
                      <a:lnTo>
                        <a:pt x="1330036" y="665018"/>
                      </a:lnTo>
                      <a:cubicBezTo>
                        <a:pt x="1351704" y="632516"/>
                        <a:pt x="1351911" y="622309"/>
                        <a:pt x="1389413" y="605642"/>
                      </a:cubicBezTo>
                      <a:cubicBezTo>
                        <a:pt x="1389428" y="605635"/>
                        <a:pt x="1478470" y="575956"/>
                        <a:pt x="1496291" y="570016"/>
                      </a:cubicBezTo>
                      <a:cubicBezTo>
                        <a:pt x="1508166" y="566057"/>
                        <a:pt x="1521501" y="565083"/>
                        <a:pt x="1531917" y="558140"/>
                      </a:cubicBezTo>
                      <a:cubicBezTo>
                        <a:pt x="1574562" y="529711"/>
                        <a:pt x="1578232" y="522751"/>
                        <a:pt x="1638795" y="510639"/>
                      </a:cubicBezTo>
                      <a:cubicBezTo>
                        <a:pt x="1658587" y="506681"/>
                        <a:pt x="1678698" y="504075"/>
                        <a:pt x="1698171" y="498764"/>
                      </a:cubicBezTo>
                      <a:cubicBezTo>
                        <a:pt x="1722324" y="492177"/>
                        <a:pt x="1769423" y="475013"/>
                        <a:pt x="1769423" y="475013"/>
                      </a:cubicBezTo>
                      <a:cubicBezTo>
                        <a:pt x="1812966" y="409699"/>
                        <a:pt x="1769423" y="465117"/>
                        <a:pt x="1828800" y="415636"/>
                      </a:cubicBezTo>
                      <a:cubicBezTo>
                        <a:pt x="1841702" y="404885"/>
                        <a:pt x="1849745" y="388166"/>
                        <a:pt x="1864426" y="380010"/>
                      </a:cubicBezTo>
                      <a:cubicBezTo>
                        <a:pt x="1914371" y="352263"/>
                        <a:pt x="1976592" y="351596"/>
                        <a:pt x="2030680" y="344384"/>
                      </a:cubicBezTo>
                      <a:cubicBezTo>
                        <a:pt x="2058425" y="340685"/>
                        <a:pt x="2086269" y="337516"/>
                        <a:pt x="2113808" y="332509"/>
                      </a:cubicBezTo>
                      <a:cubicBezTo>
                        <a:pt x="2153295" y="325330"/>
                        <a:pt x="2195375" y="309278"/>
                        <a:pt x="2232561" y="296883"/>
                      </a:cubicBezTo>
                      <a:lnTo>
                        <a:pt x="2268187" y="285008"/>
                      </a:lnTo>
                      <a:cubicBezTo>
                        <a:pt x="2280062" y="277091"/>
                        <a:pt x="2291047" y="267640"/>
                        <a:pt x="2303813" y="261257"/>
                      </a:cubicBezTo>
                      <a:cubicBezTo>
                        <a:pt x="2315009" y="255659"/>
                        <a:pt x="2329024" y="256326"/>
                        <a:pt x="2339439" y="249382"/>
                      </a:cubicBezTo>
                      <a:cubicBezTo>
                        <a:pt x="2353413" y="240066"/>
                        <a:pt x="2362163" y="224507"/>
                        <a:pt x="2375065" y="213756"/>
                      </a:cubicBezTo>
                      <a:cubicBezTo>
                        <a:pt x="2405760" y="188177"/>
                        <a:pt x="2410610" y="190032"/>
                        <a:pt x="2446317" y="178130"/>
                      </a:cubicBezTo>
                      <a:cubicBezTo>
                        <a:pt x="2458192" y="170213"/>
                        <a:pt x="2469177" y="160762"/>
                        <a:pt x="2481943" y="154379"/>
                      </a:cubicBezTo>
                      <a:cubicBezTo>
                        <a:pt x="2493139" y="148781"/>
                        <a:pt x="2507154" y="149448"/>
                        <a:pt x="2517569" y="142504"/>
                      </a:cubicBezTo>
                      <a:cubicBezTo>
                        <a:pt x="2606524" y="83201"/>
                        <a:pt x="2504111" y="123239"/>
                        <a:pt x="2588821" y="95003"/>
                      </a:cubicBezTo>
                      <a:cubicBezTo>
                        <a:pt x="2600696" y="87086"/>
                        <a:pt x="2611405" y="77049"/>
                        <a:pt x="2624447" y="71252"/>
                      </a:cubicBezTo>
                      <a:cubicBezTo>
                        <a:pt x="2701748" y="36895"/>
                        <a:pt x="2732639" y="44143"/>
                        <a:pt x="2826327" y="35626"/>
                      </a:cubicBezTo>
                      <a:cubicBezTo>
                        <a:pt x="2924136" y="3024"/>
                        <a:pt x="2822232" y="33660"/>
                        <a:pt x="3040083" y="11875"/>
                      </a:cubicBezTo>
                      <a:cubicBezTo>
                        <a:pt x="3060167" y="9867"/>
                        <a:pt x="3079667" y="3958"/>
                        <a:pt x="3099459" y="0"/>
                      </a:cubicBezTo>
                      <a:cubicBezTo>
                        <a:pt x="3131127" y="3958"/>
                        <a:pt x="3165298" y="-1086"/>
                        <a:pt x="3194462" y="11875"/>
                      </a:cubicBezTo>
                      <a:cubicBezTo>
                        <a:pt x="3241231" y="32661"/>
                        <a:pt x="3175498" y="79935"/>
                        <a:pt x="3170711" y="83127"/>
                      </a:cubicBezTo>
                      <a:cubicBezTo>
                        <a:pt x="3160296" y="90071"/>
                        <a:pt x="3147121" y="91564"/>
                        <a:pt x="3135085" y="95003"/>
                      </a:cubicBezTo>
                      <a:cubicBezTo>
                        <a:pt x="3030680" y="124834"/>
                        <a:pt x="3137397" y="90274"/>
                        <a:pt x="3051958" y="118753"/>
                      </a:cubicBezTo>
                      <a:cubicBezTo>
                        <a:pt x="3035422" y="135289"/>
                        <a:pt x="3005505" y="169864"/>
                        <a:pt x="2980706" y="178130"/>
                      </a:cubicBezTo>
                      <a:cubicBezTo>
                        <a:pt x="2957863" y="185744"/>
                        <a:pt x="2933205" y="186047"/>
                        <a:pt x="2909454" y="190005"/>
                      </a:cubicBezTo>
                      <a:cubicBezTo>
                        <a:pt x="2788688" y="270515"/>
                        <a:pt x="2866683" y="235607"/>
                        <a:pt x="2660072" y="249382"/>
                      </a:cubicBezTo>
                      <a:cubicBezTo>
                        <a:pt x="2637453" y="317241"/>
                        <a:pt x="2666858" y="260692"/>
                        <a:pt x="2612571" y="296883"/>
                      </a:cubicBezTo>
                      <a:cubicBezTo>
                        <a:pt x="2598597" y="306199"/>
                        <a:pt x="2590919" y="323193"/>
                        <a:pt x="2576945" y="332509"/>
                      </a:cubicBezTo>
                      <a:cubicBezTo>
                        <a:pt x="2566530" y="339453"/>
                        <a:pt x="2553727" y="342730"/>
                        <a:pt x="2541319" y="344384"/>
                      </a:cubicBezTo>
                      <a:cubicBezTo>
                        <a:pt x="2494071" y="350684"/>
                        <a:pt x="2446316" y="352301"/>
                        <a:pt x="2398815" y="356260"/>
                      </a:cubicBezTo>
                      <a:cubicBezTo>
                        <a:pt x="2268888" y="399568"/>
                        <a:pt x="2465687" y="330498"/>
                        <a:pt x="2327563" y="391886"/>
                      </a:cubicBezTo>
                      <a:cubicBezTo>
                        <a:pt x="2304685" y="402054"/>
                        <a:pt x="2280062" y="407719"/>
                        <a:pt x="2256311" y="415636"/>
                      </a:cubicBezTo>
                      <a:cubicBezTo>
                        <a:pt x="2244436" y="419594"/>
                        <a:pt x="2231101" y="420569"/>
                        <a:pt x="2220685" y="427512"/>
                      </a:cubicBezTo>
                      <a:lnTo>
                        <a:pt x="2185059" y="451262"/>
                      </a:lnTo>
                      <a:cubicBezTo>
                        <a:pt x="2181101" y="463137"/>
                        <a:pt x="2176623" y="474852"/>
                        <a:pt x="2173184" y="486888"/>
                      </a:cubicBezTo>
                      <a:cubicBezTo>
                        <a:pt x="2168700" y="502581"/>
                        <a:pt x="2173701" y="523768"/>
                        <a:pt x="2161309" y="534390"/>
                      </a:cubicBezTo>
                      <a:cubicBezTo>
                        <a:pt x="2142301" y="550683"/>
                        <a:pt x="2114345" y="552068"/>
                        <a:pt x="2090057" y="558140"/>
                      </a:cubicBezTo>
                      <a:cubicBezTo>
                        <a:pt x="2030412" y="573052"/>
                        <a:pt x="2058040" y="564855"/>
                        <a:pt x="2006930" y="581891"/>
                      </a:cubicBezTo>
                      <a:cubicBezTo>
                        <a:pt x="1991096" y="605642"/>
                        <a:pt x="1986508" y="644117"/>
                        <a:pt x="1959428" y="653143"/>
                      </a:cubicBezTo>
                      <a:lnTo>
                        <a:pt x="1888176" y="676893"/>
                      </a:lnTo>
                      <a:lnTo>
                        <a:pt x="1852550" y="688769"/>
                      </a:lnTo>
                      <a:cubicBezTo>
                        <a:pt x="1848592" y="700644"/>
                        <a:pt x="1848495" y="714620"/>
                        <a:pt x="1840675" y="724395"/>
                      </a:cubicBezTo>
                      <a:cubicBezTo>
                        <a:pt x="1831759" y="735540"/>
                        <a:pt x="1817814" y="741762"/>
                        <a:pt x="1805049" y="748145"/>
                      </a:cubicBezTo>
                      <a:cubicBezTo>
                        <a:pt x="1786062" y="757639"/>
                        <a:pt x="1739685" y="766821"/>
                        <a:pt x="1721922" y="771896"/>
                      </a:cubicBezTo>
                      <a:cubicBezTo>
                        <a:pt x="1709886" y="775335"/>
                        <a:pt x="1698171" y="779813"/>
                        <a:pt x="1686296" y="783771"/>
                      </a:cubicBezTo>
                      <a:cubicBezTo>
                        <a:pt x="1618227" y="885873"/>
                        <a:pt x="1708864" y="765715"/>
                        <a:pt x="1626919" y="831273"/>
                      </a:cubicBezTo>
                      <a:cubicBezTo>
                        <a:pt x="1550187" y="892660"/>
                        <a:pt x="1657088" y="848927"/>
                        <a:pt x="1567543" y="878774"/>
                      </a:cubicBezTo>
                      <a:cubicBezTo>
                        <a:pt x="1555668" y="886691"/>
                        <a:pt x="1542009" y="892433"/>
                        <a:pt x="1531917" y="902525"/>
                      </a:cubicBezTo>
                      <a:cubicBezTo>
                        <a:pt x="1521825" y="912617"/>
                        <a:pt x="1520269" y="930587"/>
                        <a:pt x="1508166" y="938151"/>
                      </a:cubicBezTo>
                      <a:cubicBezTo>
                        <a:pt x="1486936" y="951420"/>
                        <a:pt x="1436914" y="961901"/>
                        <a:pt x="1436914" y="961901"/>
                      </a:cubicBezTo>
                      <a:cubicBezTo>
                        <a:pt x="1413163" y="977735"/>
                        <a:pt x="1381496" y="985652"/>
                        <a:pt x="1365662" y="1009403"/>
                      </a:cubicBezTo>
                      <a:cubicBezTo>
                        <a:pt x="1332595" y="1059003"/>
                        <a:pt x="1352003" y="1034937"/>
                        <a:pt x="1306285" y="1080655"/>
                      </a:cubicBezTo>
                      <a:cubicBezTo>
                        <a:pt x="1302327" y="1092530"/>
                        <a:pt x="1304596" y="1109005"/>
                        <a:pt x="1294410" y="1116281"/>
                      </a:cubicBezTo>
                      <a:cubicBezTo>
                        <a:pt x="1274141" y="1130759"/>
                        <a:pt x="1204115" y="1143369"/>
                        <a:pt x="1175657" y="1151906"/>
                      </a:cubicBezTo>
                      <a:cubicBezTo>
                        <a:pt x="1151677" y="1159100"/>
                        <a:pt x="1128156" y="1167740"/>
                        <a:pt x="1104405" y="1175657"/>
                      </a:cubicBezTo>
                      <a:lnTo>
                        <a:pt x="1068779" y="1187532"/>
                      </a:lnTo>
                      <a:cubicBezTo>
                        <a:pt x="1056904" y="1195449"/>
                        <a:pt x="1046195" y="1205486"/>
                        <a:pt x="1033153" y="1211283"/>
                      </a:cubicBezTo>
                      <a:cubicBezTo>
                        <a:pt x="962408" y="1242726"/>
                        <a:pt x="956430" y="1232790"/>
                        <a:pt x="878774" y="1246909"/>
                      </a:cubicBezTo>
                      <a:cubicBezTo>
                        <a:pt x="862716" y="1249829"/>
                        <a:pt x="847205" y="1255243"/>
                        <a:pt x="831272" y="1258784"/>
                      </a:cubicBezTo>
                      <a:cubicBezTo>
                        <a:pt x="811569" y="1263163"/>
                        <a:pt x="791477" y="1265765"/>
                        <a:pt x="771896" y="1270660"/>
                      </a:cubicBezTo>
                      <a:cubicBezTo>
                        <a:pt x="759752" y="1273696"/>
                        <a:pt x="748678" y="1280881"/>
                        <a:pt x="736270" y="1282535"/>
                      </a:cubicBezTo>
                      <a:cubicBezTo>
                        <a:pt x="689022" y="1288835"/>
                        <a:pt x="641267" y="1290452"/>
                        <a:pt x="593766" y="1294410"/>
                      </a:cubicBezTo>
                      <a:cubicBezTo>
                        <a:pt x="531061" y="1315313"/>
                        <a:pt x="568554" y="1299343"/>
                        <a:pt x="486888" y="1353787"/>
                      </a:cubicBezTo>
                      <a:cubicBezTo>
                        <a:pt x="475013" y="1361704"/>
                        <a:pt x="464802" y="1373025"/>
                        <a:pt x="451262" y="1377538"/>
                      </a:cubicBezTo>
                      <a:cubicBezTo>
                        <a:pt x="411587" y="1390763"/>
                        <a:pt x="412872" y="1391346"/>
                        <a:pt x="368135" y="1401288"/>
                      </a:cubicBezTo>
                      <a:cubicBezTo>
                        <a:pt x="282156" y="1420395"/>
                        <a:pt x="336792" y="1403820"/>
                        <a:pt x="273132" y="1425039"/>
                      </a:cubicBezTo>
                      <a:cubicBezTo>
                        <a:pt x="249381" y="1448790"/>
                        <a:pt x="235302" y="1492949"/>
                        <a:pt x="201880" y="1496291"/>
                      </a:cubicBezTo>
                      <a:cubicBezTo>
                        <a:pt x="43739" y="1512105"/>
                        <a:pt x="122909" y="1508166"/>
                        <a:pt x="0" y="1496291"/>
                      </a:cubicBezTo>
                      <a:close/>
                    </a:path>
                  </a:pathLst>
                </a:custGeom>
                <a:gradFill>
                  <a:gsLst>
                    <a:gs pos="16000">
                      <a:srgbClr val="080808"/>
                    </a:gs>
                    <a:gs pos="57000">
                      <a:srgbClr val="FFFFFF">
                        <a:lumMod val="94000"/>
                      </a:srgbClr>
                    </a:gs>
                  </a:gsLst>
                  <a:lin ang="14700000" scaled="0"/>
                </a:gra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58" name="Grupa 67"/>
                <p:cNvGrpSpPr/>
                <p:nvPr/>
              </p:nvGrpSpPr>
              <p:grpSpPr>
                <a:xfrm>
                  <a:off x="2052139" y="2206532"/>
                  <a:ext cx="5189315" cy="3775714"/>
                  <a:chOff x="1614481" y="2497350"/>
                  <a:chExt cx="5189315" cy="3775714"/>
                </a:xfrm>
              </p:grpSpPr>
              <p:sp>
                <p:nvSpPr>
                  <p:cNvPr id="62" name="pole tekstowe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5556" y="5796080"/>
                    <a:ext cx="43971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charset="0"/>
                      </a:rPr>
                      <a:t>28</a:t>
                    </a:r>
                  </a:p>
                </p:txBody>
              </p:sp>
              <p:sp>
                <p:nvSpPr>
                  <p:cNvPr id="63" name="pole tekstowe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5874" y="4949650"/>
                    <a:ext cx="43971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50</a:t>
                    </a:r>
                  </a:p>
                </p:txBody>
              </p:sp>
              <p:sp>
                <p:nvSpPr>
                  <p:cNvPr id="64" name="pole tekstowe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9852" y="2497350"/>
                    <a:ext cx="553944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126</a:t>
                    </a:r>
                  </a:p>
                </p:txBody>
              </p:sp>
              <p:sp>
                <p:nvSpPr>
                  <p:cNvPr id="65" name="pole tekstowe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70949" y="4207245"/>
                    <a:ext cx="518200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82</a:t>
                    </a:r>
                  </a:p>
                </p:txBody>
              </p:sp>
              <p:sp>
                <p:nvSpPr>
                  <p:cNvPr id="66" name="pole tekstowe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14481" y="5948050"/>
                    <a:ext cx="43971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charset="0"/>
                      </a:rPr>
                      <a:t>20</a:t>
                    </a:r>
                  </a:p>
                </p:txBody>
              </p:sp>
            </p:grpSp>
            <p:sp>
              <p:nvSpPr>
                <p:cNvPr id="59" name="pole tekstowe 18"/>
                <p:cNvSpPr txBox="1">
                  <a:spLocks noChangeArrowheads="1"/>
                </p:cNvSpPr>
                <p:nvPr/>
              </p:nvSpPr>
              <p:spPr bwMode="auto">
                <a:xfrm>
                  <a:off x="1107970" y="5753140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2</a:t>
                  </a:r>
                </a:p>
              </p:txBody>
            </p:sp>
            <p:sp>
              <p:nvSpPr>
                <p:cNvPr id="60" name="pole tekstowe 17"/>
                <p:cNvSpPr txBox="1">
                  <a:spLocks noChangeArrowheads="1"/>
                </p:cNvSpPr>
                <p:nvPr/>
              </p:nvSpPr>
              <p:spPr bwMode="auto">
                <a:xfrm>
                  <a:off x="1303961" y="5977017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Arial" charset="0"/>
                    </a:rPr>
                    <a:t>2</a:t>
                  </a:r>
                </a:p>
              </p:txBody>
            </p:sp>
            <p:sp>
              <p:nvSpPr>
                <p:cNvPr id="61" name="pole tekstowe 10"/>
                <p:cNvSpPr txBox="1">
                  <a:spLocks noChangeArrowheads="1"/>
                </p:cNvSpPr>
                <p:nvPr/>
              </p:nvSpPr>
              <p:spPr bwMode="auto">
                <a:xfrm>
                  <a:off x="1578338" y="5972979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Arial" charset="0"/>
                    </a:rPr>
                    <a:t>8</a:t>
                  </a:r>
                </a:p>
              </p:txBody>
            </p:sp>
          </p:grpSp>
          <p:sp>
            <p:nvSpPr>
              <p:cNvPr id="14" name="Prostokąt 1"/>
              <p:cNvSpPr/>
              <p:nvPr/>
            </p:nvSpPr>
            <p:spPr bwMode="auto">
              <a:xfrm>
                <a:off x="7765200" y="1375200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5" name="Prostokąt 54"/>
              <p:cNvSpPr/>
              <p:nvPr/>
            </p:nvSpPr>
            <p:spPr bwMode="auto">
              <a:xfrm>
                <a:off x="7855200" y="1375200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6" name="Prostokąt 55"/>
              <p:cNvSpPr/>
              <p:nvPr/>
            </p:nvSpPr>
            <p:spPr bwMode="auto">
              <a:xfrm>
                <a:off x="7676757" y="1462679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7" name="Prostokąt 70"/>
              <p:cNvSpPr/>
              <p:nvPr/>
            </p:nvSpPr>
            <p:spPr bwMode="auto">
              <a:xfrm>
                <a:off x="2661240" y="4799748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8" name="Prostokąt 72"/>
              <p:cNvSpPr/>
              <p:nvPr/>
            </p:nvSpPr>
            <p:spPr bwMode="auto">
              <a:xfrm>
                <a:off x="2574000" y="4799748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4" name="Prostokąt 170"/>
            <p:cNvSpPr/>
            <p:nvPr/>
          </p:nvSpPr>
          <p:spPr bwMode="auto">
            <a:xfrm>
              <a:off x="2401293" y="5256755"/>
              <a:ext cx="123630" cy="963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5" name="Grupa 167"/>
            <p:cNvGrpSpPr/>
            <p:nvPr/>
          </p:nvGrpSpPr>
          <p:grpSpPr>
            <a:xfrm>
              <a:off x="2086318" y="5256755"/>
              <a:ext cx="154125" cy="281626"/>
              <a:chOff x="2387592" y="4973039"/>
              <a:chExt cx="166970" cy="281626"/>
            </a:xfrm>
          </p:grpSpPr>
          <p:sp>
            <p:nvSpPr>
              <p:cNvPr id="11" name="Prostokąt 166"/>
              <p:cNvSpPr/>
              <p:nvPr/>
            </p:nvSpPr>
            <p:spPr bwMode="auto">
              <a:xfrm>
                <a:off x="2389777" y="5096218"/>
                <a:ext cx="164785" cy="15844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" name="Prostokąt 165"/>
              <p:cNvSpPr/>
              <p:nvPr/>
            </p:nvSpPr>
            <p:spPr bwMode="auto">
              <a:xfrm>
                <a:off x="2387592" y="4973039"/>
                <a:ext cx="87419" cy="123179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6" name="Prostokąt 169"/>
            <p:cNvSpPr/>
            <p:nvPr/>
          </p:nvSpPr>
          <p:spPr bwMode="auto">
            <a:xfrm>
              <a:off x="2381679" y="5068750"/>
              <a:ext cx="80695" cy="65474"/>
            </a:xfrm>
            <a:prstGeom prst="rect">
              <a:avLst/>
            </a:prstGeom>
            <a:solidFill>
              <a:srgbClr val="FFA3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7" name="Łącznik prosty ze strzałką 96"/>
            <p:cNvCxnSpPr/>
            <p:nvPr/>
          </p:nvCxnSpPr>
          <p:spPr bwMode="auto">
            <a:xfrm>
              <a:off x="5620882" y="5532232"/>
              <a:ext cx="3202075" cy="94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pole tekstowe 101"/>
            <p:cNvSpPr txBox="1"/>
            <p:nvPr/>
          </p:nvSpPr>
          <p:spPr>
            <a:xfrm>
              <a:off x="6467253" y="5514937"/>
              <a:ext cx="2436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Neutron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N</a:t>
              </a:r>
            </a:p>
          </p:txBody>
        </p:sp>
        <p:cxnSp>
          <p:nvCxnSpPr>
            <p:cNvPr id="9" name="Łącznik prosty ze strzałką 93"/>
            <p:cNvCxnSpPr/>
            <p:nvPr/>
          </p:nvCxnSpPr>
          <p:spPr bwMode="auto">
            <a:xfrm flipV="1">
              <a:off x="1406340" y="1843281"/>
              <a:ext cx="0" cy="2987441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pole tekstowe 104"/>
            <p:cNvSpPr txBox="1"/>
            <p:nvPr/>
          </p:nvSpPr>
          <p:spPr>
            <a:xfrm rot="16200000">
              <a:off x="9797" y="3043393"/>
              <a:ext cx="2321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Proton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Z</a:t>
              </a:r>
            </a:p>
          </p:txBody>
        </p:sp>
      </p:grpSp>
      <p:grpSp>
        <p:nvGrpSpPr>
          <p:cNvPr id="67" name="Gruppo 66"/>
          <p:cNvGrpSpPr/>
          <p:nvPr/>
        </p:nvGrpSpPr>
        <p:grpSpPr>
          <a:xfrm>
            <a:off x="5799135" y="2679904"/>
            <a:ext cx="2577809" cy="2622987"/>
            <a:chOff x="6006475" y="2524408"/>
            <a:chExt cx="2577809" cy="2622987"/>
          </a:xfrm>
        </p:grpSpPr>
        <p:sp>
          <p:nvSpPr>
            <p:cNvPr id="77" name="Oval 91"/>
            <p:cNvSpPr/>
            <p:nvPr/>
          </p:nvSpPr>
          <p:spPr>
            <a:xfrm>
              <a:off x="6006475" y="2524408"/>
              <a:ext cx="283634" cy="24191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0" name="Group 14"/>
            <p:cNvGrpSpPr/>
            <p:nvPr/>
          </p:nvGrpSpPr>
          <p:grpSpPr>
            <a:xfrm>
              <a:off x="6169790" y="2713872"/>
              <a:ext cx="2414494" cy="1878675"/>
              <a:chOff x="6006027" y="2475773"/>
              <a:chExt cx="2414494" cy="1878675"/>
            </a:xfrm>
          </p:grpSpPr>
          <p:sp>
            <p:nvSpPr>
              <p:cNvPr id="73" name="Rectangle 83"/>
              <p:cNvSpPr/>
              <p:nvPr/>
            </p:nvSpPr>
            <p:spPr>
              <a:xfrm>
                <a:off x="6835545" y="2923287"/>
                <a:ext cx="1584976" cy="1431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i="1" baseline="30000" dirty="0" smtClean="0">
                    <a:solidFill>
                      <a:srgbClr val="0000FF"/>
                    </a:solidFill>
                  </a:rPr>
                  <a:t>196</a:t>
                </a:r>
                <a:r>
                  <a:rPr lang="en-US" sz="2000" b="1" i="1" dirty="0" smtClean="0">
                    <a:solidFill>
                      <a:srgbClr val="0000FF"/>
                    </a:solidFill>
                  </a:rPr>
                  <a:t>Os</a:t>
                </a:r>
              </a:p>
              <a:p>
                <a:pPr>
                  <a:lnSpc>
                    <a:spcPct val="50000"/>
                  </a:lnSpc>
                </a:pPr>
                <a:endParaRPr lang="en-US" sz="600" b="1" i="1" dirty="0" smtClean="0">
                  <a:solidFill>
                    <a:srgbClr val="0000FF"/>
                  </a:solidFill>
                </a:endParaRPr>
              </a:p>
              <a:p>
                <a:r>
                  <a:rPr lang="en-US" sz="1400" b="1" i="1" dirty="0" smtClean="0">
                    <a:solidFill>
                      <a:srgbClr val="0000FF"/>
                    </a:solidFill>
                  </a:rPr>
                  <a:t>SHAPE </a:t>
                </a:r>
              </a:p>
              <a:p>
                <a:r>
                  <a:rPr lang="en-US" sz="1400" b="1" i="1" dirty="0" smtClean="0">
                    <a:solidFill>
                      <a:srgbClr val="0000FF"/>
                    </a:solidFill>
                  </a:rPr>
                  <a:t>TRANSITIONS</a:t>
                </a:r>
              </a:p>
              <a:p>
                <a:r>
                  <a:rPr lang="en-US" sz="1200" i="1" dirty="0" smtClean="0">
                    <a:solidFill>
                      <a:srgbClr val="0000FF"/>
                    </a:solidFill>
                  </a:rPr>
                  <a:t>P.R. John</a:t>
                </a:r>
              </a:p>
              <a:p>
                <a:r>
                  <a:rPr lang="en-US" sz="1200" b="1" i="1" dirty="0" err="1" smtClean="0">
                    <a:solidFill>
                      <a:srgbClr val="0000FF"/>
                    </a:solidFill>
                  </a:rPr>
                  <a:t>Valiente-Dobon</a:t>
                </a:r>
                <a:r>
                  <a:rPr lang="en-US" sz="1200" i="1" dirty="0" smtClean="0">
                    <a:solidFill>
                      <a:srgbClr val="0000FF"/>
                    </a:solidFill>
                  </a:rPr>
                  <a:t>, …</a:t>
                </a:r>
              </a:p>
              <a:p>
                <a:r>
                  <a:rPr lang="en-US" sz="1200" i="1" dirty="0" smtClean="0">
                    <a:solidFill>
                      <a:srgbClr val="0000FF"/>
                    </a:solidFill>
                  </a:rPr>
                  <a:t>Padua</a:t>
                </a:r>
                <a:endParaRPr lang="en-US" sz="1200" i="1" dirty="0"/>
              </a:p>
            </p:txBody>
          </p:sp>
          <p:cxnSp>
            <p:nvCxnSpPr>
              <p:cNvPr id="74" name="Straight Connector 93"/>
              <p:cNvCxnSpPr/>
              <p:nvPr/>
            </p:nvCxnSpPr>
            <p:spPr>
              <a:xfrm>
                <a:off x="6006027" y="2475773"/>
                <a:ext cx="858272" cy="641286"/>
              </a:xfrm>
              <a:prstGeom prst="line">
                <a:avLst/>
              </a:prstGeom>
              <a:ln w="952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2" name="Immagine 71"/>
            <p:cNvPicPr>
              <a:picLocks noChangeAspect="1"/>
            </p:cNvPicPr>
            <p:nvPr/>
          </p:nvPicPr>
          <p:blipFill rotWithShape="1">
            <a:blip r:embed="rId10"/>
            <a:srcRect l="167" t="-1078" r="2356" b="3370"/>
            <a:stretch/>
          </p:blipFill>
          <p:spPr>
            <a:xfrm>
              <a:off x="7760986" y="4445395"/>
              <a:ext cx="694800" cy="702000"/>
            </a:xfrm>
            <a:prstGeom prst="rect">
              <a:avLst/>
            </a:prstGeom>
          </p:spPr>
        </p:pic>
      </p:grpSp>
      <p:sp>
        <p:nvSpPr>
          <p:cNvPr id="94" name="Rectangle 4"/>
          <p:cNvSpPr txBox="1">
            <a:spLocks noChangeArrowheads="1"/>
          </p:cNvSpPr>
          <p:nvPr/>
        </p:nvSpPr>
        <p:spPr>
          <a:xfrm>
            <a:off x="0" y="43678"/>
            <a:ext cx="9144000" cy="994621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de-DE" sz="3200" b="1" dirty="0" smtClean="0">
                <a:solidFill>
                  <a:srgbClr val="FFFF00"/>
                </a:solidFill>
                <a:latin typeface="Corbel"/>
                <a:cs typeface="Corbel"/>
              </a:rPr>
              <a:t>HIGHLIGHTS </a:t>
            </a:r>
            <a:r>
              <a:rPr lang="de-DE" sz="3200" b="1" dirty="0" err="1" smtClean="0">
                <a:solidFill>
                  <a:srgbClr val="FFFF00"/>
                </a:solidFill>
                <a:latin typeface="Corbel"/>
                <a:cs typeface="Corbel"/>
              </a:rPr>
              <a:t>from</a:t>
            </a:r>
            <a:r>
              <a:rPr lang="de-DE" sz="3200" b="1" dirty="0" smtClean="0">
                <a:solidFill>
                  <a:srgbClr val="FFFF00"/>
                </a:solidFill>
                <a:latin typeface="Corbel"/>
                <a:cs typeface="Corbel"/>
              </a:rPr>
              <a:t> AGATA </a:t>
            </a:r>
          </a:p>
          <a:p>
            <a:pPr>
              <a:lnSpc>
                <a:spcPct val="80000"/>
              </a:lnSpc>
              <a:defRPr/>
            </a:pPr>
            <a:r>
              <a:rPr lang="de-DE" sz="2800" b="1" dirty="0" smtClean="0">
                <a:solidFill>
                  <a:srgbClr val="FFFF00"/>
                </a:solidFill>
                <a:latin typeface="Corbel"/>
                <a:cs typeface="Corbel"/>
              </a:rPr>
              <a:t>LEGNARO </a:t>
            </a:r>
            <a:r>
              <a:rPr lang="de-DE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and</a:t>
            </a:r>
            <a:r>
              <a:rPr lang="de-DE" sz="2800" b="1" dirty="0" smtClean="0">
                <a:solidFill>
                  <a:srgbClr val="FFFF00"/>
                </a:solidFill>
                <a:latin typeface="Corbel"/>
                <a:cs typeface="Corbel"/>
              </a:rPr>
              <a:t> GSI</a:t>
            </a:r>
            <a:endParaRPr lang="en-US" sz="24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pic>
        <p:nvPicPr>
          <p:cNvPr id="95" name="Immagine 9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1204" y="-130054"/>
            <a:ext cx="1231289" cy="16639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6" name="Rectangle 144"/>
          <p:cNvSpPr>
            <a:spLocks noChangeAspect="1" noChangeArrowheads="1"/>
          </p:cNvSpPr>
          <p:nvPr/>
        </p:nvSpPr>
        <p:spPr bwMode="auto">
          <a:xfrm>
            <a:off x="1262297" y="1312106"/>
            <a:ext cx="4071072" cy="764312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algn="ctr" defTabSz="914400">
              <a:lnSpc>
                <a:spcPct val="110000"/>
              </a:lnSpc>
              <a:buClr>
                <a:srgbClr val="FF0000"/>
              </a:buClr>
            </a:pPr>
            <a:r>
              <a:rPr lang="it-IT" sz="2000" b="1" kern="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SHAPES and DEFORMATIONS </a:t>
            </a:r>
          </a:p>
          <a:p>
            <a:pPr algn="ctr" defTabSz="914400">
              <a:lnSpc>
                <a:spcPct val="110000"/>
              </a:lnSpc>
              <a:buClr>
                <a:srgbClr val="FF0000"/>
              </a:buClr>
            </a:pPr>
            <a:r>
              <a:rPr lang="it-IT" sz="2000" b="1" kern="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in </a:t>
            </a:r>
            <a:r>
              <a:rPr lang="it-IT" sz="2000" b="1" kern="0" dirty="0" err="1" smtClean="0">
                <a:solidFill>
                  <a:srgbClr val="0000FF"/>
                </a:solidFill>
                <a:latin typeface="Corbel" charset="0"/>
                <a:cs typeface="Corbel" charset="0"/>
              </a:rPr>
              <a:t>Heavy</a:t>
            </a:r>
            <a:r>
              <a:rPr lang="it-IT" sz="2000" b="1" kern="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 Systems</a:t>
            </a:r>
            <a:endParaRPr lang="it-IT" sz="800" kern="0" dirty="0">
              <a:solidFill>
                <a:srgbClr val="FF00FF"/>
              </a:solidFill>
              <a:latin typeface="Corbel" charset="0"/>
              <a:cs typeface="Corbel" charset="0"/>
            </a:endParaRPr>
          </a:p>
        </p:txBody>
      </p:sp>
      <p:sp>
        <p:nvSpPr>
          <p:cNvPr id="97" name="Rettangolo 96"/>
          <p:cNvSpPr/>
          <p:nvPr/>
        </p:nvSpPr>
        <p:spPr>
          <a:xfrm>
            <a:off x="1606955" y="2178467"/>
            <a:ext cx="3336103" cy="120032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rbel"/>
                <a:cs typeface="Corbel"/>
              </a:rPr>
              <a:t>AGATA@LNL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Heavy-Ion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BINARY Reactions</a:t>
            </a:r>
          </a:p>
        </p:txBody>
      </p:sp>
    </p:spTree>
    <p:extLst>
      <p:ext uri="{BB962C8B-B14F-4D97-AF65-F5344CB8AC3E}">
        <p14:creationId xmlns:p14="http://schemas.microsoft.com/office/powerpoint/2010/main" val="278409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6"/>
          <p:cNvSpPr/>
          <p:nvPr/>
        </p:nvSpPr>
        <p:spPr>
          <a:xfrm>
            <a:off x="117976" y="685126"/>
            <a:ext cx="4498863" cy="57586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69667" y="685130"/>
            <a:ext cx="4447175" cy="5498429"/>
            <a:chOff x="4500250" y="910581"/>
            <a:chExt cx="4517197" cy="5226050"/>
          </a:xfrm>
          <a:effectLst/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022" y="910581"/>
              <a:ext cx="3654425" cy="522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Line 9"/>
            <p:cNvSpPr>
              <a:spLocks noChangeShapeType="1"/>
            </p:cNvSpPr>
            <p:nvPr/>
          </p:nvSpPr>
          <p:spPr bwMode="auto">
            <a:xfrm flipV="1">
              <a:off x="4880881" y="1050900"/>
              <a:ext cx="1490202" cy="934863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2"/>
            <p:cNvSpPr>
              <a:spLocks noChangeShapeType="1"/>
            </p:cNvSpPr>
            <p:nvPr/>
          </p:nvSpPr>
          <p:spPr bwMode="auto">
            <a:xfrm>
              <a:off x="6371084" y="972737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4500250" y="3825005"/>
              <a:ext cx="2879725" cy="3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82800" bIns="10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3600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PRISMA</a:t>
              </a: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226833" y="4846155"/>
              <a:ext cx="1847846" cy="1078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el-GR" sz="1600" b="1" dirty="0">
                  <a:solidFill>
                    <a:schemeClr val="bg1"/>
                  </a:solidFill>
                  <a:latin typeface="Corbel"/>
                  <a:cs typeface="Corbel"/>
                </a:rPr>
                <a:t>Δ</a:t>
              </a:r>
              <a:r>
                <a:rPr lang="el-GR" sz="1400" b="1" dirty="0">
                  <a:solidFill>
                    <a:schemeClr val="bg1"/>
                  </a:solidFill>
                  <a:latin typeface="Corbel"/>
                  <a:cs typeface="Corbel"/>
                </a:rPr>
                <a:t>Ω</a:t>
              </a:r>
              <a:r>
                <a:rPr lang="en-US" sz="1400" b="1" dirty="0">
                  <a:solidFill>
                    <a:schemeClr val="bg1"/>
                  </a:solidFill>
                  <a:latin typeface="Corbel"/>
                  <a:cs typeface="Corbel"/>
                </a:rPr>
                <a:t> = 80 </a:t>
              </a:r>
              <a:r>
                <a:rPr lang="en-US" sz="1400" b="1" dirty="0" err="1">
                  <a:solidFill>
                    <a:schemeClr val="bg1"/>
                  </a:solidFill>
                  <a:latin typeface="Corbel"/>
                  <a:cs typeface="Corbel"/>
                </a:rPr>
                <a:t>msr</a:t>
              </a:r>
              <a:r>
                <a:rPr lang="en-US" sz="1400" b="1" dirty="0">
                  <a:solidFill>
                    <a:schemeClr val="bg1"/>
                  </a:solidFill>
                  <a:latin typeface="Corbel"/>
                  <a:cs typeface="Corbel"/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                    </a:t>
              </a:r>
            </a:p>
            <a:p>
              <a:pPr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el-GR" sz="1100" dirty="0">
                  <a:solidFill>
                    <a:schemeClr val="bg1"/>
                  </a:solidFill>
                  <a:latin typeface="Corbel"/>
                  <a:cs typeface="Corbel"/>
                </a:rPr>
                <a:t>Δ</a:t>
              </a:r>
              <a:r>
                <a:rPr lang="en-US" sz="1100" dirty="0">
                  <a:solidFill>
                    <a:schemeClr val="bg1"/>
                  </a:solidFill>
                  <a:latin typeface="Corbel"/>
                  <a:cs typeface="Corbel"/>
                </a:rPr>
                <a:t>Z/Z </a:t>
              </a:r>
              <a:r>
                <a:rPr lang="en-US" sz="11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 1/60 </a:t>
              </a:r>
            </a:p>
            <a:p>
              <a:pPr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el-GR" sz="11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Δ</a:t>
              </a:r>
              <a:r>
                <a:rPr lang="en-US" sz="11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A/A  1/190 </a:t>
              </a:r>
            </a:p>
            <a:p>
              <a:pPr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en-US" sz="11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Energy acceptance ±20% </a:t>
              </a:r>
            </a:p>
            <a:p>
              <a:pPr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B</a:t>
              </a:r>
              <a:r>
                <a:rPr lang="el-GR" sz="12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ρ</a:t>
              </a:r>
              <a:r>
                <a:rPr lang="en-US" sz="12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 = 1.2 </a:t>
              </a:r>
              <a:r>
                <a:rPr lang="en-US" sz="1200" dirty="0" smtClean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Tm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endParaRPr lang="en-US" sz="800" b="1" dirty="0">
                <a:solidFill>
                  <a:schemeClr val="bg1"/>
                </a:solidFill>
                <a:latin typeface="Comic Sans MS" charset="0"/>
                <a:sym typeface="Symbol" charset="0"/>
              </a:endParaRPr>
            </a:p>
          </p:txBody>
        </p:sp>
      </p:grpSp>
      <p:pic>
        <p:nvPicPr>
          <p:cNvPr id="9" name="Picture 27" descr="LNLprisma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01" y="699009"/>
            <a:ext cx="4271184" cy="218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2"/>
          <p:cNvSpPr/>
          <p:nvPr/>
        </p:nvSpPr>
        <p:spPr>
          <a:xfrm>
            <a:off x="4965685" y="2554440"/>
            <a:ext cx="3818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latin typeface="Corbel"/>
                <a:cs typeface="Corbel"/>
              </a:rPr>
              <a:t>Legnaro</a:t>
            </a: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 Laboratory  - INFN</a:t>
            </a:r>
            <a:endParaRPr lang="en-US" sz="2400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96273" y="327345"/>
            <a:ext cx="1988157" cy="930155"/>
            <a:chOff x="57396" y="353241"/>
            <a:chExt cx="1988157" cy="930155"/>
          </a:xfrm>
        </p:grpSpPr>
        <p:sp>
          <p:nvSpPr>
            <p:cNvPr id="12" name="Rectangle 12"/>
            <p:cNvSpPr/>
            <p:nvPr/>
          </p:nvSpPr>
          <p:spPr>
            <a:xfrm>
              <a:off x="57396" y="752481"/>
              <a:ext cx="1056700" cy="530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AGATA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b="1" dirty="0" err="1" smtClean="0">
                  <a:solidFill>
                    <a:srgbClr val="FFFF00"/>
                  </a:solidFill>
                  <a:latin typeface="Corbel"/>
                  <a:cs typeface="Corbel"/>
                </a:rPr>
                <a:t>Ge</a:t>
              </a:r>
              <a:r>
                <a:rPr lang="en-US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 Array</a:t>
              </a:r>
              <a:endParaRPr lang="en-US" b="1" dirty="0">
                <a:solidFill>
                  <a:srgbClr val="FFFF00"/>
                </a:solidFill>
                <a:latin typeface="Corbel"/>
                <a:cs typeface="Corbel"/>
              </a:endParaRPr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4"/>
            <a:srcRect l="17365" r="9852"/>
            <a:stretch/>
          </p:blipFill>
          <p:spPr>
            <a:xfrm rot="13257736">
              <a:off x="1103925" y="353241"/>
              <a:ext cx="941628" cy="927592"/>
            </a:xfrm>
            <a:prstGeom prst="rect">
              <a:avLst/>
            </a:prstGeom>
          </p:spPr>
        </p:pic>
      </p:grpSp>
      <p:sp>
        <p:nvSpPr>
          <p:cNvPr id="15" name="Rettangolo 14"/>
          <p:cNvSpPr/>
          <p:nvPr/>
        </p:nvSpPr>
        <p:spPr>
          <a:xfrm>
            <a:off x="2833893" y="3385612"/>
            <a:ext cx="1187682" cy="595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b="1" dirty="0" smtClean="0">
                <a:solidFill>
                  <a:schemeClr val="bg1"/>
                </a:solidFill>
                <a:latin typeface="Corbel" charset="0"/>
              </a:rPr>
              <a:t>Beam-like </a:t>
            </a:r>
          </a:p>
          <a:p>
            <a:pPr algn="ctr">
              <a:lnSpc>
                <a:spcPct val="90000"/>
              </a:lnSpc>
            </a:pPr>
            <a:r>
              <a:rPr lang="hr-HR" b="1" dirty="0" smtClean="0">
                <a:solidFill>
                  <a:schemeClr val="bg1"/>
                </a:solidFill>
                <a:latin typeface="Corbel" charset="0"/>
              </a:rPr>
              <a:t>Ions</a:t>
            </a:r>
            <a:endParaRPr lang="hr-HR" b="1" dirty="0">
              <a:solidFill>
                <a:schemeClr val="bg1"/>
              </a:solidFill>
              <a:latin typeface="Corbel" charset="0"/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823862" y="-113673"/>
            <a:ext cx="8320139" cy="528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4408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pl-PL" sz="1050" b="1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pPr algn="r" defTabSz="84408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Ge </a:t>
            </a:r>
            <a:r>
              <a:rPr lang="pl-PL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Array</a:t>
            </a: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pl-PL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coupled</a:t>
            </a: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 to a </a:t>
            </a:r>
            <a:r>
              <a:rPr lang="pl-PL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Magnetic</a:t>
            </a: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pl-PL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Spectrometer</a:t>
            </a: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endParaRPr lang="pl-PL" sz="28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grpSp>
        <p:nvGrpSpPr>
          <p:cNvPr id="53" name="Gruppo 52"/>
          <p:cNvGrpSpPr/>
          <p:nvPr/>
        </p:nvGrpSpPr>
        <p:grpSpPr>
          <a:xfrm>
            <a:off x="4714569" y="2857188"/>
            <a:ext cx="3674536" cy="3191913"/>
            <a:chOff x="4714567" y="2857184"/>
            <a:chExt cx="3674536" cy="3191913"/>
          </a:xfrm>
        </p:grpSpPr>
        <p:sp>
          <p:nvSpPr>
            <p:cNvPr id="52" name="Rettangolo 51"/>
            <p:cNvSpPr/>
            <p:nvPr/>
          </p:nvSpPr>
          <p:spPr>
            <a:xfrm>
              <a:off x="4714567" y="2986078"/>
              <a:ext cx="3674536" cy="303415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7" name="Gruppo 16"/>
            <p:cNvGrpSpPr/>
            <p:nvPr/>
          </p:nvGrpSpPr>
          <p:grpSpPr>
            <a:xfrm>
              <a:off x="4714567" y="2857184"/>
              <a:ext cx="3674536" cy="3191913"/>
              <a:chOff x="4986304" y="3038580"/>
              <a:chExt cx="3674536" cy="3191913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 rotWithShape="1">
              <a:blip r:embed="rId5"/>
              <a:srcRect t="7773" r="10588"/>
              <a:stretch/>
            </p:blipFill>
            <p:spPr>
              <a:xfrm>
                <a:off x="5157572" y="3223704"/>
                <a:ext cx="3343351" cy="2814705"/>
              </a:xfrm>
              <a:prstGeom prst="rect">
                <a:avLst/>
              </a:prstGeom>
            </p:spPr>
          </p:pic>
          <p:sp>
            <p:nvSpPr>
              <p:cNvPr id="19" name="Rettangolo 18"/>
              <p:cNvSpPr/>
              <p:nvPr/>
            </p:nvSpPr>
            <p:spPr>
              <a:xfrm>
                <a:off x="4986304" y="3223330"/>
                <a:ext cx="1375797" cy="10941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hr-HR" b="1" dirty="0" smtClean="0">
                    <a:solidFill>
                      <a:srgbClr val="0000FF"/>
                    </a:solidFill>
                    <a:latin typeface="Corbel" charset="0"/>
                  </a:rPr>
                  <a:t>Lighter Ions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hr-HR" b="1" dirty="0" smtClean="0">
                    <a:solidFill>
                      <a:srgbClr val="0000FF"/>
                    </a:solidFill>
                    <a:latin typeface="Corbel" charset="0"/>
                  </a:rPr>
                  <a:t>(Beam-like)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hr-HR" b="1" dirty="0" smtClean="0">
                    <a:solidFill>
                      <a:srgbClr val="0000FF"/>
                    </a:solidFill>
                    <a:latin typeface="Corbel" charset="0"/>
                  </a:rPr>
                  <a:t>FULLY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hr-HR" b="1" dirty="0" smtClean="0">
                    <a:solidFill>
                      <a:srgbClr val="0000FF"/>
                    </a:solidFill>
                    <a:latin typeface="Corbel" charset="0"/>
                  </a:rPr>
                  <a:t>IDENTIFIED</a:t>
                </a:r>
                <a:endParaRPr lang="hr-HR" b="1" dirty="0">
                  <a:solidFill>
                    <a:srgbClr val="0000FF"/>
                  </a:solidFill>
                  <a:latin typeface="Corbel" charset="0"/>
                </a:endParaRPr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5799999" y="4530114"/>
                <a:ext cx="436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b="1" dirty="0" smtClean="0">
                    <a:solidFill>
                      <a:srgbClr val="FF0000"/>
                    </a:solidFill>
                    <a:latin typeface="Corbel" charset="0"/>
                  </a:rPr>
                  <a:t>Se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6516245" y="3196334"/>
                <a:ext cx="4812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b="1" dirty="0" smtClean="0">
                    <a:solidFill>
                      <a:srgbClr val="FF0000"/>
                    </a:solidFill>
                    <a:latin typeface="Corbel" charset="0"/>
                  </a:rPr>
                  <a:t>Nb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5118957" y="5705526"/>
                <a:ext cx="4099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b="1" dirty="0" smtClean="0">
                    <a:solidFill>
                      <a:srgbClr val="FF0000"/>
                    </a:solidFill>
                    <a:latin typeface="Corbel" charset="0"/>
                  </a:rPr>
                  <a:t>Ni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CasellaDiTesto 22"/>
              <p:cNvSpPr txBox="1"/>
              <p:nvPr/>
            </p:nvSpPr>
            <p:spPr>
              <a:xfrm>
                <a:off x="5297275" y="5922716"/>
                <a:ext cx="3710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400" b="1" dirty="0" smtClean="0">
                    <a:solidFill>
                      <a:srgbClr val="FF0000"/>
                    </a:solidFill>
                    <a:latin typeface="Corbel" charset="0"/>
                  </a:rPr>
                  <a:t>63</a:t>
                </a:r>
                <a:endParaRPr lang="it-IT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CasellaDiTesto 23"/>
              <p:cNvSpPr txBox="1"/>
              <p:nvPr/>
            </p:nvSpPr>
            <p:spPr>
              <a:xfrm>
                <a:off x="6156150" y="5894773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400" b="1" dirty="0" smtClean="0">
                    <a:solidFill>
                      <a:srgbClr val="FF0000"/>
                    </a:solidFill>
                    <a:latin typeface="Corbel" charset="0"/>
                  </a:rPr>
                  <a:t>71</a:t>
                </a:r>
                <a:endParaRPr lang="it-IT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CasellaDiTesto 24"/>
              <p:cNvSpPr txBox="1"/>
              <p:nvPr/>
            </p:nvSpPr>
            <p:spPr>
              <a:xfrm>
                <a:off x="6758343" y="3038580"/>
                <a:ext cx="377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400" b="1" dirty="0" smtClean="0">
                    <a:solidFill>
                      <a:srgbClr val="FF0000"/>
                    </a:solidFill>
                    <a:latin typeface="Corbel" charset="0"/>
                  </a:rPr>
                  <a:t>90</a:t>
                </a:r>
                <a:endParaRPr lang="it-IT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>
                <a:off x="8194046" y="3042389"/>
                <a:ext cx="4667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400" b="1" dirty="0" smtClean="0">
                    <a:solidFill>
                      <a:srgbClr val="FF0000"/>
                    </a:solidFill>
                    <a:latin typeface="Corbel" charset="0"/>
                  </a:rPr>
                  <a:t>104</a:t>
                </a:r>
                <a:endParaRPr lang="it-IT" sz="14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7" name="Gruppo 26"/>
          <p:cNvGrpSpPr/>
          <p:nvPr/>
        </p:nvGrpSpPr>
        <p:grpSpPr>
          <a:xfrm>
            <a:off x="124388" y="1929207"/>
            <a:ext cx="2877711" cy="1499426"/>
            <a:chOff x="124388" y="2145657"/>
            <a:chExt cx="2877711" cy="1499426"/>
          </a:xfrm>
        </p:grpSpPr>
        <p:pic>
          <p:nvPicPr>
            <p:cNvPr id="28" name="Picture 35"/>
            <p:cNvPicPr>
              <a:picLocks noChangeAspect="1"/>
            </p:cNvPicPr>
            <p:nvPr/>
          </p:nvPicPr>
          <p:blipFill rotWithShape="1">
            <a:blip r:embed="rId6"/>
            <a:srcRect/>
            <a:stretch/>
          </p:blipFill>
          <p:spPr>
            <a:xfrm>
              <a:off x="318827" y="2567378"/>
              <a:ext cx="2335697" cy="1077705"/>
            </a:xfrm>
            <a:prstGeom prst="rect">
              <a:avLst/>
            </a:prstGeom>
          </p:spPr>
        </p:pic>
        <p:sp>
          <p:nvSpPr>
            <p:cNvPr id="29" name="Rettangolo 28"/>
            <p:cNvSpPr/>
            <p:nvPr/>
          </p:nvSpPr>
          <p:spPr>
            <a:xfrm>
              <a:off x="124388" y="2145657"/>
              <a:ext cx="287771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hr-HR" sz="2400" b="1" baseline="30000" dirty="0" smtClean="0">
                  <a:solidFill>
                    <a:srgbClr val="FFFFFF"/>
                  </a:solidFill>
                  <a:latin typeface="Corbel" charset="0"/>
                </a:rPr>
                <a:t>82</a:t>
              </a:r>
              <a:r>
                <a:rPr lang="hr-HR" sz="2400" b="1" dirty="0" smtClean="0">
                  <a:solidFill>
                    <a:srgbClr val="FFFFFF"/>
                  </a:solidFill>
                  <a:latin typeface="Corbel" charset="0"/>
                </a:rPr>
                <a:t>Se </a:t>
              </a:r>
              <a:r>
                <a:rPr lang="hr-HR" b="1" dirty="0" smtClean="0">
                  <a:solidFill>
                    <a:srgbClr val="FFFFFF"/>
                  </a:solidFill>
                  <a:latin typeface="Corbel" charset="0"/>
                </a:rPr>
                <a:t>(6.2 MeV/A) </a:t>
              </a:r>
              <a:r>
                <a:rPr lang="hr-HR" sz="2400" b="1" dirty="0">
                  <a:solidFill>
                    <a:srgbClr val="FFFFFF"/>
                  </a:solidFill>
                  <a:latin typeface="Corbel" charset="0"/>
                </a:rPr>
                <a:t>+ </a:t>
              </a:r>
              <a:r>
                <a:rPr lang="hr-HR" sz="2400" b="1" baseline="30000" dirty="0">
                  <a:solidFill>
                    <a:srgbClr val="FFFFFF"/>
                  </a:solidFill>
                  <a:latin typeface="Corbel" charset="0"/>
                </a:rPr>
                <a:t>198</a:t>
              </a:r>
              <a:r>
                <a:rPr lang="hr-HR" sz="2400" b="1" dirty="0">
                  <a:solidFill>
                    <a:srgbClr val="FFFFFF"/>
                  </a:solidFill>
                  <a:latin typeface="Corbel" charset="0"/>
                </a:rPr>
                <a:t>Pt</a:t>
              </a: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483354" y="2608294"/>
              <a:ext cx="634246" cy="1835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baseline="30000" dirty="0" smtClean="0">
                  <a:solidFill>
                    <a:srgbClr val="0000FF"/>
                  </a:solidFill>
                </a:rPr>
                <a:t>198</a:t>
              </a:r>
              <a:r>
                <a:rPr lang="it-IT" sz="1400" b="1" dirty="0" smtClean="0">
                  <a:solidFill>
                    <a:srgbClr val="0000FF"/>
                  </a:solidFill>
                </a:rPr>
                <a:t>Pt</a:t>
              </a:r>
              <a:endParaRPr lang="it-IT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388440" y="3274504"/>
              <a:ext cx="634246" cy="1835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baseline="30000" dirty="0" smtClean="0">
                  <a:solidFill>
                    <a:srgbClr val="0000FF"/>
                  </a:solidFill>
                </a:rPr>
                <a:t> 82</a:t>
              </a:r>
              <a:r>
                <a:rPr lang="it-IT" sz="1400" b="1" dirty="0" smtClean="0">
                  <a:solidFill>
                    <a:srgbClr val="0000FF"/>
                  </a:solidFill>
                </a:rPr>
                <a:t>Se</a:t>
              </a:r>
              <a:endParaRPr lang="it-IT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32" name="Rettangolo 31"/>
            <p:cNvSpPr>
              <a:spLocks noChangeAspect="1"/>
            </p:cNvSpPr>
            <p:nvPr/>
          </p:nvSpPr>
          <p:spPr>
            <a:xfrm>
              <a:off x="350340" y="3458653"/>
              <a:ext cx="1123377" cy="17101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baseline="30000" dirty="0">
                  <a:solidFill>
                    <a:srgbClr val="0000FF"/>
                  </a:solidFill>
                </a:rPr>
                <a:t> </a:t>
              </a:r>
              <a:r>
                <a:rPr lang="it-IT" sz="1400" b="1" dirty="0" smtClean="0">
                  <a:solidFill>
                    <a:srgbClr val="0000FF"/>
                  </a:solidFill>
                </a:rPr>
                <a:t>     </a:t>
              </a:r>
              <a:endParaRPr lang="it-IT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2216150" y="2754651"/>
              <a:ext cx="419065" cy="1835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it-IT" sz="1400" b="1" baseline="30000" dirty="0" smtClean="0">
                  <a:solidFill>
                    <a:srgbClr val="0000FF"/>
                  </a:solidFill>
                </a:rPr>
                <a:t>196</a:t>
              </a:r>
              <a:r>
                <a:rPr lang="it-IT" sz="1400" b="1" dirty="0" smtClean="0">
                  <a:solidFill>
                    <a:srgbClr val="0000FF"/>
                  </a:solidFill>
                </a:rPr>
                <a:t>Os</a:t>
              </a:r>
              <a:endParaRPr lang="it-IT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2222500" y="3275152"/>
              <a:ext cx="419065" cy="1835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it-IT" sz="1400" b="1" baseline="30000" dirty="0" smtClean="0">
                  <a:solidFill>
                    <a:srgbClr val="0000FF"/>
                  </a:solidFill>
                </a:rPr>
                <a:t>84</a:t>
              </a:r>
              <a:r>
                <a:rPr lang="it-IT" sz="1400" b="1" dirty="0" smtClean="0">
                  <a:solidFill>
                    <a:srgbClr val="0000FF"/>
                  </a:solidFill>
                </a:rPr>
                <a:t>Kr</a:t>
              </a:r>
              <a:endParaRPr lang="it-IT" sz="14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6430256" y="4042512"/>
            <a:ext cx="2704018" cy="1481602"/>
            <a:chOff x="6417162" y="4223924"/>
            <a:chExt cx="2704018" cy="1481602"/>
          </a:xfrm>
        </p:grpSpPr>
        <p:pic>
          <p:nvPicPr>
            <p:cNvPr id="36" name="Immagine 35"/>
            <p:cNvPicPr>
              <a:picLocks noChangeAspect="1"/>
            </p:cNvPicPr>
            <p:nvPr/>
          </p:nvPicPr>
          <p:blipFill rotWithShape="1">
            <a:blip r:embed="rId7"/>
            <a:srcRect b="51006"/>
            <a:stretch/>
          </p:blipFill>
          <p:spPr>
            <a:xfrm>
              <a:off x="7048769" y="4925362"/>
              <a:ext cx="2072411" cy="780164"/>
            </a:xfrm>
            <a:prstGeom prst="rect">
              <a:avLst/>
            </a:prstGeom>
          </p:spPr>
        </p:pic>
        <p:sp>
          <p:nvSpPr>
            <p:cNvPr id="37" name="Dowolny kształt 17"/>
            <p:cNvSpPr/>
            <p:nvPr/>
          </p:nvSpPr>
          <p:spPr bwMode="auto">
            <a:xfrm>
              <a:off x="6686437" y="4349424"/>
              <a:ext cx="1503469" cy="550022"/>
            </a:xfrm>
            <a:custGeom>
              <a:avLst/>
              <a:gdLst>
                <a:gd name="connsiteX0" fmla="*/ 0 w 3457183"/>
                <a:gd name="connsiteY0" fmla="*/ 6026 h 907900"/>
                <a:gd name="connsiteX1" fmla="*/ 964504 w 3457183"/>
                <a:gd name="connsiteY1" fmla="*/ 6026 h 907900"/>
                <a:gd name="connsiteX2" fmla="*/ 2079320 w 3457183"/>
                <a:gd name="connsiteY2" fmla="*/ 68656 h 907900"/>
                <a:gd name="connsiteX3" fmla="*/ 3006246 w 3457183"/>
                <a:gd name="connsiteY3" fmla="*/ 419385 h 907900"/>
                <a:gd name="connsiteX4" fmla="*/ 3457183 w 3457183"/>
                <a:gd name="connsiteY4" fmla="*/ 907900 h 90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183" h="907900">
                  <a:moveTo>
                    <a:pt x="0" y="6026"/>
                  </a:moveTo>
                  <a:cubicBezTo>
                    <a:pt x="308975" y="807"/>
                    <a:pt x="617951" y="-4412"/>
                    <a:pt x="964504" y="6026"/>
                  </a:cubicBezTo>
                  <a:cubicBezTo>
                    <a:pt x="1311057" y="16464"/>
                    <a:pt x="1739030" y="-237"/>
                    <a:pt x="2079320" y="68656"/>
                  </a:cubicBezTo>
                  <a:cubicBezTo>
                    <a:pt x="2419610" y="137549"/>
                    <a:pt x="2776602" y="279511"/>
                    <a:pt x="3006246" y="419385"/>
                  </a:cubicBezTo>
                  <a:cubicBezTo>
                    <a:pt x="3235890" y="559259"/>
                    <a:pt x="3346536" y="733579"/>
                    <a:pt x="3457183" y="907900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grpSp>
          <p:nvGrpSpPr>
            <p:cNvPr id="38" name="Gruppo 2"/>
            <p:cNvGrpSpPr/>
            <p:nvPr/>
          </p:nvGrpSpPr>
          <p:grpSpPr>
            <a:xfrm>
              <a:off x="6417162" y="4223924"/>
              <a:ext cx="347887" cy="328246"/>
              <a:chOff x="2964411" y="3694986"/>
              <a:chExt cx="347888" cy="328246"/>
            </a:xfrm>
          </p:grpSpPr>
          <p:sp>
            <p:nvSpPr>
              <p:cNvPr id="40" name="Oval 17"/>
              <p:cNvSpPr>
                <a:spLocks noChangeAspect="1" noChangeArrowheads="1"/>
              </p:cNvSpPr>
              <p:nvPr/>
            </p:nvSpPr>
            <p:spPr bwMode="auto">
              <a:xfrm>
                <a:off x="2964411" y="3694986"/>
                <a:ext cx="328246" cy="32824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CC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844083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215">
                  <a:solidFill>
                    <a:srgbClr val="FF0033"/>
                  </a:solidFill>
                </a:endParaRPr>
              </a:p>
            </p:txBody>
          </p:sp>
          <p:sp>
            <p:nvSpPr>
              <p:cNvPr id="41" name="Text Box 22"/>
              <p:cNvSpPr txBox="1">
                <a:spLocks noChangeArrowheads="1"/>
              </p:cNvSpPr>
              <p:nvPr/>
            </p:nvSpPr>
            <p:spPr bwMode="auto">
              <a:xfrm>
                <a:off x="2969585" y="3702775"/>
                <a:ext cx="342714" cy="2628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84408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108" b="1" dirty="0" smtClean="0">
                    <a:solidFill>
                      <a:srgbClr val="000000"/>
                    </a:solidFill>
                    <a:latin typeface="Arial" charset="0"/>
                  </a:rPr>
                  <a:t>84</a:t>
                </a:r>
                <a:endParaRPr lang="pl-PL" sz="1108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39" name="Rettangolo 38"/>
            <p:cNvSpPr/>
            <p:nvPr/>
          </p:nvSpPr>
          <p:spPr>
            <a:xfrm>
              <a:off x="8161996" y="5038556"/>
              <a:ext cx="866479" cy="1835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it-IT" sz="2400" b="1" baseline="30000" dirty="0" smtClean="0">
                  <a:solidFill>
                    <a:srgbClr val="0000FF"/>
                  </a:solidFill>
                  <a:latin typeface="Calibri"/>
                  <a:cs typeface="Calibri"/>
                </a:rPr>
                <a:t>84</a:t>
              </a:r>
              <a:r>
                <a:rPr lang="it-IT" sz="24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Kr</a:t>
              </a:r>
              <a:endParaRPr lang="it-IT" sz="2400" b="1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2" name="Rectangle 57"/>
          <p:cNvSpPr/>
          <p:nvPr/>
        </p:nvSpPr>
        <p:spPr>
          <a:xfrm>
            <a:off x="761751" y="6421069"/>
            <a:ext cx="3356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err="1" smtClean="0">
                <a:solidFill>
                  <a:srgbClr val="00FFFF"/>
                </a:solidFill>
                <a:latin typeface="Corbel"/>
                <a:cs typeface="Corbel"/>
              </a:rPr>
              <a:t>Particle</a:t>
            </a:r>
            <a:r>
              <a:rPr lang="pl-PL" sz="2400" b="1" dirty="0" smtClean="0">
                <a:solidFill>
                  <a:srgbClr val="00FFFF"/>
                </a:solidFill>
                <a:latin typeface="Corbel"/>
                <a:cs typeface="Corbel"/>
              </a:rPr>
              <a:t> – </a:t>
            </a:r>
            <a:r>
              <a:rPr lang="pl-PL" sz="2400" b="1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g</a:t>
            </a:r>
            <a:r>
              <a:rPr lang="pl-PL" sz="2400" b="1" dirty="0" smtClean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pl-PL" sz="2400" b="1" dirty="0" err="1" smtClean="0">
                <a:solidFill>
                  <a:srgbClr val="00FFFF"/>
                </a:solidFill>
                <a:latin typeface="Corbel"/>
                <a:cs typeface="Corbel"/>
              </a:rPr>
              <a:t>coincidences</a:t>
            </a:r>
            <a:endParaRPr lang="en-US" sz="2400" dirty="0">
              <a:solidFill>
                <a:srgbClr val="00FFFF"/>
              </a:solidFill>
            </a:endParaRPr>
          </a:p>
        </p:txBody>
      </p:sp>
      <p:grpSp>
        <p:nvGrpSpPr>
          <p:cNvPr id="43" name="Gruppo 42"/>
          <p:cNvGrpSpPr/>
          <p:nvPr/>
        </p:nvGrpSpPr>
        <p:grpSpPr>
          <a:xfrm>
            <a:off x="5221421" y="5486731"/>
            <a:ext cx="3912859" cy="1382042"/>
            <a:chOff x="5221416" y="5486731"/>
            <a:chExt cx="3912859" cy="1382042"/>
          </a:xfrm>
        </p:grpSpPr>
        <p:grpSp>
          <p:nvGrpSpPr>
            <p:cNvPr id="44" name="Gruppo 43"/>
            <p:cNvGrpSpPr/>
            <p:nvPr/>
          </p:nvGrpSpPr>
          <p:grpSpPr>
            <a:xfrm>
              <a:off x="7061864" y="5486731"/>
              <a:ext cx="2072411" cy="855225"/>
              <a:chOff x="7048769" y="5668133"/>
              <a:chExt cx="2072411" cy="855225"/>
            </a:xfrm>
          </p:grpSpPr>
          <p:pic>
            <p:nvPicPr>
              <p:cNvPr id="46" name="Immagine 45"/>
              <p:cNvPicPr>
                <a:picLocks noChangeAspect="1"/>
              </p:cNvPicPr>
              <p:nvPr/>
            </p:nvPicPr>
            <p:blipFill rotWithShape="1">
              <a:blip r:embed="rId7"/>
              <a:srcRect t="46293"/>
              <a:stretch/>
            </p:blipFill>
            <p:spPr>
              <a:xfrm>
                <a:off x="7048769" y="5668133"/>
                <a:ext cx="2072411" cy="855225"/>
              </a:xfrm>
              <a:prstGeom prst="rect">
                <a:avLst/>
              </a:prstGeom>
            </p:spPr>
          </p:pic>
          <p:sp>
            <p:nvSpPr>
              <p:cNvPr id="47" name="Rettangolo 46"/>
              <p:cNvSpPr/>
              <p:nvPr/>
            </p:nvSpPr>
            <p:spPr>
              <a:xfrm>
                <a:off x="7923166" y="5694049"/>
                <a:ext cx="1161900" cy="44895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>
                  <a:lnSpc>
                    <a:spcPct val="70000"/>
                  </a:lnSpc>
                </a:pPr>
                <a:r>
                  <a:rPr lang="it-IT" sz="2400" b="1" baseline="300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196</a:t>
                </a:r>
                <a:r>
                  <a:rPr lang="it-IT" sz="2400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Os</a:t>
                </a:r>
              </a:p>
              <a:p>
                <a:pPr algn="r">
                  <a:lnSpc>
                    <a:spcPct val="70000"/>
                  </a:lnSpc>
                </a:pPr>
                <a:r>
                  <a:rPr lang="it-IT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partner</a:t>
                </a:r>
              </a:p>
            </p:txBody>
          </p:sp>
        </p:grpSp>
        <p:sp>
          <p:nvSpPr>
            <p:cNvPr id="45" name="Rectangle 57"/>
            <p:cNvSpPr/>
            <p:nvPr/>
          </p:nvSpPr>
          <p:spPr>
            <a:xfrm>
              <a:off x="5221416" y="6407108"/>
              <a:ext cx="361168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400" b="1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Kinematic</a:t>
              </a:r>
              <a:r>
                <a:rPr lang="pl-PL" sz="2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 </a:t>
              </a:r>
              <a:r>
                <a:rPr lang="pl-PL" sz="2400" b="1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Reconstruction</a:t>
              </a:r>
              <a:endParaRPr lang="en-US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50" name="Rettangolo 49"/>
          <p:cNvSpPr/>
          <p:nvPr/>
        </p:nvSpPr>
        <p:spPr>
          <a:xfrm>
            <a:off x="117978" y="5969571"/>
            <a:ext cx="2841777" cy="493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latin typeface="Corbel"/>
                <a:cs typeface="Corbel"/>
                <a:sym typeface="Symbol" charset="0"/>
              </a:rPr>
              <a:t>Trajectory </a:t>
            </a:r>
            <a:r>
              <a:rPr lang="en-US" b="1" dirty="0" smtClean="0">
                <a:solidFill>
                  <a:srgbClr val="FFFF00"/>
                </a:solidFill>
                <a:latin typeface="Corbel"/>
                <a:cs typeface="Corbel"/>
                <a:sym typeface="Symbol" charset="0"/>
              </a:rPr>
              <a:t>Reconstruction </a:t>
            </a:r>
            <a:r>
              <a:rPr lang="en-US" b="1" dirty="0">
                <a:solidFill>
                  <a:srgbClr val="FFFF00"/>
                </a:solidFill>
                <a:latin typeface="Corbel"/>
                <a:cs typeface="Corbel"/>
                <a:sym typeface="Symbol" charset="0"/>
              </a:rPr>
              <a:t>Ion identification</a:t>
            </a:r>
          </a:p>
        </p:txBody>
      </p:sp>
      <p:sp>
        <p:nvSpPr>
          <p:cNvPr id="51" name="Rettangolo 50"/>
          <p:cNvSpPr/>
          <p:nvPr/>
        </p:nvSpPr>
        <p:spPr>
          <a:xfrm>
            <a:off x="96273" y="4154701"/>
            <a:ext cx="3029036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latin typeface="Corbel"/>
                <a:cs typeface="Corbel"/>
              </a:rPr>
              <a:t>Large acceptance </a:t>
            </a:r>
            <a:r>
              <a:rPr lang="en-US" b="1" dirty="0" smtClean="0">
                <a:solidFill>
                  <a:srgbClr val="FFFF00"/>
                </a:solidFill>
                <a:latin typeface="Corbel"/>
                <a:cs typeface="Corbel"/>
              </a:rPr>
              <a:t>      Magnetic </a:t>
            </a:r>
            <a:r>
              <a:rPr lang="en-US" b="1" dirty="0">
                <a:solidFill>
                  <a:srgbClr val="FFFF00"/>
                </a:solidFill>
                <a:latin typeface="Corbel"/>
                <a:cs typeface="Corbel"/>
              </a:rPr>
              <a:t>Spectrometer</a:t>
            </a:r>
            <a:endParaRPr lang="en-US" dirty="0">
              <a:solidFill>
                <a:srgbClr val="FFFF00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8631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uppo 97"/>
          <p:cNvGrpSpPr/>
          <p:nvPr/>
        </p:nvGrpSpPr>
        <p:grpSpPr>
          <a:xfrm>
            <a:off x="4552184" y="3072930"/>
            <a:ext cx="4648066" cy="3746306"/>
            <a:chOff x="4552182" y="3072930"/>
            <a:chExt cx="4648066" cy="3746306"/>
          </a:xfrm>
        </p:grpSpPr>
        <p:grpSp>
          <p:nvGrpSpPr>
            <p:cNvPr id="11" name="Gruppo 10"/>
            <p:cNvGrpSpPr/>
            <p:nvPr/>
          </p:nvGrpSpPr>
          <p:grpSpPr>
            <a:xfrm>
              <a:off x="4552182" y="3072930"/>
              <a:ext cx="4591818" cy="3717940"/>
              <a:chOff x="4552182" y="3072930"/>
              <a:chExt cx="4591818" cy="3717940"/>
            </a:xfrm>
          </p:grpSpPr>
          <p:sp>
            <p:nvSpPr>
              <p:cNvPr id="12" name="Rettangolo 11"/>
              <p:cNvSpPr/>
              <p:nvPr/>
            </p:nvSpPr>
            <p:spPr>
              <a:xfrm>
                <a:off x="4552182" y="3072930"/>
                <a:ext cx="4591817" cy="37179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ctangle 7"/>
              <p:cNvSpPr/>
              <p:nvPr/>
            </p:nvSpPr>
            <p:spPr>
              <a:xfrm>
                <a:off x="4636244" y="4618160"/>
                <a:ext cx="80938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C0099"/>
                    </a:solidFill>
                    <a:latin typeface="Corbel" charset="0"/>
                  </a:rPr>
                  <a:t>E(J</a:t>
                </a:r>
                <a:r>
                  <a:rPr lang="en-US" sz="2400" b="1" baseline="30000" dirty="0" smtClean="0">
                    <a:solidFill>
                      <a:srgbClr val="CC0099"/>
                    </a:solidFill>
                    <a:latin typeface="Corbel" charset="0"/>
                  </a:rPr>
                  <a:t>+</a:t>
                </a:r>
                <a:r>
                  <a:rPr lang="en-US" sz="2400" b="1" dirty="0" smtClean="0">
                    <a:solidFill>
                      <a:srgbClr val="CC0099"/>
                    </a:solidFill>
                    <a:latin typeface="Corbel" charset="0"/>
                  </a:rPr>
                  <a:t>)</a:t>
                </a:r>
              </a:p>
              <a:p>
                <a:r>
                  <a:rPr lang="en-US" sz="2400" b="1" dirty="0" smtClean="0">
                    <a:solidFill>
                      <a:srgbClr val="CC0099"/>
                    </a:solidFill>
                    <a:latin typeface="Corbel" charset="0"/>
                  </a:rPr>
                  <a:t>E(2</a:t>
                </a:r>
                <a:r>
                  <a:rPr lang="en-US" sz="2400" b="1" baseline="30000" dirty="0" smtClean="0">
                    <a:solidFill>
                      <a:srgbClr val="CC0099"/>
                    </a:solidFill>
                    <a:latin typeface="Corbel" charset="0"/>
                  </a:rPr>
                  <a:t>+</a:t>
                </a:r>
                <a:r>
                  <a:rPr lang="en-US" sz="2400" b="1" dirty="0" smtClean="0">
                    <a:solidFill>
                      <a:srgbClr val="CC0099"/>
                    </a:solidFill>
                    <a:latin typeface="Corbel" charset="0"/>
                  </a:rPr>
                  <a:t>)</a:t>
                </a:r>
                <a:endParaRPr lang="en-US" sz="2400" dirty="0">
                  <a:solidFill>
                    <a:srgbClr val="CC0099"/>
                  </a:solidFill>
                </a:endParaRPr>
              </a:p>
            </p:txBody>
          </p:sp>
          <p:cxnSp>
            <p:nvCxnSpPr>
              <p:cNvPr id="14" name="Connettore 1 13"/>
              <p:cNvCxnSpPr>
                <a:cxnSpLocks noChangeAspect="1"/>
              </p:cNvCxnSpPr>
              <p:nvPr/>
            </p:nvCxnSpPr>
            <p:spPr>
              <a:xfrm>
                <a:off x="4654978" y="5046330"/>
                <a:ext cx="683999" cy="0"/>
              </a:xfrm>
              <a:prstGeom prst="line">
                <a:avLst/>
              </a:prstGeom>
              <a:ln w="38100" cmpd="sng">
                <a:solidFill>
                  <a:srgbClr val="CC00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uppo 14"/>
              <p:cNvGrpSpPr/>
              <p:nvPr/>
            </p:nvGrpSpPr>
            <p:grpSpPr>
              <a:xfrm>
                <a:off x="5339796" y="3918202"/>
                <a:ext cx="2513684" cy="2872667"/>
                <a:chOff x="6325627" y="3985050"/>
                <a:chExt cx="2513684" cy="2872667"/>
              </a:xfrm>
            </p:grpSpPr>
            <p:pic>
              <p:nvPicPr>
                <p:cNvPr id="17" name="Picture 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3237" t="49494" r="28918" b="3477"/>
                <a:stretch/>
              </p:blipFill>
              <p:spPr>
                <a:xfrm>
                  <a:off x="6539216" y="4207101"/>
                  <a:ext cx="2300095" cy="2650616"/>
                </a:xfrm>
                <a:prstGeom prst="rect">
                  <a:avLst/>
                </a:prstGeom>
              </p:spPr>
            </p:pic>
            <p:pic>
              <p:nvPicPr>
                <p:cNvPr id="18" name="Picture 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6676" t="9233" r="40460" b="77898"/>
                <a:stretch/>
              </p:blipFill>
              <p:spPr>
                <a:xfrm>
                  <a:off x="6704447" y="4336281"/>
                  <a:ext cx="1021744" cy="697454"/>
                </a:xfrm>
                <a:prstGeom prst="rect">
                  <a:avLst/>
                </a:prstGeom>
              </p:spPr>
            </p:pic>
            <p:pic>
              <p:nvPicPr>
                <p:cNvPr id="19" name="Immagine 1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1244" t="61743" r="27673" b="3867"/>
                <a:stretch/>
              </p:blipFill>
              <p:spPr>
                <a:xfrm>
                  <a:off x="7726191" y="5797039"/>
                  <a:ext cx="848601" cy="525521"/>
                </a:xfrm>
                <a:prstGeom prst="rect">
                  <a:avLst/>
                </a:prstGeom>
              </p:spPr>
            </p:pic>
            <p:pic>
              <p:nvPicPr>
                <p:cNvPr id="20" name="Picture 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3108" t="3173" r="83871" b="52896"/>
                <a:stretch/>
              </p:blipFill>
              <p:spPr>
                <a:xfrm>
                  <a:off x="6325627" y="3985050"/>
                  <a:ext cx="244324" cy="2480501"/>
                </a:xfrm>
                <a:prstGeom prst="rect">
                  <a:avLst/>
                </a:prstGeom>
              </p:spPr>
            </p:pic>
          </p:grpSp>
          <p:sp>
            <p:nvSpPr>
              <p:cNvPr id="16" name="Rectangle 11"/>
              <p:cNvSpPr/>
              <p:nvPr/>
            </p:nvSpPr>
            <p:spPr>
              <a:xfrm>
                <a:off x="4841527" y="3173201"/>
                <a:ext cx="4302473" cy="900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US" dirty="0">
                    <a:solidFill>
                      <a:srgbClr val="CC0099"/>
                    </a:solidFill>
                    <a:latin typeface="Corbel"/>
                    <a:cs typeface="Corbel"/>
                  </a:rPr>
                  <a:t>State-of-the-</a:t>
                </a:r>
                <a:r>
                  <a:rPr lang="en-US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art</a:t>
                </a:r>
              </a:p>
              <a:p>
                <a:pPr algn="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 </a:t>
                </a:r>
                <a:r>
                  <a:rPr lang="en-US" sz="20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beyond </a:t>
                </a:r>
                <a:r>
                  <a:rPr lang="en-US" sz="2000" b="1" dirty="0">
                    <a:solidFill>
                      <a:srgbClr val="CC0099"/>
                    </a:solidFill>
                    <a:latin typeface="Corbel"/>
                    <a:cs typeface="Corbel"/>
                  </a:rPr>
                  <a:t>mean</a:t>
                </a:r>
                <a:r>
                  <a:rPr lang="en-US" sz="20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-field </a:t>
                </a:r>
                <a:r>
                  <a:rPr lang="en-US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calculations</a:t>
                </a:r>
              </a:p>
              <a:p>
                <a:pPr algn="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describe entire </a:t>
                </a:r>
                <a:r>
                  <a:rPr lang="en-US" sz="2000" b="1" dirty="0" err="1" smtClean="0">
                    <a:solidFill>
                      <a:srgbClr val="CC0099"/>
                    </a:solidFill>
                    <a:latin typeface="Corbel"/>
                    <a:cs typeface="Corbel"/>
                  </a:rPr>
                  <a:t>Os</a:t>
                </a:r>
                <a:r>
                  <a:rPr lang="en-US" sz="20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 chain </a:t>
                </a:r>
                <a:r>
                  <a:rPr lang="en-US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(A=188-198)</a:t>
                </a:r>
              </a:p>
            </p:txBody>
          </p:sp>
        </p:grpSp>
        <p:sp>
          <p:nvSpPr>
            <p:cNvPr id="95" name="Rettangolo 94"/>
            <p:cNvSpPr/>
            <p:nvPr/>
          </p:nvSpPr>
          <p:spPr>
            <a:xfrm>
              <a:off x="7843837" y="6274471"/>
              <a:ext cx="1356411" cy="5447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b="1" dirty="0" smtClean="0">
                  <a:solidFill>
                    <a:srgbClr val="0000FF"/>
                  </a:solidFill>
                  <a:latin typeface="Corbel" charset="0"/>
                </a:rPr>
                <a:t>Editor</a:t>
              </a:r>
            </a:p>
            <a:p>
              <a:pPr algn="r">
                <a:lnSpc>
                  <a:spcPct val="80000"/>
                </a:lnSpc>
              </a:pPr>
              <a:r>
                <a:rPr lang="en-US" b="1" dirty="0" smtClean="0">
                  <a:solidFill>
                    <a:srgbClr val="0000FF"/>
                  </a:solidFill>
                  <a:latin typeface="Corbel" charset="0"/>
                </a:rPr>
                <a:t> Suggestion</a:t>
              </a:r>
              <a:endParaRPr lang="it-IT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30563" y="3809220"/>
            <a:ext cx="4199686" cy="3048789"/>
            <a:chOff x="30563" y="3843681"/>
            <a:chExt cx="4199686" cy="3048789"/>
          </a:xfrm>
        </p:grpSpPr>
        <p:grpSp>
          <p:nvGrpSpPr>
            <p:cNvPr id="3" name="Gruppo 2"/>
            <p:cNvGrpSpPr/>
            <p:nvPr/>
          </p:nvGrpSpPr>
          <p:grpSpPr>
            <a:xfrm>
              <a:off x="30563" y="3843681"/>
              <a:ext cx="4199686" cy="3048789"/>
              <a:chOff x="114795" y="3755340"/>
              <a:chExt cx="4199686" cy="3048789"/>
            </a:xfrm>
          </p:grpSpPr>
          <p:sp>
            <p:nvSpPr>
              <p:cNvPr id="5" name="Rettangolo 4"/>
              <p:cNvSpPr/>
              <p:nvPr/>
            </p:nvSpPr>
            <p:spPr>
              <a:xfrm>
                <a:off x="114795" y="3755340"/>
                <a:ext cx="3973650" cy="30487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6" name="Pictur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010" y="4096713"/>
                <a:ext cx="3827202" cy="2536880"/>
              </a:xfrm>
              <a:prstGeom prst="rect">
                <a:avLst/>
              </a:prstGeom>
            </p:spPr>
          </p:pic>
          <p:sp>
            <p:nvSpPr>
              <p:cNvPr id="7" name="Rettangolo 6"/>
              <p:cNvSpPr/>
              <p:nvPr/>
            </p:nvSpPr>
            <p:spPr>
              <a:xfrm>
                <a:off x="1807296" y="4371633"/>
                <a:ext cx="1993020" cy="107301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8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0486" y="4351156"/>
                <a:ext cx="802461" cy="149933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9" name="Rectangle 24"/>
              <p:cNvSpPr/>
              <p:nvPr/>
            </p:nvSpPr>
            <p:spPr>
              <a:xfrm>
                <a:off x="1855288" y="4397409"/>
                <a:ext cx="1096507" cy="4206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3200" b="1" baseline="30000" dirty="0" smtClean="0">
                    <a:solidFill>
                      <a:srgbClr val="0000FF"/>
                    </a:solidFill>
                    <a:latin typeface="Corbel" charset="0"/>
                  </a:rPr>
                  <a:t>196</a:t>
                </a:r>
                <a:r>
                  <a:rPr lang="en-US" sz="3200" b="1" dirty="0" smtClean="0">
                    <a:solidFill>
                      <a:srgbClr val="0000FF"/>
                    </a:solidFill>
                    <a:latin typeface="Corbel" charset="0"/>
                  </a:rPr>
                  <a:t>Os</a:t>
                </a:r>
              </a:p>
            </p:txBody>
          </p:sp>
          <p:sp>
            <p:nvSpPr>
              <p:cNvPr id="10" name="Rectangle 2"/>
              <p:cNvSpPr/>
              <p:nvPr/>
            </p:nvSpPr>
            <p:spPr>
              <a:xfrm>
                <a:off x="468229" y="3907685"/>
                <a:ext cx="38462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First Observation of Excited States</a:t>
                </a:r>
                <a:endParaRPr lang="en-US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4" name="Rettangolo 3"/>
            <p:cNvSpPr/>
            <p:nvPr/>
          </p:nvSpPr>
          <p:spPr>
            <a:xfrm>
              <a:off x="373070" y="5098214"/>
              <a:ext cx="1427349" cy="19385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AGATA</a:t>
              </a:r>
              <a:endParaRPr lang="it-IT" sz="20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21" name="Rectangle 87"/>
          <p:cNvSpPr/>
          <p:nvPr/>
        </p:nvSpPr>
        <p:spPr>
          <a:xfrm>
            <a:off x="5156331" y="1446030"/>
            <a:ext cx="2800767" cy="10341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latin typeface="Corbel" charset="0"/>
              </a:rPr>
              <a:t>I</a:t>
            </a:r>
            <a:r>
              <a:rPr lang="en-US" b="1" dirty="0" smtClean="0">
                <a:solidFill>
                  <a:schemeClr val="bg1"/>
                </a:solidFill>
                <a:latin typeface="Corbel" charset="0"/>
              </a:rPr>
              <a:t>SOMERS</a:t>
            </a:r>
            <a:r>
              <a:rPr lang="en-US" dirty="0" smtClean="0">
                <a:solidFill>
                  <a:schemeClr val="bg1"/>
                </a:solidFill>
                <a:latin typeface="Corbel" charset="0"/>
              </a:rPr>
              <a:t> (longed</a:t>
            </a:r>
            <a:r>
              <a:rPr lang="en-US" dirty="0">
                <a:solidFill>
                  <a:schemeClr val="bg1"/>
                </a:solidFill>
                <a:latin typeface="Corbel" charset="0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Corbel" charset="0"/>
              </a:rPr>
              <a:t>lived)</a:t>
            </a:r>
          </a:p>
          <a:p>
            <a:pPr>
              <a:lnSpc>
                <a:spcPct val="50000"/>
              </a:lnSpc>
            </a:pPr>
            <a:endParaRPr lang="en-US" dirty="0">
              <a:solidFill>
                <a:schemeClr val="bg1"/>
              </a:solidFill>
              <a:latin typeface="Corbel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orbel" charset="0"/>
              </a:rPr>
              <a:t>Different SHAPES </a:t>
            </a:r>
          </a:p>
          <a:p>
            <a:r>
              <a:rPr lang="en-US" b="1" dirty="0">
                <a:solidFill>
                  <a:schemeClr val="bg1"/>
                </a:solidFill>
                <a:latin typeface="Corbel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orbel" charset="0"/>
              </a:rPr>
              <a:t>     </a:t>
            </a:r>
            <a:r>
              <a:rPr lang="en-US" dirty="0" smtClean="0">
                <a:solidFill>
                  <a:schemeClr val="bg1"/>
                </a:solidFill>
                <a:latin typeface="Corbel" charset="0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Corbel" charset="0"/>
              </a:rPr>
              <a:t>Prolate</a:t>
            </a:r>
            <a:r>
              <a:rPr lang="en-US" dirty="0" smtClean="0">
                <a:solidFill>
                  <a:schemeClr val="bg1"/>
                </a:solidFill>
                <a:latin typeface="Corbel" charset="0"/>
              </a:rPr>
              <a:t>, oblate, </a:t>
            </a:r>
            <a:r>
              <a:rPr lang="en-US" dirty="0" err="1" smtClean="0">
                <a:solidFill>
                  <a:schemeClr val="bg1"/>
                </a:solidFill>
                <a:latin typeface="Corbel" charset="0"/>
              </a:rPr>
              <a:t>triaxial</a:t>
            </a:r>
            <a:r>
              <a:rPr lang="en-US" dirty="0" smtClean="0">
                <a:solidFill>
                  <a:schemeClr val="bg1"/>
                </a:solidFill>
                <a:latin typeface="Corbel" charset="0"/>
              </a:rPr>
              <a:t>)</a:t>
            </a:r>
          </a:p>
        </p:txBody>
      </p:sp>
      <p:pic>
        <p:nvPicPr>
          <p:cNvPr id="22" name="Picture 9"/>
          <p:cNvPicPr>
            <a:picLocks noChangeAspect="1"/>
          </p:cNvPicPr>
          <p:nvPr/>
        </p:nvPicPr>
        <p:blipFill rotWithShape="1">
          <a:blip r:embed="rId6"/>
          <a:srcRect l="19967" t="-1" r="1214" b="6139"/>
          <a:stretch/>
        </p:blipFill>
        <p:spPr>
          <a:xfrm>
            <a:off x="746246" y="990383"/>
            <a:ext cx="3983593" cy="2496063"/>
          </a:xfrm>
          <a:prstGeom prst="rect">
            <a:avLst/>
          </a:prstGeom>
        </p:spPr>
      </p:pic>
      <p:sp>
        <p:nvSpPr>
          <p:cNvPr id="23" name="Rectangle 4"/>
          <p:cNvSpPr/>
          <p:nvPr/>
        </p:nvSpPr>
        <p:spPr>
          <a:xfrm>
            <a:off x="50543" y="1210854"/>
            <a:ext cx="7383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rbel" charset="0"/>
              </a:rPr>
              <a:t>Z</a:t>
            </a:r>
            <a:r>
              <a:rPr lang="en-US" sz="2000" b="1" dirty="0" smtClean="0">
                <a:solidFill>
                  <a:srgbClr val="FF0000"/>
                </a:solidFill>
                <a:latin typeface="Corbel" charset="0"/>
              </a:rPr>
              <a:t>=82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6"/>
          <p:cNvCxnSpPr/>
          <p:nvPr/>
        </p:nvCxnSpPr>
        <p:spPr>
          <a:xfrm flipV="1">
            <a:off x="521047" y="1252081"/>
            <a:ext cx="4274998" cy="15742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69"/>
          <p:cNvCxnSpPr/>
          <p:nvPr/>
        </p:nvCxnSpPr>
        <p:spPr>
          <a:xfrm flipV="1">
            <a:off x="521057" y="1551847"/>
            <a:ext cx="4266601" cy="4008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72"/>
          <p:cNvCxnSpPr/>
          <p:nvPr/>
        </p:nvCxnSpPr>
        <p:spPr>
          <a:xfrm>
            <a:off x="3881043" y="919309"/>
            <a:ext cx="24380" cy="2697746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74"/>
          <p:cNvCxnSpPr/>
          <p:nvPr/>
        </p:nvCxnSpPr>
        <p:spPr>
          <a:xfrm>
            <a:off x="4162667" y="938151"/>
            <a:ext cx="30788" cy="2678904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65"/>
          <p:cNvSpPr/>
          <p:nvPr/>
        </p:nvSpPr>
        <p:spPr>
          <a:xfrm>
            <a:off x="3649673" y="3435416"/>
            <a:ext cx="902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rbel" charset="0"/>
              </a:rPr>
              <a:t>N=126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95"/>
          <p:cNvCxnSpPr/>
          <p:nvPr/>
        </p:nvCxnSpPr>
        <p:spPr>
          <a:xfrm>
            <a:off x="449042" y="2924007"/>
            <a:ext cx="4392488" cy="0"/>
          </a:xfrm>
          <a:prstGeom prst="line">
            <a:avLst/>
          </a:prstGeom>
          <a:ln w="1905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96"/>
          <p:cNvCxnSpPr/>
          <p:nvPr/>
        </p:nvCxnSpPr>
        <p:spPr>
          <a:xfrm flipV="1">
            <a:off x="449042" y="3212039"/>
            <a:ext cx="4392488" cy="2"/>
          </a:xfrm>
          <a:prstGeom prst="line">
            <a:avLst/>
          </a:prstGeom>
          <a:ln w="1905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e 48"/>
          <p:cNvSpPr>
            <a:spLocks noChangeAspect="1"/>
          </p:cNvSpPr>
          <p:nvPr/>
        </p:nvSpPr>
        <p:spPr>
          <a:xfrm>
            <a:off x="3725192" y="1090900"/>
            <a:ext cx="551569" cy="540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2" name="Rectangle 80"/>
          <p:cNvSpPr/>
          <p:nvPr/>
        </p:nvSpPr>
        <p:spPr>
          <a:xfrm>
            <a:off x="3666645" y="1252101"/>
            <a:ext cx="6904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b="1" baseline="30000" dirty="0" smtClean="0">
                <a:solidFill>
                  <a:srgbClr val="FF0000"/>
                </a:solidFill>
                <a:latin typeface="Corbel" charset="0"/>
              </a:rPr>
              <a:t>208</a:t>
            </a:r>
            <a:r>
              <a:rPr lang="en-US" b="1" dirty="0" smtClean="0">
                <a:solidFill>
                  <a:srgbClr val="FF0000"/>
                </a:solidFill>
                <a:latin typeface="Corbel" charset="0"/>
              </a:rPr>
              <a:t>Pb</a:t>
            </a:r>
          </a:p>
        </p:txBody>
      </p:sp>
      <p:grpSp>
        <p:nvGrpSpPr>
          <p:cNvPr id="33" name="Gruppo 32"/>
          <p:cNvGrpSpPr/>
          <p:nvPr/>
        </p:nvGrpSpPr>
        <p:grpSpPr>
          <a:xfrm>
            <a:off x="1106283" y="1868190"/>
            <a:ext cx="3047541" cy="1578934"/>
            <a:chOff x="1239950" y="1620253"/>
            <a:chExt cx="3047541" cy="1578934"/>
          </a:xfrm>
        </p:grpSpPr>
        <p:grpSp>
          <p:nvGrpSpPr>
            <p:cNvPr id="34" name="Gruppo 33"/>
            <p:cNvGrpSpPr/>
            <p:nvPr/>
          </p:nvGrpSpPr>
          <p:grpSpPr>
            <a:xfrm>
              <a:off x="1239950" y="1620253"/>
              <a:ext cx="3047541" cy="1578934"/>
              <a:chOff x="1239950" y="1620253"/>
              <a:chExt cx="3047541" cy="1578934"/>
            </a:xfrm>
          </p:grpSpPr>
          <p:sp>
            <p:nvSpPr>
              <p:cNvPr id="36" name="Stella a 5 punte 35"/>
              <p:cNvSpPr>
                <a:spLocks noChangeAspect="1"/>
              </p:cNvSpPr>
              <p:nvPr/>
            </p:nvSpPr>
            <p:spPr>
              <a:xfrm>
                <a:off x="2096503" y="21600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Stella a 5 punte 36"/>
              <p:cNvSpPr>
                <a:spLocks noChangeAspect="1"/>
              </p:cNvSpPr>
              <p:nvPr/>
            </p:nvSpPr>
            <p:spPr>
              <a:xfrm>
                <a:off x="2377001" y="21600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Stella a 5 punte 37"/>
              <p:cNvSpPr>
                <a:spLocks noChangeAspect="1"/>
              </p:cNvSpPr>
              <p:nvPr/>
            </p:nvSpPr>
            <p:spPr>
              <a:xfrm>
                <a:off x="2663849" y="21663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Stella a 5 punte 38"/>
              <p:cNvSpPr>
                <a:spLocks noChangeAspect="1"/>
              </p:cNvSpPr>
              <p:nvPr/>
            </p:nvSpPr>
            <p:spPr>
              <a:xfrm>
                <a:off x="2951795" y="21663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Stella a 5 punte 39"/>
              <p:cNvSpPr>
                <a:spLocks noChangeAspect="1"/>
              </p:cNvSpPr>
              <p:nvPr/>
            </p:nvSpPr>
            <p:spPr>
              <a:xfrm>
                <a:off x="3252203" y="21727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Stella a 5 punte 40"/>
              <p:cNvSpPr>
                <a:spLocks noChangeAspect="1"/>
              </p:cNvSpPr>
              <p:nvPr/>
            </p:nvSpPr>
            <p:spPr>
              <a:xfrm>
                <a:off x="3532701" y="21727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Stella a 5 punte 41"/>
              <p:cNvSpPr>
                <a:spLocks noChangeAspect="1"/>
              </p:cNvSpPr>
              <p:nvPr/>
            </p:nvSpPr>
            <p:spPr>
              <a:xfrm>
                <a:off x="3819549" y="21790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Stella a 5 punte 42"/>
              <p:cNvSpPr>
                <a:spLocks noChangeAspect="1"/>
              </p:cNvSpPr>
              <p:nvPr/>
            </p:nvSpPr>
            <p:spPr>
              <a:xfrm>
                <a:off x="4107495" y="21790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Stella a 5 punte 43"/>
              <p:cNvSpPr>
                <a:spLocks noChangeAspect="1"/>
              </p:cNvSpPr>
              <p:nvPr/>
            </p:nvSpPr>
            <p:spPr>
              <a:xfrm>
                <a:off x="2651149" y="24394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Stella a 5 punte 44"/>
              <p:cNvSpPr>
                <a:spLocks noChangeAspect="1"/>
              </p:cNvSpPr>
              <p:nvPr/>
            </p:nvSpPr>
            <p:spPr>
              <a:xfrm>
                <a:off x="2939095" y="24394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Stella a 5 punte 45"/>
              <p:cNvSpPr>
                <a:spLocks noChangeAspect="1"/>
              </p:cNvSpPr>
              <p:nvPr/>
            </p:nvSpPr>
            <p:spPr>
              <a:xfrm>
                <a:off x="3239503" y="24457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Stella a 5 punte 46"/>
              <p:cNvSpPr>
                <a:spLocks noChangeAspect="1"/>
              </p:cNvSpPr>
              <p:nvPr/>
            </p:nvSpPr>
            <p:spPr>
              <a:xfrm>
                <a:off x="3520001" y="24457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Stella a 5 punte 47"/>
              <p:cNvSpPr>
                <a:spLocks noChangeAspect="1"/>
              </p:cNvSpPr>
              <p:nvPr/>
            </p:nvSpPr>
            <p:spPr>
              <a:xfrm>
                <a:off x="3806849" y="24521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Stella a 5 punte 48"/>
              <p:cNvSpPr>
                <a:spLocks noChangeAspect="1"/>
              </p:cNvSpPr>
              <p:nvPr/>
            </p:nvSpPr>
            <p:spPr>
              <a:xfrm>
                <a:off x="4094795" y="24521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Stella a 5 punte 49"/>
              <p:cNvSpPr>
                <a:spLocks noChangeAspect="1"/>
              </p:cNvSpPr>
              <p:nvPr/>
            </p:nvSpPr>
            <p:spPr>
              <a:xfrm>
                <a:off x="2932745" y="18806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Stella a 5 punte 50"/>
              <p:cNvSpPr>
                <a:spLocks noChangeAspect="1"/>
              </p:cNvSpPr>
              <p:nvPr/>
            </p:nvSpPr>
            <p:spPr>
              <a:xfrm>
                <a:off x="3233153" y="18869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Stella a 5 punte 51"/>
              <p:cNvSpPr>
                <a:spLocks noChangeAspect="1"/>
              </p:cNvSpPr>
              <p:nvPr/>
            </p:nvSpPr>
            <p:spPr>
              <a:xfrm>
                <a:off x="3513651" y="18869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Stella a 5 punte 52"/>
              <p:cNvSpPr>
                <a:spLocks noChangeAspect="1"/>
              </p:cNvSpPr>
              <p:nvPr/>
            </p:nvSpPr>
            <p:spPr>
              <a:xfrm>
                <a:off x="3800499" y="18933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" name="Stella a 5 punte 53"/>
              <p:cNvSpPr>
                <a:spLocks noChangeAspect="1"/>
              </p:cNvSpPr>
              <p:nvPr/>
            </p:nvSpPr>
            <p:spPr>
              <a:xfrm>
                <a:off x="4088445" y="18933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Stella a 5 punte 54"/>
              <p:cNvSpPr>
                <a:spLocks noChangeAspect="1"/>
              </p:cNvSpPr>
              <p:nvPr/>
            </p:nvSpPr>
            <p:spPr>
              <a:xfrm>
                <a:off x="3245853" y="16202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Stella a 5 punte 55"/>
              <p:cNvSpPr>
                <a:spLocks noChangeAspect="1"/>
              </p:cNvSpPr>
              <p:nvPr/>
            </p:nvSpPr>
            <p:spPr>
              <a:xfrm>
                <a:off x="3526351" y="16202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7" name="Stella a 5 punte 56"/>
              <p:cNvSpPr>
                <a:spLocks noChangeAspect="1"/>
              </p:cNvSpPr>
              <p:nvPr/>
            </p:nvSpPr>
            <p:spPr>
              <a:xfrm>
                <a:off x="3813199" y="16266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8" name="Stella a 5 punte 57"/>
              <p:cNvSpPr>
                <a:spLocks noChangeAspect="1"/>
              </p:cNvSpPr>
              <p:nvPr/>
            </p:nvSpPr>
            <p:spPr>
              <a:xfrm>
                <a:off x="4101145" y="16266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9" name="Stella a 5 punte 58"/>
              <p:cNvSpPr>
                <a:spLocks noChangeAspect="1"/>
              </p:cNvSpPr>
              <p:nvPr/>
            </p:nvSpPr>
            <p:spPr>
              <a:xfrm>
                <a:off x="4094795" y="27251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0" name="Stella a 5 punte 59"/>
              <p:cNvSpPr>
                <a:spLocks noChangeAspect="1"/>
              </p:cNvSpPr>
              <p:nvPr/>
            </p:nvSpPr>
            <p:spPr>
              <a:xfrm>
                <a:off x="2657499" y="27188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1" name="Stella a 5 punte 60"/>
              <p:cNvSpPr>
                <a:spLocks noChangeAspect="1"/>
              </p:cNvSpPr>
              <p:nvPr/>
            </p:nvSpPr>
            <p:spPr>
              <a:xfrm>
                <a:off x="2945445" y="27188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2" name="Stella a 5 punte 61"/>
              <p:cNvSpPr>
                <a:spLocks noChangeAspect="1"/>
              </p:cNvSpPr>
              <p:nvPr/>
            </p:nvSpPr>
            <p:spPr>
              <a:xfrm>
                <a:off x="3245853" y="27251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3" name="Stella a 5 punte 62"/>
              <p:cNvSpPr>
                <a:spLocks noChangeAspect="1"/>
              </p:cNvSpPr>
              <p:nvPr/>
            </p:nvSpPr>
            <p:spPr>
              <a:xfrm>
                <a:off x="2096503" y="272515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4" name="Stella a 5 punte 63"/>
              <p:cNvSpPr>
                <a:spLocks noChangeAspect="1"/>
              </p:cNvSpPr>
              <p:nvPr/>
            </p:nvSpPr>
            <p:spPr>
              <a:xfrm>
                <a:off x="1518653" y="2718803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Stella a 5 punte 64"/>
              <p:cNvSpPr>
                <a:spLocks noChangeAspect="1"/>
              </p:cNvSpPr>
              <p:nvPr/>
            </p:nvSpPr>
            <p:spPr>
              <a:xfrm>
                <a:off x="1239950" y="3012841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Stella a 5 punte 65"/>
              <p:cNvSpPr>
                <a:spLocks noChangeAspect="1"/>
              </p:cNvSpPr>
              <p:nvPr/>
            </p:nvSpPr>
            <p:spPr>
              <a:xfrm>
                <a:off x="1520448" y="3012841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7" name="Stella a 5 punte 66"/>
              <p:cNvSpPr>
                <a:spLocks noChangeAspect="1"/>
              </p:cNvSpPr>
              <p:nvPr/>
            </p:nvSpPr>
            <p:spPr>
              <a:xfrm>
                <a:off x="1807296" y="3019191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8" name="Stella a 5 punte 67"/>
              <p:cNvSpPr>
                <a:spLocks noChangeAspect="1"/>
              </p:cNvSpPr>
              <p:nvPr/>
            </p:nvSpPr>
            <p:spPr>
              <a:xfrm>
                <a:off x="2095242" y="3019191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Stella a 5 punte 68"/>
              <p:cNvSpPr>
                <a:spLocks noChangeAspect="1"/>
              </p:cNvSpPr>
              <p:nvPr/>
            </p:nvSpPr>
            <p:spPr>
              <a:xfrm>
                <a:off x="2663849" y="3019191"/>
                <a:ext cx="179996" cy="1799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5" name="Stella a 5 punte 34"/>
            <p:cNvSpPr>
              <a:spLocks noChangeAspect="1"/>
            </p:cNvSpPr>
            <p:nvPr/>
          </p:nvSpPr>
          <p:spPr>
            <a:xfrm>
              <a:off x="1807296" y="2431707"/>
              <a:ext cx="179996" cy="1799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0" name="Gruppo 69"/>
          <p:cNvGrpSpPr/>
          <p:nvPr/>
        </p:nvGrpSpPr>
        <p:grpSpPr>
          <a:xfrm>
            <a:off x="76783" y="2290861"/>
            <a:ext cx="3152699" cy="1028634"/>
            <a:chOff x="210446" y="2159546"/>
            <a:chExt cx="3152699" cy="1028634"/>
          </a:xfrm>
        </p:grpSpPr>
        <p:grpSp>
          <p:nvGrpSpPr>
            <p:cNvPr id="71" name="Gruppo 70"/>
            <p:cNvGrpSpPr/>
            <p:nvPr/>
          </p:nvGrpSpPr>
          <p:grpSpPr>
            <a:xfrm>
              <a:off x="1053452" y="2159546"/>
              <a:ext cx="2309693" cy="1028634"/>
              <a:chOff x="1053452" y="2159546"/>
              <a:chExt cx="2309693" cy="1028634"/>
            </a:xfrm>
          </p:grpSpPr>
          <p:pic>
            <p:nvPicPr>
              <p:cNvPr id="73" name="Picture 2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2831" y="2159546"/>
                <a:ext cx="404515" cy="509390"/>
              </a:xfrm>
              <a:prstGeom prst="rect">
                <a:avLst/>
              </a:prstGeom>
            </p:spPr>
          </p:pic>
          <p:pic>
            <p:nvPicPr>
              <p:cNvPr id="74" name="Picture 2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42951" y="2212772"/>
                <a:ext cx="576064" cy="398356"/>
              </a:xfrm>
              <a:prstGeom prst="rect">
                <a:avLst/>
              </a:prstGeom>
            </p:spPr>
          </p:pic>
          <p:sp>
            <p:nvSpPr>
              <p:cNvPr id="75" name="Ovale 48"/>
              <p:cNvSpPr>
                <a:spLocks noChangeAspect="1"/>
              </p:cNvSpPr>
              <p:nvPr/>
            </p:nvSpPr>
            <p:spPr>
              <a:xfrm>
                <a:off x="1620249" y="2710845"/>
                <a:ext cx="487561" cy="477335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Rectangle 80"/>
              <p:cNvSpPr/>
              <p:nvPr/>
            </p:nvSpPr>
            <p:spPr>
              <a:xfrm>
                <a:off x="1625989" y="2807753"/>
                <a:ext cx="566729" cy="256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rbel" charset="0"/>
                  </a:rPr>
                  <a:t>194</a:t>
                </a:r>
              </a:p>
            </p:txBody>
          </p:sp>
          <p:sp>
            <p:nvSpPr>
              <p:cNvPr id="77" name="Ovale 48"/>
              <p:cNvSpPr>
                <a:spLocks noChangeAspect="1"/>
              </p:cNvSpPr>
              <p:nvPr/>
            </p:nvSpPr>
            <p:spPr>
              <a:xfrm>
                <a:off x="2797027" y="2709559"/>
                <a:ext cx="487561" cy="477335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Rectangle 80"/>
              <p:cNvSpPr/>
              <p:nvPr/>
            </p:nvSpPr>
            <p:spPr>
              <a:xfrm>
                <a:off x="2796416" y="2813075"/>
                <a:ext cx="566729" cy="256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rbel" charset="0"/>
                  </a:rPr>
                  <a:t>198</a:t>
                </a:r>
              </a:p>
            </p:txBody>
          </p:sp>
          <p:sp>
            <p:nvSpPr>
              <p:cNvPr id="79" name="Ovale 48"/>
              <p:cNvSpPr>
                <a:spLocks noChangeAspect="1"/>
              </p:cNvSpPr>
              <p:nvPr/>
            </p:nvSpPr>
            <p:spPr>
              <a:xfrm>
                <a:off x="1053452" y="2710845"/>
                <a:ext cx="487561" cy="477335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Rectangle 80"/>
              <p:cNvSpPr/>
              <p:nvPr/>
            </p:nvSpPr>
            <p:spPr>
              <a:xfrm>
                <a:off x="1059192" y="2820711"/>
                <a:ext cx="642516" cy="256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rbel" charset="0"/>
                  </a:rPr>
                  <a:t>192</a:t>
                </a:r>
              </a:p>
            </p:txBody>
          </p:sp>
          <p:pic>
            <p:nvPicPr>
              <p:cNvPr id="81" name="Picture 2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0254" y="2168892"/>
                <a:ext cx="404515" cy="509390"/>
              </a:xfrm>
              <a:prstGeom prst="rect">
                <a:avLst/>
              </a:prstGeom>
            </p:spPr>
          </p:pic>
        </p:grpSp>
        <p:sp>
          <p:nvSpPr>
            <p:cNvPr id="72" name="Rettangolo 71"/>
            <p:cNvSpPr/>
            <p:nvPr/>
          </p:nvSpPr>
          <p:spPr>
            <a:xfrm>
              <a:off x="210446" y="2641055"/>
              <a:ext cx="6005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Corbel" charset="0"/>
                </a:rPr>
                <a:t>Os</a:t>
              </a:r>
              <a:endParaRPr lang="it-IT" sz="2800" dirty="0"/>
            </a:p>
          </p:txBody>
        </p:sp>
      </p:grpSp>
      <p:grpSp>
        <p:nvGrpSpPr>
          <p:cNvPr id="82" name="Gruppo 81"/>
          <p:cNvGrpSpPr/>
          <p:nvPr/>
        </p:nvGrpSpPr>
        <p:grpSpPr>
          <a:xfrm>
            <a:off x="2021394" y="2840894"/>
            <a:ext cx="567265" cy="477335"/>
            <a:chOff x="2155056" y="2709559"/>
            <a:chExt cx="567265" cy="477335"/>
          </a:xfrm>
        </p:grpSpPr>
        <p:sp>
          <p:nvSpPr>
            <p:cNvPr id="83" name="Ovale 48"/>
            <p:cNvSpPr>
              <a:spLocks noChangeAspect="1"/>
            </p:cNvSpPr>
            <p:nvPr/>
          </p:nvSpPr>
          <p:spPr>
            <a:xfrm>
              <a:off x="2234760" y="2709559"/>
              <a:ext cx="487561" cy="477335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>
                <a:solidFill>
                  <a:schemeClr val="tx1"/>
                </a:solidFill>
              </a:endParaRPr>
            </a:p>
          </p:txBody>
        </p:sp>
        <p:sp>
          <p:nvSpPr>
            <p:cNvPr id="84" name="Rectangle 80"/>
            <p:cNvSpPr/>
            <p:nvPr/>
          </p:nvSpPr>
          <p:spPr>
            <a:xfrm>
              <a:off x="2155056" y="2800891"/>
              <a:ext cx="5667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US" sz="1600" b="1" dirty="0" smtClean="0">
                  <a:solidFill>
                    <a:srgbClr val="FF0000"/>
                  </a:solidFill>
                  <a:latin typeface="Corbel" charset="0"/>
                </a:rPr>
                <a:t>    </a:t>
              </a:r>
              <a:r>
                <a:rPr lang="en-US" sz="2400" b="1" dirty="0" smtClean="0">
                  <a:solidFill>
                    <a:srgbClr val="FF0000"/>
                  </a:solidFill>
                  <a:latin typeface="Corbel" charset="0"/>
                </a:rPr>
                <a:t>?</a:t>
              </a:r>
            </a:p>
          </p:txBody>
        </p:sp>
      </p:grpSp>
      <p:sp>
        <p:nvSpPr>
          <p:cNvPr id="85" name="Stella a 5 punte 84"/>
          <p:cNvSpPr>
            <a:spLocks noChangeAspect="1"/>
          </p:cNvSpPr>
          <p:nvPr/>
        </p:nvSpPr>
        <p:spPr>
          <a:xfrm>
            <a:off x="7943777" y="1533718"/>
            <a:ext cx="195687" cy="1956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Rettangolo 85"/>
          <p:cNvSpPr/>
          <p:nvPr/>
        </p:nvSpPr>
        <p:spPr>
          <a:xfrm>
            <a:off x="25157" y="390949"/>
            <a:ext cx="6875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FFFF"/>
                </a:solidFill>
                <a:latin typeface="Corbel" charset="0"/>
              </a:rPr>
              <a:t>South-West of </a:t>
            </a:r>
            <a:r>
              <a:rPr lang="en-US" sz="2400" b="1" baseline="30000" dirty="0" smtClean="0">
                <a:solidFill>
                  <a:srgbClr val="00FFFF"/>
                </a:solidFill>
                <a:latin typeface="Corbel" charset="0"/>
              </a:rPr>
              <a:t>208</a:t>
            </a:r>
            <a:r>
              <a:rPr lang="en-US" sz="2400" b="1" dirty="0" smtClean="0">
                <a:solidFill>
                  <a:srgbClr val="00FFFF"/>
                </a:solidFill>
                <a:latin typeface="Corbel" charset="0"/>
              </a:rPr>
              <a:t>Pb </a:t>
            </a:r>
            <a:r>
              <a:rPr lang="en-US" sz="2400" dirty="0" smtClean="0">
                <a:solidFill>
                  <a:srgbClr val="00FFFF"/>
                </a:solidFill>
                <a:latin typeface="Corbel" charset="0"/>
              </a:rPr>
              <a:t>(r-process far out)</a:t>
            </a:r>
          </a:p>
        </p:txBody>
      </p:sp>
      <p:sp>
        <p:nvSpPr>
          <p:cNvPr id="87" name="Rettangolo 86"/>
          <p:cNvSpPr/>
          <p:nvPr/>
        </p:nvSpPr>
        <p:spPr>
          <a:xfrm>
            <a:off x="-12391" y="6550324"/>
            <a:ext cx="34152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latin typeface="Corbel"/>
                <a:cs typeface="Corbel"/>
              </a:rPr>
              <a:t>P.R. John et </a:t>
            </a:r>
            <a:r>
              <a:rPr lang="it-IT" sz="1600" dirty="0">
                <a:latin typeface="Corbel"/>
                <a:cs typeface="Corbel"/>
              </a:rPr>
              <a:t>al, </a:t>
            </a:r>
            <a:r>
              <a:rPr lang="it-IT" sz="1600" dirty="0" smtClean="0">
                <a:latin typeface="Corbel"/>
                <a:cs typeface="Corbel"/>
              </a:rPr>
              <a:t>PRC 90 </a:t>
            </a:r>
            <a:r>
              <a:rPr lang="it-IT" sz="1600" dirty="0">
                <a:latin typeface="Corbel"/>
                <a:cs typeface="Corbel"/>
              </a:rPr>
              <a:t>(</a:t>
            </a:r>
            <a:r>
              <a:rPr lang="it-IT" sz="1600" dirty="0" smtClean="0">
                <a:latin typeface="Corbel"/>
                <a:cs typeface="Corbel"/>
              </a:rPr>
              <a:t>2014) 021301 </a:t>
            </a:r>
            <a:r>
              <a:rPr lang="it-IT" sz="1600" dirty="0" err="1" smtClean="0">
                <a:latin typeface="Corbel"/>
                <a:cs typeface="Corbel"/>
              </a:rPr>
              <a:t>R</a:t>
            </a:r>
            <a:endParaRPr lang="it-IT" sz="1600" b="1" dirty="0">
              <a:latin typeface="Corbel"/>
              <a:cs typeface="Corbel"/>
            </a:endParaRPr>
          </a:p>
        </p:txBody>
      </p:sp>
      <p:sp>
        <p:nvSpPr>
          <p:cNvPr id="88" name="Rectangle 2"/>
          <p:cNvSpPr/>
          <p:nvPr/>
        </p:nvSpPr>
        <p:spPr>
          <a:xfrm>
            <a:off x="6449110" y="6228"/>
            <a:ext cx="2694891" cy="769441"/>
          </a:xfrm>
          <a:prstGeom prst="rect">
            <a:avLst/>
          </a:prstGeom>
          <a:solidFill>
            <a:srgbClr val="FFCC6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Tuning of Theory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(For Extrapolations)</a:t>
            </a:r>
            <a:endParaRPr lang="en-US" sz="2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89" name="Gruppo 88"/>
          <p:cNvGrpSpPr/>
          <p:nvPr/>
        </p:nvGrpSpPr>
        <p:grpSpPr>
          <a:xfrm>
            <a:off x="358091" y="3161897"/>
            <a:ext cx="2172390" cy="921609"/>
            <a:chOff x="358091" y="3161893"/>
            <a:chExt cx="2172390" cy="921609"/>
          </a:xfrm>
        </p:grpSpPr>
        <p:sp>
          <p:nvSpPr>
            <p:cNvPr id="90" name="Freeform 11"/>
            <p:cNvSpPr/>
            <p:nvPr/>
          </p:nvSpPr>
          <p:spPr>
            <a:xfrm rot="5832124" flipV="1">
              <a:off x="1769109" y="3374062"/>
              <a:ext cx="781798" cy="357459"/>
            </a:xfrm>
            <a:custGeom>
              <a:avLst/>
              <a:gdLst>
                <a:gd name="connsiteX0" fmla="*/ 0 w 2177322"/>
                <a:gd name="connsiteY0" fmla="*/ 665201 h 665201"/>
                <a:gd name="connsiteX1" fmla="*/ 892097 w 2177322"/>
                <a:gd name="connsiteY1" fmla="*/ 181418 h 665201"/>
                <a:gd name="connsiteX2" fmla="*/ 2177322 w 2177322"/>
                <a:gd name="connsiteY2" fmla="*/ 0 h 665201"/>
                <a:gd name="connsiteX0" fmla="*/ 0 w 2177322"/>
                <a:gd name="connsiteY0" fmla="*/ 665201 h 665201"/>
                <a:gd name="connsiteX1" fmla="*/ 986829 w 2177322"/>
                <a:gd name="connsiteY1" fmla="*/ 264132 h 665201"/>
                <a:gd name="connsiteX2" fmla="*/ 2177322 w 2177322"/>
                <a:gd name="connsiteY2" fmla="*/ 0 h 66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7322" h="665201">
                  <a:moveTo>
                    <a:pt x="0" y="665201"/>
                  </a:moveTo>
                  <a:cubicBezTo>
                    <a:pt x="264605" y="478743"/>
                    <a:pt x="623942" y="374999"/>
                    <a:pt x="986829" y="264132"/>
                  </a:cubicBezTo>
                  <a:cubicBezTo>
                    <a:pt x="1349716" y="153265"/>
                    <a:pt x="2177322" y="0"/>
                    <a:pt x="2177322" y="0"/>
                  </a:cubicBezTo>
                </a:path>
              </a:pathLst>
            </a:custGeom>
            <a:ln w="28575" cmpd="sng">
              <a:solidFill>
                <a:srgbClr val="FFCC66"/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Rettangolo 90"/>
            <p:cNvSpPr/>
            <p:nvPr/>
          </p:nvSpPr>
          <p:spPr>
            <a:xfrm>
              <a:off x="358091" y="3765466"/>
              <a:ext cx="2172390" cy="3180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hr-HR" sz="1600" baseline="30000" dirty="0">
                  <a:solidFill>
                    <a:srgbClr val="0000FF"/>
                  </a:solidFill>
                  <a:latin typeface="Corbel" charset="0"/>
                </a:rPr>
                <a:t>82</a:t>
              </a:r>
              <a:r>
                <a:rPr lang="hr-HR" sz="1600" dirty="0">
                  <a:solidFill>
                    <a:srgbClr val="0000FF"/>
                  </a:solidFill>
                  <a:latin typeface="Corbel" charset="0"/>
                </a:rPr>
                <a:t>Se (6.2 MeV/A) + </a:t>
              </a:r>
              <a:r>
                <a:rPr lang="hr-HR" sz="1600" baseline="30000" dirty="0">
                  <a:solidFill>
                    <a:srgbClr val="0000FF"/>
                  </a:solidFill>
                  <a:latin typeface="Corbel" charset="0"/>
                </a:rPr>
                <a:t>198</a:t>
              </a:r>
              <a:r>
                <a:rPr lang="hr-HR" sz="1600" dirty="0">
                  <a:solidFill>
                    <a:srgbClr val="0000FF"/>
                  </a:solidFill>
                  <a:latin typeface="Corbel" charset="0"/>
                </a:rPr>
                <a:t>Pt</a:t>
              </a:r>
            </a:p>
          </p:txBody>
        </p:sp>
      </p:grpSp>
      <p:sp>
        <p:nvSpPr>
          <p:cNvPr id="92" name="Rectangle 16"/>
          <p:cNvSpPr>
            <a:spLocks noChangeArrowheads="1"/>
          </p:cNvSpPr>
          <p:nvPr/>
        </p:nvSpPr>
        <p:spPr bwMode="auto">
          <a:xfrm>
            <a:off x="-12384" y="-61154"/>
            <a:ext cx="45031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orbel" charset="0"/>
              </a:rPr>
              <a:t>SHAPE evolution in </a:t>
            </a:r>
            <a:r>
              <a:rPr lang="en-US" sz="2800" b="1" dirty="0" err="1" smtClean="0">
                <a:solidFill>
                  <a:srgbClr val="FFFF00"/>
                </a:solidFill>
                <a:latin typeface="Corbel" charset="0"/>
              </a:rPr>
              <a:t>Os</a:t>
            </a:r>
            <a:r>
              <a:rPr lang="en-US" sz="2800" b="1" dirty="0" smtClean="0">
                <a:solidFill>
                  <a:srgbClr val="FFFF00"/>
                </a:solidFill>
                <a:latin typeface="Corbel" charset="0"/>
              </a:rPr>
              <a:t>                                                  </a:t>
            </a:r>
          </a:p>
        </p:txBody>
      </p:sp>
      <p:sp>
        <p:nvSpPr>
          <p:cNvPr id="93" name="Rectangle 2"/>
          <p:cNvSpPr/>
          <p:nvPr/>
        </p:nvSpPr>
        <p:spPr>
          <a:xfrm>
            <a:off x="6998271" y="4586751"/>
            <a:ext cx="2792262" cy="875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baseline="30000" dirty="0" smtClean="0">
                <a:solidFill>
                  <a:srgbClr val="CC0099"/>
                </a:solidFill>
                <a:latin typeface="Corbel" charset="0"/>
              </a:rPr>
              <a:t>196</a:t>
            </a:r>
            <a:r>
              <a:rPr lang="en-US" sz="2800" b="1" dirty="0" smtClean="0">
                <a:solidFill>
                  <a:srgbClr val="CC0099"/>
                </a:solidFill>
                <a:latin typeface="Corbel" charset="0"/>
              </a:rPr>
              <a:t>Os is</a:t>
            </a:r>
            <a:endParaRPr lang="en-US" sz="2800" b="1" dirty="0">
              <a:solidFill>
                <a:srgbClr val="CC0099"/>
              </a:solidFill>
              <a:latin typeface="Corbel" charset="0"/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CC0099"/>
                </a:solidFill>
                <a:latin typeface="Symbol" charset="2"/>
                <a:cs typeface="Symbol" charset="2"/>
              </a:rPr>
              <a:t>g</a:t>
            </a:r>
            <a:r>
              <a:rPr lang="en-US" sz="2800" b="1" dirty="0" smtClean="0">
                <a:solidFill>
                  <a:srgbClr val="CC0099"/>
                </a:solidFill>
                <a:latin typeface="Corbel"/>
                <a:cs typeface="Corbel"/>
              </a:rPr>
              <a:t>-soft</a:t>
            </a:r>
            <a:endParaRPr lang="en-US" sz="2800" b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0114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43678"/>
            <a:ext cx="9144000" cy="994621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de-DE" sz="3200" b="1" dirty="0" smtClean="0">
                <a:solidFill>
                  <a:srgbClr val="FFFF00"/>
                </a:solidFill>
                <a:latin typeface="Corbel"/>
                <a:cs typeface="Corbel"/>
              </a:rPr>
              <a:t>HIGHLIGHTS </a:t>
            </a:r>
            <a:r>
              <a:rPr lang="de-DE" sz="3200" b="1" dirty="0" err="1" smtClean="0">
                <a:solidFill>
                  <a:srgbClr val="FFFF00"/>
                </a:solidFill>
                <a:latin typeface="Corbel"/>
                <a:cs typeface="Corbel"/>
              </a:rPr>
              <a:t>from</a:t>
            </a:r>
            <a:r>
              <a:rPr lang="de-DE" sz="3200" b="1" dirty="0" smtClean="0">
                <a:solidFill>
                  <a:srgbClr val="FFFF00"/>
                </a:solidFill>
                <a:latin typeface="Corbel"/>
                <a:cs typeface="Corbel"/>
              </a:rPr>
              <a:t> AGATA </a:t>
            </a:r>
          </a:p>
          <a:p>
            <a:pPr>
              <a:lnSpc>
                <a:spcPct val="80000"/>
              </a:lnSpc>
              <a:defRPr/>
            </a:pPr>
            <a:r>
              <a:rPr lang="de-DE" sz="2800" b="1" dirty="0" smtClean="0">
                <a:solidFill>
                  <a:srgbClr val="FFFF00"/>
                </a:solidFill>
                <a:latin typeface="Corbel"/>
                <a:cs typeface="Corbel"/>
              </a:rPr>
              <a:t>LEGNARO </a:t>
            </a:r>
            <a:r>
              <a:rPr lang="de-DE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and</a:t>
            </a:r>
            <a:r>
              <a:rPr lang="de-DE" sz="2800" b="1" dirty="0" smtClean="0">
                <a:solidFill>
                  <a:srgbClr val="FFFF00"/>
                </a:solidFill>
                <a:latin typeface="Corbel"/>
                <a:cs typeface="Corbel"/>
              </a:rPr>
              <a:t> GSI</a:t>
            </a:r>
            <a:endParaRPr lang="en-US" sz="24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grpSp>
        <p:nvGrpSpPr>
          <p:cNvPr id="151" name="Gruppo 150"/>
          <p:cNvGrpSpPr/>
          <p:nvPr/>
        </p:nvGrpSpPr>
        <p:grpSpPr>
          <a:xfrm>
            <a:off x="544267" y="853868"/>
            <a:ext cx="8229406" cy="5801264"/>
            <a:chOff x="673857" y="283716"/>
            <a:chExt cx="8229406" cy="5801264"/>
          </a:xfrm>
        </p:grpSpPr>
        <p:grpSp>
          <p:nvGrpSpPr>
            <p:cNvPr id="152" name="Grupa 49"/>
            <p:cNvGrpSpPr/>
            <p:nvPr/>
          </p:nvGrpSpPr>
          <p:grpSpPr>
            <a:xfrm>
              <a:off x="673857" y="283716"/>
              <a:ext cx="8229406" cy="5801264"/>
              <a:chOff x="674903" y="-23583"/>
              <a:chExt cx="9414483" cy="6126163"/>
            </a:xfrm>
          </p:grpSpPr>
          <p:grpSp>
            <p:nvGrpSpPr>
              <p:cNvPr id="162" name="Grupa 71"/>
              <p:cNvGrpSpPr/>
              <p:nvPr/>
            </p:nvGrpSpPr>
            <p:grpSpPr>
              <a:xfrm>
                <a:off x="674903" y="-23583"/>
                <a:ext cx="9414483" cy="6126163"/>
                <a:chOff x="595010" y="204810"/>
                <a:chExt cx="9414483" cy="6126163"/>
              </a:xfrm>
            </p:grpSpPr>
            <p:sp>
              <p:nvSpPr>
                <p:cNvPr id="168" name="Prostokąt 49"/>
                <p:cNvSpPr>
                  <a:spLocks noChangeArrowheads="1"/>
                </p:cNvSpPr>
                <p:nvPr/>
              </p:nvSpPr>
              <p:spPr bwMode="auto">
                <a:xfrm>
                  <a:off x="595010" y="204810"/>
                  <a:ext cx="9414483" cy="6126163"/>
                </a:xfrm>
                <a:prstGeom prst="rect">
                  <a:avLst/>
                </a:prstGeom>
                <a:solidFill>
                  <a:srgbClr val="FFFFFF"/>
                </a:solidFill>
                <a:ln w="9525" algn="ctr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pic>
              <p:nvPicPr>
                <p:cNvPr id="169" name="Obraz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63" b="12035"/>
                <a:stretch>
                  <a:fillRect/>
                </a:stretch>
              </p:blipFill>
              <p:spPr bwMode="auto">
                <a:xfrm>
                  <a:off x="6845702" y="311320"/>
                  <a:ext cx="2690383" cy="1814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0" name="Obraz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46" b="7314"/>
                <a:stretch>
                  <a:fillRect/>
                </a:stretch>
              </p:blipFill>
              <p:spPr bwMode="auto">
                <a:xfrm>
                  <a:off x="4585652" y="1405731"/>
                  <a:ext cx="2747345" cy="19113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1" name="Obraz 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4" b="7684"/>
                <a:stretch>
                  <a:fillRect/>
                </a:stretch>
              </p:blipFill>
              <p:spPr bwMode="auto">
                <a:xfrm>
                  <a:off x="2573608" y="2644142"/>
                  <a:ext cx="3001571" cy="1903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" name="Obraz 1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02" r="-7402" b="7880"/>
                <a:stretch>
                  <a:fillRect/>
                </a:stretch>
              </p:blipFill>
              <p:spPr bwMode="auto">
                <a:xfrm>
                  <a:off x="1177577" y="4307994"/>
                  <a:ext cx="3134298" cy="18996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3" name="Prostokąt 15"/>
                <p:cNvSpPr>
                  <a:spLocks noChangeArrowheads="1"/>
                </p:cNvSpPr>
                <p:nvPr/>
              </p:nvSpPr>
              <p:spPr bwMode="auto">
                <a:xfrm>
                  <a:off x="1314830" y="5884171"/>
                  <a:ext cx="567076" cy="45719"/>
                </a:xfrm>
                <a:prstGeom prst="rect">
                  <a:avLst/>
                </a:prstGeom>
                <a:noFill/>
                <a:ln w="9525" algn="ctr">
                  <a:solidFill>
                    <a:srgbClr val="0070C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74" name="Prostokąt 16"/>
                <p:cNvSpPr>
                  <a:spLocks noChangeArrowheads="1"/>
                </p:cNvSpPr>
                <p:nvPr/>
              </p:nvSpPr>
              <p:spPr bwMode="auto">
                <a:xfrm rot="5400000">
                  <a:off x="1276857" y="5857130"/>
                  <a:ext cx="371476" cy="42200"/>
                </a:xfrm>
                <a:prstGeom prst="rect">
                  <a:avLst/>
                </a:prstGeom>
                <a:noFill/>
                <a:ln w="6350" algn="ctr">
                  <a:solidFill>
                    <a:srgbClr val="000000">
                      <a:alpha val="50980"/>
                    </a:srgb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75" name="Prostokąt 19"/>
                <p:cNvSpPr>
                  <a:spLocks noChangeArrowheads="1"/>
                </p:cNvSpPr>
                <p:nvPr/>
              </p:nvSpPr>
              <p:spPr bwMode="auto">
                <a:xfrm>
                  <a:off x="1677495" y="5095823"/>
                  <a:ext cx="92315" cy="1337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76" name="Prostokąt 20"/>
                <p:cNvSpPr>
                  <a:spLocks noChangeArrowheads="1"/>
                </p:cNvSpPr>
                <p:nvPr/>
              </p:nvSpPr>
              <p:spPr bwMode="auto">
                <a:xfrm>
                  <a:off x="1367579" y="558190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77" name="Prostokąt 21"/>
                <p:cNvSpPr>
                  <a:spLocks noChangeArrowheads="1"/>
                </p:cNvSpPr>
                <p:nvPr/>
              </p:nvSpPr>
              <p:spPr bwMode="auto">
                <a:xfrm>
                  <a:off x="1685122" y="6037106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78" name="Prostokąt 22"/>
                <p:cNvSpPr>
                  <a:spLocks noChangeArrowheads="1"/>
                </p:cNvSpPr>
                <p:nvPr/>
              </p:nvSpPr>
              <p:spPr bwMode="auto">
                <a:xfrm>
                  <a:off x="1416437" y="6040155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79" name="Prostokąt 23"/>
                <p:cNvSpPr>
                  <a:spLocks noChangeArrowheads="1"/>
                </p:cNvSpPr>
                <p:nvPr/>
              </p:nvSpPr>
              <p:spPr bwMode="auto">
                <a:xfrm>
                  <a:off x="1285593" y="5811027"/>
                  <a:ext cx="46157" cy="1344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80" name="Prostokąt 24"/>
                <p:cNvSpPr>
                  <a:spLocks noChangeArrowheads="1"/>
                </p:cNvSpPr>
                <p:nvPr/>
              </p:nvSpPr>
              <p:spPr bwMode="auto">
                <a:xfrm>
                  <a:off x="1862374" y="5876914"/>
                  <a:ext cx="46157" cy="1344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81" name="Prostokąt 25"/>
                <p:cNvSpPr>
                  <a:spLocks noChangeArrowheads="1"/>
                </p:cNvSpPr>
                <p:nvPr/>
              </p:nvSpPr>
              <p:spPr bwMode="auto">
                <a:xfrm>
                  <a:off x="2387209" y="5558087"/>
                  <a:ext cx="46157" cy="1344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82" name="Prostokąt 26"/>
                <p:cNvSpPr>
                  <a:spLocks noChangeArrowheads="1"/>
                </p:cNvSpPr>
                <p:nvPr/>
              </p:nvSpPr>
              <p:spPr bwMode="auto">
                <a:xfrm>
                  <a:off x="2210244" y="5752854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83" name="Prostokąt 27"/>
                <p:cNvSpPr>
                  <a:spLocks noChangeArrowheads="1"/>
                </p:cNvSpPr>
                <p:nvPr/>
              </p:nvSpPr>
              <p:spPr bwMode="auto">
                <a:xfrm>
                  <a:off x="2561262" y="5558088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84" name="Prostokąt 28"/>
                <p:cNvSpPr>
                  <a:spLocks noChangeArrowheads="1"/>
                </p:cNvSpPr>
                <p:nvPr/>
              </p:nvSpPr>
              <p:spPr bwMode="auto">
                <a:xfrm>
                  <a:off x="1445980" y="5671544"/>
                  <a:ext cx="33229" cy="25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85" name="pole tekstowe 11"/>
                <p:cNvSpPr txBox="1">
                  <a:spLocks noChangeArrowheads="1"/>
                </p:cNvSpPr>
                <p:nvPr/>
              </p:nvSpPr>
              <p:spPr bwMode="auto">
                <a:xfrm>
                  <a:off x="1196726" y="5451823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8</a:t>
                  </a:r>
                </a:p>
              </p:txBody>
            </p:sp>
            <p:sp>
              <p:nvSpPr>
                <p:cNvPr id="186" name="Prostokąt 29"/>
                <p:cNvSpPr>
                  <a:spLocks noChangeArrowheads="1"/>
                </p:cNvSpPr>
                <p:nvPr/>
              </p:nvSpPr>
              <p:spPr bwMode="auto">
                <a:xfrm>
                  <a:off x="1780919" y="5004121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87" name="pole tekstowe 30"/>
                <p:cNvSpPr txBox="1">
                  <a:spLocks noChangeArrowheads="1"/>
                </p:cNvSpPr>
                <p:nvPr/>
              </p:nvSpPr>
              <p:spPr bwMode="auto">
                <a:xfrm>
                  <a:off x="1551558" y="4895051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20</a:t>
                  </a:r>
                </a:p>
              </p:txBody>
            </p:sp>
            <p:sp>
              <p:nvSpPr>
                <p:cNvPr id="188" name="Prostokąt 31"/>
                <p:cNvSpPr>
                  <a:spLocks noChangeArrowheads="1"/>
                </p:cNvSpPr>
                <p:nvPr/>
              </p:nvSpPr>
              <p:spPr bwMode="auto">
                <a:xfrm>
                  <a:off x="2055012" y="4635444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89" name="Prostokąt 32"/>
                <p:cNvSpPr>
                  <a:spLocks noChangeArrowheads="1"/>
                </p:cNvSpPr>
                <p:nvPr/>
              </p:nvSpPr>
              <p:spPr bwMode="auto">
                <a:xfrm>
                  <a:off x="3170793" y="5006179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90" name="pole tekstowe 33"/>
                <p:cNvSpPr txBox="1">
                  <a:spLocks noChangeArrowheads="1"/>
                </p:cNvSpPr>
                <p:nvPr/>
              </p:nvSpPr>
              <p:spPr bwMode="auto">
                <a:xfrm>
                  <a:off x="1829777" y="4504943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28</a:t>
                  </a:r>
                </a:p>
              </p:txBody>
            </p:sp>
            <p:sp>
              <p:nvSpPr>
                <p:cNvPr id="191" name="Prostokąt 34"/>
                <p:cNvSpPr>
                  <a:spLocks noChangeArrowheads="1"/>
                </p:cNvSpPr>
                <p:nvPr/>
              </p:nvSpPr>
              <p:spPr bwMode="auto">
                <a:xfrm>
                  <a:off x="2210245" y="4443625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92" name="Prostokąt 35"/>
                <p:cNvSpPr>
                  <a:spLocks noChangeArrowheads="1"/>
                </p:cNvSpPr>
                <p:nvPr/>
              </p:nvSpPr>
              <p:spPr bwMode="auto">
                <a:xfrm>
                  <a:off x="2548766" y="4190774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93" name="Prostokąt 36"/>
                <p:cNvSpPr>
                  <a:spLocks noChangeArrowheads="1"/>
                </p:cNvSpPr>
                <p:nvPr/>
              </p:nvSpPr>
              <p:spPr bwMode="auto">
                <a:xfrm>
                  <a:off x="3529057" y="3375211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94" name="Prostokąt 37"/>
                <p:cNvSpPr>
                  <a:spLocks noChangeArrowheads="1"/>
                </p:cNvSpPr>
                <p:nvPr/>
              </p:nvSpPr>
              <p:spPr bwMode="auto">
                <a:xfrm>
                  <a:off x="3314674" y="359600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95" name="Prostokąt 38"/>
                <p:cNvSpPr>
                  <a:spLocks noChangeArrowheads="1"/>
                </p:cNvSpPr>
                <p:nvPr/>
              </p:nvSpPr>
              <p:spPr bwMode="auto">
                <a:xfrm>
                  <a:off x="3751140" y="461401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96" name="Prostokąt 39"/>
                <p:cNvSpPr>
                  <a:spLocks noChangeArrowheads="1"/>
                </p:cNvSpPr>
                <p:nvPr/>
              </p:nvSpPr>
              <p:spPr bwMode="auto">
                <a:xfrm>
                  <a:off x="3527926" y="4812723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97" name="pole tekstowe 40"/>
                <p:cNvSpPr txBox="1">
                  <a:spLocks noChangeArrowheads="1"/>
                </p:cNvSpPr>
                <p:nvPr/>
              </p:nvSpPr>
              <p:spPr bwMode="auto">
                <a:xfrm>
                  <a:off x="3056262" y="3472149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50</a:t>
                  </a:r>
                </a:p>
              </p:txBody>
            </p:sp>
            <p:sp>
              <p:nvSpPr>
                <p:cNvPr id="198" name="Prostokąt 41"/>
                <p:cNvSpPr>
                  <a:spLocks noChangeArrowheads="1"/>
                </p:cNvSpPr>
                <p:nvPr/>
              </p:nvSpPr>
              <p:spPr bwMode="auto">
                <a:xfrm>
                  <a:off x="4917648" y="3946066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99" name="Prostokąt 42"/>
                <p:cNvSpPr>
                  <a:spLocks noChangeArrowheads="1"/>
                </p:cNvSpPr>
                <p:nvPr/>
              </p:nvSpPr>
              <p:spPr bwMode="auto">
                <a:xfrm>
                  <a:off x="5355575" y="3592411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00" name="Prostokąt 43"/>
                <p:cNvSpPr>
                  <a:spLocks noChangeArrowheads="1"/>
                </p:cNvSpPr>
                <p:nvPr/>
              </p:nvSpPr>
              <p:spPr bwMode="auto">
                <a:xfrm>
                  <a:off x="4917648" y="2327980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01" name="Prostokąt 44"/>
                <p:cNvSpPr>
                  <a:spLocks noChangeArrowheads="1"/>
                </p:cNvSpPr>
                <p:nvPr/>
              </p:nvSpPr>
              <p:spPr bwMode="auto">
                <a:xfrm>
                  <a:off x="5388317" y="206773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02" name="pole tekstowe 45"/>
                <p:cNvSpPr txBox="1">
                  <a:spLocks noChangeArrowheads="1"/>
                </p:cNvSpPr>
                <p:nvPr/>
              </p:nvSpPr>
              <p:spPr bwMode="auto">
                <a:xfrm>
                  <a:off x="5146574" y="1926614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82</a:t>
                  </a:r>
                </a:p>
              </p:txBody>
            </p:sp>
            <p:sp>
              <p:nvSpPr>
                <p:cNvPr id="203" name="Prostokąt 46"/>
                <p:cNvSpPr>
                  <a:spLocks noChangeArrowheads="1"/>
                </p:cNvSpPr>
                <p:nvPr/>
              </p:nvSpPr>
              <p:spPr bwMode="auto">
                <a:xfrm>
                  <a:off x="6882753" y="2529726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04" name="Prostokąt 47"/>
                <p:cNvSpPr>
                  <a:spLocks noChangeArrowheads="1"/>
                </p:cNvSpPr>
                <p:nvPr/>
              </p:nvSpPr>
              <p:spPr bwMode="auto">
                <a:xfrm>
                  <a:off x="6882753" y="1372300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05" name="Prostokąt 48"/>
                <p:cNvSpPr>
                  <a:spLocks noChangeArrowheads="1"/>
                </p:cNvSpPr>
                <p:nvPr/>
              </p:nvSpPr>
              <p:spPr bwMode="auto">
                <a:xfrm>
                  <a:off x="7579920" y="2082536"/>
                  <a:ext cx="79609" cy="11249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06" name="Dowolny kształt 66"/>
                <p:cNvSpPr/>
                <p:nvPr/>
              </p:nvSpPr>
              <p:spPr bwMode="auto">
                <a:xfrm>
                  <a:off x="6073766" y="311321"/>
                  <a:ext cx="3171526" cy="1615294"/>
                </a:xfrm>
                <a:custGeom>
                  <a:avLst/>
                  <a:gdLst>
                    <a:gd name="connsiteX0" fmla="*/ 0 w 3211174"/>
                    <a:gd name="connsiteY0" fmla="*/ 1496291 h 1506726"/>
                    <a:gd name="connsiteX1" fmla="*/ 118753 w 3211174"/>
                    <a:gd name="connsiteY1" fmla="*/ 1413164 h 1506726"/>
                    <a:gd name="connsiteX2" fmla="*/ 154379 w 3211174"/>
                    <a:gd name="connsiteY2" fmla="*/ 1401288 h 1506726"/>
                    <a:gd name="connsiteX3" fmla="*/ 190005 w 3211174"/>
                    <a:gd name="connsiteY3" fmla="*/ 1389413 h 1506726"/>
                    <a:gd name="connsiteX4" fmla="*/ 201880 w 3211174"/>
                    <a:gd name="connsiteY4" fmla="*/ 1353787 h 1506726"/>
                    <a:gd name="connsiteX5" fmla="*/ 273132 w 3211174"/>
                    <a:gd name="connsiteY5" fmla="*/ 1306286 h 1506726"/>
                    <a:gd name="connsiteX6" fmla="*/ 308758 w 3211174"/>
                    <a:gd name="connsiteY6" fmla="*/ 1270660 h 1506726"/>
                    <a:gd name="connsiteX7" fmla="*/ 320634 w 3211174"/>
                    <a:gd name="connsiteY7" fmla="*/ 1235034 h 1506726"/>
                    <a:gd name="connsiteX8" fmla="*/ 391885 w 3211174"/>
                    <a:gd name="connsiteY8" fmla="*/ 1211283 h 1506726"/>
                    <a:gd name="connsiteX9" fmla="*/ 522514 w 3211174"/>
                    <a:gd name="connsiteY9" fmla="*/ 1187532 h 1506726"/>
                    <a:gd name="connsiteX10" fmla="*/ 581891 w 3211174"/>
                    <a:gd name="connsiteY10" fmla="*/ 1140031 h 1506726"/>
                    <a:gd name="connsiteX11" fmla="*/ 617517 w 3211174"/>
                    <a:gd name="connsiteY11" fmla="*/ 1128156 h 1506726"/>
                    <a:gd name="connsiteX12" fmla="*/ 688769 w 3211174"/>
                    <a:gd name="connsiteY12" fmla="*/ 1080655 h 1506726"/>
                    <a:gd name="connsiteX13" fmla="*/ 724395 w 3211174"/>
                    <a:gd name="connsiteY13" fmla="*/ 1056904 h 1506726"/>
                    <a:gd name="connsiteX14" fmla="*/ 760021 w 3211174"/>
                    <a:gd name="connsiteY14" fmla="*/ 1045029 h 1506726"/>
                    <a:gd name="connsiteX15" fmla="*/ 819397 w 3211174"/>
                    <a:gd name="connsiteY15" fmla="*/ 997527 h 1506726"/>
                    <a:gd name="connsiteX16" fmla="*/ 855023 w 3211174"/>
                    <a:gd name="connsiteY16" fmla="*/ 961901 h 1506726"/>
                    <a:gd name="connsiteX17" fmla="*/ 961901 w 3211174"/>
                    <a:gd name="connsiteY17" fmla="*/ 902525 h 1506726"/>
                    <a:gd name="connsiteX18" fmla="*/ 997527 w 3211174"/>
                    <a:gd name="connsiteY18" fmla="*/ 878774 h 1506726"/>
                    <a:gd name="connsiteX19" fmla="*/ 1045028 w 3211174"/>
                    <a:gd name="connsiteY19" fmla="*/ 807522 h 1506726"/>
                    <a:gd name="connsiteX20" fmla="*/ 1116280 w 3211174"/>
                    <a:gd name="connsiteY20" fmla="*/ 771896 h 1506726"/>
                    <a:gd name="connsiteX21" fmla="*/ 1223158 w 3211174"/>
                    <a:gd name="connsiteY21" fmla="*/ 724395 h 1506726"/>
                    <a:gd name="connsiteX22" fmla="*/ 1258784 w 3211174"/>
                    <a:gd name="connsiteY22" fmla="*/ 712519 h 1506726"/>
                    <a:gd name="connsiteX23" fmla="*/ 1330036 w 3211174"/>
                    <a:gd name="connsiteY23" fmla="*/ 665018 h 1506726"/>
                    <a:gd name="connsiteX24" fmla="*/ 1389413 w 3211174"/>
                    <a:gd name="connsiteY24" fmla="*/ 605642 h 1506726"/>
                    <a:gd name="connsiteX25" fmla="*/ 1496291 w 3211174"/>
                    <a:gd name="connsiteY25" fmla="*/ 570016 h 1506726"/>
                    <a:gd name="connsiteX26" fmla="*/ 1531917 w 3211174"/>
                    <a:gd name="connsiteY26" fmla="*/ 558140 h 1506726"/>
                    <a:gd name="connsiteX27" fmla="*/ 1638795 w 3211174"/>
                    <a:gd name="connsiteY27" fmla="*/ 510639 h 1506726"/>
                    <a:gd name="connsiteX28" fmla="*/ 1698171 w 3211174"/>
                    <a:gd name="connsiteY28" fmla="*/ 498764 h 1506726"/>
                    <a:gd name="connsiteX29" fmla="*/ 1769423 w 3211174"/>
                    <a:gd name="connsiteY29" fmla="*/ 475013 h 1506726"/>
                    <a:gd name="connsiteX30" fmla="*/ 1828800 w 3211174"/>
                    <a:gd name="connsiteY30" fmla="*/ 415636 h 1506726"/>
                    <a:gd name="connsiteX31" fmla="*/ 1864426 w 3211174"/>
                    <a:gd name="connsiteY31" fmla="*/ 380010 h 1506726"/>
                    <a:gd name="connsiteX32" fmla="*/ 2030680 w 3211174"/>
                    <a:gd name="connsiteY32" fmla="*/ 344384 h 1506726"/>
                    <a:gd name="connsiteX33" fmla="*/ 2113808 w 3211174"/>
                    <a:gd name="connsiteY33" fmla="*/ 332509 h 1506726"/>
                    <a:gd name="connsiteX34" fmla="*/ 2232561 w 3211174"/>
                    <a:gd name="connsiteY34" fmla="*/ 296883 h 1506726"/>
                    <a:gd name="connsiteX35" fmla="*/ 2268187 w 3211174"/>
                    <a:gd name="connsiteY35" fmla="*/ 285008 h 1506726"/>
                    <a:gd name="connsiteX36" fmla="*/ 2303813 w 3211174"/>
                    <a:gd name="connsiteY36" fmla="*/ 261257 h 1506726"/>
                    <a:gd name="connsiteX37" fmla="*/ 2339439 w 3211174"/>
                    <a:gd name="connsiteY37" fmla="*/ 249382 h 1506726"/>
                    <a:gd name="connsiteX38" fmla="*/ 2375065 w 3211174"/>
                    <a:gd name="connsiteY38" fmla="*/ 213756 h 1506726"/>
                    <a:gd name="connsiteX39" fmla="*/ 2446317 w 3211174"/>
                    <a:gd name="connsiteY39" fmla="*/ 178130 h 1506726"/>
                    <a:gd name="connsiteX40" fmla="*/ 2481943 w 3211174"/>
                    <a:gd name="connsiteY40" fmla="*/ 154379 h 1506726"/>
                    <a:gd name="connsiteX41" fmla="*/ 2517569 w 3211174"/>
                    <a:gd name="connsiteY41" fmla="*/ 142504 h 1506726"/>
                    <a:gd name="connsiteX42" fmla="*/ 2588821 w 3211174"/>
                    <a:gd name="connsiteY42" fmla="*/ 95003 h 1506726"/>
                    <a:gd name="connsiteX43" fmla="*/ 2624447 w 3211174"/>
                    <a:gd name="connsiteY43" fmla="*/ 71252 h 1506726"/>
                    <a:gd name="connsiteX44" fmla="*/ 2826327 w 3211174"/>
                    <a:gd name="connsiteY44" fmla="*/ 35626 h 1506726"/>
                    <a:gd name="connsiteX45" fmla="*/ 3040083 w 3211174"/>
                    <a:gd name="connsiteY45" fmla="*/ 11875 h 1506726"/>
                    <a:gd name="connsiteX46" fmla="*/ 3099459 w 3211174"/>
                    <a:gd name="connsiteY46" fmla="*/ 0 h 1506726"/>
                    <a:gd name="connsiteX47" fmla="*/ 3194462 w 3211174"/>
                    <a:gd name="connsiteY47" fmla="*/ 11875 h 1506726"/>
                    <a:gd name="connsiteX48" fmla="*/ 3170711 w 3211174"/>
                    <a:gd name="connsiteY48" fmla="*/ 83127 h 1506726"/>
                    <a:gd name="connsiteX49" fmla="*/ 3135085 w 3211174"/>
                    <a:gd name="connsiteY49" fmla="*/ 95003 h 1506726"/>
                    <a:gd name="connsiteX50" fmla="*/ 3051958 w 3211174"/>
                    <a:gd name="connsiteY50" fmla="*/ 118753 h 1506726"/>
                    <a:gd name="connsiteX51" fmla="*/ 2980706 w 3211174"/>
                    <a:gd name="connsiteY51" fmla="*/ 178130 h 1506726"/>
                    <a:gd name="connsiteX52" fmla="*/ 2909454 w 3211174"/>
                    <a:gd name="connsiteY52" fmla="*/ 190005 h 1506726"/>
                    <a:gd name="connsiteX53" fmla="*/ 2660072 w 3211174"/>
                    <a:gd name="connsiteY53" fmla="*/ 249382 h 1506726"/>
                    <a:gd name="connsiteX54" fmla="*/ 2612571 w 3211174"/>
                    <a:gd name="connsiteY54" fmla="*/ 296883 h 1506726"/>
                    <a:gd name="connsiteX55" fmla="*/ 2576945 w 3211174"/>
                    <a:gd name="connsiteY55" fmla="*/ 332509 h 1506726"/>
                    <a:gd name="connsiteX56" fmla="*/ 2541319 w 3211174"/>
                    <a:gd name="connsiteY56" fmla="*/ 344384 h 1506726"/>
                    <a:gd name="connsiteX57" fmla="*/ 2398815 w 3211174"/>
                    <a:gd name="connsiteY57" fmla="*/ 356260 h 1506726"/>
                    <a:gd name="connsiteX58" fmla="*/ 2327563 w 3211174"/>
                    <a:gd name="connsiteY58" fmla="*/ 391886 h 1506726"/>
                    <a:gd name="connsiteX59" fmla="*/ 2256311 w 3211174"/>
                    <a:gd name="connsiteY59" fmla="*/ 415636 h 1506726"/>
                    <a:gd name="connsiteX60" fmla="*/ 2220685 w 3211174"/>
                    <a:gd name="connsiteY60" fmla="*/ 427512 h 1506726"/>
                    <a:gd name="connsiteX61" fmla="*/ 2185059 w 3211174"/>
                    <a:gd name="connsiteY61" fmla="*/ 451262 h 1506726"/>
                    <a:gd name="connsiteX62" fmla="*/ 2173184 w 3211174"/>
                    <a:gd name="connsiteY62" fmla="*/ 486888 h 1506726"/>
                    <a:gd name="connsiteX63" fmla="*/ 2161309 w 3211174"/>
                    <a:gd name="connsiteY63" fmla="*/ 534390 h 1506726"/>
                    <a:gd name="connsiteX64" fmla="*/ 2090057 w 3211174"/>
                    <a:gd name="connsiteY64" fmla="*/ 558140 h 1506726"/>
                    <a:gd name="connsiteX65" fmla="*/ 2006930 w 3211174"/>
                    <a:gd name="connsiteY65" fmla="*/ 581891 h 1506726"/>
                    <a:gd name="connsiteX66" fmla="*/ 1959428 w 3211174"/>
                    <a:gd name="connsiteY66" fmla="*/ 653143 h 1506726"/>
                    <a:gd name="connsiteX67" fmla="*/ 1888176 w 3211174"/>
                    <a:gd name="connsiteY67" fmla="*/ 676893 h 1506726"/>
                    <a:gd name="connsiteX68" fmla="*/ 1852550 w 3211174"/>
                    <a:gd name="connsiteY68" fmla="*/ 688769 h 1506726"/>
                    <a:gd name="connsiteX69" fmla="*/ 1840675 w 3211174"/>
                    <a:gd name="connsiteY69" fmla="*/ 724395 h 1506726"/>
                    <a:gd name="connsiteX70" fmla="*/ 1805049 w 3211174"/>
                    <a:gd name="connsiteY70" fmla="*/ 748145 h 1506726"/>
                    <a:gd name="connsiteX71" fmla="*/ 1721922 w 3211174"/>
                    <a:gd name="connsiteY71" fmla="*/ 771896 h 1506726"/>
                    <a:gd name="connsiteX72" fmla="*/ 1686296 w 3211174"/>
                    <a:gd name="connsiteY72" fmla="*/ 783771 h 1506726"/>
                    <a:gd name="connsiteX73" fmla="*/ 1626919 w 3211174"/>
                    <a:gd name="connsiteY73" fmla="*/ 831273 h 1506726"/>
                    <a:gd name="connsiteX74" fmla="*/ 1567543 w 3211174"/>
                    <a:gd name="connsiteY74" fmla="*/ 878774 h 1506726"/>
                    <a:gd name="connsiteX75" fmla="*/ 1531917 w 3211174"/>
                    <a:gd name="connsiteY75" fmla="*/ 902525 h 1506726"/>
                    <a:gd name="connsiteX76" fmla="*/ 1508166 w 3211174"/>
                    <a:gd name="connsiteY76" fmla="*/ 938151 h 1506726"/>
                    <a:gd name="connsiteX77" fmla="*/ 1436914 w 3211174"/>
                    <a:gd name="connsiteY77" fmla="*/ 961901 h 1506726"/>
                    <a:gd name="connsiteX78" fmla="*/ 1365662 w 3211174"/>
                    <a:gd name="connsiteY78" fmla="*/ 1009403 h 1506726"/>
                    <a:gd name="connsiteX79" fmla="*/ 1306285 w 3211174"/>
                    <a:gd name="connsiteY79" fmla="*/ 1080655 h 1506726"/>
                    <a:gd name="connsiteX80" fmla="*/ 1294410 w 3211174"/>
                    <a:gd name="connsiteY80" fmla="*/ 1116281 h 1506726"/>
                    <a:gd name="connsiteX81" fmla="*/ 1175657 w 3211174"/>
                    <a:gd name="connsiteY81" fmla="*/ 1151906 h 1506726"/>
                    <a:gd name="connsiteX82" fmla="*/ 1104405 w 3211174"/>
                    <a:gd name="connsiteY82" fmla="*/ 1175657 h 1506726"/>
                    <a:gd name="connsiteX83" fmla="*/ 1068779 w 3211174"/>
                    <a:gd name="connsiteY83" fmla="*/ 1187532 h 1506726"/>
                    <a:gd name="connsiteX84" fmla="*/ 1033153 w 3211174"/>
                    <a:gd name="connsiteY84" fmla="*/ 1211283 h 1506726"/>
                    <a:gd name="connsiteX85" fmla="*/ 878774 w 3211174"/>
                    <a:gd name="connsiteY85" fmla="*/ 1246909 h 1506726"/>
                    <a:gd name="connsiteX86" fmla="*/ 831272 w 3211174"/>
                    <a:gd name="connsiteY86" fmla="*/ 1258784 h 1506726"/>
                    <a:gd name="connsiteX87" fmla="*/ 771896 w 3211174"/>
                    <a:gd name="connsiteY87" fmla="*/ 1270660 h 1506726"/>
                    <a:gd name="connsiteX88" fmla="*/ 736270 w 3211174"/>
                    <a:gd name="connsiteY88" fmla="*/ 1282535 h 1506726"/>
                    <a:gd name="connsiteX89" fmla="*/ 593766 w 3211174"/>
                    <a:gd name="connsiteY89" fmla="*/ 1294410 h 1506726"/>
                    <a:gd name="connsiteX90" fmla="*/ 486888 w 3211174"/>
                    <a:gd name="connsiteY90" fmla="*/ 1353787 h 1506726"/>
                    <a:gd name="connsiteX91" fmla="*/ 451262 w 3211174"/>
                    <a:gd name="connsiteY91" fmla="*/ 1377538 h 1506726"/>
                    <a:gd name="connsiteX92" fmla="*/ 368135 w 3211174"/>
                    <a:gd name="connsiteY92" fmla="*/ 1401288 h 1506726"/>
                    <a:gd name="connsiteX93" fmla="*/ 273132 w 3211174"/>
                    <a:gd name="connsiteY93" fmla="*/ 1425039 h 1506726"/>
                    <a:gd name="connsiteX94" fmla="*/ 201880 w 3211174"/>
                    <a:gd name="connsiteY94" fmla="*/ 1496291 h 1506726"/>
                    <a:gd name="connsiteX95" fmla="*/ 0 w 3211174"/>
                    <a:gd name="connsiteY95" fmla="*/ 1496291 h 1506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3211174" h="1506726">
                      <a:moveTo>
                        <a:pt x="0" y="1496291"/>
                      </a:moveTo>
                      <a:cubicBezTo>
                        <a:pt x="63141" y="1417363"/>
                        <a:pt x="23454" y="1444930"/>
                        <a:pt x="118753" y="1413164"/>
                      </a:cubicBezTo>
                      <a:lnTo>
                        <a:pt x="154379" y="1401288"/>
                      </a:lnTo>
                      <a:lnTo>
                        <a:pt x="190005" y="1389413"/>
                      </a:lnTo>
                      <a:cubicBezTo>
                        <a:pt x="193963" y="1377538"/>
                        <a:pt x="193029" y="1362638"/>
                        <a:pt x="201880" y="1353787"/>
                      </a:cubicBezTo>
                      <a:cubicBezTo>
                        <a:pt x="222064" y="1333603"/>
                        <a:pt x="252948" y="1326470"/>
                        <a:pt x="273132" y="1306286"/>
                      </a:cubicBezTo>
                      <a:lnTo>
                        <a:pt x="308758" y="1270660"/>
                      </a:lnTo>
                      <a:cubicBezTo>
                        <a:pt x="312717" y="1258785"/>
                        <a:pt x="310448" y="1242310"/>
                        <a:pt x="320634" y="1235034"/>
                      </a:cubicBezTo>
                      <a:cubicBezTo>
                        <a:pt x="341006" y="1220483"/>
                        <a:pt x="368135" y="1219200"/>
                        <a:pt x="391885" y="1211283"/>
                      </a:cubicBezTo>
                      <a:cubicBezTo>
                        <a:pt x="457784" y="1189317"/>
                        <a:pt x="415100" y="1200959"/>
                        <a:pt x="522514" y="1187532"/>
                      </a:cubicBezTo>
                      <a:cubicBezTo>
                        <a:pt x="612061" y="1157684"/>
                        <a:pt x="505155" y="1201419"/>
                        <a:pt x="581891" y="1140031"/>
                      </a:cubicBezTo>
                      <a:cubicBezTo>
                        <a:pt x="591666" y="1132211"/>
                        <a:pt x="605642" y="1132114"/>
                        <a:pt x="617517" y="1128156"/>
                      </a:cubicBezTo>
                      <a:lnTo>
                        <a:pt x="688769" y="1080655"/>
                      </a:lnTo>
                      <a:cubicBezTo>
                        <a:pt x="700644" y="1072738"/>
                        <a:pt x="710855" y="1061417"/>
                        <a:pt x="724395" y="1056904"/>
                      </a:cubicBezTo>
                      <a:lnTo>
                        <a:pt x="760021" y="1045029"/>
                      </a:lnTo>
                      <a:cubicBezTo>
                        <a:pt x="813136" y="965355"/>
                        <a:pt x="750566" y="1043415"/>
                        <a:pt x="819397" y="997527"/>
                      </a:cubicBezTo>
                      <a:cubicBezTo>
                        <a:pt x="833371" y="988211"/>
                        <a:pt x="841766" y="972212"/>
                        <a:pt x="855023" y="961901"/>
                      </a:cubicBezTo>
                      <a:cubicBezTo>
                        <a:pt x="916274" y="914262"/>
                        <a:pt x="908148" y="920442"/>
                        <a:pt x="961901" y="902525"/>
                      </a:cubicBezTo>
                      <a:cubicBezTo>
                        <a:pt x="973776" y="894608"/>
                        <a:pt x="988129" y="889515"/>
                        <a:pt x="997527" y="878774"/>
                      </a:cubicBezTo>
                      <a:cubicBezTo>
                        <a:pt x="1016324" y="857292"/>
                        <a:pt x="1021277" y="823356"/>
                        <a:pt x="1045028" y="807522"/>
                      </a:cubicBezTo>
                      <a:cubicBezTo>
                        <a:pt x="1091069" y="776827"/>
                        <a:pt x="1067114" y="788284"/>
                        <a:pt x="1116280" y="771896"/>
                      </a:cubicBezTo>
                      <a:cubicBezTo>
                        <a:pt x="1172738" y="734257"/>
                        <a:pt x="1138364" y="752660"/>
                        <a:pt x="1223158" y="724395"/>
                      </a:cubicBezTo>
                      <a:cubicBezTo>
                        <a:pt x="1235033" y="720437"/>
                        <a:pt x="1248369" y="719463"/>
                        <a:pt x="1258784" y="712519"/>
                      </a:cubicBezTo>
                      <a:lnTo>
                        <a:pt x="1330036" y="665018"/>
                      </a:lnTo>
                      <a:cubicBezTo>
                        <a:pt x="1351704" y="632516"/>
                        <a:pt x="1351911" y="622309"/>
                        <a:pt x="1389413" y="605642"/>
                      </a:cubicBezTo>
                      <a:cubicBezTo>
                        <a:pt x="1389428" y="605635"/>
                        <a:pt x="1478470" y="575956"/>
                        <a:pt x="1496291" y="570016"/>
                      </a:cubicBezTo>
                      <a:cubicBezTo>
                        <a:pt x="1508166" y="566057"/>
                        <a:pt x="1521501" y="565083"/>
                        <a:pt x="1531917" y="558140"/>
                      </a:cubicBezTo>
                      <a:cubicBezTo>
                        <a:pt x="1574562" y="529711"/>
                        <a:pt x="1578232" y="522751"/>
                        <a:pt x="1638795" y="510639"/>
                      </a:cubicBezTo>
                      <a:cubicBezTo>
                        <a:pt x="1658587" y="506681"/>
                        <a:pt x="1678698" y="504075"/>
                        <a:pt x="1698171" y="498764"/>
                      </a:cubicBezTo>
                      <a:cubicBezTo>
                        <a:pt x="1722324" y="492177"/>
                        <a:pt x="1769423" y="475013"/>
                        <a:pt x="1769423" y="475013"/>
                      </a:cubicBezTo>
                      <a:cubicBezTo>
                        <a:pt x="1812966" y="409699"/>
                        <a:pt x="1769423" y="465117"/>
                        <a:pt x="1828800" y="415636"/>
                      </a:cubicBezTo>
                      <a:cubicBezTo>
                        <a:pt x="1841702" y="404885"/>
                        <a:pt x="1849745" y="388166"/>
                        <a:pt x="1864426" y="380010"/>
                      </a:cubicBezTo>
                      <a:cubicBezTo>
                        <a:pt x="1914371" y="352263"/>
                        <a:pt x="1976592" y="351596"/>
                        <a:pt x="2030680" y="344384"/>
                      </a:cubicBezTo>
                      <a:cubicBezTo>
                        <a:pt x="2058425" y="340685"/>
                        <a:pt x="2086269" y="337516"/>
                        <a:pt x="2113808" y="332509"/>
                      </a:cubicBezTo>
                      <a:cubicBezTo>
                        <a:pt x="2153295" y="325330"/>
                        <a:pt x="2195375" y="309278"/>
                        <a:pt x="2232561" y="296883"/>
                      </a:cubicBezTo>
                      <a:lnTo>
                        <a:pt x="2268187" y="285008"/>
                      </a:lnTo>
                      <a:cubicBezTo>
                        <a:pt x="2280062" y="277091"/>
                        <a:pt x="2291047" y="267640"/>
                        <a:pt x="2303813" y="261257"/>
                      </a:cubicBezTo>
                      <a:cubicBezTo>
                        <a:pt x="2315009" y="255659"/>
                        <a:pt x="2329024" y="256326"/>
                        <a:pt x="2339439" y="249382"/>
                      </a:cubicBezTo>
                      <a:cubicBezTo>
                        <a:pt x="2353413" y="240066"/>
                        <a:pt x="2362163" y="224507"/>
                        <a:pt x="2375065" y="213756"/>
                      </a:cubicBezTo>
                      <a:cubicBezTo>
                        <a:pt x="2405760" y="188177"/>
                        <a:pt x="2410610" y="190032"/>
                        <a:pt x="2446317" y="178130"/>
                      </a:cubicBezTo>
                      <a:cubicBezTo>
                        <a:pt x="2458192" y="170213"/>
                        <a:pt x="2469177" y="160762"/>
                        <a:pt x="2481943" y="154379"/>
                      </a:cubicBezTo>
                      <a:cubicBezTo>
                        <a:pt x="2493139" y="148781"/>
                        <a:pt x="2507154" y="149448"/>
                        <a:pt x="2517569" y="142504"/>
                      </a:cubicBezTo>
                      <a:cubicBezTo>
                        <a:pt x="2606524" y="83201"/>
                        <a:pt x="2504111" y="123239"/>
                        <a:pt x="2588821" y="95003"/>
                      </a:cubicBezTo>
                      <a:cubicBezTo>
                        <a:pt x="2600696" y="87086"/>
                        <a:pt x="2611405" y="77049"/>
                        <a:pt x="2624447" y="71252"/>
                      </a:cubicBezTo>
                      <a:cubicBezTo>
                        <a:pt x="2701748" y="36895"/>
                        <a:pt x="2732639" y="44143"/>
                        <a:pt x="2826327" y="35626"/>
                      </a:cubicBezTo>
                      <a:cubicBezTo>
                        <a:pt x="2924136" y="3024"/>
                        <a:pt x="2822232" y="33660"/>
                        <a:pt x="3040083" y="11875"/>
                      </a:cubicBezTo>
                      <a:cubicBezTo>
                        <a:pt x="3060167" y="9867"/>
                        <a:pt x="3079667" y="3958"/>
                        <a:pt x="3099459" y="0"/>
                      </a:cubicBezTo>
                      <a:cubicBezTo>
                        <a:pt x="3131127" y="3958"/>
                        <a:pt x="3165298" y="-1086"/>
                        <a:pt x="3194462" y="11875"/>
                      </a:cubicBezTo>
                      <a:cubicBezTo>
                        <a:pt x="3241231" y="32661"/>
                        <a:pt x="3175498" y="79935"/>
                        <a:pt x="3170711" y="83127"/>
                      </a:cubicBezTo>
                      <a:cubicBezTo>
                        <a:pt x="3160296" y="90071"/>
                        <a:pt x="3147121" y="91564"/>
                        <a:pt x="3135085" y="95003"/>
                      </a:cubicBezTo>
                      <a:cubicBezTo>
                        <a:pt x="3030680" y="124834"/>
                        <a:pt x="3137397" y="90274"/>
                        <a:pt x="3051958" y="118753"/>
                      </a:cubicBezTo>
                      <a:cubicBezTo>
                        <a:pt x="3035422" y="135289"/>
                        <a:pt x="3005505" y="169864"/>
                        <a:pt x="2980706" y="178130"/>
                      </a:cubicBezTo>
                      <a:cubicBezTo>
                        <a:pt x="2957863" y="185744"/>
                        <a:pt x="2933205" y="186047"/>
                        <a:pt x="2909454" y="190005"/>
                      </a:cubicBezTo>
                      <a:cubicBezTo>
                        <a:pt x="2788688" y="270515"/>
                        <a:pt x="2866683" y="235607"/>
                        <a:pt x="2660072" y="249382"/>
                      </a:cubicBezTo>
                      <a:cubicBezTo>
                        <a:pt x="2637453" y="317241"/>
                        <a:pt x="2666858" y="260692"/>
                        <a:pt x="2612571" y="296883"/>
                      </a:cubicBezTo>
                      <a:cubicBezTo>
                        <a:pt x="2598597" y="306199"/>
                        <a:pt x="2590919" y="323193"/>
                        <a:pt x="2576945" y="332509"/>
                      </a:cubicBezTo>
                      <a:cubicBezTo>
                        <a:pt x="2566530" y="339453"/>
                        <a:pt x="2553727" y="342730"/>
                        <a:pt x="2541319" y="344384"/>
                      </a:cubicBezTo>
                      <a:cubicBezTo>
                        <a:pt x="2494071" y="350684"/>
                        <a:pt x="2446316" y="352301"/>
                        <a:pt x="2398815" y="356260"/>
                      </a:cubicBezTo>
                      <a:cubicBezTo>
                        <a:pt x="2268888" y="399568"/>
                        <a:pt x="2465687" y="330498"/>
                        <a:pt x="2327563" y="391886"/>
                      </a:cubicBezTo>
                      <a:cubicBezTo>
                        <a:pt x="2304685" y="402054"/>
                        <a:pt x="2280062" y="407719"/>
                        <a:pt x="2256311" y="415636"/>
                      </a:cubicBezTo>
                      <a:cubicBezTo>
                        <a:pt x="2244436" y="419594"/>
                        <a:pt x="2231101" y="420569"/>
                        <a:pt x="2220685" y="427512"/>
                      </a:cubicBezTo>
                      <a:lnTo>
                        <a:pt x="2185059" y="451262"/>
                      </a:lnTo>
                      <a:cubicBezTo>
                        <a:pt x="2181101" y="463137"/>
                        <a:pt x="2176623" y="474852"/>
                        <a:pt x="2173184" y="486888"/>
                      </a:cubicBezTo>
                      <a:cubicBezTo>
                        <a:pt x="2168700" y="502581"/>
                        <a:pt x="2173701" y="523768"/>
                        <a:pt x="2161309" y="534390"/>
                      </a:cubicBezTo>
                      <a:cubicBezTo>
                        <a:pt x="2142301" y="550683"/>
                        <a:pt x="2114345" y="552068"/>
                        <a:pt x="2090057" y="558140"/>
                      </a:cubicBezTo>
                      <a:cubicBezTo>
                        <a:pt x="2030412" y="573052"/>
                        <a:pt x="2058040" y="564855"/>
                        <a:pt x="2006930" y="581891"/>
                      </a:cubicBezTo>
                      <a:cubicBezTo>
                        <a:pt x="1991096" y="605642"/>
                        <a:pt x="1986508" y="644117"/>
                        <a:pt x="1959428" y="653143"/>
                      </a:cubicBezTo>
                      <a:lnTo>
                        <a:pt x="1888176" y="676893"/>
                      </a:lnTo>
                      <a:lnTo>
                        <a:pt x="1852550" y="688769"/>
                      </a:lnTo>
                      <a:cubicBezTo>
                        <a:pt x="1848592" y="700644"/>
                        <a:pt x="1848495" y="714620"/>
                        <a:pt x="1840675" y="724395"/>
                      </a:cubicBezTo>
                      <a:cubicBezTo>
                        <a:pt x="1831759" y="735540"/>
                        <a:pt x="1817814" y="741762"/>
                        <a:pt x="1805049" y="748145"/>
                      </a:cubicBezTo>
                      <a:cubicBezTo>
                        <a:pt x="1786062" y="757639"/>
                        <a:pt x="1739685" y="766821"/>
                        <a:pt x="1721922" y="771896"/>
                      </a:cubicBezTo>
                      <a:cubicBezTo>
                        <a:pt x="1709886" y="775335"/>
                        <a:pt x="1698171" y="779813"/>
                        <a:pt x="1686296" y="783771"/>
                      </a:cubicBezTo>
                      <a:cubicBezTo>
                        <a:pt x="1618227" y="885873"/>
                        <a:pt x="1708864" y="765715"/>
                        <a:pt x="1626919" y="831273"/>
                      </a:cubicBezTo>
                      <a:cubicBezTo>
                        <a:pt x="1550187" y="892660"/>
                        <a:pt x="1657088" y="848927"/>
                        <a:pt x="1567543" y="878774"/>
                      </a:cubicBezTo>
                      <a:cubicBezTo>
                        <a:pt x="1555668" y="886691"/>
                        <a:pt x="1542009" y="892433"/>
                        <a:pt x="1531917" y="902525"/>
                      </a:cubicBezTo>
                      <a:cubicBezTo>
                        <a:pt x="1521825" y="912617"/>
                        <a:pt x="1520269" y="930587"/>
                        <a:pt x="1508166" y="938151"/>
                      </a:cubicBezTo>
                      <a:cubicBezTo>
                        <a:pt x="1486936" y="951420"/>
                        <a:pt x="1436914" y="961901"/>
                        <a:pt x="1436914" y="961901"/>
                      </a:cubicBezTo>
                      <a:cubicBezTo>
                        <a:pt x="1413163" y="977735"/>
                        <a:pt x="1381496" y="985652"/>
                        <a:pt x="1365662" y="1009403"/>
                      </a:cubicBezTo>
                      <a:cubicBezTo>
                        <a:pt x="1332595" y="1059003"/>
                        <a:pt x="1352003" y="1034937"/>
                        <a:pt x="1306285" y="1080655"/>
                      </a:cubicBezTo>
                      <a:cubicBezTo>
                        <a:pt x="1302327" y="1092530"/>
                        <a:pt x="1304596" y="1109005"/>
                        <a:pt x="1294410" y="1116281"/>
                      </a:cubicBezTo>
                      <a:cubicBezTo>
                        <a:pt x="1274141" y="1130759"/>
                        <a:pt x="1204115" y="1143369"/>
                        <a:pt x="1175657" y="1151906"/>
                      </a:cubicBezTo>
                      <a:cubicBezTo>
                        <a:pt x="1151677" y="1159100"/>
                        <a:pt x="1128156" y="1167740"/>
                        <a:pt x="1104405" y="1175657"/>
                      </a:cubicBezTo>
                      <a:lnTo>
                        <a:pt x="1068779" y="1187532"/>
                      </a:lnTo>
                      <a:cubicBezTo>
                        <a:pt x="1056904" y="1195449"/>
                        <a:pt x="1046195" y="1205486"/>
                        <a:pt x="1033153" y="1211283"/>
                      </a:cubicBezTo>
                      <a:cubicBezTo>
                        <a:pt x="962408" y="1242726"/>
                        <a:pt x="956430" y="1232790"/>
                        <a:pt x="878774" y="1246909"/>
                      </a:cubicBezTo>
                      <a:cubicBezTo>
                        <a:pt x="862716" y="1249829"/>
                        <a:pt x="847205" y="1255243"/>
                        <a:pt x="831272" y="1258784"/>
                      </a:cubicBezTo>
                      <a:cubicBezTo>
                        <a:pt x="811569" y="1263163"/>
                        <a:pt x="791477" y="1265765"/>
                        <a:pt x="771896" y="1270660"/>
                      </a:cubicBezTo>
                      <a:cubicBezTo>
                        <a:pt x="759752" y="1273696"/>
                        <a:pt x="748678" y="1280881"/>
                        <a:pt x="736270" y="1282535"/>
                      </a:cubicBezTo>
                      <a:cubicBezTo>
                        <a:pt x="689022" y="1288835"/>
                        <a:pt x="641267" y="1290452"/>
                        <a:pt x="593766" y="1294410"/>
                      </a:cubicBezTo>
                      <a:cubicBezTo>
                        <a:pt x="531061" y="1315313"/>
                        <a:pt x="568554" y="1299343"/>
                        <a:pt x="486888" y="1353787"/>
                      </a:cubicBezTo>
                      <a:cubicBezTo>
                        <a:pt x="475013" y="1361704"/>
                        <a:pt x="464802" y="1373025"/>
                        <a:pt x="451262" y="1377538"/>
                      </a:cubicBezTo>
                      <a:cubicBezTo>
                        <a:pt x="411587" y="1390763"/>
                        <a:pt x="412872" y="1391346"/>
                        <a:pt x="368135" y="1401288"/>
                      </a:cubicBezTo>
                      <a:cubicBezTo>
                        <a:pt x="282156" y="1420395"/>
                        <a:pt x="336792" y="1403820"/>
                        <a:pt x="273132" y="1425039"/>
                      </a:cubicBezTo>
                      <a:cubicBezTo>
                        <a:pt x="249381" y="1448790"/>
                        <a:pt x="235302" y="1492949"/>
                        <a:pt x="201880" y="1496291"/>
                      </a:cubicBezTo>
                      <a:cubicBezTo>
                        <a:pt x="43739" y="1512105"/>
                        <a:pt x="122909" y="1508166"/>
                        <a:pt x="0" y="1496291"/>
                      </a:cubicBezTo>
                      <a:close/>
                    </a:path>
                  </a:pathLst>
                </a:custGeom>
                <a:gradFill>
                  <a:gsLst>
                    <a:gs pos="16000">
                      <a:srgbClr val="080808"/>
                    </a:gs>
                    <a:gs pos="57000">
                      <a:srgbClr val="FFFFFF">
                        <a:lumMod val="94000"/>
                      </a:srgbClr>
                    </a:gs>
                  </a:gsLst>
                  <a:lin ang="14700000" scaled="0"/>
                </a:gra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207" name="Grupa 67"/>
                <p:cNvGrpSpPr/>
                <p:nvPr/>
              </p:nvGrpSpPr>
              <p:grpSpPr>
                <a:xfrm>
                  <a:off x="2052139" y="2206532"/>
                  <a:ext cx="5189315" cy="3775714"/>
                  <a:chOff x="1614481" y="2497350"/>
                  <a:chExt cx="5189315" cy="3775714"/>
                </a:xfrm>
              </p:grpSpPr>
              <p:sp>
                <p:nvSpPr>
                  <p:cNvPr id="211" name="pole tekstowe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5556" y="5796080"/>
                    <a:ext cx="43971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charset="0"/>
                      </a:rPr>
                      <a:t>28</a:t>
                    </a:r>
                  </a:p>
                </p:txBody>
              </p:sp>
              <p:sp>
                <p:nvSpPr>
                  <p:cNvPr id="212" name="pole tekstowe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5874" y="4949650"/>
                    <a:ext cx="43971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50</a:t>
                    </a:r>
                  </a:p>
                </p:txBody>
              </p:sp>
              <p:sp>
                <p:nvSpPr>
                  <p:cNvPr id="213" name="pole tekstowe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9852" y="2497350"/>
                    <a:ext cx="553944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126</a:t>
                    </a:r>
                  </a:p>
                </p:txBody>
              </p:sp>
              <p:sp>
                <p:nvSpPr>
                  <p:cNvPr id="214" name="pole tekstowe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70949" y="4207245"/>
                    <a:ext cx="518200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82</a:t>
                    </a:r>
                  </a:p>
                </p:txBody>
              </p:sp>
              <p:sp>
                <p:nvSpPr>
                  <p:cNvPr id="215" name="pole tekstowe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14481" y="5948050"/>
                    <a:ext cx="43971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charset="0"/>
                      </a:rPr>
                      <a:t>20</a:t>
                    </a:r>
                  </a:p>
                </p:txBody>
              </p:sp>
            </p:grpSp>
            <p:sp>
              <p:nvSpPr>
                <p:cNvPr id="208" name="pole tekstowe 18"/>
                <p:cNvSpPr txBox="1">
                  <a:spLocks noChangeArrowheads="1"/>
                </p:cNvSpPr>
                <p:nvPr/>
              </p:nvSpPr>
              <p:spPr bwMode="auto">
                <a:xfrm>
                  <a:off x="1107970" y="5753140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2</a:t>
                  </a:r>
                </a:p>
              </p:txBody>
            </p:sp>
            <p:sp>
              <p:nvSpPr>
                <p:cNvPr id="209" name="pole tekstowe 17"/>
                <p:cNvSpPr txBox="1">
                  <a:spLocks noChangeArrowheads="1"/>
                </p:cNvSpPr>
                <p:nvPr/>
              </p:nvSpPr>
              <p:spPr bwMode="auto">
                <a:xfrm>
                  <a:off x="1303961" y="5977017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Arial" charset="0"/>
                    </a:rPr>
                    <a:t>2</a:t>
                  </a:r>
                </a:p>
              </p:txBody>
            </p:sp>
            <p:sp>
              <p:nvSpPr>
                <p:cNvPr id="210" name="pole tekstowe 10"/>
                <p:cNvSpPr txBox="1">
                  <a:spLocks noChangeArrowheads="1"/>
                </p:cNvSpPr>
                <p:nvPr/>
              </p:nvSpPr>
              <p:spPr bwMode="auto">
                <a:xfrm>
                  <a:off x="1578338" y="5972979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Arial" charset="0"/>
                    </a:rPr>
                    <a:t>8</a:t>
                  </a:r>
                </a:p>
              </p:txBody>
            </p:sp>
          </p:grpSp>
          <p:sp>
            <p:nvSpPr>
              <p:cNvPr id="163" name="Prostokąt 1"/>
              <p:cNvSpPr/>
              <p:nvPr/>
            </p:nvSpPr>
            <p:spPr bwMode="auto">
              <a:xfrm>
                <a:off x="7765200" y="1375200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64" name="Prostokąt 54"/>
              <p:cNvSpPr/>
              <p:nvPr/>
            </p:nvSpPr>
            <p:spPr bwMode="auto">
              <a:xfrm>
                <a:off x="7855200" y="1375200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65" name="Prostokąt 55"/>
              <p:cNvSpPr/>
              <p:nvPr/>
            </p:nvSpPr>
            <p:spPr bwMode="auto">
              <a:xfrm>
                <a:off x="7676757" y="1462679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66" name="Prostokąt 70"/>
              <p:cNvSpPr/>
              <p:nvPr/>
            </p:nvSpPr>
            <p:spPr bwMode="auto">
              <a:xfrm>
                <a:off x="2661240" y="4799748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67" name="Prostokąt 72"/>
              <p:cNvSpPr/>
              <p:nvPr/>
            </p:nvSpPr>
            <p:spPr bwMode="auto">
              <a:xfrm>
                <a:off x="2574000" y="4799748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153" name="Prostokąt 170"/>
            <p:cNvSpPr/>
            <p:nvPr/>
          </p:nvSpPr>
          <p:spPr bwMode="auto">
            <a:xfrm>
              <a:off x="2401293" y="5256755"/>
              <a:ext cx="123630" cy="963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54" name="Grupa 167"/>
            <p:cNvGrpSpPr/>
            <p:nvPr/>
          </p:nvGrpSpPr>
          <p:grpSpPr>
            <a:xfrm>
              <a:off x="2086318" y="5256755"/>
              <a:ext cx="154125" cy="281626"/>
              <a:chOff x="2387592" y="4973039"/>
              <a:chExt cx="166970" cy="281626"/>
            </a:xfrm>
          </p:grpSpPr>
          <p:sp>
            <p:nvSpPr>
              <p:cNvPr id="160" name="Prostokąt 166"/>
              <p:cNvSpPr/>
              <p:nvPr/>
            </p:nvSpPr>
            <p:spPr bwMode="auto">
              <a:xfrm>
                <a:off x="2389777" y="5096218"/>
                <a:ext cx="164785" cy="15844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61" name="Prostokąt 165"/>
              <p:cNvSpPr/>
              <p:nvPr/>
            </p:nvSpPr>
            <p:spPr bwMode="auto">
              <a:xfrm>
                <a:off x="2387592" y="4973039"/>
                <a:ext cx="87419" cy="123179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155" name="Prostokąt 169"/>
            <p:cNvSpPr/>
            <p:nvPr/>
          </p:nvSpPr>
          <p:spPr bwMode="auto">
            <a:xfrm>
              <a:off x="2381679" y="5068750"/>
              <a:ext cx="80695" cy="65474"/>
            </a:xfrm>
            <a:prstGeom prst="rect">
              <a:avLst/>
            </a:prstGeom>
            <a:solidFill>
              <a:srgbClr val="FFA3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156" name="Łącznik prosty ze strzałką 96"/>
            <p:cNvCxnSpPr/>
            <p:nvPr/>
          </p:nvCxnSpPr>
          <p:spPr bwMode="auto">
            <a:xfrm>
              <a:off x="5620882" y="5532232"/>
              <a:ext cx="3202075" cy="94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7" name="pole tekstowe 101"/>
            <p:cNvSpPr txBox="1"/>
            <p:nvPr/>
          </p:nvSpPr>
          <p:spPr>
            <a:xfrm>
              <a:off x="6467253" y="5514937"/>
              <a:ext cx="2436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Neutron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N</a:t>
              </a:r>
            </a:p>
          </p:txBody>
        </p:sp>
        <p:cxnSp>
          <p:nvCxnSpPr>
            <p:cNvPr id="158" name="Łącznik prosty ze strzałką 93"/>
            <p:cNvCxnSpPr/>
            <p:nvPr/>
          </p:nvCxnSpPr>
          <p:spPr bwMode="auto">
            <a:xfrm flipV="1">
              <a:off x="1406340" y="1843281"/>
              <a:ext cx="0" cy="2987441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9" name="pole tekstowe 104"/>
            <p:cNvSpPr txBox="1"/>
            <p:nvPr/>
          </p:nvSpPr>
          <p:spPr>
            <a:xfrm rot="16200000">
              <a:off x="9797" y="3043393"/>
              <a:ext cx="2321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Proton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Z</a:t>
              </a:r>
            </a:p>
          </p:txBody>
        </p:sp>
      </p:grpSp>
      <p:grpSp>
        <p:nvGrpSpPr>
          <p:cNvPr id="216" name="Gruppo 215"/>
          <p:cNvGrpSpPr/>
          <p:nvPr/>
        </p:nvGrpSpPr>
        <p:grpSpPr>
          <a:xfrm>
            <a:off x="1399573" y="2652644"/>
            <a:ext cx="1601544" cy="3438351"/>
            <a:chOff x="1373653" y="2471212"/>
            <a:chExt cx="1601544" cy="3438351"/>
          </a:xfrm>
        </p:grpSpPr>
        <p:grpSp>
          <p:nvGrpSpPr>
            <p:cNvPr id="217" name="Gruppo 216"/>
            <p:cNvGrpSpPr/>
            <p:nvPr/>
          </p:nvGrpSpPr>
          <p:grpSpPr>
            <a:xfrm>
              <a:off x="1373653" y="2718760"/>
              <a:ext cx="1601544" cy="3190803"/>
              <a:chOff x="1373653" y="2718760"/>
              <a:chExt cx="1601544" cy="3190803"/>
            </a:xfrm>
          </p:grpSpPr>
          <p:sp>
            <p:nvSpPr>
              <p:cNvPr id="219" name="Rectangle 83"/>
              <p:cNvSpPr/>
              <p:nvPr/>
            </p:nvSpPr>
            <p:spPr>
              <a:xfrm>
                <a:off x="1469740" y="2718760"/>
                <a:ext cx="1505457" cy="116185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</a:rPr>
                  <a:t>15</a:t>
                </a:r>
                <a:r>
                  <a:rPr kumimoji="0" lang="en-US" sz="24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</a:rPr>
                  <a:t>O</a:t>
                </a:r>
              </a:p>
              <a:p>
                <a:pPr marL="0" marR="0" lvl="0" indent="0" defTabSz="914400" eaLnBrk="1" fontAlgn="auto" latinLnBrk="0" hangingPunct="1">
                  <a:lnSpc>
                    <a:spcPct val="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</a:rPr>
                  <a:t>C. </a:t>
                </a:r>
                <a:r>
                  <a:rPr kumimoji="0" lang="en-US" sz="1400" b="0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</a:rPr>
                  <a:t>Michelagnoli</a:t>
                </a:r>
                <a:r>
                  <a:rPr kumimoji="0" lang="en-US" sz="1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</a:rPr>
                  <a:t>, 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</a:rPr>
                  <a:t>C. Ur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</a:rPr>
                  <a:t>Padua</a:t>
                </a:r>
                <a:endPara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Oval 91"/>
              <p:cNvSpPr/>
              <p:nvPr/>
            </p:nvSpPr>
            <p:spPr>
              <a:xfrm>
                <a:off x="1373653" y="5667650"/>
                <a:ext cx="283634" cy="241913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21" name="Straight Connector 93"/>
              <p:cNvCxnSpPr>
                <a:endCxn id="220" idx="0"/>
              </p:cNvCxnSpPr>
              <p:nvPr/>
            </p:nvCxnSpPr>
            <p:spPr>
              <a:xfrm flipH="1">
                <a:off x="1515470" y="4055666"/>
                <a:ext cx="321807" cy="1611984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218" name="Immagine 217"/>
            <p:cNvPicPr>
              <a:picLocks noChangeAspect="1"/>
            </p:cNvPicPr>
            <p:nvPr/>
          </p:nvPicPr>
          <p:blipFill rotWithShape="1">
            <a:blip r:embed="rId10"/>
            <a:srcRect l="167" t="-1078" r="2356" b="3370"/>
            <a:stretch/>
          </p:blipFill>
          <p:spPr>
            <a:xfrm>
              <a:off x="2200867" y="2471212"/>
              <a:ext cx="694800" cy="702000"/>
            </a:xfrm>
            <a:prstGeom prst="rect">
              <a:avLst/>
            </a:prstGeom>
          </p:spPr>
        </p:pic>
      </p:grpSp>
      <p:sp>
        <p:nvSpPr>
          <p:cNvPr id="222" name="Rectangle 144"/>
          <p:cNvSpPr>
            <a:spLocks noChangeAspect="1" noChangeArrowheads="1"/>
          </p:cNvSpPr>
          <p:nvPr/>
        </p:nvSpPr>
        <p:spPr bwMode="auto">
          <a:xfrm>
            <a:off x="4742075" y="4752259"/>
            <a:ext cx="3845331" cy="764312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algn="ctr" defTabSz="914400">
              <a:lnSpc>
                <a:spcPct val="110000"/>
              </a:lnSpc>
              <a:buClr>
                <a:srgbClr val="FF0000"/>
              </a:buClr>
            </a:pPr>
            <a:r>
              <a:rPr lang="it-IT" sz="2000" b="1" kern="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LIFETIME MEASUREMENT</a:t>
            </a:r>
          </a:p>
          <a:p>
            <a:pPr algn="ctr" defTabSz="914400">
              <a:lnSpc>
                <a:spcPct val="110000"/>
              </a:lnSpc>
              <a:buClr>
                <a:srgbClr val="FF0000"/>
              </a:buClr>
            </a:pPr>
            <a:r>
              <a:rPr lang="it-IT" sz="2000" b="1" kern="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ASTROPHYSICS APPLICATION </a:t>
            </a:r>
            <a:endParaRPr lang="it-IT" sz="800" kern="0" dirty="0">
              <a:solidFill>
                <a:srgbClr val="FF00FF"/>
              </a:solidFill>
              <a:latin typeface="Corbel" charset="0"/>
              <a:cs typeface="Corbe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1204" y="-130054"/>
            <a:ext cx="1231289" cy="166390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8848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tangolo 45"/>
          <p:cNvSpPr/>
          <p:nvPr/>
        </p:nvSpPr>
        <p:spPr>
          <a:xfrm>
            <a:off x="2358491" y="2588946"/>
            <a:ext cx="2073211" cy="24886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66558" y="2588946"/>
            <a:ext cx="2191936" cy="248867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1183853" y="1316906"/>
            <a:ext cx="2261829" cy="2675024"/>
            <a:chOff x="1183851" y="1316906"/>
            <a:chExt cx="2261829" cy="2675024"/>
          </a:xfrm>
        </p:grpSpPr>
        <p:sp>
          <p:nvSpPr>
            <p:cNvPr id="4" name="Rectangle 11"/>
            <p:cNvSpPr/>
            <p:nvPr/>
          </p:nvSpPr>
          <p:spPr>
            <a:xfrm>
              <a:off x="1183851" y="2911810"/>
              <a:ext cx="432048" cy="1080120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11"/>
            <p:cNvSpPr/>
            <p:nvPr/>
          </p:nvSpPr>
          <p:spPr>
            <a:xfrm rot="5832124" flipV="1">
              <a:off x="1640449" y="1297365"/>
              <a:ext cx="1785689" cy="1824772"/>
            </a:xfrm>
            <a:custGeom>
              <a:avLst/>
              <a:gdLst>
                <a:gd name="connsiteX0" fmla="*/ 0 w 2177322"/>
                <a:gd name="connsiteY0" fmla="*/ 665201 h 665201"/>
                <a:gd name="connsiteX1" fmla="*/ 892097 w 2177322"/>
                <a:gd name="connsiteY1" fmla="*/ 181418 h 665201"/>
                <a:gd name="connsiteX2" fmla="*/ 2177322 w 2177322"/>
                <a:gd name="connsiteY2" fmla="*/ 0 h 665201"/>
                <a:gd name="connsiteX0" fmla="*/ 0 w 2177322"/>
                <a:gd name="connsiteY0" fmla="*/ 665201 h 665201"/>
                <a:gd name="connsiteX1" fmla="*/ 986829 w 2177322"/>
                <a:gd name="connsiteY1" fmla="*/ 264132 h 665201"/>
                <a:gd name="connsiteX2" fmla="*/ 2177322 w 2177322"/>
                <a:gd name="connsiteY2" fmla="*/ 0 h 66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7322" h="665201">
                  <a:moveTo>
                    <a:pt x="0" y="665201"/>
                  </a:moveTo>
                  <a:cubicBezTo>
                    <a:pt x="264605" y="478743"/>
                    <a:pt x="623942" y="374999"/>
                    <a:pt x="986829" y="264132"/>
                  </a:cubicBezTo>
                  <a:cubicBezTo>
                    <a:pt x="1349716" y="153265"/>
                    <a:pt x="2177322" y="0"/>
                    <a:pt x="2177322" y="0"/>
                  </a:cubicBezTo>
                </a:path>
              </a:pathLst>
            </a:custGeom>
            <a:ln w="28575" cmpd="sng">
              <a:solidFill>
                <a:srgbClr val="FFCC66"/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Rectangle 1"/>
          <p:cNvSpPr/>
          <p:nvPr/>
        </p:nvSpPr>
        <p:spPr>
          <a:xfrm>
            <a:off x="4030" y="-64790"/>
            <a:ext cx="9139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Sub-</a:t>
            </a:r>
            <a:r>
              <a:rPr lang="it-IT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femtosecond</a:t>
            </a:r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 LIFETIME </a:t>
            </a:r>
            <a:r>
              <a:rPr lang="it-IT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measurement</a:t>
            </a:r>
            <a:endParaRPr lang="it-IT" sz="2800" b="1" dirty="0">
              <a:solidFill>
                <a:srgbClr val="FFFF00"/>
              </a:solidFill>
              <a:latin typeface="Corbel"/>
              <a:cs typeface="Corbel"/>
            </a:endParaRPr>
          </a:p>
          <a:p>
            <a:pPr algn="ctr">
              <a:defRPr/>
            </a:pPr>
            <a:r>
              <a:rPr lang="it-IT" sz="2800" dirty="0" err="1">
                <a:solidFill>
                  <a:srgbClr val="FFFF00"/>
                </a:solidFill>
                <a:latin typeface="Corbel"/>
                <a:cs typeface="Corbel"/>
              </a:rPr>
              <a:t>A</a:t>
            </a:r>
            <a:r>
              <a:rPr lang="it-IT" sz="2800" dirty="0" err="1" smtClean="0">
                <a:solidFill>
                  <a:srgbClr val="FFFF00"/>
                </a:solidFill>
                <a:latin typeface="Corbel"/>
                <a:cs typeface="Corbel"/>
              </a:rPr>
              <a:t>strophysical</a:t>
            </a:r>
            <a:r>
              <a:rPr lang="it-IT" sz="2800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Corbel"/>
                <a:cs typeface="Corbel"/>
              </a:rPr>
              <a:t>interest</a:t>
            </a:r>
            <a:endParaRPr lang="it-IT" sz="3200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7" y="2790086"/>
            <a:ext cx="2114182" cy="205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33"/>
          <p:cNvSpPr txBox="1"/>
          <p:nvPr/>
        </p:nvSpPr>
        <p:spPr>
          <a:xfrm>
            <a:off x="1784504" y="5963407"/>
            <a:ext cx="7482265" cy="74892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lang="en-US" sz="2000" dirty="0" smtClean="0">
                <a:solidFill>
                  <a:srgbClr val="FFFFFF"/>
                </a:solidFill>
                <a:latin typeface="Corbel"/>
                <a:cs typeface="Corbel"/>
              </a:rPr>
              <a:t>ominates extrapolation of cross-section at </a:t>
            </a:r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STELLAR ENERGIES</a:t>
            </a:r>
            <a:endParaRPr lang="en-US" sz="1100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 need for precise </a:t>
            </a:r>
            <a:r>
              <a:rPr lang="en-US" sz="3200" dirty="0" smtClean="0">
                <a:solidFill>
                  <a:srgbClr val="00FFFF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2400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 at   &lt; </a:t>
            </a:r>
            <a:r>
              <a:rPr lang="en-US" sz="2800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1 </a:t>
            </a:r>
            <a:r>
              <a:rPr lang="en-US" sz="2800" dirty="0" err="1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fs</a:t>
            </a:r>
            <a:r>
              <a:rPr lang="en-US" sz="2800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en-US" sz="2400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level ….</a:t>
            </a:r>
            <a:endParaRPr lang="en-US" sz="2400" dirty="0" smtClean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2610424" y="2784250"/>
            <a:ext cx="1821276" cy="2025516"/>
            <a:chOff x="2571547" y="3147074"/>
            <a:chExt cx="1821276" cy="2025516"/>
          </a:xfrm>
          <a:noFill/>
        </p:grpSpPr>
        <p:cxnSp>
          <p:nvCxnSpPr>
            <p:cNvPr id="11" name="Connecteur droit 12"/>
            <p:cNvCxnSpPr/>
            <p:nvPr/>
          </p:nvCxnSpPr>
          <p:spPr>
            <a:xfrm>
              <a:off x="2964456" y="3507114"/>
              <a:ext cx="936104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3"/>
            <p:cNvCxnSpPr/>
            <p:nvPr/>
          </p:nvCxnSpPr>
          <p:spPr>
            <a:xfrm>
              <a:off x="2964456" y="4812550"/>
              <a:ext cx="936104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4"/>
            <p:cNvSpPr/>
            <p:nvPr/>
          </p:nvSpPr>
          <p:spPr>
            <a:xfrm>
              <a:off x="2571547" y="3219082"/>
              <a:ext cx="723275" cy="27699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J</a:t>
              </a:r>
              <a:r>
                <a:rPr lang="en-US" sz="1200" baseline="30000" dirty="0" smtClean="0">
                  <a:solidFill>
                    <a:prstClr val="black"/>
                  </a:solidFill>
                  <a:latin typeface="Symbol" pitchFamily="18" charset="2"/>
                  <a:cs typeface="Tahoma" pitchFamily="34" charset="0"/>
                </a:rPr>
                <a:t>p</a:t>
              </a:r>
              <a:r>
                <a:rPr lang="en-US" sz="1200" dirty="0" smtClean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=3/2</a:t>
              </a:r>
              <a:r>
                <a:rPr lang="en-US" sz="1200" baseline="30000" dirty="0" smtClean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+</a:t>
              </a:r>
              <a:endParaRPr lang="en-US" dirty="0"/>
            </a:p>
          </p:txBody>
        </p:sp>
        <p:sp>
          <p:nvSpPr>
            <p:cNvPr id="14" name="Rectangle 15"/>
            <p:cNvSpPr/>
            <p:nvPr/>
          </p:nvSpPr>
          <p:spPr>
            <a:xfrm>
              <a:off x="3216296" y="4834036"/>
              <a:ext cx="492443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it-IT" sz="1600" baseline="30000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15</a:t>
              </a:r>
              <a:r>
                <a:rPr lang="it-IT" sz="1600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O</a:t>
              </a:r>
              <a:endParaRPr lang="en-US" dirty="0"/>
            </a:p>
          </p:txBody>
        </p:sp>
        <p:sp>
          <p:nvSpPr>
            <p:cNvPr id="15" name="Forme libre 16"/>
            <p:cNvSpPr/>
            <p:nvPr/>
          </p:nvSpPr>
          <p:spPr>
            <a:xfrm rot="5400000">
              <a:off x="2857916" y="4090807"/>
              <a:ext cx="1152130" cy="147339"/>
            </a:xfrm>
            <a:custGeom>
              <a:avLst/>
              <a:gdLst>
                <a:gd name="connsiteX0" fmla="*/ 0 w 1695450"/>
                <a:gd name="connsiteY0" fmla="*/ 184150 h 233363"/>
                <a:gd name="connsiteX1" fmla="*/ 123825 w 1695450"/>
                <a:gd name="connsiteY1" fmla="*/ 3175 h 233363"/>
                <a:gd name="connsiteX2" fmla="*/ 238125 w 1695450"/>
                <a:gd name="connsiteY2" fmla="*/ 203200 h 233363"/>
                <a:gd name="connsiteX3" fmla="*/ 390525 w 1695450"/>
                <a:gd name="connsiteY3" fmla="*/ 12700 h 233363"/>
                <a:gd name="connsiteX4" fmla="*/ 523875 w 1695450"/>
                <a:gd name="connsiteY4" fmla="*/ 203200 h 233363"/>
                <a:gd name="connsiteX5" fmla="*/ 647700 w 1695450"/>
                <a:gd name="connsiteY5" fmla="*/ 12700 h 233363"/>
                <a:gd name="connsiteX6" fmla="*/ 752475 w 1695450"/>
                <a:gd name="connsiteY6" fmla="*/ 212725 h 233363"/>
                <a:gd name="connsiteX7" fmla="*/ 885825 w 1695450"/>
                <a:gd name="connsiteY7" fmla="*/ 22225 h 233363"/>
                <a:gd name="connsiteX8" fmla="*/ 1009650 w 1695450"/>
                <a:gd name="connsiteY8" fmla="*/ 203200 h 233363"/>
                <a:gd name="connsiteX9" fmla="*/ 1123950 w 1695450"/>
                <a:gd name="connsiteY9" fmla="*/ 12700 h 233363"/>
                <a:gd name="connsiteX10" fmla="*/ 1266825 w 1695450"/>
                <a:gd name="connsiteY10" fmla="*/ 222250 h 233363"/>
                <a:gd name="connsiteX11" fmla="*/ 1343025 w 1695450"/>
                <a:gd name="connsiteY11" fmla="*/ 12700 h 233363"/>
                <a:gd name="connsiteX12" fmla="*/ 1466850 w 1695450"/>
                <a:gd name="connsiteY12" fmla="*/ 231775 h 233363"/>
                <a:gd name="connsiteX13" fmla="*/ 1571625 w 1695450"/>
                <a:gd name="connsiteY13" fmla="*/ 22225 h 233363"/>
                <a:gd name="connsiteX14" fmla="*/ 1695450 w 1695450"/>
                <a:gd name="connsiteY14" fmla="*/ 193675 h 23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95450" h="233363">
                  <a:moveTo>
                    <a:pt x="0" y="184150"/>
                  </a:moveTo>
                  <a:cubicBezTo>
                    <a:pt x="42069" y="92075"/>
                    <a:pt x="84138" y="0"/>
                    <a:pt x="123825" y="3175"/>
                  </a:cubicBezTo>
                  <a:cubicBezTo>
                    <a:pt x="163512" y="6350"/>
                    <a:pt x="193675" y="201613"/>
                    <a:pt x="238125" y="203200"/>
                  </a:cubicBezTo>
                  <a:cubicBezTo>
                    <a:pt x="282575" y="204788"/>
                    <a:pt x="342900" y="12700"/>
                    <a:pt x="390525" y="12700"/>
                  </a:cubicBezTo>
                  <a:cubicBezTo>
                    <a:pt x="438150" y="12700"/>
                    <a:pt x="481013" y="203200"/>
                    <a:pt x="523875" y="203200"/>
                  </a:cubicBezTo>
                  <a:cubicBezTo>
                    <a:pt x="566737" y="203200"/>
                    <a:pt x="609600" y="11112"/>
                    <a:pt x="647700" y="12700"/>
                  </a:cubicBezTo>
                  <a:cubicBezTo>
                    <a:pt x="685800" y="14288"/>
                    <a:pt x="712788" y="211138"/>
                    <a:pt x="752475" y="212725"/>
                  </a:cubicBezTo>
                  <a:cubicBezTo>
                    <a:pt x="792162" y="214312"/>
                    <a:pt x="842963" y="23812"/>
                    <a:pt x="885825" y="22225"/>
                  </a:cubicBezTo>
                  <a:cubicBezTo>
                    <a:pt x="928687" y="20638"/>
                    <a:pt x="969963" y="204787"/>
                    <a:pt x="1009650" y="203200"/>
                  </a:cubicBezTo>
                  <a:cubicBezTo>
                    <a:pt x="1049337" y="201613"/>
                    <a:pt x="1081088" y="9525"/>
                    <a:pt x="1123950" y="12700"/>
                  </a:cubicBezTo>
                  <a:cubicBezTo>
                    <a:pt x="1166812" y="15875"/>
                    <a:pt x="1230313" y="222250"/>
                    <a:pt x="1266825" y="222250"/>
                  </a:cubicBezTo>
                  <a:cubicBezTo>
                    <a:pt x="1303337" y="222250"/>
                    <a:pt x="1309688" y="11113"/>
                    <a:pt x="1343025" y="12700"/>
                  </a:cubicBezTo>
                  <a:cubicBezTo>
                    <a:pt x="1376362" y="14287"/>
                    <a:pt x="1428750" y="230187"/>
                    <a:pt x="1466850" y="231775"/>
                  </a:cubicBezTo>
                  <a:cubicBezTo>
                    <a:pt x="1504950" y="233363"/>
                    <a:pt x="1533525" y="28575"/>
                    <a:pt x="1571625" y="22225"/>
                  </a:cubicBezTo>
                  <a:cubicBezTo>
                    <a:pt x="1609725" y="15875"/>
                    <a:pt x="1652587" y="104775"/>
                    <a:pt x="1695450" y="193675"/>
                  </a:cubicBezTo>
                </a:path>
              </a:pathLst>
            </a:custGeom>
            <a:grpFill/>
            <a:ln w="12700">
              <a:solidFill>
                <a:schemeClr val="tx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ZoneTexte 17"/>
            <p:cNvSpPr txBox="1"/>
            <p:nvPr/>
          </p:nvSpPr>
          <p:spPr>
            <a:xfrm>
              <a:off x="2784248" y="3948454"/>
              <a:ext cx="1224136" cy="30777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E</a:t>
              </a:r>
              <a:r>
                <a:rPr lang="en-US" sz="1400" baseline="-25000" dirty="0" smtClean="0">
                  <a:latin typeface="Symbol" pitchFamily="18" charset="2"/>
                </a:rPr>
                <a:t>g</a:t>
              </a:r>
              <a:r>
                <a:rPr lang="en-US" sz="1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=6792 </a:t>
              </a:r>
              <a:r>
                <a:rPr lang="en-US" sz="14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keV</a:t>
              </a:r>
              <a:r>
                <a:rPr lang="en-US" sz="1400" dirty="0" smtClean="0">
                  <a:latin typeface="Symbol" pitchFamily="18" charset="2"/>
                </a:rPr>
                <a:t> </a:t>
              </a:r>
              <a:endParaRPr lang="en-US" sz="1400" dirty="0">
                <a:latin typeface="Symbol" pitchFamily="18" charset="2"/>
              </a:endParaRPr>
            </a:p>
          </p:txBody>
        </p:sp>
        <p:sp>
          <p:nvSpPr>
            <p:cNvPr id="17" name="ZoneTexte 18"/>
            <p:cNvSpPr txBox="1"/>
            <p:nvPr/>
          </p:nvSpPr>
          <p:spPr>
            <a:xfrm>
              <a:off x="3576336" y="3147074"/>
              <a:ext cx="81648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Symbol" pitchFamily="18" charset="2"/>
                </a:rPr>
                <a:t>       </a:t>
              </a:r>
              <a:r>
                <a:rPr lang="en-US" sz="1600" dirty="0" smtClean="0">
                  <a:latin typeface="Tahoma" pitchFamily="34" charset="0"/>
                  <a:cs typeface="Tahoma" pitchFamily="34" charset="0"/>
                </a:rPr>
                <a:t>h</a:t>
              </a:r>
              <a:r>
                <a:rPr lang="en-US" sz="1600" dirty="0" smtClean="0">
                  <a:latin typeface="Symbol" pitchFamily="18" charset="2"/>
                </a:rPr>
                <a:t>/</a:t>
              </a:r>
              <a:r>
                <a:rPr lang="en-US" dirty="0" smtClean="0">
                  <a:latin typeface="Symbol" pitchFamily="18" charset="2"/>
                </a:rPr>
                <a:t>t</a:t>
              </a:r>
              <a:endParaRPr lang="en-US" sz="1600" dirty="0">
                <a:latin typeface="Symbol" pitchFamily="18" charset="2"/>
              </a:endParaRPr>
            </a:p>
          </p:txBody>
        </p:sp>
        <p:cxnSp>
          <p:nvCxnSpPr>
            <p:cNvPr id="18" name="Connecteur droit 19"/>
            <p:cNvCxnSpPr/>
            <p:nvPr/>
          </p:nvCxnSpPr>
          <p:spPr>
            <a:xfrm flipV="1">
              <a:off x="3980374" y="3271982"/>
              <a:ext cx="144016" cy="720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32"/>
            <p:cNvSpPr txBox="1"/>
            <p:nvPr/>
          </p:nvSpPr>
          <p:spPr>
            <a:xfrm>
              <a:off x="3315683" y="3156366"/>
              <a:ext cx="694588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Symbol" pitchFamily="18" charset="2"/>
                </a:rPr>
                <a:t>G</a:t>
              </a:r>
              <a:r>
                <a:rPr lang="en-US" sz="1600" baseline="-25000" dirty="0" smtClean="0">
                  <a:latin typeface="Symbol" pitchFamily="18" charset="2"/>
                </a:rPr>
                <a:t>6792</a:t>
              </a:r>
              <a:r>
                <a:rPr lang="en-US" sz="1600" dirty="0" smtClean="0">
                  <a:latin typeface="Symbol" pitchFamily="18" charset="2"/>
                </a:rPr>
                <a:t>=</a:t>
              </a:r>
              <a:endParaRPr lang="en-US" sz="1600" dirty="0">
                <a:latin typeface="Symbol" pitchFamily="18" charset="2"/>
              </a:endParaRPr>
            </a:p>
          </p:txBody>
        </p:sp>
        <p:sp>
          <p:nvSpPr>
            <p:cNvPr id="20" name="Rectangle à coins arrondis 34"/>
            <p:cNvSpPr/>
            <p:nvPr/>
          </p:nvSpPr>
          <p:spPr>
            <a:xfrm>
              <a:off x="3363635" y="3156366"/>
              <a:ext cx="936104" cy="360040"/>
            </a:xfrm>
            <a:prstGeom prst="round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ttangolo 20"/>
          <p:cNvSpPr/>
          <p:nvPr/>
        </p:nvSpPr>
        <p:spPr>
          <a:xfrm>
            <a:off x="1422313" y="1178053"/>
            <a:ext cx="642535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</a:rPr>
              <a:t>The</a:t>
            </a:r>
            <a:r>
              <a:rPr lang="it-IT" sz="2400" b="1" baseline="30000" dirty="0" smtClean="0">
                <a:solidFill>
                  <a:srgbClr val="00FFFF"/>
                </a:solidFill>
                <a:latin typeface="Corbel"/>
                <a:cs typeface="Corbel"/>
              </a:rPr>
              <a:t>  14</a:t>
            </a:r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</a:rPr>
              <a:t>N</a:t>
            </a:r>
            <a:r>
              <a:rPr lang="it-IT" sz="2400" b="1" dirty="0">
                <a:solidFill>
                  <a:srgbClr val="00FFFF"/>
                </a:solidFill>
                <a:latin typeface="Corbel"/>
                <a:cs typeface="Corbel"/>
              </a:rPr>
              <a:t>(</a:t>
            </a:r>
            <a:r>
              <a:rPr lang="it-IT" sz="2400" b="1" dirty="0" err="1">
                <a:solidFill>
                  <a:srgbClr val="00FFFF"/>
                </a:solidFill>
                <a:latin typeface="Corbel"/>
                <a:cs typeface="Corbel"/>
              </a:rPr>
              <a:t>p</a:t>
            </a:r>
            <a:r>
              <a:rPr lang="it-IT" sz="2400" b="1" dirty="0">
                <a:solidFill>
                  <a:srgbClr val="00FFFF"/>
                </a:solidFill>
                <a:latin typeface="Corbel"/>
                <a:cs typeface="Corbel"/>
              </a:rPr>
              <a:t>,</a:t>
            </a:r>
            <a:r>
              <a:rPr lang="el-GR" sz="2400" b="1" dirty="0">
                <a:solidFill>
                  <a:srgbClr val="00FFFF"/>
                </a:solidFill>
                <a:latin typeface="Corbel"/>
                <a:cs typeface="Corbel"/>
              </a:rPr>
              <a:t>γ</a:t>
            </a:r>
            <a:r>
              <a:rPr lang="it-IT" sz="2400" b="1" dirty="0">
                <a:solidFill>
                  <a:srgbClr val="00FFFF"/>
                </a:solidFill>
                <a:latin typeface="Corbel"/>
                <a:cs typeface="Corbel"/>
              </a:rPr>
              <a:t>)</a:t>
            </a:r>
            <a:r>
              <a:rPr lang="it-IT" sz="2400" b="1" baseline="30000" dirty="0">
                <a:solidFill>
                  <a:srgbClr val="00FFFF"/>
                </a:solidFill>
                <a:latin typeface="Corbel"/>
                <a:cs typeface="Corbel"/>
              </a:rPr>
              <a:t>15</a:t>
            </a:r>
            <a:r>
              <a:rPr lang="it-IT" sz="2400" b="1" dirty="0">
                <a:solidFill>
                  <a:srgbClr val="00FFFF"/>
                </a:solidFill>
                <a:latin typeface="Corbel"/>
                <a:cs typeface="Corbel"/>
              </a:rPr>
              <a:t>O </a:t>
            </a:r>
            <a:r>
              <a:rPr lang="it-IT" sz="2400" b="1" dirty="0" err="1" smtClean="0">
                <a:solidFill>
                  <a:srgbClr val="00FFFF"/>
                </a:solidFill>
                <a:latin typeface="Corbel"/>
                <a:cs typeface="Corbel"/>
              </a:rPr>
              <a:t>reaction</a:t>
            </a:r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</a:rPr>
              <a:t>: 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BOTTLENECK of the Carbon-</a:t>
            </a:r>
            <a:r>
              <a:rPr lang="it-IT" sz="2000" dirty="0" err="1" smtClean="0">
                <a:solidFill>
                  <a:schemeClr val="bg1"/>
                </a:solidFill>
                <a:latin typeface="Corbel"/>
                <a:cs typeface="Corbel"/>
              </a:rPr>
              <a:t>Nitrogen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-</a:t>
            </a:r>
            <a:r>
              <a:rPr lang="it-IT" sz="2000" dirty="0" err="1" smtClean="0">
                <a:solidFill>
                  <a:schemeClr val="bg1"/>
                </a:solidFill>
                <a:latin typeface="Corbel"/>
                <a:cs typeface="Corbel"/>
              </a:rPr>
              <a:t>Oxygen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 (CNO) </a:t>
            </a:r>
            <a:r>
              <a:rPr lang="it-IT" sz="2000" dirty="0" err="1" smtClean="0">
                <a:solidFill>
                  <a:schemeClr val="bg1"/>
                </a:solidFill>
                <a:latin typeface="Corbel"/>
                <a:cs typeface="Corbel"/>
              </a:rPr>
              <a:t>cycle</a:t>
            </a:r>
            <a:endParaRPr lang="it-IT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algn="ctr"/>
            <a:r>
              <a:rPr lang="it-IT" sz="2000" dirty="0" err="1" smtClean="0">
                <a:solidFill>
                  <a:schemeClr val="bg1"/>
                </a:solidFill>
                <a:latin typeface="Corbel"/>
                <a:cs typeface="Corbel"/>
              </a:rPr>
              <a:t>Crucial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 for stellar </a:t>
            </a:r>
            <a:r>
              <a:rPr lang="it-IT" sz="2000" dirty="0" err="1" smtClean="0">
                <a:solidFill>
                  <a:schemeClr val="bg1"/>
                </a:solidFill>
                <a:latin typeface="Corbel"/>
                <a:cs typeface="Corbel"/>
              </a:rPr>
              <a:t>burning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 rate</a:t>
            </a:r>
            <a:endParaRPr lang="it-IT" sz="20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4639226" y="2318424"/>
            <a:ext cx="4468936" cy="3300287"/>
            <a:chOff x="4639225" y="2447996"/>
            <a:chExt cx="4468935" cy="3300287"/>
          </a:xfrm>
        </p:grpSpPr>
        <p:sp>
          <p:nvSpPr>
            <p:cNvPr id="23" name="Rettangolo 22"/>
            <p:cNvSpPr/>
            <p:nvPr/>
          </p:nvSpPr>
          <p:spPr>
            <a:xfrm>
              <a:off x="4639225" y="2447996"/>
              <a:ext cx="4186885" cy="33002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4" name="Image 20" descr="sfactWidths.png"/>
            <p:cNvPicPr>
              <a:picLocks noChangeAspect="1"/>
            </p:cNvPicPr>
            <p:nvPr/>
          </p:nvPicPr>
          <p:blipFill rotWithShape="1">
            <a:blip r:embed="rId3" cstate="print"/>
            <a:srcRect l="2246"/>
            <a:stretch/>
          </p:blipFill>
          <p:spPr>
            <a:xfrm>
              <a:off x="4639225" y="2777122"/>
              <a:ext cx="4186885" cy="2971161"/>
            </a:xfrm>
            <a:prstGeom prst="rect">
              <a:avLst/>
            </a:prstGeom>
          </p:spPr>
        </p:pic>
        <p:sp>
          <p:nvSpPr>
            <p:cNvPr id="25" name="ZoneTexte 22"/>
            <p:cNvSpPr txBox="1"/>
            <p:nvPr/>
          </p:nvSpPr>
          <p:spPr>
            <a:xfrm>
              <a:off x="6104297" y="4679139"/>
              <a:ext cx="10234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2007B9"/>
                  </a:solidFill>
                  <a:latin typeface="Symbol" pitchFamily="18" charset="2"/>
                  <a:ea typeface="Tahoma" pitchFamily="34" charset="0"/>
                  <a:cs typeface="Tahoma" pitchFamily="34" charset="0"/>
                </a:rPr>
                <a:t>t</a:t>
              </a:r>
              <a:r>
                <a:rPr lang="en-US" sz="1600" b="1" dirty="0" smtClean="0">
                  <a:solidFill>
                    <a:srgbClr val="2007B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=0.8 </a:t>
              </a:r>
              <a:r>
                <a:rPr lang="en-US" sz="1600" b="1" dirty="0" err="1" smtClean="0">
                  <a:solidFill>
                    <a:srgbClr val="2007B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fs</a:t>
              </a:r>
              <a:endParaRPr lang="en-US" sz="1600" b="1" dirty="0">
                <a:solidFill>
                  <a:srgbClr val="2007B9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" name="ZoneTexte 23"/>
            <p:cNvSpPr txBox="1"/>
            <p:nvPr/>
          </p:nvSpPr>
          <p:spPr>
            <a:xfrm>
              <a:off x="6104297" y="4967171"/>
              <a:ext cx="10234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  <a:ea typeface="Tahoma" pitchFamily="34" charset="0"/>
                  <a:cs typeface="Tahoma" pitchFamily="34" charset="0"/>
                </a:rPr>
                <a:t>t</a:t>
              </a:r>
              <a:r>
                <a:rPr lang="en-US" sz="1600" b="1" dirty="0" smtClean="0">
                  <a:solidFill>
                    <a:srgbClr val="00B05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=1.1 </a:t>
              </a:r>
              <a:r>
                <a:rPr lang="en-US" sz="1600" b="1" dirty="0" err="1" smtClean="0">
                  <a:solidFill>
                    <a:srgbClr val="00B05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fs</a:t>
              </a:r>
              <a:endParaRPr lang="en-US" sz="16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7" name="Gruppo 26"/>
            <p:cNvGrpSpPr/>
            <p:nvPr/>
          </p:nvGrpSpPr>
          <p:grpSpPr>
            <a:xfrm>
              <a:off x="7660631" y="4327617"/>
              <a:ext cx="1447529" cy="848862"/>
              <a:chOff x="7660631" y="4327617"/>
              <a:chExt cx="1447529" cy="848862"/>
            </a:xfrm>
          </p:grpSpPr>
          <p:sp>
            <p:nvSpPr>
              <p:cNvPr id="32" name="Rettangolo 31"/>
              <p:cNvSpPr/>
              <p:nvPr/>
            </p:nvSpPr>
            <p:spPr>
              <a:xfrm>
                <a:off x="7660633" y="4327619"/>
                <a:ext cx="1410762" cy="844971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FFFF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33" name="Gruppo 32"/>
              <p:cNvGrpSpPr/>
              <p:nvPr/>
            </p:nvGrpSpPr>
            <p:grpSpPr>
              <a:xfrm>
                <a:off x="7660631" y="4327617"/>
                <a:ext cx="1447529" cy="848862"/>
                <a:chOff x="5652120" y="4543388"/>
                <a:chExt cx="1328929" cy="718682"/>
              </a:xfrm>
            </p:grpSpPr>
            <p:pic>
              <p:nvPicPr>
                <p:cNvPr id="34" name="Image 24" descr="2000px-Nucleus_drawing.svg.pn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6300192" y="4615396"/>
                  <a:ext cx="360040" cy="360040"/>
                </a:xfrm>
                <a:prstGeom prst="rect">
                  <a:avLst/>
                </a:prstGeom>
              </p:spPr>
            </p:pic>
            <p:sp>
              <p:nvSpPr>
                <p:cNvPr id="35" name="Ellipse 25"/>
                <p:cNvSpPr/>
                <p:nvPr/>
              </p:nvSpPr>
              <p:spPr>
                <a:xfrm>
                  <a:off x="5868144" y="5047444"/>
                  <a:ext cx="72008" cy="7200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ZoneTexte 26"/>
                <p:cNvSpPr txBox="1"/>
                <p:nvPr/>
              </p:nvSpPr>
              <p:spPr>
                <a:xfrm>
                  <a:off x="5652120" y="4975436"/>
                  <a:ext cx="273656" cy="2866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Tahoma" pitchFamily="34" charset="0"/>
                      <a:cs typeface="Tahoma" pitchFamily="34" charset="0"/>
                    </a:rPr>
                    <a:t>p</a:t>
                  </a:r>
                  <a:endParaRPr lang="en-US" sz="1600" dirty="0"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ZoneTexte 27"/>
                <p:cNvSpPr txBox="1"/>
                <p:nvPr/>
              </p:nvSpPr>
              <p:spPr>
                <a:xfrm>
                  <a:off x="6548668" y="4543388"/>
                  <a:ext cx="432381" cy="2866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aseline="30000" dirty="0" smtClean="0">
                      <a:latin typeface="Tahoma" pitchFamily="34" charset="0"/>
                      <a:cs typeface="Tahoma" pitchFamily="34" charset="0"/>
                    </a:rPr>
                    <a:t>14</a:t>
                  </a:r>
                  <a:r>
                    <a:rPr lang="en-US" sz="1600" dirty="0" smtClean="0">
                      <a:latin typeface="Tahoma" pitchFamily="34" charset="0"/>
                      <a:cs typeface="Tahoma" pitchFamily="34" charset="0"/>
                    </a:rPr>
                    <a:t>N</a:t>
                  </a:r>
                  <a:endParaRPr lang="en-US" sz="1600" dirty="0">
                    <a:latin typeface="Tahoma" pitchFamily="34" charset="0"/>
                    <a:cs typeface="Tahoma" pitchFamily="34" charset="0"/>
                  </a:endParaRPr>
                </a:p>
              </p:txBody>
            </p:sp>
            <p:cxnSp>
              <p:nvCxnSpPr>
                <p:cNvPr id="38" name="Connecteur droit avec flèche 28"/>
                <p:cNvCxnSpPr/>
                <p:nvPr/>
              </p:nvCxnSpPr>
              <p:spPr>
                <a:xfrm flipV="1">
                  <a:off x="5940152" y="4981512"/>
                  <a:ext cx="144016" cy="72008"/>
                </a:xfrm>
                <a:prstGeom prst="straightConnector1">
                  <a:avLst/>
                </a:prstGeom>
                <a:ln w="12700">
                  <a:solidFill>
                    <a:srgbClr val="3083FB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avec flèche 29"/>
                <p:cNvCxnSpPr/>
                <p:nvPr/>
              </p:nvCxnSpPr>
              <p:spPr>
                <a:xfrm flipH="1">
                  <a:off x="6084168" y="4831420"/>
                  <a:ext cx="255580" cy="144016"/>
                </a:xfrm>
                <a:prstGeom prst="straightConnector1">
                  <a:avLst/>
                </a:prstGeom>
                <a:ln w="12700">
                  <a:solidFill>
                    <a:srgbClr val="3083FB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Rectangle 6"/>
            <p:cNvSpPr>
              <a:spLocks/>
            </p:cNvSpPr>
            <p:nvPr/>
          </p:nvSpPr>
          <p:spPr bwMode="auto">
            <a:xfrm>
              <a:off x="5950600" y="2998162"/>
              <a:ext cx="8598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dirty="0" smtClean="0">
                  <a:latin typeface="Corbel"/>
                  <a:ea typeface="Copperplate"/>
                  <a:cs typeface="Corbel"/>
                  <a:sym typeface="Copperplate"/>
                </a:rPr>
                <a:t>6792 </a:t>
              </a:r>
              <a:r>
                <a:rPr lang="en-US" dirty="0" err="1" smtClean="0">
                  <a:latin typeface="Corbel"/>
                  <a:ea typeface="Copperplate"/>
                  <a:cs typeface="Corbel"/>
                  <a:sym typeface="Copperplate"/>
                </a:rPr>
                <a:t>keV</a:t>
              </a:r>
              <a:endParaRPr lang="en-US" dirty="0">
                <a:latin typeface="Corbel"/>
                <a:ea typeface="Copperplate"/>
                <a:cs typeface="Corbel"/>
                <a:sym typeface="Copperplate"/>
              </a:endParaRPr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5209248" y="2447996"/>
              <a:ext cx="34015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2400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S-Factor</a:t>
              </a:r>
              <a:r>
                <a:rPr lang="it-IT" sz="2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it-IT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(CROSS SECTION)</a:t>
              </a:r>
              <a:endParaRPr lang="it-IT" sz="20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30" name="Rectangle à coins arrondis 34"/>
            <p:cNvSpPr/>
            <p:nvPr/>
          </p:nvSpPr>
          <p:spPr>
            <a:xfrm>
              <a:off x="5835492" y="2962693"/>
              <a:ext cx="1033218" cy="36004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ZoneTexte 21"/>
            <p:cNvSpPr txBox="1"/>
            <p:nvPr/>
          </p:nvSpPr>
          <p:spPr>
            <a:xfrm>
              <a:off x="6104297" y="4410852"/>
              <a:ext cx="10234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  <a:ea typeface="Tahoma" pitchFamily="34" charset="0"/>
                  <a:cs typeface="Tahoma" pitchFamily="34" charset="0"/>
                </a:rPr>
                <a:t>t</a:t>
              </a:r>
              <a:r>
                <a:rPr lang="en-US" sz="1600" b="1" dirty="0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=0.7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fs</a:t>
              </a:r>
              <a:endPara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183030" y="5879665"/>
            <a:ext cx="1951134" cy="508629"/>
            <a:chOff x="183030" y="5879645"/>
            <a:chExt cx="1951134" cy="508629"/>
          </a:xfrm>
        </p:grpSpPr>
        <p:sp>
          <p:nvSpPr>
            <p:cNvPr id="41" name="Rettangolo 40"/>
            <p:cNvSpPr/>
            <p:nvPr/>
          </p:nvSpPr>
          <p:spPr>
            <a:xfrm>
              <a:off x="205431" y="5879645"/>
              <a:ext cx="19287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400" b="1" dirty="0">
                  <a:solidFill>
                    <a:srgbClr val="FFFF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400" b="1" baseline="-25000" dirty="0">
                  <a:solidFill>
                    <a:srgbClr val="FFFFFF"/>
                  </a:solidFill>
                  <a:latin typeface="Corbel"/>
                  <a:cs typeface="Corbel"/>
                </a:rPr>
                <a:t>6792 </a:t>
              </a:r>
              <a:r>
                <a:rPr lang="en-US" sz="2400" b="1" dirty="0">
                  <a:solidFill>
                    <a:srgbClr val="FFFFFF"/>
                  </a:solidFill>
                  <a:latin typeface="Corbel"/>
                  <a:cs typeface="Corbel"/>
                </a:rPr>
                <a:t>=</a:t>
              </a:r>
              <a:r>
                <a:rPr lang="en-US" sz="2400" b="1" baseline="-25000" dirty="0">
                  <a:solidFill>
                    <a:srgbClr val="FFFFFF"/>
                  </a:solidFill>
                  <a:latin typeface="Corbel"/>
                  <a:cs typeface="Corbel"/>
                </a:rPr>
                <a:t> </a:t>
              </a:r>
              <a:r>
                <a:rPr lang="en-US" sz="2400" b="1" dirty="0">
                  <a:solidFill>
                    <a:srgbClr val="FFFFFF"/>
                  </a:solidFill>
                  <a:latin typeface="Symbol" pitchFamily="18" charset="2"/>
                </a:rPr>
                <a:t> </a:t>
              </a:r>
              <a:r>
                <a:rPr lang="en-US" sz="2400" b="1" dirty="0">
                  <a:solidFill>
                    <a:srgbClr val="FFFFFF"/>
                  </a:solidFill>
                  <a:latin typeface="Corbel"/>
                  <a:cs typeface="Corbel"/>
                  <a:sym typeface="MT Extra"/>
                </a:rPr>
                <a:t></a:t>
              </a:r>
              <a:r>
                <a:rPr lang="en-US" sz="2400" b="1" dirty="0">
                  <a:solidFill>
                    <a:srgbClr val="FFFFFF"/>
                  </a:solidFill>
                  <a:latin typeface="Symbol" pitchFamily="18" charset="2"/>
                </a:rPr>
                <a:t>/t</a:t>
              </a:r>
              <a:r>
                <a:rPr lang="en-US" sz="2400" b="1" baseline="-25000" dirty="0">
                  <a:solidFill>
                    <a:srgbClr val="FFFFFF"/>
                  </a:solidFill>
                  <a:latin typeface="Corbel"/>
                  <a:cs typeface="Corbel"/>
                </a:rPr>
                <a:t>6792</a:t>
              </a:r>
              <a:r>
                <a:rPr lang="en-US" sz="2400" b="1" dirty="0">
                  <a:solidFill>
                    <a:srgbClr val="FFFFFF"/>
                  </a:solidFill>
                  <a:latin typeface="Symbol" pitchFamily="18" charset="2"/>
                </a:rPr>
                <a:t> </a:t>
              </a:r>
            </a:p>
          </p:txBody>
        </p:sp>
        <p:sp>
          <p:nvSpPr>
            <p:cNvPr id="42" name="Rectangle à coins arrondis 34"/>
            <p:cNvSpPr/>
            <p:nvPr/>
          </p:nvSpPr>
          <p:spPr>
            <a:xfrm>
              <a:off x="183030" y="5887758"/>
              <a:ext cx="1864449" cy="500516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Ellipse 54"/>
          <p:cNvSpPr>
            <a:spLocks noChangeAspect="1"/>
          </p:cNvSpPr>
          <p:nvPr/>
        </p:nvSpPr>
        <p:spPr>
          <a:xfrm>
            <a:off x="4960790" y="3611273"/>
            <a:ext cx="506369" cy="539999"/>
          </a:xfrm>
          <a:prstGeom prst="ellipse">
            <a:avLst/>
          </a:prstGeom>
          <a:noFill/>
          <a:ln w="38100" cmpd="sng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à coins arrondis 34"/>
          <p:cNvSpPr/>
          <p:nvPr/>
        </p:nvSpPr>
        <p:spPr>
          <a:xfrm>
            <a:off x="3532573" y="1216828"/>
            <a:ext cx="1547040" cy="42851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8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9" grpId="0"/>
      <p:bldP spid="43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45659" y="714211"/>
            <a:ext cx="2533066" cy="2298274"/>
            <a:chOff x="348826" y="2552820"/>
            <a:chExt cx="2533066" cy="229827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6" r="58375" b="13649"/>
            <a:stretch/>
          </p:blipFill>
          <p:spPr bwMode="auto">
            <a:xfrm>
              <a:off x="348826" y="2552820"/>
              <a:ext cx="2533066" cy="229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tangolo 3"/>
            <p:cNvSpPr/>
            <p:nvPr/>
          </p:nvSpPr>
          <p:spPr>
            <a:xfrm>
              <a:off x="2513992" y="3382942"/>
              <a:ext cx="354941" cy="9838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4596334" y="576647"/>
            <a:ext cx="4506001" cy="2435845"/>
            <a:chOff x="4596324" y="601617"/>
            <a:chExt cx="4506001" cy="2435845"/>
          </a:xfrm>
        </p:grpSpPr>
        <p:sp>
          <p:nvSpPr>
            <p:cNvPr id="6" name="Rettangolo 5"/>
            <p:cNvSpPr/>
            <p:nvPr/>
          </p:nvSpPr>
          <p:spPr>
            <a:xfrm>
              <a:off x="4596324" y="656140"/>
              <a:ext cx="4506001" cy="23813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4680047" y="601617"/>
              <a:ext cx="4357484" cy="2352797"/>
              <a:chOff x="4680047" y="705281"/>
              <a:chExt cx="4357484" cy="2352797"/>
            </a:xfrm>
          </p:grpSpPr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3"/>
              <a:srcRect b="3923"/>
              <a:stretch/>
            </p:blipFill>
            <p:spPr>
              <a:xfrm>
                <a:off x="4680047" y="759804"/>
                <a:ext cx="3885670" cy="2298274"/>
              </a:xfrm>
              <a:prstGeom prst="rect">
                <a:avLst/>
              </a:prstGeom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 rotWithShape="1">
              <a:blip r:embed="rId4"/>
              <a:srcRect t="-1" b="-11548"/>
              <a:stretch/>
            </p:blipFill>
            <p:spPr>
              <a:xfrm>
                <a:off x="6964286" y="1140301"/>
                <a:ext cx="2073245" cy="1010721"/>
              </a:xfrm>
              <a:prstGeom prst="rect">
                <a:avLst/>
              </a:prstGeom>
            </p:spPr>
          </p:pic>
          <p:sp>
            <p:nvSpPr>
              <p:cNvPr id="10" name="Rettangolo 9"/>
              <p:cNvSpPr/>
              <p:nvPr/>
            </p:nvSpPr>
            <p:spPr>
              <a:xfrm>
                <a:off x="5395154" y="705281"/>
                <a:ext cx="27366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g</a:t>
                </a:r>
                <a:r>
                  <a:rPr lang="it-IT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 LINE SHAPE - </a:t>
                </a:r>
                <a:r>
                  <a:rPr lang="it-IT" sz="16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simulation</a:t>
                </a:r>
                <a:endParaRPr lang="it-IT" sz="16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</p:grpSp>
      <p:sp>
        <p:nvSpPr>
          <p:cNvPr id="11" name="Title 1"/>
          <p:cNvSpPr txBox="1">
            <a:spLocks/>
          </p:cNvSpPr>
          <p:nvPr/>
        </p:nvSpPr>
        <p:spPr>
          <a:xfrm>
            <a:off x="17820" y="-28480"/>
            <a:ext cx="9584597" cy="7780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rgbClr val="FFFF00"/>
                </a:solidFill>
                <a:latin typeface="Corbel"/>
                <a:cs typeface="Corbel"/>
              </a:rPr>
              <a:t>Doppler Shift Attenuation Method (DSAM) </a:t>
            </a:r>
            <a:br>
              <a:rPr lang="en-US" sz="2800" b="1" dirty="0" smtClean="0">
                <a:solidFill>
                  <a:srgbClr val="FFFF00"/>
                </a:solidFill>
                <a:latin typeface="Corbel"/>
                <a:cs typeface="Corbel"/>
              </a:rPr>
            </a:br>
            <a:endParaRPr lang="it-IT" sz="2800" b="1" i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637013" y="1425335"/>
            <a:ext cx="5426445" cy="2729111"/>
            <a:chOff x="3637003" y="1569911"/>
            <a:chExt cx="5426445" cy="2729111"/>
          </a:xfrm>
        </p:grpSpPr>
        <p:sp>
          <p:nvSpPr>
            <p:cNvPr id="13" name="Ellipse 54"/>
            <p:cNvSpPr/>
            <p:nvPr/>
          </p:nvSpPr>
          <p:spPr>
            <a:xfrm>
              <a:off x="3637003" y="3650950"/>
              <a:ext cx="648072" cy="648072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llipse 54"/>
            <p:cNvSpPr/>
            <p:nvPr/>
          </p:nvSpPr>
          <p:spPr>
            <a:xfrm>
              <a:off x="8674617" y="1569911"/>
              <a:ext cx="388831" cy="414655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628319" y="1394283"/>
            <a:ext cx="3018685" cy="1474938"/>
            <a:chOff x="1615359" y="1354470"/>
            <a:chExt cx="3018685" cy="1474938"/>
          </a:xfrm>
        </p:grpSpPr>
        <p:sp>
          <p:nvSpPr>
            <p:cNvPr id="16" name="Rettangolo 15"/>
            <p:cNvSpPr/>
            <p:nvPr/>
          </p:nvSpPr>
          <p:spPr>
            <a:xfrm>
              <a:off x="2605248" y="1354470"/>
              <a:ext cx="2028796" cy="952056"/>
            </a:xfrm>
            <a:prstGeom prst="rect">
              <a:avLst/>
            </a:prstGeom>
            <a:solidFill>
              <a:srgbClr val="FFCC6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EMISSION while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slowing down in</a:t>
              </a:r>
            </a:p>
            <a:p>
              <a:pPr algn="ctr">
                <a:lnSpc>
                  <a:spcPct val="50000"/>
                </a:lnSpc>
              </a:pPr>
              <a:r>
                <a:rPr lang="en-US" sz="800" dirty="0" smtClean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00FF"/>
                  </a:solidFill>
                  <a:latin typeface="Calibri"/>
                  <a:cs typeface="Calibri"/>
                </a:rPr>
                <a:t>ABSORBER</a:t>
              </a:r>
            </a:p>
          </p:txBody>
        </p:sp>
        <p:pic>
          <p:nvPicPr>
            <p:cNvPr id="17" name="Image 24" descr="2000px-Nucleus_drawing.svg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5359" y="2085653"/>
              <a:ext cx="215997" cy="239451"/>
            </a:xfrm>
            <a:prstGeom prst="rect">
              <a:avLst/>
            </a:prstGeom>
          </p:spPr>
        </p:pic>
        <p:pic>
          <p:nvPicPr>
            <p:cNvPr id="18" name="Image 24" descr="2000px-Nucleus_drawing.svg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7908" y="1587621"/>
              <a:ext cx="215997" cy="239451"/>
            </a:xfrm>
            <a:prstGeom prst="rect">
              <a:avLst/>
            </a:prstGeom>
          </p:spPr>
        </p:pic>
        <p:sp>
          <p:nvSpPr>
            <p:cNvPr id="19" name="Forme libre 16"/>
            <p:cNvSpPr>
              <a:spLocks noChangeAspect="1"/>
            </p:cNvSpPr>
            <p:nvPr/>
          </p:nvSpPr>
          <p:spPr>
            <a:xfrm rot="3453462">
              <a:off x="1717680" y="2504581"/>
              <a:ext cx="575999" cy="73656"/>
            </a:xfrm>
            <a:custGeom>
              <a:avLst/>
              <a:gdLst>
                <a:gd name="connsiteX0" fmla="*/ 0 w 1695450"/>
                <a:gd name="connsiteY0" fmla="*/ 184150 h 233363"/>
                <a:gd name="connsiteX1" fmla="*/ 123825 w 1695450"/>
                <a:gd name="connsiteY1" fmla="*/ 3175 h 233363"/>
                <a:gd name="connsiteX2" fmla="*/ 238125 w 1695450"/>
                <a:gd name="connsiteY2" fmla="*/ 203200 h 233363"/>
                <a:gd name="connsiteX3" fmla="*/ 390525 w 1695450"/>
                <a:gd name="connsiteY3" fmla="*/ 12700 h 233363"/>
                <a:gd name="connsiteX4" fmla="*/ 523875 w 1695450"/>
                <a:gd name="connsiteY4" fmla="*/ 203200 h 233363"/>
                <a:gd name="connsiteX5" fmla="*/ 647700 w 1695450"/>
                <a:gd name="connsiteY5" fmla="*/ 12700 h 233363"/>
                <a:gd name="connsiteX6" fmla="*/ 752475 w 1695450"/>
                <a:gd name="connsiteY6" fmla="*/ 212725 h 233363"/>
                <a:gd name="connsiteX7" fmla="*/ 885825 w 1695450"/>
                <a:gd name="connsiteY7" fmla="*/ 22225 h 233363"/>
                <a:gd name="connsiteX8" fmla="*/ 1009650 w 1695450"/>
                <a:gd name="connsiteY8" fmla="*/ 203200 h 233363"/>
                <a:gd name="connsiteX9" fmla="*/ 1123950 w 1695450"/>
                <a:gd name="connsiteY9" fmla="*/ 12700 h 233363"/>
                <a:gd name="connsiteX10" fmla="*/ 1266825 w 1695450"/>
                <a:gd name="connsiteY10" fmla="*/ 222250 h 233363"/>
                <a:gd name="connsiteX11" fmla="*/ 1343025 w 1695450"/>
                <a:gd name="connsiteY11" fmla="*/ 12700 h 233363"/>
                <a:gd name="connsiteX12" fmla="*/ 1466850 w 1695450"/>
                <a:gd name="connsiteY12" fmla="*/ 231775 h 233363"/>
                <a:gd name="connsiteX13" fmla="*/ 1571625 w 1695450"/>
                <a:gd name="connsiteY13" fmla="*/ 22225 h 233363"/>
                <a:gd name="connsiteX14" fmla="*/ 1695450 w 1695450"/>
                <a:gd name="connsiteY14" fmla="*/ 193675 h 23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95450" h="233363">
                  <a:moveTo>
                    <a:pt x="0" y="184150"/>
                  </a:moveTo>
                  <a:cubicBezTo>
                    <a:pt x="42069" y="92075"/>
                    <a:pt x="84138" y="0"/>
                    <a:pt x="123825" y="3175"/>
                  </a:cubicBezTo>
                  <a:cubicBezTo>
                    <a:pt x="163512" y="6350"/>
                    <a:pt x="193675" y="201613"/>
                    <a:pt x="238125" y="203200"/>
                  </a:cubicBezTo>
                  <a:cubicBezTo>
                    <a:pt x="282575" y="204788"/>
                    <a:pt x="342900" y="12700"/>
                    <a:pt x="390525" y="12700"/>
                  </a:cubicBezTo>
                  <a:cubicBezTo>
                    <a:pt x="438150" y="12700"/>
                    <a:pt x="481013" y="203200"/>
                    <a:pt x="523875" y="203200"/>
                  </a:cubicBezTo>
                  <a:cubicBezTo>
                    <a:pt x="566737" y="203200"/>
                    <a:pt x="609600" y="11112"/>
                    <a:pt x="647700" y="12700"/>
                  </a:cubicBezTo>
                  <a:cubicBezTo>
                    <a:pt x="685800" y="14288"/>
                    <a:pt x="712788" y="211138"/>
                    <a:pt x="752475" y="212725"/>
                  </a:cubicBezTo>
                  <a:cubicBezTo>
                    <a:pt x="792162" y="214312"/>
                    <a:pt x="842963" y="23812"/>
                    <a:pt x="885825" y="22225"/>
                  </a:cubicBezTo>
                  <a:cubicBezTo>
                    <a:pt x="928687" y="20638"/>
                    <a:pt x="969963" y="204787"/>
                    <a:pt x="1009650" y="203200"/>
                  </a:cubicBezTo>
                  <a:cubicBezTo>
                    <a:pt x="1049337" y="201613"/>
                    <a:pt x="1081088" y="9525"/>
                    <a:pt x="1123950" y="12700"/>
                  </a:cubicBezTo>
                  <a:cubicBezTo>
                    <a:pt x="1166812" y="15875"/>
                    <a:pt x="1230313" y="222250"/>
                    <a:pt x="1266825" y="222250"/>
                  </a:cubicBezTo>
                  <a:cubicBezTo>
                    <a:pt x="1303337" y="222250"/>
                    <a:pt x="1309688" y="11113"/>
                    <a:pt x="1343025" y="12700"/>
                  </a:cubicBezTo>
                  <a:cubicBezTo>
                    <a:pt x="1376362" y="14287"/>
                    <a:pt x="1428750" y="230187"/>
                    <a:pt x="1466850" y="231775"/>
                  </a:cubicBezTo>
                  <a:cubicBezTo>
                    <a:pt x="1504950" y="233363"/>
                    <a:pt x="1533525" y="28575"/>
                    <a:pt x="1571625" y="22225"/>
                  </a:cubicBezTo>
                  <a:cubicBezTo>
                    <a:pt x="1609725" y="15875"/>
                    <a:pt x="1652587" y="104775"/>
                    <a:pt x="1695450" y="193675"/>
                  </a:cubicBezTo>
                </a:path>
              </a:pathLst>
            </a:custGeom>
            <a:noFill/>
            <a:ln w="28575" cmpd="sng">
              <a:solidFill>
                <a:srgbClr val="FFCC66"/>
              </a:solidFill>
              <a:tailEnd type="triangle" w="med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2204223" y="3120862"/>
            <a:ext cx="4961958" cy="1080165"/>
            <a:chOff x="4486307" y="3109258"/>
            <a:chExt cx="4266324" cy="8870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0" t="4549" r="16666" b="7231"/>
            <a:stretch/>
          </p:blipFill>
          <p:spPr>
            <a:xfrm>
              <a:off x="4486307" y="3279278"/>
              <a:ext cx="543633" cy="717052"/>
            </a:xfrm>
            <a:prstGeom prst="rect">
              <a:avLst/>
            </a:prstGeom>
          </p:spPr>
        </p:pic>
        <p:cxnSp>
          <p:nvCxnSpPr>
            <p:cNvPr id="22" name="Straight Arrow Connector 23"/>
            <p:cNvCxnSpPr/>
            <p:nvPr/>
          </p:nvCxnSpPr>
          <p:spPr>
            <a:xfrm>
              <a:off x="5229639" y="3659142"/>
              <a:ext cx="3522992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8"/>
            <p:cNvSpPr>
              <a:spLocks noChangeAspect="1"/>
            </p:cNvSpPr>
            <p:nvPr/>
          </p:nvSpPr>
          <p:spPr>
            <a:xfrm>
              <a:off x="5445663" y="3641467"/>
              <a:ext cx="95981" cy="69169"/>
            </a:xfrm>
            <a:prstGeom prst="triangle">
              <a:avLst/>
            </a:prstGeom>
            <a:scene3d>
              <a:camera prst="orthographicFront">
                <a:rot lat="0" lon="0" rev="1080000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Isosceles Triangle 34"/>
            <p:cNvSpPr>
              <a:spLocks noChangeAspect="1"/>
            </p:cNvSpPr>
            <p:nvPr/>
          </p:nvSpPr>
          <p:spPr>
            <a:xfrm>
              <a:off x="5949719" y="3641467"/>
              <a:ext cx="95981" cy="69169"/>
            </a:xfrm>
            <a:prstGeom prst="triangle">
              <a:avLst/>
            </a:prstGeom>
            <a:scene3d>
              <a:camera prst="orthographicFront">
                <a:rot lat="0" lon="0" rev="1080000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Isosceles Triangle 35"/>
            <p:cNvSpPr>
              <a:spLocks noChangeAspect="1"/>
            </p:cNvSpPr>
            <p:nvPr/>
          </p:nvSpPr>
          <p:spPr>
            <a:xfrm>
              <a:off x="6447076" y="3644304"/>
              <a:ext cx="95981" cy="69169"/>
            </a:xfrm>
            <a:prstGeom prst="triangle">
              <a:avLst/>
            </a:prstGeom>
            <a:scene3d>
              <a:camera prst="orthographicFront">
                <a:rot lat="0" lon="0" rev="1080000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Isosceles Triangle 36"/>
            <p:cNvSpPr>
              <a:spLocks noChangeAspect="1"/>
            </p:cNvSpPr>
            <p:nvPr/>
          </p:nvSpPr>
          <p:spPr>
            <a:xfrm>
              <a:off x="6933858" y="3641467"/>
              <a:ext cx="95981" cy="69169"/>
            </a:xfrm>
            <a:prstGeom prst="triangle">
              <a:avLst/>
            </a:prstGeom>
            <a:scene3d>
              <a:camera prst="orthographicFront">
                <a:rot lat="0" lon="0" rev="1080000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TextBox 29"/>
            <p:cNvSpPr txBox="1"/>
            <p:nvPr/>
          </p:nvSpPr>
          <p:spPr>
            <a:xfrm>
              <a:off x="5250766" y="3641465"/>
              <a:ext cx="497186" cy="303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1"/>
                  </a:solidFill>
                  <a:cs typeface="Aharoni" pitchFamily="2" charset="-79"/>
                </a:rPr>
                <a:t>10</a:t>
              </a:r>
              <a:r>
                <a:rPr lang="it-IT" baseline="30000" dirty="0" smtClean="0">
                  <a:solidFill>
                    <a:schemeClr val="accent1"/>
                  </a:solidFill>
                  <a:cs typeface="Aharoni" pitchFamily="2" charset="-79"/>
                </a:rPr>
                <a:t>-1</a:t>
              </a:r>
              <a:endParaRPr lang="it-IT" baseline="30000" dirty="0">
                <a:solidFill>
                  <a:schemeClr val="accent1"/>
                </a:solidFill>
                <a:cs typeface="Aharoni" pitchFamily="2" charset="-79"/>
              </a:endParaRPr>
            </a:p>
          </p:txBody>
        </p:sp>
        <p:sp>
          <p:nvSpPr>
            <p:cNvPr id="28" name="TextBox 38"/>
            <p:cNvSpPr txBox="1"/>
            <p:nvPr/>
          </p:nvSpPr>
          <p:spPr>
            <a:xfrm>
              <a:off x="5884898" y="3641465"/>
              <a:ext cx="269157" cy="303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1"/>
                  </a:solidFill>
                  <a:cs typeface="Aharoni" pitchFamily="2" charset="-79"/>
                </a:rPr>
                <a:t>1</a:t>
              </a:r>
              <a:endParaRPr lang="it-IT" baseline="30000" dirty="0">
                <a:solidFill>
                  <a:schemeClr val="accent1"/>
                </a:solidFill>
                <a:cs typeface="Aharoni" pitchFamily="2" charset="-79"/>
              </a:endParaRPr>
            </a:p>
          </p:txBody>
        </p:sp>
        <p:sp>
          <p:nvSpPr>
            <p:cNvPr id="29" name="TextBox 39"/>
            <p:cNvSpPr txBox="1"/>
            <p:nvPr/>
          </p:nvSpPr>
          <p:spPr>
            <a:xfrm>
              <a:off x="6316945" y="3641465"/>
              <a:ext cx="379538" cy="303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1"/>
                  </a:solidFill>
                  <a:cs typeface="Aharoni" pitchFamily="2" charset="-79"/>
                </a:rPr>
                <a:t>10</a:t>
              </a:r>
              <a:endParaRPr lang="it-IT" baseline="30000" dirty="0">
                <a:solidFill>
                  <a:schemeClr val="accent1"/>
                </a:solidFill>
                <a:cs typeface="Aharoni" pitchFamily="2" charset="-79"/>
              </a:endParaRPr>
            </a:p>
          </p:txBody>
        </p:sp>
        <p:sp>
          <p:nvSpPr>
            <p:cNvPr id="30" name="TextBox 40"/>
            <p:cNvSpPr txBox="1"/>
            <p:nvPr/>
          </p:nvSpPr>
          <p:spPr>
            <a:xfrm>
              <a:off x="6758229" y="3641465"/>
              <a:ext cx="453124" cy="303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1"/>
                  </a:solidFill>
                  <a:cs typeface="Aharoni" pitchFamily="2" charset="-79"/>
                </a:rPr>
                <a:t>10</a:t>
              </a:r>
              <a:r>
                <a:rPr lang="it-IT" baseline="30000" dirty="0" smtClean="0">
                  <a:solidFill>
                    <a:schemeClr val="accent1"/>
                  </a:solidFill>
                  <a:cs typeface="Aharoni" pitchFamily="2" charset="-79"/>
                </a:rPr>
                <a:t>2</a:t>
              </a:r>
              <a:endParaRPr lang="it-IT" baseline="30000" dirty="0">
                <a:solidFill>
                  <a:schemeClr val="accent1"/>
                </a:solidFill>
                <a:cs typeface="Aharoni" pitchFamily="2" charset="-79"/>
              </a:endParaRPr>
            </a:p>
          </p:txBody>
        </p:sp>
        <p:sp>
          <p:nvSpPr>
            <p:cNvPr id="31" name="Isosceles Triangle 41"/>
            <p:cNvSpPr>
              <a:spLocks noChangeAspect="1"/>
            </p:cNvSpPr>
            <p:nvPr/>
          </p:nvSpPr>
          <p:spPr>
            <a:xfrm>
              <a:off x="7389879" y="3641467"/>
              <a:ext cx="95981" cy="69169"/>
            </a:xfrm>
            <a:prstGeom prst="triangle">
              <a:avLst/>
            </a:prstGeom>
            <a:scene3d>
              <a:camera prst="orthographicFront">
                <a:rot lat="0" lon="0" rev="1080000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TextBox 45"/>
            <p:cNvSpPr txBox="1"/>
            <p:nvPr/>
          </p:nvSpPr>
          <p:spPr>
            <a:xfrm>
              <a:off x="7217296" y="3644460"/>
              <a:ext cx="453124" cy="303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1"/>
                  </a:solidFill>
                  <a:cs typeface="Aharoni" pitchFamily="2" charset="-79"/>
                </a:rPr>
                <a:t>10</a:t>
              </a:r>
              <a:r>
                <a:rPr lang="it-IT" baseline="30000" dirty="0" smtClean="0">
                  <a:solidFill>
                    <a:schemeClr val="accent1"/>
                  </a:solidFill>
                  <a:cs typeface="Aharoni" pitchFamily="2" charset="-79"/>
                </a:rPr>
                <a:t>3</a:t>
              </a:r>
              <a:endParaRPr lang="it-IT" baseline="30000" dirty="0">
                <a:solidFill>
                  <a:schemeClr val="accent1"/>
                </a:solidFill>
                <a:cs typeface="Aharoni" pitchFamily="2" charset="-79"/>
              </a:endParaRPr>
            </a:p>
          </p:txBody>
        </p:sp>
        <p:sp>
          <p:nvSpPr>
            <p:cNvPr id="33" name="TextBox 46"/>
            <p:cNvSpPr txBox="1"/>
            <p:nvPr/>
          </p:nvSpPr>
          <p:spPr>
            <a:xfrm>
              <a:off x="7740821" y="3641465"/>
              <a:ext cx="453124" cy="303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1"/>
                  </a:solidFill>
                  <a:cs typeface="Aharoni" pitchFamily="2" charset="-79"/>
                </a:rPr>
                <a:t>10</a:t>
              </a:r>
              <a:r>
                <a:rPr lang="it-IT" baseline="30000" dirty="0" smtClean="0">
                  <a:solidFill>
                    <a:schemeClr val="accent1"/>
                  </a:solidFill>
                  <a:cs typeface="Aharoni" pitchFamily="2" charset="-79"/>
                </a:rPr>
                <a:t>4</a:t>
              </a:r>
              <a:endParaRPr lang="it-IT" baseline="30000" dirty="0">
                <a:solidFill>
                  <a:schemeClr val="accent1"/>
                </a:solidFill>
                <a:cs typeface="Aharoni" pitchFamily="2" charset="-79"/>
              </a:endParaRPr>
            </a:p>
          </p:txBody>
        </p:sp>
        <p:sp>
          <p:nvSpPr>
            <p:cNvPr id="34" name="Isosceles Triangle 47"/>
            <p:cNvSpPr>
              <a:spLocks noChangeAspect="1"/>
            </p:cNvSpPr>
            <p:nvPr/>
          </p:nvSpPr>
          <p:spPr>
            <a:xfrm>
              <a:off x="7869964" y="3641467"/>
              <a:ext cx="95981" cy="69169"/>
            </a:xfrm>
            <a:prstGeom prst="triangle">
              <a:avLst/>
            </a:prstGeom>
            <a:scene3d>
              <a:camera prst="orthographicFront">
                <a:rot lat="0" lon="0" rev="1080000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Isosceles Triangle 54"/>
            <p:cNvSpPr>
              <a:spLocks noChangeAspect="1"/>
            </p:cNvSpPr>
            <p:nvPr/>
          </p:nvSpPr>
          <p:spPr>
            <a:xfrm>
              <a:off x="8302012" y="3641467"/>
              <a:ext cx="95981" cy="69169"/>
            </a:xfrm>
            <a:prstGeom prst="triangle">
              <a:avLst/>
            </a:prstGeom>
            <a:scene3d>
              <a:camera prst="orthographicFront">
                <a:rot lat="0" lon="0" rev="1080000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Left-Right Arrow 48"/>
            <p:cNvSpPr/>
            <p:nvPr/>
          </p:nvSpPr>
          <p:spPr>
            <a:xfrm>
              <a:off x="6426687" y="3109258"/>
              <a:ext cx="1640511" cy="563528"/>
            </a:xfrm>
            <a:prstGeom prst="leftRightArrow">
              <a:avLst>
                <a:gd name="adj1" fmla="val 61556"/>
                <a:gd name="adj2" fmla="val 36824"/>
              </a:avLst>
            </a:prstGeom>
            <a:solidFill>
              <a:srgbClr val="FFCC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it-IT" dirty="0" err="1">
                  <a:solidFill>
                    <a:srgbClr val="0000FF"/>
                  </a:solidFill>
                  <a:latin typeface="Calibri"/>
                  <a:cs typeface="Calibri"/>
                </a:rPr>
                <a:t>Conventional</a:t>
              </a:r>
              <a:r>
                <a:rPr lang="it-IT" b="1" dirty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</a:p>
            <a:p>
              <a:pPr algn="ctr">
                <a:lnSpc>
                  <a:spcPct val="70000"/>
                </a:lnSpc>
              </a:pPr>
              <a:r>
                <a:rPr lang="it-IT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DSAM</a:t>
              </a:r>
            </a:p>
          </p:txBody>
        </p:sp>
        <p:sp>
          <p:nvSpPr>
            <p:cNvPr id="37" name="TextBox 43"/>
            <p:cNvSpPr txBox="1"/>
            <p:nvPr/>
          </p:nvSpPr>
          <p:spPr>
            <a:xfrm>
              <a:off x="8037951" y="3262613"/>
              <a:ext cx="588669" cy="303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accent1"/>
                  </a:solidFill>
                  <a:latin typeface="Gisha" pitchFamily="34" charset="-79"/>
                  <a:cs typeface="Gisha" pitchFamily="34" charset="-79"/>
                </a:rPr>
                <a:t>t </a:t>
              </a:r>
              <a:r>
                <a:rPr lang="en-US" b="1" dirty="0" smtClean="0">
                  <a:solidFill>
                    <a:schemeClr val="accent1"/>
                  </a:solidFill>
                  <a:latin typeface="Gisha" pitchFamily="34" charset="-79"/>
                  <a:cs typeface="Gisha" pitchFamily="34" charset="-79"/>
                </a:rPr>
                <a:t>[</a:t>
              </a:r>
              <a:r>
                <a:rPr lang="en-US" b="1" dirty="0" err="1" smtClean="0">
                  <a:solidFill>
                    <a:schemeClr val="accent1"/>
                  </a:solidFill>
                  <a:latin typeface="Gisha" pitchFamily="34" charset="-79"/>
                  <a:cs typeface="Gisha" pitchFamily="34" charset="-79"/>
                </a:rPr>
                <a:t>fs</a:t>
              </a:r>
              <a:r>
                <a:rPr lang="en-US" b="1" dirty="0" smtClean="0">
                  <a:solidFill>
                    <a:schemeClr val="accent1"/>
                  </a:solidFill>
                  <a:latin typeface="Gisha" pitchFamily="34" charset="-79"/>
                  <a:cs typeface="Gisha" pitchFamily="34" charset="-79"/>
                </a:rPr>
                <a:t>]</a:t>
              </a:r>
              <a:endParaRPr lang="it-IT" b="1" dirty="0">
                <a:solidFill>
                  <a:schemeClr val="accent1"/>
                </a:solidFill>
                <a:latin typeface="Gisha" pitchFamily="34" charset="-79"/>
                <a:cs typeface="Gisha" pitchFamily="34" charset="-79"/>
              </a:endParaRPr>
            </a:p>
          </p:txBody>
        </p:sp>
        <p:sp>
          <p:nvSpPr>
            <p:cNvPr id="38" name="TextBox 53"/>
            <p:cNvSpPr txBox="1"/>
            <p:nvPr/>
          </p:nvSpPr>
          <p:spPr>
            <a:xfrm>
              <a:off x="8172869" y="3641465"/>
              <a:ext cx="453124" cy="303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1"/>
                  </a:solidFill>
                  <a:cs typeface="Aharoni" pitchFamily="2" charset="-79"/>
                </a:rPr>
                <a:t>10</a:t>
              </a:r>
              <a:r>
                <a:rPr lang="it-IT" baseline="30000" dirty="0" smtClean="0">
                  <a:solidFill>
                    <a:schemeClr val="accent1"/>
                  </a:solidFill>
                  <a:cs typeface="Aharoni" pitchFamily="2" charset="-79"/>
                </a:rPr>
                <a:t>5</a:t>
              </a:r>
              <a:endParaRPr lang="it-IT" baseline="30000" dirty="0">
                <a:solidFill>
                  <a:schemeClr val="accent1"/>
                </a:solidFill>
                <a:cs typeface="Aharoni" pitchFamily="2" charset="-79"/>
              </a:endParaRPr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-31250" y="4487854"/>
            <a:ext cx="9105474" cy="2292173"/>
            <a:chOff x="-31250" y="4470774"/>
            <a:chExt cx="9105474" cy="2292173"/>
          </a:xfrm>
        </p:grpSpPr>
        <p:sp>
          <p:nvSpPr>
            <p:cNvPr id="41" name="ZoneTexte 56"/>
            <p:cNvSpPr txBox="1"/>
            <p:nvPr/>
          </p:nvSpPr>
          <p:spPr>
            <a:xfrm>
              <a:off x="-31250" y="4768808"/>
              <a:ext cx="3154297" cy="192462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AGATA</a:t>
              </a:r>
              <a:r>
                <a:rPr lang="en-US" sz="28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Corbel"/>
                  <a:cs typeface="Corbel"/>
                </a:rPr>
                <a:t>position sensitivity (</a:t>
              </a:r>
              <a:r>
                <a:rPr lang="en-US" sz="2000" dirty="0">
                  <a:solidFill>
                    <a:schemeClr val="bg1"/>
                  </a:solidFill>
                  <a:latin typeface="Symbol" charset="2"/>
                  <a:cs typeface="Symbol" charset="2"/>
                </a:rPr>
                <a:t>q</a:t>
              </a:r>
              <a:r>
                <a:rPr lang="en-US" sz="2000" dirty="0">
                  <a:solidFill>
                    <a:schemeClr val="bg1"/>
                  </a:solidFill>
                  <a:latin typeface="Corbel"/>
                  <a:cs typeface="Corbel"/>
                </a:rPr>
                <a:t>~</a:t>
              </a:r>
              <a:r>
                <a:rPr lang="en-US" sz="2000" dirty="0" smtClean="0">
                  <a:solidFill>
                    <a:schemeClr val="bg1"/>
                  </a:solidFill>
                  <a:latin typeface="Corbel"/>
                  <a:cs typeface="Corbel"/>
                </a:rPr>
                <a:t>1</a:t>
              </a:r>
              <a:r>
                <a:rPr lang="en-US" sz="20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o</a:t>
              </a:r>
              <a:r>
                <a:rPr lang="en-US" sz="2000" dirty="0" smtClean="0">
                  <a:solidFill>
                    <a:schemeClr val="bg1"/>
                  </a:solidFill>
                  <a:latin typeface="Corbel"/>
                  <a:cs typeface="Corbel"/>
                </a:rPr>
                <a:t>)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Corbel"/>
                  <a:cs typeface="Corbel"/>
                </a:rPr>
                <a:t>“CONTINUOUS” 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Corbel"/>
                  <a:cs typeface="Corbel"/>
                </a:rPr>
                <a:t>angular measurement</a:t>
              </a:r>
            </a:p>
            <a:p>
              <a:pPr algn="ctr">
                <a:lnSpc>
                  <a:spcPct val="50000"/>
                </a:lnSpc>
              </a:pPr>
              <a:r>
                <a:rPr lang="en-US" sz="2000" dirty="0" smtClean="0">
                  <a:solidFill>
                    <a:srgbClr val="00FFFF"/>
                  </a:solidFill>
                  <a:latin typeface="Corbel"/>
                  <a:cs typeface="Corbel"/>
                </a:rPr>
                <a:t> </a:t>
              </a:r>
            </a:p>
            <a:p>
              <a:pPr marL="342900" indent="-342900" algn="ctr">
                <a:lnSpc>
                  <a:spcPct val="90000"/>
                </a:lnSpc>
                <a:buFont typeface="Wingdings" charset="0"/>
                <a:buChar char="à"/>
              </a:pPr>
              <a:r>
                <a:rPr lang="en-US" sz="2400" dirty="0" smtClean="0">
                  <a:solidFill>
                    <a:srgbClr val="00FFFF"/>
                  </a:solidFill>
                  <a:latin typeface="Corbel"/>
                  <a:cs typeface="Corbel"/>
                </a:rPr>
                <a:t>DSAM at the limit</a:t>
              </a:r>
            </a:p>
            <a:p>
              <a:pPr marL="171450" indent="-171450" algn="ctr">
                <a:lnSpc>
                  <a:spcPct val="50000"/>
                </a:lnSpc>
                <a:buFont typeface="Wingdings" charset="0"/>
                <a:buChar char="à"/>
              </a:pPr>
              <a:endParaRPr lang="en-US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pic>
          <p:nvPicPr>
            <p:cNvPr id="42" name="Image 15" descr="RESULT6792_2.png"/>
            <p:cNvPicPr>
              <a:picLocks noChangeAspect="1"/>
            </p:cNvPicPr>
            <p:nvPr/>
          </p:nvPicPr>
          <p:blipFill rotWithShape="1">
            <a:blip r:embed="rId7" cstate="print"/>
            <a:srcRect l="5458" t="1701" r="2442" b="52641"/>
            <a:stretch/>
          </p:blipFill>
          <p:spPr>
            <a:xfrm>
              <a:off x="3110908" y="4470774"/>
              <a:ext cx="3238519" cy="2292173"/>
            </a:xfrm>
            <a:prstGeom prst="rect">
              <a:avLst/>
            </a:prstGeom>
          </p:spPr>
        </p:pic>
        <p:sp>
          <p:nvSpPr>
            <p:cNvPr id="43" name="ZoneTexte 13"/>
            <p:cNvSpPr txBox="1"/>
            <p:nvPr/>
          </p:nvSpPr>
          <p:spPr>
            <a:xfrm>
              <a:off x="6348183" y="4916869"/>
              <a:ext cx="27260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FFFFFF"/>
                  </a:solidFill>
                  <a:latin typeface="Calibri"/>
                  <a:cs typeface="Calibri"/>
                </a:rPr>
                <a:t>τ</a:t>
              </a:r>
              <a:r>
                <a:rPr lang="en-US" sz="2400" dirty="0" smtClean="0">
                  <a:solidFill>
                    <a:srgbClr val="FFFFFF"/>
                  </a:solidFill>
                  <a:latin typeface="Calibri"/>
                  <a:cs typeface="Calibri"/>
                </a:rPr>
                <a:t>  &lt; 0.5 </a:t>
              </a:r>
              <a:r>
                <a:rPr lang="en-US" sz="2400" dirty="0" err="1" smtClean="0">
                  <a:solidFill>
                    <a:srgbClr val="FFFFFF"/>
                  </a:solidFill>
                  <a:latin typeface="Calibri"/>
                  <a:cs typeface="Calibri"/>
                </a:rPr>
                <a:t>fs</a:t>
              </a:r>
              <a:r>
                <a:rPr lang="en-US" sz="2400" dirty="0" smtClean="0">
                  <a:solidFill>
                    <a:srgbClr val="FFFFFF"/>
                  </a:solidFill>
                  <a:latin typeface="Calibri"/>
                  <a:cs typeface="Calibri"/>
                </a:rPr>
                <a:t>  (99% C.L.)</a:t>
              </a:r>
            </a:p>
          </p:txBody>
        </p:sp>
        <p:grpSp>
          <p:nvGrpSpPr>
            <p:cNvPr id="44" name="Gruppo 43"/>
            <p:cNvGrpSpPr/>
            <p:nvPr/>
          </p:nvGrpSpPr>
          <p:grpSpPr>
            <a:xfrm>
              <a:off x="6790383" y="5422534"/>
              <a:ext cx="1954381" cy="926621"/>
              <a:chOff x="137327" y="6330090"/>
              <a:chExt cx="1954381" cy="926621"/>
            </a:xfrm>
          </p:grpSpPr>
          <p:sp>
            <p:nvSpPr>
              <p:cNvPr id="45" name="Rettangolo 44"/>
              <p:cNvSpPr/>
              <p:nvPr/>
            </p:nvSpPr>
            <p:spPr>
              <a:xfrm>
                <a:off x="137327" y="6330090"/>
                <a:ext cx="1954381" cy="8987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400" b="1" dirty="0">
                    <a:solidFill>
                      <a:srgbClr val="FFFFFF"/>
                    </a:solidFill>
                    <a:latin typeface="Symbol" charset="2"/>
                    <a:cs typeface="Symbol" charset="2"/>
                  </a:rPr>
                  <a:t>G</a:t>
                </a:r>
                <a:r>
                  <a:rPr lang="en-US" sz="2400" b="1" baseline="-25000" dirty="0">
                    <a:solidFill>
                      <a:srgbClr val="FFFFFF"/>
                    </a:solidFill>
                    <a:latin typeface="Corbel"/>
                    <a:cs typeface="Corbel"/>
                  </a:rPr>
                  <a:t>6792 </a:t>
                </a:r>
                <a:r>
                  <a:rPr lang="en-US" sz="2000" dirty="0">
                    <a:solidFill>
                      <a:srgbClr val="FFFFFF"/>
                    </a:solidFill>
                  </a:rPr>
                  <a:t>&gt; 1.32 </a:t>
                </a:r>
                <a:r>
                  <a:rPr lang="en-US" sz="2000" dirty="0" err="1">
                    <a:solidFill>
                      <a:srgbClr val="FFFFFF"/>
                    </a:solidFill>
                  </a:rPr>
                  <a:t>eV</a:t>
                </a:r>
                <a:r>
                  <a:rPr lang="en-US" sz="2000" dirty="0">
                    <a:solidFill>
                      <a:srgbClr val="FFFFFF"/>
                    </a:solidFill>
                  </a:rPr>
                  <a:t> </a:t>
                </a:r>
                <a:endParaRPr lang="en-US" sz="2000" dirty="0" smtClean="0">
                  <a:solidFill>
                    <a:srgbClr val="FFFFFF"/>
                  </a:solidFill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sz="2000" dirty="0" smtClean="0">
                    <a:solidFill>
                      <a:srgbClr val="FFFFFF"/>
                    </a:solidFill>
                  </a:rPr>
                  <a:t>(</a:t>
                </a:r>
                <a:r>
                  <a:rPr lang="en-US" sz="2000" dirty="0">
                    <a:solidFill>
                      <a:srgbClr val="FFFFFF"/>
                    </a:solidFill>
                  </a:rPr>
                  <a:t>99% C.L.</a:t>
                </a:r>
                <a:r>
                  <a:rPr lang="en-US" sz="2000" dirty="0" smtClean="0">
                    <a:solidFill>
                      <a:srgbClr val="FFFFFF"/>
                    </a:solidFill>
                  </a:rPr>
                  <a:t>)</a:t>
                </a:r>
                <a:r>
                  <a:rPr lang="en-US" sz="2400" b="1" dirty="0" smtClean="0">
                    <a:solidFill>
                      <a:srgbClr val="FFFFFF"/>
                    </a:solidFill>
                    <a:latin typeface="Corbel"/>
                    <a:cs typeface="Corbel"/>
                  </a:rPr>
                  <a:t> </a:t>
                </a:r>
                <a:r>
                  <a:rPr lang="en-US" sz="2400" b="1" baseline="-25000" dirty="0" smtClean="0">
                    <a:solidFill>
                      <a:srgbClr val="FFFFFF"/>
                    </a:solidFill>
                    <a:latin typeface="Corbel"/>
                    <a:cs typeface="Corbel"/>
                  </a:rPr>
                  <a:t> </a:t>
                </a:r>
                <a:r>
                  <a:rPr lang="en-US" sz="2400" b="1" dirty="0" smtClean="0">
                    <a:solidFill>
                      <a:srgbClr val="FFFFFF"/>
                    </a:solidFill>
                    <a:latin typeface="Symbol" pitchFamily="18" charset="2"/>
                  </a:rPr>
                  <a:t> </a:t>
                </a:r>
                <a:endParaRPr lang="en-US" sz="2400" b="1" dirty="0">
                  <a:solidFill>
                    <a:srgbClr val="FFFFFF"/>
                  </a:solidFill>
                  <a:latin typeface="Symbol" pitchFamily="18" charset="2"/>
                </a:endParaRPr>
              </a:p>
            </p:txBody>
          </p:sp>
          <p:sp>
            <p:nvSpPr>
              <p:cNvPr id="46" name="Rectangle à coins arrondis 34"/>
              <p:cNvSpPr/>
              <p:nvPr/>
            </p:nvSpPr>
            <p:spPr>
              <a:xfrm>
                <a:off x="179046" y="6430906"/>
                <a:ext cx="1864449" cy="825805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616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970703" y="361676"/>
            <a:ext cx="7852260" cy="5723307"/>
            <a:chOff x="970701" y="361672"/>
            <a:chExt cx="7852260" cy="5723307"/>
          </a:xfrm>
        </p:grpSpPr>
        <p:sp>
          <p:nvSpPr>
            <p:cNvPr id="268" name="Prostokąt 49"/>
            <p:cNvSpPr>
              <a:spLocks noChangeArrowheads="1"/>
            </p:cNvSpPr>
            <p:nvPr/>
          </p:nvSpPr>
          <p:spPr bwMode="auto">
            <a:xfrm>
              <a:off x="970701" y="361672"/>
              <a:ext cx="7852260" cy="5723307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269" name="Obraz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3" b="12035"/>
            <a:stretch>
              <a:fillRect/>
            </a:stretch>
          </p:blipFill>
          <p:spPr bwMode="auto">
            <a:xfrm>
              <a:off x="6137727" y="384577"/>
              <a:ext cx="2351724" cy="171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0" name="Obraz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 b="7314"/>
            <a:stretch>
              <a:fillRect/>
            </a:stretch>
          </p:blipFill>
          <p:spPr bwMode="auto">
            <a:xfrm>
              <a:off x="4162167" y="1420946"/>
              <a:ext cx="2401516" cy="180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1" name="Obraz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4" b="7684"/>
            <a:stretch>
              <a:fillRect/>
            </a:stretch>
          </p:blipFill>
          <p:spPr bwMode="auto">
            <a:xfrm>
              <a:off x="2403394" y="2593679"/>
              <a:ext cx="2623740" cy="180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2" name="Obraz 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2" r="-7402" b="7880"/>
            <a:stretch>
              <a:fillRect/>
            </a:stretch>
          </p:blipFill>
          <p:spPr bwMode="auto">
            <a:xfrm>
              <a:off x="1183092" y="4169289"/>
              <a:ext cx="2739760" cy="179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3" name="Prostokąt 15"/>
            <p:cNvSpPr>
              <a:spLocks noChangeArrowheads="1"/>
            </p:cNvSpPr>
            <p:nvPr/>
          </p:nvSpPr>
          <p:spPr bwMode="auto">
            <a:xfrm>
              <a:off x="1303068" y="5661874"/>
              <a:ext cx="495694" cy="43294"/>
            </a:xfrm>
            <a:prstGeom prst="rect">
              <a:avLst/>
            </a:prstGeom>
            <a:noFill/>
            <a:ln w="9525" algn="ctr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4" name="Prostokąt 16"/>
            <p:cNvSpPr>
              <a:spLocks noChangeArrowheads="1"/>
            </p:cNvSpPr>
            <p:nvPr/>
          </p:nvSpPr>
          <p:spPr bwMode="auto">
            <a:xfrm rot="5400000">
              <a:off x="1256345" y="5637804"/>
              <a:ext cx="351775" cy="36888"/>
            </a:xfrm>
            <a:prstGeom prst="rect">
              <a:avLst/>
            </a:prstGeom>
            <a:noFill/>
            <a:ln w="6350" algn="ctr">
              <a:solidFill>
                <a:srgbClr val="000000">
                  <a:alpha val="5098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5" name="Prostokąt 19"/>
            <p:cNvSpPr>
              <a:spLocks noChangeArrowheads="1"/>
            </p:cNvSpPr>
            <p:nvPr/>
          </p:nvSpPr>
          <p:spPr bwMode="auto">
            <a:xfrm>
              <a:off x="1620081" y="4915336"/>
              <a:ext cx="80695" cy="1266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6" name="Prostokąt 20"/>
            <p:cNvSpPr>
              <a:spLocks noChangeArrowheads="1"/>
            </p:cNvSpPr>
            <p:nvPr/>
          </p:nvSpPr>
          <p:spPr bwMode="auto">
            <a:xfrm>
              <a:off x="1349177" y="5375634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7" name="Prostokąt 21"/>
            <p:cNvSpPr>
              <a:spLocks noChangeArrowheads="1"/>
            </p:cNvSpPr>
            <p:nvPr/>
          </p:nvSpPr>
          <p:spPr bwMode="auto">
            <a:xfrm>
              <a:off x="1626748" y="5806698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8" name="Prostokąt 22"/>
            <p:cNvSpPr>
              <a:spLocks noChangeArrowheads="1"/>
            </p:cNvSpPr>
            <p:nvPr/>
          </p:nvSpPr>
          <p:spPr bwMode="auto">
            <a:xfrm>
              <a:off x="1391885" y="5809585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9" name="Prostokąt 23"/>
            <p:cNvSpPr>
              <a:spLocks noChangeArrowheads="1"/>
            </p:cNvSpPr>
            <p:nvPr/>
          </p:nvSpPr>
          <p:spPr bwMode="auto">
            <a:xfrm>
              <a:off x="1277511" y="5592609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0" name="Prostokąt 24"/>
            <p:cNvSpPr>
              <a:spLocks noChangeArrowheads="1"/>
            </p:cNvSpPr>
            <p:nvPr/>
          </p:nvSpPr>
          <p:spPr bwMode="auto">
            <a:xfrm>
              <a:off x="1781688" y="5655002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1" name="Prostokąt 25"/>
            <p:cNvSpPr>
              <a:spLocks noChangeArrowheads="1"/>
            </p:cNvSpPr>
            <p:nvPr/>
          </p:nvSpPr>
          <p:spPr bwMode="auto">
            <a:xfrm>
              <a:off x="2240458" y="5353084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2" name="Prostokąt 26"/>
            <p:cNvSpPr>
              <a:spLocks noChangeArrowheads="1"/>
            </p:cNvSpPr>
            <p:nvPr/>
          </p:nvSpPr>
          <p:spPr bwMode="auto">
            <a:xfrm>
              <a:off x="2085769" y="5537521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3" name="Prostokąt 27"/>
            <p:cNvSpPr>
              <a:spLocks noChangeArrowheads="1"/>
            </p:cNvSpPr>
            <p:nvPr/>
          </p:nvSpPr>
          <p:spPr bwMode="auto">
            <a:xfrm>
              <a:off x="2392602" y="5353085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4" name="Prostokąt 28"/>
            <p:cNvSpPr>
              <a:spLocks noChangeArrowheads="1"/>
            </p:cNvSpPr>
            <p:nvPr/>
          </p:nvSpPr>
          <p:spPr bwMode="auto">
            <a:xfrm>
              <a:off x="1417709" y="5460524"/>
              <a:ext cx="29046" cy="238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5" name="pole tekstowe 11"/>
            <p:cNvSpPr txBox="1">
              <a:spLocks noChangeArrowheads="1"/>
            </p:cNvSpPr>
            <p:nvPr/>
          </p:nvSpPr>
          <p:spPr bwMode="auto">
            <a:xfrm>
              <a:off x="1199830" y="5252455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86" name="Prostokąt 29"/>
            <p:cNvSpPr>
              <a:spLocks noChangeArrowheads="1"/>
            </p:cNvSpPr>
            <p:nvPr/>
          </p:nvSpPr>
          <p:spPr bwMode="auto">
            <a:xfrm>
              <a:off x="1710487" y="482849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7" name="pole tekstowe 30"/>
            <p:cNvSpPr txBox="1">
              <a:spLocks noChangeArrowheads="1"/>
            </p:cNvSpPr>
            <p:nvPr/>
          </p:nvSpPr>
          <p:spPr bwMode="auto">
            <a:xfrm>
              <a:off x="1510001" y="4725212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288" name="Prostokąt 31"/>
            <p:cNvSpPr>
              <a:spLocks noChangeArrowheads="1"/>
            </p:cNvSpPr>
            <p:nvPr/>
          </p:nvSpPr>
          <p:spPr bwMode="auto">
            <a:xfrm>
              <a:off x="1950077" y="4479373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9" name="Prostokąt 32"/>
            <p:cNvSpPr>
              <a:spLocks noChangeArrowheads="1"/>
            </p:cNvSpPr>
            <p:nvPr/>
          </p:nvSpPr>
          <p:spPr bwMode="auto">
            <a:xfrm>
              <a:off x="2925407" y="4830446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0" name="pole tekstowe 33"/>
            <p:cNvSpPr txBox="1">
              <a:spLocks noChangeArrowheads="1"/>
            </p:cNvSpPr>
            <p:nvPr/>
          </p:nvSpPr>
          <p:spPr bwMode="auto">
            <a:xfrm>
              <a:off x="1753194" y="4355793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291" name="Prostokąt 34"/>
            <p:cNvSpPr>
              <a:spLocks noChangeArrowheads="1"/>
            </p:cNvSpPr>
            <p:nvPr/>
          </p:nvSpPr>
          <p:spPr bwMode="auto">
            <a:xfrm>
              <a:off x="2085770" y="4297727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2" name="Prostokąt 35"/>
            <p:cNvSpPr>
              <a:spLocks noChangeArrowheads="1"/>
            </p:cNvSpPr>
            <p:nvPr/>
          </p:nvSpPr>
          <p:spPr bwMode="auto">
            <a:xfrm>
              <a:off x="2381679" y="405828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3" name="Prostokąt 36"/>
            <p:cNvSpPr>
              <a:spLocks noChangeArrowheads="1"/>
            </p:cNvSpPr>
            <p:nvPr/>
          </p:nvSpPr>
          <p:spPr bwMode="auto">
            <a:xfrm>
              <a:off x="3238573" y="328597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4" name="Prostokąt 37"/>
            <p:cNvSpPr>
              <a:spLocks noChangeArrowheads="1"/>
            </p:cNvSpPr>
            <p:nvPr/>
          </p:nvSpPr>
          <p:spPr bwMode="auto">
            <a:xfrm>
              <a:off x="3051176" y="3495055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5" name="Prostokąt 38"/>
            <p:cNvSpPr>
              <a:spLocks noChangeArrowheads="1"/>
            </p:cNvSpPr>
            <p:nvPr/>
          </p:nvSpPr>
          <p:spPr bwMode="auto">
            <a:xfrm>
              <a:off x="3432701" y="4459075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6" name="Prostokąt 39"/>
            <p:cNvSpPr>
              <a:spLocks noChangeArrowheads="1"/>
            </p:cNvSpPr>
            <p:nvPr/>
          </p:nvSpPr>
          <p:spPr bwMode="auto">
            <a:xfrm>
              <a:off x="3237585" y="4647250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7" name="pole tekstowe 40"/>
            <p:cNvSpPr txBox="1">
              <a:spLocks noChangeArrowheads="1"/>
            </p:cNvSpPr>
            <p:nvPr/>
          </p:nvSpPr>
          <p:spPr bwMode="auto">
            <a:xfrm>
              <a:off x="2875096" y="3365321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298" name="Prostokąt 41"/>
            <p:cNvSpPr>
              <a:spLocks noChangeArrowheads="1"/>
            </p:cNvSpPr>
            <p:nvPr/>
          </p:nvSpPr>
          <p:spPr bwMode="auto">
            <a:xfrm>
              <a:off x="4452372" y="382655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9" name="Prostokąt 42"/>
            <p:cNvSpPr>
              <a:spLocks noChangeArrowheads="1"/>
            </p:cNvSpPr>
            <p:nvPr/>
          </p:nvSpPr>
          <p:spPr bwMode="auto">
            <a:xfrm>
              <a:off x="4835173" y="349165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0" name="Prostokąt 43"/>
            <p:cNvSpPr>
              <a:spLocks noChangeArrowheads="1"/>
            </p:cNvSpPr>
            <p:nvPr/>
          </p:nvSpPr>
          <p:spPr bwMode="auto">
            <a:xfrm>
              <a:off x="4452372" y="2294284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1" name="Prostokąt 44"/>
            <p:cNvSpPr>
              <a:spLocks noChangeArrowheads="1"/>
            </p:cNvSpPr>
            <p:nvPr/>
          </p:nvSpPr>
          <p:spPr bwMode="auto">
            <a:xfrm>
              <a:off x="4863794" y="204783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2" name="pole tekstowe 45"/>
            <p:cNvSpPr txBox="1">
              <a:spLocks noChangeArrowheads="1"/>
            </p:cNvSpPr>
            <p:nvPr/>
          </p:nvSpPr>
          <p:spPr bwMode="auto">
            <a:xfrm>
              <a:off x="4652481" y="1914205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  <p:sp>
          <p:nvSpPr>
            <p:cNvPr id="303" name="Prostokąt 46"/>
            <p:cNvSpPr>
              <a:spLocks noChangeArrowheads="1"/>
            </p:cNvSpPr>
            <p:nvPr/>
          </p:nvSpPr>
          <p:spPr bwMode="auto">
            <a:xfrm>
              <a:off x="6170114" y="2485331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4" name="Prostokąt 47"/>
            <p:cNvSpPr>
              <a:spLocks noChangeArrowheads="1"/>
            </p:cNvSpPr>
            <p:nvPr/>
          </p:nvSpPr>
          <p:spPr bwMode="auto">
            <a:xfrm>
              <a:off x="6170114" y="1389288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5" name="Prostokąt 48"/>
            <p:cNvSpPr>
              <a:spLocks noChangeArrowheads="1"/>
            </p:cNvSpPr>
            <p:nvPr/>
          </p:nvSpPr>
          <p:spPr bwMode="auto">
            <a:xfrm>
              <a:off x="6779523" y="2061857"/>
              <a:ext cx="69588" cy="1065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08" name="Grupa 67"/>
            <p:cNvGrpSpPr/>
            <p:nvPr/>
          </p:nvGrpSpPr>
          <p:grpSpPr>
            <a:xfrm>
              <a:off x="1947566" y="2179277"/>
              <a:ext cx="4536096" cy="3575470"/>
              <a:chOff x="1614481" y="2497350"/>
              <a:chExt cx="5189314" cy="3775714"/>
            </a:xfrm>
          </p:grpSpPr>
          <p:sp>
            <p:nvSpPr>
              <p:cNvPr id="312" name="pole tekstowe 8"/>
              <p:cNvSpPr txBox="1">
                <a:spLocks noChangeArrowheads="1"/>
              </p:cNvSpPr>
              <p:nvPr/>
            </p:nvSpPr>
            <p:spPr bwMode="auto">
              <a:xfrm>
                <a:off x="1965555" y="5796080"/>
                <a:ext cx="439715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charset="0"/>
                  </a:rPr>
                  <a:t>28</a:t>
                </a:r>
              </a:p>
            </p:txBody>
          </p:sp>
          <p:sp>
            <p:nvSpPr>
              <p:cNvPr id="313" name="pole tekstowe 7"/>
              <p:cNvSpPr txBox="1">
                <a:spLocks noChangeArrowheads="1"/>
              </p:cNvSpPr>
              <p:nvPr/>
            </p:nvSpPr>
            <p:spPr bwMode="auto">
              <a:xfrm>
                <a:off x="2925874" y="4949650"/>
                <a:ext cx="439715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50</a:t>
                </a:r>
              </a:p>
            </p:txBody>
          </p:sp>
          <p:sp>
            <p:nvSpPr>
              <p:cNvPr id="314" name="pole tekstowe 5"/>
              <p:cNvSpPr txBox="1">
                <a:spLocks noChangeArrowheads="1"/>
              </p:cNvSpPr>
              <p:nvPr/>
            </p:nvSpPr>
            <p:spPr bwMode="auto">
              <a:xfrm>
                <a:off x="6249851" y="2497350"/>
                <a:ext cx="553944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126</a:t>
                </a:r>
              </a:p>
            </p:txBody>
          </p:sp>
          <p:sp>
            <p:nvSpPr>
              <p:cNvPr id="315" name="pole tekstowe 6"/>
              <p:cNvSpPr txBox="1">
                <a:spLocks noChangeArrowheads="1"/>
              </p:cNvSpPr>
              <p:nvPr/>
            </p:nvSpPr>
            <p:spPr bwMode="auto">
              <a:xfrm>
                <a:off x="4370949" y="4207245"/>
                <a:ext cx="518200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82</a:t>
                </a:r>
              </a:p>
            </p:txBody>
          </p:sp>
          <p:sp>
            <p:nvSpPr>
              <p:cNvPr id="316" name="pole tekstowe 9"/>
              <p:cNvSpPr txBox="1">
                <a:spLocks noChangeArrowheads="1"/>
              </p:cNvSpPr>
              <p:nvPr/>
            </p:nvSpPr>
            <p:spPr bwMode="auto">
              <a:xfrm>
                <a:off x="1614481" y="5948050"/>
                <a:ext cx="439715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charset="0"/>
                  </a:rPr>
                  <a:t>20</a:t>
                </a:r>
              </a:p>
            </p:txBody>
          </p:sp>
        </p:grpSp>
        <p:sp>
          <p:nvSpPr>
            <p:cNvPr id="309" name="pole tekstowe 18"/>
            <p:cNvSpPr txBox="1">
              <a:spLocks noChangeArrowheads="1"/>
            </p:cNvSpPr>
            <p:nvPr/>
          </p:nvSpPr>
          <p:spPr bwMode="auto">
            <a:xfrm>
              <a:off x="1122247" y="5537792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310" name="pole tekstowe 17"/>
            <p:cNvSpPr txBox="1">
              <a:spLocks noChangeArrowheads="1"/>
            </p:cNvSpPr>
            <p:nvPr/>
          </p:nvSpPr>
          <p:spPr bwMode="auto">
            <a:xfrm>
              <a:off x="1293567" y="5749796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311" name="pole tekstowe 10"/>
            <p:cNvSpPr txBox="1">
              <a:spLocks noChangeArrowheads="1"/>
            </p:cNvSpPr>
            <p:nvPr/>
          </p:nvSpPr>
          <p:spPr bwMode="auto">
            <a:xfrm>
              <a:off x="1533406" y="5745972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63" name="Prostokąt 1"/>
            <p:cNvSpPr/>
            <p:nvPr/>
          </p:nvSpPr>
          <p:spPr bwMode="auto">
            <a:xfrm>
              <a:off x="6871644" y="160831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4" name="Prostokąt 54"/>
            <p:cNvSpPr/>
            <p:nvPr/>
          </p:nvSpPr>
          <p:spPr bwMode="auto">
            <a:xfrm>
              <a:off x="6950315" y="160831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5" name="Prostokąt 55"/>
            <p:cNvSpPr/>
            <p:nvPr/>
          </p:nvSpPr>
          <p:spPr bwMode="auto">
            <a:xfrm>
              <a:off x="6794334" y="169115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6" name="Prostokąt 70"/>
            <p:cNvSpPr/>
            <p:nvPr/>
          </p:nvSpPr>
          <p:spPr bwMode="auto">
            <a:xfrm>
              <a:off x="2410159" y="4851243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7" name="Prostokąt 72"/>
            <p:cNvSpPr/>
            <p:nvPr/>
          </p:nvSpPr>
          <p:spPr bwMode="auto">
            <a:xfrm>
              <a:off x="2333900" y="4851243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3" name="Prostokąt 170"/>
            <p:cNvSpPr/>
            <p:nvPr/>
          </p:nvSpPr>
          <p:spPr bwMode="auto">
            <a:xfrm>
              <a:off x="2401294" y="5256755"/>
              <a:ext cx="123630" cy="963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254" name="Grupa 167"/>
            <p:cNvGrpSpPr/>
            <p:nvPr/>
          </p:nvGrpSpPr>
          <p:grpSpPr>
            <a:xfrm>
              <a:off x="2086319" y="5256755"/>
              <a:ext cx="154125" cy="281626"/>
              <a:chOff x="2387592" y="4973039"/>
              <a:chExt cx="166970" cy="281626"/>
            </a:xfrm>
          </p:grpSpPr>
          <p:sp>
            <p:nvSpPr>
              <p:cNvPr id="260" name="Prostokąt 166"/>
              <p:cNvSpPr/>
              <p:nvPr/>
            </p:nvSpPr>
            <p:spPr bwMode="auto">
              <a:xfrm>
                <a:off x="2389777" y="5096218"/>
                <a:ext cx="164785" cy="15844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61" name="Prostokąt 165"/>
              <p:cNvSpPr/>
              <p:nvPr/>
            </p:nvSpPr>
            <p:spPr bwMode="auto">
              <a:xfrm>
                <a:off x="2387592" y="4973039"/>
                <a:ext cx="87419" cy="123179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255" name="Prostokąt 169"/>
            <p:cNvSpPr/>
            <p:nvPr/>
          </p:nvSpPr>
          <p:spPr bwMode="auto">
            <a:xfrm>
              <a:off x="2381680" y="5068750"/>
              <a:ext cx="80695" cy="65474"/>
            </a:xfrm>
            <a:prstGeom prst="rect">
              <a:avLst/>
            </a:prstGeom>
            <a:solidFill>
              <a:srgbClr val="FFA3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256" name="Łącznik prosty ze strzałką 96"/>
            <p:cNvCxnSpPr/>
            <p:nvPr/>
          </p:nvCxnSpPr>
          <p:spPr bwMode="auto">
            <a:xfrm>
              <a:off x="5620884" y="5532232"/>
              <a:ext cx="3202077" cy="94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7" name="pole tekstowe 101"/>
            <p:cNvSpPr txBox="1"/>
            <p:nvPr/>
          </p:nvSpPr>
          <p:spPr>
            <a:xfrm>
              <a:off x="6202111" y="5514937"/>
              <a:ext cx="2436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Neutron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N</a:t>
              </a:r>
              <a:endPara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8" name="Łącznik prosty ze strzałką 93"/>
            <p:cNvCxnSpPr/>
            <p:nvPr/>
          </p:nvCxnSpPr>
          <p:spPr bwMode="auto">
            <a:xfrm flipV="1">
              <a:off x="1406340" y="1843281"/>
              <a:ext cx="0" cy="2987441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9" name="pole tekstowe 104"/>
            <p:cNvSpPr txBox="1"/>
            <p:nvPr/>
          </p:nvSpPr>
          <p:spPr>
            <a:xfrm rot="16200000">
              <a:off x="9797" y="3043393"/>
              <a:ext cx="2321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Proton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Z</a:t>
              </a:r>
              <a:endPara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19" name="Straight Connector 66"/>
            <p:cNvCxnSpPr/>
            <p:nvPr/>
          </p:nvCxnSpPr>
          <p:spPr>
            <a:xfrm flipV="1">
              <a:off x="5085058" y="1349853"/>
              <a:ext cx="535816" cy="139600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</p:cxnSp>
        <p:sp>
          <p:nvSpPr>
            <p:cNvPr id="320" name="TextBox 17"/>
            <p:cNvSpPr txBox="1">
              <a:spLocks noChangeArrowheads="1"/>
            </p:cNvSpPr>
            <p:nvPr/>
          </p:nvSpPr>
          <p:spPr bwMode="auto">
            <a:xfrm>
              <a:off x="5027124" y="961147"/>
              <a:ext cx="12423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charset="0"/>
                  <a:ea typeface="ＭＳ Ｐゴシック" charset="0"/>
                  <a:cs typeface="Corbel" charset="0"/>
                </a:rPr>
                <a:t>248 Stable</a:t>
              </a:r>
            </a:p>
          </p:txBody>
        </p:sp>
        <p:sp>
          <p:nvSpPr>
            <p:cNvPr id="321" name="TextBox 18"/>
            <p:cNvSpPr txBox="1">
              <a:spLocks noChangeArrowheads="1"/>
            </p:cNvSpPr>
            <p:nvPr/>
          </p:nvSpPr>
          <p:spPr bwMode="auto">
            <a:xfrm>
              <a:off x="3475400" y="1506505"/>
              <a:ext cx="18962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charset="0"/>
                  <a:ea typeface="ＭＳ Ｐゴシック" charset="0"/>
                  <a:cs typeface="Corbel" charset="0"/>
                </a:rPr>
                <a:t>~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charset="0"/>
                  <a:ea typeface="ＭＳ Ｐゴシック" charset="0"/>
                  <a:cs typeface="Corbel" charset="0"/>
                </a:rPr>
                <a:t>3000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charset="0"/>
                  <a:ea typeface="ＭＳ Ｐゴシック" charset="0"/>
                  <a:cs typeface="Corbel" charset="0"/>
                </a:rPr>
                <a:t>discovered</a:t>
              </a:r>
            </a:p>
          </p:txBody>
        </p:sp>
        <p:cxnSp>
          <p:nvCxnSpPr>
            <p:cNvPr id="322" name="Straight Connector 69"/>
            <p:cNvCxnSpPr>
              <a:endCxn id="321" idx="2"/>
            </p:cNvCxnSpPr>
            <p:nvPr/>
          </p:nvCxnSpPr>
          <p:spPr>
            <a:xfrm flipV="1">
              <a:off x="3922843" y="1875837"/>
              <a:ext cx="500706" cy="135512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</p:cxnSp>
      </p:grpSp>
      <p:sp>
        <p:nvSpPr>
          <p:cNvPr id="317" name="Rectangle 144"/>
          <p:cNvSpPr>
            <a:spLocks noChangeArrowheads="1"/>
          </p:cNvSpPr>
          <p:nvPr/>
        </p:nvSpPr>
        <p:spPr bwMode="auto">
          <a:xfrm>
            <a:off x="2097412" y="326135"/>
            <a:ext cx="5693547" cy="5304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buClr>
                <a:srgbClr val="FF0000"/>
              </a:buClr>
            </a:pPr>
            <a:r>
              <a:rPr lang="it-IT" b="1" kern="0" dirty="0" err="1" smtClean="0">
                <a:solidFill>
                  <a:srgbClr val="FF0000"/>
                </a:solidFill>
                <a:latin typeface="Corbel" charset="0"/>
                <a:cs typeface="Corbel" charset="0"/>
              </a:rPr>
              <a:t>Quest</a:t>
            </a:r>
            <a:r>
              <a:rPr lang="it-IT" b="1" kern="0" dirty="0" smtClean="0">
                <a:solidFill>
                  <a:srgbClr val="FF0000"/>
                </a:solidFill>
                <a:latin typeface="Corbel" charset="0"/>
                <a:cs typeface="Corbel" charset="0"/>
              </a:rPr>
              <a:t> for a UNIFIED DESCRIPTION of ALL Nuclei</a:t>
            </a:r>
            <a:endParaRPr lang="it-IT" sz="800" kern="0" dirty="0" smtClean="0">
              <a:solidFill>
                <a:srgbClr val="FF0000"/>
              </a:solidFill>
              <a:latin typeface="Corbel" charset="0"/>
              <a:cs typeface="Corbel" charset="0"/>
            </a:endParaRPr>
          </a:p>
          <a:p>
            <a:pPr defTabSz="914400">
              <a:lnSpc>
                <a:spcPct val="110000"/>
              </a:lnSpc>
              <a:buClr>
                <a:srgbClr val="FF0000"/>
              </a:buClr>
            </a:pPr>
            <a:endParaRPr lang="it-IT" sz="800" kern="0" dirty="0" smtClean="0">
              <a:solidFill>
                <a:srgbClr val="FF0000"/>
              </a:solidFill>
              <a:latin typeface="Corbel" charset="0"/>
              <a:cs typeface="Corbel" charset="0"/>
            </a:endParaRPr>
          </a:p>
        </p:txBody>
      </p:sp>
      <p:sp>
        <p:nvSpPr>
          <p:cNvPr id="334" name="TextBox 2"/>
          <p:cNvSpPr txBox="1">
            <a:spLocks noChangeArrowheads="1"/>
          </p:cNvSpPr>
          <p:nvPr/>
        </p:nvSpPr>
        <p:spPr bwMode="auto">
          <a:xfrm>
            <a:off x="1895140" y="-103704"/>
            <a:ext cx="6017207" cy="5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FF00"/>
                </a:solidFill>
                <a:latin typeface="Corbel" charset="0"/>
              </a:rPr>
              <a:t>Challenge</a:t>
            </a:r>
            <a:r>
              <a:rPr lang="pl-PL" b="1" dirty="0" smtClean="0">
                <a:solidFill>
                  <a:srgbClr val="FFFF00"/>
                </a:solidFill>
                <a:latin typeface="Corbel" charset="0"/>
              </a:rPr>
              <a:t>s</a:t>
            </a:r>
            <a:r>
              <a:rPr lang="en-US" b="1" dirty="0" smtClean="0">
                <a:solidFill>
                  <a:srgbClr val="FFFF00"/>
                </a:solidFill>
                <a:latin typeface="Corbel" charset="0"/>
              </a:rPr>
              <a:t> in MODERN NUCLEAR PHYSICS</a:t>
            </a:r>
          </a:p>
          <a:p>
            <a:pPr eaLnBrk="1" hangingPunct="1">
              <a:lnSpc>
                <a:spcPct val="50000"/>
              </a:lnSpc>
            </a:pPr>
            <a:endParaRPr lang="en-US" sz="800" b="1" dirty="0" smtClean="0">
              <a:solidFill>
                <a:srgbClr val="FFFF00"/>
              </a:solidFill>
              <a:latin typeface="Corbel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262200" y="361676"/>
            <a:ext cx="6201447" cy="4956673"/>
            <a:chOff x="2262200" y="361672"/>
            <a:chExt cx="6201447" cy="4956673"/>
          </a:xfrm>
        </p:grpSpPr>
        <p:grpSp>
          <p:nvGrpSpPr>
            <p:cNvPr id="93" name="Gruppo 92"/>
            <p:cNvGrpSpPr/>
            <p:nvPr/>
          </p:nvGrpSpPr>
          <p:grpSpPr>
            <a:xfrm>
              <a:off x="2262200" y="361672"/>
              <a:ext cx="6201447" cy="4956673"/>
              <a:chOff x="2262200" y="361672"/>
              <a:chExt cx="6201447" cy="4956673"/>
            </a:xfrm>
          </p:grpSpPr>
          <p:sp>
            <p:nvSpPr>
              <p:cNvPr id="94" name="Dowolny kształt 66"/>
              <p:cNvSpPr/>
              <p:nvPr/>
            </p:nvSpPr>
            <p:spPr bwMode="auto">
              <a:xfrm>
                <a:off x="5462960" y="384578"/>
                <a:ext cx="2772302" cy="1529627"/>
              </a:xfrm>
              <a:custGeom>
                <a:avLst/>
                <a:gdLst>
                  <a:gd name="connsiteX0" fmla="*/ 0 w 3211174"/>
                  <a:gd name="connsiteY0" fmla="*/ 1496291 h 1506726"/>
                  <a:gd name="connsiteX1" fmla="*/ 118753 w 3211174"/>
                  <a:gd name="connsiteY1" fmla="*/ 1413164 h 1506726"/>
                  <a:gd name="connsiteX2" fmla="*/ 154379 w 3211174"/>
                  <a:gd name="connsiteY2" fmla="*/ 1401288 h 1506726"/>
                  <a:gd name="connsiteX3" fmla="*/ 190005 w 3211174"/>
                  <a:gd name="connsiteY3" fmla="*/ 1389413 h 1506726"/>
                  <a:gd name="connsiteX4" fmla="*/ 201880 w 3211174"/>
                  <a:gd name="connsiteY4" fmla="*/ 1353787 h 1506726"/>
                  <a:gd name="connsiteX5" fmla="*/ 273132 w 3211174"/>
                  <a:gd name="connsiteY5" fmla="*/ 1306286 h 1506726"/>
                  <a:gd name="connsiteX6" fmla="*/ 308758 w 3211174"/>
                  <a:gd name="connsiteY6" fmla="*/ 1270660 h 1506726"/>
                  <a:gd name="connsiteX7" fmla="*/ 320634 w 3211174"/>
                  <a:gd name="connsiteY7" fmla="*/ 1235034 h 1506726"/>
                  <a:gd name="connsiteX8" fmla="*/ 391885 w 3211174"/>
                  <a:gd name="connsiteY8" fmla="*/ 1211283 h 1506726"/>
                  <a:gd name="connsiteX9" fmla="*/ 522514 w 3211174"/>
                  <a:gd name="connsiteY9" fmla="*/ 1187532 h 1506726"/>
                  <a:gd name="connsiteX10" fmla="*/ 581891 w 3211174"/>
                  <a:gd name="connsiteY10" fmla="*/ 1140031 h 1506726"/>
                  <a:gd name="connsiteX11" fmla="*/ 617517 w 3211174"/>
                  <a:gd name="connsiteY11" fmla="*/ 1128156 h 1506726"/>
                  <a:gd name="connsiteX12" fmla="*/ 688769 w 3211174"/>
                  <a:gd name="connsiteY12" fmla="*/ 1080655 h 1506726"/>
                  <a:gd name="connsiteX13" fmla="*/ 724395 w 3211174"/>
                  <a:gd name="connsiteY13" fmla="*/ 1056904 h 1506726"/>
                  <a:gd name="connsiteX14" fmla="*/ 760021 w 3211174"/>
                  <a:gd name="connsiteY14" fmla="*/ 1045029 h 1506726"/>
                  <a:gd name="connsiteX15" fmla="*/ 819397 w 3211174"/>
                  <a:gd name="connsiteY15" fmla="*/ 997527 h 1506726"/>
                  <a:gd name="connsiteX16" fmla="*/ 855023 w 3211174"/>
                  <a:gd name="connsiteY16" fmla="*/ 961901 h 1506726"/>
                  <a:gd name="connsiteX17" fmla="*/ 961901 w 3211174"/>
                  <a:gd name="connsiteY17" fmla="*/ 902525 h 1506726"/>
                  <a:gd name="connsiteX18" fmla="*/ 997527 w 3211174"/>
                  <a:gd name="connsiteY18" fmla="*/ 878774 h 1506726"/>
                  <a:gd name="connsiteX19" fmla="*/ 1045028 w 3211174"/>
                  <a:gd name="connsiteY19" fmla="*/ 807522 h 1506726"/>
                  <a:gd name="connsiteX20" fmla="*/ 1116280 w 3211174"/>
                  <a:gd name="connsiteY20" fmla="*/ 771896 h 1506726"/>
                  <a:gd name="connsiteX21" fmla="*/ 1223158 w 3211174"/>
                  <a:gd name="connsiteY21" fmla="*/ 724395 h 1506726"/>
                  <a:gd name="connsiteX22" fmla="*/ 1258784 w 3211174"/>
                  <a:gd name="connsiteY22" fmla="*/ 712519 h 1506726"/>
                  <a:gd name="connsiteX23" fmla="*/ 1330036 w 3211174"/>
                  <a:gd name="connsiteY23" fmla="*/ 665018 h 1506726"/>
                  <a:gd name="connsiteX24" fmla="*/ 1389413 w 3211174"/>
                  <a:gd name="connsiteY24" fmla="*/ 605642 h 1506726"/>
                  <a:gd name="connsiteX25" fmla="*/ 1496291 w 3211174"/>
                  <a:gd name="connsiteY25" fmla="*/ 570016 h 1506726"/>
                  <a:gd name="connsiteX26" fmla="*/ 1531917 w 3211174"/>
                  <a:gd name="connsiteY26" fmla="*/ 558140 h 1506726"/>
                  <a:gd name="connsiteX27" fmla="*/ 1638795 w 3211174"/>
                  <a:gd name="connsiteY27" fmla="*/ 510639 h 1506726"/>
                  <a:gd name="connsiteX28" fmla="*/ 1698171 w 3211174"/>
                  <a:gd name="connsiteY28" fmla="*/ 498764 h 1506726"/>
                  <a:gd name="connsiteX29" fmla="*/ 1769423 w 3211174"/>
                  <a:gd name="connsiteY29" fmla="*/ 475013 h 1506726"/>
                  <a:gd name="connsiteX30" fmla="*/ 1828800 w 3211174"/>
                  <a:gd name="connsiteY30" fmla="*/ 415636 h 1506726"/>
                  <a:gd name="connsiteX31" fmla="*/ 1864426 w 3211174"/>
                  <a:gd name="connsiteY31" fmla="*/ 380010 h 1506726"/>
                  <a:gd name="connsiteX32" fmla="*/ 2030680 w 3211174"/>
                  <a:gd name="connsiteY32" fmla="*/ 344384 h 1506726"/>
                  <a:gd name="connsiteX33" fmla="*/ 2113808 w 3211174"/>
                  <a:gd name="connsiteY33" fmla="*/ 332509 h 1506726"/>
                  <a:gd name="connsiteX34" fmla="*/ 2232561 w 3211174"/>
                  <a:gd name="connsiteY34" fmla="*/ 296883 h 1506726"/>
                  <a:gd name="connsiteX35" fmla="*/ 2268187 w 3211174"/>
                  <a:gd name="connsiteY35" fmla="*/ 285008 h 1506726"/>
                  <a:gd name="connsiteX36" fmla="*/ 2303813 w 3211174"/>
                  <a:gd name="connsiteY36" fmla="*/ 261257 h 1506726"/>
                  <a:gd name="connsiteX37" fmla="*/ 2339439 w 3211174"/>
                  <a:gd name="connsiteY37" fmla="*/ 249382 h 1506726"/>
                  <a:gd name="connsiteX38" fmla="*/ 2375065 w 3211174"/>
                  <a:gd name="connsiteY38" fmla="*/ 213756 h 1506726"/>
                  <a:gd name="connsiteX39" fmla="*/ 2446317 w 3211174"/>
                  <a:gd name="connsiteY39" fmla="*/ 178130 h 1506726"/>
                  <a:gd name="connsiteX40" fmla="*/ 2481943 w 3211174"/>
                  <a:gd name="connsiteY40" fmla="*/ 154379 h 1506726"/>
                  <a:gd name="connsiteX41" fmla="*/ 2517569 w 3211174"/>
                  <a:gd name="connsiteY41" fmla="*/ 142504 h 1506726"/>
                  <a:gd name="connsiteX42" fmla="*/ 2588821 w 3211174"/>
                  <a:gd name="connsiteY42" fmla="*/ 95003 h 1506726"/>
                  <a:gd name="connsiteX43" fmla="*/ 2624447 w 3211174"/>
                  <a:gd name="connsiteY43" fmla="*/ 71252 h 1506726"/>
                  <a:gd name="connsiteX44" fmla="*/ 2826327 w 3211174"/>
                  <a:gd name="connsiteY44" fmla="*/ 35626 h 1506726"/>
                  <a:gd name="connsiteX45" fmla="*/ 3040083 w 3211174"/>
                  <a:gd name="connsiteY45" fmla="*/ 11875 h 1506726"/>
                  <a:gd name="connsiteX46" fmla="*/ 3099459 w 3211174"/>
                  <a:gd name="connsiteY46" fmla="*/ 0 h 1506726"/>
                  <a:gd name="connsiteX47" fmla="*/ 3194462 w 3211174"/>
                  <a:gd name="connsiteY47" fmla="*/ 11875 h 1506726"/>
                  <a:gd name="connsiteX48" fmla="*/ 3170711 w 3211174"/>
                  <a:gd name="connsiteY48" fmla="*/ 83127 h 1506726"/>
                  <a:gd name="connsiteX49" fmla="*/ 3135085 w 3211174"/>
                  <a:gd name="connsiteY49" fmla="*/ 95003 h 1506726"/>
                  <a:gd name="connsiteX50" fmla="*/ 3051958 w 3211174"/>
                  <a:gd name="connsiteY50" fmla="*/ 118753 h 1506726"/>
                  <a:gd name="connsiteX51" fmla="*/ 2980706 w 3211174"/>
                  <a:gd name="connsiteY51" fmla="*/ 178130 h 1506726"/>
                  <a:gd name="connsiteX52" fmla="*/ 2909454 w 3211174"/>
                  <a:gd name="connsiteY52" fmla="*/ 190005 h 1506726"/>
                  <a:gd name="connsiteX53" fmla="*/ 2660072 w 3211174"/>
                  <a:gd name="connsiteY53" fmla="*/ 249382 h 1506726"/>
                  <a:gd name="connsiteX54" fmla="*/ 2612571 w 3211174"/>
                  <a:gd name="connsiteY54" fmla="*/ 296883 h 1506726"/>
                  <a:gd name="connsiteX55" fmla="*/ 2576945 w 3211174"/>
                  <a:gd name="connsiteY55" fmla="*/ 332509 h 1506726"/>
                  <a:gd name="connsiteX56" fmla="*/ 2541319 w 3211174"/>
                  <a:gd name="connsiteY56" fmla="*/ 344384 h 1506726"/>
                  <a:gd name="connsiteX57" fmla="*/ 2398815 w 3211174"/>
                  <a:gd name="connsiteY57" fmla="*/ 356260 h 1506726"/>
                  <a:gd name="connsiteX58" fmla="*/ 2327563 w 3211174"/>
                  <a:gd name="connsiteY58" fmla="*/ 391886 h 1506726"/>
                  <a:gd name="connsiteX59" fmla="*/ 2256311 w 3211174"/>
                  <a:gd name="connsiteY59" fmla="*/ 415636 h 1506726"/>
                  <a:gd name="connsiteX60" fmla="*/ 2220685 w 3211174"/>
                  <a:gd name="connsiteY60" fmla="*/ 427512 h 1506726"/>
                  <a:gd name="connsiteX61" fmla="*/ 2185059 w 3211174"/>
                  <a:gd name="connsiteY61" fmla="*/ 451262 h 1506726"/>
                  <a:gd name="connsiteX62" fmla="*/ 2173184 w 3211174"/>
                  <a:gd name="connsiteY62" fmla="*/ 486888 h 1506726"/>
                  <a:gd name="connsiteX63" fmla="*/ 2161309 w 3211174"/>
                  <a:gd name="connsiteY63" fmla="*/ 534390 h 1506726"/>
                  <a:gd name="connsiteX64" fmla="*/ 2090057 w 3211174"/>
                  <a:gd name="connsiteY64" fmla="*/ 558140 h 1506726"/>
                  <a:gd name="connsiteX65" fmla="*/ 2006930 w 3211174"/>
                  <a:gd name="connsiteY65" fmla="*/ 581891 h 1506726"/>
                  <a:gd name="connsiteX66" fmla="*/ 1959428 w 3211174"/>
                  <a:gd name="connsiteY66" fmla="*/ 653143 h 1506726"/>
                  <a:gd name="connsiteX67" fmla="*/ 1888176 w 3211174"/>
                  <a:gd name="connsiteY67" fmla="*/ 676893 h 1506726"/>
                  <a:gd name="connsiteX68" fmla="*/ 1852550 w 3211174"/>
                  <a:gd name="connsiteY68" fmla="*/ 688769 h 1506726"/>
                  <a:gd name="connsiteX69" fmla="*/ 1840675 w 3211174"/>
                  <a:gd name="connsiteY69" fmla="*/ 724395 h 1506726"/>
                  <a:gd name="connsiteX70" fmla="*/ 1805049 w 3211174"/>
                  <a:gd name="connsiteY70" fmla="*/ 748145 h 1506726"/>
                  <a:gd name="connsiteX71" fmla="*/ 1721922 w 3211174"/>
                  <a:gd name="connsiteY71" fmla="*/ 771896 h 1506726"/>
                  <a:gd name="connsiteX72" fmla="*/ 1686296 w 3211174"/>
                  <a:gd name="connsiteY72" fmla="*/ 783771 h 1506726"/>
                  <a:gd name="connsiteX73" fmla="*/ 1626919 w 3211174"/>
                  <a:gd name="connsiteY73" fmla="*/ 831273 h 1506726"/>
                  <a:gd name="connsiteX74" fmla="*/ 1567543 w 3211174"/>
                  <a:gd name="connsiteY74" fmla="*/ 878774 h 1506726"/>
                  <a:gd name="connsiteX75" fmla="*/ 1531917 w 3211174"/>
                  <a:gd name="connsiteY75" fmla="*/ 902525 h 1506726"/>
                  <a:gd name="connsiteX76" fmla="*/ 1508166 w 3211174"/>
                  <a:gd name="connsiteY76" fmla="*/ 938151 h 1506726"/>
                  <a:gd name="connsiteX77" fmla="*/ 1436914 w 3211174"/>
                  <a:gd name="connsiteY77" fmla="*/ 961901 h 1506726"/>
                  <a:gd name="connsiteX78" fmla="*/ 1365662 w 3211174"/>
                  <a:gd name="connsiteY78" fmla="*/ 1009403 h 1506726"/>
                  <a:gd name="connsiteX79" fmla="*/ 1306285 w 3211174"/>
                  <a:gd name="connsiteY79" fmla="*/ 1080655 h 1506726"/>
                  <a:gd name="connsiteX80" fmla="*/ 1294410 w 3211174"/>
                  <a:gd name="connsiteY80" fmla="*/ 1116281 h 1506726"/>
                  <a:gd name="connsiteX81" fmla="*/ 1175657 w 3211174"/>
                  <a:gd name="connsiteY81" fmla="*/ 1151906 h 1506726"/>
                  <a:gd name="connsiteX82" fmla="*/ 1104405 w 3211174"/>
                  <a:gd name="connsiteY82" fmla="*/ 1175657 h 1506726"/>
                  <a:gd name="connsiteX83" fmla="*/ 1068779 w 3211174"/>
                  <a:gd name="connsiteY83" fmla="*/ 1187532 h 1506726"/>
                  <a:gd name="connsiteX84" fmla="*/ 1033153 w 3211174"/>
                  <a:gd name="connsiteY84" fmla="*/ 1211283 h 1506726"/>
                  <a:gd name="connsiteX85" fmla="*/ 878774 w 3211174"/>
                  <a:gd name="connsiteY85" fmla="*/ 1246909 h 1506726"/>
                  <a:gd name="connsiteX86" fmla="*/ 831272 w 3211174"/>
                  <a:gd name="connsiteY86" fmla="*/ 1258784 h 1506726"/>
                  <a:gd name="connsiteX87" fmla="*/ 771896 w 3211174"/>
                  <a:gd name="connsiteY87" fmla="*/ 1270660 h 1506726"/>
                  <a:gd name="connsiteX88" fmla="*/ 736270 w 3211174"/>
                  <a:gd name="connsiteY88" fmla="*/ 1282535 h 1506726"/>
                  <a:gd name="connsiteX89" fmla="*/ 593766 w 3211174"/>
                  <a:gd name="connsiteY89" fmla="*/ 1294410 h 1506726"/>
                  <a:gd name="connsiteX90" fmla="*/ 486888 w 3211174"/>
                  <a:gd name="connsiteY90" fmla="*/ 1353787 h 1506726"/>
                  <a:gd name="connsiteX91" fmla="*/ 451262 w 3211174"/>
                  <a:gd name="connsiteY91" fmla="*/ 1377538 h 1506726"/>
                  <a:gd name="connsiteX92" fmla="*/ 368135 w 3211174"/>
                  <a:gd name="connsiteY92" fmla="*/ 1401288 h 1506726"/>
                  <a:gd name="connsiteX93" fmla="*/ 273132 w 3211174"/>
                  <a:gd name="connsiteY93" fmla="*/ 1425039 h 1506726"/>
                  <a:gd name="connsiteX94" fmla="*/ 201880 w 3211174"/>
                  <a:gd name="connsiteY94" fmla="*/ 1496291 h 1506726"/>
                  <a:gd name="connsiteX95" fmla="*/ 0 w 3211174"/>
                  <a:gd name="connsiteY95" fmla="*/ 1496291 h 1506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3211174" h="1506726">
                    <a:moveTo>
                      <a:pt x="0" y="1496291"/>
                    </a:moveTo>
                    <a:cubicBezTo>
                      <a:pt x="63141" y="1417363"/>
                      <a:pt x="23454" y="1444930"/>
                      <a:pt x="118753" y="1413164"/>
                    </a:cubicBezTo>
                    <a:lnTo>
                      <a:pt x="154379" y="1401288"/>
                    </a:lnTo>
                    <a:lnTo>
                      <a:pt x="190005" y="1389413"/>
                    </a:lnTo>
                    <a:cubicBezTo>
                      <a:pt x="193963" y="1377538"/>
                      <a:pt x="193029" y="1362638"/>
                      <a:pt x="201880" y="1353787"/>
                    </a:cubicBezTo>
                    <a:cubicBezTo>
                      <a:pt x="222064" y="1333603"/>
                      <a:pt x="252948" y="1326470"/>
                      <a:pt x="273132" y="1306286"/>
                    </a:cubicBezTo>
                    <a:lnTo>
                      <a:pt x="308758" y="1270660"/>
                    </a:lnTo>
                    <a:cubicBezTo>
                      <a:pt x="312717" y="1258785"/>
                      <a:pt x="310448" y="1242310"/>
                      <a:pt x="320634" y="1235034"/>
                    </a:cubicBezTo>
                    <a:cubicBezTo>
                      <a:pt x="341006" y="1220483"/>
                      <a:pt x="368135" y="1219200"/>
                      <a:pt x="391885" y="1211283"/>
                    </a:cubicBezTo>
                    <a:cubicBezTo>
                      <a:pt x="457784" y="1189317"/>
                      <a:pt x="415100" y="1200959"/>
                      <a:pt x="522514" y="1187532"/>
                    </a:cubicBezTo>
                    <a:cubicBezTo>
                      <a:pt x="612061" y="1157684"/>
                      <a:pt x="505155" y="1201419"/>
                      <a:pt x="581891" y="1140031"/>
                    </a:cubicBezTo>
                    <a:cubicBezTo>
                      <a:pt x="591666" y="1132211"/>
                      <a:pt x="605642" y="1132114"/>
                      <a:pt x="617517" y="1128156"/>
                    </a:cubicBezTo>
                    <a:lnTo>
                      <a:pt x="688769" y="1080655"/>
                    </a:lnTo>
                    <a:cubicBezTo>
                      <a:pt x="700644" y="1072738"/>
                      <a:pt x="710855" y="1061417"/>
                      <a:pt x="724395" y="1056904"/>
                    </a:cubicBezTo>
                    <a:lnTo>
                      <a:pt x="760021" y="1045029"/>
                    </a:lnTo>
                    <a:cubicBezTo>
                      <a:pt x="813136" y="965355"/>
                      <a:pt x="750566" y="1043415"/>
                      <a:pt x="819397" y="997527"/>
                    </a:cubicBezTo>
                    <a:cubicBezTo>
                      <a:pt x="833371" y="988211"/>
                      <a:pt x="841766" y="972212"/>
                      <a:pt x="855023" y="961901"/>
                    </a:cubicBezTo>
                    <a:cubicBezTo>
                      <a:pt x="916274" y="914262"/>
                      <a:pt x="908148" y="920442"/>
                      <a:pt x="961901" y="902525"/>
                    </a:cubicBezTo>
                    <a:cubicBezTo>
                      <a:pt x="973776" y="894608"/>
                      <a:pt x="988129" y="889515"/>
                      <a:pt x="997527" y="878774"/>
                    </a:cubicBezTo>
                    <a:cubicBezTo>
                      <a:pt x="1016324" y="857292"/>
                      <a:pt x="1021277" y="823356"/>
                      <a:pt x="1045028" y="807522"/>
                    </a:cubicBezTo>
                    <a:cubicBezTo>
                      <a:pt x="1091069" y="776827"/>
                      <a:pt x="1067114" y="788284"/>
                      <a:pt x="1116280" y="771896"/>
                    </a:cubicBezTo>
                    <a:cubicBezTo>
                      <a:pt x="1172738" y="734257"/>
                      <a:pt x="1138364" y="752660"/>
                      <a:pt x="1223158" y="724395"/>
                    </a:cubicBezTo>
                    <a:cubicBezTo>
                      <a:pt x="1235033" y="720437"/>
                      <a:pt x="1248369" y="719463"/>
                      <a:pt x="1258784" y="712519"/>
                    </a:cubicBezTo>
                    <a:lnTo>
                      <a:pt x="1330036" y="665018"/>
                    </a:lnTo>
                    <a:cubicBezTo>
                      <a:pt x="1351704" y="632516"/>
                      <a:pt x="1351911" y="622309"/>
                      <a:pt x="1389413" y="605642"/>
                    </a:cubicBezTo>
                    <a:cubicBezTo>
                      <a:pt x="1389428" y="605635"/>
                      <a:pt x="1478470" y="575956"/>
                      <a:pt x="1496291" y="570016"/>
                    </a:cubicBezTo>
                    <a:cubicBezTo>
                      <a:pt x="1508166" y="566057"/>
                      <a:pt x="1521501" y="565083"/>
                      <a:pt x="1531917" y="558140"/>
                    </a:cubicBezTo>
                    <a:cubicBezTo>
                      <a:pt x="1574562" y="529711"/>
                      <a:pt x="1578232" y="522751"/>
                      <a:pt x="1638795" y="510639"/>
                    </a:cubicBezTo>
                    <a:cubicBezTo>
                      <a:pt x="1658587" y="506681"/>
                      <a:pt x="1678698" y="504075"/>
                      <a:pt x="1698171" y="498764"/>
                    </a:cubicBezTo>
                    <a:cubicBezTo>
                      <a:pt x="1722324" y="492177"/>
                      <a:pt x="1769423" y="475013"/>
                      <a:pt x="1769423" y="475013"/>
                    </a:cubicBezTo>
                    <a:cubicBezTo>
                      <a:pt x="1812966" y="409699"/>
                      <a:pt x="1769423" y="465117"/>
                      <a:pt x="1828800" y="415636"/>
                    </a:cubicBezTo>
                    <a:cubicBezTo>
                      <a:pt x="1841702" y="404885"/>
                      <a:pt x="1849745" y="388166"/>
                      <a:pt x="1864426" y="380010"/>
                    </a:cubicBezTo>
                    <a:cubicBezTo>
                      <a:pt x="1914371" y="352263"/>
                      <a:pt x="1976592" y="351596"/>
                      <a:pt x="2030680" y="344384"/>
                    </a:cubicBezTo>
                    <a:cubicBezTo>
                      <a:pt x="2058425" y="340685"/>
                      <a:pt x="2086269" y="337516"/>
                      <a:pt x="2113808" y="332509"/>
                    </a:cubicBezTo>
                    <a:cubicBezTo>
                      <a:pt x="2153295" y="325330"/>
                      <a:pt x="2195375" y="309278"/>
                      <a:pt x="2232561" y="296883"/>
                    </a:cubicBezTo>
                    <a:lnTo>
                      <a:pt x="2268187" y="285008"/>
                    </a:lnTo>
                    <a:cubicBezTo>
                      <a:pt x="2280062" y="277091"/>
                      <a:pt x="2291047" y="267640"/>
                      <a:pt x="2303813" y="261257"/>
                    </a:cubicBezTo>
                    <a:cubicBezTo>
                      <a:pt x="2315009" y="255659"/>
                      <a:pt x="2329024" y="256326"/>
                      <a:pt x="2339439" y="249382"/>
                    </a:cubicBezTo>
                    <a:cubicBezTo>
                      <a:pt x="2353413" y="240066"/>
                      <a:pt x="2362163" y="224507"/>
                      <a:pt x="2375065" y="213756"/>
                    </a:cubicBezTo>
                    <a:cubicBezTo>
                      <a:pt x="2405760" y="188177"/>
                      <a:pt x="2410610" y="190032"/>
                      <a:pt x="2446317" y="178130"/>
                    </a:cubicBezTo>
                    <a:cubicBezTo>
                      <a:pt x="2458192" y="170213"/>
                      <a:pt x="2469177" y="160762"/>
                      <a:pt x="2481943" y="154379"/>
                    </a:cubicBezTo>
                    <a:cubicBezTo>
                      <a:pt x="2493139" y="148781"/>
                      <a:pt x="2507154" y="149448"/>
                      <a:pt x="2517569" y="142504"/>
                    </a:cubicBezTo>
                    <a:cubicBezTo>
                      <a:pt x="2606524" y="83201"/>
                      <a:pt x="2504111" y="123239"/>
                      <a:pt x="2588821" y="95003"/>
                    </a:cubicBezTo>
                    <a:cubicBezTo>
                      <a:pt x="2600696" y="87086"/>
                      <a:pt x="2611405" y="77049"/>
                      <a:pt x="2624447" y="71252"/>
                    </a:cubicBezTo>
                    <a:cubicBezTo>
                      <a:pt x="2701748" y="36895"/>
                      <a:pt x="2732639" y="44143"/>
                      <a:pt x="2826327" y="35626"/>
                    </a:cubicBezTo>
                    <a:cubicBezTo>
                      <a:pt x="2924136" y="3024"/>
                      <a:pt x="2822232" y="33660"/>
                      <a:pt x="3040083" y="11875"/>
                    </a:cubicBezTo>
                    <a:cubicBezTo>
                      <a:pt x="3060167" y="9867"/>
                      <a:pt x="3079667" y="3958"/>
                      <a:pt x="3099459" y="0"/>
                    </a:cubicBezTo>
                    <a:cubicBezTo>
                      <a:pt x="3131127" y="3958"/>
                      <a:pt x="3165298" y="-1086"/>
                      <a:pt x="3194462" y="11875"/>
                    </a:cubicBezTo>
                    <a:cubicBezTo>
                      <a:pt x="3241231" y="32661"/>
                      <a:pt x="3175498" y="79935"/>
                      <a:pt x="3170711" y="83127"/>
                    </a:cubicBezTo>
                    <a:cubicBezTo>
                      <a:pt x="3160296" y="90071"/>
                      <a:pt x="3147121" y="91564"/>
                      <a:pt x="3135085" y="95003"/>
                    </a:cubicBezTo>
                    <a:cubicBezTo>
                      <a:pt x="3030680" y="124834"/>
                      <a:pt x="3137397" y="90274"/>
                      <a:pt x="3051958" y="118753"/>
                    </a:cubicBezTo>
                    <a:cubicBezTo>
                      <a:pt x="3035422" y="135289"/>
                      <a:pt x="3005505" y="169864"/>
                      <a:pt x="2980706" y="178130"/>
                    </a:cubicBezTo>
                    <a:cubicBezTo>
                      <a:pt x="2957863" y="185744"/>
                      <a:pt x="2933205" y="186047"/>
                      <a:pt x="2909454" y="190005"/>
                    </a:cubicBezTo>
                    <a:cubicBezTo>
                      <a:pt x="2788688" y="270515"/>
                      <a:pt x="2866683" y="235607"/>
                      <a:pt x="2660072" y="249382"/>
                    </a:cubicBezTo>
                    <a:cubicBezTo>
                      <a:pt x="2637453" y="317241"/>
                      <a:pt x="2666858" y="260692"/>
                      <a:pt x="2612571" y="296883"/>
                    </a:cubicBezTo>
                    <a:cubicBezTo>
                      <a:pt x="2598597" y="306199"/>
                      <a:pt x="2590919" y="323193"/>
                      <a:pt x="2576945" y="332509"/>
                    </a:cubicBezTo>
                    <a:cubicBezTo>
                      <a:pt x="2566530" y="339453"/>
                      <a:pt x="2553727" y="342730"/>
                      <a:pt x="2541319" y="344384"/>
                    </a:cubicBezTo>
                    <a:cubicBezTo>
                      <a:pt x="2494071" y="350684"/>
                      <a:pt x="2446316" y="352301"/>
                      <a:pt x="2398815" y="356260"/>
                    </a:cubicBezTo>
                    <a:cubicBezTo>
                      <a:pt x="2268888" y="399568"/>
                      <a:pt x="2465687" y="330498"/>
                      <a:pt x="2327563" y="391886"/>
                    </a:cubicBezTo>
                    <a:cubicBezTo>
                      <a:pt x="2304685" y="402054"/>
                      <a:pt x="2280062" y="407719"/>
                      <a:pt x="2256311" y="415636"/>
                    </a:cubicBezTo>
                    <a:cubicBezTo>
                      <a:pt x="2244436" y="419594"/>
                      <a:pt x="2231101" y="420569"/>
                      <a:pt x="2220685" y="427512"/>
                    </a:cubicBezTo>
                    <a:lnTo>
                      <a:pt x="2185059" y="451262"/>
                    </a:lnTo>
                    <a:cubicBezTo>
                      <a:pt x="2181101" y="463137"/>
                      <a:pt x="2176623" y="474852"/>
                      <a:pt x="2173184" y="486888"/>
                    </a:cubicBezTo>
                    <a:cubicBezTo>
                      <a:pt x="2168700" y="502581"/>
                      <a:pt x="2173701" y="523768"/>
                      <a:pt x="2161309" y="534390"/>
                    </a:cubicBezTo>
                    <a:cubicBezTo>
                      <a:pt x="2142301" y="550683"/>
                      <a:pt x="2114345" y="552068"/>
                      <a:pt x="2090057" y="558140"/>
                    </a:cubicBezTo>
                    <a:cubicBezTo>
                      <a:pt x="2030412" y="573052"/>
                      <a:pt x="2058040" y="564855"/>
                      <a:pt x="2006930" y="581891"/>
                    </a:cubicBezTo>
                    <a:cubicBezTo>
                      <a:pt x="1991096" y="605642"/>
                      <a:pt x="1986508" y="644117"/>
                      <a:pt x="1959428" y="653143"/>
                    </a:cubicBezTo>
                    <a:lnTo>
                      <a:pt x="1888176" y="676893"/>
                    </a:lnTo>
                    <a:lnTo>
                      <a:pt x="1852550" y="688769"/>
                    </a:lnTo>
                    <a:cubicBezTo>
                      <a:pt x="1848592" y="700644"/>
                      <a:pt x="1848495" y="714620"/>
                      <a:pt x="1840675" y="724395"/>
                    </a:cubicBezTo>
                    <a:cubicBezTo>
                      <a:pt x="1831759" y="735540"/>
                      <a:pt x="1817814" y="741762"/>
                      <a:pt x="1805049" y="748145"/>
                    </a:cubicBezTo>
                    <a:cubicBezTo>
                      <a:pt x="1786062" y="757639"/>
                      <a:pt x="1739685" y="766821"/>
                      <a:pt x="1721922" y="771896"/>
                    </a:cubicBezTo>
                    <a:cubicBezTo>
                      <a:pt x="1709886" y="775335"/>
                      <a:pt x="1698171" y="779813"/>
                      <a:pt x="1686296" y="783771"/>
                    </a:cubicBezTo>
                    <a:cubicBezTo>
                      <a:pt x="1618227" y="885873"/>
                      <a:pt x="1708864" y="765715"/>
                      <a:pt x="1626919" y="831273"/>
                    </a:cubicBezTo>
                    <a:cubicBezTo>
                      <a:pt x="1550187" y="892660"/>
                      <a:pt x="1657088" y="848927"/>
                      <a:pt x="1567543" y="878774"/>
                    </a:cubicBezTo>
                    <a:cubicBezTo>
                      <a:pt x="1555668" y="886691"/>
                      <a:pt x="1542009" y="892433"/>
                      <a:pt x="1531917" y="902525"/>
                    </a:cubicBezTo>
                    <a:cubicBezTo>
                      <a:pt x="1521825" y="912617"/>
                      <a:pt x="1520269" y="930587"/>
                      <a:pt x="1508166" y="938151"/>
                    </a:cubicBezTo>
                    <a:cubicBezTo>
                      <a:pt x="1486936" y="951420"/>
                      <a:pt x="1436914" y="961901"/>
                      <a:pt x="1436914" y="961901"/>
                    </a:cubicBezTo>
                    <a:cubicBezTo>
                      <a:pt x="1413163" y="977735"/>
                      <a:pt x="1381496" y="985652"/>
                      <a:pt x="1365662" y="1009403"/>
                    </a:cubicBezTo>
                    <a:cubicBezTo>
                      <a:pt x="1332595" y="1059003"/>
                      <a:pt x="1352003" y="1034937"/>
                      <a:pt x="1306285" y="1080655"/>
                    </a:cubicBezTo>
                    <a:cubicBezTo>
                      <a:pt x="1302327" y="1092530"/>
                      <a:pt x="1304596" y="1109005"/>
                      <a:pt x="1294410" y="1116281"/>
                    </a:cubicBezTo>
                    <a:cubicBezTo>
                      <a:pt x="1274141" y="1130759"/>
                      <a:pt x="1204115" y="1143369"/>
                      <a:pt x="1175657" y="1151906"/>
                    </a:cubicBezTo>
                    <a:cubicBezTo>
                      <a:pt x="1151677" y="1159100"/>
                      <a:pt x="1128156" y="1167740"/>
                      <a:pt x="1104405" y="1175657"/>
                    </a:cubicBezTo>
                    <a:lnTo>
                      <a:pt x="1068779" y="1187532"/>
                    </a:lnTo>
                    <a:cubicBezTo>
                      <a:pt x="1056904" y="1195449"/>
                      <a:pt x="1046195" y="1205486"/>
                      <a:pt x="1033153" y="1211283"/>
                    </a:cubicBezTo>
                    <a:cubicBezTo>
                      <a:pt x="962408" y="1242726"/>
                      <a:pt x="956430" y="1232790"/>
                      <a:pt x="878774" y="1246909"/>
                    </a:cubicBezTo>
                    <a:cubicBezTo>
                      <a:pt x="862716" y="1249829"/>
                      <a:pt x="847205" y="1255243"/>
                      <a:pt x="831272" y="1258784"/>
                    </a:cubicBezTo>
                    <a:cubicBezTo>
                      <a:pt x="811569" y="1263163"/>
                      <a:pt x="791477" y="1265765"/>
                      <a:pt x="771896" y="1270660"/>
                    </a:cubicBezTo>
                    <a:cubicBezTo>
                      <a:pt x="759752" y="1273696"/>
                      <a:pt x="748678" y="1280881"/>
                      <a:pt x="736270" y="1282535"/>
                    </a:cubicBezTo>
                    <a:cubicBezTo>
                      <a:pt x="689022" y="1288835"/>
                      <a:pt x="641267" y="1290452"/>
                      <a:pt x="593766" y="1294410"/>
                    </a:cubicBezTo>
                    <a:cubicBezTo>
                      <a:pt x="531061" y="1315313"/>
                      <a:pt x="568554" y="1299343"/>
                      <a:pt x="486888" y="1353787"/>
                    </a:cubicBezTo>
                    <a:cubicBezTo>
                      <a:pt x="475013" y="1361704"/>
                      <a:pt x="464802" y="1373025"/>
                      <a:pt x="451262" y="1377538"/>
                    </a:cubicBezTo>
                    <a:cubicBezTo>
                      <a:pt x="411587" y="1390763"/>
                      <a:pt x="412872" y="1391346"/>
                      <a:pt x="368135" y="1401288"/>
                    </a:cubicBezTo>
                    <a:cubicBezTo>
                      <a:pt x="282156" y="1420395"/>
                      <a:pt x="336792" y="1403820"/>
                      <a:pt x="273132" y="1425039"/>
                    </a:cubicBezTo>
                    <a:cubicBezTo>
                      <a:pt x="249381" y="1448790"/>
                      <a:pt x="235302" y="1492949"/>
                      <a:pt x="201880" y="1496291"/>
                    </a:cubicBezTo>
                    <a:cubicBezTo>
                      <a:pt x="43739" y="1512105"/>
                      <a:pt x="122909" y="1508166"/>
                      <a:pt x="0" y="1496291"/>
                    </a:cubicBezTo>
                    <a:close/>
                  </a:path>
                </a:pathLst>
              </a:custGeom>
              <a:gradFill>
                <a:gsLst>
                  <a:gs pos="16000">
                    <a:srgbClr val="080808"/>
                  </a:gs>
                  <a:gs pos="57000">
                    <a:srgbClr val="FFFFFF">
                      <a:lumMod val="94000"/>
                    </a:srgbClr>
                  </a:gs>
                </a:gsLst>
                <a:lin ang="147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5" name="Dowolny kształt 65"/>
              <p:cNvSpPr/>
              <p:nvPr/>
            </p:nvSpPr>
            <p:spPr bwMode="auto">
              <a:xfrm>
                <a:off x="2262200" y="361672"/>
                <a:ext cx="6201447" cy="4956673"/>
              </a:xfrm>
              <a:custGeom>
                <a:avLst/>
                <a:gdLst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127531 w 7094483"/>
                  <a:gd name="connsiteY175" fmla="*/ 1786878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5875283 w 7094483"/>
                  <a:gd name="connsiteY182" fmla="*/ 2007595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5402317 w 7094483"/>
                  <a:gd name="connsiteY190" fmla="*/ 2322905 h 5234271"/>
                  <a:gd name="connsiteX191" fmla="*/ 5339255 w 7094483"/>
                  <a:gd name="connsiteY191" fmla="*/ 2364947 h 5234271"/>
                  <a:gd name="connsiteX192" fmla="*/ 5255173 w 7094483"/>
                  <a:gd name="connsiteY192" fmla="*/ 2459540 h 5234271"/>
                  <a:gd name="connsiteX193" fmla="*/ 5223642 w 7094483"/>
                  <a:gd name="connsiteY193" fmla="*/ 2491071 h 5234271"/>
                  <a:gd name="connsiteX194" fmla="*/ 5192111 w 7094483"/>
                  <a:gd name="connsiteY194" fmla="*/ 2512091 h 5234271"/>
                  <a:gd name="connsiteX195" fmla="*/ 5160580 w 7094483"/>
                  <a:gd name="connsiteY195" fmla="*/ 2543622 h 5234271"/>
                  <a:gd name="connsiteX196" fmla="*/ 5139559 w 7094483"/>
                  <a:gd name="connsiteY196" fmla="*/ 2575153 h 5234271"/>
                  <a:gd name="connsiteX197" fmla="*/ 5076497 w 7094483"/>
                  <a:gd name="connsiteY197" fmla="*/ 2617195 h 5234271"/>
                  <a:gd name="connsiteX198" fmla="*/ 4981904 w 7094483"/>
                  <a:gd name="connsiteY198" fmla="*/ 2701278 h 5234271"/>
                  <a:gd name="connsiteX199" fmla="*/ 4929352 w 7094483"/>
                  <a:gd name="connsiteY199" fmla="*/ 2743319 h 5234271"/>
                  <a:gd name="connsiteX200" fmla="*/ 4908331 w 7094483"/>
                  <a:gd name="connsiteY200" fmla="*/ 2774850 h 5234271"/>
                  <a:gd name="connsiteX201" fmla="*/ 4845269 w 7094483"/>
                  <a:gd name="connsiteY201" fmla="*/ 2816891 h 5234271"/>
                  <a:gd name="connsiteX202" fmla="*/ 4771697 w 7094483"/>
                  <a:gd name="connsiteY202" fmla="*/ 2900974 h 5234271"/>
                  <a:gd name="connsiteX203" fmla="*/ 4508938 w 7094483"/>
                  <a:gd name="connsiteY203" fmla="*/ 2900974 h 5234271"/>
                  <a:gd name="connsiteX204" fmla="*/ 4477407 w 7094483"/>
                  <a:gd name="connsiteY204" fmla="*/ 2932505 h 5234271"/>
                  <a:gd name="connsiteX205" fmla="*/ 4445876 w 7094483"/>
                  <a:gd name="connsiteY205" fmla="*/ 2953526 h 5234271"/>
                  <a:gd name="connsiteX206" fmla="*/ 4340773 w 7094483"/>
                  <a:gd name="connsiteY206" fmla="*/ 2985057 h 5234271"/>
                  <a:gd name="connsiteX207" fmla="*/ 4309242 w 7094483"/>
                  <a:gd name="connsiteY207" fmla="*/ 2995567 h 5234271"/>
                  <a:gd name="connsiteX208" fmla="*/ 4277711 w 7094483"/>
                  <a:gd name="connsiteY208" fmla="*/ 3027098 h 5234271"/>
                  <a:gd name="connsiteX209" fmla="*/ 4246180 w 7094483"/>
                  <a:gd name="connsiteY209" fmla="*/ 3048119 h 5234271"/>
                  <a:gd name="connsiteX210" fmla="*/ 4225159 w 7094483"/>
                  <a:gd name="connsiteY210" fmla="*/ 3079650 h 5234271"/>
                  <a:gd name="connsiteX211" fmla="*/ 4193628 w 7094483"/>
                  <a:gd name="connsiteY211" fmla="*/ 3100671 h 5234271"/>
                  <a:gd name="connsiteX212" fmla="*/ 4099035 w 7094483"/>
                  <a:gd name="connsiteY212" fmla="*/ 3174243 h 5234271"/>
                  <a:gd name="connsiteX213" fmla="*/ 4067504 w 7094483"/>
                  <a:gd name="connsiteY213" fmla="*/ 3195264 h 5234271"/>
                  <a:gd name="connsiteX214" fmla="*/ 4004442 w 7094483"/>
                  <a:gd name="connsiteY214" fmla="*/ 3216284 h 5234271"/>
                  <a:gd name="connsiteX215" fmla="*/ 3972911 w 7094483"/>
                  <a:gd name="connsiteY215" fmla="*/ 3226795 h 5234271"/>
                  <a:gd name="connsiteX216" fmla="*/ 3909849 w 7094483"/>
                  <a:gd name="connsiteY216" fmla="*/ 3237305 h 5234271"/>
                  <a:gd name="connsiteX217" fmla="*/ 3815255 w 7094483"/>
                  <a:gd name="connsiteY217" fmla="*/ 3268836 h 5234271"/>
                  <a:gd name="connsiteX218" fmla="*/ 3783724 w 7094483"/>
                  <a:gd name="connsiteY218" fmla="*/ 3279347 h 5234271"/>
                  <a:gd name="connsiteX219" fmla="*/ 3752193 w 7094483"/>
                  <a:gd name="connsiteY219" fmla="*/ 3300367 h 5234271"/>
                  <a:gd name="connsiteX220" fmla="*/ 3731173 w 7094483"/>
                  <a:gd name="connsiteY220" fmla="*/ 3363429 h 5234271"/>
                  <a:gd name="connsiteX221" fmla="*/ 3636580 w 7094483"/>
                  <a:gd name="connsiteY221" fmla="*/ 3415981 h 5234271"/>
                  <a:gd name="connsiteX222" fmla="*/ 3584028 w 7094483"/>
                  <a:gd name="connsiteY222" fmla="*/ 3468533 h 5234271"/>
                  <a:gd name="connsiteX223" fmla="*/ 3541986 w 7094483"/>
                  <a:gd name="connsiteY223" fmla="*/ 3563126 h 5234271"/>
                  <a:gd name="connsiteX224" fmla="*/ 3478924 w 7094483"/>
                  <a:gd name="connsiteY224" fmla="*/ 3584147 h 5234271"/>
                  <a:gd name="connsiteX225" fmla="*/ 3447393 w 7094483"/>
                  <a:gd name="connsiteY225" fmla="*/ 3594657 h 5234271"/>
                  <a:gd name="connsiteX226" fmla="*/ 3415862 w 7094483"/>
                  <a:gd name="connsiteY226" fmla="*/ 3615678 h 5234271"/>
                  <a:gd name="connsiteX227" fmla="*/ 3384331 w 7094483"/>
                  <a:gd name="connsiteY227" fmla="*/ 3626188 h 5234271"/>
                  <a:gd name="connsiteX228" fmla="*/ 3373821 w 7094483"/>
                  <a:gd name="connsiteY228" fmla="*/ 3657719 h 5234271"/>
                  <a:gd name="connsiteX229" fmla="*/ 3363311 w 7094483"/>
                  <a:gd name="connsiteY229" fmla="*/ 3783843 h 5234271"/>
                  <a:gd name="connsiteX230" fmla="*/ 3331780 w 7094483"/>
                  <a:gd name="connsiteY230" fmla="*/ 3794353 h 5234271"/>
                  <a:gd name="connsiteX231" fmla="*/ 3300249 w 7094483"/>
                  <a:gd name="connsiteY231" fmla="*/ 3815374 h 5234271"/>
                  <a:gd name="connsiteX232" fmla="*/ 3153104 w 7094483"/>
                  <a:gd name="connsiteY232" fmla="*/ 3836395 h 5234271"/>
                  <a:gd name="connsiteX233" fmla="*/ 3090042 w 7094483"/>
                  <a:gd name="connsiteY233" fmla="*/ 3878436 h 5234271"/>
                  <a:gd name="connsiteX234" fmla="*/ 2995449 w 7094483"/>
                  <a:gd name="connsiteY234" fmla="*/ 3899457 h 5234271"/>
                  <a:gd name="connsiteX235" fmla="*/ 2932386 w 7094483"/>
                  <a:gd name="connsiteY235" fmla="*/ 3952009 h 5234271"/>
                  <a:gd name="connsiteX236" fmla="*/ 2869324 w 7094483"/>
                  <a:gd name="connsiteY236" fmla="*/ 3983540 h 5234271"/>
                  <a:gd name="connsiteX237" fmla="*/ 2806262 w 7094483"/>
                  <a:gd name="connsiteY237" fmla="*/ 4015071 h 5234271"/>
                  <a:gd name="connsiteX238" fmla="*/ 2764221 w 7094483"/>
                  <a:gd name="connsiteY238" fmla="*/ 4057112 h 5234271"/>
                  <a:gd name="connsiteX239" fmla="*/ 2743200 w 7094483"/>
                  <a:gd name="connsiteY239" fmla="*/ 4088643 h 5234271"/>
                  <a:gd name="connsiteX240" fmla="*/ 2711669 w 7094483"/>
                  <a:gd name="connsiteY240" fmla="*/ 4109664 h 5234271"/>
                  <a:gd name="connsiteX241" fmla="*/ 2617076 w 7094483"/>
                  <a:gd name="connsiteY241" fmla="*/ 4183236 h 5234271"/>
                  <a:gd name="connsiteX242" fmla="*/ 2585545 w 7094483"/>
                  <a:gd name="connsiteY242" fmla="*/ 4214767 h 5234271"/>
                  <a:gd name="connsiteX243" fmla="*/ 2522483 w 7094483"/>
                  <a:gd name="connsiteY243" fmla="*/ 4235788 h 5234271"/>
                  <a:gd name="connsiteX244" fmla="*/ 2459421 w 7094483"/>
                  <a:gd name="connsiteY244" fmla="*/ 4277829 h 5234271"/>
                  <a:gd name="connsiteX245" fmla="*/ 2396359 w 7094483"/>
                  <a:gd name="connsiteY245" fmla="*/ 4330381 h 5234271"/>
                  <a:gd name="connsiteX246" fmla="*/ 2375338 w 7094483"/>
                  <a:gd name="connsiteY246" fmla="*/ 4361912 h 5234271"/>
                  <a:gd name="connsiteX247" fmla="*/ 2270235 w 7094483"/>
                  <a:gd name="connsiteY247" fmla="*/ 4414464 h 5234271"/>
                  <a:gd name="connsiteX248" fmla="*/ 2217683 w 7094483"/>
                  <a:gd name="connsiteY248" fmla="*/ 4424974 h 5234271"/>
                  <a:gd name="connsiteX249" fmla="*/ 2154621 w 7094483"/>
                  <a:gd name="connsiteY249" fmla="*/ 4445995 h 5234271"/>
                  <a:gd name="connsiteX250" fmla="*/ 2091559 w 7094483"/>
                  <a:gd name="connsiteY250" fmla="*/ 4488036 h 5234271"/>
                  <a:gd name="connsiteX251" fmla="*/ 2028497 w 7094483"/>
                  <a:gd name="connsiteY251" fmla="*/ 4519567 h 5234271"/>
                  <a:gd name="connsiteX252" fmla="*/ 1933904 w 7094483"/>
                  <a:gd name="connsiteY252" fmla="*/ 4572119 h 5234271"/>
                  <a:gd name="connsiteX253" fmla="*/ 1723697 w 7094483"/>
                  <a:gd name="connsiteY253" fmla="*/ 4603650 h 5234271"/>
                  <a:gd name="connsiteX254" fmla="*/ 1713186 w 7094483"/>
                  <a:gd name="connsiteY254" fmla="*/ 4635181 h 5234271"/>
                  <a:gd name="connsiteX255" fmla="*/ 1650124 w 7094483"/>
                  <a:gd name="connsiteY255" fmla="*/ 4687733 h 5234271"/>
                  <a:gd name="connsiteX256" fmla="*/ 1618593 w 7094483"/>
                  <a:gd name="connsiteY256" fmla="*/ 4719264 h 5234271"/>
                  <a:gd name="connsiteX257" fmla="*/ 1555531 w 7094483"/>
                  <a:gd name="connsiteY257" fmla="*/ 4740284 h 5234271"/>
                  <a:gd name="connsiteX258" fmla="*/ 1524000 w 7094483"/>
                  <a:gd name="connsiteY258" fmla="*/ 4750795 h 5234271"/>
                  <a:gd name="connsiteX259" fmla="*/ 1460938 w 7094483"/>
                  <a:gd name="connsiteY259" fmla="*/ 4792836 h 5234271"/>
                  <a:gd name="connsiteX260" fmla="*/ 1397876 w 7094483"/>
                  <a:gd name="connsiteY260" fmla="*/ 4834878 h 5234271"/>
                  <a:gd name="connsiteX261" fmla="*/ 1366345 w 7094483"/>
                  <a:gd name="connsiteY261" fmla="*/ 4845388 h 5234271"/>
                  <a:gd name="connsiteX262" fmla="*/ 1271752 w 7094483"/>
                  <a:gd name="connsiteY262" fmla="*/ 4866409 h 5234271"/>
                  <a:gd name="connsiteX263" fmla="*/ 1208690 w 7094483"/>
                  <a:gd name="connsiteY263" fmla="*/ 4876919 h 5234271"/>
                  <a:gd name="connsiteX264" fmla="*/ 1093076 w 7094483"/>
                  <a:gd name="connsiteY264" fmla="*/ 4908450 h 5234271"/>
                  <a:gd name="connsiteX265" fmla="*/ 1061545 w 7094483"/>
                  <a:gd name="connsiteY265" fmla="*/ 4929471 h 5234271"/>
                  <a:gd name="connsiteX266" fmla="*/ 998483 w 7094483"/>
                  <a:gd name="connsiteY266" fmla="*/ 4950491 h 5234271"/>
                  <a:gd name="connsiteX267" fmla="*/ 935421 w 7094483"/>
                  <a:gd name="connsiteY267" fmla="*/ 4982022 h 5234271"/>
                  <a:gd name="connsiteX268" fmla="*/ 872359 w 7094483"/>
                  <a:gd name="connsiteY268" fmla="*/ 5024064 h 5234271"/>
                  <a:gd name="connsiteX269" fmla="*/ 777766 w 7094483"/>
                  <a:gd name="connsiteY269" fmla="*/ 5034574 h 5234271"/>
                  <a:gd name="connsiteX270" fmla="*/ 756745 w 7094483"/>
                  <a:gd name="connsiteY270" fmla="*/ 5066105 h 5234271"/>
                  <a:gd name="connsiteX271" fmla="*/ 693683 w 7094483"/>
                  <a:gd name="connsiteY271" fmla="*/ 5097636 h 5234271"/>
                  <a:gd name="connsiteX272" fmla="*/ 493986 w 7094483"/>
                  <a:gd name="connsiteY272" fmla="*/ 5087126 h 5234271"/>
                  <a:gd name="connsiteX273" fmla="*/ 388883 w 7094483"/>
                  <a:gd name="connsiteY273" fmla="*/ 5097636 h 5234271"/>
                  <a:gd name="connsiteX274" fmla="*/ 325821 w 7094483"/>
                  <a:gd name="connsiteY274" fmla="*/ 5118657 h 5234271"/>
                  <a:gd name="connsiteX275" fmla="*/ 294290 w 7094483"/>
                  <a:gd name="connsiteY275" fmla="*/ 5139678 h 5234271"/>
                  <a:gd name="connsiteX276" fmla="*/ 252249 w 7094483"/>
                  <a:gd name="connsiteY276" fmla="*/ 5181719 h 5234271"/>
                  <a:gd name="connsiteX277" fmla="*/ 220717 w 7094483"/>
                  <a:gd name="connsiteY277" fmla="*/ 5202740 h 5234271"/>
                  <a:gd name="connsiteX278" fmla="*/ 94593 w 7094483"/>
                  <a:gd name="connsiteY278" fmla="*/ 5234271 h 5234271"/>
                  <a:gd name="connsiteX279" fmla="*/ 52552 w 7094483"/>
                  <a:gd name="connsiteY279" fmla="*/ 5171209 h 5234271"/>
                  <a:gd name="connsiteX280" fmla="*/ 63062 w 7094483"/>
                  <a:gd name="connsiteY280" fmla="*/ 5139678 h 5234271"/>
                  <a:gd name="connsiteX281" fmla="*/ 94593 w 7094483"/>
                  <a:gd name="connsiteY281" fmla="*/ 5118657 h 5234271"/>
                  <a:gd name="connsiteX282" fmla="*/ 94593 w 7094483"/>
                  <a:gd name="connsiteY282" fmla="*/ 5118657 h 523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7094483" h="5234271">
                    <a:moveTo>
                      <a:pt x="0" y="5181719"/>
                    </a:moveTo>
                    <a:lnTo>
                      <a:pt x="0" y="5181719"/>
                    </a:lnTo>
                    <a:cubicBezTo>
                      <a:pt x="24524" y="5160698"/>
                      <a:pt x="49564" y="5140265"/>
                      <a:pt x="73573" y="5118657"/>
                    </a:cubicBezTo>
                    <a:cubicBezTo>
                      <a:pt x="97720" y="5096924"/>
                      <a:pt x="106602" y="5079453"/>
                      <a:pt x="136635" y="5066105"/>
                    </a:cubicBezTo>
                    <a:cubicBezTo>
                      <a:pt x="156883" y="5057106"/>
                      <a:pt x="199697" y="5045084"/>
                      <a:pt x="199697" y="5045084"/>
                    </a:cubicBezTo>
                    <a:cubicBezTo>
                      <a:pt x="206704" y="5034574"/>
                      <a:pt x="211785" y="5022485"/>
                      <a:pt x="220717" y="5013553"/>
                    </a:cubicBezTo>
                    <a:cubicBezTo>
                      <a:pt x="241090" y="4993181"/>
                      <a:pt x="258138" y="4990570"/>
                      <a:pt x="283780" y="4982022"/>
                    </a:cubicBezTo>
                    <a:cubicBezTo>
                      <a:pt x="290787" y="4971512"/>
                      <a:pt x="295868" y="4959423"/>
                      <a:pt x="304800" y="4950491"/>
                    </a:cubicBezTo>
                    <a:cubicBezTo>
                      <a:pt x="325173" y="4930118"/>
                      <a:pt x="342219" y="4927508"/>
                      <a:pt x="367862" y="4918960"/>
                    </a:cubicBezTo>
                    <a:cubicBezTo>
                      <a:pt x="378372" y="4908450"/>
                      <a:pt x="387974" y="4896945"/>
                      <a:pt x="399393" y="4887429"/>
                    </a:cubicBezTo>
                    <a:cubicBezTo>
                      <a:pt x="409097" y="4879342"/>
                      <a:pt x="421992" y="4875341"/>
                      <a:pt x="430924" y="4866409"/>
                    </a:cubicBezTo>
                    <a:cubicBezTo>
                      <a:pt x="500997" y="4796337"/>
                      <a:pt x="399389" y="4869916"/>
                      <a:pt x="483476" y="4813857"/>
                    </a:cubicBezTo>
                    <a:cubicBezTo>
                      <a:pt x="490483" y="4803347"/>
                      <a:pt x="495565" y="4791258"/>
                      <a:pt x="504497" y="4782326"/>
                    </a:cubicBezTo>
                    <a:cubicBezTo>
                      <a:pt x="513429" y="4773394"/>
                      <a:pt x="528137" y="4771169"/>
                      <a:pt x="536028" y="4761305"/>
                    </a:cubicBezTo>
                    <a:cubicBezTo>
                      <a:pt x="542949" y="4752654"/>
                      <a:pt x="541583" y="4739683"/>
                      <a:pt x="546538" y="4729774"/>
                    </a:cubicBezTo>
                    <a:cubicBezTo>
                      <a:pt x="552187" y="4718476"/>
                      <a:pt x="560552" y="4708753"/>
                      <a:pt x="567559" y="4698243"/>
                    </a:cubicBezTo>
                    <a:cubicBezTo>
                      <a:pt x="571062" y="4687733"/>
                      <a:pt x="571924" y="4675930"/>
                      <a:pt x="578069" y="4666712"/>
                    </a:cubicBezTo>
                    <a:cubicBezTo>
                      <a:pt x="586314" y="4654344"/>
                      <a:pt x="598181" y="4644697"/>
                      <a:pt x="609600" y="4635181"/>
                    </a:cubicBezTo>
                    <a:cubicBezTo>
                      <a:pt x="631886" y="4616609"/>
                      <a:pt x="657469" y="4605991"/>
                      <a:pt x="683173" y="4593140"/>
                    </a:cubicBezTo>
                    <a:cubicBezTo>
                      <a:pt x="717774" y="4558539"/>
                      <a:pt x="727483" y="4544708"/>
                      <a:pt x="777766" y="4519567"/>
                    </a:cubicBezTo>
                    <a:cubicBezTo>
                      <a:pt x="791780" y="4512560"/>
                      <a:pt x="806372" y="4506608"/>
                      <a:pt x="819807" y="4498547"/>
                    </a:cubicBezTo>
                    <a:cubicBezTo>
                      <a:pt x="841471" y="4485549"/>
                      <a:pt x="861848" y="4470519"/>
                      <a:pt x="882869" y="4456505"/>
                    </a:cubicBezTo>
                    <a:cubicBezTo>
                      <a:pt x="893379" y="4449498"/>
                      <a:pt x="902416" y="4439478"/>
                      <a:pt x="914400" y="4435484"/>
                    </a:cubicBezTo>
                    <a:lnTo>
                      <a:pt x="1008993" y="4403953"/>
                    </a:lnTo>
                    <a:lnTo>
                      <a:pt x="1040524" y="4393443"/>
                    </a:lnTo>
                    <a:lnTo>
                      <a:pt x="1072055" y="4382933"/>
                    </a:lnTo>
                    <a:cubicBezTo>
                      <a:pt x="1093076" y="4368919"/>
                      <a:pt x="1117252" y="4358755"/>
                      <a:pt x="1135117" y="4340891"/>
                    </a:cubicBezTo>
                    <a:cubicBezTo>
                      <a:pt x="1162323" y="4313686"/>
                      <a:pt x="1191997" y="4279891"/>
                      <a:pt x="1229711" y="4267319"/>
                    </a:cubicBezTo>
                    <a:cubicBezTo>
                      <a:pt x="1309720" y="4240649"/>
                      <a:pt x="1271046" y="4250643"/>
                      <a:pt x="1345324" y="4235788"/>
                    </a:cubicBezTo>
                    <a:cubicBezTo>
                      <a:pt x="1435688" y="4175544"/>
                      <a:pt x="1321357" y="4247772"/>
                      <a:pt x="1408386" y="4204257"/>
                    </a:cubicBezTo>
                    <a:cubicBezTo>
                      <a:pt x="1419684" y="4198608"/>
                      <a:pt x="1428374" y="4188366"/>
                      <a:pt x="1439917" y="4183236"/>
                    </a:cubicBezTo>
                    <a:cubicBezTo>
                      <a:pt x="1460165" y="4174237"/>
                      <a:pt x="1481959" y="4169223"/>
                      <a:pt x="1502980" y="4162216"/>
                    </a:cubicBezTo>
                    <a:cubicBezTo>
                      <a:pt x="1513490" y="4158713"/>
                      <a:pt x="1525293" y="4157850"/>
                      <a:pt x="1534511" y="4151705"/>
                    </a:cubicBezTo>
                    <a:cubicBezTo>
                      <a:pt x="1693888" y="4045455"/>
                      <a:pt x="1530319" y="4160455"/>
                      <a:pt x="1629104" y="4078133"/>
                    </a:cubicBezTo>
                    <a:cubicBezTo>
                      <a:pt x="1638808" y="4070046"/>
                      <a:pt x="1650931" y="4065199"/>
                      <a:pt x="1660635" y="4057112"/>
                    </a:cubicBezTo>
                    <a:cubicBezTo>
                      <a:pt x="1672054" y="4047596"/>
                      <a:pt x="1680747" y="4035097"/>
                      <a:pt x="1692166" y="4025581"/>
                    </a:cubicBezTo>
                    <a:cubicBezTo>
                      <a:pt x="1701870" y="4017494"/>
                      <a:pt x="1713993" y="4012647"/>
                      <a:pt x="1723697" y="4004560"/>
                    </a:cubicBezTo>
                    <a:cubicBezTo>
                      <a:pt x="1751986" y="3980986"/>
                      <a:pt x="1753206" y="3966921"/>
                      <a:pt x="1786759" y="3952009"/>
                    </a:cubicBezTo>
                    <a:cubicBezTo>
                      <a:pt x="1807007" y="3943010"/>
                      <a:pt x="1849821" y="3930988"/>
                      <a:pt x="1849821" y="3930988"/>
                    </a:cubicBezTo>
                    <a:cubicBezTo>
                      <a:pt x="1860331" y="3923981"/>
                      <a:pt x="1870054" y="3915616"/>
                      <a:pt x="1881352" y="3909967"/>
                    </a:cubicBezTo>
                    <a:cubicBezTo>
                      <a:pt x="1891261" y="3905012"/>
                      <a:pt x="1904232" y="3906378"/>
                      <a:pt x="1912883" y="3899457"/>
                    </a:cubicBezTo>
                    <a:cubicBezTo>
                      <a:pt x="1980799" y="3845125"/>
                      <a:pt x="1886181" y="3883833"/>
                      <a:pt x="1965435" y="3857416"/>
                    </a:cubicBezTo>
                    <a:cubicBezTo>
                      <a:pt x="1985238" y="3837612"/>
                      <a:pt x="2002155" y="3816571"/>
                      <a:pt x="2028497" y="3804864"/>
                    </a:cubicBezTo>
                    <a:cubicBezTo>
                      <a:pt x="2048745" y="3795865"/>
                      <a:pt x="2091559" y="3783843"/>
                      <a:pt x="2091559" y="3783843"/>
                    </a:cubicBezTo>
                    <a:cubicBezTo>
                      <a:pt x="2112580" y="3769829"/>
                      <a:pt x="2136757" y="3759666"/>
                      <a:pt x="2154621" y="3741802"/>
                    </a:cubicBezTo>
                    <a:cubicBezTo>
                      <a:pt x="2165131" y="3731292"/>
                      <a:pt x="2173159" y="3717490"/>
                      <a:pt x="2186152" y="3710271"/>
                    </a:cubicBezTo>
                    <a:cubicBezTo>
                      <a:pt x="2205521" y="3699510"/>
                      <a:pt x="2249214" y="3689250"/>
                      <a:pt x="2249214" y="3689250"/>
                    </a:cubicBezTo>
                    <a:cubicBezTo>
                      <a:pt x="2333301" y="3633191"/>
                      <a:pt x="2231693" y="3706770"/>
                      <a:pt x="2301766" y="3636698"/>
                    </a:cubicBezTo>
                    <a:cubicBezTo>
                      <a:pt x="2310698" y="3627766"/>
                      <a:pt x="2322787" y="3622685"/>
                      <a:pt x="2333297" y="3615678"/>
                    </a:cubicBezTo>
                    <a:cubicBezTo>
                      <a:pt x="2353967" y="3584672"/>
                      <a:pt x="2355499" y="3577908"/>
                      <a:pt x="2385849" y="3552616"/>
                    </a:cubicBezTo>
                    <a:cubicBezTo>
                      <a:pt x="2395553" y="3544529"/>
                      <a:pt x="2407676" y="3539682"/>
                      <a:pt x="2417380" y="3531595"/>
                    </a:cubicBezTo>
                    <a:cubicBezTo>
                      <a:pt x="2428799" y="3522079"/>
                      <a:pt x="2435918" y="3507283"/>
                      <a:pt x="2448911" y="3500064"/>
                    </a:cubicBezTo>
                    <a:cubicBezTo>
                      <a:pt x="2468280" y="3489303"/>
                      <a:pt x="2511973" y="3479043"/>
                      <a:pt x="2511973" y="3479043"/>
                    </a:cubicBezTo>
                    <a:cubicBezTo>
                      <a:pt x="2522483" y="3468533"/>
                      <a:pt x="2531136" y="3455757"/>
                      <a:pt x="2543504" y="3447512"/>
                    </a:cubicBezTo>
                    <a:cubicBezTo>
                      <a:pt x="2552722" y="3441367"/>
                      <a:pt x="2565126" y="3441957"/>
                      <a:pt x="2575035" y="3437002"/>
                    </a:cubicBezTo>
                    <a:cubicBezTo>
                      <a:pt x="2586333" y="3431353"/>
                      <a:pt x="2596056" y="3422988"/>
                      <a:pt x="2606566" y="3415981"/>
                    </a:cubicBezTo>
                    <a:cubicBezTo>
                      <a:pt x="2645101" y="3358177"/>
                      <a:pt x="2606568" y="3407220"/>
                      <a:pt x="2659117" y="3363429"/>
                    </a:cubicBezTo>
                    <a:cubicBezTo>
                      <a:pt x="2670536" y="3353913"/>
                      <a:pt x="2679363" y="3341571"/>
                      <a:pt x="2690649" y="3331898"/>
                    </a:cubicBezTo>
                    <a:cubicBezTo>
                      <a:pt x="2717889" y="3308550"/>
                      <a:pt x="2768610" y="3276421"/>
                      <a:pt x="2795752" y="3258326"/>
                    </a:cubicBezTo>
                    <a:cubicBezTo>
                      <a:pt x="2806262" y="3251319"/>
                      <a:pt x="2818351" y="3246237"/>
                      <a:pt x="2827283" y="3237305"/>
                    </a:cubicBezTo>
                    <a:cubicBezTo>
                      <a:pt x="2837793" y="3226795"/>
                      <a:pt x="2846446" y="3214019"/>
                      <a:pt x="2858814" y="3205774"/>
                    </a:cubicBezTo>
                    <a:cubicBezTo>
                      <a:pt x="2868032" y="3199629"/>
                      <a:pt x="2879835" y="3198767"/>
                      <a:pt x="2890345" y="3195264"/>
                    </a:cubicBezTo>
                    <a:cubicBezTo>
                      <a:pt x="2900855" y="3184754"/>
                      <a:pt x="2910143" y="3172859"/>
                      <a:pt x="2921876" y="3163733"/>
                    </a:cubicBezTo>
                    <a:cubicBezTo>
                      <a:pt x="2941818" y="3148222"/>
                      <a:pt x="2967074" y="3139555"/>
                      <a:pt x="2984938" y="3121691"/>
                    </a:cubicBezTo>
                    <a:cubicBezTo>
                      <a:pt x="3005959" y="3100670"/>
                      <a:pt x="3023265" y="3075119"/>
                      <a:pt x="3048000" y="3058629"/>
                    </a:cubicBezTo>
                    <a:cubicBezTo>
                      <a:pt x="3069021" y="3044615"/>
                      <a:pt x="3093198" y="3034452"/>
                      <a:pt x="3111062" y="3016588"/>
                    </a:cubicBezTo>
                    <a:cubicBezTo>
                      <a:pt x="3150427" y="2977223"/>
                      <a:pt x="3128492" y="2989757"/>
                      <a:pt x="3174124" y="2974547"/>
                    </a:cubicBezTo>
                    <a:cubicBezTo>
                      <a:pt x="3184634" y="2967540"/>
                      <a:pt x="3194357" y="2959175"/>
                      <a:pt x="3205655" y="2953526"/>
                    </a:cubicBezTo>
                    <a:cubicBezTo>
                      <a:pt x="3215564" y="2948571"/>
                      <a:pt x="3227968" y="2949161"/>
                      <a:pt x="3237186" y="2943016"/>
                    </a:cubicBezTo>
                    <a:cubicBezTo>
                      <a:pt x="3288841" y="2908579"/>
                      <a:pt x="3250961" y="2918729"/>
                      <a:pt x="3289738" y="2879953"/>
                    </a:cubicBezTo>
                    <a:cubicBezTo>
                      <a:pt x="3298670" y="2871021"/>
                      <a:pt x="3310759" y="2865940"/>
                      <a:pt x="3321269" y="2858933"/>
                    </a:cubicBezTo>
                    <a:cubicBezTo>
                      <a:pt x="3324773" y="2848423"/>
                      <a:pt x="3324859" y="2836053"/>
                      <a:pt x="3331780" y="2827402"/>
                    </a:cubicBezTo>
                    <a:cubicBezTo>
                      <a:pt x="3339671" y="2817538"/>
                      <a:pt x="3353607" y="2814468"/>
                      <a:pt x="3363311" y="2806381"/>
                    </a:cubicBezTo>
                    <a:cubicBezTo>
                      <a:pt x="3444237" y="2738942"/>
                      <a:pt x="3348087" y="2806020"/>
                      <a:pt x="3426373" y="2753829"/>
                    </a:cubicBezTo>
                    <a:lnTo>
                      <a:pt x="3531476" y="2596174"/>
                    </a:lnTo>
                    <a:lnTo>
                      <a:pt x="3552497" y="2564643"/>
                    </a:lnTo>
                    <a:cubicBezTo>
                      <a:pt x="3559504" y="2554133"/>
                      <a:pt x="3563007" y="2540119"/>
                      <a:pt x="3573517" y="2533112"/>
                    </a:cubicBezTo>
                    <a:cubicBezTo>
                      <a:pt x="3604521" y="2512443"/>
                      <a:pt x="3611291" y="2510907"/>
                      <a:pt x="3636580" y="2480560"/>
                    </a:cubicBezTo>
                    <a:cubicBezTo>
                      <a:pt x="3644667" y="2470856"/>
                      <a:pt x="3648094" y="2457347"/>
                      <a:pt x="3657600" y="2449029"/>
                    </a:cubicBezTo>
                    <a:cubicBezTo>
                      <a:pt x="3676613" y="2432393"/>
                      <a:pt x="3699641" y="2421002"/>
                      <a:pt x="3720662" y="2406988"/>
                    </a:cubicBezTo>
                    <a:cubicBezTo>
                      <a:pt x="3731172" y="2399981"/>
                      <a:pt x="3740209" y="2389961"/>
                      <a:pt x="3752193" y="2385967"/>
                    </a:cubicBezTo>
                    <a:lnTo>
                      <a:pt x="3815255" y="2364947"/>
                    </a:lnTo>
                    <a:cubicBezTo>
                      <a:pt x="3852202" y="2309527"/>
                      <a:pt x="3814972" y="2350053"/>
                      <a:pt x="3878317" y="2322905"/>
                    </a:cubicBezTo>
                    <a:cubicBezTo>
                      <a:pt x="3889928" y="2317929"/>
                      <a:pt x="3898550" y="2307533"/>
                      <a:pt x="3909849" y="2301884"/>
                    </a:cubicBezTo>
                    <a:cubicBezTo>
                      <a:pt x="3919758" y="2296929"/>
                      <a:pt x="3930870" y="2294877"/>
                      <a:pt x="3941380" y="2291374"/>
                    </a:cubicBezTo>
                    <a:cubicBezTo>
                      <a:pt x="3951890" y="2284367"/>
                      <a:pt x="3961083" y="2274788"/>
                      <a:pt x="3972911" y="2270353"/>
                    </a:cubicBezTo>
                    <a:cubicBezTo>
                      <a:pt x="3989637" y="2264081"/>
                      <a:pt x="4008131" y="2264176"/>
                      <a:pt x="4025462" y="2259843"/>
                    </a:cubicBezTo>
                    <a:cubicBezTo>
                      <a:pt x="4036210" y="2257156"/>
                      <a:pt x="4046483" y="2252836"/>
                      <a:pt x="4056993" y="2249333"/>
                    </a:cubicBezTo>
                    <a:cubicBezTo>
                      <a:pt x="4135279" y="2197142"/>
                      <a:pt x="4039129" y="2264220"/>
                      <a:pt x="4120055" y="2196781"/>
                    </a:cubicBezTo>
                    <a:cubicBezTo>
                      <a:pt x="4129759" y="2188694"/>
                      <a:pt x="4141882" y="2183847"/>
                      <a:pt x="4151586" y="2175760"/>
                    </a:cubicBezTo>
                    <a:cubicBezTo>
                      <a:pt x="4204072" y="2132022"/>
                      <a:pt x="4159236" y="2152189"/>
                      <a:pt x="4214649" y="2133719"/>
                    </a:cubicBezTo>
                    <a:cubicBezTo>
                      <a:pt x="4264618" y="2100406"/>
                      <a:pt x="4234194" y="2116694"/>
                      <a:pt x="4309242" y="2091678"/>
                    </a:cubicBezTo>
                    <a:lnTo>
                      <a:pt x="4340773" y="2081167"/>
                    </a:lnTo>
                    <a:lnTo>
                      <a:pt x="4372304" y="2070657"/>
                    </a:lnTo>
                    <a:cubicBezTo>
                      <a:pt x="4382814" y="2060147"/>
                      <a:pt x="4392416" y="2048642"/>
                      <a:pt x="4403835" y="2039126"/>
                    </a:cubicBezTo>
                    <a:cubicBezTo>
                      <a:pt x="4413539" y="2031039"/>
                      <a:pt x="4426434" y="2027037"/>
                      <a:pt x="4435366" y="2018105"/>
                    </a:cubicBezTo>
                    <a:cubicBezTo>
                      <a:pt x="4484977" y="1968493"/>
                      <a:pt x="4432705" y="2006331"/>
                      <a:pt x="4466897" y="1955043"/>
                    </a:cubicBezTo>
                    <a:cubicBezTo>
                      <a:pt x="4489392" y="1921301"/>
                      <a:pt x="4496901" y="1924021"/>
                      <a:pt x="4529959" y="1913002"/>
                    </a:cubicBezTo>
                    <a:cubicBezTo>
                      <a:pt x="4587489" y="1932178"/>
                      <a:pt x="4562214" y="1928647"/>
                      <a:pt x="4656083" y="1913002"/>
                    </a:cubicBezTo>
                    <a:cubicBezTo>
                      <a:pt x="4667011" y="1911181"/>
                      <a:pt x="4677929" y="1907871"/>
                      <a:pt x="4687614" y="1902491"/>
                    </a:cubicBezTo>
                    <a:cubicBezTo>
                      <a:pt x="4709698" y="1890222"/>
                      <a:pt x="4726709" y="1868439"/>
                      <a:pt x="4750676" y="1860450"/>
                    </a:cubicBezTo>
                    <a:lnTo>
                      <a:pt x="4876800" y="1818409"/>
                    </a:lnTo>
                    <a:cubicBezTo>
                      <a:pt x="4887310" y="1814905"/>
                      <a:pt x="4899113" y="1814043"/>
                      <a:pt x="4908331" y="1807898"/>
                    </a:cubicBezTo>
                    <a:lnTo>
                      <a:pt x="4971393" y="1765857"/>
                    </a:lnTo>
                    <a:cubicBezTo>
                      <a:pt x="4981903" y="1758850"/>
                      <a:pt x="4993992" y="1753768"/>
                      <a:pt x="5002924" y="1744836"/>
                    </a:cubicBezTo>
                    <a:cubicBezTo>
                      <a:pt x="5013434" y="1734326"/>
                      <a:pt x="5022087" y="1721550"/>
                      <a:pt x="5034455" y="1713305"/>
                    </a:cubicBezTo>
                    <a:cubicBezTo>
                      <a:pt x="5043673" y="1707160"/>
                      <a:pt x="5055333" y="1705839"/>
                      <a:pt x="5065986" y="1702795"/>
                    </a:cubicBezTo>
                    <a:cubicBezTo>
                      <a:pt x="5177155" y="1671032"/>
                      <a:pt x="5021263" y="1721206"/>
                      <a:pt x="5171090" y="1671264"/>
                    </a:cubicBezTo>
                    <a:cubicBezTo>
                      <a:pt x="5181600" y="1667761"/>
                      <a:pt x="5193403" y="1666898"/>
                      <a:pt x="5202621" y="1660753"/>
                    </a:cubicBezTo>
                    <a:cubicBezTo>
                      <a:pt x="5276911" y="1611228"/>
                      <a:pt x="5184963" y="1673367"/>
                      <a:pt x="5276193" y="1608202"/>
                    </a:cubicBezTo>
                    <a:cubicBezTo>
                      <a:pt x="5309462" y="1584438"/>
                      <a:pt x="5315421" y="1585088"/>
                      <a:pt x="5349766" y="1555650"/>
                    </a:cubicBezTo>
                    <a:cubicBezTo>
                      <a:pt x="5389443" y="1521642"/>
                      <a:pt x="5365097" y="1524119"/>
                      <a:pt x="5391807" y="1524119"/>
                    </a:cubicBezTo>
                    <a:lnTo>
                      <a:pt x="5391807" y="1471567"/>
                    </a:lnTo>
                    <a:cubicBezTo>
                      <a:pt x="5416331" y="1450546"/>
                      <a:pt x="5443921" y="1432647"/>
                      <a:pt x="5465380" y="1408505"/>
                    </a:cubicBezTo>
                    <a:cubicBezTo>
                      <a:pt x="5472740" y="1400225"/>
                      <a:pt x="5468969" y="1385625"/>
                      <a:pt x="5475890" y="1376974"/>
                    </a:cubicBezTo>
                    <a:cubicBezTo>
                      <a:pt x="5490708" y="1358451"/>
                      <a:pt x="5518180" y="1352367"/>
                      <a:pt x="5538952" y="1345443"/>
                    </a:cubicBezTo>
                    <a:cubicBezTo>
                      <a:pt x="5559973" y="1324422"/>
                      <a:pt x="5585524" y="1307116"/>
                      <a:pt x="5602014" y="1282381"/>
                    </a:cubicBezTo>
                    <a:cubicBezTo>
                      <a:pt x="5630042" y="1240340"/>
                      <a:pt x="5612525" y="1257857"/>
                      <a:pt x="5654566" y="1229829"/>
                    </a:cubicBezTo>
                    <a:cubicBezTo>
                      <a:pt x="5673065" y="1174331"/>
                      <a:pt x="5658931" y="1207515"/>
                      <a:pt x="5707117" y="1135236"/>
                    </a:cubicBezTo>
                    <a:cubicBezTo>
                      <a:pt x="5714124" y="1124726"/>
                      <a:pt x="5717628" y="1110712"/>
                      <a:pt x="5728138" y="1103705"/>
                    </a:cubicBezTo>
                    <a:lnTo>
                      <a:pt x="5791200" y="1061664"/>
                    </a:lnTo>
                    <a:cubicBezTo>
                      <a:pt x="5801710" y="1054657"/>
                      <a:pt x="5813799" y="1049575"/>
                      <a:pt x="5822731" y="1040643"/>
                    </a:cubicBezTo>
                    <a:cubicBezTo>
                      <a:pt x="5833241" y="1030133"/>
                      <a:pt x="5842529" y="1018237"/>
                      <a:pt x="5854262" y="1009112"/>
                    </a:cubicBezTo>
                    <a:cubicBezTo>
                      <a:pt x="5874204" y="993602"/>
                      <a:pt x="5899460" y="984935"/>
                      <a:pt x="5917324" y="967071"/>
                    </a:cubicBezTo>
                    <a:cubicBezTo>
                      <a:pt x="6009442" y="874953"/>
                      <a:pt x="5896712" y="991806"/>
                      <a:pt x="5969876" y="904009"/>
                    </a:cubicBezTo>
                    <a:cubicBezTo>
                      <a:pt x="5995166" y="873662"/>
                      <a:pt x="6001935" y="872126"/>
                      <a:pt x="6032938" y="851457"/>
                    </a:cubicBezTo>
                    <a:cubicBezTo>
                      <a:pt x="6052960" y="791396"/>
                      <a:pt x="6026932" y="841449"/>
                      <a:pt x="6074980" y="809416"/>
                    </a:cubicBezTo>
                    <a:cubicBezTo>
                      <a:pt x="6153710" y="756929"/>
                      <a:pt x="6063069" y="792364"/>
                      <a:pt x="6138042" y="767374"/>
                    </a:cubicBezTo>
                    <a:cubicBezTo>
                      <a:pt x="6197597" y="678038"/>
                      <a:pt x="6099507" y="816419"/>
                      <a:pt x="6222124" y="693802"/>
                    </a:cubicBezTo>
                    <a:cubicBezTo>
                      <a:pt x="6232634" y="683292"/>
                      <a:pt x="6244139" y="673690"/>
                      <a:pt x="6253655" y="662271"/>
                    </a:cubicBezTo>
                    <a:cubicBezTo>
                      <a:pt x="6261742" y="652567"/>
                      <a:pt x="6264812" y="638631"/>
                      <a:pt x="6274676" y="630740"/>
                    </a:cubicBezTo>
                    <a:cubicBezTo>
                      <a:pt x="6283327" y="623819"/>
                      <a:pt x="6295697" y="623733"/>
                      <a:pt x="6306207" y="620229"/>
                    </a:cubicBezTo>
                    <a:cubicBezTo>
                      <a:pt x="6358398" y="541943"/>
                      <a:pt x="6291320" y="638093"/>
                      <a:pt x="6358759" y="557167"/>
                    </a:cubicBezTo>
                    <a:cubicBezTo>
                      <a:pt x="6366846" y="547463"/>
                      <a:pt x="6371693" y="535340"/>
                      <a:pt x="6379780" y="525636"/>
                    </a:cubicBezTo>
                    <a:cubicBezTo>
                      <a:pt x="6405070" y="495289"/>
                      <a:pt x="6411839" y="493753"/>
                      <a:pt x="6442842" y="473084"/>
                    </a:cubicBezTo>
                    <a:cubicBezTo>
                      <a:pt x="6446345" y="462574"/>
                      <a:pt x="6446431" y="450204"/>
                      <a:pt x="6453352" y="441553"/>
                    </a:cubicBezTo>
                    <a:cubicBezTo>
                      <a:pt x="6461243" y="431689"/>
                      <a:pt x="6475179" y="428620"/>
                      <a:pt x="6484883" y="420533"/>
                    </a:cubicBezTo>
                    <a:cubicBezTo>
                      <a:pt x="6496302" y="411017"/>
                      <a:pt x="6504995" y="398518"/>
                      <a:pt x="6516414" y="389002"/>
                    </a:cubicBezTo>
                    <a:cubicBezTo>
                      <a:pt x="6526118" y="380915"/>
                      <a:pt x="6538241" y="376068"/>
                      <a:pt x="6547945" y="367981"/>
                    </a:cubicBezTo>
                    <a:cubicBezTo>
                      <a:pt x="6559364" y="358465"/>
                      <a:pt x="6568057" y="345966"/>
                      <a:pt x="6579476" y="336450"/>
                    </a:cubicBezTo>
                    <a:cubicBezTo>
                      <a:pt x="6589180" y="328363"/>
                      <a:pt x="6601566" y="323821"/>
                      <a:pt x="6611007" y="315429"/>
                    </a:cubicBezTo>
                    <a:cubicBezTo>
                      <a:pt x="6669911" y="263070"/>
                      <a:pt x="6663141" y="268759"/>
                      <a:pt x="6695090" y="220836"/>
                    </a:cubicBezTo>
                    <a:cubicBezTo>
                      <a:pt x="6721507" y="141582"/>
                      <a:pt x="6685872" y="239272"/>
                      <a:pt x="6726621" y="157774"/>
                    </a:cubicBezTo>
                    <a:cubicBezTo>
                      <a:pt x="6731576" y="147865"/>
                      <a:pt x="6733628" y="136753"/>
                      <a:pt x="6737131" y="126243"/>
                    </a:cubicBezTo>
                    <a:cubicBezTo>
                      <a:pt x="6712117" y="51197"/>
                      <a:pt x="6697675" y="75472"/>
                      <a:pt x="6747642" y="42160"/>
                    </a:cubicBezTo>
                    <a:cubicBezTo>
                      <a:pt x="6754649" y="31650"/>
                      <a:pt x="6758798" y="18520"/>
                      <a:pt x="6768662" y="10629"/>
                    </a:cubicBezTo>
                    <a:cubicBezTo>
                      <a:pt x="6797018" y="-12056"/>
                      <a:pt x="6848879" y="8259"/>
                      <a:pt x="6873766" y="10629"/>
                    </a:cubicBezTo>
                    <a:cubicBezTo>
                      <a:pt x="6922718" y="15291"/>
                      <a:pt x="6971863" y="17636"/>
                      <a:pt x="7020911" y="21140"/>
                    </a:cubicBezTo>
                    <a:lnTo>
                      <a:pt x="7062952" y="147264"/>
                    </a:lnTo>
                    <a:cubicBezTo>
                      <a:pt x="7066455" y="157774"/>
                      <a:pt x="7067317" y="169577"/>
                      <a:pt x="7073462" y="178795"/>
                    </a:cubicBezTo>
                    <a:lnTo>
                      <a:pt x="7094483" y="210326"/>
                    </a:lnTo>
                    <a:cubicBezTo>
                      <a:pt x="7090980" y="276891"/>
                      <a:pt x="7090008" y="343638"/>
                      <a:pt x="7083973" y="410022"/>
                    </a:cubicBezTo>
                    <a:cubicBezTo>
                      <a:pt x="7080688" y="446159"/>
                      <a:pt x="7066814" y="440746"/>
                      <a:pt x="7052442" y="473084"/>
                    </a:cubicBezTo>
                    <a:cubicBezTo>
                      <a:pt x="7037819" y="505987"/>
                      <a:pt x="7029646" y="543246"/>
                      <a:pt x="7020911" y="578188"/>
                    </a:cubicBezTo>
                    <a:cubicBezTo>
                      <a:pt x="7017407" y="623733"/>
                      <a:pt x="7017524" y="669702"/>
                      <a:pt x="7010400" y="714822"/>
                    </a:cubicBezTo>
                    <a:cubicBezTo>
                      <a:pt x="7006944" y="736709"/>
                      <a:pt x="6996387" y="756863"/>
                      <a:pt x="6989380" y="777884"/>
                    </a:cubicBezTo>
                    <a:lnTo>
                      <a:pt x="6968359" y="840947"/>
                    </a:lnTo>
                    <a:cubicBezTo>
                      <a:pt x="6964856" y="851457"/>
                      <a:pt x="6960536" y="861730"/>
                      <a:pt x="6957849" y="872478"/>
                    </a:cubicBezTo>
                    <a:cubicBezTo>
                      <a:pt x="6954345" y="886492"/>
                      <a:pt x="6950171" y="900355"/>
                      <a:pt x="6947338" y="914519"/>
                    </a:cubicBezTo>
                    <a:cubicBezTo>
                      <a:pt x="6943159" y="935416"/>
                      <a:pt x="6943567" y="957364"/>
                      <a:pt x="6936828" y="977581"/>
                    </a:cubicBezTo>
                    <a:cubicBezTo>
                      <a:pt x="6932833" y="989565"/>
                      <a:pt x="6922814" y="998602"/>
                      <a:pt x="6915807" y="1009112"/>
                    </a:cubicBezTo>
                    <a:cubicBezTo>
                      <a:pt x="6889390" y="1088366"/>
                      <a:pt x="6925025" y="990676"/>
                      <a:pt x="6884276" y="1072174"/>
                    </a:cubicBezTo>
                    <a:cubicBezTo>
                      <a:pt x="6853854" y="1133018"/>
                      <a:pt x="6902009" y="1075462"/>
                      <a:pt x="6842235" y="1135236"/>
                    </a:cubicBezTo>
                    <a:cubicBezTo>
                      <a:pt x="6826958" y="1181067"/>
                      <a:pt x="6827953" y="1196517"/>
                      <a:pt x="6800193" y="1229829"/>
                    </a:cubicBezTo>
                    <a:cubicBezTo>
                      <a:pt x="6790677" y="1241248"/>
                      <a:pt x="6777787" y="1249627"/>
                      <a:pt x="6768662" y="1261360"/>
                    </a:cubicBezTo>
                    <a:cubicBezTo>
                      <a:pt x="6702635" y="1346252"/>
                      <a:pt x="6756131" y="1304748"/>
                      <a:pt x="6695090" y="1345443"/>
                    </a:cubicBezTo>
                    <a:cubicBezTo>
                      <a:pt x="6676591" y="1400941"/>
                      <a:pt x="6693798" y="1370829"/>
                      <a:pt x="6621517" y="1419016"/>
                    </a:cubicBezTo>
                    <a:lnTo>
                      <a:pt x="6589986" y="1440036"/>
                    </a:lnTo>
                    <a:cubicBezTo>
                      <a:pt x="6571301" y="1468065"/>
                      <a:pt x="6565449" y="1481309"/>
                      <a:pt x="6537435" y="1503098"/>
                    </a:cubicBezTo>
                    <a:cubicBezTo>
                      <a:pt x="6517493" y="1518609"/>
                      <a:pt x="6492237" y="1527276"/>
                      <a:pt x="6474373" y="1545140"/>
                    </a:cubicBezTo>
                    <a:cubicBezTo>
                      <a:pt x="6463863" y="1555650"/>
                      <a:pt x="6454575" y="1567546"/>
                      <a:pt x="6442842" y="1576671"/>
                    </a:cubicBezTo>
                    <a:cubicBezTo>
                      <a:pt x="6371647" y="1632044"/>
                      <a:pt x="6399335" y="1604535"/>
                      <a:pt x="6337738" y="1639733"/>
                    </a:cubicBezTo>
                    <a:cubicBezTo>
                      <a:pt x="6280689" y="1672332"/>
                      <a:pt x="6332487" y="1651993"/>
                      <a:pt x="6274676" y="1671264"/>
                    </a:cubicBezTo>
                    <a:cubicBezTo>
                      <a:pt x="6267669" y="1681774"/>
                      <a:pt x="6263162" y="1694477"/>
                      <a:pt x="6253655" y="1702795"/>
                    </a:cubicBezTo>
                    <a:cubicBezTo>
                      <a:pt x="6234642" y="1719431"/>
                      <a:pt x="6211614" y="1730822"/>
                      <a:pt x="6190593" y="1744836"/>
                    </a:cubicBezTo>
                    <a:lnTo>
                      <a:pt x="6127531" y="1786878"/>
                    </a:lnTo>
                    <a:cubicBezTo>
                      <a:pt x="6117021" y="1793885"/>
                      <a:pt x="6104932" y="1798966"/>
                      <a:pt x="6096000" y="1807898"/>
                    </a:cubicBezTo>
                    <a:cubicBezTo>
                      <a:pt x="6085490" y="1818408"/>
                      <a:pt x="6073985" y="1828010"/>
                      <a:pt x="6064469" y="1839429"/>
                    </a:cubicBezTo>
                    <a:cubicBezTo>
                      <a:pt x="6056382" y="1849133"/>
                      <a:pt x="6053959" y="1863953"/>
                      <a:pt x="6043449" y="1870960"/>
                    </a:cubicBezTo>
                    <a:cubicBezTo>
                      <a:pt x="6031430" y="1878973"/>
                      <a:pt x="6015421" y="1877967"/>
                      <a:pt x="6001407" y="1881471"/>
                    </a:cubicBezTo>
                    <a:cubicBezTo>
                      <a:pt x="5952359" y="1955043"/>
                      <a:pt x="5980387" y="1930520"/>
                      <a:pt x="5927835" y="1965553"/>
                    </a:cubicBezTo>
                    <a:cubicBezTo>
                      <a:pt x="5920828" y="1976063"/>
                      <a:pt x="5916678" y="1989193"/>
                      <a:pt x="5906814" y="1997084"/>
                    </a:cubicBezTo>
                    <a:cubicBezTo>
                      <a:pt x="5898163" y="2004005"/>
                      <a:pt x="5885192" y="2002640"/>
                      <a:pt x="5875283" y="2007595"/>
                    </a:cubicBezTo>
                    <a:cubicBezTo>
                      <a:pt x="5863985" y="2013244"/>
                      <a:pt x="5855580" y="2024181"/>
                      <a:pt x="5843752" y="2028616"/>
                    </a:cubicBezTo>
                    <a:cubicBezTo>
                      <a:pt x="5832001" y="2033023"/>
                      <a:pt x="5735220" y="2048456"/>
                      <a:pt x="5728138" y="2049636"/>
                    </a:cubicBezTo>
                    <a:cubicBezTo>
                      <a:pt x="5707117" y="2056643"/>
                      <a:pt x="5680744" y="2054989"/>
                      <a:pt x="5665076" y="2070657"/>
                    </a:cubicBezTo>
                    <a:cubicBezTo>
                      <a:pt x="5644055" y="2091678"/>
                      <a:pt x="5618504" y="2108984"/>
                      <a:pt x="5602014" y="2133719"/>
                    </a:cubicBezTo>
                    <a:cubicBezTo>
                      <a:pt x="5573986" y="2175760"/>
                      <a:pt x="5591503" y="2158243"/>
                      <a:pt x="5549462" y="2186271"/>
                    </a:cubicBezTo>
                    <a:cubicBezTo>
                      <a:pt x="5530777" y="2214299"/>
                      <a:pt x="5524925" y="2227545"/>
                      <a:pt x="5496911" y="2249333"/>
                    </a:cubicBezTo>
                    <a:cubicBezTo>
                      <a:pt x="5476969" y="2264843"/>
                      <a:pt x="5451713" y="2273510"/>
                      <a:pt x="5433849" y="2291374"/>
                    </a:cubicBezTo>
                    <a:cubicBezTo>
                      <a:pt x="5423338" y="2301884"/>
                      <a:pt x="5414050" y="2313779"/>
                      <a:pt x="5402317" y="2322905"/>
                    </a:cubicBezTo>
                    <a:cubicBezTo>
                      <a:pt x="5382375" y="2338415"/>
                      <a:pt x="5339255" y="2364947"/>
                      <a:pt x="5339255" y="2364947"/>
                    </a:cubicBezTo>
                    <a:cubicBezTo>
                      <a:pt x="5301745" y="2421213"/>
                      <a:pt x="5327167" y="2387546"/>
                      <a:pt x="5255173" y="2459540"/>
                    </a:cubicBezTo>
                    <a:cubicBezTo>
                      <a:pt x="5244663" y="2470050"/>
                      <a:pt x="5236010" y="2482826"/>
                      <a:pt x="5223642" y="2491071"/>
                    </a:cubicBezTo>
                    <a:cubicBezTo>
                      <a:pt x="5213132" y="2498078"/>
                      <a:pt x="5201815" y="2504004"/>
                      <a:pt x="5192111" y="2512091"/>
                    </a:cubicBezTo>
                    <a:cubicBezTo>
                      <a:pt x="5180692" y="2521607"/>
                      <a:pt x="5170096" y="2532203"/>
                      <a:pt x="5160580" y="2543622"/>
                    </a:cubicBezTo>
                    <a:cubicBezTo>
                      <a:pt x="5152493" y="2553326"/>
                      <a:pt x="5149065" y="2566835"/>
                      <a:pt x="5139559" y="2575153"/>
                    </a:cubicBezTo>
                    <a:cubicBezTo>
                      <a:pt x="5120546" y="2591789"/>
                      <a:pt x="5094361" y="2599331"/>
                      <a:pt x="5076497" y="2617195"/>
                    </a:cubicBezTo>
                    <a:cubicBezTo>
                      <a:pt x="5004503" y="2689189"/>
                      <a:pt x="5038170" y="2663767"/>
                      <a:pt x="4981904" y="2701278"/>
                    </a:cubicBezTo>
                    <a:cubicBezTo>
                      <a:pt x="4921660" y="2791642"/>
                      <a:pt x="5001877" y="2685300"/>
                      <a:pt x="4929352" y="2743319"/>
                    </a:cubicBezTo>
                    <a:cubicBezTo>
                      <a:pt x="4919488" y="2751210"/>
                      <a:pt x="4917838" y="2766532"/>
                      <a:pt x="4908331" y="2774850"/>
                    </a:cubicBezTo>
                    <a:cubicBezTo>
                      <a:pt x="4889318" y="2791486"/>
                      <a:pt x="4845269" y="2816891"/>
                      <a:pt x="4845269" y="2816891"/>
                    </a:cubicBezTo>
                    <a:cubicBezTo>
                      <a:pt x="4796221" y="2890463"/>
                      <a:pt x="4824249" y="2865939"/>
                      <a:pt x="4771697" y="2900974"/>
                    </a:cubicBezTo>
                    <a:cubicBezTo>
                      <a:pt x="4685744" y="2893811"/>
                      <a:pt x="4594849" y="2879497"/>
                      <a:pt x="4508938" y="2900974"/>
                    </a:cubicBezTo>
                    <a:cubicBezTo>
                      <a:pt x="4494518" y="2904579"/>
                      <a:pt x="4488826" y="2922989"/>
                      <a:pt x="4477407" y="2932505"/>
                    </a:cubicBezTo>
                    <a:cubicBezTo>
                      <a:pt x="4467703" y="2940592"/>
                      <a:pt x="4457419" y="2948396"/>
                      <a:pt x="4445876" y="2953526"/>
                    </a:cubicBezTo>
                    <a:cubicBezTo>
                      <a:pt x="4400916" y="2973508"/>
                      <a:pt x="4383576" y="2972828"/>
                      <a:pt x="4340773" y="2985057"/>
                    </a:cubicBezTo>
                    <a:cubicBezTo>
                      <a:pt x="4330120" y="2988101"/>
                      <a:pt x="4319752" y="2992064"/>
                      <a:pt x="4309242" y="2995567"/>
                    </a:cubicBezTo>
                    <a:cubicBezTo>
                      <a:pt x="4298732" y="3006077"/>
                      <a:pt x="4289130" y="3017582"/>
                      <a:pt x="4277711" y="3027098"/>
                    </a:cubicBezTo>
                    <a:cubicBezTo>
                      <a:pt x="4268007" y="3035185"/>
                      <a:pt x="4255112" y="3039187"/>
                      <a:pt x="4246180" y="3048119"/>
                    </a:cubicBezTo>
                    <a:cubicBezTo>
                      <a:pt x="4237248" y="3057051"/>
                      <a:pt x="4234091" y="3070718"/>
                      <a:pt x="4225159" y="3079650"/>
                    </a:cubicBezTo>
                    <a:cubicBezTo>
                      <a:pt x="4216227" y="3088582"/>
                      <a:pt x="4203332" y="3092584"/>
                      <a:pt x="4193628" y="3100671"/>
                    </a:cubicBezTo>
                    <a:cubicBezTo>
                      <a:pt x="4094840" y="3182995"/>
                      <a:pt x="4258417" y="3067988"/>
                      <a:pt x="4099035" y="3174243"/>
                    </a:cubicBezTo>
                    <a:cubicBezTo>
                      <a:pt x="4088525" y="3181250"/>
                      <a:pt x="4079488" y="3191270"/>
                      <a:pt x="4067504" y="3195264"/>
                    </a:cubicBezTo>
                    <a:lnTo>
                      <a:pt x="4004442" y="3216284"/>
                    </a:lnTo>
                    <a:cubicBezTo>
                      <a:pt x="3993932" y="3219787"/>
                      <a:pt x="3983839" y="3224974"/>
                      <a:pt x="3972911" y="3226795"/>
                    </a:cubicBezTo>
                    <a:lnTo>
                      <a:pt x="3909849" y="3237305"/>
                    </a:lnTo>
                    <a:lnTo>
                      <a:pt x="3815255" y="3268836"/>
                    </a:lnTo>
                    <a:cubicBezTo>
                      <a:pt x="3804745" y="3272340"/>
                      <a:pt x="3792942" y="3273202"/>
                      <a:pt x="3783724" y="3279347"/>
                    </a:cubicBezTo>
                    <a:lnTo>
                      <a:pt x="3752193" y="3300367"/>
                    </a:lnTo>
                    <a:cubicBezTo>
                      <a:pt x="3745186" y="3321388"/>
                      <a:pt x="3749609" y="3351138"/>
                      <a:pt x="3731173" y="3363429"/>
                    </a:cubicBezTo>
                    <a:cubicBezTo>
                      <a:pt x="3658893" y="3411616"/>
                      <a:pt x="3692078" y="3397482"/>
                      <a:pt x="3636580" y="3415981"/>
                    </a:cubicBezTo>
                    <a:cubicBezTo>
                      <a:pt x="3607815" y="3435158"/>
                      <a:pt x="3598779" y="3435343"/>
                      <a:pt x="3584028" y="3468533"/>
                    </a:cubicBezTo>
                    <a:cubicBezTo>
                      <a:pt x="3578930" y="3480002"/>
                      <a:pt x="3563943" y="3549403"/>
                      <a:pt x="3541986" y="3563126"/>
                    </a:cubicBezTo>
                    <a:cubicBezTo>
                      <a:pt x="3523196" y="3574870"/>
                      <a:pt x="3499945" y="3577140"/>
                      <a:pt x="3478924" y="3584147"/>
                    </a:cubicBezTo>
                    <a:lnTo>
                      <a:pt x="3447393" y="3594657"/>
                    </a:lnTo>
                    <a:cubicBezTo>
                      <a:pt x="3436883" y="3601664"/>
                      <a:pt x="3427160" y="3610029"/>
                      <a:pt x="3415862" y="3615678"/>
                    </a:cubicBezTo>
                    <a:cubicBezTo>
                      <a:pt x="3405953" y="3620633"/>
                      <a:pt x="3392165" y="3618354"/>
                      <a:pt x="3384331" y="3626188"/>
                    </a:cubicBezTo>
                    <a:cubicBezTo>
                      <a:pt x="3376497" y="3634022"/>
                      <a:pt x="3377324" y="3647209"/>
                      <a:pt x="3373821" y="3657719"/>
                    </a:cubicBezTo>
                    <a:cubicBezTo>
                      <a:pt x="3370318" y="3699760"/>
                      <a:pt x="3375718" y="3743521"/>
                      <a:pt x="3363311" y="3783843"/>
                    </a:cubicBezTo>
                    <a:cubicBezTo>
                      <a:pt x="3360053" y="3794432"/>
                      <a:pt x="3341689" y="3789398"/>
                      <a:pt x="3331780" y="3794353"/>
                    </a:cubicBezTo>
                    <a:cubicBezTo>
                      <a:pt x="3320482" y="3800002"/>
                      <a:pt x="3311547" y="3809725"/>
                      <a:pt x="3300249" y="3815374"/>
                    </a:cubicBezTo>
                    <a:cubicBezTo>
                      <a:pt x="3259812" y="3835592"/>
                      <a:pt x="3182632" y="3833710"/>
                      <a:pt x="3153104" y="3836395"/>
                    </a:cubicBezTo>
                    <a:cubicBezTo>
                      <a:pt x="3132083" y="3850409"/>
                      <a:pt x="3114962" y="3874282"/>
                      <a:pt x="3090042" y="3878436"/>
                    </a:cubicBezTo>
                    <a:cubicBezTo>
                      <a:pt x="3016052" y="3890768"/>
                      <a:pt x="3047197" y="3882208"/>
                      <a:pt x="2995449" y="3899457"/>
                    </a:cubicBezTo>
                    <a:cubicBezTo>
                      <a:pt x="2917159" y="3951649"/>
                      <a:pt x="3013315" y="3884569"/>
                      <a:pt x="2932386" y="3952009"/>
                    </a:cubicBezTo>
                    <a:cubicBezTo>
                      <a:pt x="2887209" y="3989656"/>
                      <a:pt x="2916722" y="3959841"/>
                      <a:pt x="2869324" y="3983540"/>
                    </a:cubicBezTo>
                    <a:cubicBezTo>
                      <a:pt x="2787825" y="4024289"/>
                      <a:pt x="2885517" y="3988651"/>
                      <a:pt x="2806262" y="4015071"/>
                    </a:cubicBezTo>
                    <a:cubicBezTo>
                      <a:pt x="2783331" y="4083865"/>
                      <a:pt x="2815180" y="4016346"/>
                      <a:pt x="2764221" y="4057112"/>
                    </a:cubicBezTo>
                    <a:cubicBezTo>
                      <a:pt x="2754357" y="4065003"/>
                      <a:pt x="2752132" y="4079711"/>
                      <a:pt x="2743200" y="4088643"/>
                    </a:cubicBezTo>
                    <a:cubicBezTo>
                      <a:pt x="2734268" y="4097575"/>
                      <a:pt x="2721110" y="4101272"/>
                      <a:pt x="2711669" y="4109664"/>
                    </a:cubicBezTo>
                    <a:cubicBezTo>
                      <a:pt x="2626595" y="4185286"/>
                      <a:pt x="2682093" y="4161564"/>
                      <a:pt x="2617076" y="4183236"/>
                    </a:cubicBezTo>
                    <a:cubicBezTo>
                      <a:pt x="2606566" y="4193746"/>
                      <a:pt x="2598538" y="4207548"/>
                      <a:pt x="2585545" y="4214767"/>
                    </a:cubicBezTo>
                    <a:cubicBezTo>
                      <a:pt x="2566176" y="4225528"/>
                      <a:pt x="2522483" y="4235788"/>
                      <a:pt x="2522483" y="4235788"/>
                    </a:cubicBezTo>
                    <a:cubicBezTo>
                      <a:pt x="2501462" y="4249802"/>
                      <a:pt x="2477285" y="4259965"/>
                      <a:pt x="2459421" y="4277829"/>
                    </a:cubicBezTo>
                    <a:cubicBezTo>
                      <a:pt x="2418958" y="4318292"/>
                      <a:pt x="2440257" y="4301115"/>
                      <a:pt x="2396359" y="4330381"/>
                    </a:cubicBezTo>
                    <a:cubicBezTo>
                      <a:pt x="2389352" y="4340891"/>
                      <a:pt x="2384845" y="4353594"/>
                      <a:pt x="2375338" y="4361912"/>
                    </a:cubicBezTo>
                    <a:cubicBezTo>
                      <a:pt x="2329175" y="4402305"/>
                      <a:pt x="2320251" y="4403349"/>
                      <a:pt x="2270235" y="4414464"/>
                    </a:cubicBezTo>
                    <a:cubicBezTo>
                      <a:pt x="2252796" y="4418339"/>
                      <a:pt x="2234918" y="4420274"/>
                      <a:pt x="2217683" y="4424974"/>
                    </a:cubicBezTo>
                    <a:cubicBezTo>
                      <a:pt x="2196306" y="4430804"/>
                      <a:pt x="2154621" y="4445995"/>
                      <a:pt x="2154621" y="4445995"/>
                    </a:cubicBezTo>
                    <a:cubicBezTo>
                      <a:pt x="2094847" y="4505769"/>
                      <a:pt x="2152403" y="4457614"/>
                      <a:pt x="2091559" y="4488036"/>
                    </a:cubicBezTo>
                    <a:cubicBezTo>
                      <a:pt x="2010061" y="4528785"/>
                      <a:pt x="2107751" y="4493150"/>
                      <a:pt x="2028497" y="4519567"/>
                    </a:cubicBezTo>
                    <a:cubicBezTo>
                      <a:pt x="1956217" y="4567754"/>
                      <a:pt x="1989402" y="4553620"/>
                      <a:pt x="1933904" y="4572119"/>
                    </a:cubicBezTo>
                    <a:cubicBezTo>
                      <a:pt x="1837843" y="4636161"/>
                      <a:pt x="1985306" y="4545515"/>
                      <a:pt x="1723697" y="4603650"/>
                    </a:cubicBezTo>
                    <a:cubicBezTo>
                      <a:pt x="1712882" y="4606053"/>
                      <a:pt x="1719332" y="4625963"/>
                      <a:pt x="1713186" y="4635181"/>
                    </a:cubicBezTo>
                    <a:cubicBezTo>
                      <a:pt x="1690156" y="4669725"/>
                      <a:pt x="1679207" y="4663497"/>
                      <a:pt x="1650124" y="4687733"/>
                    </a:cubicBezTo>
                    <a:cubicBezTo>
                      <a:pt x="1638705" y="4697249"/>
                      <a:pt x="1631586" y="4712046"/>
                      <a:pt x="1618593" y="4719264"/>
                    </a:cubicBezTo>
                    <a:cubicBezTo>
                      <a:pt x="1599224" y="4730025"/>
                      <a:pt x="1576552" y="4733277"/>
                      <a:pt x="1555531" y="4740284"/>
                    </a:cubicBezTo>
                    <a:lnTo>
                      <a:pt x="1524000" y="4750795"/>
                    </a:lnTo>
                    <a:cubicBezTo>
                      <a:pt x="1454022" y="4820773"/>
                      <a:pt x="1529388" y="4754808"/>
                      <a:pt x="1460938" y="4792836"/>
                    </a:cubicBezTo>
                    <a:cubicBezTo>
                      <a:pt x="1438853" y="4805105"/>
                      <a:pt x="1421843" y="4826889"/>
                      <a:pt x="1397876" y="4834878"/>
                    </a:cubicBezTo>
                    <a:cubicBezTo>
                      <a:pt x="1387366" y="4838381"/>
                      <a:pt x="1376998" y="4842344"/>
                      <a:pt x="1366345" y="4845388"/>
                    </a:cubicBezTo>
                    <a:cubicBezTo>
                      <a:pt x="1336829" y="4853821"/>
                      <a:pt x="1301545" y="4860992"/>
                      <a:pt x="1271752" y="4866409"/>
                    </a:cubicBezTo>
                    <a:cubicBezTo>
                      <a:pt x="1250785" y="4870221"/>
                      <a:pt x="1229528" y="4872454"/>
                      <a:pt x="1208690" y="4876919"/>
                    </a:cubicBezTo>
                    <a:cubicBezTo>
                      <a:pt x="1142313" y="4891143"/>
                      <a:pt x="1141103" y="4892441"/>
                      <a:pt x="1093076" y="4908450"/>
                    </a:cubicBezTo>
                    <a:cubicBezTo>
                      <a:pt x="1082566" y="4915457"/>
                      <a:pt x="1073088" y="4924341"/>
                      <a:pt x="1061545" y="4929471"/>
                    </a:cubicBezTo>
                    <a:cubicBezTo>
                      <a:pt x="1041297" y="4938470"/>
                      <a:pt x="998483" y="4950491"/>
                      <a:pt x="998483" y="4950491"/>
                    </a:cubicBezTo>
                    <a:cubicBezTo>
                      <a:pt x="858504" y="5043812"/>
                      <a:pt x="1065965" y="4909497"/>
                      <a:pt x="935421" y="4982022"/>
                    </a:cubicBezTo>
                    <a:cubicBezTo>
                      <a:pt x="913336" y="4994291"/>
                      <a:pt x="897468" y="5021274"/>
                      <a:pt x="872359" y="5024064"/>
                    </a:cubicBezTo>
                    <a:lnTo>
                      <a:pt x="777766" y="5034574"/>
                    </a:lnTo>
                    <a:cubicBezTo>
                      <a:pt x="770759" y="5045084"/>
                      <a:pt x="765677" y="5057173"/>
                      <a:pt x="756745" y="5066105"/>
                    </a:cubicBezTo>
                    <a:cubicBezTo>
                      <a:pt x="736369" y="5086481"/>
                      <a:pt x="719329" y="5089088"/>
                      <a:pt x="693683" y="5097636"/>
                    </a:cubicBezTo>
                    <a:cubicBezTo>
                      <a:pt x="627117" y="5094133"/>
                      <a:pt x="560644" y="5087126"/>
                      <a:pt x="493986" y="5087126"/>
                    </a:cubicBezTo>
                    <a:cubicBezTo>
                      <a:pt x="458777" y="5087126"/>
                      <a:pt x="423489" y="5091147"/>
                      <a:pt x="388883" y="5097636"/>
                    </a:cubicBezTo>
                    <a:cubicBezTo>
                      <a:pt x="367105" y="5101719"/>
                      <a:pt x="325821" y="5118657"/>
                      <a:pt x="325821" y="5118657"/>
                    </a:cubicBezTo>
                    <a:cubicBezTo>
                      <a:pt x="315311" y="5125664"/>
                      <a:pt x="302181" y="5129814"/>
                      <a:pt x="294290" y="5139678"/>
                    </a:cubicBezTo>
                    <a:cubicBezTo>
                      <a:pt x="253524" y="5190637"/>
                      <a:pt x="321043" y="5158788"/>
                      <a:pt x="252249" y="5181719"/>
                    </a:cubicBezTo>
                    <a:cubicBezTo>
                      <a:pt x="241738" y="5188726"/>
                      <a:pt x="232972" y="5199676"/>
                      <a:pt x="220717" y="5202740"/>
                    </a:cubicBezTo>
                    <a:cubicBezTo>
                      <a:pt x="77854" y="5238455"/>
                      <a:pt x="166741" y="5186171"/>
                      <a:pt x="94593" y="5234271"/>
                    </a:cubicBezTo>
                    <a:cubicBezTo>
                      <a:pt x="80579" y="5213250"/>
                      <a:pt x="44563" y="5195176"/>
                      <a:pt x="52552" y="5171209"/>
                    </a:cubicBezTo>
                    <a:cubicBezTo>
                      <a:pt x="56055" y="5160699"/>
                      <a:pt x="56141" y="5148329"/>
                      <a:pt x="63062" y="5139678"/>
                    </a:cubicBezTo>
                    <a:cubicBezTo>
                      <a:pt x="70953" y="5129814"/>
                      <a:pt x="94593" y="5118657"/>
                      <a:pt x="94593" y="5118657"/>
                    </a:cubicBezTo>
                    <a:lnTo>
                      <a:pt x="94593" y="5118657"/>
                    </a:lnTo>
                  </a:path>
                </a:pathLst>
              </a:custGeom>
              <a:gradFill>
                <a:gsLst>
                  <a:gs pos="21000">
                    <a:srgbClr val="494949"/>
                  </a:gs>
                  <a:gs pos="62000">
                    <a:srgbClr val="FFFFFF">
                      <a:lumMod val="94000"/>
                    </a:srgbClr>
                  </a:gs>
                </a:gsLst>
                <a:lin ang="24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96" name="Straight Connector 70"/>
              <p:cNvCxnSpPr/>
              <p:nvPr/>
            </p:nvCxnSpPr>
            <p:spPr>
              <a:xfrm flipH="1" flipV="1">
                <a:off x="4877872" y="3634238"/>
                <a:ext cx="312808" cy="1003434"/>
              </a:xfrm>
              <a:prstGeom prst="line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solid"/>
              </a:ln>
              <a:effectLst/>
            </p:spPr>
          </p:cxnSp>
          <p:sp>
            <p:nvSpPr>
              <p:cNvPr id="97" name="TextBox 71"/>
              <p:cNvSpPr txBox="1">
                <a:spLocks noChangeArrowheads="1"/>
              </p:cNvSpPr>
              <p:nvPr/>
            </p:nvSpPr>
            <p:spPr bwMode="auto">
              <a:xfrm>
                <a:off x="4455368" y="4589030"/>
                <a:ext cx="18056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&gt; 6000 expected</a:t>
                </a:r>
              </a:p>
            </p:txBody>
          </p:sp>
        </p:grpSp>
        <p:sp>
          <p:nvSpPr>
            <p:cNvPr id="105" name="pole tekstowe 7"/>
            <p:cNvSpPr txBox="1">
              <a:spLocks noChangeArrowheads="1"/>
            </p:cNvSpPr>
            <p:nvPr/>
          </p:nvSpPr>
          <p:spPr bwMode="auto">
            <a:xfrm>
              <a:off x="3106734" y="4556221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>
                  <a:solidFill>
                    <a:srgbClr val="000000"/>
                  </a:solidFill>
                </a:rPr>
                <a:t>50</a:t>
              </a:r>
            </a:p>
          </p:txBody>
        </p:sp>
        <p:sp>
          <p:nvSpPr>
            <p:cNvPr id="106" name="pole tekstowe 5"/>
            <p:cNvSpPr txBox="1">
              <a:spLocks noChangeArrowheads="1"/>
            </p:cNvSpPr>
            <p:nvPr/>
          </p:nvSpPr>
          <p:spPr bwMode="auto">
            <a:xfrm>
              <a:off x="6012297" y="2233978"/>
              <a:ext cx="4842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>
                  <a:solidFill>
                    <a:srgbClr val="000000"/>
                  </a:solidFill>
                </a:rPr>
                <a:t>126</a:t>
              </a:r>
            </a:p>
          </p:txBody>
        </p:sp>
        <p:sp>
          <p:nvSpPr>
            <p:cNvPr id="107" name="pole tekstowe 6"/>
            <p:cNvSpPr txBox="1">
              <a:spLocks noChangeArrowheads="1"/>
            </p:cNvSpPr>
            <p:nvPr/>
          </p:nvSpPr>
          <p:spPr bwMode="auto">
            <a:xfrm>
              <a:off x="4369907" y="3713619"/>
              <a:ext cx="4529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>
                  <a:solidFill>
                    <a:srgbClr val="000000"/>
                  </a:solidFill>
                </a:rPr>
                <a:t>82</a:t>
              </a:r>
            </a:p>
          </p:txBody>
        </p:sp>
      </p:grpSp>
      <p:grpSp>
        <p:nvGrpSpPr>
          <p:cNvPr id="109" name="Gruppo 50"/>
          <p:cNvGrpSpPr/>
          <p:nvPr/>
        </p:nvGrpSpPr>
        <p:grpSpPr>
          <a:xfrm>
            <a:off x="6728032" y="1904869"/>
            <a:ext cx="2422337" cy="1884619"/>
            <a:chOff x="6728032" y="1904859"/>
            <a:chExt cx="2422337" cy="1884619"/>
          </a:xfrm>
        </p:grpSpPr>
        <p:grpSp>
          <p:nvGrpSpPr>
            <p:cNvPr id="110" name="Gruppo 117"/>
            <p:cNvGrpSpPr/>
            <p:nvPr/>
          </p:nvGrpSpPr>
          <p:grpSpPr>
            <a:xfrm>
              <a:off x="6728032" y="1904859"/>
              <a:ext cx="2422337" cy="1884619"/>
              <a:chOff x="753851" y="1053062"/>
              <a:chExt cx="2422337" cy="1884619"/>
            </a:xfrm>
          </p:grpSpPr>
          <p:sp>
            <p:nvSpPr>
              <p:cNvPr id="113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53851" y="1053062"/>
                <a:ext cx="2325208" cy="1884619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BASIC SCIENCE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</p:txBody>
          </p:sp>
          <p:pic>
            <p:nvPicPr>
              <p:cNvPr id="114" name="Picture 146"/>
              <p:cNvPicPr>
                <a:picLocks noChangeAspect="1"/>
              </p:cNvPicPr>
              <p:nvPr/>
            </p:nvPicPr>
            <p:blipFill rotWithShape="1">
              <a:blip r:embed="rId10"/>
              <a:srcRect b="50864"/>
              <a:stretch/>
            </p:blipFill>
            <p:spPr>
              <a:xfrm>
                <a:off x="874902" y="1496764"/>
                <a:ext cx="832629" cy="767692"/>
              </a:xfrm>
              <a:prstGeom prst="rect">
                <a:avLst/>
              </a:prstGeom>
            </p:spPr>
          </p:pic>
          <p:sp>
            <p:nvSpPr>
              <p:cNvPr id="115" name="Rectangle 3"/>
              <p:cNvSpPr/>
              <p:nvPr/>
            </p:nvSpPr>
            <p:spPr>
              <a:xfrm>
                <a:off x="1786990" y="1473810"/>
                <a:ext cx="1389198" cy="677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it-IT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Many</a:t>
                </a:r>
                <a:r>
                  <a:rPr kumimoji="0" lang="it-IT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 Body Finite Quantum System</a:t>
                </a:r>
                <a:endPara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</p:txBody>
          </p:sp>
          <p:pic>
            <p:nvPicPr>
              <p:cNvPr id="11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187" y="2363376"/>
                <a:ext cx="963947" cy="469999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17" name="Rectangle 147"/>
              <p:cNvSpPr/>
              <p:nvPr/>
            </p:nvSpPr>
            <p:spPr>
              <a:xfrm>
                <a:off x="2055858" y="2338437"/>
                <a:ext cx="8849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Symmetry</a:t>
                </a:r>
                <a:r>
                  <a:rPr kumimoji="0" lang="it-IT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Principle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</p:grpSp>
        <p:sp>
          <p:nvSpPr>
            <p:cNvPr id="111" name="CasellaDiTesto 48"/>
            <p:cNvSpPr txBox="1"/>
            <p:nvPr/>
          </p:nvSpPr>
          <p:spPr>
            <a:xfrm>
              <a:off x="6797240" y="3098268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n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</p:txBody>
        </p:sp>
        <p:sp>
          <p:nvSpPr>
            <p:cNvPr id="112" name="CasellaDiTesto 83"/>
            <p:cNvSpPr txBox="1"/>
            <p:nvPr/>
          </p:nvSpPr>
          <p:spPr>
            <a:xfrm>
              <a:off x="7365710" y="3087453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p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72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2423"/>
          <a:stretch/>
        </p:blipFill>
        <p:spPr bwMode="auto">
          <a:xfrm>
            <a:off x="3479411" y="1969614"/>
            <a:ext cx="5617615" cy="402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6"/>
          <p:cNvSpPr txBox="1"/>
          <p:nvPr/>
        </p:nvSpPr>
        <p:spPr>
          <a:xfrm>
            <a:off x="5746414" y="1054254"/>
            <a:ext cx="3326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400" dirty="0" err="1">
                <a:solidFill>
                  <a:schemeClr val="bg1"/>
                </a:solidFill>
                <a:latin typeface="Corbel"/>
                <a:cs typeface="Corbel"/>
              </a:rPr>
              <a:t>S</a:t>
            </a:r>
            <a:r>
              <a:rPr lang="it-IT" sz="24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orbel"/>
                <a:cs typeface="Corbel"/>
              </a:rPr>
              <a:t>factor</a:t>
            </a:r>
            <a:r>
              <a:rPr lang="it-IT" sz="2400" dirty="0">
                <a:solidFill>
                  <a:schemeClr val="bg1"/>
                </a:solidFill>
                <a:latin typeface="Corbel"/>
                <a:cs typeface="Corbel"/>
              </a:rPr>
              <a:t> S</a:t>
            </a:r>
            <a:r>
              <a:rPr lang="it-IT" sz="2400" baseline="-25000" dirty="0">
                <a:solidFill>
                  <a:schemeClr val="bg1"/>
                </a:solidFill>
                <a:latin typeface="Corbel"/>
                <a:cs typeface="Corbel"/>
              </a:rPr>
              <a:t>GS</a:t>
            </a:r>
            <a:r>
              <a:rPr lang="it-IT" sz="2400" dirty="0">
                <a:solidFill>
                  <a:schemeClr val="bg1"/>
                </a:solidFill>
                <a:latin typeface="Corbel"/>
                <a:cs typeface="Corbel"/>
              </a:rPr>
              <a:t>(E</a:t>
            </a:r>
            <a:r>
              <a:rPr lang="it-IT" sz="2400" dirty="0" smtClean="0">
                <a:solidFill>
                  <a:schemeClr val="bg1"/>
                </a:solidFill>
                <a:latin typeface="Corbel"/>
                <a:cs typeface="Corbel"/>
              </a:rPr>
              <a:t>)</a:t>
            </a:r>
          </a:p>
          <a:p>
            <a:pPr algn="r"/>
            <a:r>
              <a:rPr lang="it-IT" sz="2400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Corbel"/>
                <a:cs typeface="Corbel"/>
              </a:rPr>
              <a:t>for </a:t>
            </a:r>
            <a:r>
              <a:rPr lang="it-IT" sz="2400" dirty="0" err="1">
                <a:solidFill>
                  <a:schemeClr val="bg1"/>
                </a:solidFill>
                <a:latin typeface="Corbel"/>
                <a:cs typeface="Corbel"/>
              </a:rPr>
              <a:t>ground</a:t>
            </a:r>
            <a:r>
              <a:rPr lang="it-IT" sz="2400" dirty="0">
                <a:solidFill>
                  <a:schemeClr val="bg1"/>
                </a:solidFill>
                <a:latin typeface="Corbel"/>
                <a:cs typeface="Corbel"/>
              </a:rPr>
              <a:t> state </a:t>
            </a:r>
            <a:r>
              <a:rPr lang="it-IT" sz="2400" dirty="0" err="1">
                <a:solidFill>
                  <a:schemeClr val="bg1"/>
                </a:solidFill>
                <a:latin typeface="Corbel"/>
                <a:cs typeface="Corbel"/>
              </a:rPr>
              <a:t>capture</a:t>
            </a:r>
            <a:endParaRPr lang="fr-FR" sz="24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5" name="ZoneTexte 9"/>
          <p:cNvSpPr txBox="1"/>
          <p:nvPr/>
        </p:nvSpPr>
        <p:spPr>
          <a:xfrm>
            <a:off x="151103" y="6032107"/>
            <a:ext cx="89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</a:rPr>
              <a:t>For the First Time a DIRECT LOWER LIMIT on the </a:t>
            </a:r>
            <a:r>
              <a:rPr lang="en-US" sz="2400" b="1" baseline="30000" dirty="0" smtClean="0">
                <a:solidFill>
                  <a:srgbClr val="00FFFF"/>
                </a:solidFill>
                <a:latin typeface="Corbel"/>
                <a:cs typeface="Corbel"/>
              </a:rPr>
              <a:t>14</a:t>
            </a:r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</a:rPr>
              <a:t>N(p,</a:t>
            </a:r>
            <a:r>
              <a:rPr lang="el-GR" sz="2400" b="1" dirty="0" smtClean="0">
                <a:solidFill>
                  <a:srgbClr val="00FFFF"/>
                </a:solidFill>
                <a:latin typeface="Corbel"/>
                <a:cs typeface="Corbel"/>
              </a:rPr>
              <a:t>γ</a:t>
            </a:r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</a:rPr>
              <a:t>) reaction </a:t>
            </a:r>
          </a:p>
        </p:txBody>
      </p:sp>
      <p:sp>
        <p:nvSpPr>
          <p:cNvPr id="6" name="Rettangolo 5"/>
          <p:cNvSpPr/>
          <p:nvPr/>
        </p:nvSpPr>
        <p:spPr>
          <a:xfrm>
            <a:off x="6742682" y="34458"/>
            <a:ext cx="2401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baseline="30000" dirty="0" smtClean="0">
                <a:solidFill>
                  <a:srgbClr val="FFFF00"/>
                </a:solidFill>
                <a:latin typeface="Corbel"/>
                <a:cs typeface="Corbel"/>
              </a:rPr>
              <a:t>14</a:t>
            </a:r>
            <a:r>
              <a:rPr lang="it-IT" sz="3600" b="1" dirty="0" smtClean="0">
                <a:solidFill>
                  <a:srgbClr val="FFFF00"/>
                </a:solidFill>
                <a:latin typeface="Corbel"/>
                <a:cs typeface="Corbel"/>
              </a:rPr>
              <a:t>N</a:t>
            </a:r>
            <a:r>
              <a:rPr lang="it-IT" sz="3600" b="1" dirty="0">
                <a:solidFill>
                  <a:srgbClr val="FFFF00"/>
                </a:solidFill>
                <a:latin typeface="Corbel"/>
                <a:cs typeface="Corbel"/>
              </a:rPr>
              <a:t>(</a:t>
            </a:r>
            <a:r>
              <a:rPr lang="it-IT" sz="3600" b="1" dirty="0" err="1">
                <a:solidFill>
                  <a:srgbClr val="FFFF00"/>
                </a:solidFill>
                <a:latin typeface="Corbel"/>
                <a:cs typeface="Corbel"/>
              </a:rPr>
              <a:t>p</a:t>
            </a:r>
            <a:r>
              <a:rPr lang="it-IT" sz="3600" b="1" dirty="0">
                <a:solidFill>
                  <a:srgbClr val="FFFF00"/>
                </a:solidFill>
                <a:latin typeface="Corbel"/>
                <a:cs typeface="Corbel"/>
              </a:rPr>
              <a:t>,</a:t>
            </a:r>
            <a:r>
              <a:rPr lang="el-GR" sz="3600" b="1" dirty="0">
                <a:solidFill>
                  <a:srgbClr val="FFFF00"/>
                </a:solidFill>
                <a:latin typeface="Corbel"/>
                <a:cs typeface="Corbel"/>
              </a:rPr>
              <a:t>γ</a:t>
            </a:r>
            <a:r>
              <a:rPr lang="it-IT" sz="3600" b="1" dirty="0">
                <a:solidFill>
                  <a:srgbClr val="FFFF00"/>
                </a:solidFill>
                <a:latin typeface="Corbel"/>
                <a:cs typeface="Corbel"/>
              </a:rPr>
              <a:t>)</a:t>
            </a:r>
            <a:r>
              <a:rPr lang="it-IT" sz="3600" b="1" baseline="30000" dirty="0">
                <a:solidFill>
                  <a:srgbClr val="FFFF00"/>
                </a:solidFill>
                <a:latin typeface="Corbel"/>
                <a:cs typeface="Corbel"/>
              </a:rPr>
              <a:t>15</a:t>
            </a:r>
            <a:r>
              <a:rPr lang="it-IT" sz="3600" b="1" dirty="0">
                <a:solidFill>
                  <a:srgbClr val="FFFF00"/>
                </a:solidFill>
                <a:latin typeface="Corbel"/>
                <a:cs typeface="Corbel"/>
              </a:rPr>
              <a:t>O </a:t>
            </a:r>
            <a:endParaRPr lang="it-IT" sz="3600" dirty="0">
              <a:solidFill>
                <a:srgbClr val="FFFF00"/>
              </a:solidFill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683007" y="3273096"/>
            <a:ext cx="3626596" cy="1425678"/>
            <a:chOff x="78914" y="3039852"/>
            <a:chExt cx="3626596" cy="1425678"/>
          </a:xfrm>
        </p:grpSpPr>
        <p:sp>
          <p:nvSpPr>
            <p:cNvPr id="8" name="Rectangle à coins arrondis 34"/>
            <p:cNvSpPr/>
            <p:nvPr/>
          </p:nvSpPr>
          <p:spPr>
            <a:xfrm>
              <a:off x="124274" y="3039852"/>
              <a:ext cx="2472217" cy="983109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US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78914" y="3119598"/>
              <a:ext cx="2545488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rbel"/>
                  <a:cs typeface="Corbel"/>
                </a:rPr>
                <a:t>S</a:t>
              </a:r>
              <a:r>
                <a:rPr lang="en-US" sz="2400" baseline="-25000" dirty="0">
                  <a:solidFill>
                    <a:schemeClr val="bg1"/>
                  </a:solidFill>
                  <a:latin typeface="Corbel"/>
                  <a:cs typeface="Corbel"/>
                </a:rPr>
                <a:t>GS</a:t>
              </a:r>
              <a:r>
                <a:rPr lang="en-US" sz="2400" dirty="0">
                  <a:solidFill>
                    <a:schemeClr val="bg1"/>
                  </a:solidFill>
                  <a:latin typeface="Corbel"/>
                  <a:cs typeface="Corbel"/>
                </a:rPr>
                <a:t>(0) &gt; 0.05 </a:t>
              </a:r>
              <a:r>
                <a:rPr lang="en-US" sz="2400" dirty="0" err="1">
                  <a:solidFill>
                    <a:schemeClr val="bg1"/>
                  </a:solidFill>
                  <a:latin typeface="Corbel"/>
                  <a:cs typeface="Corbel"/>
                </a:rPr>
                <a:t>keV</a:t>
              </a:r>
              <a:r>
                <a:rPr lang="en-US" sz="2400" dirty="0">
                  <a:solidFill>
                    <a:schemeClr val="bg1"/>
                  </a:solidFill>
                  <a:latin typeface="Corbel"/>
                  <a:cs typeface="Corbel"/>
                </a:rPr>
                <a:t> b </a:t>
              </a:r>
              <a:endParaRPr lang="en-US" sz="2400" dirty="0" smtClean="0">
                <a:solidFill>
                  <a:schemeClr val="bg1"/>
                </a:solidFill>
                <a:latin typeface="Corbel"/>
                <a:cs typeface="Corbel"/>
              </a:endParaRP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Corbel"/>
                  <a:cs typeface="Corbel"/>
                </a:rPr>
                <a:t>(</a:t>
              </a:r>
              <a:r>
                <a:rPr lang="en-US" sz="2400" dirty="0">
                  <a:solidFill>
                    <a:schemeClr val="bg1"/>
                  </a:solidFill>
                  <a:latin typeface="Corbel"/>
                  <a:cs typeface="Corbel"/>
                </a:rPr>
                <a:t>99% C.L.)</a:t>
              </a:r>
            </a:p>
          </p:txBody>
        </p:sp>
        <p:sp>
          <p:nvSpPr>
            <p:cNvPr id="9" name="Ellipse 54"/>
            <p:cNvSpPr/>
            <p:nvPr/>
          </p:nvSpPr>
          <p:spPr>
            <a:xfrm>
              <a:off x="3316679" y="4050875"/>
              <a:ext cx="388831" cy="414655"/>
            </a:xfrm>
            <a:prstGeom prst="ellipse">
              <a:avLst/>
            </a:prstGeom>
            <a:noFill/>
            <a:ln w="38100" cmpd="sng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Connettore 1 10"/>
            <p:cNvCxnSpPr/>
            <p:nvPr/>
          </p:nvCxnSpPr>
          <p:spPr>
            <a:xfrm flipH="1" flipV="1">
              <a:off x="2318857" y="3716517"/>
              <a:ext cx="1109220" cy="541686"/>
            </a:xfrm>
            <a:prstGeom prst="line">
              <a:avLst/>
            </a:prstGeom>
            <a:ln>
              <a:solidFill>
                <a:srgbClr val="80008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ttangolo 19"/>
          <p:cNvSpPr/>
          <p:nvPr/>
        </p:nvSpPr>
        <p:spPr>
          <a:xfrm>
            <a:off x="2" y="6519446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bel"/>
                <a:cs typeface="Corbel"/>
              </a:rPr>
              <a:t>C. </a:t>
            </a:r>
            <a:r>
              <a:rPr lang="en-US" sz="1600" dirty="0" err="1">
                <a:solidFill>
                  <a:schemeClr val="bg1"/>
                </a:solidFill>
                <a:latin typeface="Corbel"/>
                <a:cs typeface="Corbel"/>
              </a:rPr>
              <a:t>Michelagnoli</a:t>
            </a:r>
            <a:r>
              <a:rPr lang="en-US" sz="1600" dirty="0">
                <a:solidFill>
                  <a:schemeClr val="bg1"/>
                </a:solidFill>
                <a:latin typeface="Corbel"/>
                <a:cs typeface="Corbel"/>
              </a:rPr>
              <a:t>,  </a:t>
            </a:r>
            <a:r>
              <a:rPr lang="en-US" sz="1600" dirty="0" smtClean="0">
                <a:solidFill>
                  <a:schemeClr val="bg1"/>
                </a:solidFill>
                <a:latin typeface="Corbel"/>
                <a:cs typeface="Corbel"/>
              </a:rPr>
              <a:t>PhD </a:t>
            </a:r>
            <a:r>
              <a:rPr lang="en-US" sz="1600" dirty="0" err="1" smtClean="0">
                <a:solidFill>
                  <a:schemeClr val="bg1"/>
                </a:solidFill>
                <a:latin typeface="Corbel"/>
                <a:cs typeface="Corbel"/>
              </a:rPr>
              <a:t>Thesi</a:t>
            </a:r>
            <a:r>
              <a:rPr lang="en-US" sz="1600" dirty="0" smtClean="0">
                <a:solidFill>
                  <a:schemeClr val="bg1"/>
                </a:solidFill>
                <a:latin typeface="Corbel"/>
                <a:cs typeface="Corbel"/>
              </a:rPr>
              <a:t> - Padua (</a:t>
            </a:r>
            <a:r>
              <a:rPr lang="en-US" sz="1600" dirty="0" err="1" smtClean="0">
                <a:solidFill>
                  <a:schemeClr val="bg1"/>
                </a:solidFill>
                <a:latin typeface="Corbel"/>
                <a:cs typeface="Corbel"/>
              </a:rPr>
              <a:t>Premio</a:t>
            </a:r>
            <a:r>
              <a:rPr lang="en-US" sz="1600" dirty="0" smtClean="0">
                <a:solidFill>
                  <a:schemeClr val="bg1"/>
                </a:solidFill>
                <a:latin typeface="Corbel"/>
                <a:cs typeface="Corbel"/>
              </a:rPr>
              <a:t> VILLI – CNS3 INFN) and submitted to PRL</a:t>
            </a:r>
            <a:endParaRPr lang="en-US" sz="16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0" y="14"/>
            <a:ext cx="3641402" cy="2474597"/>
            <a:chOff x="0" y="0"/>
            <a:chExt cx="3641402" cy="2474597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6758" t="16702" r="4845"/>
            <a:stretch/>
          </p:blipFill>
          <p:spPr bwMode="auto">
            <a:xfrm>
              <a:off x="0" y="0"/>
              <a:ext cx="3641402" cy="24745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Rectangle à coins arrondis 34"/>
            <p:cNvSpPr/>
            <p:nvPr/>
          </p:nvSpPr>
          <p:spPr>
            <a:xfrm>
              <a:off x="38876" y="2048735"/>
              <a:ext cx="3479411" cy="360000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653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43678"/>
            <a:ext cx="9144000" cy="994621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de-DE" sz="3200" b="1" dirty="0" smtClean="0">
                <a:solidFill>
                  <a:srgbClr val="FFFF00"/>
                </a:solidFill>
                <a:latin typeface="Corbel"/>
                <a:cs typeface="Corbel"/>
              </a:rPr>
              <a:t>HIGHLIGHTS </a:t>
            </a:r>
            <a:r>
              <a:rPr lang="de-DE" sz="3200" b="1" dirty="0" err="1" smtClean="0">
                <a:solidFill>
                  <a:srgbClr val="FFFF00"/>
                </a:solidFill>
                <a:latin typeface="Corbel"/>
                <a:cs typeface="Corbel"/>
              </a:rPr>
              <a:t>from</a:t>
            </a:r>
            <a:r>
              <a:rPr lang="de-DE" sz="3200" b="1" dirty="0" smtClean="0">
                <a:solidFill>
                  <a:srgbClr val="FFFF00"/>
                </a:solidFill>
                <a:latin typeface="Corbel"/>
                <a:cs typeface="Corbel"/>
              </a:rPr>
              <a:t> AGATA </a:t>
            </a:r>
          </a:p>
          <a:p>
            <a:pPr>
              <a:lnSpc>
                <a:spcPct val="80000"/>
              </a:lnSpc>
              <a:defRPr/>
            </a:pPr>
            <a:r>
              <a:rPr lang="de-DE" sz="2800" b="1" dirty="0" smtClean="0">
                <a:solidFill>
                  <a:srgbClr val="FFFF00"/>
                </a:solidFill>
                <a:latin typeface="Corbel"/>
                <a:cs typeface="Corbel"/>
              </a:rPr>
              <a:t>LEGNARO </a:t>
            </a:r>
            <a:r>
              <a:rPr lang="de-DE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and</a:t>
            </a:r>
            <a:r>
              <a:rPr lang="de-DE" sz="2800" b="1" dirty="0" smtClean="0">
                <a:solidFill>
                  <a:srgbClr val="FFFF00"/>
                </a:solidFill>
                <a:latin typeface="Corbel"/>
                <a:cs typeface="Corbel"/>
              </a:rPr>
              <a:t> GSI</a:t>
            </a:r>
            <a:endParaRPr lang="en-US" sz="24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44267" y="853868"/>
            <a:ext cx="8229406" cy="5801264"/>
            <a:chOff x="673857" y="283716"/>
            <a:chExt cx="8229406" cy="5801264"/>
          </a:xfrm>
        </p:grpSpPr>
        <p:grpSp>
          <p:nvGrpSpPr>
            <p:cNvPr id="5" name="Grupa 49"/>
            <p:cNvGrpSpPr/>
            <p:nvPr/>
          </p:nvGrpSpPr>
          <p:grpSpPr>
            <a:xfrm>
              <a:off x="673857" y="283716"/>
              <a:ext cx="8229406" cy="5801264"/>
              <a:chOff x="674903" y="-23583"/>
              <a:chExt cx="9414483" cy="6126163"/>
            </a:xfrm>
          </p:grpSpPr>
          <p:grpSp>
            <p:nvGrpSpPr>
              <p:cNvPr id="15" name="Grupa 71"/>
              <p:cNvGrpSpPr/>
              <p:nvPr/>
            </p:nvGrpSpPr>
            <p:grpSpPr>
              <a:xfrm>
                <a:off x="674903" y="-23583"/>
                <a:ext cx="9414483" cy="6126163"/>
                <a:chOff x="595010" y="204810"/>
                <a:chExt cx="9414483" cy="6126163"/>
              </a:xfrm>
            </p:grpSpPr>
            <p:sp>
              <p:nvSpPr>
                <p:cNvPr id="21" name="Prostokąt 49"/>
                <p:cNvSpPr>
                  <a:spLocks noChangeArrowheads="1"/>
                </p:cNvSpPr>
                <p:nvPr/>
              </p:nvSpPr>
              <p:spPr bwMode="auto">
                <a:xfrm>
                  <a:off x="595010" y="204810"/>
                  <a:ext cx="9414483" cy="6126163"/>
                </a:xfrm>
                <a:prstGeom prst="rect">
                  <a:avLst/>
                </a:prstGeom>
                <a:solidFill>
                  <a:srgbClr val="FFFFFF"/>
                </a:solidFill>
                <a:ln w="9525" algn="ctr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pic>
              <p:nvPicPr>
                <p:cNvPr id="22" name="Obraz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63" b="12035"/>
                <a:stretch>
                  <a:fillRect/>
                </a:stretch>
              </p:blipFill>
              <p:spPr bwMode="auto">
                <a:xfrm>
                  <a:off x="6845702" y="311320"/>
                  <a:ext cx="2690383" cy="1814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Obraz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46" b="7314"/>
                <a:stretch>
                  <a:fillRect/>
                </a:stretch>
              </p:blipFill>
              <p:spPr bwMode="auto">
                <a:xfrm>
                  <a:off x="4585652" y="1405731"/>
                  <a:ext cx="2747345" cy="19113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Obraz 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4" b="7684"/>
                <a:stretch>
                  <a:fillRect/>
                </a:stretch>
              </p:blipFill>
              <p:spPr bwMode="auto">
                <a:xfrm>
                  <a:off x="2573608" y="2644142"/>
                  <a:ext cx="3001571" cy="1903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Obraz 1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02" r="-7402" b="7880"/>
                <a:stretch>
                  <a:fillRect/>
                </a:stretch>
              </p:blipFill>
              <p:spPr bwMode="auto">
                <a:xfrm>
                  <a:off x="1177577" y="4307994"/>
                  <a:ext cx="3134298" cy="18996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Prostokąt 15"/>
                <p:cNvSpPr>
                  <a:spLocks noChangeArrowheads="1"/>
                </p:cNvSpPr>
                <p:nvPr/>
              </p:nvSpPr>
              <p:spPr bwMode="auto">
                <a:xfrm>
                  <a:off x="1314830" y="5884171"/>
                  <a:ext cx="567076" cy="45719"/>
                </a:xfrm>
                <a:prstGeom prst="rect">
                  <a:avLst/>
                </a:prstGeom>
                <a:noFill/>
                <a:ln w="9525" algn="ctr">
                  <a:solidFill>
                    <a:srgbClr val="0070C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7" name="Prostokąt 16"/>
                <p:cNvSpPr>
                  <a:spLocks noChangeArrowheads="1"/>
                </p:cNvSpPr>
                <p:nvPr/>
              </p:nvSpPr>
              <p:spPr bwMode="auto">
                <a:xfrm rot="5400000">
                  <a:off x="1276857" y="5857130"/>
                  <a:ext cx="371476" cy="42200"/>
                </a:xfrm>
                <a:prstGeom prst="rect">
                  <a:avLst/>
                </a:prstGeom>
                <a:noFill/>
                <a:ln w="6350" algn="ctr">
                  <a:solidFill>
                    <a:srgbClr val="000000">
                      <a:alpha val="50980"/>
                    </a:srgb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8" name="Prostokąt 19"/>
                <p:cNvSpPr>
                  <a:spLocks noChangeArrowheads="1"/>
                </p:cNvSpPr>
                <p:nvPr/>
              </p:nvSpPr>
              <p:spPr bwMode="auto">
                <a:xfrm>
                  <a:off x="1677495" y="5095823"/>
                  <a:ext cx="92315" cy="1337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9" name="Prostokąt 20"/>
                <p:cNvSpPr>
                  <a:spLocks noChangeArrowheads="1"/>
                </p:cNvSpPr>
                <p:nvPr/>
              </p:nvSpPr>
              <p:spPr bwMode="auto">
                <a:xfrm>
                  <a:off x="1367579" y="558190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0" name="Prostokąt 21"/>
                <p:cNvSpPr>
                  <a:spLocks noChangeArrowheads="1"/>
                </p:cNvSpPr>
                <p:nvPr/>
              </p:nvSpPr>
              <p:spPr bwMode="auto">
                <a:xfrm>
                  <a:off x="1685122" y="6037106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1" name="Prostokąt 22"/>
                <p:cNvSpPr>
                  <a:spLocks noChangeArrowheads="1"/>
                </p:cNvSpPr>
                <p:nvPr/>
              </p:nvSpPr>
              <p:spPr bwMode="auto">
                <a:xfrm>
                  <a:off x="1416437" y="6040155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2" name="Prostokąt 23"/>
                <p:cNvSpPr>
                  <a:spLocks noChangeArrowheads="1"/>
                </p:cNvSpPr>
                <p:nvPr/>
              </p:nvSpPr>
              <p:spPr bwMode="auto">
                <a:xfrm>
                  <a:off x="1285593" y="5811027"/>
                  <a:ext cx="46157" cy="1344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3" name="Prostokąt 24"/>
                <p:cNvSpPr>
                  <a:spLocks noChangeArrowheads="1"/>
                </p:cNvSpPr>
                <p:nvPr/>
              </p:nvSpPr>
              <p:spPr bwMode="auto">
                <a:xfrm>
                  <a:off x="1862374" y="5876914"/>
                  <a:ext cx="46157" cy="1344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4" name="Prostokąt 25"/>
                <p:cNvSpPr>
                  <a:spLocks noChangeArrowheads="1"/>
                </p:cNvSpPr>
                <p:nvPr/>
              </p:nvSpPr>
              <p:spPr bwMode="auto">
                <a:xfrm>
                  <a:off x="2387209" y="5558087"/>
                  <a:ext cx="46157" cy="1344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5" name="Prostokąt 26"/>
                <p:cNvSpPr>
                  <a:spLocks noChangeArrowheads="1"/>
                </p:cNvSpPr>
                <p:nvPr/>
              </p:nvSpPr>
              <p:spPr bwMode="auto">
                <a:xfrm>
                  <a:off x="2210244" y="5752854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6" name="Prostokąt 27"/>
                <p:cNvSpPr>
                  <a:spLocks noChangeArrowheads="1"/>
                </p:cNvSpPr>
                <p:nvPr/>
              </p:nvSpPr>
              <p:spPr bwMode="auto">
                <a:xfrm>
                  <a:off x="2561262" y="5558088"/>
                  <a:ext cx="92315" cy="47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7" name="Prostokąt 28"/>
                <p:cNvSpPr>
                  <a:spLocks noChangeArrowheads="1"/>
                </p:cNvSpPr>
                <p:nvPr/>
              </p:nvSpPr>
              <p:spPr bwMode="auto">
                <a:xfrm>
                  <a:off x="1445980" y="5671544"/>
                  <a:ext cx="33229" cy="25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8" name="pole tekstowe 11"/>
                <p:cNvSpPr txBox="1">
                  <a:spLocks noChangeArrowheads="1"/>
                </p:cNvSpPr>
                <p:nvPr/>
              </p:nvSpPr>
              <p:spPr bwMode="auto">
                <a:xfrm>
                  <a:off x="1196726" y="5451823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8</a:t>
                  </a:r>
                </a:p>
              </p:txBody>
            </p:sp>
            <p:sp>
              <p:nvSpPr>
                <p:cNvPr id="39" name="Prostokąt 29"/>
                <p:cNvSpPr>
                  <a:spLocks noChangeArrowheads="1"/>
                </p:cNvSpPr>
                <p:nvPr/>
              </p:nvSpPr>
              <p:spPr bwMode="auto">
                <a:xfrm>
                  <a:off x="1780919" y="5004121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" name="pole tekstowe 30"/>
                <p:cNvSpPr txBox="1">
                  <a:spLocks noChangeArrowheads="1"/>
                </p:cNvSpPr>
                <p:nvPr/>
              </p:nvSpPr>
              <p:spPr bwMode="auto">
                <a:xfrm>
                  <a:off x="1551558" y="4895051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20</a:t>
                  </a:r>
                </a:p>
              </p:txBody>
            </p:sp>
            <p:sp>
              <p:nvSpPr>
                <p:cNvPr id="41" name="Prostokąt 31"/>
                <p:cNvSpPr>
                  <a:spLocks noChangeArrowheads="1"/>
                </p:cNvSpPr>
                <p:nvPr/>
              </p:nvSpPr>
              <p:spPr bwMode="auto">
                <a:xfrm>
                  <a:off x="2055012" y="4635444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" name="Prostokąt 32"/>
                <p:cNvSpPr>
                  <a:spLocks noChangeArrowheads="1"/>
                </p:cNvSpPr>
                <p:nvPr/>
              </p:nvSpPr>
              <p:spPr bwMode="auto">
                <a:xfrm>
                  <a:off x="3170793" y="5006179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3" name="pole tekstowe 33"/>
                <p:cNvSpPr txBox="1">
                  <a:spLocks noChangeArrowheads="1"/>
                </p:cNvSpPr>
                <p:nvPr/>
              </p:nvSpPr>
              <p:spPr bwMode="auto">
                <a:xfrm>
                  <a:off x="1829777" y="4504943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28</a:t>
                  </a:r>
                </a:p>
              </p:txBody>
            </p:sp>
            <p:sp>
              <p:nvSpPr>
                <p:cNvPr id="44" name="Prostokąt 34"/>
                <p:cNvSpPr>
                  <a:spLocks noChangeArrowheads="1"/>
                </p:cNvSpPr>
                <p:nvPr/>
              </p:nvSpPr>
              <p:spPr bwMode="auto">
                <a:xfrm>
                  <a:off x="2210245" y="4443625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5" name="Prostokąt 35"/>
                <p:cNvSpPr>
                  <a:spLocks noChangeArrowheads="1"/>
                </p:cNvSpPr>
                <p:nvPr/>
              </p:nvSpPr>
              <p:spPr bwMode="auto">
                <a:xfrm>
                  <a:off x="2548766" y="4190774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6" name="Prostokąt 36"/>
                <p:cNvSpPr>
                  <a:spLocks noChangeArrowheads="1"/>
                </p:cNvSpPr>
                <p:nvPr/>
              </p:nvSpPr>
              <p:spPr bwMode="auto">
                <a:xfrm>
                  <a:off x="3529057" y="3375211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7" name="Prostokąt 37"/>
                <p:cNvSpPr>
                  <a:spLocks noChangeArrowheads="1"/>
                </p:cNvSpPr>
                <p:nvPr/>
              </p:nvSpPr>
              <p:spPr bwMode="auto">
                <a:xfrm>
                  <a:off x="3314674" y="359600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8" name="Prostokąt 38"/>
                <p:cNvSpPr>
                  <a:spLocks noChangeArrowheads="1"/>
                </p:cNvSpPr>
                <p:nvPr/>
              </p:nvSpPr>
              <p:spPr bwMode="auto">
                <a:xfrm>
                  <a:off x="3751140" y="461401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9" name="Prostokąt 39"/>
                <p:cNvSpPr>
                  <a:spLocks noChangeArrowheads="1"/>
                </p:cNvSpPr>
                <p:nvPr/>
              </p:nvSpPr>
              <p:spPr bwMode="auto">
                <a:xfrm>
                  <a:off x="3527926" y="4812723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0" name="pole tekstowe 40"/>
                <p:cNvSpPr txBox="1">
                  <a:spLocks noChangeArrowheads="1"/>
                </p:cNvSpPr>
                <p:nvPr/>
              </p:nvSpPr>
              <p:spPr bwMode="auto">
                <a:xfrm>
                  <a:off x="3056262" y="3472149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50</a:t>
                  </a:r>
                </a:p>
              </p:txBody>
            </p:sp>
            <p:sp>
              <p:nvSpPr>
                <p:cNvPr id="51" name="Prostokąt 41"/>
                <p:cNvSpPr>
                  <a:spLocks noChangeArrowheads="1"/>
                </p:cNvSpPr>
                <p:nvPr/>
              </p:nvSpPr>
              <p:spPr bwMode="auto">
                <a:xfrm>
                  <a:off x="4917648" y="3946066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2" name="Prostokąt 42"/>
                <p:cNvSpPr>
                  <a:spLocks noChangeArrowheads="1"/>
                </p:cNvSpPr>
                <p:nvPr/>
              </p:nvSpPr>
              <p:spPr bwMode="auto">
                <a:xfrm>
                  <a:off x="5355575" y="3592411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3" name="Prostokąt 43"/>
                <p:cNvSpPr>
                  <a:spLocks noChangeArrowheads="1"/>
                </p:cNvSpPr>
                <p:nvPr/>
              </p:nvSpPr>
              <p:spPr bwMode="auto">
                <a:xfrm>
                  <a:off x="4917648" y="2327980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4" name="Prostokąt 44"/>
                <p:cNvSpPr>
                  <a:spLocks noChangeArrowheads="1"/>
                </p:cNvSpPr>
                <p:nvPr/>
              </p:nvSpPr>
              <p:spPr bwMode="auto">
                <a:xfrm>
                  <a:off x="5388317" y="2067730"/>
                  <a:ext cx="48858" cy="896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5" name="pole tekstowe 45"/>
                <p:cNvSpPr txBox="1">
                  <a:spLocks noChangeArrowheads="1"/>
                </p:cNvSpPr>
                <p:nvPr/>
              </p:nvSpPr>
              <p:spPr bwMode="auto">
                <a:xfrm>
                  <a:off x="5146574" y="1926614"/>
                  <a:ext cx="43971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82</a:t>
                  </a:r>
                </a:p>
              </p:txBody>
            </p:sp>
            <p:sp>
              <p:nvSpPr>
                <p:cNvPr id="56" name="Prostokąt 46"/>
                <p:cNvSpPr>
                  <a:spLocks noChangeArrowheads="1"/>
                </p:cNvSpPr>
                <p:nvPr/>
              </p:nvSpPr>
              <p:spPr bwMode="auto">
                <a:xfrm>
                  <a:off x="6882753" y="2529726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7" name="Prostokąt 47"/>
                <p:cNvSpPr>
                  <a:spLocks noChangeArrowheads="1"/>
                </p:cNvSpPr>
                <p:nvPr/>
              </p:nvSpPr>
              <p:spPr bwMode="auto">
                <a:xfrm>
                  <a:off x="6882753" y="1372300"/>
                  <a:ext cx="92315" cy="668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8" name="Prostokąt 48"/>
                <p:cNvSpPr>
                  <a:spLocks noChangeArrowheads="1"/>
                </p:cNvSpPr>
                <p:nvPr/>
              </p:nvSpPr>
              <p:spPr bwMode="auto">
                <a:xfrm>
                  <a:off x="7579920" y="2082536"/>
                  <a:ext cx="79609" cy="11249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9" name="Dowolny kształt 66"/>
                <p:cNvSpPr/>
                <p:nvPr/>
              </p:nvSpPr>
              <p:spPr bwMode="auto">
                <a:xfrm>
                  <a:off x="6073766" y="311321"/>
                  <a:ext cx="3171526" cy="1615294"/>
                </a:xfrm>
                <a:custGeom>
                  <a:avLst/>
                  <a:gdLst>
                    <a:gd name="connsiteX0" fmla="*/ 0 w 3211174"/>
                    <a:gd name="connsiteY0" fmla="*/ 1496291 h 1506726"/>
                    <a:gd name="connsiteX1" fmla="*/ 118753 w 3211174"/>
                    <a:gd name="connsiteY1" fmla="*/ 1413164 h 1506726"/>
                    <a:gd name="connsiteX2" fmla="*/ 154379 w 3211174"/>
                    <a:gd name="connsiteY2" fmla="*/ 1401288 h 1506726"/>
                    <a:gd name="connsiteX3" fmla="*/ 190005 w 3211174"/>
                    <a:gd name="connsiteY3" fmla="*/ 1389413 h 1506726"/>
                    <a:gd name="connsiteX4" fmla="*/ 201880 w 3211174"/>
                    <a:gd name="connsiteY4" fmla="*/ 1353787 h 1506726"/>
                    <a:gd name="connsiteX5" fmla="*/ 273132 w 3211174"/>
                    <a:gd name="connsiteY5" fmla="*/ 1306286 h 1506726"/>
                    <a:gd name="connsiteX6" fmla="*/ 308758 w 3211174"/>
                    <a:gd name="connsiteY6" fmla="*/ 1270660 h 1506726"/>
                    <a:gd name="connsiteX7" fmla="*/ 320634 w 3211174"/>
                    <a:gd name="connsiteY7" fmla="*/ 1235034 h 1506726"/>
                    <a:gd name="connsiteX8" fmla="*/ 391885 w 3211174"/>
                    <a:gd name="connsiteY8" fmla="*/ 1211283 h 1506726"/>
                    <a:gd name="connsiteX9" fmla="*/ 522514 w 3211174"/>
                    <a:gd name="connsiteY9" fmla="*/ 1187532 h 1506726"/>
                    <a:gd name="connsiteX10" fmla="*/ 581891 w 3211174"/>
                    <a:gd name="connsiteY10" fmla="*/ 1140031 h 1506726"/>
                    <a:gd name="connsiteX11" fmla="*/ 617517 w 3211174"/>
                    <a:gd name="connsiteY11" fmla="*/ 1128156 h 1506726"/>
                    <a:gd name="connsiteX12" fmla="*/ 688769 w 3211174"/>
                    <a:gd name="connsiteY12" fmla="*/ 1080655 h 1506726"/>
                    <a:gd name="connsiteX13" fmla="*/ 724395 w 3211174"/>
                    <a:gd name="connsiteY13" fmla="*/ 1056904 h 1506726"/>
                    <a:gd name="connsiteX14" fmla="*/ 760021 w 3211174"/>
                    <a:gd name="connsiteY14" fmla="*/ 1045029 h 1506726"/>
                    <a:gd name="connsiteX15" fmla="*/ 819397 w 3211174"/>
                    <a:gd name="connsiteY15" fmla="*/ 997527 h 1506726"/>
                    <a:gd name="connsiteX16" fmla="*/ 855023 w 3211174"/>
                    <a:gd name="connsiteY16" fmla="*/ 961901 h 1506726"/>
                    <a:gd name="connsiteX17" fmla="*/ 961901 w 3211174"/>
                    <a:gd name="connsiteY17" fmla="*/ 902525 h 1506726"/>
                    <a:gd name="connsiteX18" fmla="*/ 997527 w 3211174"/>
                    <a:gd name="connsiteY18" fmla="*/ 878774 h 1506726"/>
                    <a:gd name="connsiteX19" fmla="*/ 1045028 w 3211174"/>
                    <a:gd name="connsiteY19" fmla="*/ 807522 h 1506726"/>
                    <a:gd name="connsiteX20" fmla="*/ 1116280 w 3211174"/>
                    <a:gd name="connsiteY20" fmla="*/ 771896 h 1506726"/>
                    <a:gd name="connsiteX21" fmla="*/ 1223158 w 3211174"/>
                    <a:gd name="connsiteY21" fmla="*/ 724395 h 1506726"/>
                    <a:gd name="connsiteX22" fmla="*/ 1258784 w 3211174"/>
                    <a:gd name="connsiteY22" fmla="*/ 712519 h 1506726"/>
                    <a:gd name="connsiteX23" fmla="*/ 1330036 w 3211174"/>
                    <a:gd name="connsiteY23" fmla="*/ 665018 h 1506726"/>
                    <a:gd name="connsiteX24" fmla="*/ 1389413 w 3211174"/>
                    <a:gd name="connsiteY24" fmla="*/ 605642 h 1506726"/>
                    <a:gd name="connsiteX25" fmla="*/ 1496291 w 3211174"/>
                    <a:gd name="connsiteY25" fmla="*/ 570016 h 1506726"/>
                    <a:gd name="connsiteX26" fmla="*/ 1531917 w 3211174"/>
                    <a:gd name="connsiteY26" fmla="*/ 558140 h 1506726"/>
                    <a:gd name="connsiteX27" fmla="*/ 1638795 w 3211174"/>
                    <a:gd name="connsiteY27" fmla="*/ 510639 h 1506726"/>
                    <a:gd name="connsiteX28" fmla="*/ 1698171 w 3211174"/>
                    <a:gd name="connsiteY28" fmla="*/ 498764 h 1506726"/>
                    <a:gd name="connsiteX29" fmla="*/ 1769423 w 3211174"/>
                    <a:gd name="connsiteY29" fmla="*/ 475013 h 1506726"/>
                    <a:gd name="connsiteX30" fmla="*/ 1828800 w 3211174"/>
                    <a:gd name="connsiteY30" fmla="*/ 415636 h 1506726"/>
                    <a:gd name="connsiteX31" fmla="*/ 1864426 w 3211174"/>
                    <a:gd name="connsiteY31" fmla="*/ 380010 h 1506726"/>
                    <a:gd name="connsiteX32" fmla="*/ 2030680 w 3211174"/>
                    <a:gd name="connsiteY32" fmla="*/ 344384 h 1506726"/>
                    <a:gd name="connsiteX33" fmla="*/ 2113808 w 3211174"/>
                    <a:gd name="connsiteY33" fmla="*/ 332509 h 1506726"/>
                    <a:gd name="connsiteX34" fmla="*/ 2232561 w 3211174"/>
                    <a:gd name="connsiteY34" fmla="*/ 296883 h 1506726"/>
                    <a:gd name="connsiteX35" fmla="*/ 2268187 w 3211174"/>
                    <a:gd name="connsiteY35" fmla="*/ 285008 h 1506726"/>
                    <a:gd name="connsiteX36" fmla="*/ 2303813 w 3211174"/>
                    <a:gd name="connsiteY36" fmla="*/ 261257 h 1506726"/>
                    <a:gd name="connsiteX37" fmla="*/ 2339439 w 3211174"/>
                    <a:gd name="connsiteY37" fmla="*/ 249382 h 1506726"/>
                    <a:gd name="connsiteX38" fmla="*/ 2375065 w 3211174"/>
                    <a:gd name="connsiteY38" fmla="*/ 213756 h 1506726"/>
                    <a:gd name="connsiteX39" fmla="*/ 2446317 w 3211174"/>
                    <a:gd name="connsiteY39" fmla="*/ 178130 h 1506726"/>
                    <a:gd name="connsiteX40" fmla="*/ 2481943 w 3211174"/>
                    <a:gd name="connsiteY40" fmla="*/ 154379 h 1506726"/>
                    <a:gd name="connsiteX41" fmla="*/ 2517569 w 3211174"/>
                    <a:gd name="connsiteY41" fmla="*/ 142504 h 1506726"/>
                    <a:gd name="connsiteX42" fmla="*/ 2588821 w 3211174"/>
                    <a:gd name="connsiteY42" fmla="*/ 95003 h 1506726"/>
                    <a:gd name="connsiteX43" fmla="*/ 2624447 w 3211174"/>
                    <a:gd name="connsiteY43" fmla="*/ 71252 h 1506726"/>
                    <a:gd name="connsiteX44" fmla="*/ 2826327 w 3211174"/>
                    <a:gd name="connsiteY44" fmla="*/ 35626 h 1506726"/>
                    <a:gd name="connsiteX45" fmla="*/ 3040083 w 3211174"/>
                    <a:gd name="connsiteY45" fmla="*/ 11875 h 1506726"/>
                    <a:gd name="connsiteX46" fmla="*/ 3099459 w 3211174"/>
                    <a:gd name="connsiteY46" fmla="*/ 0 h 1506726"/>
                    <a:gd name="connsiteX47" fmla="*/ 3194462 w 3211174"/>
                    <a:gd name="connsiteY47" fmla="*/ 11875 h 1506726"/>
                    <a:gd name="connsiteX48" fmla="*/ 3170711 w 3211174"/>
                    <a:gd name="connsiteY48" fmla="*/ 83127 h 1506726"/>
                    <a:gd name="connsiteX49" fmla="*/ 3135085 w 3211174"/>
                    <a:gd name="connsiteY49" fmla="*/ 95003 h 1506726"/>
                    <a:gd name="connsiteX50" fmla="*/ 3051958 w 3211174"/>
                    <a:gd name="connsiteY50" fmla="*/ 118753 h 1506726"/>
                    <a:gd name="connsiteX51" fmla="*/ 2980706 w 3211174"/>
                    <a:gd name="connsiteY51" fmla="*/ 178130 h 1506726"/>
                    <a:gd name="connsiteX52" fmla="*/ 2909454 w 3211174"/>
                    <a:gd name="connsiteY52" fmla="*/ 190005 h 1506726"/>
                    <a:gd name="connsiteX53" fmla="*/ 2660072 w 3211174"/>
                    <a:gd name="connsiteY53" fmla="*/ 249382 h 1506726"/>
                    <a:gd name="connsiteX54" fmla="*/ 2612571 w 3211174"/>
                    <a:gd name="connsiteY54" fmla="*/ 296883 h 1506726"/>
                    <a:gd name="connsiteX55" fmla="*/ 2576945 w 3211174"/>
                    <a:gd name="connsiteY55" fmla="*/ 332509 h 1506726"/>
                    <a:gd name="connsiteX56" fmla="*/ 2541319 w 3211174"/>
                    <a:gd name="connsiteY56" fmla="*/ 344384 h 1506726"/>
                    <a:gd name="connsiteX57" fmla="*/ 2398815 w 3211174"/>
                    <a:gd name="connsiteY57" fmla="*/ 356260 h 1506726"/>
                    <a:gd name="connsiteX58" fmla="*/ 2327563 w 3211174"/>
                    <a:gd name="connsiteY58" fmla="*/ 391886 h 1506726"/>
                    <a:gd name="connsiteX59" fmla="*/ 2256311 w 3211174"/>
                    <a:gd name="connsiteY59" fmla="*/ 415636 h 1506726"/>
                    <a:gd name="connsiteX60" fmla="*/ 2220685 w 3211174"/>
                    <a:gd name="connsiteY60" fmla="*/ 427512 h 1506726"/>
                    <a:gd name="connsiteX61" fmla="*/ 2185059 w 3211174"/>
                    <a:gd name="connsiteY61" fmla="*/ 451262 h 1506726"/>
                    <a:gd name="connsiteX62" fmla="*/ 2173184 w 3211174"/>
                    <a:gd name="connsiteY62" fmla="*/ 486888 h 1506726"/>
                    <a:gd name="connsiteX63" fmla="*/ 2161309 w 3211174"/>
                    <a:gd name="connsiteY63" fmla="*/ 534390 h 1506726"/>
                    <a:gd name="connsiteX64" fmla="*/ 2090057 w 3211174"/>
                    <a:gd name="connsiteY64" fmla="*/ 558140 h 1506726"/>
                    <a:gd name="connsiteX65" fmla="*/ 2006930 w 3211174"/>
                    <a:gd name="connsiteY65" fmla="*/ 581891 h 1506726"/>
                    <a:gd name="connsiteX66" fmla="*/ 1959428 w 3211174"/>
                    <a:gd name="connsiteY66" fmla="*/ 653143 h 1506726"/>
                    <a:gd name="connsiteX67" fmla="*/ 1888176 w 3211174"/>
                    <a:gd name="connsiteY67" fmla="*/ 676893 h 1506726"/>
                    <a:gd name="connsiteX68" fmla="*/ 1852550 w 3211174"/>
                    <a:gd name="connsiteY68" fmla="*/ 688769 h 1506726"/>
                    <a:gd name="connsiteX69" fmla="*/ 1840675 w 3211174"/>
                    <a:gd name="connsiteY69" fmla="*/ 724395 h 1506726"/>
                    <a:gd name="connsiteX70" fmla="*/ 1805049 w 3211174"/>
                    <a:gd name="connsiteY70" fmla="*/ 748145 h 1506726"/>
                    <a:gd name="connsiteX71" fmla="*/ 1721922 w 3211174"/>
                    <a:gd name="connsiteY71" fmla="*/ 771896 h 1506726"/>
                    <a:gd name="connsiteX72" fmla="*/ 1686296 w 3211174"/>
                    <a:gd name="connsiteY72" fmla="*/ 783771 h 1506726"/>
                    <a:gd name="connsiteX73" fmla="*/ 1626919 w 3211174"/>
                    <a:gd name="connsiteY73" fmla="*/ 831273 h 1506726"/>
                    <a:gd name="connsiteX74" fmla="*/ 1567543 w 3211174"/>
                    <a:gd name="connsiteY74" fmla="*/ 878774 h 1506726"/>
                    <a:gd name="connsiteX75" fmla="*/ 1531917 w 3211174"/>
                    <a:gd name="connsiteY75" fmla="*/ 902525 h 1506726"/>
                    <a:gd name="connsiteX76" fmla="*/ 1508166 w 3211174"/>
                    <a:gd name="connsiteY76" fmla="*/ 938151 h 1506726"/>
                    <a:gd name="connsiteX77" fmla="*/ 1436914 w 3211174"/>
                    <a:gd name="connsiteY77" fmla="*/ 961901 h 1506726"/>
                    <a:gd name="connsiteX78" fmla="*/ 1365662 w 3211174"/>
                    <a:gd name="connsiteY78" fmla="*/ 1009403 h 1506726"/>
                    <a:gd name="connsiteX79" fmla="*/ 1306285 w 3211174"/>
                    <a:gd name="connsiteY79" fmla="*/ 1080655 h 1506726"/>
                    <a:gd name="connsiteX80" fmla="*/ 1294410 w 3211174"/>
                    <a:gd name="connsiteY80" fmla="*/ 1116281 h 1506726"/>
                    <a:gd name="connsiteX81" fmla="*/ 1175657 w 3211174"/>
                    <a:gd name="connsiteY81" fmla="*/ 1151906 h 1506726"/>
                    <a:gd name="connsiteX82" fmla="*/ 1104405 w 3211174"/>
                    <a:gd name="connsiteY82" fmla="*/ 1175657 h 1506726"/>
                    <a:gd name="connsiteX83" fmla="*/ 1068779 w 3211174"/>
                    <a:gd name="connsiteY83" fmla="*/ 1187532 h 1506726"/>
                    <a:gd name="connsiteX84" fmla="*/ 1033153 w 3211174"/>
                    <a:gd name="connsiteY84" fmla="*/ 1211283 h 1506726"/>
                    <a:gd name="connsiteX85" fmla="*/ 878774 w 3211174"/>
                    <a:gd name="connsiteY85" fmla="*/ 1246909 h 1506726"/>
                    <a:gd name="connsiteX86" fmla="*/ 831272 w 3211174"/>
                    <a:gd name="connsiteY86" fmla="*/ 1258784 h 1506726"/>
                    <a:gd name="connsiteX87" fmla="*/ 771896 w 3211174"/>
                    <a:gd name="connsiteY87" fmla="*/ 1270660 h 1506726"/>
                    <a:gd name="connsiteX88" fmla="*/ 736270 w 3211174"/>
                    <a:gd name="connsiteY88" fmla="*/ 1282535 h 1506726"/>
                    <a:gd name="connsiteX89" fmla="*/ 593766 w 3211174"/>
                    <a:gd name="connsiteY89" fmla="*/ 1294410 h 1506726"/>
                    <a:gd name="connsiteX90" fmla="*/ 486888 w 3211174"/>
                    <a:gd name="connsiteY90" fmla="*/ 1353787 h 1506726"/>
                    <a:gd name="connsiteX91" fmla="*/ 451262 w 3211174"/>
                    <a:gd name="connsiteY91" fmla="*/ 1377538 h 1506726"/>
                    <a:gd name="connsiteX92" fmla="*/ 368135 w 3211174"/>
                    <a:gd name="connsiteY92" fmla="*/ 1401288 h 1506726"/>
                    <a:gd name="connsiteX93" fmla="*/ 273132 w 3211174"/>
                    <a:gd name="connsiteY93" fmla="*/ 1425039 h 1506726"/>
                    <a:gd name="connsiteX94" fmla="*/ 201880 w 3211174"/>
                    <a:gd name="connsiteY94" fmla="*/ 1496291 h 1506726"/>
                    <a:gd name="connsiteX95" fmla="*/ 0 w 3211174"/>
                    <a:gd name="connsiteY95" fmla="*/ 1496291 h 1506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3211174" h="1506726">
                      <a:moveTo>
                        <a:pt x="0" y="1496291"/>
                      </a:moveTo>
                      <a:cubicBezTo>
                        <a:pt x="63141" y="1417363"/>
                        <a:pt x="23454" y="1444930"/>
                        <a:pt x="118753" y="1413164"/>
                      </a:cubicBezTo>
                      <a:lnTo>
                        <a:pt x="154379" y="1401288"/>
                      </a:lnTo>
                      <a:lnTo>
                        <a:pt x="190005" y="1389413"/>
                      </a:lnTo>
                      <a:cubicBezTo>
                        <a:pt x="193963" y="1377538"/>
                        <a:pt x="193029" y="1362638"/>
                        <a:pt x="201880" y="1353787"/>
                      </a:cubicBezTo>
                      <a:cubicBezTo>
                        <a:pt x="222064" y="1333603"/>
                        <a:pt x="252948" y="1326470"/>
                        <a:pt x="273132" y="1306286"/>
                      </a:cubicBezTo>
                      <a:lnTo>
                        <a:pt x="308758" y="1270660"/>
                      </a:lnTo>
                      <a:cubicBezTo>
                        <a:pt x="312717" y="1258785"/>
                        <a:pt x="310448" y="1242310"/>
                        <a:pt x="320634" y="1235034"/>
                      </a:cubicBezTo>
                      <a:cubicBezTo>
                        <a:pt x="341006" y="1220483"/>
                        <a:pt x="368135" y="1219200"/>
                        <a:pt x="391885" y="1211283"/>
                      </a:cubicBezTo>
                      <a:cubicBezTo>
                        <a:pt x="457784" y="1189317"/>
                        <a:pt x="415100" y="1200959"/>
                        <a:pt x="522514" y="1187532"/>
                      </a:cubicBezTo>
                      <a:cubicBezTo>
                        <a:pt x="612061" y="1157684"/>
                        <a:pt x="505155" y="1201419"/>
                        <a:pt x="581891" y="1140031"/>
                      </a:cubicBezTo>
                      <a:cubicBezTo>
                        <a:pt x="591666" y="1132211"/>
                        <a:pt x="605642" y="1132114"/>
                        <a:pt x="617517" y="1128156"/>
                      </a:cubicBezTo>
                      <a:lnTo>
                        <a:pt x="688769" y="1080655"/>
                      </a:lnTo>
                      <a:cubicBezTo>
                        <a:pt x="700644" y="1072738"/>
                        <a:pt x="710855" y="1061417"/>
                        <a:pt x="724395" y="1056904"/>
                      </a:cubicBezTo>
                      <a:lnTo>
                        <a:pt x="760021" y="1045029"/>
                      </a:lnTo>
                      <a:cubicBezTo>
                        <a:pt x="813136" y="965355"/>
                        <a:pt x="750566" y="1043415"/>
                        <a:pt x="819397" y="997527"/>
                      </a:cubicBezTo>
                      <a:cubicBezTo>
                        <a:pt x="833371" y="988211"/>
                        <a:pt x="841766" y="972212"/>
                        <a:pt x="855023" y="961901"/>
                      </a:cubicBezTo>
                      <a:cubicBezTo>
                        <a:pt x="916274" y="914262"/>
                        <a:pt x="908148" y="920442"/>
                        <a:pt x="961901" y="902525"/>
                      </a:cubicBezTo>
                      <a:cubicBezTo>
                        <a:pt x="973776" y="894608"/>
                        <a:pt x="988129" y="889515"/>
                        <a:pt x="997527" y="878774"/>
                      </a:cubicBezTo>
                      <a:cubicBezTo>
                        <a:pt x="1016324" y="857292"/>
                        <a:pt x="1021277" y="823356"/>
                        <a:pt x="1045028" y="807522"/>
                      </a:cubicBezTo>
                      <a:cubicBezTo>
                        <a:pt x="1091069" y="776827"/>
                        <a:pt x="1067114" y="788284"/>
                        <a:pt x="1116280" y="771896"/>
                      </a:cubicBezTo>
                      <a:cubicBezTo>
                        <a:pt x="1172738" y="734257"/>
                        <a:pt x="1138364" y="752660"/>
                        <a:pt x="1223158" y="724395"/>
                      </a:cubicBezTo>
                      <a:cubicBezTo>
                        <a:pt x="1235033" y="720437"/>
                        <a:pt x="1248369" y="719463"/>
                        <a:pt x="1258784" y="712519"/>
                      </a:cubicBezTo>
                      <a:lnTo>
                        <a:pt x="1330036" y="665018"/>
                      </a:lnTo>
                      <a:cubicBezTo>
                        <a:pt x="1351704" y="632516"/>
                        <a:pt x="1351911" y="622309"/>
                        <a:pt x="1389413" y="605642"/>
                      </a:cubicBezTo>
                      <a:cubicBezTo>
                        <a:pt x="1389428" y="605635"/>
                        <a:pt x="1478470" y="575956"/>
                        <a:pt x="1496291" y="570016"/>
                      </a:cubicBezTo>
                      <a:cubicBezTo>
                        <a:pt x="1508166" y="566057"/>
                        <a:pt x="1521501" y="565083"/>
                        <a:pt x="1531917" y="558140"/>
                      </a:cubicBezTo>
                      <a:cubicBezTo>
                        <a:pt x="1574562" y="529711"/>
                        <a:pt x="1578232" y="522751"/>
                        <a:pt x="1638795" y="510639"/>
                      </a:cubicBezTo>
                      <a:cubicBezTo>
                        <a:pt x="1658587" y="506681"/>
                        <a:pt x="1678698" y="504075"/>
                        <a:pt x="1698171" y="498764"/>
                      </a:cubicBezTo>
                      <a:cubicBezTo>
                        <a:pt x="1722324" y="492177"/>
                        <a:pt x="1769423" y="475013"/>
                        <a:pt x="1769423" y="475013"/>
                      </a:cubicBezTo>
                      <a:cubicBezTo>
                        <a:pt x="1812966" y="409699"/>
                        <a:pt x="1769423" y="465117"/>
                        <a:pt x="1828800" y="415636"/>
                      </a:cubicBezTo>
                      <a:cubicBezTo>
                        <a:pt x="1841702" y="404885"/>
                        <a:pt x="1849745" y="388166"/>
                        <a:pt x="1864426" y="380010"/>
                      </a:cubicBezTo>
                      <a:cubicBezTo>
                        <a:pt x="1914371" y="352263"/>
                        <a:pt x="1976592" y="351596"/>
                        <a:pt x="2030680" y="344384"/>
                      </a:cubicBezTo>
                      <a:cubicBezTo>
                        <a:pt x="2058425" y="340685"/>
                        <a:pt x="2086269" y="337516"/>
                        <a:pt x="2113808" y="332509"/>
                      </a:cubicBezTo>
                      <a:cubicBezTo>
                        <a:pt x="2153295" y="325330"/>
                        <a:pt x="2195375" y="309278"/>
                        <a:pt x="2232561" y="296883"/>
                      </a:cubicBezTo>
                      <a:lnTo>
                        <a:pt x="2268187" y="285008"/>
                      </a:lnTo>
                      <a:cubicBezTo>
                        <a:pt x="2280062" y="277091"/>
                        <a:pt x="2291047" y="267640"/>
                        <a:pt x="2303813" y="261257"/>
                      </a:cubicBezTo>
                      <a:cubicBezTo>
                        <a:pt x="2315009" y="255659"/>
                        <a:pt x="2329024" y="256326"/>
                        <a:pt x="2339439" y="249382"/>
                      </a:cubicBezTo>
                      <a:cubicBezTo>
                        <a:pt x="2353413" y="240066"/>
                        <a:pt x="2362163" y="224507"/>
                        <a:pt x="2375065" y="213756"/>
                      </a:cubicBezTo>
                      <a:cubicBezTo>
                        <a:pt x="2405760" y="188177"/>
                        <a:pt x="2410610" y="190032"/>
                        <a:pt x="2446317" y="178130"/>
                      </a:cubicBezTo>
                      <a:cubicBezTo>
                        <a:pt x="2458192" y="170213"/>
                        <a:pt x="2469177" y="160762"/>
                        <a:pt x="2481943" y="154379"/>
                      </a:cubicBezTo>
                      <a:cubicBezTo>
                        <a:pt x="2493139" y="148781"/>
                        <a:pt x="2507154" y="149448"/>
                        <a:pt x="2517569" y="142504"/>
                      </a:cubicBezTo>
                      <a:cubicBezTo>
                        <a:pt x="2606524" y="83201"/>
                        <a:pt x="2504111" y="123239"/>
                        <a:pt x="2588821" y="95003"/>
                      </a:cubicBezTo>
                      <a:cubicBezTo>
                        <a:pt x="2600696" y="87086"/>
                        <a:pt x="2611405" y="77049"/>
                        <a:pt x="2624447" y="71252"/>
                      </a:cubicBezTo>
                      <a:cubicBezTo>
                        <a:pt x="2701748" y="36895"/>
                        <a:pt x="2732639" y="44143"/>
                        <a:pt x="2826327" y="35626"/>
                      </a:cubicBezTo>
                      <a:cubicBezTo>
                        <a:pt x="2924136" y="3024"/>
                        <a:pt x="2822232" y="33660"/>
                        <a:pt x="3040083" y="11875"/>
                      </a:cubicBezTo>
                      <a:cubicBezTo>
                        <a:pt x="3060167" y="9867"/>
                        <a:pt x="3079667" y="3958"/>
                        <a:pt x="3099459" y="0"/>
                      </a:cubicBezTo>
                      <a:cubicBezTo>
                        <a:pt x="3131127" y="3958"/>
                        <a:pt x="3165298" y="-1086"/>
                        <a:pt x="3194462" y="11875"/>
                      </a:cubicBezTo>
                      <a:cubicBezTo>
                        <a:pt x="3241231" y="32661"/>
                        <a:pt x="3175498" y="79935"/>
                        <a:pt x="3170711" y="83127"/>
                      </a:cubicBezTo>
                      <a:cubicBezTo>
                        <a:pt x="3160296" y="90071"/>
                        <a:pt x="3147121" y="91564"/>
                        <a:pt x="3135085" y="95003"/>
                      </a:cubicBezTo>
                      <a:cubicBezTo>
                        <a:pt x="3030680" y="124834"/>
                        <a:pt x="3137397" y="90274"/>
                        <a:pt x="3051958" y="118753"/>
                      </a:cubicBezTo>
                      <a:cubicBezTo>
                        <a:pt x="3035422" y="135289"/>
                        <a:pt x="3005505" y="169864"/>
                        <a:pt x="2980706" y="178130"/>
                      </a:cubicBezTo>
                      <a:cubicBezTo>
                        <a:pt x="2957863" y="185744"/>
                        <a:pt x="2933205" y="186047"/>
                        <a:pt x="2909454" y="190005"/>
                      </a:cubicBezTo>
                      <a:cubicBezTo>
                        <a:pt x="2788688" y="270515"/>
                        <a:pt x="2866683" y="235607"/>
                        <a:pt x="2660072" y="249382"/>
                      </a:cubicBezTo>
                      <a:cubicBezTo>
                        <a:pt x="2637453" y="317241"/>
                        <a:pt x="2666858" y="260692"/>
                        <a:pt x="2612571" y="296883"/>
                      </a:cubicBezTo>
                      <a:cubicBezTo>
                        <a:pt x="2598597" y="306199"/>
                        <a:pt x="2590919" y="323193"/>
                        <a:pt x="2576945" y="332509"/>
                      </a:cubicBezTo>
                      <a:cubicBezTo>
                        <a:pt x="2566530" y="339453"/>
                        <a:pt x="2553727" y="342730"/>
                        <a:pt x="2541319" y="344384"/>
                      </a:cubicBezTo>
                      <a:cubicBezTo>
                        <a:pt x="2494071" y="350684"/>
                        <a:pt x="2446316" y="352301"/>
                        <a:pt x="2398815" y="356260"/>
                      </a:cubicBezTo>
                      <a:cubicBezTo>
                        <a:pt x="2268888" y="399568"/>
                        <a:pt x="2465687" y="330498"/>
                        <a:pt x="2327563" y="391886"/>
                      </a:cubicBezTo>
                      <a:cubicBezTo>
                        <a:pt x="2304685" y="402054"/>
                        <a:pt x="2280062" y="407719"/>
                        <a:pt x="2256311" y="415636"/>
                      </a:cubicBezTo>
                      <a:cubicBezTo>
                        <a:pt x="2244436" y="419594"/>
                        <a:pt x="2231101" y="420569"/>
                        <a:pt x="2220685" y="427512"/>
                      </a:cubicBezTo>
                      <a:lnTo>
                        <a:pt x="2185059" y="451262"/>
                      </a:lnTo>
                      <a:cubicBezTo>
                        <a:pt x="2181101" y="463137"/>
                        <a:pt x="2176623" y="474852"/>
                        <a:pt x="2173184" y="486888"/>
                      </a:cubicBezTo>
                      <a:cubicBezTo>
                        <a:pt x="2168700" y="502581"/>
                        <a:pt x="2173701" y="523768"/>
                        <a:pt x="2161309" y="534390"/>
                      </a:cubicBezTo>
                      <a:cubicBezTo>
                        <a:pt x="2142301" y="550683"/>
                        <a:pt x="2114345" y="552068"/>
                        <a:pt x="2090057" y="558140"/>
                      </a:cubicBezTo>
                      <a:cubicBezTo>
                        <a:pt x="2030412" y="573052"/>
                        <a:pt x="2058040" y="564855"/>
                        <a:pt x="2006930" y="581891"/>
                      </a:cubicBezTo>
                      <a:cubicBezTo>
                        <a:pt x="1991096" y="605642"/>
                        <a:pt x="1986508" y="644117"/>
                        <a:pt x="1959428" y="653143"/>
                      </a:cubicBezTo>
                      <a:lnTo>
                        <a:pt x="1888176" y="676893"/>
                      </a:lnTo>
                      <a:lnTo>
                        <a:pt x="1852550" y="688769"/>
                      </a:lnTo>
                      <a:cubicBezTo>
                        <a:pt x="1848592" y="700644"/>
                        <a:pt x="1848495" y="714620"/>
                        <a:pt x="1840675" y="724395"/>
                      </a:cubicBezTo>
                      <a:cubicBezTo>
                        <a:pt x="1831759" y="735540"/>
                        <a:pt x="1817814" y="741762"/>
                        <a:pt x="1805049" y="748145"/>
                      </a:cubicBezTo>
                      <a:cubicBezTo>
                        <a:pt x="1786062" y="757639"/>
                        <a:pt x="1739685" y="766821"/>
                        <a:pt x="1721922" y="771896"/>
                      </a:cubicBezTo>
                      <a:cubicBezTo>
                        <a:pt x="1709886" y="775335"/>
                        <a:pt x="1698171" y="779813"/>
                        <a:pt x="1686296" y="783771"/>
                      </a:cubicBezTo>
                      <a:cubicBezTo>
                        <a:pt x="1618227" y="885873"/>
                        <a:pt x="1708864" y="765715"/>
                        <a:pt x="1626919" y="831273"/>
                      </a:cubicBezTo>
                      <a:cubicBezTo>
                        <a:pt x="1550187" y="892660"/>
                        <a:pt x="1657088" y="848927"/>
                        <a:pt x="1567543" y="878774"/>
                      </a:cubicBezTo>
                      <a:cubicBezTo>
                        <a:pt x="1555668" y="886691"/>
                        <a:pt x="1542009" y="892433"/>
                        <a:pt x="1531917" y="902525"/>
                      </a:cubicBezTo>
                      <a:cubicBezTo>
                        <a:pt x="1521825" y="912617"/>
                        <a:pt x="1520269" y="930587"/>
                        <a:pt x="1508166" y="938151"/>
                      </a:cubicBezTo>
                      <a:cubicBezTo>
                        <a:pt x="1486936" y="951420"/>
                        <a:pt x="1436914" y="961901"/>
                        <a:pt x="1436914" y="961901"/>
                      </a:cubicBezTo>
                      <a:cubicBezTo>
                        <a:pt x="1413163" y="977735"/>
                        <a:pt x="1381496" y="985652"/>
                        <a:pt x="1365662" y="1009403"/>
                      </a:cubicBezTo>
                      <a:cubicBezTo>
                        <a:pt x="1332595" y="1059003"/>
                        <a:pt x="1352003" y="1034937"/>
                        <a:pt x="1306285" y="1080655"/>
                      </a:cubicBezTo>
                      <a:cubicBezTo>
                        <a:pt x="1302327" y="1092530"/>
                        <a:pt x="1304596" y="1109005"/>
                        <a:pt x="1294410" y="1116281"/>
                      </a:cubicBezTo>
                      <a:cubicBezTo>
                        <a:pt x="1274141" y="1130759"/>
                        <a:pt x="1204115" y="1143369"/>
                        <a:pt x="1175657" y="1151906"/>
                      </a:cubicBezTo>
                      <a:cubicBezTo>
                        <a:pt x="1151677" y="1159100"/>
                        <a:pt x="1128156" y="1167740"/>
                        <a:pt x="1104405" y="1175657"/>
                      </a:cubicBezTo>
                      <a:lnTo>
                        <a:pt x="1068779" y="1187532"/>
                      </a:lnTo>
                      <a:cubicBezTo>
                        <a:pt x="1056904" y="1195449"/>
                        <a:pt x="1046195" y="1205486"/>
                        <a:pt x="1033153" y="1211283"/>
                      </a:cubicBezTo>
                      <a:cubicBezTo>
                        <a:pt x="962408" y="1242726"/>
                        <a:pt x="956430" y="1232790"/>
                        <a:pt x="878774" y="1246909"/>
                      </a:cubicBezTo>
                      <a:cubicBezTo>
                        <a:pt x="862716" y="1249829"/>
                        <a:pt x="847205" y="1255243"/>
                        <a:pt x="831272" y="1258784"/>
                      </a:cubicBezTo>
                      <a:cubicBezTo>
                        <a:pt x="811569" y="1263163"/>
                        <a:pt x="791477" y="1265765"/>
                        <a:pt x="771896" y="1270660"/>
                      </a:cubicBezTo>
                      <a:cubicBezTo>
                        <a:pt x="759752" y="1273696"/>
                        <a:pt x="748678" y="1280881"/>
                        <a:pt x="736270" y="1282535"/>
                      </a:cubicBezTo>
                      <a:cubicBezTo>
                        <a:pt x="689022" y="1288835"/>
                        <a:pt x="641267" y="1290452"/>
                        <a:pt x="593766" y="1294410"/>
                      </a:cubicBezTo>
                      <a:cubicBezTo>
                        <a:pt x="531061" y="1315313"/>
                        <a:pt x="568554" y="1299343"/>
                        <a:pt x="486888" y="1353787"/>
                      </a:cubicBezTo>
                      <a:cubicBezTo>
                        <a:pt x="475013" y="1361704"/>
                        <a:pt x="464802" y="1373025"/>
                        <a:pt x="451262" y="1377538"/>
                      </a:cubicBezTo>
                      <a:cubicBezTo>
                        <a:pt x="411587" y="1390763"/>
                        <a:pt x="412872" y="1391346"/>
                        <a:pt x="368135" y="1401288"/>
                      </a:cubicBezTo>
                      <a:cubicBezTo>
                        <a:pt x="282156" y="1420395"/>
                        <a:pt x="336792" y="1403820"/>
                        <a:pt x="273132" y="1425039"/>
                      </a:cubicBezTo>
                      <a:cubicBezTo>
                        <a:pt x="249381" y="1448790"/>
                        <a:pt x="235302" y="1492949"/>
                        <a:pt x="201880" y="1496291"/>
                      </a:cubicBezTo>
                      <a:cubicBezTo>
                        <a:pt x="43739" y="1512105"/>
                        <a:pt x="122909" y="1508166"/>
                        <a:pt x="0" y="1496291"/>
                      </a:cubicBezTo>
                      <a:close/>
                    </a:path>
                  </a:pathLst>
                </a:custGeom>
                <a:gradFill>
                  <a:gsLst>
                    <a:gs pos="16000">
                      <a:srgbClr val="080808"/>
                    </a:gs>
                    <a:gs pos="57000">
                      <a:srgbClr val="FFFFFF">
                        <a:lumMod val="94000"/>
                      </a:srgbClr>
                    </a:gs>
                  </a:gsLst>
                  <a:lin ang="14700000" scaled="0"/>
                </a:gra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60" name="Grupa 67"/>
                <p:cNvGrpSpPr/>
                <p:nvPr/>
              </p:nvGrpSpPr>
              <p:grpSpPr>
                <a:xfrm>
                  <a:off x="2052139" y="2206532"/>
                  <a:ext cx="5189315" cy="3775714"/>
                  <a:chOff x="1614481" y="2497350"/>
                  <a:chExt cx="5189315" cy="3775714"/>
                </a:xfrm>
              </p:grpSpPr>
              <p:sp>
                <p:nvSpPr>
                  <p:cNvPr id="64" name="pole tekstowe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5556" y="5796080"/>
                    <a:ext cx="43971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charset="0"/>
                      </a:rPr>
                      <a:t>28</a:t>
                    </a:r>
                  </a:p>
                </p:txBody>
              </p:sp>
              <p:sp>
                <p:nvSpPr>
                  <p:cNvPr id="65" name="pole tekstowe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5874" y="4949650"/>
                    <a:ext cx="43971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50</a:t>
                    </a:r>
                  </a:p>
                </p:txBody>
              </p:sp>
              <p:sp>
                <p:nvSpPr>
                  <p:cNvPr id="66" name="pole tekstowe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9852" y="2497350"/>
                    <a:ext cx="553944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126</a:t>
                    </a:r>
                  </a:p>
                </p:txBody>
              </p:sp>
              <p:sp>
                <p:nvSpPr>
                  <p:cNvPr id="67" name="pole tekstowe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70949" y="4207245"/>
                    <a:ext cx="518200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82</a:t>
                    </a:r>
                  </a:p>
                </p:txBody>
              </p:sp>
              <p:sp>
                <p:nvSpPr>
                  <p:cNvPr id="68" name="pole tekstowe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14481" y="5948050"/>
                    <a:ext cx="43971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charset="0"/>
                      </a:rPr>
                      <a:t>20</a:t>
                    </a:r>
                  </a:p>
                </p:txBody>
              </p:sp>
            </p:grpSp>
            <p:sp>
              <p:nvSpPr>
                <p:cNvPr id="61" name="pole tekstowe 18"/>
                <p:cNvSpPr txBox="1">
                  <a:spLocks noChangeArrowheads="1"/>
                </p:cNvSpPr>
                <p:nvPr/>
              </p:nvSpPr>
              <p:spPr bwMode="auto">
                <a:xfrm>
                  <a:off x="1107970" y="5753140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</a:rPr>
                    <a:t>2</a:t>
                  </a:r>
                </a:p>
              </p:txBody>
            </p:sp>
            <p:sp>
              <p:nvSpPr>
                <p:cNvPr id="62" name="pole tekstowe 17"/>
                <p:cNvSpPr txBox="1">
                  <a:spLocks noChangeArrowheads="1"/>
                </p:cNvSpPr>
                <p:nvPr/>
              </p:nvSpPr>
              <p:spPr bwMode="auto">
                <a:xfrm>
                  <a:off x="1303961" y="5977017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Arial" charset="0"/>
                    </a:rPr>
                    <a:t>2</a:t>
                  </a:r>
                </a:p>
              </p:txBody>
            </p:sp>
            <p:sp>
              <p:nvSpPr>
                <p:cNvPr id="63" name="pole tekstowe 10"/>
                <p:cNvSpPr txBox="1">
                  <a:spLocks noChangeArrowheads="1"/>
                </p:cNvSpPr>
                <p:nvPr/>
              </p:nvSpPr>
              <p:spPr bwMode="auto">
                <a:xfrm>
                  <a:off x="1578338" y="5972979"/>
                  <a:ext cx="325487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Arial" charset="0"/>
                    </a:rPr>
                    <a:t>8</a:t>
                  </a:r>
                </a:p>
              </p:txBody>
            </p:sp>
          </p:grpSp>
          <p:sp>
            <p:nvSpPr>
              <p:cNvPr id="16" name="Prostokąt 1"/>
              <p:cNvSpPr/>
              <p:nvPr/>
            </p:nvSpPr>
            <p:spPr bwMode="auto">
              <a:xfrm>
                <a:off x="7765200" y="1375200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7" name="Prostokąt 54"/>
              <p:cNvSpPr/>
              <p:nvPr/>
            </p:nvSpPr>
            <p:spPr bwMode="auto">
              <a:xfrm>
                <a:off x="7855200" y="1375200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8" name="Prostokąt 55"/>
              <p:cNvSpPr/>
              <p:nvPr/>
            </p:nvSpPr>
            <p:spPr bwMode="auto">
              <a:xfrm>
                <a:off x="7676757" y="1462679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9" name="Prostokąt 70"/>
              <p:cNvSpPr/>
              <p:nvPr/>
            </p:nvSpPr>
            <p:spPr bwMode="auto">
              <a:xfrm>
                <a:off x="2661240" y="4799748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0" name="Prostokąt 72"/>
              <p:cNvSpPr/>
              <p:nvPr/>
            </p:nvSpPr>
            <p:spPr bwMode="auto">
              <a:xfrm>
                <a:off x="2574000" y="4799748"/>
                <a:ext cx="45719" cy="45719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6" name="Prostokąt 170"/>
            <p:cNvSpPr/>
            <p:nvPr/>
          </p:nvSpPr>
          <p:spPr bwMode="auto">
            <a:xfrm>
              <a:off x="2401293" y="5256755"/>
              <a:ext cx="123630" cy="963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" name="Grupa 167"/>
            <p:cNvGrpSpPr/>
            <p:nvPr/>
          </p:nvGrpSpPr>
          <p:grpSpPr>
            <a:xfrm>
              <a:off x="2086318" y="5256755"/>
              <a:ext cx="154125" cy="281626"/>
              <a:chOff x="2387592" y="4973039"/>
              <a:chExt cx="166970" cy="281626"/>
            </a:xfrm>
          </p:grpSpPr>
          <p:sp>
            <p:nvSpPr>
              <p:cNvPr id="13" name="Prostokąt 166"/>
              <p:cNvSpPr/>
              <p:nvPr/>
            </p:nvSpPr>
            <p:spPr bwMode="auto">
              <a:xfrm>
                <a:off x="2389777" y="5096218"/>
                <a:ext cx="164785" cy="15844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" name="Prostokąt 165"/>
              <p:cNvSpPr/>
              <p:nvPr/>
            </p:nvSpPr>
            <p:spPr bwMode="auto">
              <a:xfrm>
                <a:off x="2387592" y="4973039"/>
                <a:ext cx="87419" cy="123179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8" name="Prostokąt 169"/>
            <p:cNvSpPr/>
            <p:nvPr/>
          </p:nvSpPr>
          <p:spPr bwMode="auto">
            <a:xfrm>
              <a:off x="2381679" y="5068750"/>
              <a:ext cx="80695" cy="65474"/>
            </a:xfrm>
            <a:prstGeom prst="rect">
              <a:avLst/>
            </a:prstGeom>
            <a:solidFill>
              <a:srgbClr val="FFA3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9" name="Łącznik prosty ze strzałką 96"/>
            <p:cNvCxnSpPr/>
            <p:nvPr/>
          </p:nvCxnSpPr>
          <p:spPr bwMode="auto">
            <a:xfrm>
              <a:off x="5620882" y="5532232"/>
              <a:ext cx="3202075" cy="94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pole tekstowe 101"/>
            <p:cNvSpPr txBox="1"/>
            <p:nvPr/>
          </p:nvSpPr>
          <p:spPr>
            <a:xfrm>
              <a:off x="6467253" y="5514937"/>
              <a:ext cx="2436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Neutron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N</a:t>
              </a:r>
            </a:p>
          </p:txBody>
        </p:sp>
        <p:cxnSp>
          <p:nvCxnSpPr>
            <p:cNvPr id="11" name="Łącznik prosty ze strzałką 93"/>
            <p:cNvCxnSpPr/>
            <p:nvPr/>
          </p:nvCxnSpPr>
          <p:spPr bwMode="auto">
            <a:xfrm flipV="1">
              <a:off x="1406340" y="1843281"/>
              <a:ext cx="0" cy="2987441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pole tekstowe 104"/>
            <p:cNvSpPr txBox="1"/>
            <p:nvPr/>
          </p:nvSpPr>
          <p:spPr>
            <a:xfrm rot="16200000">
              <a:off x="9797" y="3043393"/>
              <a:ext cx="2321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Proton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Z</a:t>
              </a:r>
            </a:p>
          </p:txBody>
        </p:sp>
      </p:grpSp>
      <p:grpSp>
        <p:nvGrpSpPr>
          <p:cNvPr id="69" name="Gruppo 68"/>
          <p:cNvGrpSpPr/>
          <p:nvPr/>
        </p:nvGrpSpPr>
        <p:grpSpPr>
          <a:xfrm>
            <a:off x="2345489" y="3991359"/>
            <a:ext cx="3424863" cy="2608220"/>
            <a:chOff x="2436768" y="3805956"/>
            <a:chExt cx="3424863" cy="2608220"/>
          </a:xfrm>
        </p:grpSpPr>
        <p:grpSp>
          <p:nvGrpSpPr>
            <p:cNvPr id="70" name="Group 8"/>
            <p:cNvGrpSpPr/>
            <p:nvPr/>
          </p:nvGrpSpPr>
          <p:grpSpPr>
            <a:xfrm>
              <a:off x="2436768" y="3805956"/>
              <a:ext cx="1776703" cy="1365438"/>
              <a:chOff x="5290137" y="1898910"/>
              <a:chExt cx="1776703" cy="1365438"/>
            </a:xfrm>
          </p:grpSpPr>
          <p:sp>
            <p:nvSpPr>
              <p:cNvPr id="75" name="Oval 91"/>
              <p:cNvSpPr/>
              <p:nvPr/>
            </p:nvSpPr>
            <p:spPr>
              <a:xfrm>
                <a:off x="5290137" y="3022435"/>
                <a:ext cx="283634" cy="24191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92"/>
              <p:cNvSpPr/>
              <p:nvPr/>
            </p:nvSpPr>
            <p:spPr>
              <a:xfrm>
                <a:off x="6783206" y="1898910"/>
                <a:ext cx="283634" cy="245735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71" name="Straight Connector 93"/>
            <p:cNvCxnSpPr>
              <a:stCxn id="76" idx="5"/>
              <a:endCxn id="73" idx="0"/>
            </p:cNvCxnSpPr>
            <p:nvPr/>
          </p:nvCxnSpPr>
          <p:spPr>
            <a:xfrm>
              <a:off x="4171934" y="4015704"/>
              <a:ext cx="234201" cy="1002345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93"/>
            <p:cNvCxnSpPr/>
            <p:nvPr/>
          </p:nvCxnSpPr>
          <p:spPr>
            <a:xfrm>
              <a:off x="2658806" y="5085229"/>
              <a:ext cx="1415713" cy="179331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83"/>
            <p:cNvSpPr/>
            <p:nvPr/>
          </p:nvSpPr>
          <p:spPr>
            <a:xfrm>
              <a:off x="3387825" y="5018049"/>
              <a:ext cx="2036619" cy="116185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2400" b="1" i="1" baseline="30000" dirty="0" smtClean="0">
                  <a:solidFill>
                    <a:srgbClr val="0000FF"/>
                  </a:solidFill>
                </a:rPr>
                <a:t>52,54</a:t>
              </a:r>
              <a:r>
                <a:rPr lang="en-US" sz="2400" b="1" i="1" dirty="0" smtClean="0">
                  <a:solidFill>
                    <a:srgbClr val="0000FF"/>
                  </a:solidFill>
                </a:rPr>
                <a:t>Fe, </a:t>
              </a:r>
              <a:r>
                <a:rPr lang="en-US" sz="2400" b="1" i="1" baseline="30000" dirty="0" smtClean="0">
                  <a:solidFill>
                    <a:srgbClr val="0000FF"/>
                  </a:solidFill>
                </a:rPr>
                <a:t>124</a:t>
              </a:r>
              <a:r>
                <a:rPr lang="en-US" sz="2400" b="1" i="1" dirty="0" smtClean="0">
                  <a:solidFill>
                    <a:srgbClr val="0000FF"/>
                  </a:solidFill>
                </a:rPr>
                <a:t>Sn</a:t>
              </a:r>
            </a:p>
            <a:p>
              <a:pPr>
                <a:lnSpc>
                  <a:spcPct val="50000"/>
                </a:lnSpc>
              </a:pPr>
              <a:endParaRPr lang="en-US" sz="700" b="1" i="1" dirty="0" smtClean="0">
                <a:solidFill>
                  <a:srgbClr val="0000FF"/>
                </a:solidFill>
              </a:endParaRPr>
            </a:p>
            <a:p>
              <a:r>
                <a:rPr lang="en-US" sz="1400" i="1" dirty="0" smtClean="0">
                  <a:solidFill>
                    <a:srgbClr val="0000FF"/>
                  </a:solidFill>
                </a:rPr>
                <a:t>O. Wieland, F</a:t>
              </a:r>
              <a:r>
                <a:rPr lang="en-US" sz="1400" i="1" dirty="0">
                  <a:solidFill>
                    <a:srgbClr val="0000FF"/>
                  </a:solidFill>
                </a:rPr>
                <a:t>. </a:t>
              </a:r>
              <a:r>
                <a:rPr lang="en-US" sz="1400" i="1" dirty="0" err="1">
                  <a:solidFill>
                    <a:srgbClr val="0000FF"/>
                  </a:solidFill>
                </a:rPr>
                <a:t>Crespi</a:t>
              </a:r>
              <a:r>
                <a:rPr lang="en-US" sz="1400" i="1" dirty="0">
                  <a:solidFill>
                    <a:srgbClr val="0000FF"/>
                  </a:solidFill>
                </a:rPr>
                <a:t>, </a:t>
              </a:r>
              <a:endParaRPr lang="en-US" sz="1400" i="1" dirty="0" smtClean="0">
                <a:solidFill>
                  <a:srgbClr val="0000FF"/>
                </a:solidFill>
              </a:endParaRPr>
            </a:p>
            <a:p>
              <a:r>
                <a:rPr lang="en-US" sz="1400" b="1" i="1" dirty="0" smtClean="0">
                  <a:solidFill>
                    <a:srgbClr val="0000FF"/>
                  </a:solidFill>
                </a:rPr>
                <a:t>A. </a:t>
              </a:r>
              <a:r>
                <a:rPr lang="en-US" sz="1400" b="1" i="1" dirty="0" err="1" smtClean="0">
                  <a:solidFill>
                    <a:srgbClr val="0000FF"/>
                  </a:solidFill>
                </a:rPr>
                <a:t>Bracco</a:t>
              </a:r>
              <a:endParaRPr lang="en-US" sz="1400" b="1" i="1" dirty="0" smtClean="0">
                <a:solidFill>
                  <a:srgbClr val="0000FF"/>
                </a:solidFill>
              </a:endParaRPr>
            </a:p>
            <a:p>
              <a:r>
                <a:rPr lang="en-US" sz="1400" i="1" dirty="0" smtClean="0">
                  <a:solidFill>
                    <a:srgbClr val="0000FF"/>
                  </a:solidFill>
                </a:rPr>
                <a:t>Milano</a:t>
              </a:r>
              <a:endParaRPr lang="en-US" sz="1400" i="1" dirty="0"/>
            </a:p>
          </p:txBody>
        </p:sp>
        <p:pic>
          <p:nvPicPr>
            <p:cNvPr id="74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98907" y="5755501"/>
              <a:ext cx="662724" cy="658675"/>
            </a:xfrm>
            <a:prstGeom prst="rect">
              <a:avLst/>
            </a:prstGeom>
          </p:spPr>
        </p:pic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1204" y="-130054"/>
            <a:ext cx="1231289" cy="16639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7" name="Rectangle 144"/>
          <p:cNvSpPr>
            <a:spLocks noChangeAspect="1" noChangeArrowheads="1"/>
          </p:cNvSpPr>
          <p:nvPr/>
        </p:nvSpPr>
        <p:spPr bwMode="auto">
          <a:xfrm>
            <a:off x="1262297" y="1312106"/>
            <a:ext cx="4071072" cy="764312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algn="ctr" defTabSz="914400">
              <a:lnSpc>
                <a:spcPct val="110000"/>
              </a:lnSpc>
              <a:buClr>
                <a:srgbClr val="FF0000"/>
              </a:buClr>
            </a:pPr>
            <a:r>
              <a:rPr lang="it-IT" sz="2000" b="1" kern="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PYGMY RESONACES</a:t>
            </a:r>
          </a:p>
          <a:p>
            <a:pPr algn="ctr" defTabSz="914400">
              <a:lnSpc>
                <a:spcPct val="110000"/>
              </a:lnSpc>
              <a:buClr>
                <a:srgbClr val="FF0000"/>
              </a:buClr>
            </a:pPr>
            <a:r>
              <a:rPr lang="it-IT" sz="2000" b="1" kern="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in STABLE and EXOTIC Nuclei</a:t>
            </a:r>
            <a:endParaRPr lang="it-IT" sz="800" kern="0" dirty="0">
              <a:solidFill>
                <a:srgbClr val="FF00FF"/>
              </a:solidFill>
              <a:latin typeface="Corbel" charset="0"/>
              <a:cs typeface="Corbel" charset="0"/>
            </a:endParaRPr>
          </a:p>
        </p:txBody>
      </p:sp>
      <p:sp>
        <p:nvSpPr>
          <p:cNvPr id="78" name="Rettangolo 77"/>
          <p:cNvSpPr/>
          <p:nvPr/>
        </p:nvSpPr>
        <p:spPr>
          <a:xfrm>
            <a:off x="1606955" y="2178471"/>
            <a:ext cx="3336103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rbel"/>
                <a:cs typeface="Corbel"/>
              </a:rPr>
              <a:t>AGATA@LNL</a:t>
            </a:r>
            <a:endParaRPr lang="en-US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orbel"/>
                <a:cs typeface="Corbel"/>
              </a:rPr>
              <a:t>AGATA</a:t>
            </a:r>
            <a:r>
              <a:rPr lang="en-US" sz="2400" b="1" dirty="0" smtClean="0">
                <a:solidFill>
                  <a:srgbClr val="FF0000"/>
                </a:solidFill>
                <a:latin typeface="Corbel"/>
                <a:cs typeface="Corbel"/>
              </a:rPr>
              <a:t>@GSI</a:t>
            </a:r>
            <a:endParaRPr lang="en-US" sz="2400" b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2659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2434" y="1395936"/>
            <a:ext cx="1490485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54" y="1018383"/>
            <a:ext cx="5549835" cy="37813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</p:pic>
      <p:pic>
        <p:nvPicPr>
          <p:cNvPr id="4" name="Picture 3" descr="povnuc_p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112" y="1401987"/>
            <a:ext cx="1390044" cy="103411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ipo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38" y="2545492"/>
            <a:ext cx="1350651" cy="9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7520283" y="3211313"/>
            <a:ext cx="844422" cy="2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1600" b="1" dirty="0" smtClean="0">
                <a:solidFill>
                  <a:schemeClr val="bg1"/>
                </a:solidFill>
                <a:latin typeface="Calibri"/>
                <a:cs typeface="Calibri"/>
              </a:rPr>
              <a:t>GIANT 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4145112" y="1402007"/>
            <a:ext cx="1263388" cy="2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1600" b="1" dirty="0" smtClean="0">
                <a:solidFill>
                  <a:schemeClr val="bg1"/>
                </a:solidFill>
                <a:latin typeface="Calibri"/>
                <a:cs typeface="Calibri"/>
              </a:rPr>
              <a:t>PYGMY </a:t>
            </a: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6558840" y="1092539"/>
            <a:ext cx="24570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it-IT" sz="2400" b="1" dirty="0" smtClean="0">
                <a:solidFill>
                  <a:schemeClr val="bg1"/>
                </a:solidFill>
                <a:latin typeface="Calibri"/>
                <a:cs typeface="Calibri"/>
              </a:rPr>
              <a:t>RESONANCES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952435" y="1046297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n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644351" y="5857917"/>
            <a:ext cx="537843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it-IT" sz="2400" b="1" dirty="0" err="1">
                <a:solidFill>
                  <a:srgbClr val="00FFFF"/>
                </a:solidFill>
                <a:latin typeface="Corbel"/>
                <a:cs typeface="Corbel"/>
              </a:rPr>
              <a:t>Relevant</a:t>
            </a:r>
            <a:r>
              <a:rPr lang="it-IT" sz="2400" b="1" dirty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</a:rPr>
              <a:t> in NUCLEAR STRUCTURE</a:t>
            </a:r>
            <a:endParaRPr lang="it-IT" sz="2400" b="1" dirty="0">
              <a:solidFill>
                <a:srgbClr val="00FFFF"/>
              </a:solidFill>
              <a:latin typeface="Corbel"/>
              <a:cs typeface="Corbel"/>
            </a:endParaRPr>
          </a:p>
          <a:p>
            <a:r>
              <a:rPr lang="it-IT" sz="2400" b="1" dirty="0">
                <a:solidFill>
                  <a:srgbClr val="FF0000"/>
                </a:solidFill>
                <a:latin typeface="Corbel"/>
                <a:cs typeface="Corbel"/>
              </a:rPr>
              <a:t>  </a:t>
            </a:r>
            <a:r>
              <a:rPr lang="it-IT" sz="2400" b="1" dirty="0">
                <a:solidFill>
                  <a:schemeClr val="bg1"/>
                </a:solidFill>
                <a:latin typeface="Corbel"/>
                <a:cs typeface="Corbel"/>
              </a:rPr>
              <a:t>   </a:t>
            </a:r>
            <a:r>
              <a:rPr lang="it-IT" sz="2400" b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Corbel"/>
                <a:cs typeface="Corbel"/>
              </a:rPr>
              <a:t>(</a:t>
            </a:r>
            <a:r>
              <a:rPr lang="it-IT" sz="2400" b="1" dirty="0" err="1">
                <a:solidFill>
                  <a:schemeClr val="bg1"/>
                </a:solidFill>
                <a:latin typeface="Corbel"/>
                <a:cs typeface="Corbel"/>
              </a:rPr>
              <a:t>Microscopic</a:t>
            </a:r>
            <a:r>
              <a:rPr lang="it-IT" sz="2400" b="1" dirty="0">
                <a:solidFill>
                  <a:schemeClr val="bg1"/>
                </a:solidFill>
                <a:latin typeface="Corbel"/>
                <a:cs typeface="Corbel"/>
              </a:rPr>
              <a:t> Nature…</a:t>
            </a:r>
            <a:r>
              <a:rPr lang="it-IT" sz="2400" b="1" dirty="0" smtClean="0">
                <a:solidFill>
                  <a:schemeClr val="bg1"/>
                </a:solidFill>
                <a:latin typeface="Corbel"/>
                <a:cs typeface="Corbel"/>
              </a:rPr>
              <a:t>)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5020707" y="2787863"/>
            <a:ext cx="844422" cy="1371641"/>
            <a:chOff x="4774480" y="2787863"/>
            <a:chExt cx="844422" cy="1371641"/>
          </a:xfrm>
        </p:grpSpPr>
        <p:cxnSp>
          <p:nvCxnSpPr>
            <p:cNvPr id="12" name="Connettore 1 11"/>
            <p:cNvCxnSpPr/>
            <p:nvPr/>
          </p:nvCxnSpPr>
          <p:spPr>
            <a:xfrm flipH="1">
              <a:off x="4846563" y="3196695"/>
              <a:ext cx="12958" cy="962809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36"/>
            <p:cNvSpPr txBox="1">
              <a:spLocks noChangeArrowheads="1"/>
            </p:cNvSpPr>
            <p:nvPr/>
          </p:nvSpPr>
          <p:spPr bwMode="auto">
            <a:xfrm>
              <a:off x="4774480" y="2787863"/>
              <a:ext cx="844422" cy="502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it-IT" sz="32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S</a:t>
              </a:r>
              <a:r>
                <a:rPr lang="it-IT" sz="3200" b="1" baseline="-25000" dirty="0" smtClean="0">
                  <a:solidFill>
                    <a:schemeClr val="bg1"/>
                  </a:solidFill>
                  <a:latin typeface="Calibri"/>
                  <a:cs typeface="Calibri"/>
                </a:rPr>
                <a:t>n</a:t>
              </a:r>
              <a:r>
                <a:rPr lang="it-IT" sz="32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</a:p>
          </p:txBody>
        </p:sp>
      </p:grpSp>
      <p:sp>
        <p:nvSpPr>
          <p:cNvPr id="14" name="CasellaDiTesto 13"/>
          <p:cNvSpPr txBox="1"/>
          <p:nvPr/>
        </p:nvSpPr>
        <p:spPr>
          <a:xfrm>
            <a:off x="3644348" y="4950654"/>
            <a:ext cx="537843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 </a:t>
            </a:r>
            <a:r>
              <a:rPr lang="it-IT" sz="2400" b="1" dirty="0" err="1" smtClean="0">
                <a:solidFill>
                  <a:srgbClr val="00FFFF"/>
                </a:solidFill>
                <a:latin typeface="Corbel"/>
                <a:cs typeface="Corbel"/>
              </a:rPr>
              <a:t>Important</a:t>
            </a:r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</a:rPr>
              <a:t> for ASTROPHYSICS</a:t>
            </a:r>
          </a:p>
          <a:p>
            <a:r>
              <a:rPr lang="it-IT" sz="2400" b="1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  <a:latin typeface="Corbel"/>
                <a:cs typeface="Corbel"/>
              </a:rPr>
              <a:t>  </a:t>
            </a:r>
            <a:r>
              <a:rPr lang="it-IT" sz="24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2400" b="1" dirty="0" smtClean="0">
                <a:solidFill>
                  <a:schemeClr val="bg1"/>
                </a:solidFill>
                <a:latin typeface="Corbel"/>
                <a:cs typeface="Corbel"/>
              </a:rPr>
              <a:t> (</a:t>
            </a:r>
            <a:r>
              <a:rPr lang="it-IT" sz="2400" b="1" dirty="0" err="1" smtClean="0">
                <a:solidFill>
                  <a:schemeClr val="bg1"/>
                </a:solidFill>
                <a:latin typeface="Corbel"/>
                <a:cs typeface="Corbel"/>
              </a:rPr>
              <a:t>Nucleosynthesis</a:t>
            </a:r>
            <a:r>
              <a:rPr lang="it-IT" sz="2400" b="1" dirty="0" smtClean="0">
                <a:solidFill>
                  <a:schemeClr val="bg1"/>
                </a:solidFill>
                <a:latin typeface="Corbel"/>
                <a:cs typeface="Corbel"/>
              </a:rPr>
              <a:t>, </a:t>
            </a:r>
            <a:r>
              <a:rPr lang="it-IT" sz="2400" b="1" dirty="0" err="1" smtClean="0">
                <a:solidFill>
                  <a:schemeClr val="bg1"/>
                </a:solidFill>
                <a:latin typeface="Corbel"/>
                <a:cs typeface="Corbel"/>
              </a:rPr>
              <a:t>Neutron</a:t>
            </a:r>
            <a:r>
              <a:rPr lang="it-IT" sz="2400" b="1" dirty="0" smtClean="0">
                <a:solidFill>
                  <a:schemeClr val="bg1"/>
                </a:solidFill>
                <a:latin typeface="Corbel"/>
                <a:cs typeface="Corbel"/>
              </a:rPr>
              <a:t> Stars )</a:t>
            </a:r>
            <a:endParaRPr lang="it-IT" sz="2000" b="1" dirty="0" smtClean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611246" y="-80386"/>
            <a:ext cx="6449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FF00"/>
                </a:solidFill>
                <a:latin typeface="Corbel"/>
                <a:cs typeface="Corbel"/>
              </a:rPr>
              <a:t>The DIPOLE </a:t>
            </a:r>
            <a:r>
              <a:rPr lang="it-IT" sz="3600" b="1" dirty="0" err="1" smtClean="0">
                <a:solidFill>
                  <a:srgbClr val="FFFF00"/>
                </a:solidFill>
                <a:latin typeface="Corbel"/>
                <a:cs typeface="Corbel"/>
              </a:rPr>
              <a:t>Response</a:t>
            </a:r>
            <a:r>
              <a:rPr lang="it-IT" sz="3600" b="1" dirty="0" smtClean="0">
                <a:solidFill>
                  <a:srgbClr val="FFFF00"/>
                </a:solidFill>
                <a:latin typeface="Corbel"/>
                <a:cs typeface="Corbel"/>
              </a:rPr>
              <a:t> In Nuclei 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272142" y="3784092"/>
            <a:ext cx="3507741" cy="2995875"/>
            <a:chOff x="272137" y="3784082"/>
            <a:chExt cx="3507741" cy="2995875"/>
          </a:xfrm>
        </p:grpSpPr>
        <p:grpSp>
          <p:nvGrpSpPr>
            <p:cNvPr id="17" name="Gruppo 16"/>
            <p:cNvGrpSpPr/>
            <p:nvPr/>
          </p:nvGrpSpPr>
          <p:grpSpPr>
            <a:xfrm>
              <a:off x="272137" y="3784082"/>
              <a:ext cx="3507741" cy="2995875"/>
              <a:chOff x="272137" y="3784082"/>
              <a:chExt cx="3507741" cy="2995875"/>
            </a:xfrm>
          </p:grpSpPr>
          <p:sp>
            <p:nvSpPr>
              <p:cNvPr id="19" name="Rettangolo 18"/>
              <p:cNvSpPr/>
              <p:nvPr/>
            </p:nvSpPr>
            <p:spPr>
              <a:xfrm>
                <a:off x="272137" y="3784082"/>
                <a:ext cx="2971781" cy="29945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649459" y="4644799"/>
                <a:ext cx="757915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</a:rPr>
                  <a:t>(</a:t>
                </a:r>
                <a:r>
                  <a:rPr lang="it-IT" b="1" dirty="0" err="1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a</a:t>
                </a:r>
                <a:r>
                  <a:rPr lang="it-IT" b="1" dirty="0" err="1" smtClean="0">
                    <a:solidFill>
                      <a:srgbClr val="FF0000"/>
                    </a:solidFill>
                  </a:rPr>
                  <a:t>,</a:t>
                </a:r>
                <a:r>
                  <a:rPr lang="it-IT" b="1" dirty="0" err="1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a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’)</a:t>
                </a:r>
                <a:endParaRPr lang="it-IT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649459" y="5450140"/>
                <a:ext cx="650050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0000FF"/>
                    </a:solidFill>
                  </a:rPr>
                  <a:t>(</a:t>
                </a:r>
                <a:r>
                  <a:rPr lang="it-IT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g,g</a:t>
                </a:r>
                <a:r>
                  <a:rPr lang="it-IT" b="1" dirty="0" smtClean="0">
                    <a:solidFill>
                      <a:srgbClr val="0000FF"/>
                    </a:solidFill>
                  </a:rPr>
                  <a:t>’)</a:t>
                </a:r>
                <a:endParaRPr lang="it-IT" b="1" dirty="0">
                  <a:solidFill>
                    <a:srgbClr val="0000FF"/>
                  </a:solidFill>
                </a:endParaRPr>
              </a:p>
            </p:txBody>
          </p:sp>
          <p:pic>
            <p:nvPicPr>
              <p:cNvPr id="22" name="Picture 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08" y="4197340"/>
                <a:ext cx="2962310" cy="2170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CasellaDiTesto 5"/>
              <p:cNvSpPr txBox="1">
                <a:spLocks noChangeArrowheads="1"/>
              </p:cNvSpPr>
              <p:nvPr/>
            </p:nvSpPr>
            <p:spPr bwMode="auto">
              <a:xfrm>
                <a:off x="691408" y="6325468"/>
                <a:ext cx="244647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200" dirty="0">
                    <a:latin typeface="Corbel" charset="0"/>
                    <a:cs typeface="Corbel" charset="0"/>
                  </a:rPr>
                  <a:t>D. </a:t>
                </a:r>
                <a:r>
                  <a:rPr lang="it-IT" sz="1200" dirty="0" err="1">
                    <a:latin typeface="Corbel" charset="0"/>
                    <a:cs typeface="Corbel" charset="0"/>
                  </a:rPr>
                  <a:t>Savran</a:t>
                </a:r>
                <a:r>
                  <a:rPr lang="it-IT" sz="1200" dirty="0">
                    <a:latin typeface="Corbel" charset="0"/>
                    <a:cs typeface="Corbel" charset="0"/>
                  </a:rPr>
                  <a:t> et al. PRL97,172502(2006)</a:t>
                </a:r>
              </a:p>
            </p:txBody>
          </p:sp>
          <p:sp>
            <p:nvSpPr>
              <p:cNvPr id="24" name="Rettangolo 23"/>
              <p:cNvSpPr/>
              <p:nvPr/>
            </p:nvSpPr>
            <p:spPr>
              <a:xfrm>
                <a:off x="594667" y="6502958"/>
                <a:ext cx="318521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latin typeface="Corbel"/>
                    <a:cs typeface="Corbel"/>
                  </a:rPr>
                  <a:t>J. </a:t>
                </a:r>
                <a:r>
                  <a:rPr lang="fr-FR" sz="1200" dirty="0" err="1">
                    <a:latin typeface="Corbel"/>
                    <a:cs typeface="Corbel"/>
                  </a:rPr>
                  <a:t>Endres</a:t>
                </a:r>
                <a:r>
                  <a:rPr lang="fr-FR" sz="1200" dirty="0">
                    <a:latin typeface="Corbel"/>
                    <a:cs typeface="Corbel"/>
                  </a:rPr>
                  <a:t> et al., </a:t>
                </a:r>
                <a:r>
                  <a:rPr lang="fr-FR" sz="1200" dirty="0" smtClean="0">
                    <a:latin typeface="Corbel"/>
                    <a:cs typeface="Corbel"/>
                  </a:rPr>
                  <a:t>PRL105</a:t>
                </a:r>
                <a:r>
                  <a:rPr lang="fr-FR" sz="1200" dirty="0">
                    <a:latin typeface="Corbel"/>
                    <a:cs typeface="Corbel"/>
                  </a:rPr>
                  <a:t>, 212503 (2010) </a:t>
                </a:r>
                <a:endParaRPr lang="it-IT" sz="1200" dirty="0">
                  <a:latin typeface="Corbel"/>
                  <a:cs typeface="Corbel"/>
                </a:endParaRPr>
              </a:p>
            </p:txBody>
          </p:sp>
          <p:sp>
            <p:nvSpPr>
              <p:cNvPr id="25" name="Rectangle 13"/>
              <p:cNvSpPr/>
              <p:nvPr/>
            </p:nvSpPr>
            <p:spPr>
              <a:xfrm>
                <a:off x="579573" y="3810270"/>
                <a:ext cx="2559602" cy="5555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UNDERLYING </a:t>
                </a:r>
                <a:r>
                  <a:rPr lang="it-IT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Structure</a:t>
                </a:r>
                <a:endParaRPr lang="it-IT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 fontAlgn="auto">
                  <a:lnSpc>
                    <a:spcPct val="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800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 fontAlgn="auto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(KVI and Darmstadt)</a:t>
                </a:r>
                <a:endParaRPr lang="it-IT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26" name="Rettangolo 25"/>
              <p:cNvSpPr/>
              <p:nvPr/>
            </p:nvSpPr>
            <p:spPr>
              <a:xfrm>
                <a:off x="831916" y="5180424"/>
                <a:ext cx="7369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(</a:t>
                </a:r>
                <a:r>
                  <a:rPr lang="it-IT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a,a</a:t>
                </a:r>
                <a:r>
                  <a:rPr lang="it-IT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’)</a:t>
                </a:r>
                <a:endParaRPr lang="it-IT" b="1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27" name="Connettore 1 26"/>
              <p:cNvCxnSpPr/>
              <p:nvPr/>
            </p:nvCxnSpPr>
            <p:spPr>
              <a:xfrm flipH="1" flipV="1">
                <a:off x="1356101" y="5512410"/>
                <a:ext cx="467949" cy="345497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 flipV="1">
                <a:off x="2522656" y="5163397"/>
                <a:ext cx="279253" cy="336907"/>
              </a:xfrm>
              <a:prstGeom prst="line">
                <a:avLst/>
              </a:prstGeom>
              <a:ln w="952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ttangolo 28"/>
              <p:cNvSpPr/>
              <p:nvPr/>
            </p:nvSpPr>
            <p:spPr>
              <a:xfrm>
                <a:off x="2450689" y="4791271"/>
                <a:ext cx="132354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(</a:t>
                </a:r>
                <a:r>
                  <a:rPr lang="it-IT" b="1" dirty="0" err="1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g,g</a:t>
                </a:r>
                <a:r>
                  <a:rPr lang="it-IT" b="1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’)</a:t>
                </a:r>
                <a:endParaRPr lang="it-IT" b="1" dirty="0">
                  <a:solidFill>
                    <a:srgbClr val="FF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8" name="Rettangolo 17"/>
            <p:cNvSpPr>
              <a:spLocks noChangeAspect="1"/>
            </p:cNvSpPr>
            <p:nvPr/>
          </p:nvSpPr>
          <p:spPr>
            <a:xfrm>
              <a:off x="754203" y="4365807"/>
              <a:ext cx="1377834" cy="84671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70000"/>
                </a:lnSpc>
              </a:pPr>
              <a:endParaRPr lang="it-IT" b="1" dirty="0" smtClean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pPr>
                <a:lnSpc>
                  <a:spcPct val="70000"/>
                </a:lnSpc>
              </a:pPr>
              <a:endParaRPr lang="it-IT" b="1" dirty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pPr>
                <a:lnSpc>
                  <a:spcPct val="70000"/>
                </a:lnSpc>
              </a:pPr>
              <a:r>
                <a:rPr lang="it-IT" b="1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Different</a:t>
              </a:r>
              <a:r>
                <a:rPr lang="it-IT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  <a:r>
                <a:rPr lang="it-IT" b="1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probes</a:t>
              </a:r>
              <a:endParaRPr lang="it-IT" b="1" dirty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pPr>
                <a:lnSpc>
                  <a:spcPct val="70000"/>
                </a:lnSpc>
              </a:pPr>
              <a:endParaRPr lang="it-IT" b="1" dirty="0" smtClean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pPr>
                <a:lnSpc>
                  <a:spcPct val="70000"/>
                </a:lnSpc>
              </a:pPr>
              <a:endParaRPr lang="it-IT" b="1" dirty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pPr>
                <a:lnSpc>
                  <a:spcPct val="70000"/>
                </a:lnSpc>
              </a:pPr>
              <a:endParaRPr lang="it-IT" b="1" dirty="0" smtClean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-224327" y="620913"/>
            <a:ext cx="4118733" cy="3062432"/>
            <a:chOff x="-276172" y="698651"/>
            <a:chExt cx="4118733" cy="3062432"/>
          </a:xfrm>
        </p:grpSpPr>
        <p:sp>
          <p:nvSpPr>
            <p:cNvPr id="31" name="Rettangolo 30"/>
            <p:cNvSpPr/>
            <p:nvPr/>
          </p:nvSpPr>
          <p:spPr>
            <a:xfrm>
              <a:off x="220297" y="698651"/>
              <a:ext cx="2971780" cy="30624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ctangle 7"/>
            <p:cNvSpPr/>
            <p:nvPr/>
          </p:nvSpPr>
          <p:spPr>
            <a:xfrm>
              <a:off x="-276172" y="1049987"/>
              <a:ext cx="4118733" cy="444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1400" dirty="0" err="1">
                  <a:solidFill>
                    <a:srgbClr val="0000FF"/>
                  </a:solidFill>
                  <a:latin typeface="Corbel"/>
                  <a:cs typeface="Corbel"/>
                </a:rPr>
                <a:t>Relevant</a:t>
              </a:r>
              <a:r>
                <a:rPr lang="it-IT" sz="1400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it-IT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ENERGY </a:t>
              </a:r>
              <a:r>
                <a:rPr lang="it-IT" sz="1400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window</a:t>
              </a:r>
              <a:r>
                <a:rPr lang="it-IT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 for </a:t>
              </a:r>
            </a:p>
            <a:p>
              <a:pPr algn="ctr">
                <a:lnSpc>
                  <a:spcPct val="80000"/>
                </a:lnSpc>
              </a:pPr>
              <a:r>
                <a:rPr lang="it-IT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(</a:t>
              </a:r>
              <a:r>
                <a:rPr lang="el-GR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γ</a:t>
              </a:r>
              <a:r>
                <a:rPr lang="it-IT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,</a:t>
              </a:r>
              <a:r>
                <a:rPr lang="it-IT" sz="1400" dirty="0" err="1">
                  <a:solidFill>
                    <a:srgbClr val="0000FF"/>
                  </a:solidFill>
                  <a:latin typeface="Corbel"/>
                  <a:cs typeface="Corbel"/>
                </a:rPr>
                <a:t>n</a:t>
              </a:r>
              <a:r>
                <a:rPr lang="it-IT" sz="1400" dirty="0">
                  <a:solidFill>
                    <a:srgbClr val="0000FF"/>
                  </a:solidFill>
                  <a:latin typeface="Corbel"/>
                  <a:cs typeface="Corbel"/>
                </a:rPr>
                <a:t>) </a:t>
              </a:r>
              <a:r>
                <a:rPr lang="it-IT" sz="1400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reactions</a:t>
              </a:r>
              <a:r>
                <a:rPr lang="it-IT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 in STARS </a:t>
              </a:r>
              <a:endParaRPr lang="it-IT" sz="1400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grpSp>
          <p:nvGrpSpPr>
            <p:cNvPr id="33" name="Gruppo 32"/>
            <p:cNvGrpSpPr/>
            <p:nvPr/>
          </p:nvGrpSpPr>
          <p:grpSpPr>
            <a:xfrm>
              <a:off x="129592" y="737525"/>
              <a:ext cx="3330392" cy="2991557"/>
              <a:chOff x="129592" y="737525"/>
              <a:chExt cx="3330392" cy="2991557"/>
            </a:xfrm>
            <a:solidFill>
              <a:srgbClr val="FFFFFF"/>
            </a:solidFill>
          </p:grpSpPr>
          <p:sp>
            <p:nvSpPr>
              <p:cNvPr id="34" name="Rectangle 9"/>
              <p:cNvSpPr/>
              <p:nvPr/>
            </p:nvSpPr>
            <p:spPr>
              <a:xfrm>
                <a:off x="129592" y="737525"/>
                <a:ext cx="3330392" cy="374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200" b="1" dirty="0">
                    <a:solidFill>
                      <a:srgbClr val="0000FF"/>
                    </a:solidFill>
                    <a:latin typeface="Corbel" charset="0"/>
                    <a:cs typeface="Corbel" charset="0"/>
                  </a:rPr>
                  <a:t>Element </a:t>
                </a:r>
                <a:r>
                  <a:rPr lang="en-US" sz="2200" b="1" dirty="0" smtClean="0">
                    <a:solidFill>
                      <a:srgbClr val="0000FF"/>
                    </a:solidFill>
                    <a:latin typeface="Corbel" charset="0"/>
                    <a:cs typeface="Corbel" charset="0"/>
                  </a:rPr>
                  <a:t>Abundance </a:t>
                </a:r>
              </a:p>
            </p:txBody>
          </p:sp>
          <p:grpSp>
            <p:nvGrpSpPr>
              <p:cNvPr id="35" name="Group 10"/>
              <p:cNvGrpSpPr/>
              <p:nvPr/>
            </p:nvGrpSpPr>
            <p:grpSpPr>
              <a:xfrm>
                <a:off x="267384" y="1494209"/>
                <a:ext cx="2727009" cy="2234873"/>
                <a:chOff x="4425830" y="4520094"/>
                <a:chExt cx="4014037" cy="3282811"/>
              </a:xfrm>
              <a:grpFill/>
            </p:grpSpPr>
            <p:pic>
              <p:nvPicPr>
                <p:cNvPr id="36" name="Picture 46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56" t="4860" r="18680" b="59927"/>
                <a:stretch>
                  <a:fillRect/>
                </a:stretch>
              </p:blipFill>
              <p:spPr bwMode="auto">
                <a:xfrm>
                  <a:off x="4425830" y="4520094"/>
                  <a:ext cx="4014037" cy="3282811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734357" y="4529648"/>
                  <a:ext cx="890650" cy="5877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FF0000"/>
                      </a:solidFill>
                      <a:latin typeface="Corbel"/>
                      <a:cs typeface="Corbel"/>
                    </a:rPr>
                    <a:t>E</a:t>
                  </a:r>
                  <a:r>
                    <a:rPr lang="en-US" sz="2000" b="1" dirty="0" err="1" smtClean="0">
                      <a:solidFill>
                        <a:srgbClr val="FF0000"/>
                      </a:solidFill>
                      <a:latin typeface="Corbel"/>
                      <a:cs typeface="Corbel"/>
                    </a:rPr>
                    <a:t>xp</a:t>
                  </a:r>
                  <a:r>
                    <a:rPr lang="en-US" sz="2000" b="1" dirty="0" smtClean="0">
                      <a:solidFill>
                        <a:srgbClr val="FF0000"/>
                      </a:solidFill>
                      <a:latin typeface="Corbel"/>
                      <a:cs typeface="Corbel"/>
                    </a:rPr>
                    <a:t> </a:t>
                  </a:r>
                  <a:endParaRPr lang="en-GB" sz="2000" b="1" dirty="0">
                    <a:solidFill>
                      <a:srgbClr val="FF0000"/>
                    </a:solidFill>
                    <a:latin typeface="Corbel"/>
                    <a:cs typeface="Corbel"/>
                  </a:endParaRPr>
                </a:p>
              </p:txBody>
            </p:sp>
            <p:sp>
              <p:nvSpPr>
                <p:cNvPr id="38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6694575" y="6626545"/>
                  <a:ext cx="1328898" cy="5425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0099FF"/>
                      </a:solidFill>
                      <a:latin typeface="Corbel"/>
                      <a:cs typeface="Corbel"/>
                    </a:rPr>
                    <a:t>Theory</a:t>
                  </a:r>
                  <a:r>
                    <a:rPr lang="en-US" b="1" dirty="0">
                      <a:latin typeface="Corbel"/>
                      <a:cs typeface="Corbel"/>
                    </a:rPr>
                    <a:t> </a:t>
                  </a:r>
                  <a:endParaRPr lang="en-GB" b="1" dirty="0">
                    <a:latin typeface="Corbel"/>
                    <a:cs typeface="Corbel"/>
                  </a:endParaRPr>
                </a:p>
              </p:txBody>
            </p:sp>
            <p:sp>
              <p:nvSpPr>
                <p:cNvPr id="39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5659160" y="6046224"/>
                  <a:ext cx="1838561" cy="4973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33CC33"/>
                      </a:solidFill>
                      <a:latin typeface="Corbel"/>
                      <a:cs typeface="Corbel"/>
                    </a:rPr>
                    <a:t>with pygmy</a:t>
                  </a:r>
                  <a:endParaRPr lang="en-GB" sz="1600" b="1" dirty="0">
                    <a:solidFill>
                      <a:srgbClr val="33CC33"/>
                    </a:solidFill>
                    <a:latin typeface="Corbel"/>
                    <a:cs typeface="Corbel"/>
                  </a:endParaRPr>
                </a:p>
              </p:txBody>
            </p:sp>
          </p:grpSp>
        </p:grpSp>
      </p:grp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3937748" y="3095595"/>
            <a:ext cx="988889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2000" b="1" dirty="0" err="1" smtClean="0">
                <a:solidFill>
                  <a:schemeClr val="bg1"/>
                </a:solidFill>
                <a:latin typeface="Calibri"/>
                <a:cs typeface="Calibri"/>
              </a:rPr>
              <a:t>Few</a:t>
            </a:r>
            <a:r>
              <a:rPr lang="it-IT" sz="2000" b="1" dirty="0" smtClean="0">
                <a:solidFill>
                  <a:schemeClr val="bg1"/>
                </a:solidFill>
                <a:latin typeface="Calibri"/>
                <a:cs typeface="Calibri"/>
              </a:rPr>
              <a:t> % </a:t>
            </a:r>
          </a:p>
        </p:txBody>
      </p:sp>
    </p:spTree>
    <p:extLst>
      <p:ext uri="{BB962C8B-B14F-4D97-AF65-F5344CB8AC3E}">
        <p14:creationId xmlns:p14="http://schemas.microsoft.com/office/powerpoint/2010/main" val="90779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5"/>
          <p:cNvSpPr txBox="1">
            <a:spLocks noChangeAspect="1"/>
          </p:cNvSpPr>
          <p:nvPr/>
        </p:nvSpPr>
        <p:spPr>
          <a:xfrm>
            <a:off x="5187817" y="1173176"/>
            <a:ext cx="3635996" cy="28253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LNL </a:t>
            </a:r>
            <a:r>
              <a:rPr lang="it-IT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Campaign</a:t>
            </a:r>
            <a:endParaRPr lang="it-IT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/>
              <a:cs typeface="Corbel"/>
            </a:endParaRPr>
          </a:p>
          <a:p>
            <a:pPr algn="ctr">
              <a:lnSpc>
                <a:spcPct val="80000"/>
              </a:lnSpc>
              <a:defRPr/>
            </a:pPr>
            <a:endParaRPr lang="it-IT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/>
              <a:cs typeface="Corbel"/>
            </a:endParaRPr>
          </a:p>
          <a:p>
            <a:pPr algn="ctr">
              <a:defRPr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AGATA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+ </a:t>
            </a:r>
          </a:p>
          <a:p>
            <a:pPr algn="ctr">
              <a:defRPr/>
            </a:pP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Si </a:t>
            </a:r>
            <a:r>
              <a:rPr lang="it-IT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Telescopes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+ </a:t>
            </a:r>
          </a:p>
          <a:p>
            <a:pPr algn="ctr">
              <a:defRPr/>
            </a:pPr>
            <a:r>
              <a:rPr lang="it-IT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S</a:t>
            </a:r>
            <a:r>
              <a:rPr lang="it-IT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cintillators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(LaBr3)</a:t>
            </a:r>
          </a:p>
          <a:p>
            <a:pPr algn="ctr">
              <a:defRPr/>
            </a:pPr>
            <a:endParaRPr 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/>
              <a:cs typeface="Corbel"/>
            </a:endParaRPr>
          </a:p>
          <a:p>
            <a:pPr algn="ctr">
              <a:defRPr/>
            </a:pPr>
            <a:r>
              <a:rPr lang="de-DE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17</a:t>
            </a:r>
            <a:r>
              <a:rPr lang="de-DE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O </a:t>
            </a:r>
            <a:r>
              <a:rPr lang="de-DE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@ 20 </a:t>
            </a:r>
            <a:r>
              <a:rPr lang="de-DE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MeV</a:t>
            </a:r>
            <a:r>
              <a:rPr lang="de-DE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/A </a:t>
            </a:r>
            <a:endParaRPr lang="de-DE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/>
              <a:cs typeface="Corbel"/>
            </a:endParaRPr>
          </a:p>
          <a:p>
            <a:pPr algn="ctr">
              <a:defRPr/>
            </a:pP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on  </a:t>
            </a:r>
            <a:r>
              <a:rPr lang="it-IT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208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Pb, </a:t>
            </a:r>
            <a:r>
              <a:rPr lang="it-IT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124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Sn, </a:t>
            </a:r>
            <a:r>
              <a:rPr lang="it-IT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90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Zr, </a:t>
            </a:r>
            <a:r>
              <a:rPr lang="it-IT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140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Ce</a:t>
            </a:r>
          </a:p>
        </p:txBody>
      </p:sp>
      <p:sp>
        <p:nvSpPr>
          <p:cNvPr id="3" name="Rectangle 1"/>
          <p:cNvSpPr/>
          <p:nvPr/>
        </p:nvSpPr>
        <p:spPr>
          <a:xfrm>
            <a:off x="13667" y="-99273"/>
            <a:ext cx="659329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 dirty="0" err="1">
                <a:solidFill>
                  <a:srgbClr val="FFFF00"/>
                </a:solidFill>
                <a:latin typeface="Corbel"/>
                <a:cs typeface="Corbel"/>
              </a:rPr>
              <a:t>Pygmy</a:t>
            </a:r>
            <a:r>
              <a:rPr lang="it-IT" sz="2800" b="1" dirty="0">
                <a:solidFill>
                  <a:srgbClr val="FFFF00"/>
                </a:solidFill>
                <a:latin typeface="Corbel"/>
                <a:cs typeface="Corbel"/>
              </a:rPr>
              <a:t>  </a:t>
            </a:r>
            <a:r>
              <a:rPr lang="it-IT" sz="2800" b="1" dirty="0" err="1">
                <a:solidFill>
                  <a:srgbClr val="FFFF00"/>
                </a:solidFill>
                <a:latin typeface="Corbel"/>
                <a:cs typeface="Corbel"/>
              </a:rPr>
              <a:t>Resonances</a:t>
            </a:r>
            <a:r>
              <a:rPr lang="it-IT" sz="2800" b="1" dirty="0">
                <a:solidFill>
                  <a:srgbClr val="FFFF00"/>
                </a:solidFill>
                <a:latin typeface="Corbel"/>
                <a:cs typeface="Corbel"/>
              </a:rPr>
              <a:t> in </a:t>
            </a:r>
            <a:r>
              <a:rPr lang="it-IT" sz="3200" b="1" dirty="0" smtClean="0">
                <a:solidFill>
                  <a:srgbClr val="FFFF00"/>
                </a:solidFill>
                <a:latin typeface="Corbel"/>
                <a:cs typeface="Corbel"/>
              </a:rPr>
              <a:t>STABLE </a:t>
            </a:r>
            <a:r>
              <a:rPr lang="it-IT" sz="3200" b="1" dirty="0">
                <a:solidFill>
                  <a:srgbClr val="FFFF00"/>
                </a:solidFill>
                <a:latin typeface="Corbel"/>
                <a:cs typeface="Corbel"/>
              </a:rPr>
              <a:t>NUCLEI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36" y="1061495"/>
            <a:ext cx="4292673" cy="3219505"/>
          </a:xfrm>
          <a:prstGeom prst="rect">
            <a:avLst/>
          </a:prstGeom>
        </p:spPr>
      </p:pic>
      <p:sp>
        <p:nvSpPr>
          <p:cNvPr id="5" name="Rectangle 2"/>
          <p:cNvSpPr/>
          <p:nvPr/>
        </p:nvSpPr>
        <p:spPr>
          <a:xfrm>
            <a:off x="24846" y="430625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sz="2400" b="1" dirty="0" err="1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Heavy-Ion</a:t>
            </a:r>
            <a:r>
              <a:rPr lang="it-IT" sz="2400" b="1" dirty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it-IT" sz="2400" b="1" dirty="0" err="1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Inelastic</a:t>
            </a:r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it-IT" sz="2400" b="1" dirty="0" err="1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Scattering</a:t>
            </a:r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: </a:t>
            </a:r>
            <a:r>
              <a:rPr lang="it-IT" sz="2000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a probe  sensitive </a:t>
            </a:r>
            <a:r>
              <a:rPr lang="it-IT" sz="2000" dirty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to </a:t>
            </a:r>
            <a:r>
              <a:rPr lang="it-IT" sz="2000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the </a:t>
            </a:r>
            <a:r>
              <a:rPr lang="it-IT" sz="2000" b="1" dirty="0" err="1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surface</a:t>
            </a:r>
            <a:endParaRPr lang="it-IT" sz="2000" b="1" dirty="0" smtClean="0">
              <a:solidFill>
                <a:srgbClr val="00FFFF"/>
              </a:solidFill>
              <a:latin typeface="Corbel"/>
              <a:cs typeface="Corbel"/>
              <a:sym typeface="Wingding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2516"/>
          <a:stretch/>
        </p:blipFill>
        <p:spPr bwMode="auto">
          <a:xfrm>
            <a:off x="5582558" y="4214511"/>
            <a:ext cx="2922392" cy="265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po 6"/>
          <p:cNvGrpSpPr/>
          <p:nvPr/>
        </p:nvGrpSpPr>
        <p:grpSpPr>
          <a:xfrm>
            <a:off x="618180" y="4417220"/>
            <a:ext cx="3662527" cy="2237075"/>
            <a:chOff x="618179" y="1099952"/>
            <a:chExt cx="3662527" cy="2237075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4"/>
            <a:srcRect l="12776" t="3134" b="1568"/>
            <a:stretch/>
          </p:blipFill>
          <p:spPr>
            <a:xfrm>
              <a:off x="618179" y="1099952"/>
              <a:ext cx="3645241" cy="2237075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 rot="19808385">
              <a:off x="1402229" y="1222169"/>
              <a:ext cx="12490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smtClean="0">
                  <a:latin typeface="Calibri"/>
                  <a:cs typeface="Calibri"/>
                </a:rPr>
                <a:t>AGATA</a:t>
              </a:r>
              <a:endParaRPr lang="it-IT" sz="2800" b="1" dirty="0">
                <a:latin typeface="Calibri"/>
                <a:cs typeface="Calibri"/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3334961" y="2660355"/>
              <a:ext cx="928459" cy="6632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it-IT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charset="2"/>
                  <a:cs typeface="Symbol" charset="2"/>
                </a:rPr>
                <a:t>D</a:t>
              </a:r>
              <a:r>
                <a:rPr lang="it-IT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rbel"/>
                  <a:cs typeface="Corbel"/>
                </a:rPr>
                <a:t>E-E </a:t>
              </a:r>
            </a:p>
            <a:p>
              <a:pPr algn="ctr">
                <a:lnSpc>
                  <a:spcPct val="70000"/>
                </a:lnSpc>
              </a:pPr>
              <a:r>
                <a:rPr lang="it-IT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rbel"/>
                  <a:cs typeface="Corbel"/>
                </a:rPr>
                <a:t>pixel </a:t>
              </a:r>
            </a:p>
            <a:p>
              <a:pPr algn="ctr">
                <a:lnSpc>
                  <a:spcPct val="70000"/>
                </a:lnSpc>
              </a:pPr>
              <a:r>
                <a:rPr lang="it-IT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rbel"/>
                  <a:cs typeface="Corbel"/>
                </a:rPr>
                <a:t>detectors 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3205372" y="1184018"/>
              <a:ext cx="107533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b="1" dirty="0" smtClean="0">
                  <a:solidFill>
                    <a:srgbClr val="181EB3"/>
                  </a:solidFill>
                  <a:latin typeface="Calibri"/>
                  <a:cs typeface="Calibri"/>
                </a:rPr>
                <a:t>LaBr</a:t>
              </a:r>
              <a:r>
                <a:rPr lang="it-IT" sz="3200" b="1" baseline="-25000" dirty="0" smtClean="0">
                  <a:solidFill>
                    <a:srgbClr val="181EB3"/>
                  </a:solidFill>
                  <a:latin typeface="Calibri"/>
                  <a:cs typeface="Calibri"/>
                </a:rPr>
                <a:t>3</a:t>
              </a:r>
              <a:endParaRPr lang="it-IT" sz="3200" baseline="-25000" dirty="0">
                <a:solidFill>
                  <a:srgbClr val="181EB3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19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4404778" y="62437"/>
            <a:ext cx="4563895" cy="3229750"/>
            <a:chOff x="3414146" y="142075"/>
            <a:chExt cx="3578393" cy="348566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/>
            <a:srcRect l="2875" t="5407" r="7503" b="5230"/>
            <a:stretch/>
          </p:blipFill>
          <p:spPr>
            <a:xfrm>
              <a:off x="3414146" y="709251"/>
              <a:ext cx="3578393" cy="2918485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452332" y="142075"/>
              <a:ext cx="1848895" cy="498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baseline="30000" dirty="0" smtClean="0">
                  <a:solidFill>
                    <a:srgbClr val="FFFF00"/>
                  </a:solidFill>
                </a:rPr>
                <a:t>208</a:t>
              </a:r>
              <a:r>
                <a:rPr lang="it-IT" sz="2400" b="1" dirty="0" smtClean="0">
                  <a:solidFill>
                    <a:srgbClr val="FFFF00"/>
                  </a:solidFill>
                </a:rPr>
                <a:t>Pb(</a:t>
              </a:r>
              <a:r>
                <a:rPr lang="it-IT" sz="2400" b="1" baseline="30000" dirty="0" smtClean="0">
                  <a:solidFill>
                    <a:srgbClr val="FFFF00"/>
                  </a:solidFill>
                </a:rPr>
                <a:t>17</a:t>
              </a:r>
              <a:r>
                <a:rPr lang="it-IT" sz="2400" b="1" dirty="0" smtClean="0">
                  <a:solidFill>
                    <a:srgbClr val="FFFF00"/>
                  </a:solidFill>
                </a:rPr>
                <a:t>O,</a:t>
              </a:r>
              <a:r>
                <a:rPr lang="it-IT" sz="2400" b="1" baseline="30000" dirty="0" smtClean="0">
                  <a:solidFill>
                    <a:srgbClr val="FFFF00"/>
                  </a:solidFill>
                </a:rPr>
                <a:t>17</a:t>
              </a:r>
              <a:r>
                <a:rPr lang="it-IT" sz="2400" b="1" dirty="0" smtClean="0">
                  <a:solidFill>
                    <a:srgbClr val="FFFF00"/>
                  </a:solidFill>
                </a:rPr>
                <a:t>O’</a:t>
              </a:r>
              <a:r>
                <a:rPr lang="it-IT" sz="2400" b="1" dirty="0" smtClean="0">
                  <a:solidFill>
                    <a:srgbClr val="FFFF00"/>
                  </a:solidFill>
                  <a:latin typeface="Symbol" charset="2"/>
                  <a:cs typeface="Symbol" charset="2"/>
                </a:rPr>
                <a:t>g</a:t>
              </a:r>
              <a:r>
                <a:rPr lang="it-IT" sz="2400" b="1" dirty="0" smtClean="0">
                  <a:solidFill>
                    <a:srgbClr val="FFFF00"/>
                  </a:solidFill>
                </a:rPr>
                <a:t>)</a:t>
              </a:r>
              <a:endParaRPr lang="it-IT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5462197" y="2099523"/>
              <a:ext cx="1324895" cy="7307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>
            <a:grpSpLocks noChangeAspect="1"/>
          </p:cNvGrpSpPr>
          <p:nvPr/>
        </p:nvGrpSpPr>
        <p:grpSpPr>
          <a:xfrm>
            <a:off x="697751" y="620428"/>
            <a:ext cx="2964167" cy="3642902"/>
            <a:chOff x="3882815" y="390998"/>
            <a:chExt cx="2376256" cy="3375058"/>
          </a:xfrm>
        </p:grpSpPr>
        <p:grpSp>
          <p:nvGrpSpPr>
            <p:cNvPr id="13" name="Gruppo 12"/>
            <p:cNvGrpSpPr/>
            <p:nvPr/>
          </p:nvGrpSpPr>
          <p:grpSpPr>
            <a:xfrm>
              <a:off x="3882815" y="390998"/>
              <a:ext cx="2376256" cy="3375058"/>
              <a:chOff x="3582002" y="378040"/>
              <a:chExt cx="2283240" cy="3375058"/>
            </a:xfrm>
          </p:grpSpPr>
          <p:sp>
            <p:nvSpPr>
              <p:cNvPr id="14" name="Rettangolo 13"/>
              <p:cNvSpPr/>
              <p:nvPr/>
            </p:nvSpPr>
            <p:spPr>
              <a:xfrm>
                <a:off x="3582002" y="378040"/>
                <a:ext cx="2283240" cy="336210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5" name="Gruppo 14"/>
              <p:cNvGrpSpPr/>
              <p:nvPr/>
            </p:nvGrpSpPr>
            <p:grpSpPr>
              <a:xfrm>
                <a:off x="3618005" y="520637"/>
                <a:ext cx="2144986" cy="3232461"/>
                <a:chOff x="3618005" y="520637"/>
                <a:chExt cx="2144986" cy="3232461"/>
              </a:xfrm>
            </p:grpSpPr>
            <p:grpSp>
              <p:nvGrpSpPr>
                <p:cNvPr id="16" name="Gruppo 15"/>
                <p:cNvGrpSpPr/>
                <p:nvPr/>
              </p:nvGrpSpPr>
              <p:grpSpPr>
                <a:xfrm>
                  <a:off x="3618005" y="520637"/>
                  <a:ext cx="2144986" cy="1699387"/>
                  <a:chOff x="3013534" y="959035"/>
                  <a:chExt cx="1821679" cy="1699387"/>
                </a:xfrm>
              </p:grpSpPr>
              <p:pic>
                <p:nvPicPr>
                  <p:cNvPr id="22" name="Picture 5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09" t="4300" r="1058" b="873"/>
                  <a:stretch/>
                </p:blipFill>
                <p:spPr bwMode="auto">
                  <a:xfrm>
                    <a:off x="3013534" y="974644"/>
                    <a:ext cx="1803856" cy="168377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3" name="Text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59392" y="1244937"/>
                    <a:ext cx="476472" cy="3421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800" b="1" dirty="0">
                        <a:solidFill>
                          <a:srgbClr val="FF0000"/>
                        </a:solidFill>
                      </a:rPr>
                      <a:t>E1</a:t>
                    </a:r>
                  </a:p>
                </p:txBody>
              </p:sp>
              <p:sp>
                <p:nvSpPr>
                  <p:cNvPr id="24" name="Rettangolo 23"/>
                  <p:cNvSpPr/>
                  <p:nvPr/>
                </p:nvSpPr>
                <p:spPr>
                  <a:xfrm>
                    <a:off x="4179524" y="988195"/>
                    <a:ext cx="655689" cy="3254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5" name="Text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79522" y="959035"/>
                    <a:ext cx="1398593" cy="2566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 dirty="0" err="1">
                        <a:solidFill>
                          <a:srgbClr val="FF0000"/>
                        </a:solidFill>
                      </a:rPr>
                      <a:t>E</a:t>
                    </a:r>
                    <a:r>
                      <a:rPr lang="en-US" sz="1200" baseline="-25000" dirty="0" err="1">
                        <a:solidFill>
                          <a:srgbClr val="FF0000"/>
                        </a:solidFill>
                        <a:latin typeface="Symbol" charset="0"/>
                        <a:cs typeface="Symbol" charset="0"/>
                      </a:rPr>
                      <a:t>g</a:t>
                    </a:r>
                    <a:r>
                      <a:rPr lang="en-US" sz="1200" dirty="0">
                        <a:solidFill>
                          <a:srgbClr val="FF0000"/>
                        </a:solidFill>
                      </a:rPr>
                      <a:t> = 5512 </a:t>
                    </a:r>
                    <a:r>
                      <a:rPr lang="en-US" sz="1200" dirty="0" err="1">
                        <a:solidFill>
                          <a:srgbClr val="FF0000"/>
                        </a:solidFill>
                      </a:rPr>
                      <a:t>keV</a:t>
                    </a:r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7" name="Gruppo 16"/>
                <p:cNvGrpSpPr/>
                <p:nvPr/>
              </p:nvGrpSpPr>
              <p:grpSpPr>
                <a:xfrm>
                  <a:off x="3780843" y="2066324"/>
                  <a:ext cx="1965874" cy="1686774"/>
                  <a:chOff x="4792734" y="963482"/>
                  <a:chExt cx="1965874" cy="1686774"/>
                </a:xfrm>
              </p:grpSpPr>
              <p:pic>
                <p:nvPicPr>
                  <p:cNvPr id="18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69" t="1697" r="1298" b="1728"/>
                  <a:stretch/>
                </p:blipFill>
                <p:spPr bwMode="auto">
                  <a:xfrm>
                    <a:off x="4792734" y="963482"/>
                    <a:ext cx="1965874" cy="16867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9" name="Text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15820" y="1957427"/>
                    <a:ext cx="585435" cy="3421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800" b="1" dirty="0">
                        <a:solidFill>
                          <a:srgbClr val="0000FF"/>
                        </a:solidFill>
                      </a:rPr>
                      <a:t>E2</a:t>
                    </a:r>
                  </a:p>
                </p:txBody>
              </p:sp>
              <p:sp>
                <p:nvSpPr>
                  <p:cNvPr id="20" name="Rettangolo 19"/>
                  <p:cNvSpPr/>
                  <p:nvPr/>
                </p:nvSpPr>
                <p:spPr>
                  <a:xfrm>
                    <a:off x="6053961" y="974644"/>
                    <a:ext cx="655689" cy="3254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1" name="Text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23370" y="994345"/>
                    <a:ext cx="1398592" cy="2566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 dirty="0" err="1">
                        <a:solidFill>
                          <a:srgbClr val="0000FF"/>
                        </a:solidFill>
                      </a:rPr>
                      <a:t>E</a:t>
                    </a:r>
                    <a:r>
                      <a:rPr lang="en-US" sz="1200" baseline="-25000" dirty="0" err="1">
                        <a:solidFill>
                          <a:srgbClr val="0000FF"/>
                        </a:solidFill>
                        <a:latin typeface="Symbol" charset="0"/>
                        <a:cs typeface="Symbol" charset="0"/>
                      </a:rPr>
                      <a:t>g</a:t>
                    </a:r>
                    <a:r>
                      <a:rPr lang="en-US" sz="1200" dirty="0">
                        <a:solidFill>
                          <a:srgbClr val="0000FF"/>
                        </a:solidFill>
                      </a:rPr>
                      <a:t> = 4085 </a:t>
                    </a:r>
                    <a:r>
                      <a:rPr lang="en-US" sz="1200" dirty="0" err="1">
                        <a:solidFill>
                          <a:srgbClr val="0000FF"/>
                        </a:solidFill>
                      </a:rPr>
                      <a:t>keV</a:t>
                    </a:r>
                    <a:endParaRPr lang="en-US" sz="1200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</p:grpSp>
        </p:grpSp>
        <p:sp>
          <p:nvSpPr>
            <p:cNvPr id="10" name="Rettangolo 9"/>
            <p:cNvSpPr/>
            <p:nvPr/>
          </p:nvSpPr>
          <p:spPr>
            <a:xfrm>
              <a:off x="4368785" y="571221"/>
              <a:ext cx="1715982" cy="13151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4397899" y="2157110"/>
              <a:ext cx="1715982" cy="13151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1" name="Rettangolo 30"/>
          <p:cNvSpPr/>
          <p:nvPr/>
        </p:nvSpPr>
        <p:spPr>
          <a:xfrm>
            <a:off x="7115104" y="1963203"/>
            <a:ext cx="1937301" cy="5063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rgbClr val="0000FF"/>
                </a:solidFill>
                <a:latin typeface="Corbel"/>
                <a:cs typeface="Corbel"/>
              </a:rPr>
              <a:t>AGATA</a:t>
            </a:r>
            <a:endParaRPr lang="it-IT" sz="28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2" name="Rectangle 1"/>
          <p:cNvSpPr/>
          <p:nvPr/>
        </p:nvSpPr>
        <p:spPr>
          <a:xfrm>
            <a:off x="888406" y="30337"/>
            <a:ext cx="27456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b="1" dirty="0" smtClean="0">
                <a:solidFill>
                  <a:srgbClr val="00FFFF"/>
                </a:solidFill>
                <a:latin typeface="Corbel"/>
                <a:cs typeface="Corbel"/>
              </a:rPr>
              <a:t>CONTINUOUS </a:t>
            </a:r>
          </a:p>
          <a:p>
            <a:pPr algn="ctr">
              <a:lnSpc>
                <a:spcPct val="90000"/>
              </a:lnSpc>
              <a:defRPr/>
            </a:pPr>
            <a:r>
              <a:rPr lang="it-IT" b="1" dirty="0" err="1" smtClean="0">
                <a:solidFill>
                  <a:srgbClr val="00FFFF"/>
                </a:solidFill>
                <a:latin typeface="Corbel"/>
                <a:cs typeface="Corbel"/>
              </a:rPr>
              <a:t>Angular</a:t>
            </a:r>
            <a:r>
              <a:rPr lang="it-IT" b="1" dirty="0" smtClean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it-IT" b="1" dirty="0" err="1" smtClean="0">
                <a:solidFill>
                  <a:srgbClr val="00FFFF"/>
                </a:solidFill>
                <a:latin typeface="Corbel"/>
                <a:cs typeface="Corbel"/>
              </a:rPr>
              <a:t>Ditributions</a:t>
            </a:r>
            <a:endParaRPr lang="it-IT" b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algn="ctr">
              <a:defRPr/>
            </a:pPr>
            <a:endParaRPr lang="it-IT" b="1" dirty="0" smtClean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322267" y="3713923"/>
            <a:ext cx="7262395" cy="2999292"/>
            <a:chOff x="1322267" y="3713923"/>
            <a:chExt cx="7262395" cy="299929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5"/>
            <a:srcRect l="6541" t="51600" r="5753" b="15092"/>
            <a:stretch/>
          </p:blipFill>
          <p:spPr>
            <a:xfrm>
              <a:off x="1322267" y="4563865"/>
              <a:ext cx="7262395" cy="2149350"/>
            </a:xfrm>
            <a:prstGeom prst="rect">
              <a:avLst/>
            </a:prstGeom>
          </p:spPr>
        </p:pic>
        <p:sp>
          <p:nvSpPr>
            <p:cNvPr id="33" name="Rectangle 73"/>
            <p:cNvSpPr/>
            <p:nvPr/>
          </p:nvSpPr>
          <p:spPr>
            <a:xfrm>
              <a:off x="5219164" y="3713923"/>
              <a:ext cx="329572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Pygmy Strength (E1) :  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Corbel"/>
                  <a:cs typeface="Corbel"/>
                </a:rPr>
                <a:t>1-3%  EWSR </a:t>
              </a:r>
              <a:r>
                <a:rPr lang="en-US" sz="2000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isoscalar</a:t>
              </a:r>
              <a:r>
                <a:rPr lang="en-US" sz="2000" dirty="0" smtClean="0">
                  <a:solidFill>
                    <a:schemeClr val="bg1"/>
                  </a:solidFill>
                  <a:latin typeface="Corbel"/>
                  <a:cs typeface="Corbel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rbel"/>
                  <a:cs typeface="Corbel"/>
                </a:rPr>
                <a:t>E1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2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9187" y="6058294"/>
            <a:ext cx="4482580" cy="7997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400" dirty="0" smtClean="0">
                <a:solidFill>
                  <a:schemeClr val="bg1"/>
                </a:solidFill>
              </a:rPr>
              <a:t>F.C.L</a:t>
            </a:r>
            <a:r>
              <a:rPr lang="fr-FR" sz="1400" dirty="0">
                <a:solidFill>
                  <a:schemeClr val="bg1"/>
                </a:solidFill>
              </a:rPr>
              <a:t>. Crespi, </a:t>
            </a:r>
            <a:r>
              <a:rPr lang="nb-NO" sz="1400" dirty="0">
                <a:solidFill>
                  <a:schemeClr val="bg1"/>
                </a:solidFill>
              </a:rPr>
              <a:t>A. Bracco </a:t>
            </a:r>
            <a:r>
              <a:rPr lang="fr-FR" sz="1400" dirty="0">
                <a:solidFill>
                  <a:schemeClr val="bg1"/>
                </a:solidFill>
              </a:rPr>
              <a:t>et al., PRL113 (2014) 012501 </a:t>
            </a:r>
            <a:endParaRPr lang="it-IT" sz="14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1400" dirty="0" smtClean="0">
                <a:solidFill>
                  <a:schemeClr val="bg1"/>
                </a:solidFill>
              </a:rPr>
              <a:t>L</a:t>
            </a:r>
            <a:r>
              <a:rPr lang="nb-NO" sz="1400" dirty="0">
                <a:solidFill>
                  <a:schemeClr val="bg1"/>
                </a:solidFill>
              </a:rPr>
              <a:t>. </a:t>
            </a:r>
            <a:r>
              <a:rPr lang="nb-NO" sz="1400" dirty="0" err="1">
                <a:solidFill>
                  <a:schemeClr val="bg1"/>
                </a:solidFill>
              </a:rPr>
              <a:t>Pellegri</a:t>
            </a:r>
            <a:r>
              <a:rPr lang="nb-NO" sz="1400" dirty="0">
                <a:solidFill>
                  <a:schemeClr val="bg1"/>
                </a:solidFill>
              </a:rPr>
              <a:t>, A. Bracco et al., PLB738 (2014)519 </a:t>
            </a:r>
            <a:endParaRPr lang="it-IT" sz="14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fr-FR" sz="1400" dirty="0" smtClean="0">
                <a:solidFill>
                  <a:schemeClr val="bg1"/>
                </a:solidFill>
              </a:rPr>
              <a:t>F.C.L</a:t>
            </a:r>
            <a:r>
              <a:rPr lang="fr-FR" sz="1400" dirty="0">
                <a:solidFill>
                  <a:schemeClr val="bg1"/>
                </a:solidFill>
              </a:rPr>
              <a:t>. Crespi et al, PRC 91 (2015) 024323 </a:t>
            </a:r>
            <a:endParaRPr lang="it-IT" sz="1400" dirty="0">
              <a:solidFill>
                <a:schemeClr val="bg1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430480" y="240071"/>
            <a:ext cx="4548387" cy="5621764"/>
            <a:chOff x="5048711" y="-79854"/>
            <a:chExt cx="4207939" cy="5378702"/>
          </a:xfrm>
        </p:grpSpPr>
        <p:sp>
          <p:nvSpPr>
            <p:cNvPr id="6" name="Rettangolo 5"/>
            <p:cNvSpPr/>
            <p:nvPr/>
          </p:nvSpPr>
          <p:spPr>
            <a:xfrm>
              <a:off x="5048711" y="555412"/>
              <a:ext cx="4167939" cy="474343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2"/>
            <a:srcRect b="1053"/>
            <a:stretch/>
          </p:blipFill>
          <p:spPr>
            <a:xfrm>
              <a:off x="5070015" y="670643"/>
              <a:ext cx="2780612" cy="4440394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5058323" y="-79854"/>
              <a:ext cx="4139839" cy="5005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800" b="1" baseline="30000" dirty="0" smtClean="0">
                  <a:solidFill>
                    <a:srgbClr val="FFFF00"/>
                  </a:solidFill>
                </a:rPr>
                <a:t>124</a:t>
              </a:r>
              <a:r>
                <a:rPr lang="it-IT" sz="2800" b="1" dirty="0" smtClean="0">
                  <a:solidFill>
                    <a:srgbClr val="FFFF00"/>
                  </a:solidFill>
                </a:rPr>
                <a:t>Sn – 3 </a:t>
              </a:r>
              <a:r>
                <a:rPr lang="it-IT" sz="2800" b="1" dirty="0" err="1" smtClean="0">
                  <a:solidFill>
                    <a:srgbClr val="FFFF00"/>
                  </a:solidFill>
                </a:rPr>
                <a:t>different</a:t>
              </a:r>
              <a:r>
                <a:rPr lang="it-IT" sz="2800" b="1" dirty="0" smtClean="0">
                  <a:solidFill>
                    <a:srgbClr val="FFFF00"/>
                  </a:solidFill>
                </a:rPr>
                <a:t> </a:t>
              </a:r>
              <a:r>
                <a:rPr lang="it-IT" sz="2800" b="1" dirty="0" err="1" smtClean="0">
                  <a:solidFill>
                    <a:srgbClr val="FFFF00"/>
                  </a:solidFill>
                </a:rPr>
                <a:t>probes</a:t>
              </a:r>
              <a:endParaRPr lang="it-IT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8043987" y="766957"/>
              <a:ext cx="811507" cy="623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2000" b="1" dirty="0" smtClean="0">
                  <a:solidFill>
                    <a:srgbClr val="CC0099"/>
                  </a:solidFill>
                  <a:latin typeface="Symbol" charset="2"/>
                  <a:cs typeface="Symbol" charset="2"/>
                </a:rPr>
                <a:t>(</a:t>
              </a:r>
              <a:r>
                <a:rPr lang="it-IT" sz="2000" b="1" dirty="0" err="1" smtClean="0">
                  <a:solidFill>
                    <a:srgbClr val="CC0099"/>
                  </a:solidFill>
                  <a:latin typeface="Symbol" charset="2"/>
                  <a:cs typeface="Symbol" charset="2"/>
                </a:rPr>
                <a:t>a,a</a:t>
              </a:r>
              <a:r>
                <a:rPr lang="it-IT" sz="2000" b="1" dirty="0" smtClean="0">
                  <a:solidFill>
                    <a:srgbClr val="CC0099"/>
                  </a:solidFill>
                  <a:latin typeface="Symbol" charset="2"/>
                  <a:cs typeface="Symbol" charset="2"/>
                </a:rPr>
                <a:t>’)</a:t>
              </a:r>
            </a:p>
            <a:p>
              <a:pPr algn="ctr">
                <a:lnSpc>
                  <a:spcPct val="90000"/>
                </a:lnSpc>
              </a:pPr>
              <a:r>
                <a:rPr lang="it-IT" sz="20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KVI</a:t>
              </a:r>
              <a:endParaRPr lang="it-IT" sz="20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7844242" y="2085351"/>
              <a:ext cx="1412408" cy="623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2000" b="1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(</a:t>
              </a:r>
              <a:r>
                <a:rPr lang="it-IT" sz="2000" b="1" baseline="30000" dirty="0" smtClean="0">
                  <a:solidFill>
                    <a:srgbClr val="008000"/>
                  </a:solidFill>
                  <a:cs typeface="Symbol" charset="2"/>
                </a:rPr>
                <a:t>17</a:t>
              </a:r>
              <a:r>
                <a:rPr lang="it-IT" sz="2000" b="1" dirty="0" smtClean="0">
                  <a:solidFill>
                    <a:srgbClr val="008000"/>
                  </a:solidFill>
                  <a:cs typeface="Symbol" charset="2"/>
                </a:rPr>
                <a:t>O,</a:t>
              </a:r>
              <a:r>
                <a:rPr lang="it-IT" sz="2000" b="1" baseline="30000" dirty="0" smtClean="0">
                  <a:solidFill>
                    <a:srgbClr val="008000"/>
                  </a:solidFill>
                  <a:cs typeface="Symbol" charset="2"/>
                </a:rPr>
                <a:t>17</a:t>
              </a:r>
              <a:r>
                <a:rPr lang="it-IT" sz="2000" b="1" dirty="0" smtClean="0">
                  <a:solidFill>
                    <a:srgbClr val="008000"/>
                  </a:solidFill>
                  <a:cs typeface="Symbol" charset="2"/>
                </a:rPr>
                <a:t>O</a:t>
              </a:r>
              <a:r>
                <a:rPr lang="it-IT" sz="2000" b="1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’)</a:t>
              </a:r>
            </a:p>
            <a:p>
              <a:pPr algn="ctr">
                <a:lnSpc>
                  <a:spcPct val="90000"/>
                </a:lnSpc>
              </a:pPr>
              <a:r>
                <a:rPr lang="it-IT" sz="2000" b="1" dirty="0" smtClean="0">
                  <a:solidFill>
                    <a:srgbClr val="008000"/>
                  </a:solidFill>
                  <a:latin typeface="Corbel"/>
                  <a:cs typeface="Corbel"/>
                </a:rPr>
                <a:t>AGATA-LNL</a:t>
              </a:r>
              <a:endParaRPr lang="it-IT" sz="2000" b="1" dirty="0">
                <a:solidFill>
                  <a:srgbClr val="008000"/>
                </a:solidFill>
                <a:latin typeface="Corbel"/>
                <a:cs typeface="Corbel"/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7849656" y="3457453"/>
              <a:ext cx="1276619" cy="623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2000" b="1" dirty="0" smtClean="0">
                  <a:solidFill>
                    <a:srgbClr val="181EB3"/>
                  </a:solidFill>
                  <a:latin typeface="Symbol" charset="2"/>
                  <a:cs typeface="Symbol" charset="2"/>
                </a:rPr>
                <a:t>(</a:t>
              </a:r>
              <a:r>
                <a:rPr lang="it-IT" sz="2000" b="1" dirty="0" err="1" smtClean="0">
                  <a:solidFill>
                    <a:srgbClr val="181EB3"/>
                  </a:solidFill>
                  <a:latin typeface="Symbol" charset="2"/>
                  <a:cs typeface="Symbol" charset="2"/>
                </a:rPr>
                <a:t>g,g</a:t>
              </a:r>
              <a:r>
                <a:rPr lang="it-IT" sz="2000" b="1" dirty="0" smtClean="0">
                  <a:solidFill>
                    <a:srgbClr val="181EB3"/>
                  </a:solidFill>
                  <a:latin typeface="Symbol" charset="2"/>
                  <a:cs typeface="Symbol" charset="2"/>
                </a:rPr>
                <a:t>’)</a:t>
              </a:r>
            </a:p>
            <a:p>
              <a:pPr algn="ctr">
                <a:lnSpc>
                  <a:spcPct val="90000"/>
                </a:lnSpc>
              </a:pPr>
              <a:r>
                <a:rPr lang="it-IT" sz="2000" b="1" dirty="0" smtClean="0">
                  <a:solidFill>
                    <a:srgbClr val="181EB3"/>
                  </a:solidFill>
                  <a:latin typeface="Corbel"/>
                  <a:cs typeface="Corbel"/>
                </a:rPr>
                <a:t>Darmstadt</a:t>
              </a:r>
              <a:endParaRPr lang="it-IT" sz="2000" b="1" dirty="0">
                <a:solidFill>
                  <a:srgbClr val="181EB3"/>
                </a:solidFill>
                <a:latin typeface="Corbel"/>
                <a:cs typeface="Corbel"/>
              </a:endParaRPr>
            </a:p>
          </p:txBody>
        </p:sp>
      </p:grpSp>
      <p:pic>
        <p:nvPicPr>
          <p:cNvPr id="32" name="Picture 3" descr="povnuc_p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2" y="1275744"/>
            <a:ext cx="1390044" cy="103411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642412" y="1275764"/>
            <a:ext cx="1263388" cy="2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1600" b="1" dirty="0" smtClean="0">
                <a:solidFill>
                  <a:schemeClr val="bg1"/>
                </a:solidFill>
              </a:rPr>
              <a:t>PYGMY </a:t>
            </a:r>
          </a:p>
        </p:txBody>
      </p:sp>
      <p:grpSp>
        <p:nvGrpSpPr>
          <p:cNvPr id="51" name="Gruppo 50"/>
          <p:cNvGrpSpPr/>
          <p:nvPr/>
        </p:nvGrpSpPr>
        <p:grpSpPr>
          <a:xfrm>
            <a:off x="447860" y="2309854"/>
            <a:ext cx="3346792" cy="2756448"/>
            <a:chOff x="447858" y="2309854"/>
            <a:chExt cx="3346792" cy="2756448"/>
          </a:xfrm>
        </p:grpSpPr>
        <p:cxnSp>
          <p:nvCxnSpPr>
            <p:cNvPr id="35" name="Connettore 1 34"/>
            <p:cNvCxnSpPr/>
            <p:nvPr/>
          </p:nvCxnSpPr>
          <p:spPr>
            <a:xfrm flipH="1">
              <a:off x="2032456" y="3740410"/>
              <a:ext cx="1609794" cy="348920"/>
            </a:xfrm>
            <a:prstGeom prst="line">
              <a:avLst/>
            </a:prstGeom>
            <a:ln w="12700" cmpd="sng">
              <a:solidFill>
                <a:srgbClr val="00FF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ttangolo 36"/>
            <p:cNvSpPr/>
            <p:nvPr/>
          </p:nvSpPr>
          <p:spPr>
            <a:xfrm>
              <a:off x="447858" y="2623591"/>
              <a:ext cx="1727005" cy="1846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2400" dirty="0">
                  <a:solidFill>
                    <a:srgbClr val="00FFFF"/>
                  </a:solidFill>
                  <a:latin typeface="Corbel"/>
                  <a:cs typeface="Corbel"/>
                </a:rPr>
                <a:t>5&lt; E &lt;7 </a:t>
              </a:r>
              <a:r>
                <a:rPr lang="it-IT" sz="2400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MeV</a:t>
              </a:r>
              <a:endParaRPr lang="it-IT" sz="2400" dirty="0" smtClean="0">
                <a:solidFill>
                  <a:srgbClr val="00FFFF"/>
                </a:solidFill>
                <a:latin typeface="Corbel"/>
                <a:cs typeface="Corbel"/>
              </a:endParaRPr>
            </a:p>
            <a:p>
              <a:pPr algn="ctr"/>
              <a:r>
                <a:rPr lang="it-IT" sz="2400" dirty="0" smtClean="0">
                  <a:solidFill>
                    <a:srgbClr val="00FFFF"/>
                  </a:solidFill>
                  <a:latin typeface="Corbel"/>
                  <a:cs typeface="Corbel"/>
                </a:rPr>
                <a:t>E1 </a:t>
              </a:r>
              <a:r>
                <a:rPr lang="it-IT" sz="2400" dirty="0" err="1">
                  <a:solidFill>
                    <a:srgbClr val="00FFFF"/>
                  </a:solidFill>
                  <a:latin typeface="Corbel"/>
                  <a:cs typeface="Corbel"/>
                </a:rPr>
                <a:t>Isoscalar</a:t>
              </a:r>
              <a:r>
                <a:rPr lang="it-IT" sz="2400" dirty="0">
                  <a:solidFill>
                    <a:srgbClr val="00FFFF"/>
                  </a:solidFill>
                  <a:latin typeface="Corbel"/>
                  <a:cs typeface="Corbel"/>
                </a:rPr>
                <a:t>  </a:t>
              </a:r>
              <a:endParaRPr lang="it-IT" sz="2400" dirty="0" smtClean="0">
                <a:solidFill>
                  <a:srgbClr val="00FFFF"/>
                </a:solidFill>
                <a:latin typeface="Corbel"/>
                <a:cs typeface="Corbel"/>
              </a:endParaRPr>
            </a:p>
            <a:p>
              <a:pPr algn="ctr"/>
              <a:endParaRPr lang="it-IT" dirty="0">
                <a:solidFill>
                  <a:srgbClr val="00FFFF"/>
                </a:solidFill>
                <a:latin typeface="Corbel"/>
                <a:cs typeface="Corbel"/>
              </a:endParaRPr>
            </a:p>
            <a:p>
              <a:pPr algn="ctr"/>
              <a:r>
                <a:rPr lang="it-IT" sz="2400" dirty="0" smtClean="0">
                  <a:solidFill>
                    <a:srgbClr val="00FFFF"/>
                  </a:solidFill>
                  <a:latin typeface="Corbel"/>
                  <a:cs typeface="Corbel"/>
                </a:rPr>
                <a:t> </a:t>
              </a:r>
              <a:r>
                <a:rPr lang="it-IT" sz="2400" b="1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n</a:t>
              </a:r>
              <a:r>
                <a:rPr lang="it-IT" sz="2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 </a:t>
              </a:r>
              <a:r>
                <a:rPr lang="it-IT" sz="2400" b="1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skin</a:t>
              </a:r>
              <a:endParaRPr lang="it-IT" sz="2400" b="1" dirty="0" smtClean="0">
                <a:solidFill>
                  <a:srgbClr val="00FFFF"/>
                </a:solidFill>
                <a:latin typeface="Corbel"/>
                <a:cs typeface="Corbel"/>
              </a:endParaRPr>
            </a:p>
            <a:p>
              <a:pPr algn="ctr"/>
              <a:r>
                <a:rPr lang="it-IT" sz="2400" b="1" dirty="0" err="1">
                  <a:solidFill>
                    <a:srgbClr val="00FFFF"/>
                  </a:solidFill>
                  <a:latin typeface="Corbel"/>
                  <a:cs typeface="Corbel"/>
                </a:rPr>
                <a:t>o</a:t>
              </a:r>
              <a:r>
                <a:rPr lang="it-IT" sz="2400" b="1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scillation</a:t>
              </a:r>
              <a:endParaRPr lang="it-IT" sz="2400" b="1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cxnSp>
          <p:nvCxnSpPr>
            <p:cNvPr id="41" name="Connettore 1 40"/>
            <p:cNvCxnSpPr/>
            <p:nvPr/>
          </p:nvCxnSpPr>
          <p:spPr>
            <a:xfrm flipH="1">
              <a:off x="2032456" y="2309854"/>
              <a:ext cx="1609794" cy="1665940"/>
            </a:xfrm>
            <a:prstGeom prst="line">
              <a:avLst/>
            </a:prstGeom>
            <a:ln w="12700" cmpd="sng">
              <a:solidFill>
                <a:srgbClr val="00FF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/>
          </p:nvCxnSpPr>
          <p:spPr>
            <a:xfrm flipH="1" flipV="1">
              <a:off x="2032456" y="4211635"/>
              <a:ext cx="1762194" cy="854667"/>
            </a:xfrm>
            <a:prstGeom prst="line">
              <a:avLst/>
            </a:prstGeom>
            <a:ln w="12700" cmpd="sng">
              <a:solidFill>
                <a:srgbClr val="00FF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po 51"/>
          <p:cNvGrpSpPr/>
          <p:nvPr/>
        </p:nvGrpSpPr>
        <p:grpSpPr>
          <a:xfrm>
            <a:off x="4671769" y="2651226"/>
            <a:ext cx="4249085" cy="2620726"/>
            <a:chOff x="4671766" y="2651226"/>
            <a:chExt cx="4249086" cy="2620726"/>
          </a:xfrm>
        </p:grpSpPr>
        <p:sp>
          <p:nvSpPr>
            <p:cNvPr id="38" name="Rettangolo 37"/>
            <p:cNvSpPr/>
            <p:nvPr/>
          </p:nvSpPr>
          <p:spPr>
            <a:xfrm>
              <a:off x="7180171" y="3850024"/>
              <a:ext cx="1740681" cy="1421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2400" dirty="0" smtClean="0">
                  <a:solidFill>
                    <a:srgbClr val="00FFFF"/>
                  </a:solidFill>
                  <a:latin typeface="Corbel"/>
                  <a:cs typeface="Corbel"/>
                </a:rPr>
                <a:t>7&lt; </a:t>
              </a:r>
              <a:r>
                <a:rPr lang="it-IT" sz="2400" dirty="0">
                  <a:solidFill>
                    <a:srgbClr val="00FFFF"/>
                  </a:solidFill>
                  <a:latin typeface="Corbel"/>
                  <a:cs typeface="Corbel"/>
                </a:rPr>
                <a:t>E </a:t>
              </a:r>
              <a:r>
                <a:rPr lang="it-IT" sz="2400" dirty="0" smtClean="0">
                  <a:solidFill>
                    <a:srgbClr val="00FFFF"/>
                  </a:solidFill>
                  <a:latin typeface="Corbel"/>
                  <a:cs typeface="Corbel"/>
                </a:rPr>
                <a:t>&lt;9 </a:t>
              </a:r>
              <a:r>
                <a:rPr lang="it-IT" sz="2400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MeV</a:t>
              </a:r>
              <a:endParaRPr lang="it-IT" sz="2400" dirty="0" smtClean="0">
                <a:solidFill>
                  <a:srgbClr val="00FFFF"/>
                </a:solidFill>
                <a:latin typeface="Corbel"/>
                <a:cs typeface="Corbel"/>
              </a:endParaRPr>
            </a:p>
            <a:p>
              <a:pPr algn="ctr"/>
              <a:r>
                <a:rPr lang="it-IT" sz="2400" dirty="0" smtClean="0">
                  <a:solidFill>
                    <a:srgbClr val="00FFFF"/>
                  </a:solidFill>
                  <a:latin typeface="Corbel"/>
                  <a:cs typeface="Corbel"/>
                </a:rPr>
                <a:t>E1 </a:t>
              </a:r>
              <a:r>
                <a:rPr lang="it-IT" sz="2400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Isovector</a:t>
              </a:r>
              <a:r>
                <a:rPr lang="it-IT" sz="2400" dirty="0" smtClean="0">
                  <a:solidFill>
                    <a:srgbClr val="00FFFF"/>
                  </a:solidFill>
                  <a:latin typeface="Corbel"/>
                  <a:cs typeface="Corbel"/>
                </a:rPr>
                <a:t>  </a:t>
              </a:r>
            </a:p>
            <a:p>
              <a:pPr algn="ctr">
                <a:lnSpc>
                  <a:spcPct val="80000"/>
                </a:lnSpc>
              </a:pPr>
              <a:endParaRPr lang="it-IT" dirty="0">
                <a:solidFill>
                  <a:srgbClr val="00FFFF"/>
                </a:solidFill>
                <a:latin typeface="Corbel"/>
                <a:cs typeface="Corbel"/>
              </a:endParaRPr>
            </a:p>
            <a:p>
              <a:pPr algn="ctr"/>
              <a:r>
                <a:rPr lang="it-IT" sz="2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GDR </a:t>
              </a:r>
              <a:r>
                <a:rPr lang="it-IT" sz="2400" b="1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Tail</a:t>
              </a:r>
              <a:endParaRPr lang="it-IT" sz="2400" b="1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cxnSp>
          <p:nvCxnSpPr>
            <p:cNvPr id="46" name="Connettore 1 45"/>
            <p:cNvCxnSpPr/>
            <p:nvPr/>
          </p:nvCxnSpPr>
          <p:spPr>
            <a:xfrm flipH="1">
              <a:off x="4671766" y="4704692"/>
              <a:ext cx="2508404" cy="361610"/>
            </a:xfrm>
            <a:prstGeom prst="line">
              <a:avLst/>
            </a:prstGeom>
            <a:ln w="12700" cmpd="sng">
              <a:solidFill>
                <a:srgbClr val="00FF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5" descr="dipol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408" y="2651226"/>
              <a:ext cx="1350651" cy="900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 Box 36"/>
            <p:cNvSpPr txBox="1">
              <a:spLocks noChangeArrowheads="1"/>
            </p:cNvSpPr>
            <p:nvPr/>
          </p:nvSpPr>
          <p:spPr bwMode="auto">
            <a:xfrm>
              <a:off x="7986055" y="3317047"/>
              <a:ext cx="844422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it-IT" sz="16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GIANT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93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0966" y="-32492"/>
            <a:ext cx="8695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A NEW OBSERVATION: </a:t>
            </a:r>
            <a:r>
              <a:rPr lang="it-IT" sz="2800" b="1" baseline="30000" dirty="0" smtClean="0">
                <a:solidFill>
                  <a:srgbClr val="FFFF00"/>
                </a:solidFill>
                <a:latin typeface="Corbel"/>
                <a:cs typeface="Corbel"/>
              </a:rPr>
              <a:t>124</a:t>
            </a:r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Sn – QUADRUPOLE  PYGMY</a:t>
            </a:r>
            <a:endParaRPr lang="it-IT" sz="28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86898" y="656106"/>
            <a:ext cx="5938909" cy="4838497"/>
            <a:chOff x="86898" y="616804"/>
            <a:chExt cx="5938909" cy="4838497"/>
          </a:xfrm>
        </p:grpSpPr>
        <p:sp>
          <p:nvSpPr>
            <p:cNvPr id="4" name="Rettangolo 3"/>
            <p:cNvSpPr/>
            <p:nvPr/>
          </p:nvSpPr>
          <p:spPr>
            <a:xfrm>
              <a:off x="86898" y="1204814"/>
              <a:ext cx="5938909" cy="4250487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/>
            <a:srcRect b="888"/>
            <a:stretch/>
          </p:blipFill>
          <p:spPr>
            <a:xfrm>
              <a:off x="3078781" y="1347557"/>
              <a:ext cx="2854351" cy="4068093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790470" y="616804"/>
              <a:ext cx="516858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800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Multitude</a:t>
              </a:r>
              <a:r>
                <a:rPr lang="it-IT" sz="2800" dirty="0" smtClean="0">
                  <a:solidFill>
                    <a:srgbClr val="00FFFF"/>
                  </a:solidFill>
                  <a:latin typeface="Corbel"/>
                  <a:cs typeface="Corbel"/>
                </a:rPr>
                <a:t> </a:t>
              </a:r>
              <a:r>
                <a:rPr lang="it-IT" sz="2800" dirty="0">
                  <a:solidFill>
                    <a:srgbClr val="00FFFF"/>
                  </a:solidFill>
                  <a:latin typeface="Corbel"/>
                  <a:cs typeface="Corbel"/>
                </a:rPr>
                <a:t>of </a:t>
              </a:r>
              <a:r>
                <a:rPr lang="it-IT" sz="3200" b="1" dirty="0">
                  <a:solidFill>
                    <a:srgbClr val="00FFFF"/>
                  </a:solidFill>
                  <a:latin typeface="Corbel"/>
                  <a:cs typeface="Corbel"/>
                </a:rPr>
                <a:t>2</a:t>
              </a:r>
              <a:r>
                <a:rPr lang="it-IT" sz="3200" b="1" baseline="30000" dirty="0">
                  <a:solidFill>
                    <a:srgbClr val="00FFFF"/>
                  </a:solidFill>
                  <a:latin typeface="Corbel"/>
                  <a:cs typeface="Corbel"/>
                </a:rPr>
                <a:t>+</a:t>
              </a:r>
              <a:r>
                <a:rPr lang="it-IT" sz="2800" dirty="0">
                  <a:solidFill>
                    <a:srgbClr val="00FFFF"/>
                  </a:solidFill>
                  <a:latin typeface="Corbel"/>
                  <a:cs typeface="Corbel"/>
                </a:rPr>
                <a:t> discrete </a:t>
              </a:r>
              <a:r>
                <a:rPr lang="it-IT" sz="2800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states</a:t>
              </a:r>
              <a:endParaRPr lang="it-IT" sz="2800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735" y="1786520"/>
              <a:ext cx="2673118" cy="1998088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701488" y="1965545"/>
              <a:ext cx="1937301" cy="19385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AGATA</a:t>
              </a:r>
              <a:endParaRPr lang="it-IT" sz="20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401719" y="3722648"/>
              <a:ext cx="2315817" cy="1705960"/>
              <a:chOff x="3459965" y="4740674"/>
              <a:chExt cx="2725800" cy="2052536"/>
            </a:xfrm>
          </p:grpSpPr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9965" y="4740674"/>
                <a:ext cx="2725800" cy="2052536"/>
              </a:xfrm>
              <a:prstGeom prst="rect">
                <a:avLst/>
              </a:prstGeom>
            </p:spPr>
          </p:pic>
          <p:sp>
            <p:nvSpPr>
              <p:cNvPr id="12" name="TextBox 18"/>
              <p:cNvSpPr txBox="1">
                <a:spLocks noChangeArrowheads="1"/>
              </p:cNvSpPr>
              <p:nvPr/>
            </p:nvSpPr>
            <p:spPr bwMode="auto">
              <a:xfrm>
                <a:off x="3812804" y="4882356"/>
                <a:ext cx="583891" cy="407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 dirty="0">
                    <a:solidFill>
                      <a:srgbClr val="FF0000"/>
                    </a:solidFill>
                  </a:rPr>
                  <a:t>E1</a:t>
                </a:r>
              </a:p>
            </p:txBody>
          </p:sp>
          <p:sp>
            <p:nvSpPr>
              <p:cNvPr id="13" name="TextBox 19"/>
              <p:cNvSpPr txBox="1">
                <a:spLocks noChangeArrowheads="1"/>
              </p:cNvSpPr>
              <p:nvPr/>
            </p:nvSpPr>
            <p:spPr bwMode="auto">
              <a:xfrm>
                <a:off x="3799845" y="5999350"/>
                <a:ext cx="596850" cy="407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 dirty="0">
                    <a:solidFill>
                      <a:srgbClr val="0000FF"/>
                    </a:solidFill>
                  </a:rPr>
                  <a:t>E2</a:t>
                </a:r>
              </a:p>
            </p:txBody>
          </p:sp>
        </p:grpSp>
        <p:sp>
          <p:nvSpPr>
            <p:cNvPr id="10" name="CasellaDiTesto 9"/>
            <p:cNvSpPr txBox="1"/>
            <p:nvPr/>
          </p:nvSpPr>
          <p:spPr>
            <a:xfrm>
              <a:off x="680822" y="1390846"/>
              <a:ext cx="19695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124</a:t>
              </a:r>
              <a:r>
                <a:rPr lang="it-IT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Sn</a:t>
              </a:r>
              <a:r>
                <a:rPr lang="it-IT" sz="2000" b="1" dirty="0" smtClean="0">
                  <a:solidFill>
                    <a:srgbClr val="0000FF"/>
                  </a:solidFill>
                </a:rPr>
                <a:t>(</a:t>
              </a:r>
              <a:r>
                <a:rPr lang="it-IT" sz="2000" b="1" baseline="30000" dirty="0" smtClean="0">
                  <a:solidFill>
                    <a:srgbClr val="0000FF"/>
                  </a:solidFill>
                </a:rPr>
                <a:t>17</a:t>
              </a:r>
              <a:r>
                <a:rPr lang="it-IT" sz="2000" b="1" dirty="0" smtClean="0">
                  <a:solidFill>
                    <a:srgbClr val="0000FF"/>
                  </a:solidFill>
                </a:rPr>
                <a:t>O,</a:t>
              </a:r>
              <a:r>
                <a:rPr lang="it-IT" sz="2000" b="1" baseline="30000" dirty="0" smtClean="0">
                  <a:solidFill>
                    <a:srgbClr val="0000FF"/>
                  </a:solidFill>
                </a:rPr>
                <a:t>17</a:t>
              </a:r>
              <a:r>
                <a:rPr lang="it-IT" sz="2000" b="1" dirty="0" smtClean="0">
                  <a:solidFill>
                    <a:srgbClr val="0000FF"/>
                  </a:solidFill>
                </a:rPr>
                <a:t>O’</a:t>
              </a:r>
              <a:r>
                <a:rPr lang="it-IT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r>
                <a:rPr lang="it-IT" sz="2000" b="1" dirty="0" smtClean="0">
                  <a:solidFill>
                    <a:srgbClr val="0000FF"/>
                  </a:solidFill>
                </a:rPr>
                <a:t>)</a:t>
              </a:r>
              <a:endParaRPr lang="it-IT" sz="2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45" y="5658069"/>
            <a:ext cx="8716170" cy="1506579"/>
            <a:chOff x="36" y="5658049"/>
            <a:chExt cx="8716170" cy="1506579"/>
          </a:xfrm>
        </p:grpSpPr>
        <p:sp>
          <p:nvSpPr>
            <p:cNvPr id="19" name="Rettangolo 18"/>
            <p:cNvSpPr/>
            <p:nvPr/>
          </p:nvSpPr>
          <p:spPr>
            <a:xfrm>
              <a:off x="924198" y="5705767"/>
              <a:ext cx="7792008" cy="1458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24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Concentration</a:t>
              </a:r>
              <a:r>
                <a:rPr lang="it-IT" sz="2400" dirty="0" smtClean="0">
                  <a:solidFill>
                    <a:schemeClr val="bg1"/>
                  </a:solidFill>
                  <a:latin typeface="Calibri"/>
                  <a:cs typeface="Calibri"/>
                </a:rPr>
                <a:t> of E2 </a:t>
              </a:r>
              <a:r>
                <a:rPr lang="it-IT" sz="24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Strength</a:t>
              </a:r>
              <a:endParaRPr lang="it-IT" sz="2400" dirty="0" smtClean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 algn="ctr">
                <a:lnSpc>
                  <a:spcPct val="90000"/>
                </a:lnSpc>
              </a:pPr>
              <a:r>
                <a:rPr lang="it-IT" sz="2400" dirty="0" smtClean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it-IT" sz="24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much</a:t>
              </a:r>
              <a:r>
                <a:rPr lang="it-IT" sz="2400" dirty="0" smtClean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it-IT" sz="24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below</a:t>
              </a:r>
              <a:r>
                <a:rPr lang="it-IT" sz="2400" dirty="0" smtClean="0">
                  <a:solidFill>
                    <a:schemeClr val="bg1"/>
                  </a:solidFill>
                  <a:latin typeface="Calibri"/>
                  <a:cs typeface="Calibri"/>
                </a:rPr>
                <a:t> the GIANT QUADRUPOLE </a:t>
              </a:r>
              <a:r>
                <a:rPr lang="it-IT" sz="24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resonance</a:t>
              </a:r>
              <a:endParaRPr lang="it-IT" sz="2400" dirty="0" smtClean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 algn="ctr">
                <a:lnSpc>
                  <a:spcPct val="90000"/>
                </a:lnSpc>
              </a:pPr>
              <a:r>
                <a:rPr lang="it-IT" sz="2400" dirty="0" smtClean="0">
                  <a:solidFill>
                    <a:schemeClr val="bg1"/>
                  </a:solidFill>
                  <a:latin typeface="Calibri"/>
                  <a:cs typeface="Calibri"/>
                </a:rPr>
                <a:t> - </a:t>
              </a:r>
              <a:r>
                <a:rPr lang="it-IT" sz="2000" dirty="0" smtClean="0">
                  <a:solidFill>
                    <a:schemeClr val="bg1"/>
                  </a:solidFill>
                  <a:latin typeface="Calibri"/>
                  <a:cs typeface="Calibri"/>
                </a:rPr>
                <a:t>In </a:t>
              </a:r>
              <a:r>
                <a:rPr lang="it-IT" sz="20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agreement</a:t>
              </a:r>
              <a:r>
                <a:rPr lang="it-IT" sz="2000" dirty="0" smtClean="0">
                  <a:solidFill>
                    <a:schemeClr val="bg1"/>
                  </a:solidFill>
                  <a:latin typeface="Calibri"/>
                  <a:cs typeface="Calibri"/>
                </a:rPr>
                <a:t> with </a:t>
              </a:r>
              <a:r>
                <a:rPr lang="it-IT" sz="2000" dirty="0">
                  <a:solidFill>
                    <a:schemeClr val="bg1"/>
                  </a:solidFill>
                  <a:latin typeface="Calibri"/>
                  <a:cs typeface="Calibri"/>
                </a:rPr>
                <a:t>Q</a:t>
              </a:r>
              <a:r>
                <a:rPr lang="it-IT" sz="2000" dirty="0" smtClean="0">
                  <a:solidFill>
                    <a:schemeClr val="bg1"/>
                  </a:solidFill>
                  <a:latin typeface="Calibri"/>
                  <a:cs typeface="Calibri"/>
                </a:rPr>
                <a:t>uasi-</a:t>
              </a:r>
              <a:r>
                <a:rPr lang="it-IT" sz="20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phonon</a:t>
              </a:r>
              <a:r>
                <a:rPr lang="it-IT" sz="2000" dirty="0" smtClean="0">
                  <a:solidFill>
                    <a:schemeClr val="bg1"/>
                  </a:solidFill>
                  <a:latin typeface="Calibri"/>
                  <a:cs typeface="Calibri"/>
                </a:rPr>
                <a:t> Model </a:t>
              </a:r>
              <a:r>
                <a:rPr lang="it-IT" sz="20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predictions</a:t>
              </a:r>
              <a:r>
                <a:rPr lang="it-IT" sz="2000" dirty="0" smtClean="0">
                  <a:solidFill>
                    <a:schemeClr val="bg1"/>
                  </a:solidFill>
                  <a:latin typeface="Calibri"/>
                  <a:cs typeface="Calibri"/>
                </a:rPr>
                <a:t> -</a:t>
              </a:r>
              <a:endParaRPr lang="it-IT" sz="900" dirty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>
                <a:lnSpc>
                  <a:spcPct val="50000"/>
                </a:lnSpc>
              </a:pPr>
              <a:endParaRPr lang="nb-NO" sz="900" dirty="0" smtClean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>
                <a:lnSpc>
                  <a:spcPct val="50000"/>
                </a:lnSpc>
              </a:pPr>
              <a:endParaRPr lang="nb-NO" sz="900" dirty="0" smtClean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>
                <a:lnSpc>
                  <a:spcPct val="80000"/>
                </a:lnSpc>
              </a:pPr>
              <a:r>
                <a:rPr lang="nb-NO" dirty="0" smtClean="0">
                  <a:solidFill>
                    <a:schemeClr val="bg1"/>
                  </a:solidFill>
                  <a:latin typeface="Calibri"/>
                  <a:cs typeface="Calibri"/>
                </a:rPr>
                <a:t>                                  </a:t>
              </a:r>
              <a:endParaRPr lang="it-IT" sz="16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grpSp>
          <p:nvGrpSpPr>
            <p:cNvPr id="20" name="Group 47"/>
            <p:cNvGrpSpPr>
              <a:grpSpLocks/>
            </p:cNvGrpSpPr>
            <p:nvPr/>
          </p:nvGrpSpPr>
          <p:grpSpPr bwMode="auto">
            <a:xfrm>
              <a:off x="36" y="5658049"/>
              <a:ext cx="1357400" cy="1216338"/>
              <a:chOff x="-641" y="1367"/>
              <a:chExt cx="995" cy="710"/>
            </a:xfrm>
          </p:grpSpPr>
          <p:pic>
            <p:nvPicPr>
              <p:cNvPr id="21" name="Picture 6" descr="quadr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41" y="1397"/>
                <a:ext cx="941" cy="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44"/>
              <p:cNvSpPr txBox="1">
                <a:spLocks noChangeArrowheads="1"/>
              </p:cNvSpPr>
              <p:nvPr/>
            </p:nvSpPr>
            <p:spPr bwMode="auto">
              <a:xfrm>
                <a:off x="-129" y="1367"/>
                <a:ext cx="483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600" b="1" dirty="0">
                    <a:solidFill>
                      <a:schemeClr val="bg1"/>
                    </a:solidFill>
                  </a:rPr>
                  <a:t>GQR</a:t>
                </a:r>
              </a:p>
            </p:txBody>
          </p:sp>
        </p:grpSp>
      </p:grpSp>
      <p:grpSp>
        <p:nvGrpSpPr>
          <p:cNvPr id="26" name="Gruppo 25"/>
          <p:cNvGrpSpPr/>
          <p:nvPr/>
        </p:nvGrpSpPr>
        <p:grpSpPr>
          <a:xfrm>
            <a:off x="6342921" y="1245788"/>
            <a:ext cx="3132360" cy="4057142"/>
            <a:chOff x="6342921" y="1245788"/>
            <a:chExt cx="3132360" cy="4057142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2921" y="1245788"/>
              <a:ext cx="2599923" cy="3412090"/>
            </a:xfrm>
            <a:prstGeom prst="rect">
              <a:avLst/>
            </a:prstGeom>
          </p:spPr>
        </p:pic>
        <p:sp>
          <p:nvSpPr>
            <p:cNvPr id="24" name="Rettangolo 23"/>
            <p:cNvSpPr/>
            <p:nvPr/>
          </p:nvSpPr>
          <p:spPr>
            <a:xfrm>
              <a:off x="6342921" y="4668654"/>
              <a:ext cx="2599923" cy="634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600" dirty="0" smtClean="0">
                  <a:solidFill>
                    <a:srgbClr val="FFFFFF"/>
                  </a:solidFill>
                  <a:latin typeface="Calibri"/>
                  <a:cs typeface="Calibri"/>
                </a:rPr>
                <a:t>A. Bracco</a:t>
              </a:r>
              <a:r>
                <a:rPr lang="it-IT" sz="1600" dirty="0">
                  <a:solidFill>
                    <a:srgbClr val="FFFFFF"/>
                  </a:solidFill>
                  <a:latin typeface="Calibri"/>
                  <a:cs typeface="Calibri"/>
                </a:rPr>
                <a:t>, </a:t>
              </a:r>
              <a:r>
                <a:rPr lang="it-IT" sz="1600" dirty="0" err="1">
                  <a:solidFill>
                    <a:srgbClr val="FFFFFF"/>
                  </a:solidFill>
                  <a:latin typeface="Calibri"/>
                  <a:cs typeface="Calibri"/>
                </a:rPr>
                <a:t>F</a:t>
              </a:r>
              <a:r>
                <a:rPr lang="it-IT" sz="1600" dirty="0">
                  <a:solidFill>
                    <a:srgbClr val="FFFFFF"/>
                  </a:solidFill>
                  <a:latin typeface="Calibri"/>
                  <a:cs typeface="Calibri"/>
                </a:rPr>
                <a:t>. Crespi, </a:t>
              </a:r>
              <a:r>
                <a:rPr lang="it-IT" sz="1600" dirty="0" err="1">
                  <a:solidFill>
                    <a:srgbClr val="FFFFFF"/>
                  </a:solidFill>
                  <a:latin typeface="Calibri"/>
                  <a:cs typeface="Calibri"/>
                </a:rPr>
                <a:t>E.Lanza</a:t>
              </a:r>
              <a:r>
                <a:rPr lang="it-IT" sz="1600" dirty="0">
                  <a:solidFill>
                    <a:srgbClr val="FFFFFF"/>
                  </a:solidFill>
                  <a:latin typeface="Calibri"/>
                  <a:cs typeface="Calibri"/>
                </a:rPr>
                <a:t>, </a:t>
              </a:r>
              <a:endParaRPr lang="it-IT" sz="1600" dirty="0" smtClean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algn="ctr">
                <a:lnSpc>
                  <a:spcPct val="90000"/>
                </a:lnSpc>
              </a:pPr>
              <a:r>
                <a:rPr lang="tr-TR" sz="1600" dirty="0" err="1" smtClean="0">
                  <a:solidFill>
                    <a:srgbClr val="FFFFFF"/>
                  </a:solidFill>
                  <a:latin typeface="Calibri"/>
                  <a:cs typeface="Calibri"/>
                </a:rPr>
                <a:t>Eur</a:t>
              </a:r>
              <a:r>
                <a:rPr lang="tr-TR" sz="1600" dirty="0">
                  <a:solidFill>
                    <a:srgbClr val="FFFFFF"/>
                  </a:solidFill>
                  <a:latin typeface="Calibri"/>
                  <a:cs typeface="Calibri"/>
                </a:rPr>
                <a:t>. </a:t>
              </a:r>
              <a:r>
                <a:rPr lang="tr-TR" sz="1600" dirty="0" err="1">
                  <a:solidFill>
                    <a:srgbClr val="FFFFFF"/>
                  </a:solidFill>
                  <a:latin typeface="Calibri"/>
                  <a:cs typeface="Calibri"/>
                </a:rPr>
                <a:t>Phys</a:t>
              </a:r>
              <a:r>
                <a:rPr lang="tr-TR" sz="1600" dirty="0">
                  <a:solidFill>
                    <a:srgbClr val="FFFFFF"/>
                  </a:solidFill>
                  <a:latin typeface="Calibri"/>
                  <a:cs typeface="Calibri"/>
                </a:rPr>
                <a:t>. J. A51 (2015) 99</a:t>
              </a:r>
              <a:r>
                <a:rPr lang="it-IT" sz="160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endParaRPr lang="it-IT" sz="700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6875358" y="2392578"/>
              <a:ext cx="2599923" cy="4126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600" dirty="0" err="1" smtClean="0">
                  <a:solidFill>
                    <a:srgbClr val="FFFFFF"/>
                  </a:solidFill>
                  <a:latin typeface="Calibri"/>
                  <a:cs typeface="Calibri"/>
                </a:rPr>
                <a:t>Review</a:t>
              </a:r>
              <a:r>
                <a:rPr lang="it-IT" sz="1600" dirty="0" smtClean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it-IT" sz="1600" dirty="0" err="1" smtClean="0">
                  <a:solidFill>
                    <a:srgbClr val="FFFFFF"/>
                  </a:solidFill>
                  <a:latin typeface="Calibri"/>
                  <a:cs typeface="Calibri"/>
                </a:rPr>
                <a:t>Paper</a:t>
              </a:r>
              <a:endParaRPr lang="it-IT" sz="1600" dirty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algn="ctr">
                <a:lnSpc>
                  <a:spcPct val="90000"/>
                </a:lnSpc>
              </a:pPr>
              <a:endParaRPr lang="it-IT" sz="700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637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525" y="-99273"/>
            <a:ext cx="652777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 dirty="0" err="1">
                <a:solidFill>
                  <a:srgbClr val="FFFF00"/>
                </a:solidFill>
                <a:latin typeface="Corbel"/>
                <a:cs typeface="Corbel"/>
              </a:rPr>
              <a:t>Pygmy</a:t>
            </a:r>
            <a:r>
              <a:rPr lang="it-IT" sz="2800" b="1" dirty="0">
                <a:solidFill>
                  <a:srgbClr val="FFFF00"/>
                </a:solidFill>
                <a:latin typeface="Corbel"/>
                <a:cs typeface="Corbel"/>
              </a:rPr>
              <a:t>  </a:t>
            </a:r>
            <a:r>
              <a:rPr lang="it-IT" sz="2800" b="1" dirty="0" err="1">
                <a:solidFill>
                  <a:srgbClr val="FFFF00"/>
                </a:solidFill>
                <a:latin typeface="Corbel"/>
                <a:cs typeface="Corbel"/>
              </a:rPr>
              <a:t>Resonances</a:t>
            </a:r>
            <a:r>
              <a:rPr lang="it-IT" sz="2800" b="1" dirty="0">
                <a:solidFill>
                  <a:srgbClr val="FFFF00"/>
                </a:solidFill>
                <a:latin typeface="Corbel"/>
                <a:cs typeface="Corbel"/>
              </a:rPr>
              <a:t> in </a:t>
            </a:r>
            <a:r>
              <a:rPr lang="it-IT" sz="3200" b="1" dirty="0" smtClean="0">
                <a:solidFill>
                  <a:srgbClr val="FFFF00"/>
                </a:solidFill>
                <a:latin typeface="Corbel"/>
                <a:cs typeface="Corbel"/>
              </a:rPr>
              <a:t>EXOTIC </a:t>
            </a:r>
            <a:r>
              <a:rPr lang="it-IT" sz="3200" b="1" dirty="0">
                <a:solidFill>
                  <a:srgbClr val="FFFF00"/>
                </a:solidFill>
                <a:latin typeface="Corbel"/>
                <a:cs typeface="Corbel"/>
              </a:rPr>
              <a:t>NUCLEI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3837" y="4525062"/>
            <a:ext cx="6032500" cy="2336650"/>
            <a:chOff x="13837" y="4525062"/>
            <a:chExt cx="6032500" cy="2336650"/>
          </a:xfrm>
        </p:grpSpPr>
        <p:pic>
          <p:nvPicPr>
            <p:cNvPr id="4" name="Picture 4" descr="FR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7" y="4525062"/>
              <a:ext cx="6032500" cy="233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8"/>
            <p:cNvSpPr txBox="1">
              <a:spLocks noChangeArrowheads="1"/>
            </p:cNvSpPr>
            <p:nvPr/>
          </p:nvSpPr>
          <p:spPr bwMode="auto">
            <a:xfrm>
              <a:off x="69400" y="6362622"/>
              <a:ext cx="29546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 err="1" smtClean="0">
                  <a:solidFill>
                    <a:srgbClr val="CC0099"/>
                  </a:solidFill>
                  <a:latin typeface="Corbel" charset="0"/>
                  <a:cs typeface="Corbel" charset="0"/>
                </a:rPr>
                <a:t>FRagment</a:t>
              </a:r>
              <a:r>
                <a:rPr lang="en-US" b="1" dirty="0" smtClean="0">
                  <a:solidFill>
                    <a:srgbClr val="CC0099"/>
                  </a:solidFill>
                  <a:latin typeface="Corbel" charset="0"/>
                  <a:cs typeface="Corbel" charset="0"/>
                </a:rPr>
                <a:t> Separator </a:t>
              </a:r>
            </a:p>
          </p:txBody>
        </p:sp>
        <p:sp>
          <p:nvSpPr>
            <p:cNvPr id="6" name="Snip Diagonal Corner Rectangle 9"/>
            <p:cNvSpPr/>
            <p:nvPr/>
          </p:nvSpPr>
          <p:spPr>
            <a:xfrm rot="4470903">
              <a:off x="3967901" y="5916291"/>
              <a:ext cx="178153" cy="90026"/>
            </a:xfrm>
            <a:prstGeom prst="snip2Diag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nip Diagonal Corner Rectangle 10"/>
            <p:cNvSpPr/>
            <p:nvPr/>
          </p:nvSpPr>
          <p:spPr>
            <a:xfrm rot="4470903" flipH="1" flipV="1">
              <a:off x="3879347" y="6210226"/>
              <a:ext cx="98813" cy="162027"/>
            </a:xfrm>
            <a:prstGeom prst="snip2Diag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11"/>
            <p:cNvSpPr txBox="1"/>
            <p:nvPr/>
          </p:nvSpPr>
          <p:spPr>
            <a:xfrm>
              <a:off x="3382834" y="6170165"/>
              <a:ext cx="9745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LaBr</a:t>
              </a:r>
              <a:r>
                <a:rPr lang="en-US" sz="1100" b="1" baseline="-25000" dirty="0" smtClean="0">
                  <a:solidFill>
                    <a:srgbClr val="FF0000"/>
                  </a:solidFill>
                </a:rPr>
                <a:t>3</a:t>
              </a:r>
              <a:endParaRPr lang="en-US" sz="1100" b="1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-12959" y="404145"/>
            <a:ext cx="9144000" cy="3241920"/>
            <a:chOff x="-12959" y="404145"/>
            <a:chExt cx="9144000" cy="3241920"/>
          </a:xfrm>
        </p:grpSpPr>
        <p:sp>
          <p:nvSpPr>
            <p:cNvPr id="10" name="Rectangle 2"/>
            <p:cNvSpPr/>
            <p:nvPr/>
          </p:nvSpPr>
          <p:spPr>
            <a:xfrm>
              <a:off x="-12959" y="404145"/>
              <a:ext cx="9144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it-IT" sz="2400" b="1" dirty="0" err="1" smtClean="0">
                  <a:solidFill>
                    <a:srgbClr val="00FFFF"/>
                  </a:solidFill>
                  <a:latin typeface="Corbel"/>
                  <a:cs typeface="Corbel"/>
                  <a:sym typeface="Wingdings"/>
                </a:rPr>
                <a:t>Relativistic</a:t>
              </a:r>
              <a:r>
                <a:rPr lang="it-IT" sz="2400" b="1" dirty="0" smtClean="0">
                  <a:solidFill>
                    <a:srgbClr val="00FFFF"/>
                  </a:solidFill>
                  <a:latin typeface="Corbel"/>
                  <a:cs typeface="Corbel"/>
                  <a:sym typeface="Wingdings"/>
                </a:rPr>
                <a:t> Coulomb </a:t>
              </a:r>
              <a:r>
                <a:rPr lang="it-IT" sz="2400" b="1" dirty="0" err="1" smtClean="0">
                  <a:solidFill>
                    <a:srgbClr val="00FFFF"/>
                  </a:solidFill>
                  <a:latin typeface="Corbel"/>
                  <a:cs typeface="Corbel"/>
                  <a:sym typeface="Wingdings"/>
                </a:rPr>
                <a:t>Excitation</a:t>
              </a:r>
              <a:r>
                <a:rPr lang="it-IT" sz="2400" b="1" dirty="0" smtClean="0">
                  <a:solidFill>
                    <a:srgbClr val="00FFFF"/>
                  </a:solidFill>
                  <a:latin typeface="Corbel"/>
                  <a:cs typeface="Corbel"/>
                  <a:sym typeface="Wingdings"/>
                </a:rPr>
                <a:t>: </a:t>
              </a:r>
              <a:r>
                <a:rPr lang="it-IT" sz="2000" dirty="0" smtClean="0">
                  <a:solidFill>
                    <a:srgbClr val="00FFFF"/>
                  </a:solidFill>
                  <a:latin typeface="Corbel"/>
                  <a:cs typeface="Corbel"/>
                  <a:sym typeface="Wingdings"/>
                </a:rPr>
                <a:t>high </a:t>
              </a:r>
              <a:r>
                <a:rPr lang="it-IT" sz="2000" dirty="0" err="1" smtClean="0">
                  <a:solidFill>
                    <a:srgbClr val="00FFFF"/>
                  </a:solidFill>
                  <a:latin typeface="Corbel"/>
                  <a:cs typeface="Corbel"/>
                  <a:sym typeface="Wingdings"/>
                </a:rPr>
                <a:t>selectivity</a:t>
              </a:r>
              <a:r>
                <a:rPr lang="it-IT" sz="2000" dirty="0" smtClean="0">
                  <a:solidFill>
                    <a:srgbClr val="00FFFF"/>
                  </a:solidFill>
                  <a:latin typeface="Corbel"/>
                  <a:cs typeface="Corbel"/>
                  <a:sym typeface="Wingdings"/>
                </a:rPr>
                <a:t> for E1 </a:t>
              </a:r>
              <a:r>
                <a:rPr lang="it-IT" sz="2000" dirty="0" err="1" smtClean="0">
                  <a:solidFill>
                    <a:srgbClr val="00FFFF"/>
                  </a:solidFill>
                  <a:latin typeface="Corbel"/>
                  <a:cs typeface="Corbel"/>
                  <a:sym typeface="Wingdings"/>
                </a:rPr>
                <a:t>excitation</a:t>
              </a:r>
              <a:endParaRPr lang="it-IT" sz="2000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endParaRPr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727758" y="943834"/>
              <a:ext cx="3374523" cy="2702231"/>
              <a:chOff x="5624086" y="982708"/>
              <a:chExt cx="3374523" cy="2702231"/>
            </a:xfrm>
          </p:grpSpPr>
          <p:sp>
            <p:nvSpPr>
              <p:cNvPr id="12" name="Rettangolo 11"/>
              <p:cNvSpPr/>
              <p:nvPr/>
            </p:nvSpPr>
            <p:spPr>
              <a:xfrm>
                <a:off x="5624086" y="982708"/>
                <a:ext cx="3374523" cy="270223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6339478" y="3407940"/>
                <a:ext cx="2223686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200" dirty="0" err="1">
                    <a:latin typeface="Corbel"/>
                    <a:cs typeface="Corbel"/>
                  </a:rPr>
                  <a:t>T.Aumann</a:t>
                </a:r>
                <a:r>
                  <a:rPr lang="it-IT" sz="1200" dirty="0">
                    <a:latin typeface="Corbel"/>
                    <a:cs typeface="Corbel"/>
                  </a:rPr>
                  <a:t> et al EPJ 26(2005)441</a:t>
                </a:r>
              </a:p>
            </p:txBody>
          </p:sp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64" t="404"/>
              <a:stretch>
                <a:fillRect/>
              </a:stretch>
            </p:blipFill>
            <p:spPr bwMode="auto">
              <a:xfrm>
                <a:off x="5706401" y="1099506"/>
                <a:ext cx="3186776" cy="2347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9"/>
              <p:cNvSpPr txBox="1">
                <a:spLocks noChangeArrowheads="1"/>
              </p:cNvSpPr>
              <p:nvPr/>
            </p:nvSpPr>
            <p:spPr bwMode="auto">
              <a:xfrm>
                <a:off x="6120777" y="2463100"/>
                <a:ext cx="74734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 dirty="0" smtClean="0">
                    <a:solidFill>
                      <a:srgbClr val="0000FF"/>
                    </a:solidFill>
                  </a:rPr>
                  <a:t>GQR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6" name="TextBox 19"/>
              <p:cNvSpPr txBox="1">
                <a:spLocks noChangeArrowheads="1"/>
              </p:cNvSpPr>
              <p:nvPr/>
            </p:nvSpPr>
            <p:spPr bwMode="auto">
              <a:xfrm>
                <a:off x="7582008" y="1188205"/>
                <a:ext cx="74734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 dirty="0" smtClean="0">
                    <a:solidFill>
                      <a:srgbClr val="FF0000"/>
                    </a:solidFill>
                  </a:rPr>
                  <a:t>GDR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9"/>
              <p:cNvSpPr txBox="1">
                <a:spLocks noChangeArrowheads="1"/>
              </p:cNvSpPr>
              <p:nvPr/>
            </p:nvSpPr>
            <p:spPr bwMode="auto">
              <a:xfrm>
                <a:off x="6585162" y="1144315"/>
                <a:ext cx="74734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 dirty="0" smtClean="0"/>
                  <a:t>2+</a:t>
                </a:r>
                <a:endParaRPr lang="en-US" sz="1600" b="1" dirty="0"/>
              </a:p>
            </p:txBody>
          </p:sp>
          <p:cxnSp>
            <p:nvCxnSpPr>
              <p:cNvPr id="18" name="Connettore 2 17"/>
              <p:cNvCxnSpPr/>
              <p:nvPr/>
            </p:nvCxnSpPr>
            <p:spPr>
              <a:xfrm flipV="1">
                <a:off x="8306545" y="1371266"/>
                <a:ext cx="0" cy="1734385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uppo 18"/>
          <p:cNvGrpSpPr/>
          <p:nvPr/>
        </p:nvGrpSpPr>
        <p:grpSpPr>
          <a:xfrm>
            <a:off x="-8735" y="934789"/>
            <a:ext cx="5689218" cy="3760933"/>
            <a:chOff x="-8735" y="934769"/>
            <a:chExt cx="5689218" cy="3760933"/>
          </a:xfrm>
        </p:grpSpPr>
        <p:grpSp>
          <p:nvGrpSpPr>
            <p:cNvPr id="20" name="Gruppo 19"/>
            <p:cNvGrpSpPr/>
            <p:nvPr/>
          </p:nvGrpSpPr>
          <p:grpSpPr>
            <a:xfrm>
              <a:off x="-8735" y="934769"/>
              <a:ext cx="5689218" cy="3756012"/>
              <a:chOff x="-8735" y="934769"/>
              <a:chExt cx="5689218" cy="3756012"/>
            </a:xfrm>
          </p:grpSpPr>
          <p:pic>
            <p:nvPicPr>
              <p:cNvPr id="22" name="Immagine 21"/>
              <p:cNvPicPr>
                <a:picLocks noChangeAspect="1"/>
              </p:cNvPicPr>
              <p:nvPr/>
            </p:nvPicPr>
            <p:blipFill rotWithShape="1">
              <a:blip r:embed="rId4"/>
              <a:srcRect t="12869"/>
              <a:stretch/>
            </p:blipFill>
            <p:spPr>
              <a:xfrm>
                <a:off x="-8735" y="934769"/>
                <a:ext cx="5689218" cy="3756012"/>
              </a:xfrm>
              <a:prstGeom prst="rect">
                <a:avLst/>
              </a:prstGeom>
            </p:spPr>
          </p:pic>
          <p:sp>
            <p:nvSpPr>
              <p:cNvPr id="23" name="CasellaDiTesto 22"/>
              <p:cNvSpPr txBox="1">
                <a:spLocks noChangeAspect="1"/>
              </p:cNvSpPr>
              <p:nvPr/>
            </p:nvSpPr>
            <p:spPr>
              <a:xfrm>
                <a:off x="4587388" y="1487886"/>
                <a:ext cx="1044000" cy="30777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err="1" smtClean="0">
                    <a:solidFill>
                      <a:srgbClr val="181EB3"/>
                    </a:solidFill>
                    <a:latin typeface="Arial"/>
                    <a:cs typeface="Arial"/>
                  </a:rPr>
                  <a:t>Ion</a:t>
                </a:r>
                <a:r>
                  <a:rPr lang="it-IT" sz="1400" dirty="0">
                    <a:solidFill>
                      <a:srgbClr val="181EB3"/>
                    </a:solidFill>
                    <a:latin typeface="Arial"/>
                    <a:cs typeface="Arial"/>
                  </a:rPr>
                  <a:t> </a:t>
                </a:r>
                <a:r>
                  <a:rPr lang="it-IT" sz="1400" dirty="0" smtClean="0">
                    <a:solidFill>
                      <a:srgbClr val="181EB3"/>
                    </a:solidFill>
                    <a:latin typeface="Arial"/>
                    <a:cs typeface="Arial"/>
                  </a:rPr>
                  <a:t>Source</a:t>
                </a:r>
                <a:endParaRPr lang="it-IT" sz="1400" dirty="0">
                  <a:solidFill>
                    <a:srgbClr val="181EB3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" name="CasellaDiTesto 23"/>
              <p:cNvSpPr txBox="1">
                <a:spLocks noChangeAspect="1"/>
              </p:cNvSpPr>
              <p:nvPr/>
            </p:nvSpPr>
            <p:spPr>
              <a:xfrm>
                <a:off x="2686634" y="3466714"/>
                <a:ext cx="2018456" cy="60016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smtClean="0">
                    <a:solidFill>
                      <a:srgbClr val="181EB3"/>
                    </a:solidFill>
                    <a:latin typeface="Arial"/>
                    <a:cs typeface="Arial"/>
                  </a:rPr>
                  <a:t>3-20 </a:t>
                </a:r>
                <a:r>
                  <a:rPr lang="it-IT" sz="1200" dirty="0" err="1" smtClean="0">
                    <a:solidFill>
                      <a:srgbClr val="181EB3"/>
                    </a:solidFill>
                    <a:latin typeface="Arial"/>
                    <a:cs typeface="Arial"/>
                  </a:rPr>
                  <a:t>MeV</a:t>
                </a:r>
                <a:r>
                  <a:rPr lang="it-IT" sz="1200" dirty="0" smtClean="0">
                    <a:solidFill>
                      <a:srgbClr val="181EB3"/>
                    </a:solidFill>
                    <a:latin typeface="Arial"/>
                    <a:cs typeface="Arial"/>
                  </a:rPr>
                  <a:t>/</a:t>
                </a:r>
                <a:r>
                  <a:rPr lang="it-IT" sz="1200" dirty="0" err="1" smtClean="0">
                    <a:solidFill>
                      <a:srgbClr val="181EB3"/>
                    </a:solidFill>
                    <a:latin typeface="Arial"/>
                    <a:cs typeface="Arial"/>
                  </a:rPr>
                  <a:t>nucleon</a:t>
                </a:r>
                <a:endParaRPr lang="it-IT" sz="1200" dirty="0" smtClean="0">
                  <a:solidFill>
                    <a:srgbClr val="181EB3"/>
                  </a:solidFill>
                  <a:latin typeface="Arial"/>
                  <a:cs typeface="Arial"/>
                </a:endParaRPr>
              </a:p>
              <a:p>
                <a:pPr algn="ctr"/>
                <a:r>
                  <a:rPr lang="it-IT" sz="1200" dirty="0" smtClean="0">
                    <a:solidFill>
                      <a:srgbClr val="181EB3"/>
                    </a:solidFill>
                    <a:latin typeface="Arial"/>
                    <a:cs typeface="Arial"/>
                  </a:rPr>
                  <a:t>(8-20% c)</a:t>
                </a:r>
              </a:p>
              <a:p>
                <a:pPr algn="ctr">
                  <a:lnSpc>
                    <a:spcPct val="70000"/>
                  </a:lnSpc>
                </a:pPr>
                <a:endParaRPr lang="it-IT" sz="1200" dirty="0">
                  <a:solidFill>
                    <a:srgbClr val="181EB3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" name="Rettangolo 24"/>
              <p:cNvSpPr/>
              <p:nvPr/>
            </p:nvSpPr>
            <p:spPr>
              <a:xfrm>
                <a:off x="1022091" y="3957891"/>
                <a:ext cx="286740" cy="14978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CasellaDiTesto 25"/>
              <p:cNvSpPr txBox="1">
                <a:spLocks/>
              </p:cNvSpPr>
              <p:nvPr/>
            </p:nvSpPr>
            <p:spPr>
              <a:xfrm>
                <a:off x="0" y="3730096"/>
                <a:ext cx="1227904" cy="65057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1200" dirty="0" smtClean="0">
                    <a:solidFill>
                      <a:srgbClr val="181EB3"/>
                    </a:solidFill>
                    <a:latin typeface="Arial"/>
                    <a:cs typeface="Arial"/>
                  </a:rPr>
                  <a:t>Up to </a:t>
                </a:r>
              </a:p>
              <a:p>
                <a:pPr algn="r"/>
                <a:r>
                  <a:rPr lang="it-IT" sz="1200" dirty="0" smtClean="0">
                    <a:solidFill>
                      <a:srgbClr val="181EB3"/>
                    </a:solidFill>
                    <a:latin typeface="Arial"/>
                    <a:cs typeface="Arial"/>
                  </a:rPr>
                  <a:t>1 </a:t>
                </a:r>
                <a:r>
                  <a:rPr lang="it-IT" sz="1200" dirty="0" err="1">
                    <a:solidFill>
                      <a:srgbClr val="181EB3"/>
                    </a:solidFill>
                    <a:latin typeface="Arial"/>
                    <a:cs typeface="Arial"/>
                  </a:rPr>
                  <a:t>G</a:t>
                </a:r>
                <a:r>
                  <a:rPr lang="it-IT" sz="1200" dirty="0" err="1" smtClean="0">
                    <a:solidFill>
                      <a:srgbClr val="181EB3"/>
                    </a:solidFill>
                    <a:latin typeface="Arial"/>
                    <a:cs typeface="Arial"/>
                  </a:rPr>
                  <a:t>eV</a:t>
                </a:r>
                <a:r>
                  <a:rPr lang="it-IT" sz="1200" dirty="0" smtClean="0">
                    <a:solidFill>
                      <a:srgbClr val="181EB3"/>
                    </a:solidFill>
                    <a:latin typeface="Arial"/>
                    <a:cs typeface="Arial"/>
                  </a:rPr>
                  <a:t>/</a:t>
                </a:r>
                <a:r>
                  <a:rPr lang="it-IT" sz="1200" dirty="0" err="1" smtClean="0">
                    <a:solidFill>
                      <a:srgbClr val="181EB3"/>
                    </a:solidFill>
                    <a:latin typeface="Arial"/>
                    <a:cs typeface="Arial"/>
                  </a:rPr>
                  <a:t>nucleon</a:t>
                </a:r>
                <a:endParaRPr lang="it-IT" sz="1200" dirty="0" smtClean="0">
                  <a:solidFill>
                    <a:srgbClr val="181EB3"/>
                  </a:solidFill>
                  <a:latin typeface="Arial"/>
                  <a:cs typeface="Arial"/>
                </a:endParaRPr>
              </a:p>
              <a:p>
                <a:pPr algn="r"/>
                <a:r>
                  <a:rPr lang="it-IT" sz="1200" dirty="0" smtClean="0">
                    <a:solidFill>
                      <a:srgbClr val="181EB3"/>
                    </a:solidFill>
                    <a:latin typeface="Arial"/>
                    <a:cs typeface="Arial"/>
                  </a:rPr>
                  <a:t>(90% c)</a:t>
                </a:r>
                <a:endParaRPr lang="it-IT" sz="1200" dirty="0">
                  <a:solidFill>
                    <a:srgbClr val="181EB3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7" name="CasellaDiTesto 26"/>
              <p:cNvSpPr txBox="1">
                <a:spLocks noChangeAspect="1"/>
              </p:cNvSpPr>
              <p:nvPr/>
            </p:nvSpPr>
            <p:spPr>
              <a:xfrm>
                <a:off x="98891" y="1423786"/>
                <a:ext cx="1456156" cy="5232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err="1" smtClean="0">
                    <a:solidFill>
                      <a:srgbClr val="181EB3"/>
                    </a:solidFill>
                    <a:latin typeface="Arial"/>
                    <a:cs typeface="Arial"/>
                  </a:rPr>
                  <a:t>Experimental</a:t>
                </a:r>
                <a:endParaRPr lang="it-IT" sz="1400" dirty="0" smtClean="0">
                  <a:solidFill>
                    <a:srgbClr val="181EB3"/>
                  </a:solidFill>
                  <a:latin typeface="Arial"/>
                  <a:cs typeface="Arial"/>
                </a:endParaRPr>
              </a:p>
              <a:p>
                <a:pPr algn="ctr"/>
                <a:r>
                  <a:rPr lang="it-IT" sz="1400" dirty="0" smtClean="0">
                    <a:solidFill>
                      <a:srgbClr val="181EB3"/>
                    </a:solidFill>
                    <a:latin typeface="Arial"/>
                    <a:cs typeface="Arial"/>
                  </a:rPr>
                  <a:t>Area</a:t>
                </a:r>
                <a:endParaRPr lang="it-IT" sz="1400" dirty="0">
                  <a:solidFill>
                    <a:srgbClr val="181EB3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1" name="Rettangolo 20"/>
            <p:cNvSpPr/>
            <p:nvPr/>
          </p:nvSpPr>
          <p:spPr>
            <a:xfrm>
              <a:off x="2911193" y="3926261"/>
              <a:ext cx="104537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44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GSI</a:t>
              </a:r>
              <a:endParaRPr lang="it-IT" sz="4400" dirty="0"/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886388" y="4743598"/>
            <a:ext cx="5193717" cy="1072865"/>
            <a:chOff x="886385" y="4743588"/>
            <a:chExt cx="5193717" cy="1072865"/>
          </a:xfrm>
        </p:grpSpPr>
        <p:sp>
          <p:nvSpPr>
            <p:cNvPr id="29" name="CasellaDiTesto 28"/>
            <p:cNvSpPr txBox="1"/>
            <p:nvPr/>
          </p:nvSpPr>
          <p:spPr>
            <a:xfrm>
              <a:off x="4856440" y="4965964"/>
              <a:ext cx="1223662" cy="850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OUTGOING</a:t>
              </a:r>
            </a:p>
            <a:p>
              <a:pPr algn="ctr">
                <a:lnSpc>
                  <a:spcPct val="80000"/>
                </a:lnSpc>
              </a:pPr>
              <a:r>
                <a:rPr lang="it-IT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Identification</a:t>
              </a:r>
              <a:endParaRPr lang="it-IT" sz="14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it-IT" sz="8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80000"/>
                </a:lnSpc>
              </a:pPr>
              <a:r>
                <a:rPr lang="it-IT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LYCCA</a:t>
              </a:r>
            </a:p>
            <a:p>
              <a:pPr algn="ctr">
                <a:lnSpc>
                  <a:spcPct val="80000"/>
                </a:lnSpc>
              </a:pPr>
              <a:r>
                <a:rPr lang="it-IT" sz="1400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Koeln</a:t>
              </a:r>
              <a:r>
                <a:rPr lang="it-IT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-Lund</a:t>
              </a:r>
              <a:endParaRPr lang="it-IT" sz="14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2922233" y="4743588"/>
              <a:ext cx="1218753" cy="444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INCOMING</a:t>
              </a:r>
            </a:p>
            <a:p>
              <a:pPr algn="ctr">
                <a:lnSpc>
                  <a:spcPct val="80000"/>
                </a:lnSpc>
              </a:pPr>
              <a:r>
                <a:rPr lang="it-IT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identification</a:t>
              </a:r>
              <a:endParaRPr lang="it-IT" sz="14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886385" y="4945699"/>
              <a:ext cx="1389172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Ion</a:t>
              </a:r>
              <a:r>
                <a:rPr lang="it-IT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SELECTION</a:t>
              </a:r>
              <a:endParaRPr lang="it-IT" sz="14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3563492" y="4082651"/>
            <a:ext cx="5727905" cy="2799976"/>
            <a:chOff x="3563492" y="4082651"/>
            <a:chExt cx="5727905" cy="2799976"/>
          </a:xfrm>
        </p:grpSpPr>
        <p:grpSp>
          <p:nvGrpSpPr>
            <p:cNvPr id="33" name="Gruppo 32"/>
            <p:cNvGrpSpPr/>
            <p:nvPr/>
          </p:nvGrpSpPr>
          <p:grpSpPr>
            <a:xfrm>
              <a:off x="3563492" y="4134645"/>
              <a:ext cx="5727905" cy="2747982"/>
              <a:chOff x="3524615" y="4005065"/>
              <a:chExt cx="5727905" cy="2747982"/>
            </a:xfrm>
          </p:grpSpPr>
          <p:pic>
            <p:nvPicPr>
              <p:cNvPr id="35" name="Picture 3" descr="C:\Users\oliver\Desktop\2011\fotos\GSI\P1140591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287295" y="4089995"/>
                <a:ext cx="2690812" cy="2520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TextBox 6"/>
              <p:cNvSpPr txBox="1"/>
              <p:nvPr/>
            </p:nvSpPr>
            <p:spPr>
              <a:xfrm>
                <a:off x="6444208" y="6237313"/>
                <a:ext cx="2808312" cy="461665"/>
              </a:xfrm>
              <a:prstGeom prst="rect">
                <a:avLst/>
              </a:prstGeom>
              <a:noFill/>
            </p:spPr>
            <p:txBody>
              <a:bodyPr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>
                  <a:defRPr/>
                </a:pPr>
                <a:r>
                  <a:rPr lang="en-US" sz="2400" b="1" dirty="0">
                    <a:ln w="11430"/>
                    <a:solidFill>
                      <a:schemeClr val="bg1"/>
                    </a:solidFill>
                    <a:latin typeface="Corbel"/>
                    <a:cs typeface="Corbel"/>
                  </a:rPr>
                  <a:t>AGATA @ GSI</a:t>
                </a:r>
              </a:p>
            </p:txBody>
          </p:sp>
          <p:sp>
            <p:nvSpPr>
              <p:cNvPr id="37" name="Ovale 36"/>
              <p:cNvSpPr/>
              <p:nvPr/>
            </p:nvSpPr>
            <p:spPr>
              <a:xfrm>
                <a:off x="3524615" y="5481216"/>
                <a:ext cx="1321947" cy="1271831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38" name="Connettore 1 37"/>
              <p:cNvCxnSpPr/>
              <p:nvPr/>
            </p:nvCxnSpPr>
            <p:spPr>
              <a:xfrm flipV="1">
                <a:off x="4729926" y="5564958"/>
                <a:ext cx="2529651" cy="559369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CasellaDiTesto 33"/>
            <p:cNvSpPr txBox="1"/>
            <p:nvPr/>
          </p:nvSpPr>
          <p:spPr>
            <a:xfrm>
              <a:off x="6455572" y="4082651"/>
              <a:ext cx="1415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chemeClr val="bg1"/>
                  </a:solidFill>
                </a:rPr>
                <a:t>2012-2014</a:t>
              </a:r>
              <a:endParaRPr lang="it-IT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486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9200" t="10333" b="16563"/>
          <a:stretch/>
        </p:blipFill>
        <p:spPr>
          <a:xfrm>
            <a:off x="505393" y="256694"/>
            <a:ext cx="3866362" cy="2658316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2680936" y="123860"/>
            <a:ext cx="6424193" cy="3146592"/>
            <a:chOff x="2680930" y="123860"/>
            <a:chExt cx="6424193" cy="3146592"/>
          </a:xfrm>
        </p:grpSpPr>
        <p:grpSp>
          <p:nvGrpSpPr>
            <p:cNvPr id="4" name="Gruppo 3"/>
            <p:cNvGrpSpPr/>
            <p:nvPr/>
          </p:nvGrpSpPr>
          <p:grpSpPr>
            <a:xfrm>
              <a:off x="2680930" y="1322889"/>
              <a:ext cx="624114" cy="479444"/>
              <a:chOff x="3432536" y="3874430"/>
              <a:chExt cx="624114" cy="479444"/>
            </a:xfrm>
          </p:grpSpPr>
          <p:sp>
            <p:nvSpPr>
              <p:cNvPr id="15" name="Ovale 14"/>
              <p:cNvSpPr/>
              <p:nvPr/>
            </p:nvSpPr>
            <p:spPr>
              <a:xfrm>
                <a:off x="3511814" y="3874430"/>
                <a:ext cx="466514" cy="47944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Text Box 23"/>
              <p:cNvSpPr txBox="1">
                <a:spLocks noChangeArrowheads="1"/>
              </p:cNvSpPr>
              <p:nvPr/>
            </p:nvSpPr>
            <p:spPr bwMode="auto">
              <a:xfrm>
                <a:off x="3432536" y="3913996"/>
                <a:ext cx="624114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l-PL" sz="2000" b="1" baseline="30000" dirty="0" smtClean="0">
                    <a:latin typeface="Corbel"/>
                    <a:cs typeface="Corbel"/>
                  </a:rPr>
                  <a:t>68</a:t>
                </a:r>
                <a:r>
                  <a:rPr lang="pl-PL" sz="2000" b="1" dirty="0" smtClean="0">
                    <a:latin typeface="Corbel"/>
                    <a:cs typeface="Corbel"/>
                  </a:rPr>
                  <a:t>Ni</a:t>
                </a:r>
                <a:endParaRPr lang="pl-PL" sz="2000" b="1" dirty="0">
                  <a:latin typeface="Corbel"/>
                  <a:cs typeface="Corbel"/>
                </a:endParaRPr>
              </a:p>
            </p:txBody>
          </p:sp>
        </p:grpSp>
        <p:grpSp>
          <p:nvGrpSpPr>
            <p:cNvPr id="5" name="Gruppo 4"/>
            <p:cNvGrpSpPr/>
            <p:nvPr/>
          </p:nvGrpSpPr>
          <p:grpSpPr>
            <a:xfrm>
              <a:off x="4626265" y="123860"/>
              <a:ext cx="4478858" cy="3146592"/>
              <a:chOff x="4626265" y="240482"/>
              <a:chExt cx="4478858" cy="3146592"/>
            </a:xfrm>
          </p:grpSpPr>
          <p:sp>
            <p:nvSpPr>
              <p:cNvPr id="7" name="Rettangolo 6"/>
              <p:cNvSpPr/>
              <p:nvPr/>
            </p:nvSpPr>
            <p:spPr>
              <a:xfrm>
                <a:off x="4626265" y="260760"/>
                <a:ext cx="4367090" cy="3126314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4" name="Immagine 13"/>
              <p:cNvPicPr/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743127" y="974422"/>
                <a:ext cx="2919294" cy="2187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ttangolo 25"/>
              <p:cNvSpPr/>
              <p:nvPr/>
            </p:nvSpPr>
            <p:spPr>
              <a:xfrm>
                <a:off x="4925703" y="3079296"/>
                <a:ext cx="39382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400" dirty="0" err="1" smtClean="0">
                    <a:latin typeface="Calibri"/>
                    <a:cs typeface="Calibri"/>
                  </a:rPr>
                  <a:t>O.Wieland</a:t>
                </a:r>
                <a:r>
                  <a:rPr lang="it-IT" sz="1400" dirty="0" smtClean="0">
                    <a:latin typeface="Calibri"/>
                    <a:cs typeface="Calibri"/>
                  </a:rPr>
                  <a:t>, A. Bracco </a:t>
                </a:r>
                <a:r>
                  <a:rPr lang="it-IT" sz="1400" i="1" dirty="0">
                    <a:latin typeface="Calibri"/>
                    <a:cs typeface="Calibri"/>
                  </a:rPr>
                  <a:t>et al</a:t>
                </a:r>
                <a:r>
                  <a:rPr lang="it-IT" sz="1400" dirty="0" smtClean="0">
                    <a:latin typeface="Calibri"/>
                    <a:cs typeface="Calibri"/>
                  </a:rPr>
                  <a:t>., </a:t>
                </a:r>
                <a:r>
                  <a:rPr lang="it-IT" sz="1400" dirty="0">
                    <a:latin typeface="Calibri"/>
                    <a:cs typeface="Calibri"/>
                  </a:rPr>
                  <a:t>PRL 102, 092502 (2009)</a:t>
                </a:r>
              </a:p>
            </p:txBody>
          </p:sp>
          <p:sp>
            <p:nvSpPr>
              <p:cNvPr id="10" name="TextBox 6"/>
              <p:cNvSpPr txBox="1">
                <a:spLocks noChangeArrowheads="1"/>
              </p:cNvSpPr>
              <p:nvPr/>
            </p:nvSpPr>
            <p:spPr bwMode="auto">
              <a:xfrm>
                <a:off x="7520947" y="1313869"/>
                <a:ext cx="1584176" cy="928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defRPr/>
                </a:pPr>
                <a:r>
                  <a:rPr lang="it-IT" sz="20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PYGMY </a:t>
                </a:r>
                <a:r>
                  <a:rPr lang="it-IT" sz="2000" b="1" dirty="0" err="1" smtClean="0">
                    <a:solidFill>
                      <a:srgbClr val="CC0099"/>
                    </a:solidFill>
                    <a:latin typeface="Corbel"/>
                    <a:cs typeface="Corbel"/>
                  </a:rPr>
                  <a:t>Strength</a:t>
                </a:r>
                <a:r>
                  <a:rPr lang="it-IT" sz="20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:</a:t>
                </a:r>
              </a:p>
              <a:p>
                <a:pPr algn="ctr" eaLnBrk="1" hangingPunct="1">
                  <a:lnSpc>
                    <a:spcPct val="90000"/>
                  </a:lnSpc>
                  <a:defRPr/>
                </a:pPr>
                <a:r>
                  <a:rPr lang="it-IT" sz="20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5</a:t>
                </a:r>
                <a:r>
                  <a:rPr lang="it-IT" sz="2000" b="1" dirty="0">
                    <a:solidFill>
                      <a:srgbClr val="CC0099"/>
                    </a:solidFill>
                    <a:latin typeface="Corbel"/>
                    <a:cs typeface="Corbel"/>
                  </a:rPr>
                  <a:t>-9 </a:t>
                </a:r>
                <a:r>
                  <a:rPr lang="it-IT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%</a:t>
                </a:r>
                <a:r>
                  <a:rPr lang="it-IT" sz="20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 </a:t>
                </a:r>
                <a:r>
                  <a:rPr lang="it-IT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EWSR </a:t>
                </a:r>
                <a:endParaRPr lang="it-IT" b="1" dirty="0">
                  <a:solidFill>
                    <a:srgbClr val="CC0099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11" name="Rectangle 25"/>
              <p:cNvSpPr>
                <a:spLocks noChangeArrowheads="1"/>
              </p:cNvSpPr>
              <p:nvPr/>
            </p:nvSpPr>
            <p:spPr bwMode="auto">
              <a:xfrm>
                <a:off x="5541033" y="2139843"/>
                <a:ext cx="712004" cy="4616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2400" b="1" baseline="30000" dirty="0">
                    <a:solidFill>
                      <a:srgbClr val="CC0099"/>
                    </a:solidFill>
                    <a:latin typeface="Corbel" charset="0"/>
                    <a:cs typeface="Corbel" charset="0"/>
                  </a:rPr>
                  <a:t>68</a:t>
                </a:r>
                <a:r>
                  <a:rPr lang="it-IT" sz="2400" b="1" dirty="0">
                    <a:solidFill>
                      <a:srgbClr val="CC0099"/>
                    </a:solidFill>
                    <a:latin typeface="Corbel" charset="0"/>
                    <a:cs typeface="Corbel" charset="0"/>
                  </a:rPr>
                  <a:t>Ni  </a:t>
                </a:r>
                <a:endParaRPr lang="en-US" dirty="0">
                  <a:solidFill>
                    <a:srgbClr val="CC0099"/>
                  </a:solidFill>
                </a:endParaRPr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4728671" y="240482"/>
                <a:ext cx="4347314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b="1" dirty="0" smtClean="0">
                    <a:solidFill>
                      <a:srgbClr val="0000FF"/>
                    </a:solidFill>
                    <a:latin typeface="Corbel"/>
                    <a:cs typeface="Corbel"/>
                    <a:sym typeface="Wingdings"/>
                  </a:rPr>
                  <a:t>FIRST Case with RISING Setup</a:t>
                </a:r>
              </a:p>
              <a:p>
                <a:r>
                  <a:rPr lang="it-IT" dirty="0" smtClean="0">
                    <a:solidFill>
                      <a:srgbClr val="0000FF"/>
                    </a:solidFill>
                    <a:latin typeface="Corbel"/>
                    <a:cs typeface="Corbel"/>
                    <a:sym typeface="Wingdings"/>
                  </a:rPr>
                  <a:t>(2005: EUROBALL Clusters + BaF2)</a:t>
                </a:r>
                <a:endParaRPr lang="it-IT" dirty="0"/>
              </a:p>
            </p:txBody>
          </p:sp>
        </p:grpSp>
        <p:sp>
          <p:nvSpPr>
            <p:cNvPr id="6" name="Freeform 11"/>
            <p:cNvSpPr/>
            <p:nvPr/>
          </p:nvSpPr>
          <p:spPr>
            <a:xfrm rot="1203025">
              <a:off x="3206817" y="1283823"/>
              <a:ext cx="2053984" cy="582288"/>
            </a:xfrm>
            <a:custGeom>
              <a:avLst/>
              <a:gdLst>
                <a:gd name="connsiteX0" fmla="*/ 0 w 2177322"/>
                <a:gd name="connsiteY0" fmla="*/ 665201 h 665201"/>
                <a:gd name="connsiteX1" fmla="*/ 892097 w 2177322"/>
                <a:gd name="connsiteY1" fmla="*/ 181418 h 665201"/>
                <a:gd name="connsiteX2" fmla="*/ 2177322 w 2177322"/>
                <a:gd name="connsiteY2" fmla="*/ 0 h 66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7322" h="665201">
                  <a:moveTo>
                    <a:pt x="0" y="665201"/>
                  </a:moveTo>
                  <a:cubicBezTo>
                    <a:pt x="264605" y="478743"/>
                    <a:pt x="529210" y="292285"/>
                    <a:pt x="892097" y="181418"/>
                  </a:cubicBezTo>
                  <a:cubicBezTo>
                    <a:pt x="1254984" y="70551"/>
                    <a:pt x="2177322" y="0"/>
                    <a:pt x="2177322" y="0"/>
                  </a:cubicBezTo>
                </a:path>
              </a:pathLst>
            </a:custGeom>
            <a:ln w="31750" cmpd="sng">
              <a:solidFill>
                <a:srgbClr val="F1CDA5"/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433238" y="2136022"/>
            <a:ext cx="3738808" cy="4045272"/>
            <a:chOff x="375804" y="1933280"/>
            <a:chExt cx="3738808" cy="4045272"/>
          </a:xfrm>
        </p:grpSpPr>
        <p:grpSp>
          <p:nvGrpSpPr>
            <p:cNvPr id="18" name="Gruppo 17"/>
            <p:cNvGrpSpPr/>
            <p:nvPr/>
          </p:nvGrpSpPr>
          <p:grpSpPr>
            <a:xfrm>
              <a:off x="1926219" y="1933280"/>
              <a:ext cx="634133" cy="479444"/>
              <a:chOff x="3432536" y="3744560"/>
              <a:chExt cx="634133" cy="479444"/>
            </a:xfrm>
          </p:grpSpPr>
          <p:sp>
            <p:nvSpPr>
              <p:cNvPr id="23" name="Ovale 22"/>
              <p:cNvSpPr/>
              <p:nvPr/>
            </p:nvSpPr>
            <p:spPr>
              <a:xfrm>
                <a:off x="3511814" y="3744560"/>
                <a:ext cx="466514" cy="47944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Text Box 23"/>
              <p:cNvSpPr txBox="1">
                <a:spLocks noChangeArrowheads="1"/>
              </p:cNvSpPr>
              <p:nvPr/>
            </p:nvSpPr>
            <p:spPr bwMode="auto">
              <a:xfrm>
                <a:off x="3432536" y="3784126"/>
                <a:ext cx="634133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l-PL" sz="2000" b="1" baseline="30000" dirty="0" smtClean="0">
                    <a:latin typeface="Corbel"/>
                    <a:cs typeface="Corbel"/>
                  </a:rPr>
                  <a:t>64</a:t>
                </a:r>
                <a:r>
                  <a:rPr lang="pl-PL" sz="2000" b="1" dirty="0" smtClean="0">
                    <a:latin typeface="Corbel"/>
                    <a:cs typeface="Corbel"/>
                  </a:rPr>
                  <a:t>Fe</a:t>
                </a:r>
                <a:endParaRPr lang="pl-PL" sz="2000" b="1" dirty="0">
                  <a:latin typeface="Corbel"/>
                  <a:cs typeface="Corbel"/>
                </a:endParaRPr>
              </a:p>
            </p:txBody>
          </p:sp>
        </p:grpSp>
        <p:sp>
          <p:nvSpPr>
            <p:cNvPr id="19" name="Freeform 11"/>
            <p:cNvSpPr/>
            <p:nvPr/>
          </p:nvSpPr>
          <p:spPr>
            <a:xfrm rot="5832124" flipV="1">
              <a:off x="999023" y="2632748"/>
              <a:ext cx="1404277" cy="555297"/>
            </a:xfrm>
            <a:custGeom>
              <a:avLst/>
              <a:gdLst>
                <a:gd name="connsiteX0" fmla="*/ 0 w 2177322"/>
                <a:gd name="connsiteY0" fmla="*/ 665201 h 665201"/>
                <a:gd name="connsiteX1" fmla="*/ 892097 w 2177322"/>
                <a:gd name="connsiteY1" fmla="*/ 181418 h 665201"/>
                <a:gd name="connsiteX2" fmla="*/ 2177322 w 2177322"/>
                <a:gd name="connsiteY2" fmla="*/ 0 h 66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7322" h="665201">
                  <a:moveTo>
                    <a:pt x="0" y="665201"/>
                  </a:moveTo>
                  <a:cubicBezTo>
                    <a:pt x="264605" y="478743"/>
                    <a:pt x="529210" y="292285"/>
                    <a:pt x="892097" y="181418"/>
                  </a:cubicBezTo>
                  <a:cubicBezTo>
                    <a:pt x="1254984" y="70551"/>
                    <a:pt x="2177322" y="0"/>
                    <a:pt x="2177322" y="0"/>
                  </a:cubicBezTo>
                </a:path>
              </a:pathLst>
            </a:custGeom>
            <a:ln w="31750" cmpd="sng">
              <a:solidFill>
                <a:srgbClr val="F1CDA5"/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aphicFrame>
          <p:nvGraphicFramePr>
            <p:cNvPr id="20" name="Grafico 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76016425"/>
                </p:ext>
              </p:extLst>
            </p:nvPr>
          </p:nvGraphicFramePr>
          <p:xfrm>
            <a:off x="375804" y="3015551"/>
            <a:ext cx="3738808" cy="2963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1" name="Rettangolo 20"/>
            <p:cNvSpPr/>
            <p:nvPr/>
          </p:nvSpPr>
          <p:spPr>
            <a:xfrm>
              <a:off x="969912" y="4346906"/>
              <a:ext cx="12431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20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8 </a:t>
              </a:r>
              <a:r>
                <a:rPr lang="it-IT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%</a:t>
              </a:r>
              <a:r>
                <a:rPr lang="it-IT" sz="20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it-IT" b="1" dirty="0">
                  <a:solidFill>
                    <a:srgbClr val="CC0099"/>
                  </a:solidFill>
                  <a:latin typeface="Corbel"/>
                  <a:cs typeface="Corbel"/>
                </a:rPr>
                <a:t>EWSR </a:t>
              </a:r>
            </a:p>
          </p:txBody>
        </p:sp>
        <p:cxnSp>
          <p:nvCxnSpPr>
            <p:cNvPr id="22" name="Connettore 1 21"/>
            <p:cNvCxnSpPr/>
            <p:nvPr/>
          </p:nvCxnSpPr>
          <p:spPr>
            <a:xfrm>
              <a:off x="1337677" y="4721640"/>
              <a:ext cx="206758" cy="502970"/>
            </a:xfrm>
            <a:prstGeom prst="line">
              <a:avLst/>
            </a:prstGeom>
            <a:ln w="9525" cmpd="sng">
              <a:solidFill>
                <a:srgbClr val="CC009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24"/>
          <p:cNvGrpSpPr/>
          <p:nvPr/>
        </p:nvGrpSpPr>
        <p:grpSpPr>
          <a:xfrm>
            <a:off x="4620964" y="3370889"/>
            <a:ext cx="4418471" cy="2975869"/>
            <a:chOff x="4620964" y="3774909"/>
            <a:chExt cx="4418467" cy="2975869"/>
          </a:xfrm>
        </p:grpSpPr>
        <p:sp>
          <p:nvSpPr>
            <p:cNvPr id="26" name="Rettangolo 25"/>
            <p:cNvSpPr/>
            <p:nvPr/>
          </p:nvSpPr>
          <p:spPr>
            <a:xfrm>
              <a:off x="4620964" y="3774909"/>
              <a:ext cx="4367090" cy="2975869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4687808" y="3774909"/>
              <a:ext cx="32148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AGATA </a:t>
              </a:r>
              <a:r>
                <a:rPr lang="it-IT" sz="2400" b="1" dirty="0" smtClean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+ LaBr3 Setup</a:t>
              </a:r>
            </a:p>
          </p:txBody>
        </p:sp>
        <p:graphicFrame>
          <p:nvGraphicFramePr>
            <p:cNvPr id="2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0085102"/>
                </p:ext>
              </p:extLst>
            </p:nvPr>
          </p:nvGraphicFramePr>
          <p:xfrm>
            <a:off x="4713848" y="4298129"/>
            <a:ext cx="3260183" cy="2241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8" name="Graph" r:id="rId6" imgW="4131720" imgH="2899080" progId="">
                    <p:embed/>
                  </p:oleObj>
                </mc:Choice>
                <mc:Fallback>
                  <p:oleObj name="Graph" r:id="rId6" imgW="4131720" imgH="28990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3848" y="4298129"/>
                          <a:ext cx="3260183" cy="224121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Rettangolo 28"/>
            <p:cNvSpPr/>
            <p:nvPr/>
          </p:nvSpPr>
          <p:spPr>
            <a:xfrm>
              <a:off x="6476086" y="6439612"/>
              <a:ext cx="25633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dirty="0" err="1" smtClean="0">
                  <a:latin typeface="Corbel"/>
                  <a:cs typeface="Corbel"/>
                </a:rPr>
                <a:t>R</a:t>
              </a:r>
              <a:r>
                <a:rPr lang="it-IT" sz="1400" dirty="0" smtClean="0">
                  <a:latin typeface="Corbel"/>
                  <a:cs typeface="Corbel"/>
                </a:rPr>
                <a:t>. </a:t>
              </a:r>
              <a:r>
                <a:rPr lang="it-IT" sz="1400" dirty="0" err="1" smtClean="0">
                  <a:latin typeface="Corbel"/>
                  <a:cs typeface="Corbel"/>
                </a:rPr>
                <a:t>Avigo</a:t>
              </a:r>
              <a:r>
                <a:rPr lang="it-IT" sz="1400" dirty="0" smtClean="0">
                  <a:latin typeface="Corbel"/>
                  <a:cs typeface="Corbel"/>
                </a:rPr>
                <a:t>, </a:t>
              </a:r>
              <a:r>
                <a:rPr lang="it-IT" sz="1400" dirty="0" err="1" smtClean="0">
                  <a:latin typeface="Corbel"/>
                  <a:cs typeface="Corbel"/>
                </a:rPr>
                <a:t>O.Wieland</a:t>
              </a:r>
              <a:r>
                <a:rPr lang="it-IT" sz="1400" dirty="0">
                  <a:latin typeface="Corbel"/>
                  <a:cs typeface="Corbel"/>
                </a:rPr>
                <a:t>, </a:t>
              </a:r>
              <a:r>
                <a:rPr lang="it-IT" sz="1400" dirty="0" smtClean="0">
                  <a:latin typeface="Corbel"/>
                  <a:cs typeface="Corbel"/>
                </a:rPr>
                <a:t>… MILANO</a:t>
              </a:r>
              <a:endParaRPr lang="it-IT" sz="1400" dirty="0">
                <a:latin typeface="Corbel"/>
                <a:cs typeface="Corbel"/>
              </a:endParaRP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5340390" y="4388913"/>
              <a:ext cx="167028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it-IT" b="1" dirty="0" smtClean="0">
                  <a:solidFill>
                    <a:srgbClr val="CC0099"/>
                  </a:solidFill>
                  <a:latin typeface="Corbel" charset="0"/>
                  <a:cs typeface="Corbel" charset="0"/>
                </a:rPr>
                <a:t>Preliminary …       </a:t>
              </a:r>
              <a:endParaRPr lang="it-IT" dirty="0" smtClean="0"/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6906873" y="4367063"/>
              <a:ext cx="849948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it-IT" sz="2400" b="1" baseline="30000" dirty="0" smtClean="0">
                  <a:solidFill>
                    <a:srgbClr val="CC0099"/>
                  </a:solidFill>
                  <a:latin typeface="Corbel" charset="0"/>
                  <a:cs typeface="Corbel" charset="0"/>
                </a:rPr>
                <a:t>64</a:t>
              </a:r>
              <a:r>
                <a:rPr lang="it-IT" sz="2400" b="1" dirty="0" smtClean="0">
                  <a:solidFill>
                    <a:srgbClr val="CC0099"/>
                  </a:solidFill>
                  <a:latin typeface="Corbel" charset="0"/>
                  <a:cs typeface="Corbel" charset="0"/>
                </a:rPr>
                <a:t>Fe</a:t>
              </a:r>
              <a:r>
                <a:rPr lang="it-IT" sz="500" b="1" dirty="0" smtClean="0">
                  <a:solidFill>
                    <a:srgbClr val="CC0099"/>
                  </a:solidFill>
                  <a:latin typeface="Corbel" charset="0"/>
                  <a:cs typeface="Corbel" charset="0"/>
                </a:rPr>
                <a:t>  </a:t>
              </a:r>
              <a:endParaRPr lang="en-US" sz="300" b="1" dirty="0">
                <a:solidFill>
                  <a:srgbClr val="CC0099"/>
                </a:solidFill>
              </a:endParaRPr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7822447" y="4688460"/>
              <a:ext cx="116536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CC0099"/>
                  </a:solidFill>
                  <a:latin typeface="Calibri" pitchFamily="34" charset="0"/>
                </a:rPr>
                <a:t>Doppler </a:t>
              </a:r>
            </a:p>
            <a:p>
              <a:pPr algn="ctr"/>
              <a:r>
                <a:rPr lang="it-IT" b="1" dirty="0" err="1" smtClean="0">
                  <a:solidFill>
                    <a:srgbClr val="CC0099"/>
                  </a:solidFill>
                  <a:latin typeface="Calibri" pitchFamily="34" charset="0"/>
                </a:rPr>
                <a:t>correction</a:t>
              </a:r>
              <a:r>
                <a:rPr lang="it-IT" b="1" dirty="0" smtClean="0">
                  <a:solidFill>
                    <a:srgbClr val="CC0099"/>
                  </a:solidFill>
                  <a:latin typeface="Calibri" pitchFamily="34" charset="0"/>
                </a:rPr>
                <a:t> </a:t>
              </a:r>
            </a:p>
            <a:p>
              <a:pPr algn="ctr"/>
              <a:r>
                <a:rPr lang="it-IT" b="1" dirty="0" smtClean="0">
                  <a:solidFill>
                    <a:srgbClr val="CC0099"/>
                  </a:solidFill>
                  <a:latin typeface="Calibri" pitchFamily="34" charset="0"/>
                </a:rPr>
                <a:t>v/c = 73%</a:t>
              </a:r>
              <a:endParaRPr lang="it-IT" sz="1600" b="1" dirty="0">
                <a:solidFill>
                  <a:srgbClr val="CC0099"/>
                </a:solidFill>
                <a:latin typeface="Calibri" pitchFamily="34" charset="0"/>
              </a:endParaRP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5960017" y="4495251"/>
              <a:ext cx="60585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2+</a:t>
              </a:r>
              <a:endParaRPr lang="it-IT" sz="32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cxnSp>
          <p:nvCxnSpPr>
            <p:cNvPr id="34" name="Connettore 1 33"/>
            <p:cNvCxnSpPr/>
            <p:nvPr/>
          </p:nvCxnSpPr>
          <p:spPr>
            <a:xfrm flipH="1">
              <a:off x="5923785" y="5039546"/>
              <a:ext cx="127940" cy="400110"/>
            </a:xfrm>
            <a:prstGeom prst="line">
              <a:avLst/>
            </a:prstGeom>
            <a:ln w="952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5595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9200" t="10333" b="16563"/>
          <a:stretch/>
        </p:blipFill>
        <p:spPr>
          <a:xfrm>
            <a:off x="505393" y="256694"/>
            <a:ext cx="3866362" cy="2658316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2680936" y="123860"/>
            <a:ext cx="6424193" cy="3146592"/>
            <a:chOff x="2680930" y="123860"/>
            <a:chExt cx="6424193" cy="3146592"/>
          </a:xfrm>
        </p:grpSpPr>
        <p:grpSp>
          <p:nvGrpSpPr>
            <p:cNvPr id="4" name="Gruppo 3"/>
            <p:cNvGrpSpPr/>
            <p:nvPr/>
          </p:nvGrpSpPr>
          <p:grpSpPr>
            <a:xfrm>
              <a:off x="2680930" y="1322889"/>
              <a:ext cx="624114" cy="479444"/>
              <a:chOff x="3432536" y="3874430"/>
              <a:chExt cx="624114" cy="479444"/>
            </a:xfrm>
          </p:grpSpPr>
          <p:sp>
            <p:nvSpPr>
              <p:cNvPr id="15" name="Ovale 14"/>
              <p:cNvSpPr/>
              <p:nvPr/>
            </p:nvSpPr>
            <p:spPr>
              <a:xfrm>
                <a:off x="3511814" y="3874430"/>
                <a:ext cx="466514" cy="47944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Text Box 23"/>
              <p:cNvSpPr txBox="1">
                <a:spLocks noChangeArrowheads="1"/>
              </p:cNvSpPr>
              <p:nvPr/>
            </p:nvSpPr>
            <p:spPr bwMode="auto">
              <a:xfrm>
                <a:off x="3432536" y="3913996"/>
                <a:ext cx="624114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l-PL" sz="2000" b="1" baseline="30000" dirty="0" smtClean="0">
                    <a:latin typeface="Corbel"/>
                    <a:cs typeface="Corbel"/>
                  </a:rPr>
                  <a:t>68</a:t>
                </a:r>
                <a:r>
                  <a:rPr lang="pl-PL" sz="2000" b="1" dirty="0" smtClean="0">
                    <a:latin typeface="Corbel"/>
                    <a:cs typeface="Corbel"/>
                  </a:rPr>
                  <a:t>Ni</a:t>
                </a:r>
                <a:endParaRPr lang="pl-PL" sz="2000" b="1" dirty="0">
                  <a:latin typeface="Corbel"/>
                  <a:cs typeface="Corbel"/>
                </a:endParaRPr>
              </a:p>
            </p:txBody>
          </p:sp>
        </p:grpSp>
        <p:grpSp>
          <p:nvGrpSpPr>
            <p:cNvPr id="5" name="Gruppo 4"/>
            <p:cNvGrpSpPr/>
            <p:nvPr/>
          </p:nvGrpSpPr>
          <p:grpSpPr>
            <a:xfrm>
              <a:off x="4626265" y="123860"/>
              <a:ext cx="4478858" cy="3146592"/>
              <a:chOff x="4626265" y="240482"/>
              <a:chExt cx="4478858" cy="3146592"/>
            </a:xfrm>
          </p:grpSpPr>
          <p:sp>
            <p:nvSpPr>
              <p:cNvPr id="7" name="Rettangolo 6"/>
              <p:cNvSpPr/>
              <p:nvPr/>
            </p:nvSpPr>
            <p:spPr>
              <a:xfrm>
                <a:off x="4626265" y="260760"/>
                <a:ext cx="4367090" cy="3126314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4" name="Immagine 13"/>
              <p:cNvPicPr/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743127" y="974422"/>
                <a:ext cx="2919294" cy="2187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ttangolo 25"/>
              <p:cNvSpPr/>
              <p:nvPr/>
            </p:nvSpPr>
            <p:spPr>
              <a:xfrm>
                <a:off x="4925703" y="3079296"/>
                <a:ext cx="39382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400" dirty="0" err="1" smtClean="0">
                    <a:latin typeface="Calibri"/>
                    <a:cs typeface="Calibri"/>
                  </a:rPr>
                  <a:t>O.Wieland</a:t>
                </a:r>
                <a:r>
                  <a:rPr lang="it-IT" sz="1400" dirty="0" smtClean="0">
                    <a:latin typeface="Calibri"/>
                    <a:cs typeface="Calibri"/>
                  </a:rPr>
                  <a:t>, A. Bracco </a:t>
                </a:r>
                <a:r>
                  <a:rPr lang="it-IT" sz="1400" i="1" dirty="0">
                    <a:latin typeface="Calibri"/>
                    <a:cs typeface="Calibri"/>
                  </a:rPr>
                  <a:t>et al</a:t>
                </a:r>
                <a:r>
                  <a:rPr lang="it-IT" sz="1400" dirty="0" smtClean="0">
                    <a:latin typeface="Calibri"/>
                    <a:cs typeface="Calibri"/>
                  </a:rPr>
                  <a:t>., </a:t>
                </a:r>
                <a:r>
                  <a:rPr lang="it-IT" sz="1400" dirty="0">
                    <a:latin typeface="Calibri"/>
                    <a:cs typeface="Calibri"/>
                  </a:rPr>
                  <a:t>PRL 102, 092502 (2009)</a:t>
                </a:r>
              </a:p>
            </p:txBody>
          </p:sp>
          <p:sp>
            <p:nvSpPr>
              <p:cNvPr id="10" name="TextBox 6"/>
              <p:cNvSpPr txBox="1">
                <a:spLocks noChangeArrowheads="1"/>
              </p:cNvSpPr>
              <p:nvPr/>
            </p:nvSpPr>
            <p:spPr bwMode="auto">
              <a:xfrm>
                <a:off x="7520947" y="1313869"/>
                <a:ext cx="1584176" cy="928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defRPr/>
                </a:pPr>
                <a:r>
                  <a:rPr lang="it-IT" sz="20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PYGMY </a:t>
                </a:r>
                <a:r>
                  <a:rPr lang="it-IT" sz="2000" b="1" dirty="0" err="1" smtClean="0">
                    <a:solidFill>
                      <a:srgbClr val="CC0099"/>
                    </a:solidFill>
                    <a:latin typeface="Corbel"/>
                    <a:cs typeface="Corbel"/>
                  </a:rPr>
                  <a:t>Strength</a:t>
                </a:r>
                <a:r>
                  <a:rPr lang="it-IT" sz="20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:</a:t>
                </a:r>
              </a:p>
              <a:p>
                <a:pPr algn="ctr" eaLnBrk="1" hangingPunct="1">
                  <a:lnSpc>
                    <a:spcPct val="90000"/>
                  </a:lnSpc>
                  <a:defRPr/>
                </a:pPr>
                <a:r>
                  <a:rPr lang="it-IT" sz="20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5</a:t>
                </a:r>
                <a:r>
                  <a:rPr lang="it-IT" sz="2000" b="1" dirty="0">
                    <a:solidFill>
                      <a:srgbClr val="CC0099"/>
                    </a:solidFill>
                    <a:latin typeface="Corbel"/>
                    <a:cs typeface="Corbel"/>
                  </a:rPr>
                  <a:t>-9 </a:t>
                </a:r>
                <a:r>
                  <a:rPr lang="it-IT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%</a:t>
                </a:r>
                <a:r>
                  <a:rPr lang="it-IT" sz="20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 </a:t>
                </a:r>
                <a:r>
                  <a:rPr lang="it-IT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EWSR </a:t>
                </a:r>
                <a:endParaRPr lang="it-IT" b="1" dirty="0">
                  <a:solidFill>
                    <a:srgbClr val="CC0099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11" name="Rectangle 25"/>
              <p:cNvSpPr>
                <a:spLocks noChangeArrowheads="1"/>
              </p:cNvSpPr>
              <p:nvPr/>
            </p:nvSpPr>
            <p:spPr bwMode="auto">
              <a:xfrm>
                <a:off x="5541033" y="2139843"/>
                <a:ext cx="712004" cy="4616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2400" b="1" baseline="30000" dirty="0">
                    <a:solidFill>
                      <a:srgbClr val="CC0099"/>
                    </a:solidFill>
                    <a:latin typeface="Corbel" charset="0"/>
                    <a:cs typeface="Corbel" charset="0"/>
                  </a:rPr>
                  <a:t>68</a:t>
                </a:r>
                <a:r>
                  <a:rPr lang="it-IT" sz="2400" b="1" dirty="0">
                    <a:solidFill>
                      <a:srgbClr val="CC0099"/>
                    </a:solidFill>
                    <a:latin typeface="Corbel" charset="0"/>
                    <a:cs typeface="Corbel" charset="0"/>
                  </a:rPr>
                  <a:t>Ni  </a:t>
                </a:r>
                <a:endParaRPr lang="en-US" dirty="0">
                  <a:solidFill>
                    <a:srgbClr val="CC0099"/>
                  </a:solidFill>
                </a:endParaRPr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4728671" y="240482"/>
                <a:ext cx="4347314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b="1" dirty="0" smtClean="0">
                    <a:solidFill>
                      <a:srgbClr val="0000FF"/>
                    </a:solidFill>
                    <a:latin typeface="Corbel"/>
                    <a:cs typeface="Corbel"/>
                    <a:sym typeface="Wingdings"/>
                  </a:rPr>
                  <a:t>FIRST Case with RISING Setup</a:t>
                </a:r>
              </a:p>
              <a:p>
                <a:r>
                  <a:rPr lang="it-IT" dirty="0" smtClean="0">
                    <a:solidFill>
                      <a:srgbClr val="0000FF"/>
                    </a:solidFill>
                    <a:latin typeface="Corbel"/>
                    <a:cs typeface="Corbel"/>
                    <a:sym typeface="Wingdings"/>
                  </a:rPr>
                  <a:t>(2005: EUROBALL Clusters + BaF2)</a:t>
                </a:r>
                <a:endParaRPr lang="it-IT" dirty="0"/>
              </a:p>
            </p:txBody>
          </p:sp>
        </p:grpSp>
        <p:sp>
          <p:nvSpPr>
            <p:cNvPr id="6" name="Freeform 11"/>
            <p:cNvSpPr/>
            <p:nvPr/>
          </p:nvSpPr>
          <p:spPr>
            <a:xfrm rot="1203025">
              <a:off x="3206817" y="1283823"/>
              <a:ext cx="2053984" cy="582288"/>
            </a:xfrm>
            <a:custGeom>
              <a:avLst/>
              <a:gdLst>
                <a:gd name="connsiteX0" fmla="*/ 0 w 2177322"/>
                <a:gd name="connsiteY0" fmla="*/ 665201 h 665201"/>
                <a:gd name="connsiteX1" fmla="*/ 892097 w 2177322"/>
                <a:gd name="connsiteY1" fmla="*/ 181418 h 665201"/>
                <a:gd name="connsiteX2" fmla="*/ 2177322 w 2177322"/>
                <a:gd name="connsiteY2" fmla="*/ 0 h 66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7322" h="665201">
                  <a:moveTo>
                    <a:pt x="0" y="665201"/>
                  </a:moveTo>
                  <a:cubicBezTo>
                    <a:pt x="264605" y="478743"/>
                    <a:pt x="529210" y="292285"/>
                    <a:pt x="892097" y="181418"/>
                  </a:cubicBezTo>
                  <a:cubicBezTo>
                    <a:pt x="1254984" y="70551"/>
                    <a:pt x="2177322" y="0"/>
                    <a:pt x="2177322" y="0"/>
                  </a:cubicBezTo>
                </a:path>
              </a:pathLst>
            </a:custGeom>
            <a:ln w="31750" cmpd="sng">
              <a:solidFill>
                <a:srgbClr val="F1CDA5"/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433238" y="2136022"/>
            <a:ext cx="3738808" cy="4045272"/>
            <a:chOff x="375804" y="1933280"/>
            <a:chExt cx="3738808" cy="4045272"/>
          </a:xfrm>
        </p:grpSpPr>
        <p:grpSp>
          <p:nvGrpSpPr>
            <p:cNvPr id="18" name="Gruppo 17"/>
            <p:cNvGrpSpPr/>
            <p:nvPr/>
          </p:nvGrpSpPr>
          <p:grpSpPr>
            <a:xfrm>
              <a:off x="1926219" y="1933280"/>
              <a:ext cx="634133" cy="479444"/>
              <a:chOff x="3432536" y="3744560"/>
              <a:chExt cx="634133" cy="479444"/>
            </a:xfrm>
          </p:grpSpPr>
          <p:sp>
            <p:nvSpPr>
              <p:cNvPr id="23" name="Ovale 22"/>
              <p:cNvSpPr/>
              <p:nvPr/>
            </p:nvSpPr>
            <p:spPr>
              <a:xfrm>
                <a:off x="3511814" y="3744560"/>
                <a:ext cx="466514" cy="47944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Text Box 23"/>
              <p:cNvSpPr txBox="1">
                <a:spLocks noChangeArrowheads="1"/>
              </p:cNvSpPr>
              <p:nvPr/>
            </p:nvSpPr>
            <p:spPr bwMode="auto">
              <a:xfrm>
                <a:off x="3432536" y="3784126"/>
                <a:ext cx="634133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l-PL" sz="2000" b="1" baseline="30000" dirty="0" smtClean="0">
                    <a:latin typeface="Corbel"/>
                    <a:cs typeface="Corbel"/>
                  </a:rPr>
                  <a:t>64</a:t>
                </a:r>
                <a:r>
                  <a:rPr lang="pl-PL" sz="2000" b="1" dirty="0" smtClean="0">
                    <a:latin typeface="Corbel"/>
                    <a:cs typeface="Corbel"/>
                  </a:rPr>
                  <a:t>Fe</a:t>
                </a:r>
                <a:endParaRPr lang="pl-PL" sz="2000" b="1" dirty="0">
                  <a:latin typeface="Corbel"/>
                  <a:cs typeface="Corbel"/>
                </a:endParaRPr>
              </a:p>
            </p:txBody>
          </p:sp>
        </p:grpSp>
        <p:sp>
          <p:nvSpPr>
            <p:cNvPr id="19" name="Freeform 11"/>
            <p:cNvSpPr/>
            <p:nvPr/>
          </p:nvSpPr>
          <p:spPr>
            <a:xfrm rot="5832124" flipV="1">
              <a:off x="999023" y="2632748"/>
              <a:ext cx="1404277" cy="555297"/>
            </a:xfrm>
            <a:custGeom>
              <a:avLst/>
              <a:gdLst>
                <a:gd name="connsiteX0" fmla="*/ 0 w 2177322"/>
                <a:gd name="connsiteY0" fmla="*/ 665201 h 665201"/>
                <a:gd name="connsiteX1" fmla="*/ 892097 w 2177322"/>
                <a:gd name="connsiteY1" fmla="*/ 181418 h 665201"/>
                <a:gd name="connsiteX2" fmla="*/ 2177322 w 2177322"/>
                <a:gd name="connsiteY2" fmla="*/ 0 h 66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7322" h="665201">
                  <a:moveTo>
                    <a:pt x="0" y="665201"/>
                  </a:moveTo>
                  <a:cubicBezTo>
                    <a:pt x="264605" y="478743"/>
                    <a:pt x="529210" y="292285"/>
                    <a:pt x="892097" y="181418"/>
                  </a:cubicBezTo>
                  <a:cubicBezTo>
                    <a:pt x="1254984" y="70551"/>
                    <a:pt x="2177322" y="0"/>
                    <a:pt x="2177322" y="0"/>
                  </a:cubicBezTo>
                </a:path>
              </a:pathLst>
            </a:custGeom>
            <a:ln w="31750" cmpd="sng">
              <a:solidFill>
                <a:srgbClr val="F1CDA5"/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aphicFrame>
          <p:nvGraphicFramePr>
            <p:cNvPr id="20" name="Grafico 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3073851"/>
                </p:ext>
              </p:extLst>
            </p:nvPr>
          </p:nvGraphicFramePr>
          <p:xfrm>
            <a:off x="375804" y="3015551"/>
            <a:ext cx="3738808" cy="2963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1" name="Rettangolo 20"/>
            <p:cNvSpPr/>
            <p:nvPr/>
          </p:nvSpPr>
          <p:spPr>
            <a:xfrm>
              <a:off x="969912" y="4346906"/>
              <a:ext cx="12431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20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8 </a:t>
              </a:r>
              <a:r>
                <a:rPr lang="it-IT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%</a:t>
              </a:r>
              <a:r>
                <a:rPr lang="it-IT" sz="20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it-IT" b="1" dirty="0">
                  <a:solidFill>
                    <a:srgbClr val="CC0099"/>
                  </a:solidFill>
                  <a:latin typeface="Corbel"/>
                  <a:cs typeface="Corbel"/>
                </a:rPr>
                <a:t>EWSR </a:t>
              </a:r>
            </a:p>
          </p:txBody>
        </p:sp>
        <p:cxnSp>
          <p:nvCxnSpPr>
            <p:cNvPr id="22" name="Connettore 1 21"/>
            <p:cNvCxnSpPr/>
            <p:nvPr/>
          </p:nvCxnSpPr>
          <p:spPr>
            <a:xfrm>
              <a:off x="1337677" y="4721640"/>
              <a:ext cx="206758" cy="502970"/>
            </a:xfrm>
            <a:prstGeom prst="line">
              <a:avLst/>
            </a:prstGeom>
            <a:ln w="9525" cmpd="sng">
              <a:solidFill>
                <a:srgbClr val="CC009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ttangolo 25"/>
          <p:cNvSpPr/>
          <p:nvPr/>
        </p:nvSpPr>
        <p:spPr>
          <a:xfrm>
            <a:off x="4620964" y="3370889"/>
            <a:ext cx="4367094" cy="297586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4687808" y="3370889"/>
            <a:ext cx="3214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AGATA </a:t>
            </a:r>
            <a:r>
              <a:rPr lang="it-IT" sz="24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+ LaBr3 Setup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6476088" y="6035592"/>
            <a:ext cx="25633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 smtClean="0">
                <a:latin typeface="Corbel"/>
                <a:cs typeface="Corbel"/>
              </a:rPr>
              <a:t>R</a:t>
            </a:r>
            <a:r>
              <a:rPr lang="it-IT" sz="1400" dirty="0" smtClean="0">
                <a:latin typeface="Corbel"/>
                <a:cs typeface="Corbel"/>
              </a:rPr>
              <a:t>. </a:t>
            </a:r>
            <a:r>
              <a:rPr lang="it-IT" sz="1400" dirty="0" err="1" smtClean="0">
                <a:latin typeface="Corbel"/>
                <a:cs typeface="Corbel"/>
              </a:rPr>
              <a:t>Avigo</a:t>
            </a:r>
            <a:r>
              <a:rPr lang="it-IT" sz="1400" dirty="0" smtClean="0">
                <a:latin typeface="Corbel"/>
                <a:cs typeface="Corbel"/>
              </a:rPr>
              <a:t>, </a:t>
            </a:r>
            <a:r>
              <a:rPr lang="it-IT" sz="1400" dirty="0" err="1" smtClean="0">
                <a:latin typeface="Corbel"/>
                <a:cs typeface="Corbel"/>
              </a:rPr>
              <a:t>O.Wieland</a:t>
            </a:r>
            <a:r>
              <a:rPr lang="it-IT" sz="1400" dirty="0">
                <a:latin typeface="Corbel"/>
                <a:cs typeface="Corbel"/>
              </a:rPr>
              <a:t>, </a:t>
            </a:r>
            <a:r>
              <a:rPr lang="it-IT" sz="1400" dirty="0" smtClean="0">
                <a:latin typeface="Corbel"/>
                <a:cs typeface="Corbel"/>
              </a:rPr>
              <a:t>… MILANO</a:t>
            </a:r>
            <a:endParaRPr lang="it-IT" sz="1400" dirty="0">
              <a:latin typeface="Corbel"/>
              <a:cs typeface="Corbel"/>
            </a:endParaRP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6906875" y="3963043"/>
            <a:ext cx="849949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it-IT" sz="2400" b="1" baseline="30000" dirty="0" smtClean="0">
                <a:solidFill>
                  <a:srgbClr val="CC0099"/>
                </a:solidFill>
                <a:latin typeface="Corbel" charset="0"/>
                <a:cs typeface="Corbel" charset="0"/>
              </a:rPr>
              <a:t>64</a:t>
            </a:r>
            <a:r>
              <a:rPr lang="it-IT" sz="2400" b="1" dirty="0" smtClean="0">
                <a:solidFill>
                  <a:srgbClr val="CC0099"/>
                </a:solidFill>
                <a:latin typeface="Corbel" charset="0"/>
                <a:cs typeface="Corbel" charset="0"/>
              </a:rPr>
              <a:t>Fe</a:t>
            </a:r>
            <a:r>
              <a:rPr lang="it-IT" sz="500" b="1" dirty="0" smtClean="0">
                <a:solidFill>
                  <a:srgbClr val="CC0099"/>
                </a:solidFill>
                <a:latin typeface="Corbel" charset="0"/>
                <a:cs typeface="Corbel" charset="0"/>
              </a:rPr>
              <a:t>  </a:t>
            </a:r>
            <a:endParaRPr lang="en-US" sz="300" b="1" dirty="0">
              <a:solidFill>
                <a:srgbClr val="CC0099"/>
              </a:solidFill>
            </a:endParaRPr>
          </a:p>
        </p:txBody>
      </p:sp>
      <p:graphicFrame>
        <p:nvGraphicFramePr>
          <p:cNvPr id="3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659006"/>
              </p:ext>
            </p:extLst>
          </p:nvPr>
        </p:nvGraphicFramePr>
        <p:xfrm>
          <a:off x="4713850" y="3880741"/>
          <a:ext cx="3180639" cy="2231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7" name="Graph" r:id="rId6" imgW="4141694" imgH="2913529" progId="Origin50.Graph">
                  <p:embed/>
                </p:oleObj>
              </mc:Choice>
              <mc:Fallback>
                <p:oleObj name="Graph" r:id="rId6" imgW="4141694" imgH="2913529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850" y="3880741"/>
                        <a:ext cx="3180639" cy="223133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ttangolo 35"/>
          <p:cNvSpPr/>
          <p:nvPr/>
        </p:nvSpPr>
        <p:spPr>
          <a:xfrm>
            <a:off x="7713064" y="4173307"/>
            <a:ext cx="13170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itchFamily="34" charset="0"/>
              </a:rPr>
              <a:t>Structures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endParaRPr kumimoji="0" lang="it-IT" sz="1800" b="1" i="0" u="none" strike="noStrike" kern="0" cap="none" spc="0" normalizeH="0" baseline="0" noProof="0" dirty="0" smtClean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itchFamily="34" charset="0"/>
              </a:rPr>
              <a:t>at</a:t>
            </a: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itchFamily="34" charset="0"/>
              </a:rPr>
              <a:t>6-7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itchFamily="34" charset="0"/>
              </a:rPr>
              <a:t>MeV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endParaRPr kumimoji="0" lang="it-IT" sz="1800" b="1" i="0" u="none" strike="noStrike" kern="0" cap="none" spc="0" normalizeH="0" baseline="0" noProof="0" dirty="0" smtClean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itchFamily="34" charset="0"/>
              </a:rPr>
              <a:t>Above</a:t>
            </a: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itchFamily="34" charset="0"/>
              </a:rPr>
              <a:t>background</a:t>
            </a:r>
            <a:endParaRPr kumimoji="0" lang="it-IT" sz="16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310767" y="4028183"/>
            <a:ext cx="757630" cy="564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5340391" y="3984893"/>
            <a:ext cx="1670282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CC0099"/>
                </a:solidFill>
                <a:latin typeface="Corbel" charset="0"/>
                <a:cs typeface="Corbel" charset="0"/>
              </a:rPr>
              <a:t>Preliminary …       </a:t>
            </a:r>
            <a:endParaRPr lang="it-IT" dirty="0" smtClean="0"/>
          </a:p>
        </p:txBody>
      </p:sp>
      <p:sp>
        <p:nvSpPr>
          <p:cNvPr id="37" name="Rectangle 1"/>
          <p:cNvSpPr/>
          <p:nvPr/>
        </p:nvSpPr>
        <p:spPr>
          <a:xfrm>
            <a:off x="1197801" y="6293001"/>
            <a:ext cx="69999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dirty="0" smtClean="0">
                <a:solidFill>
                  <a:srgbClr val="FFFF00"/>
                </a:solidFill>
                <a:latin typeface="Corbel"/>
                <a:cs typeface="Corbel"/>
              </a:rPr>
              <a:t>New </a:t>
            </a:r>
            <a:r>
              <a:rPr lang="it-IT" sz="2800" dirty="0" err="1" smtClean="0">
                <a:solidFill>
                  <a:srgbClr val="FFFF00"/>
                </a:solidFill>
                <a:latin typeface="Corbel"/>
                <a:cs typeface="Corbel"/>
              </a:rPr>
              <a:t>Measurements</a:t>
            </a:r>
            <a:r>
              <a:rPr lang="it-IT" sz="2800" dirty="0" smtClean="0">
                <a:solidFill>
                  <a:srgbClr val="FFFF00"/>
                </a:solidFill>
                <a:latin typeface="Corbel"/>
                <a:cs typeface="Corbel"/>
              </a:rPr>
              <a:t> @ RIKEN: </a:t>
            </a:r>
            <a:r>
              <a:rPr lang="it-IT" sz="3200" baseline="30000" dirty="0" smtClean="0">
                <a:solidFill>
                  <a:srgbClr val="FFFF00"/>
                </a:solidFill>
                <a:latin typeface="Corbel"/>
                <a:cs typeface="Corbel"/>
              </a:rPr>
              <a:t>70,72</a:t>
            </a:r>
            <a:r>
              <a:rPr lang="it-IT" sz="3200" dirty="0" smtClean="0">
                <a:solidFill>
                  <a:srgbClr val="FFFF00"/>
                </a:solidFill>
                <a:latin typeface="Corbel"/>
                <a:cs typeface="Corbel"/>
              </a:rPr>
              <a:t>Ni, </a:t>
            </a:r>
            <a:r>
              <a:rPr lang="it-IT" sz="3200" baseline="30000" dirty="0" smtClean="0">
                <a:solidFill>
                  <a:srgbClr val="FFFF00"/>
                </a:solidFill>
                <a:latin typeface="Corbel"/>
                <a:cs typeface="Corbel"/>
              </a:rPr>
              <a:t>52,54</a:t>
            </a:r>
            <a:r>
              <a:rPr lang="it-IT" sz="3200" dirty="0" smtClean="0">
                <a:solidFill>
                  <a:srgbClr val="FFFF00"/>
                </a:solidFill>
                <a:latin typeface="Corbel"/>
                <a:cs typeface="Corbel"/>
              </a:rPr>
              <a:t>Ca</a:t>
            </a:r>
            <a:endParaRPr lang="it-IT" sz="3200" dirty="0">
              <a:solidFill>
                <a:srgbClr val="FFFF00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4657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970703" y="361676"/>
            <a:ext cx="7852260" cy="5723307"/>
            <a:chOff x="970701" y="361672"/>
            <a:chExt cx="7852260" cy="5723307"/>
          </a:xfrm>
        </p:grpSpPr>
        <p:sp>
          <p:nvSpPr>
            <p:cNvPr id="268" name="Prostokąt 49"/>
            <p:cNvSpPr>
              <a:spLocks noChangeArrowheads="1"/>
            </p:cNvSpPr>
            <p:nvPr/>
          </p:nvSpPr>
          <p:spPr bwMode="auto">
            <a:xfrm>
              <a:off x="970701" y="361672"/>
              <a:ext cx="7852260" cy="5723307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269" name="Obraz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3" b="12035"/>
            <a:stretch>
              <a:fillRect/>
            </a:stretch>
          </p:blipFill>
          <p:spPr bwMode="auto">
            <a:xfrm>
              <a:off x="6137727" y="384577"/>
              <a:ext cx="2351724" cy="171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0" name="Obraz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 b="7314"/>
            <a:stretch>
              <a:fillRect/>
            </a:stretch>
          </p:blipFill>
          <p:spPr bwMode="auto">
            <a:xfrm>
              <a:off x="4162167" y="1420946"/>
              <a:ext cx="2401516" cy="180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1" name="Obraz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4" b="7684"/>
            <a:stretch>
              <a:fillRect/>
            </a:stretch>
          </p:blipFill>
          <p:spPr bwMode="auto">
            <a:xfrm>
              <a:off x="2403394" y="2593679"/>
              <a:ext cx="2623740" cy="180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2" name="Obraz 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2" r="-7402" b="7880"/>
            <a:stretch>
              <a:fillRect/>
            </a:stretch>
          </p:blipFill>
          <p:spPr bwMode="auto">
            <a:xfrm>
              <a:off x="1183092" y="4169289"/>
              <a:ext cx="2739760" cy="179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3" name="Prostokąt 15"/>
            <p:cNvSpPr>
              <a:spLocks noChangeArrowheads="1"/>
            </p:cNvSpPr>
            <p:nvPr/>
          </p:nvSpPr>
          <p:spPr bwMode="auto">
            <a:xfrm>
              <a:off x="1303068" y="5661874"/>
              <a:ext cx="495694" cy="43294"/>
            </a:xfrm>
            <a:prstGeom prst="rect">
              <a:avLst/>
            </a:prstGeom>
            <a:noFill/>
            <a:ln w="9525" algn="ctr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4" name="Prostokąt 16"/>
            <p:cNvSpPr>
              <a:spLocks noChangeArrowheads="1"/>
            </p:cNvSpPr>
            <p:nvPr/>
          </p:nvSpPr>
          <p:spPr bwMode="auto">
            <a:xfrm rot="5400000">
              <a:off x="1256345" y="5637804"/>
              <a:ext cx="351775" cy="36888"/>
            </a:xfrm>
            <a:prstGeom prst="rect">
              <a:avLst/>
            </a:prstGeom>
            <a:noFill/>
            <a:ln w="6350" algn="ctr">
              <a:solidFill>
                <a:srgbClr val="000000">
                  <a:alpha val="5098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5" name="Prostokąt 19"/>
            <p:cNvSpPr>
              <a:spLocks noChangeArrowheads="1"/>
            </p:cNvSpPr>
            <p:nvPr/>
          </p:nvSpPr>
          <p:spPr bwMode="auto">
            <a:xfrm>
              <a:off x="1620081" y="4915336"/>
              <a:ext cx="80695" cy="1266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6" name="Prostokąt 20"/>
            <p:cNvSpPr>
              <a:spLocks noChangeArrowheads="1"/>
            </p:cNvSpPr>
            <p:nvPr/>
          </p:nvSpPr>
          <p:spPr bwMode="auto">
            <a:xfrm>
              <a:off x="1349177" y="5375634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7" name="Prostokąt 21"/>
            <p:cNvSpPr>
              <a:spLocks noChangeArrowheads="1"/>
            </p:cNvSpPr>
            <p:nvPr/>
          </p:nvSpPr>
          <p:spPr bwMode="auto">
            <a:xfrm>
              <a:off x="1626748" y="5806698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8" name="Prostokąt 22"/>
            <p:cNvSpPr>
              <a:spLocks noChangeArrowheads="1"/>
            </p:cNvSpPr>
            <p:nvPr/>
          </p:nvSpPr>
          <p:spPr bwMode="auto">
            <a:xfrm>
              <a:off x="1391885" y="5809585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9" name="Prostokąt 23"/>
            <p:cNvSpPr>
              <a:spLocks noChangeArrowheads="1"/>
            </p:cNvSpPr>
            <p:nvPr/>
          </p:nvSpPr>
          <p:spPr bwMode="auto">
            <a:xfrm>
              <a:off x="1277511" y="5592609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0" name="Prostokąt 24"/>
            <p:cNvSpPr>
              <a:spLocks noChangeArrowheads="1"/>
            </p:cNvSpPr>
            <p:nvPr/>
          </p:nvSpPr>
          <p:spPr bwMode="auto">
            <a:xfrm>
              <a:off x="1781688" y="5655002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1" name="Prostokąt 25"/>
            <p:cNvSpPr>
              <a:spLocks noChangeArrowheads="1"/>
            </p:cNvSpPr>
            <p:nvPr/>
          </p:nvSpPr>
          <p:spPr bwMode="auto">
            <a:xfrm>
              <a:off x="2240458" y="5353084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2" name="Prostokąt 26"/>
            <p:cNvSpPr>
              <a:spLocks noChangeArrowheads="1"/>
            </p:cNvSpPr>
            <p:nvPr/>
          </p:nvSpPr>
          <p:spPr bwMode="auto">
            <a:xfrm>
              <a:off x="2085769" y="5537521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3" name="Prostokąt 27"/>
            <p:cNvSpPr>
              <a:spLocks noChangeArrowheads="1"/>
            </p:cNvSpPr>
            <p:nvPr/>
          </p:nvSpPr>
          <p:spPr bwMode="auto">
            <a:xfrm>
              <a:off x="2392602" y="5353085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4" name="Prostokąt 28"/>
            <p:cNvSpPr>
              <a:spLocks noChangeArrowheads="1"/>
            </p:cNvSpPr>
            <p:nvPr/>
          </p:nvSpPr>
          <p:spPr bwMode="auto">
            <a:xfrm>
              <a:off x="1417709" y="5460524"/>
              <a:ext cx="29046" cy="238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5" name="pole tekstowe 11"/>
            <p:cNvSpPr txBox="1">
              <a:spLocks noChangeArrowheads="1"/>
            </p:cNvSpPr>
            <p:nvPr/>
          </p:nvSpPr>
          <p:spPr bwMode="auto">
            <a:xfrm>
              <a:off x="1199830" y="5252455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86" name="Prostokąt 29"/>
            <p:cNvSpPr>
              <a:spLocks noChangeArrowheads="1"/>
            </p:cNvSpPr>
            <p:nvPr/>
          </p:nvSpPr>
          <p:spPr bwMode="auto">
            <a:xfrm>
              <a:off x="1710487" y="482849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7" name="pole tekstowe 30"/>
            <p:cNvSpPr txBox="1">
              <a:spLocks noChangeArrowheads="1"/>
            </p:cNvSpPr>
            <p:nvPr/>
          </p:nvSpPr>
          <p:spPr bwMode="auto">
            <a:xfrm>
              <a:off x="1510001" y="4725212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288" name="Prostokąt 31"/>
            <p:cNvSpPr>
              <a:spLocks noChangeArrowheads="1"/>
            </p:cNvSpPr>
            <p:nvPr/>
          </p:nvSpPr>
          <p:spPr bwMode="auto">
            <a:xfrm>
              <a:off x="1950077" y="4479373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9" name="Prostokąt 32"/>
            <p:cNvSpPr>
              <a:spLocks noChangeArrowheads="1"/>
            </p:cNvSpPr>
            <p:nvPr/>
          </p:nvSpPr>
          <p:spPr bwMode="auto">
            <a:xfrm>
              <a:off x="2925407" y="4830446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0" name="pole tekstowe 33"/>
            <p:cNvSpPr txBox="1">
              <a:spLocks noChangeArrowheads="1"/>
            </p:cNvSpPr>
            <p:nvPr/>
          </p:nvSpPr>
          <p:spPr bwMode="auto">
            <a:xfrm>
              <a:off x="1753194" y="4355793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291" name="Prostokąt 34"/>
            <p:cNvSpPr>
              <a:spLocks noChangeArrowheads="1"/>
            </p:cNvSpPr>
            <p:nvPr/>
          </p:nvSpPr>
          <p:spPr bwMode="auto">
            <a:xfrm>
              <a:off x="2085770" y="4297727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2" name="Prostokąt 35"/>
            <p:cNvSpPr>
              <a:spLocks noChangeArrowheads="1"/>
            </p:cNvSpPr>
            <p:nvPr/>
          </p:nvSpPr>
          <p:spPr bwMode="auto">
            <a:xfrm>
              <a:off x="2381679" y="405828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3" name="Prostokąt 36"/>
            <p:cNvSpPr>
              <a:spLocks noChangeArrowheads="1"/>
            </p:cNvSpPr>
            <p:nvPr/>
          </p:nvSpPr>
          <p:spPr bwMode="auto">
            <a:xfrm>
              <a:off x="3238573" y="328597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4" name="Prostokąt 37"/>
            <p:cNvSpPr>
              <a:spLocks noChangeArrowheads="1"/>
            </p:cNvSpPr>
            <p:nvPr/>
          </p:nvSpPr>
          <p:spPr bwMode="auto">
            <a:xfrm>
              <a:off x="3051176" y="3495055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5" name="Prostokąt 38"/>
            <p:cNvSpPr>
              <a:spLocks noChangeArrowheads="1"/>
            </p:cNvSpPr>
            <p:nvPr/>
          </p:nvSpPr>
          <p:spPr bwMode="auto">
            <a:xfrm>
              <a:off x="3432701" y="4459075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6" name="Prostokąt 39"/>
            <p:cNvSpPr>
              <a:spLocks noChangeArrowheads="1"/>
            </p:cNvSpPr>
            <p:nvPr/>
          </p:nvSpPr>
          <p:spPr bwMode="auto">
            <a:xfrm>
              <a:off x="3237585" y="4647250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7" name="pole tekstowe 40"/>
            <p:cNvSpPr txBox="1">
              <a:spLocks noChangeArrowheads="1"/>
            </p:cNvSpPr>
            <p:nvPr/>
          </p:nvSpPr>
          <p:spPr bwMode="auto">
            <a:xfrm>
              <a:off x="2875096" y="3365321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298" name="Prostokąt 41"/>
            <p:cNvSpPr>
              <a:spLocks noChangeArrowheads="1"/>
            </p:cNvSpPr>
            <p:nvPr/>
          </p:nvSpPr>
          <p:spPr bwMode="auto">
            <a:xfrm>
              <a:off x="4452372" y="382655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9" name="Prostokąt 42"/>
            <p:cNvSpPr>
              <a:spLocks noChangeArrowheads="1"/>
            </p:cNvSpPr>
            <p:nvPr/>
          </p:nvSpPr>
          <p:spPr bwMode="auto">
            <a:xfrm>
              <a:off x="4835173" y="349165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0" name="Prostokąt 43"/>
            <p:cNvSpPr>
              <a:spLocks noChangeArrowheads="1"/>
            </p:cNvSpPr>
            <p:nvPr/>
          </p:nvSpPr>
          <p:spPr bwMode="auto">
            <a:xfrm>
              <a:off x="4452372" y="2294284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1" name="Prostokąt 44"/>
            <p:cNvSpPr>
              <a:spLocks noChangeArrowheads="1"/>
            </p:cNvSpPr>
            <p:nvPr/>
          </p:nvSpPr>
          <p:spPr bwMode="auto">
            <a:xfrm>
              <a:off x="4863794" y="204783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2" name="pole tekstowe 45"/>
            <p:cNvSpPr txBox="1">
              <a:spLocks noChangeArrowheads="1"/>
            </p:cNvSpPr>
            <p:nvPr/>
          </p:nvSpPr>
          <p:spPr bwMode="auto">
            <a:xfrm>
              <a:off x="4652481" y="1914205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  <p:sp>
          <p:nvSpPr>
            <p:cNvPr id="303" name="Prostokąt 46"/>
            <p:cNvSpPr>
              <a:spLocks noChangeArrowheads="1"/>
            </p:cNvSpPr>
            <p:nvPr/>
          </p:nvSpPr>
          <p:spPr bwMode="auto">
            <a:xfrm>
              <a:off x="6170114" y="2485331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4" name="Prostokąt 47"/>
            <p:cNvSpPr>
              <a:spLocks noChangeArrowheads="1"/>
            </p:cNvSpPr>
            <p:nvPr/>
          </p:nvSpPr>
          <p:spPr bwMode="auto">
            <a:xfrm>
              <a:off x="6170114" y="1389288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5" name="Prostokąt 48"/>
            <p:cNvSpPr>
              <a:spLocks noChangeArrowheads="1"/>
            </p:cNvSpPr>
            <p:nvPr/>
          </p:nvSpPr>
          <p:spPr bwMode="auto">
            <a:xfrm>
              <a:off x="6779523" y="2061857"/>
              <a:ext cx="69588" cy="1065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08" name="Grupa 67"/>
            <p:cNvGrpSpPr/>
            <p:nvPr/>
          </p:nvGrpSpPr>
          <p:grpSpPr>
            <a:xfrm>
              <a:off x="1947566" y="2179277"/>
              <a:ext cx="4536096" cy="3575470"/>
              <a:chOff x="1614481" y="2497350"/>
              <a:chExt cx="5189314" cy="3775714"/>
            </a:xfrm>
          </p:grpSpPr>
          <p:sp>
            <p:nvSpPr>
              <p:cNvPr id="312" name="pole tekstowe 8"/>
              <p:cNvSpPr txBox="1">
                <a:spLocks noChangeArrowheads="1"/>
              </p:cNvSpPr>
              <p:nvPr/>
            </p:nvSpPr>
            <p:spPr bwMode="auto">
              <a:xfrm>
                <a:off x="1965555" y="5796080"/>
                <a:ext cx="439715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charset="0"/>
                  </a:rPr>
                  <a:t>28</a:t>
                </a:r>
              </a:p>
            </p:txBody>
          </p:sp>
          <p:sp>
            <p:nvSpPr>
              <p:cNvPr id="313" name="pole tekstowe 7"/>
              <p:cNvSpPr txBox="1">
                <a:spLocks noChangeArrowheads="1"/>
              </p:cNvSpPr>
              <p:nvPr/>
            </p:nvSpPr>
            <p:spPr bwMode="auto">
              <a:xfrm>
                <a:off x="2925874" y="4949650"/>
                <a:ext cx="439715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50</a:t>
                </a:r>
              </a:p>
            </p:txBody>
          </p:sp>
          <p:sp>
            <p:nvSpPr>
              <p:cNvPr id="314" name="pole tekstowe 5"/>
              <p:cNvSpPr txBox="1">
                <a:spLocks noChangeArrowheads="1"/>
              </p:cNvSpPr>
              <p:nvPr/>
            </p:nvSpPr>
            <p:spPr bwMode="auto">
              <a:xfrm>
                <a:off x="6249851" y="2497350"/>
                <a:ext cx="553944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126</a:t>
                </a:r>
              </a:p>
            </p:txBody>
          </p:sp>
          <p:sp>
            <p:nvSpPr>
              <p:cNvPr id="315" name="pole tekstowe 6"/>
              <p:cNvSpPr txBox="1">
                <a:spLocks noChangeArrowheads="1"/>
              </p:cNvSpPr>
              <p:nvPr/>
            </p:nvSpPr>
            <p:spPr bwMode="auto">
              <a:xfrm>
                <a:off x="4370949" y="4207245"/>
                <a:ext cx="518200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82</a:t>
                </a:r>
              </a:p>
            </p:txBody>
          </p:sp>
          <p:sp>
            <p:nvSpPr>
              <p:cNvPr id="316" name="pole tekstowe 9"/>
              <p:cNvSpPr txBox="1">
                <a:spLocks noChangeArrowheads="1"/>
              </p:cNvSpPr>
              <p:nvPr/>
            </p:nvSpPr>
            <p:spPr bwMode="auto">
              <a:xfrm>
                <a:off x="1614481" y="5948050"/>
                <a:ext cx="439715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charset="0"/>
                  </a:rPr>
                  <a:t>20</a:t>
                </a:r>
              </a:p>
            </p:txBody>
          </p:sp>
        </p:grpSp>
        <p:sp>
          <p:nvSpPr>
            <p:cNvPr id="309" name="pole tekstowe 18"/>
            <p:cNvSpPr txBox="1">
              <a:spLocks noChangeArrowheads="1"/>
            </p:cNvSpPr>
            <p:nvPr/>
          </p:nvSpPr>
          <p:spPr bwMode="auto">
            <a:xfrm>
              <a:off x="1122247" y="5537792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310" name="pole tekstowe 17"/>
            <p:cNvSpPr txBox="1">
              <a:spLocks noChangeArrowheads="1"/>
            </p:cNvSpPr>
            <p:nvPr/>
          </p:nvSpPr>
          <p:spPr bwMode="auto">
            <a:xfrm>
              <a:off x="1293567" y="5749796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311" name="pole tekstowe 10"/>
            <p:cNvSpPr txBox="1">
              <a:spLocks noChangeArrowheads="1"/>
            </p:cNvSpPr>
            <p:nvPr/>
          </p:nvSpPr>
          <p:spPr bwMode="auto">
            <a:xfrm>
              <a:off x="1533406" y="5745972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63" name="Prostokąt 1"/>
            <p:cNvSpPr/>
            <p:nvPr/>
          </p:nvSpPr>
          <p:spPr bwMode="auto">
            <a:xfrm>
              <a:off x="6871644" y="160831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4" name="Prostokąt 54"/>
            <p:cNvSpPr/>
            <p:nvPr/>
          </p:nvSpPr>
          <p:spPr bwMode="auto">
            <a:xfrm>
              <a:off x="6950315" y="160831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5" name="Prostokąt 55"/>
            <p:cNvSpPr/>
            <p:nvPr/>
          </p:nvSpPr>
          <p:spPr bwMode="auto">
            <a:xfrm>
              <a:off x="6794334" y="169115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6" name="Prostokąt 70"/>
            <p:cNvSpPr/>
            <p:nvPr/>
          </p:nvSpPr>
          <p:spPr bwMode="auto">
            <a:xfrm>
              <a:off x="2410159" y="4851243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7" name="Prostokąt 72"/>
            <p:cNvSpPr/>
            <p:nvPr/>
          </p:nvSpPr>
          <p:spPr bwMode="auto">
            <a:xfrm>
              <a:off x="2333900" y="4851243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3" name="Prostokąt 170"/>
            <p:cNvSpPr/>
            <p:nvPr/>
          </p:nvSpPr>
          <p:spPr bwMode="auto">
            <a:xfrm>
              <a:off x="2401294" y="5256755"/>
              <a:ext cx="123630" cy="963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254" name="Grupa 167"/>
            <p:cNvGrpSpPr/>
            <p:nvPr/>
          </p:nvGrpSpPr>
          <p:grpSpPr>
            <a:xfrm>
              <a:off x="2086319" y="5256755"/>
              <a:ext cx="154125" cy="281626"/>
              <a:chOff x="2387592" y="4973039"/>
              <a:chExt cx="166970" cy="281626"/>
            </a:xfrm>
          </p:grpSpPr>
          <p:sp>
            <p:nvSpPr>
              <p:cNvPr id="260" name="Prostokąt 166"/>
              <p:cNvSpPr/>
              <p:nvPr/>
            </p:nvSpPr>
            <p:spPr bwMode="auto">
              <a:xfrm>
                <a:off x="2389777" y="5096218"/>
                <a:ext cx="164785" cy="15844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61" name="Prostokąt 165"/>
              <p:cNvSpPr/>
              <p:nvPr/>
            </p:nvSpPr>
            <p:spPr bwMode="auto">
              <a:xfrm>
                <a:off x="2387592" y="4973039"/>
                <a:ext cx="87419" cy="123179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255" name="Prostokąt 169"/>
            <p:cNvSpPr/>
            <p:nvPr/>
          </p:nvSpPr>
          <p:spPr bwMode="auto">
            <a:xfrm>
              <a:off x="2381680" y="5068750"/>
              <a:ext cx="80695" cy="65474"/>
            </a:xfrm>
            <a:prstGeom prst="rect">
              <a:avLst/>
            </a:prstGeom>
            <a:solidFill>
              <a:srgbClr val="FFA3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256" name="Łącznik prosty ze strzałką 96"/>
            <p:cNvCxnSpPr/>
            <p:nvPr/>
          </p:nvCxnSpPr>
          <p:spPr bwMode="auto">
            <a:xfrm>
              <a:off x="5620884" y="5532232"/>
              <a:ext cx="3202077" cy="94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7" name="pole tekstowe 101"/>
            <p:cNvSpPr txBox="1"/>
            <p:nvPr/>
          </p:nvSpPr>
          <p:spPr>
            <a:xfrm>
              <a:off x="6202111" y="5514937"/>
              <a:ext cx="2436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Neutron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N</a:t>
              </a:r>
              <a:endPara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8" name="Łącznik prosty ze strzałką 93"/>
            <p:cNvCxnSpPr/>
            <p:nvPr/>
          </p:nvCxnSpPr>
          <p:spPr bwMode="auto">
            <a:xfrm flipV="1">
              <a:off x="1406340" y="1843281"/>
              <a:ext cx="0" cy="2987441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9" name="pole tekstowe 104"/>
            <p:cNvSpPr txBox="1"/>
            <p:nvPr/>
          </p:nvSpPr>
          <p:spPr>
            <a:xfrm rot="16200000">
              <a:off x="9797" y="3043393"/>
              <a:ext cx="2321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Proton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Z</a:t>
              </a:r>
              <a:endPara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7" name="Rectangle 144"/>
          <p:cNvSpPr>
            <a:spLocks noChangeArrowheads="1"/>
          </p:cNvSpPr>
          <p:nvPr/>
        </p:nvSpPr>
        <p:spPr bwMode="auto">
          <a:xfrm>
            <a:off x="2097412" y="326135"/>
            <a:ext cx="5693547" cy="5304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buClr>
                <a:srgbClr val="FF0000"/>
              </a:buClr>
            </a:pPr>
            <a:r>
              <a:rPr lang="it-IT" b="1" kern="0" dirty="0" err="1" smtClean="0">
                <a:solidFill>
                  <a:srgbClr val="FF0000"/>
                </a:solidFill>
                <a:latin typeface="Corbel" charset="0"/>
                <a:cs typeface="Corbel" charset="0"/>
              </a:rPr>
              <a:t>Quest</a:t>
            </a:r>
            <a:r>
              <a:rPr lang="it-IT" b="1" kern="0" dirty="0" smtClean="0">
                <a:solidFill>
                  <a:srgbClr val="FF0000"/>
                </a:solidFill>
                <a:latin typeface="Corbel" charset="0"/>
                <a:cs typeface="Corbel" charset="0"/>
              </a:rPr>
              <a:t> for a UNIFIED DESCRIPTION of ALL Nuclei</a:t>
            </a:r>
            <a:endParaRPr lang="it-IT" sz="800" kern="0" dirty="0" smtClean="0">
              <a:solidFill>
                <a:srgbClr val="FF0000"/>
              </a:solidFill>
              <a:latin typeface="Corbel" charset="0"/>
              <a:cs typeface="Corbel" charset="0"/>
            </a:endParaRPr>
          </a:p>
          <a:p>
            <a:pPr defTabSz="914400">
              <a:lnSpc>
                <a:spcPct val="110000"/>
              </a:lnSpc>
              <a:buClr>
                <a:srgbClr val="FF0000"/>
              </a:buClr>
            </a:pPr>
            <a:endParaRPr lang="it-IT" sz="800" kern="0" dirty="0" smtClean="0">
              <a:solidFill>
                <a:srgbClr val="FF0000"/>
              </a:solidFill>
              <a:latin typeface="Corbel" charset="0"/>
              <a:cs typeface="Corbel" charset="0"/>
            </a:endParaRPr>
          </a:p>
        </p:txBody>
      </p:sp>
      <p:sp>
        <p:nvSpPr>
          <p:cNvPr id="334" name="TextBox 2"/>
          <p:cNvSpPr txBox="1">
            <a:spLocks noChangeArrowheads="1"/>
          </p:cNvSpPr>
          <p:nvPr/>
        </p:nvSpPr>
        <p:spPr bwMode="auto">
          <a:xfrm>
            <a:off x="1895140" y="-103704"/>
            <a:ext cx="6017207" cy="5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FF00"/>
                </a:solidFill>
                <a:latin typeface="Corbel" charset="0"/>
              </a:rPr>
              <a:t>Challenge</a:t>
            </a:r>
            <a:r>
              <a:rPr lang="pl-PL" b="1" dirty="0" smtClean="0">
                <a:solidFill>
                  <a:srgbClr val="FFFF00"/>
                </a:solidFill>
                <a:latin typeface="Corbel" charset="0"/>
              </a:rPr>
              <a:t>s</a:t>
            </a:r>
            <a:r>
              <a:rPr lang="en-US" b="1" dirty="0" smtClean="0">
                <a:solidFill>
                  <a:srgbClr val="FFFF00"/>
                </a:solidFill>
                <a:latin typeface="Corbel" charset="0"/>
              </a:rPr>
              <a:t> in MODERN NUCLEAR PHYSICS</a:t>
            </a:r>
          </a:p>
          <a:p>
            <a:pPr eaLnBrk="1" hangingPunct="1">
              <a:lnSpc>
                <a:spcPct val="50000"/>
              </a:lnSpc>
            </a:pPr>
            <a:endParaRPr lang="en-US" sz="800" b="1" dirty="0" smtClean="0">
              <a:solidFill>
                <a:srgbClr val="FFFF00"/>
              </a:solidFill>
              <a:latin typeface="Corbel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262200" y="361676"/>
            <a:ext cx="6201447" cy="4956673"/>
            <a:chOff x="2262200" y="361672"/>
            <a:chExt cx="6201447" cy="4956673"/>
          </a:xfrm>
        </p:grpSpPr>
        <p:grpSp>
          <p:nvGrpSpPr>
            <p:cNvPr id="93" name="Gruppo 92"/>
            <p:cNvGrpSpPr/>
            <p:nvPr/>
          </p:nvGrpSpPr>
          <p:grpSpPr>
            <a:xfrm>
              <a:off x="2262200" y="361672"/>
              <a:ext cx="6201447" cy="4956673"/>
              <a:chOff x="2262200" y="361672"/>
              <a:chExt cx="6201447" cy="4956673"/>
            </a:xfrm>
          </p:grpSpPr>
          <p:sp>
            <p:nvSpPr>
              <p:cNvPr id="94" name="Dowolny kształt 66"/>
              <p:cNvSpPr/>
              <p:nvPr/>
            </p:nvSpPr>
            <p:spPr bwMode="auto">
              <a:xfrm>
                <a:off x="5462960" y="384578"/>
                <a:ext cx="2772302" cy="1529627"/>
              </a:xfrm>
              <a:custGeom>
                <a:avLst/>
                <a:gdLst>
                  <a:gd name="connsiteX0" fmla="*/ 0 w 3211174"/>
                  <a:gd name="connsiteY0" fmla="*/ 1496291 h 1506726"/>
                  <a:gd name="connsiteX1" fmla="*/ 118753 w 3211174"/>
                  <a:gd name="connsiteY1" fmla="*/ 1413164 h 1506726"/>
                  <a:gd name="connsiteX2" fmla="*/ 154379 w 3211174"/>
                  <a:gd name="connsiteY2" fmla="*/ 1401288 h 1506726"/>
                  <a:gd name="connsiteX3" fmla="*/ 190005 w 3211174"/>
                  <a:gd name="connsiteY3" fmla="*/ 1389413 h 1506726"/>
                  <a:gd name="connsiteX4" fmla="*/ 201880 w 3211174"/>
                  <a:gd name="connsiteY4" fmla="*/ 1353787 h 1506726"/>
                  <a:gd name="connsiteX5" fmla="*/ 273132 w 3211174"/>
                  <a:gd name="connsiteY5" fmla="*/ 1306286 h 1506726"/>
                  <a:gd name="connsiteX6" fmla="*/ 308758 w 3211174"/>
                  <a:gd name="connsiteY6" fmla="*/ 1270660 h 1506726"/>
                  <a:gd name="connsiteX7" fmla="*/ 320634 w 3211174"/>
                  <a:gd name="connsiteY7" fmla="*/ 1235034 h 1506726"/>
                  <a:gd name="connsiteX8" fmla="*/ 391885 w 3211174"/>
                  <a:gd name="connsiteY8" fmla="*/ 1211283 h 1506726"/>
                  <a:gd name="connsiteX9" fmla="*/ 522514 w 3211174"/>
                  <a:gd name="connsiteY9" fmla="*/ 1187532 h 1506726"/>
                  <a:gd name="connsiteX10" fmla="*/ 581891 w 3211174"/>
                  <a:gd name="connsiteY10" fmla="*/ 1140031 h 1506726"/>
                  <a:gd name="connsiteX11" fmla="*/ 617517 w 3211174"/>
                  <a:gd name="connsiteY11" fmla="*/ 1128156 h 1506726"/>
                  <a:gd name="connsiteX12" fmla="*/ 688769 w 3211174"/>
                  <a:gd name="connsiteY12" fmla="*/ 1080655 h 1506726"/>
                  <a:gd name="connsiteX13" fmla="*/ 724395 w 3211174"/>
                  <a:gd name="connsiteY13" fmla="*/ 1056904 h 1506726"/>
                  <a:gd name="connsiteX14" fmla="*/ 760021 w 3211174"/>
                  <a:gd name="connsiteY14" fmla="*/ 1045029 h 1506726"/>
                  <a:gd name="connsiteX15" fmla="*/ 819397 w 3211174"/>
                  <a:gd name="connsiteY15" fmla="*/ 997527 h 1506726"/>
                  <a:gd name="connsiteX16" fmla="*/ 855023 w 3211174"/>
                  <a:gd name="connsiteY16" fmla="*/ 961901 h 1506726"/>
                  <a:gd name="connsiteX17" fmla="*/ 961901 w 3211174"/>
                  <a:gd name="connsiteY17" fmla="*/ 902525 h 1506726"/>
                  <a:gd name="connsiteX18" fmla="*/ 997527 w 3211174"/>
                  <a:gd name="connsiteY18" fmla="*/ 878774 h 1506726"/>
                  <a:gd name="connsiteX19" fmla="*/ 1045028 w 3211174"/>
                  <a:gd name="connsiteY19" fmla="*/ 807522 h 1506726"/>
                  <a:gd name="connsiteX20" fmla="*/ 1116280 w 3211174"/>
                  <a:gd name="connsiteY20" fmla="*/ 771896 h 1506726"/>
                  <a:gd name="connsiteX21" fmla="*/ 1223158 w 3211174"/>
                  <a:gd name="connsiteY21" fmla="*/ 724395 h 1506726"/>
                  <a:gd name="connsiteX22" fmla="*/ 1258784 w 3211174"/>
                  <a:gd name="connsiteY22" fmla="*/ 712519 h 1506726"/>
                  <a:gd name="connsiteX23" fmla="*/ 1330036 w 3211174"/>
                  <a:gd name="connsiteY23" fmla="*/ 665018 h 1506726"/>
                  <a:gd name="connsiteX24" fmla="*/ 1389413 w 3211174"/>
                  <a:gd name="connsiteY24" fmla="*/ 605642 h 1506726"/>
                  <a:gd name="connsiteX25" fmla="*/ 1496291 w 3211174"/>
                  <a:gd name="connsiteY25" fmla="*/ 570016 h 1506726"/>
                  <a:gd name="connsiteX26" fmla="*/ 1531917 w 3211174"/>
                  <a:gd name="connsiteY26" fmla="*/ 558140 h 1506726"/>
                  <a:gd name="connsiteX27" fmla="*/ 1638795 w 3211174"/>
                  <a:gd name="connsiteY27" fmla="*/ 510639 h 1506726"/>
                  <a:gd name="connsiteX28" fmla="*/ 1698171 w 3211174"/>
                  <a:gd name="connsiteY28" fmla="*/ 498764 h 1506726"/>
                  <a:gd name="connsiteX29" fmla="*/ 1769423 w 3211174"/>
                  <a:gd name="connsiteY29" fmla="*/ 475013 h 1506726"/>
                  <a:gd name="connsiteX30" fmla="*/ 1828800 w 3211174"/>
                  <a:gd name="connsiteY30" fmla="*/ 415636 h 1506726"/>
                  <a:gd name="connsiteX31" fmla="*/ 1864426 w 3211174"/>
                  <a:gd name="connsiteY31" fmla="*/ 380010 h 1506726"/>
                  <a:gd name="connsiteX32" fmla="*/ 2030680 w 3211174"/>
                  <a:gd name="connsiteY32" fmla="*/ 344384 h 1506726"/>
                  <a:gd name="connsiteX33" fmla="*/ 2113808 w 3211174"/>
                  <a:gd name="connsiteY33" fmla="*/ 332509 h 1506726"/>
                  <a:gd name="connsiteX34" fmla="*/ 2232561 w 3211174"/>
                  <a:gd name="connsiteY34" fmla="*/ 296883 h 1506726"/>
                  <a:gd name="connsiteX35" fmla="*/ 2268187 w 3211174"/>
                  <a:gd name="connsiteY35" fmla="*/ 285008 h 1506726"/>
                  <a:gd name="connsiteX36" fmla="*/ 2303813 w 3211174"/>
                  <a:gd name="connsiteY36" fmla="*/ 261257 h 1506726"/>
                  <a:gd name="connsiteX37" fmla="*/ 2339439 w 3211174"/>
                  <a:gd name="connsiteY37" fmla="*/ 249382 h 1506726"/>
                  <a:gd name="connsiteX38" fmla="*/ 2375065 w 3211174"/>
                  <a:gd name="connsiteY38" fmla="*/ 213756 h 1506726"/>
                  <a:gd name="connsiteX39" fmla="*/ 2446317 w 3211174"/>
                  <a:gd name="connsiteY39" fmla="*/ 178130 h 1506726"/>
                  <a:gd name="connsiteX40" fmla="*/ 2481943 w 3211174"/>
                  <a:gd name="connsiteY40" fmla="*/ 154379 h 1506726"/>
                  <a:gd name="connsiteX41" fmla="*/ 2517569 w 3211174"/>
                  <a:gd name="connsiteY41" fmla="*/ 142504 h 1506726"/>
                  <a:gd name="connsiteX42" fmla="*/ 2588821 w 3211174"/>
                  <a:gd name="connsiteY42" fmla="*/ 95003 h 1506726"/>
                  <a:gd name="connsiteX43" fmla="*/ 2624447 w 3211174"/>
                  <a:gd name="connsiteY43" fmla="*/ 71252 h 1506726"/>
                  <a:gd name="connsiteX44" fmla="*/ 2826327 w 3211174"/>
                  <a:gd name="connsiteY44" fmla="*/ 35626 h 1506726"/>
                  <a:gd name="connsiteX45" fmla="*/ 3040083 w 3211174"/>
                  <a:gd name="connsiteY45" fmla="*/ 11875 h 1506726"/>
                  <a:gd name="connsiteX46" fmla="*/ 3099459 w 3211174"/>
                  <a:gd name="connsiteY46" fmla="*/ 0 h 1506726"/>
                  <a:gd name="connsiteX47" fmla="*/ 3194462 w 3211174"/>
                  <a:gd name="connsiteY47" fmla="*/ 11875 h 1506726"/>
                  <a:gd name="connsiteX48" fmla="*/ 3170711 w 3211174"/>
                  <a:gd name="connsiteY48" fmla="*/ 83127 h 1506726"/>
                  <a:gd name="connsiteX49" fmla="*/ 3135085 w 3211174"/>
                  <a:gd name="connsiteY49" fmla="*/ 95003 h 1506726"/>
                  <a:gd name="connsiteX50" fmla="*/ 3051958 w 3211174"/>
                  <a:gd name="connsiteY50" fmla="*/ 118753 h 1506726"/>
                  <a:gd name="connsiteX51" fmla="*/ 2980706 w 3211174"/>
                  <a:gd name="connsiteY51" fmla="*/ 178130 h 1506726"/>
                  <a:gd name="connsiteX52" fmla="*/ 2909454 w 3211174"/>
                  <a:gd name="connsiteY52" fmla="*/ 190005 h 1506726"/>
                  <a:gd name="connsiteX53" fmla="*/ 2660072 w 3211174"/>
                  <a:gd name="connsiteY53" fmla="*/ 249382 h 1506726"/>
                  <a:gd name="connsiteX54" fmla="*/ 2612571 w 3211174"/>
                  <a:gd name="connsiteY54" fmla="*/ 296883 h 1506726"/>
                  <a:gd name="connsiteX55" fmla="*/ 2576945 w 3211174"/>
                  <a:gd name="connsiteY55" fmla="*/ 332509 h 1506726"/>
                  <a:gd name="connsiteX56" fmla="*/ 2541319 w 3211174"/>
                  <a:gd name="connsiteY56" fmla="*/ 344384 h 1506726"/>
                  <a:gd name="connsiteX57" fmla="*/ 2398815 w 3211174"/>
                  <a:gd name="connsiteY57" fmla="*/ 356260 h 1506726"/>
                  <a:gd name="connsiteX58" fmla="*/ 2327563 w 3211174"/>
                  <a:gd name="connsiteY58" fmla="*/ 391886 h 1506726"/>
                  <a:gd name="connsiteX59" fmla="*/ 2256311 w 3211174"/>
                  <a:gd name="connsiteY59" fmla="*/ 415636 h 1506726"/>
                  <a:gd name="connsiteX60" fmla="*/ 2220685 w 3211174"/>
                  <a:gd name="connsiteY60" fmla="*/ 427512 h 1506726"/>
                  <a:gd name="connsiteX61" fmla="*/ 2185059 w 3211174"/>
                  <a:gd name="connsiteY61" fmla="*/ 451262 h 1506726"/>
                  <a:gd name="connsiteX62" fmla="*/ 2173184 w 3211174"/>
                  <a:gd name="connsiteY62" fmla="*/ 486888 h 1506726"/>
                  <a:gd name="connsiteX63" fmla="*/ 2161309 w 3211174"/>
                  <a:gd name="connsiteY63" fmla="*/ 534390 h 1506726"/>
                  <a:gd name="connsiteX64" fmla="*/ 2090057 w 3211174"/>
                  <a:gd name="connsiteY64" fmla="*/ 558140 h 1506726"/>
                  <a:gd name="connsiteX65" fmla="*/ 2006930 w 3211174"/>
                  <a:gd name="connsiteY65" fmla="*/ 581891 h 1506726"/>
                  <a:gd name="connsiteX66" fmla="*/ 1959428 w 3211174"/>
                  <a:gd name="connsiteY66" fmla="*/ 653143 h 1506726"/>
                  <a:gd name="connsiteX67" fmla="*/ 1888176 w 3211174"/>
                  <a:gd name="connsiteY67" fmla="*/ 676893 h 1506726"/>
                  <a:gd name="connsiteX68" fmla="*/ 1852550 w 3211174"/>
                  <a:gd name="connsiteY68" fmla="*/ 688769 h 1506726"/>
                  <a:gd name="connsiteX69" fmla="*/ 1840675 w 3211174"/>
                  <a:gd name="connsiteY69" fmla="*/ 724395 h 1506726"/>
                  <a:gd name="connsiteX70" fmla="*/ 1805049 w 3211174"/>
                  <a:gd name="connsiteY70" fmla="*/ 748145 h 1506726"/>
                  <a:gd name="connsiteX71" fmla="*/ 1721922 w 3211174"/>
                  <a:gd name="connsiteY71" fmla="*/ 771896 h 1506726"/>
                  <a:gd name="connsiteX72" fmla="*/ 1686296 w 3211174"/>
                  <a:gd name="connsiteY72" fmla="*/ 783771 h 1506726"/>
                  <a:gd name="connsiteX73" fmla="*/ 1626919 w 3211174"/>
                  <a:gd name="connsiteY73" fmla="*/ 831273 h 1506726"/>
                  <a:gd name="connsiteX74" fmla="*/ 1567543 w 3211174"/>
                  <a:gd name="connsiteY74" fmla="*/ 878774 h 1506726"/>
                  <a:gd name="connsiteX75" fmla="*/ 1531917 w 3211174"/>
                  <a:gd name="connsiteY75" fmla="*/ 902525 h 1506726"/>
                  <a:gd name="connsiteX76" fmla="*/ 1508166 w 3211174"/>
                  <a:gd name="connsiteY76" fmla="*/ 938151 h 1506726"/>
                  <a:gd name="connsiteX77" fmla="*/ 1436914 w 3211174"/>
                  <a:gd name="connsiteY77" fmla="*/ 961901 h 1506726"/>
                  <a:gd name="connsiteX78" fmla="*/ 1365662 w 3211174"/>
                  <a:gd name="connsiteY78" fmla="*/ 1009403 h 1506726"/>
                  <a:gd name="connsiteX79" fmla="*/ 1306285 w 3211174"/>
                  <a:gd name="connsiteY79" fmla="*/ 1080655 h 1506726"/>
                  <a:gd name="connsiteX80" fmla="*/ 1294410 w 3211174"/>
                  <a:gd name="connsiteY80" fmla="*/ 1116281 h 1506726"/>
                  <a:gd name="connsiteX81" fmla="*/ 1175657 w 3211174"/>
                  <a:gd name="connsiteY81" fmla="*/ 1151906 h 1506726"/>
                  <a:gd name="connsiteX82" fmla="*/ 1104405 w 3211174"/>
                  <a:gd name="connsiteY82" fmla="*/ 1175657 h 1506726"/>
                  <a:gd name="connsiteX83" fmla="*/ 1068779 w 3211174"/>
                  <a:gd name="connsiteY83" fmla="*/ 1187532 h 1506726"/>
                  <a:gd name="connsiteX84" fmla="*/ 1033153 w 3211174"/>
                  <a:gd name="connsiteY84" fmla="*/ 1211283 h 1506726"/>
                  <a:gd name="connsiteX85" fmla="*/ 878774 w 3211174"/>
                  <a:gd name="connsiteY85" fmla="*/ 1246909 h 1506726"/>
                  <a:gd name="connsiteX86" fmla="*/ 831272 w 3211174"/>
                  <a:gd name="connsiteY86" fmla="*/ 1258784 h 1506726"/>
                  <a:gd name="connsiteX87" fmla="*/ 771896 w 3211174"/>
                  <a:gd name="connsiteY87" fmla="*/ 1270660 h 1506726"/>
                  <a:gd name="connsiteX88" fmla="*/ 736270 w 3211174"/>
                  <a:gd name="connsiteY88" fmla="*/ 1282535 h 1506726"/>
                  <a:gd name="connsiteX89" fmla="*/ 593766 w 3211174"/>
                  <a:gd name="connsiteY89" fmla="*/ 1294410 h 1506726"/>
                  <a:gd name="connsiteX90" fmla="*/ 486888 w 3211174"/>
                  <a:gd name="connsiteY90" fmla="*/ 1353787 h 1506726"/>
                  <a:gd name="connsiteX91" fmla="*/ 451262 w 3211174"/>
                  <a:gd name="connsiteY91" fmla="*/ 1377538 h 1506726"/>
                  <a:gd name="connsiteX92" fmla="*/ 368135 w 3211174"/>
                  <a:gd name="connsiteY92" fmla="*/ 1401288 h 1506726"/>
                  <a:gd name="connsiteX93" fmla="*/ 273132 w 3211174"/>
                  <a:gd name="connsiteY93" fmla="*/ 1425039 h 1506726"/>
                  <a:gd name="connsiteX94" fmla="*/ 201880 w 3211174"/>
                  <a:gd name="connsiteY94" fmla="*/ 1496291 h 1506726"/>
                  <a:gd name="connsiteX95" fmla="*/ 0 w 3211174"/>
                  <a:gd name="connsiteY95" fmla="*/ 1496291 h 1506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3211174" h="1506726">
                    <a:moveTo>
                      <a:pt x="0" y="1496291"/>
                    </a:moveTo>
                    <a:cubicBezTo>
                      <a:pt x="63141" y="1417363"/>
                      <a:pt x="23454" y="1444930"/>
                      <a:pt x="118753" y="1413164"/>
                    </a:cubicBezTo>
                    <a:lnTo>
                      <a:pt x="154379" y="1401288"/>
                    </a:lnTo>
                    <a:lnTo>
                      <a:pt x="190005" y="1389413"/>
                    </a:lnTo>
                    <a:cubicBezTo>
                      <a:pt x="193963" y="1377538"/>
                      <a:pt x="193029" y="1362638"/>
                      <a:pt x="201880" y="1353787"/>
                    </a:cubicBezTo>
                    <a:cubicBezTo>
                      <a:pt x="222064" y="1333603"/>
                      <a:pt x="252948" y="1326470"/>
                      <a:pt x="273132" y="1306286"/>
                    </a:cubicBezTo>
                    <a:lnTo>
                      <a:pt x="308758" y="1270660"/>
                    </a:lnTo>
                    <a:cubicBezTo>
                      <a:pt x="312717" y="1258785"/>
                      <a:pt x="310448" y="1242310"/>
                      <a:pt x="320634" y="1235034"/>
                    </a:cubicBezTo>
                    <a:cubicBezTo>
                      <a:pt x="341006" y="1220483"/>
                      <a:pt x="368135" y="1219200"/>
                      <a:pt x="391885" y="1211283"/>
                    </a:cubicBezTo>
                    <a:cubicBezTo>
                      <a:pt x="457784" y="1189317"/>
                      <a:pt x="415100" y="1200959"/>
                      <a:pt x="522514" y="1187532"/>
                    </a:cubicBezTo>
                    <a:cubicBezTo>
                      <a:pt x="612061" y="1157684"/>
                      <a:pt x="505155" y="1201419"/>
                      <a:pt x="581891" y="1140031"/>
                    </a:cubicBezTo>
                    <a:cubicBezTo>
                      <a:pt x="591666" y="1132211"/>
                      <a:pt x="605642" y="1132114"/>
                      <a:pt x="617517" y="1128156"/>
                    </a:cubicBezTo>
                    <a:lnTo>
                      <a:pt x="688769" y="1080655"/>
                    </a:lnTo>
                    <a:cubicBezTo>
                      <a:pt x="700644" y="1072738"/>
                      <a:pt x="710855" y="1061417"/>
                      <a:pt x="724395" y="1056904"/>
                    </a:cubicBezTo>
                    <a:lnTo>
                      <a:pt x="760021" y="1045029"/>
                    </a:lnTo>
                    <a:cubicBezTo>
                      <a:pt x="813136" y="965355"/>
                      <a:pt x="750566" y="1043415"/>
                      <a:pt x="819397" y="997527"/>
                    </a:cubicBezTo>
                    <a:cubicBezTo>
                      <a:pt x="833371" y="988211"/>
                      <a:pt x="841766" y="972212"/>
                      <a:pt x="855023" y="961901"/>
                    </a:cubicBezTo>
                    <a:cubicBezTo>
                      <a:pt x="916274" y="914262"/>
                      <a:pt x="908148" y="920442"/>
                      <a:pt x="961901" y="902525"/>
                    </a:cubicBezTo>
                    <a:cubicBezTo>
                      <a:pt x="973776" y="894608"/>
                      <a:pt x="988129" y="889515"/>
                      <a:pt x="997527" y="878774"/>
                    </a:cubicBezTo>
                    <a:cubicBezTo>
                      <a:pt x="1016324" y="857292"/>
                      <a:pt x="1021277" y="823356"/>
                      <a:pt x="1045028" y="807522"/>
                    </a:cubicBezTo>
                    <a:cubicBezTo>
                      <a:pt x="1091069" y="776827"/>
                      <a:pt x="1067114" y="788284"/>
                      <a:pt x="1116280" y="771896"/>
                    </a:cubicBezTo>
                    <a:cubicBezTo>
                      <a:pt x="1172738" y="734257"/>
                      <a:pt x="1138364" y="752660"/>
                      <a:pt x="1223158" y="724395"/>
                    </a:cubicBezTo>
                    <a:cubicBezTo>
                      <a:pt x="1235033" y="720437"/>
                      <a:pt x="1248369" y="719463"/>
                      <a:pt x="1258784" y="712519"/>
                    </a:cubicBezTo>
                    <a:lnTo>
                      <a:pt x="1330036" y="665018"/>
                    </a:lnTo>
                    <a:cubicBezTo>
                      <a:pt x="1351704" y="632516"/>
                      <a:pt x="1351911" y="622309"/>
                      <a:pt x="1389413" y="605642"/>
                    </a:cubicBezTo>
                    <a:cubicBezTo>
                      <a:pt x="1389428" y="605635"/>
                      <a:pt x="1478470" y="575956"/>
                      <a:pt x="1496291" y="570016"/>
                    </a:cubicBezTo>
                    <a:cubicBezTo>
                      <a:pt x="1508166" y="566057"/>
                      <a:pt x="1521501" y="565083"/>
                      <a:pt x="1531917" y="558140"/>
                    </a:cubicBezTo>
                    <a:cubicBezTo>
                      <a:pt x="1574562" y="529711"/>
                      <a:pt x="1578232" y="522751"/>
                      <a:pt x="1638795" y="510639"/>
                    </a:cubicBezTo>
                    <a:cubicBezTo>
                      <a:pt x="1658587" y="506681"/>
                      <a:pt x="1678698" y="504075"/>
                      <a:pt x="1698171" y="498764"/>
                    </a:cubicBezTo>
                    <a:cubicBezTo>
                      <a:pt x="1722324" y="492177"/>
                      <a:pt x="1769423" y="475013"/>
                      <a:pt x="1769423" y="475013"/>
                    </a:cubicBezTo>
                    <a:cubicBezTo>
                      <a:pt x="1812966" y="409699"/>
                      <a:pt x="1769423" y="465117"/>
                      <a:pt x="1828800" y="415636"/>
                    </a:cubicBezTo>
                    <a:cubicBezTo>
                      <a:pt x="1841702" y="404885"/>
                      <a:pt x="1849745" y="388166"/>
                      <a:pt x="1864426" y="380010"/>
                    </a:cubicBezTo>
                    <a:cubicBezTo>
                      <a:pt x="1914371" y="352263"/>
                      <a:pt x="1976592" y="351596"/>
                      <a:pt x="2030680" y="344384"/>
                    </a:cubicBezTo>
                    <a:cubicBezTo>
                      <a:pt x="2058425" y="340685"/>
                      <a:pt x="2086269" y="337516"/>
                      <a:pt x="2113808" y="332509"/>
                    </a:cubicBezTo>
                    <a:cubicBezTo>
                      <a:pt x="2153295" y="325330"/>
                      <a:pt x="2195375" y="309278"/>
                      <a:pt x="2232561" y="296883"/>
                    </a:cubicBezTo>
                    <a:lnTo>
                      <a:pt x="2268187" y="285008"/>
                    </a:lnTo>
                    <a:cubicBezTo>
                      <a:pt x="2280062" y="277091"/>
                      <a:pt x="2291047" y="267640"/>
                      <a:pt x="2303813" y="261257"/>
                    </a:cubicBezTo>
                    <a:cubicBezTo>
                      <a:pt x="2315009" y="255659"/>
                      <a:pt x="2329024" y="256326"/>
                      <a:pt x="2339439" y="249382"/>
                    </a:cubicBezTo>
                    <a:cubicBezTo>
                      <a:pt x="2353413" y="240066"/>
                      <a:pt x="2362163" y="224507"/>
                      <a:pt x="2375065" y="213756"/>
                    </a:cubicBezTo>
                    <a:cubicBezTo>
                      <a:pt x="2405760" y="188177"/>
                      <a:pt x="2410610" y="190032"/>
                      <a:pt x="2446317" y="178130"/>
                    </a:cubicBezTo>
                    <a:cubicBezTo>
                      <a:pt x="2458192" y="170213"/>
                      <a:pt x="2469177" y="160762"/>
                      <a:pt x="2481943" y="154379"/>
                    </a:cubicBezTo>
                    <a:cubicBezTo>
                      <a:pt x="2493139" y="148781"/>
                      <a:pt x="2507154" y="149448"/>
                      <a:pt x="2517569" y="142504"/>
                    </a:cubicBezTo>
                    <a:cubicBezTo>
                      <a:pt x="2606524" y="83201"/>
                      <a:pt x="2504111" y="123239"/>
                      <a:pt x="2588821" y="95003"/>
                    </a:cubicBezTo>
                    <a:cubicBezTo>
                      <a:pt x="2600696" y="87086"/>
                      <a:pt x="2611405" y="77049"/>
                      <a:pt x="2624447" y="71252"/>
                    </a:cubicBezTo>
                    <a:cubicBezTo>
                      <a:pt x="2701748" y="36895"/>
                      <a:pt x="2732639" y="44143"/>
                      <a:pt x="2826327" y="35626"/>
                    </a:cubicBezTo>
                    <a:cubicBezTo>
                      <a:pt x="2924136" y="3024"/>
                      <a:pt x="2822232" y="33660"/>
                      <a:pt x="3040083" y="11875"/>
                    </a:cubicBezTo>
                    <a:cubicBezTo>
                      <a:pt x="3060167" y="9867"/>
                      <a:pt x="3079667" y="3958"/>
                      <a:pt x="3099459" y="0"/>
                    </a:cubicBezTo>
                    <a:cubicBezTo>
                      <a:pt x="3131127" y="3958"/>
                      <a:pt x="3165298" y="-1086"/>
                      <a:pt x="3194462" y="11875"/>
                    </a:cubicBezTo>
                    <a:cubicBezTo>
                      <a:pt x="3241231" y="32661"/>
                      <a:pt x="3175498" y="79935"/>
                      <a:pt x="3170711" y="83127"/>
                    </a:cubicBezTo>
                    <a:cubicBezTo>
                      <a:pt x="3160296" y="90071"/>
                      <a:pt x="3147121" y="91564"/>
                      <a:pt x="3135085" y="95003"/>
                    </a:cubicBezTo>
                    <a:cubicBezTo>
                      <a:pt x="3030680" y="124834"/>
                      <a:pt x="3137397" y="90274"/>
                      <a:pt x="3051958" y="118753"/>
                    </a:cubicBezTo>
                    <a:cubicBezTo>
                      <a:pt x="3035422" y="135289"/>
                      <a:pt x="3005505" y="169864"/>
                      <a:pt x="2980706" y="178130"/>
                    </a:cubicBezTo>
                    <a:cubicBezTo>
                      <a:pt x="2957863" y="185744"/>
                      <a:pt x="2933205" y="186047"/>
                      <a:pt x="2909454" y="190005"/>
                    </a:cubicBezTo>
                    <a:cubicBezTo>
                      <a:pt x="2788688" y="270515"/>
                      <a:pt x="2866683" y="235607"/>
                      <a:pt x="2660072" y="249382"/>
                    </a:cubicBezTo>
                    <a:cubicBezTo>
                      <a:pt x="2637453" y="317241"/>
                      <a:pt x="2666858" y="260692"/>
                      <a:pt x="2612571" y="296883"/>
                    </a:cubicBezTo>
                    <a:cubicBezTo>
                      <a:pt x="2598597" y="306199"/>
                      <a:pt x="2590919" y="323193"/>
                      <a:pt x="2576945" y="332509"/>
                    </a:cubicBezTo>
                    <a:cubicBezTo>
                      <a:pt x="2566530" y="339453"/>
                      <a:pt x="2553727" y="342730"/>
                      <a:pt x="2541319" y="344384"/>
                    </a:cubicBezTo>
                    <a:cubicBezTo>
                      <a:pt x="2494071" y="350684"/>
                      <a:pt x="2446316" y="352301"/>
                      <a:pt x="2398815" y="356260"/>
                    </a:cubicBezTo>
                    <a:cubicBezTo>
                      <a:pt x="2268888" y="399568"/>
                      <a:pt x="2465687" y="330498"/>
                      <a:pt x="2327563" y="391886"/>
                    </a:cubicBezTo>
                    <a:cubicBezTo>
                      <a:pt x="2304685" y="402054"/>
                      <a:pt x="2280062" y="407719"/>
                      <a:pt x="2256311" y="415636"/>
                    </a:cubicBezTo>
                    <a:cubicBezTo>
                      <a:pt x="2244436" y="419594"/>
                      <a:pt x="2231101" y="420569"/>
                      <a:pt x="2220685" y="427512"/>
                    </a:cubicBezTo>
                    <a:lnTo>
                      <a:pt x="2185059" y="451262"/>
                    </a:lnTo>
                    <a:cubicBezTo>
                      <a:pt x="2181101" y="463137"/>
                      <a:pt x="2176623" y="474852"/>
                      <a:pt x="2173184" y="486888"/>
                    </a:cubicBezTo>
                    <a:cubicBezTo>
                      <a:pt x="2168700" y="502581"/>
                      <a:pt x="2173701" y="523768"/>
                      <a:pt x="2161309" y="534390"/>
                    </a:cubicBezTo>
                    <a:cubicBezTo>
                      <a:pt x="2142301" y="550683"/>
                      <a:pt x="2114345" y="552068"/>
                      <a:pt x="2090057" y="558140"/>
                    </a:cubicBezTo>
                    <a:cubicBezTo>
                      <a:pt x="2030412" y="573052"/>
                      <a:pt x="2058040" y="564855"/>
                      <a:pt x="2006930" y="581891"/>
                    </a:cubicBezTo>
                    <a:cubicBezTo>
                      <a:pt x="1991096" y="605642"/>
                      <a:pt x="1986508" y="644117"/>
                      <a:pt x="1959428" y="653143"/>
                    </a:cubicBezTo>
                    <a:lnTo>
                      <a:pt x="1888176" y="676893"/>
                    </a:lnTo>
                    <a:lnTo>
                      <a:pt x="1852550" y="688769"/>
                    </a:lnTo>
                    <a:cubicBezTo>
                      <a:pt x="1848592" y="700644"/>
                      <a:pt x="1848495" y="714620"/>
                      <a:pt x="1840675" y="724395"/>
                    </a:cubicBezTo>
                    <a:cubicBezTo>
                      <a:pt x="1831759" y="735540"/>
                      <a:pt x="1817814" y="741762"/>
                      <a:pt x="1805049" y="748145"/>
                    </a:cubicBezTo>
                    <a:cubicBezTo>
                      <a:pt x="1786062" y="757639"/>
                      <a:pt x="1739685" y="766821"/>
                      <a:pt x="1721922" y="771896"/>
                    </a:cubicBezTo>
                    <a:cubicBezTo>
                      <a:pt x="1709886" y="775335"/>
                      <a:pt x="1698171" y="779813"/>
                      <a:pt x="1686296" y="783771"/>
                    </a:cubicBezTo>
                    <a:cubicBezTo>
                      <a:pt x="1618227" y="885873"/>
                      <a:pt x="1708864" y="765715"/>
                      <a:pt x="1626919" y="831273"/>
                    </a:cubicBezTo>
                    <a:cubicBezTo>
                      <a:pt x="1550187" y="892660"/>
                      <a:pt x="1657088" y="848927"/>
                      <a:pt x="1567543" y="878774"/>
                    </a:cubicBezTo>
                    <a:cubicBezTo>
                      <a:pt x="1555668" y="886691"/>
                      <a:pt x="1542009" y="892433"/>
                      <a:pt x="1531917" y="902525"/>
                    </a:cubicBezTo>
                    <a:cubicBezTo>
                      <a:pt x="1521825" y="912617"/>
                      <a:pt x="1520269" y="930587"/>
                      <a:pt x="1508166" y="938151"/>
                    </a:cubicBezTo>
                    <a:cubicBezTo>
                      <a:pt x="1486936" y="951420"/>
                      <a:pt x="1436914" y="961901"/>
                      <a:pt x="1436914" y="961901"/>
                    </a:cubicBezTo>
                    <a:cubicBezTo>
                      <a:pt x="1413163" y="977735"/>
                      <a:pt x="1381496" y="985652"/>
                      <a:pt x="1365662" y="1009403"/>
                    </a:cubicBezTo>
                    <a:cubicBezTo>
                      <a:pt x="1332595" y="1059003"/>
                      <a:pt x="1352003" y="1034937"/>
                      <a:pt x="1306285" y="1080655"/>
                    </a:cubicBezTo>
                    <a:cubicBezTo>
                      <a:pt x="1302327" y="1092530"/>
                      <a:pt x="1304596" y="1109005"/>
                      <a:pt x="1294410" y="1116281"/>
                    </a:cubicBezTo>
                    <a:cubicBezTo>
                      <a:pt x="1274141" y="1130759"/>
                      <a:pt x="1204115" y="1143369"/>
                      <a:pt x="1175657" y="1151906"/>
                    </a:cubicBezTo>
                    <a:cubicBezTo>
                      <a:pt x="1151677" y="1159100"/>
                      <a:pt x="1128156" y="1167740"/>
                      <a:pt x="1104405" y="1175657"/>
                    </a:cubicBezTo>
                    <a:lnTo>
                      <a:pt x="1068779" y="1187532"/>
                    </a:lnTo>
                    <a:cubicBezTo>
                      <a:pt x="1056904" y="1195449"/>
                      <a:pt x="1046195" y="1205486"/>
                      <a:pt x="1033153" y="1211283"/>
                    </a:cubicBezTo>
                    <a:cubicBezTo>
                      <a:pt x="962408" y="1242726"/>
                      <a:pt x="956430" y="1232790"/>
                      <a:pt x="878774" y="1246909"/>
                    </a:cubicBezTo>
                    <a:cubicBezTo>
                      <a:pt x="862716" y="1249829"/>
                      <a:pt x="847205" y="1255243"/>
                      <a:pt x="831272" y="1258784"/>
                    </a:cubicBezTo>
                    <a:cubicBezTo>
                      <a:pt x="811569" y="1263163"/>
                      <a:pt x="791477" y="1265765"/>
                      <a:pt x="771896" y="1270660"/>
                    </a:cubicBezTo>
                    <a:cubicBezTo>
                      <a:pt x="759752" y="1273696"/>
                      <a:pt x="748678" y="1280881"/>
                      <a:pt x="736270" y="1282535"/>
                    </a:cubicBezTo>
                    <a:cubicBezTo>
                      <a:pt x="689022" y="1288835"/>
                      <a:pt x="641267" y="1290452"/>
                      <a:pt x="593766" y="1294410"/>
                    </a:cubicBezTo>
                    <a:cubicBezTo>
                      <a:pt x="531061" y="1315313"/>
                      <a:pt x="568554" y="1299343"/>
                      <a:pt x="486888" y="1353787"/>
                    </a:cubicBezTo>
                    <a:cubicBezTo>
                      <a:pt x="475013" y="1361704"/>
                      <a:pt x="464802" y="1373025"/>
                      <a:pt x="451262" y="1377538"/>
                    </a:cubicBezTo>
                    <a:cubicBezTo>
                      <a:pt x="411587" y="1390763"/>
                      <a:pt x="412872" y="1391346"/>
                      <a:pt x="368135" y="1401288"/>
                    </a:cubicBezTo>
                    <a:cubicBezTo>
                      <a:pt x="282156" y="1420395"/>
                      <a:pt x="336792" y="1403820"/>
                      <a:pt x="273132" y="1425039"/>
                    </a:cubicBezTo>
                    <a:cubicBezTo>
                      <a:pt x="249381" y="1448790"/>
                      <a:pt x="235302" y="1492949"/>
                      <a:pt x="201880" y="1496291"/>
                    </a:cubicBezTo>
                    <a:cubicBezTo>
                      <a:pt x="43739" y="1512105"/>
                      <a:pt x="122909" y="1508166"/>
                      <a:pt x="0" y="1496291"/>
                    </a:cubicBezTo>
                    <a:close/>
                  </a:path>
                </a:pathLst>
              </a:custGeom>
              <a:gradFill>
                <a:gsLst>
                  <a:gs pos="16000">
                    <a:srgbClr val="080808"/>
                  </a:gs>
                  <a:gs pos="57000">
                    <a:srgbClr val="FFFFFF">
                      <a:lumMod val="94000"/>
                    </a:srgbClr>
                  </a:gs>
                </a:gsLst>
                <a:lin ang="147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5" name="Dowolny kształt 65"/>
              <p:cNvSpPr/>
              <p:nvPr/>
            </p:nvSpPr>
            <p:spPr bwMode="auto">
              <a:xfrm>
                <a:off x="2262200" y="361672"/>
                <a:ext cx="6201447" cy="4956673"/>
              </a:xfrm>
              <a:custGeom>
                <a:avLst/>
                <a:gdLst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127531 w 7094483"/>
                  <a:gd name="connsiteY175" fmla="*/ 1786878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5875283 w 7094483"/>
                  <a:gd name="connsiteY182" fmla="*/ 2007595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5402317 w 7094483"/>
                  <a:gd name="connsiteY190" fmla="*/ 2322905 h 5234271"/>
                  <a:gd name="connsiteX191" fmla="*/ 5339255 w 7094483"/>
                  <a:gd name="connsiteY191" fmla="*/ 2364947 h 5234271"/>
                  <a:gd name="connsiteX192" fmla="*/ 5255173 w 7094483"/>
                  <a:gd name="connsiteY192" fmla="*/ 2459540 h 5234271"/>
                  <a:gd name="connsiteX193" fmla="*/ 5223642 w 7094483"/>
                  <a:gd name="connsiteY193" fmla="*/ 2491071 h 5234271"/>
                  <a:gd name="connsiteX194" fmla="*/ 5192111 w 7094483"/>
                  <a:gd name="connsiteY194" fmla="*/ 2512091 h 5234271"/>
                  <a:gd name="connsiteX195" fmla="*/ 5160580 w 7094483"/>
                  <a:gd name="connsiteY195" fmla="*/ 2543622 h 5234271"/>
                  <a:gd name="connsiteX196" fmla="*/ 5139559 w 7094483"/>
                  <a:gd name="connsiteY196" fmla="*/ 2575153 h 5234271"/>
                  <a:gd name="connsiteX197" fmla="*/ 5076497 w 7094483"/>
                  <a:gd name="connsiteY197" fmla="*/ 2617195 h 5234271"/>
                  <a:gd name="connsiteX198" fmla="*/ 4981904 w 7094483"/>
                  <a:gd name="connsiteY198" fmla="*/ 2701278 h 5234271"/>
                  <a:gd name="connsiteX199" fmla="*/ 4929352 w 7094483"/>
                  <a:gd name="connsiteY199" fmla="*/ 2743319 h 5234271"/>
                  <a:gd name="connsiteX200" fmla="*/ 4908331 w 7094483"/>
                  <a:gd name="connsiteY200" fmla="*/ 2774850 h 5234271"/>
                  <a:gd name="connsiteX201" fmla="*/ 4845269 w 7094483"/>
                  <a:gd name="connsiteY201" fmla="*/ 2816891 h 5234271"/>
                  <a:gd name="connsiteX202" fmla="*/ 4771697 w 7094483"/>
                  <a:gd name="connsiteY202" fmla="*/ 2900974 h 5234271"/>
                  <a:gd name="connsiteX203" fmla="*/ 4508938 w 7094483"/>
                  <a:gd name="connsiteY203" fmla="*/ 2900974 h 5234271"/>
                  <a:gd name="connsiteX204" fmla="*/ 4477407 w 7094483"/>
                  <a:gd name="connsiteY204" fmla="*/ 2932505 h 5234271"/>
                  <a:gd name="connsiteX205" fmla="*/ 4445876 w 7094483"/>
                  <a:gd name="connsiteY205" fmla="*/ 2953526 h 5234271"/>
                  <a:gd name="connsiteX206" fmla="*/ 4340773 w 7094483"/>
                  <a:gd name="connsiteY206" fmla="*/ 2985057 h 5234271"/>
                  <a:gd name="connsiteX207" fmla="*/ 4309242 w 7094483"/>
                  <a:gd name="connsiteY207" fmla="*/ 2995567 h 5234271"/>
                  <a:gd name="connsiteX208" fmla="*/ 4277711 w 7094483"/>
                  <a:gd name="connsiteY208" fmla="*/ 3027098 h 5234271"/>
                  <a:gd name="connsiteX209" fmla="*/ 4246180 w 7094483"/>
                  <a:gd name="connsiteY209" fmla="*/ 3048119 h 5234271"/>
                  <a:gd name="connsiteX210" fmla="*/ 4225159 w 7094483"/>
                  <a:gd name="connsiteY210" fmla="*/ 3079650 h 5234271"/>
                  <a:gd name="connsiteX211" fmla="*/ 4193628 w 7094483"/>
                  <a:gd name="connsiteY211" fmla="*/ 3100671 h 5234271"/>
                  <a:gd name="connsiteX212" fmla="*/ 4099035 w 7094483"/>
                  <a:gd name="connsiteY212" fmla="*/ 3174243 h 5234271"/>
                  <a:gd name="connsiteX213" fmla="*/ 4067504 w 7094483"/>
                  <a:gd name="connsiteY213" fmla="*/ 3195264 h 5234271"/>
                  <a:gd name="connsiteX214" fmla="*/ 4004442 w 7094483"/>
                  <a:gd name="connsiteY214" fmla="*/ 3216284 h 5234271"/>
                  <a:gd name="connsiteX215" fmla="*/ 3972911 w 7094483"/>
                  <a:gd name="connsiteY215" fmla="*/ 3226795 h 5234271"/>
                  <a:gd name="connsiteX216" fmla="*/ 3909849 w 7094483"/>
                  <a:gd name="connsiteY216" fmla="*/ 3237305 h 5234271"/>
                  <a:gd name="connsiteX217" fmla="*/ 3815255 w 7094483"/>
                  <a:gd name="connsiteY217" fmla="*/ 3268836 h 5234271"/>
                  <a:gd name="connsiteX218" fmla="*/ 3783724 w 7094483"/>
                  <a:gd name="connsiteY218" fmla="*/ 3279347 h 5234271"/>
                  <a:gd name="connsiteX219" fmla="*/ 3752193 w 7094483"/>
                  <a:gd name="connsiteY219" fmla="*/ 3300367 h 5234271"/>
                  <a:gd name="connsiteX220" fmla="*/ 3731173 w 7094483"/>
                  <a:gd name="connsiteY220" fmla="*/ 3363429 h 5234271"/>
                  <a:gd name="connsiteX221" fmla="*/ 3636580 w 7094483"/>
                  <a:gd name="connsiteY221" fmla="*/ 3415981 h 5234271"/>
                  <a:gd name="connsiteX222" fmla="*/ 3584028 w 7094483"/>
                  <a:gd name="connsiteY222" fmla="*/ 3468533 h 5234271"/>
                  <a:gd name="connsiteX223" fmla="*/ 3541986 w 7094483"/>
                  <a:gd name="connsiteY223" fmla="*/ 3563126 h 5234271"/>
                  <a:gd name="connsiteX224" fmla="*/ 3478924 w 7094483"/>
                  <a:gd name="connsiteY224" fmla="*/ 3584147 h 5234271"/>
                  <a:gd name="connsiteX225" fmla="*/ 3447393 w 7094483"/>
                  <a:gd name="connsiteY225" fmla="*/ 3594657 h 5234271"/>
                  <a:gd name="connsiteX226" fmla="*/ 3415862 w 7094483"/>
                  <a:gd name="connsiteY226" fmla="*/ 3615678 h 5234271"/>
                  <a:gd name="connsiteX227" fmla="*/ 3384331 w 7094483"/>
                  <a:gd name="connsiteY227" fmla="*/ 3626188 h 5234271"/>
                  <a:gd name="connsiteX228" fmla="*/ 3373821 w 7094483"/>
                  <a:gd name="connsiteY228" fmla="*/ 3657719 h 5234271"/>
                  <a:gd name="connsiteX229" fmla="*/ 3363311 w 7094483"/>
                  <a:gd name="connsiteY229" fmla="*/ 3783843 h 5234271"/>
                  <a:gd name="connsiteX230" fmla="*/ 3331780 w 7094483"/>
                  <a:gd name="connsiteY230" fmla="*/ 3794353 h 5234271"/>
                  <a:gd name="connsiteX231" fmla="*/ 3300249 w 7094483"/>
                  <a:gd name="connsiteY231" fmla="*/ 3815374 h 5234271"/>
                  <a:gd name="connsiteX232" fmla="*/ 3153104 w 7094483"/>
                  <a:gd name="connsiteY232" fmla="*/ 3836395 h 5234271"/>
                  <a:gd name="connsiteX233" fmla="*/ 3090042 w 7094483"/>
                  <a:gd name="connsiteY233" fmla="*/ 3878436 h 5234271"/>
                  <a:gd name="connsiteX234" fmla="*/ 2995449 w 7094483"/>
                  <a:gd name="connsiteY234" fmla="*/ 3899457 h 5234271"/>
                  <a:gd name="connsiteX235" fmla="*/ 2932386 w 7094483"/>
                  <a:gd name="connsiteY235" fmla="*/ 3952009 h 5234271"/>
                  <a:gd name="connsiteX236" fmla="*/ 2869324 w 7094483"/>
                  <a:gd name="connsiteY236" fmla="*/ 3983540 h 5234271"/>
                  <a:gd name="connsiteX237" fmla="*/ 2806262 w 7094483"/>
                  <a:gd name="connsiteY237" fmla="*/ 4015071 h 5234271"/>
                  <a:gd name="connsiteX238" fmla="*/ 2764221 w 7094483"/>
                  <a:gd name="connsiteY238" fmla="*/ 4057112 h 5234271"/>
                  <a:gd name="connsiteX239" fmla="*/ 2743200 w 7094483"/>
                  <a:gd name="connsiteY239" fmla="*/ 4088643 h 5234271"/>
                  <a:gd name="connsiteX240" fmla="*/ 2711669 w 7094483"/>
                  <a:gd name="connsiteY240" fmla="*/ 4109664 h 5234271"/>
                  <a:gd name="connsiteX241" fmla="*/ 2617076 w 7094483"/>
                  <a:gd name="connsiteY241" fmla="*/ 4183236 h 5234271"/>
                  <a:gd name="connsiteX242" fmla="*/ 2585545 w 7094483"/>
                  <a:gd name="connsiteY242" fmla="*/ 4214767 h 5234271"/>
                  <a:gd name="connsiteX243" fmla="*/ 2522483 w 7094483"/>
                  <a:gd name="connsiteY243" fmla="*/ 4235788 h 5234271"/>
                  <a:gd name="connsiteX244" fmla="*/ 2459421 w 7094483"/>
                  <a:gd name="connsiteY244" fmla="*/ 4277829 h 5234271"/>
                  <a:gd name="connsiteX245" fmla="*/ 2396359 w 7094483"/>
                  <a:gd name="connsiteY245" fmla="*/ 4330381 h 5234271"/>
                  <a:gd name="connsiteX246" fmla="*/ 2375338 w 7094483"/>
                  <a:gd name="connsiteY246" fmla="*/ 4361912 h 5234271"/>
                  <a:gd name="connsiteX247" fmla="*/ 2270235 w 7094483"/>
                  <a:gd name="connsiteY247" fmla="*/ 4414464 h 5234271"/>
                  <a:gd name="connsiteX248" fmla="*/ 2217683 w 7094483"/>
                  <a:gd name="connsiteY248" fmla="*/ 4424974 h 5234271"/>
                  <a:gd name="connsiteX249" fmla="*/ 2154621 w 7094483"/>
                  <a:gd name="connsiteY249" fmla="*/ 4445995 h 5234271"/>
                  <a:gd name="connsiteX250" fmla="*/ 2091559 w 7094483"/>
                  <a:gd name="connsiteY250" fmla="*/ 4488036 h 5234271"/>
                  <a:gd name="connsiteX251" fmla="*/ 2028497 w 7094483"/>
                  <a:gd name="connsiteY251" fmla="*/ 4519567 h 5234271"/>
                  <a:gd name="connsiteX252" fmla="*/ 1933904 w 7094483"/>
                  <a:gd name="connsiteY252" fmla="*/ 4572119 h 5234271"/>
                  <a:gd name="connsiteX253" fmla="*/ 1723697 w 7094483"/>
                  <a:gd name="connsiteY253" fmla="*/ 4603650 h 5234271"/>
                  <a:gd name="connsiteX254" fmla="*/ 1713186 w 7094483"/>
                  <a:gd name="connsiteY254" fmla="*/ 4635181 h 5234271"/>
                  <a:gd name="connsiteX255" fmla="*/ 1650124 w 7094483"/>
                  <a:gd name="connsiteY255" fmla="*/ 4687733 h 5234271"/>
                  <a:gd name="connsiteX256" fmla="*/ 1618593 w 7094483"/>
                  <a:gd name="connsiteY256" fmla="*/ 4719264 h 5234271"/>
                  <a:gd name="connsiteX257" fmla="*/ 1555531 w 7094483"/>
                  <a:gd name="connsiteY257" fmla="*/ 4740284 h 5234271"/>
                  <a:gd name="connsiteX258" fmla="*/ 1524000 w 7094483"/>
                  <a:gd name="connsiteY258" fmla="*/ 4750795 h 5234271"/>
                  <a:gd name="connsiteX259" fmla="*/ 1460938 w 7094483"/>
                  <a:gd name="connsiteY259" fmla="*/ 4792836 h 5234271"/>
                  <a:gd name="connsiteX260" fmla="*/ 1397876 w 7094483"/>
                  <a:gd name="connsiteY260" fmla="*/ 4834878 h 5234271"/>
                  <a:gd name="connsiteX261" fmla="*/ 1366345 w 7094483"/>
                  <a:gd name="connsiteY261" fmla="*/ 4845388 h 5234271"/>
                  <a:gd name="connsiteX262" fmla="*/ 1271752 w 7094483"/>
                  <a:gd name="connsiteY262" fmla="*/ 4866409 h 5234271"/>
                  <a:gd name="connsiteX263" fmla="*/ 1208690 w 7094483"/>
                  <a:gd name="connsiteY263" fmla="*/ 4876919 h 5234271"/>
                  <a:gd name="connsiteX264" fmla="*/ 1093076 w 7094483"/>
                  <a:gd name="connsiteY264" fmla="*/ 4908450 h 5234271"/>
                  <a:gd name="connsiteX265" fmla="*/ 1061545 w 7094483"/>
                  <a:gd name="connsiteY265" fmla="*/ 4929471 h 5234271"/>
                  <a:gd name="connsiteX266" fmla="*/ 998483 w 7094483"/>
                  <a:gd name="connsiteY266" fmla="*/ 4950491 h 5234271"/>
                  <a:gd name="connsiteX267" fmla="*/ 935421 w 7094483"/>
                  <a:gd name="connsiteY267" fmla="*/ 4982022 h 5234271"/>
                  <a:gd name="connsiteX268" fmla="*/ 872359 w 7094483"/>
                  <a:gd name="connsiteY268" fmla="*/ 5024064 h 5234271"/>
                  <a:gd name="connsiteX269" fmla="*/ 777766 w 7094483"/>
                  <a:gd name="connsiteY269" fmla="*/ 5034574 h 5234271"/>
                  <a:gd name="connsiteX270" fmla="*/ 756745 w 7094483"/>
                  <a:gd name="connsiteY270" fmla="*/ 5066105 h 5234271"/>
                  <a:gd name="connsiteX271" fmla="*/ 693683 w 7094483"/>
                  <a:gd name="connsiteY271" fmla="*/ 5097636 h 5234271"/>
                  <a:gd name="connsiteX272" fmla="*/ 493986 w 7094483"/>
                  <a:gd name="connsiteY272" fmla="*/ 5087126 h 5234271"/>
                  <a:gd name="connsiteX273" fmla="*/ 388883 w 7094483"/>
                  <a:gd name="connsiteY273" fmla="*/ 5097636 h 5234271"/>
                  <a:gd name="connsiteX274" fmla="*/ 325821 w 7094483"/>
                  <a:gd name="connsiteY274" fmla="*/ 5118657 h 5234271"/>
                  <a:gd name="connsiteX275" fmla="*/ 294290 w 7094483"/>
                  <a:gd name="connsiteY275" fmla="*/ 5139678 h 5234271"/>
                  <a:gd name="connsiteX276" fmla="*/ 252249 w 7094483"/>
                  <a:gd name="connsiteY276" fmla="*/ 5181719 h 5234271"/>
                  <a:gd name="connsiteX277" fmla="*/ 220717 w 7094483"/>
                  <a:gd name="connsiteY277" fmla="*/ 5202740 h 5234271"/>
                  <a:gd name="connsiteX278" fmla="*/ 94593 w 7094483"/>
                  <a:gd name="connsiteY278" fmla="*/ 5234271 h 5234271"/>
                  <a:gd name="connsiteX279" fmla="*/ 52552 w 7094483"/>
                  <a:gd name="connsiteY279" fmla="*/ 5171209 h 5234271"/>
                  <a:gd name="connsiteX280" fmla="*/ 63062 w 7094483"/>
                  <a:gd name="connsiteY280" fmla="*/ 5139678 h 5234271"/>
                  <a:gd name="connsiteX281" fmla="*/ 94593 w 7094483"/>
                  <a:gd name="connsiteY281" fmla="*/ 5118657 h 5234271"/>
                  <a:gd name="connsiteX282" fmla="*/ 94593 w 7094483"/>
                  <a:gd name="connsiteY282" fmla="*/ 5118657 h 523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7094483" h="5234271">
                    <a:moveTo>
                      <a:pt x="0" y="5181719"/>
                    </a:moveTo>
                    <a:lnTo>
                      <a:pt x="0" y="5181719"/>
                    </a:lnTo>
                    <a:cubicBezTo>
                      <a:pt x="24524" y="5160698"/>
                      <a:pt x="49564" y="5140265"/>
                      <a:pt x="73573" y="5118657"/>
                    </a:cubicBezTo>
                    <a:cubicBezTo>
                      <a:pt x="97720" y="5096924"/>
                      <a:pt x="106602" y="5079453"/>
                      <a:pt x="136635" y="5066105"/>
                    </a:cubicBezTo>
                    <a:cubicBezTo>
                      <a:pt x="156883" y="5057106"/>
                      <a:pt x="199697" y="5045084"/>
                      <a:pt x="199697" y="5045084"/>
                    </a:cubicBezTo>
                    <a:cubicBezTo>
                      <a:pt x="206704" y="5034574"/>
                      <a:pt x="211785" y="5022485"/>
                      <a:pt x="220717" y="5013553"/>
                    </a:cubicBezTo>
                    <a:cubicBezTo>
                      <a:pt x="241090" y="4993181"/>
                      <a:pt x="258138" y="4990570"/>
                      <a:pt x="283780" y="4982022"/>
                    </a:cubicBezTo>
                    <a:cubicBezTo>
                      <a:pt x="290787" y="4971512"/>
                      <a:pt x="295868" y="4959423"/>
                      <a:pt x="304800" y="4950491"/>
                    </a:cubicBezTo>
                    <a:cubicBezTo>
                      <a:pt x="325173" y="4930118"/>
                      <a:pt x="342219" y="4927508"/>
                      <a:pt x="367862" y="4918960"/>
                    </a:cubicBezTo>
                    <a:cubicBezTo>
                      <a:pt x="378372" y="4908450"/>
                      <a:pt x="387974" y="4896945"/>
                      <a:pt x="399393" y="4887429"/>
                    </a:cubicBezTo>
                    <a:cubicBezTo>
                      <a:pt x="409097" y="4879342"/>
                      <a:pt x="421992" y="4875341"/>
                      <a:pt x="430924" y="4866409"/>
                    </a:cubicBezTo>
                    <a:cubicBezTo>
                      <a:pt x="500997" y="4796337"/>
                      <a:pt x="399389" y="4869916"/>
                      <a:pt x="483476" y="4813857"/>
                    </a:cubicBezTo>
                    <a:cubicBezTo>
                      <a:pt x="490483" y="4803347"/>
                      <a:pt x="495565" y="4791258"/>
                      <a:pt x="504497" y="4782326"/>
                    </a:cubicBezTo>
                    <a:cubicBezTo>
                      <a:pt x="513429" y="4773394"/>
                      <a:pt x="528137" y="4771169"/>
                      <a:pt x="536028" y="4761305"/>
                    </a:cubicBezTo>
                    <a:cubicBezTo>
                      <a:pt x="542949" y="4752654"/>
                      <a:pt x="541583" y="4739683"/>
                      <a:pt x="546538" y="4729774"/>
                    </a:cubicBezTo>
                    <a:cubicBezTo>
                      <a:pt x="552187" y="4718476"/>
                      <a:pt x="560552" y="4708753"/>
                      <a:pt x="567559" y="4698243"/>
                    </a:cubicBezTo>
                    <a:cubicBezTo>
                      <a:pt x="571062" y="4687733"/>
                      <a:pt x="571924" y="4675930"/>
                      <a:pt x="578069" y="4666712"/>
                    </a:cubicBezTo>
                    <a:cubicBezTo>
                      <a:pt x="586314" y="4654344"/>
                      <a:pt x="598181" y="4644697"/>
                      <a:pt x="609600" y="4635181"/>
                    </a:cubicBezTo>
                    <a:cubicBezTo>
                      <a:pt x="631886" y="4616609"/>
                      <a:pt x="657469" y="4605991"/>
                      <a:pt x="683173" y="4593140"/>
                    </a:cubicBezTo>
                    <a:cubicBezTo>
                      <a:pt x="717774" y="4558539"/>
                      <a:pt x="727483" y="4544708"/>
                      <a:pt x="777766" y="4519567"/>
                    </a:cubicBezTo>
                    <a:cubicBezTo>
                      <a:pt x="791780" y="4512560"/>
                      <a:pt x="806372" y="4506608"/>
                      <a:pt x="819807" y="4498547"/>
                    </a:cubicBezTo>
                    <a:cubicBezTo>
                      <a:pt x="841471" y="4485549"/>
                      <a:pt x="861848" y="4470519"/>
                      <a:pt x="882869" y="4456505"/>
                    </a:cubicBezTo>
                    <a:cubicBezTo>
                      <a:pt x="893379" y="4449498"/>
                      <a:pt x="902416" y="4439478"/>
                      <a:pt x="914400" y="4435484"/>
                    </a:cubicBezTo>
                    <a:lnTo>
                      <a:pt x="1008993" y="4403953"/>
                    </a:lnTo>
                    <a:lnTo>
                      <a:pt x="1040524" y="4393443"/>
                    </a:lnTo>
                    <a:lnTo>
                      <a:pt x="1072055" y="4382933"/>
                    </a:lnTo>
                    <a:cubicBezTo>
                      <a:pt x="1093076" y="4368919"/>
                      <a:pt x="1117252" y="4358755"/>
                      <a:pt x="1135117" y="4340891"/>
                    </a:cubicBezTo>
                    <a:cubicBezTo>
                      <a:pt x="1162323" y="4313686"/>
                      <a:pt x="1191997" y="4279891"/>
                      <a:pt x="1229711" y="4267319"/>
                    </a:cubicBezTo>
                    <a:cubicBezTo>
                      <a:pt x="1309720" y="4240649"/>
                      <a:pt x="1271046" y="4250643"/>
                      <a:pt x="1345324" y="4235788"/>
                    </a:cubicBezTo>
                    <a:cubicBezTo>
                      <a:pt x="1435688" y="4175544"/>
                      <a:pt x="1321357" y="4247772"/>
                      <a:pt x="1408386" y="4204257"/>
                    </a:cubicBezTo>
                    <a:cubicBezTo>
                      <a:pt x="1419684" y="4198608"/>
                      <a:pt x="1428374" y="4188366"/>
                      <a:pt x="1439917" y="4183236"/>
                    </a:cubicBezTo>
                    <a:cubicBezTo>
                      <a:pt x="1460165" y="4174237"/>
                      <a:pt x="1481959" y="4169223"/>
                      <a:pt x="1502980" y="4162216"/>
                    </a:cubicBezTo>
                    <a:cubicBezTo>
                      <a:pt x="1513490" y="4158713"/>
                      <a:pt x="1525293" y="4157850"/>
                      <a:pt x="1534511" y="4151705"/>
                    </a:cubicBezTo>
                    <a:cubicBezTo>
                      <a:pt x="1693888" y="4045455"/>
                      <a:pt x="1530319" y="4160455"/>
                      <a:pt x="1629104" y="4078133"/>
                    </a:cubicBezTo>
                    <a:cubicBezTo>
                      <a:pt x="1638808" y="4070046"/>
                      <a:pt x="1650931" y="4065199"/>
                      <a:pt x="1660635" y="4057112"/>
                    </a:cubicBezTo>
                    <a:cubicBezTo>
                      <a:pt x="1672054" y="4047596"/>
                      <a:pt x="1680747" y="4035097"/>
                      <a:pt x="1692166" y="4025581"/>
                    </a:cubicBezTo>
                    <a:cubicBezTo>
                      <a:pt x="1701870" y="4017494"/>
                      <a:pt x="1713993" y="4012647"/>
                      <a:pt x="1723697" y="4004560"/>
                    </a:cubicBezTo>
                    <a:cubicBezTo>
                      <a:pt x="1751986" y="3980986"/>
                      <a:pt x="1753206" y="3966921"/>
                      <a:pt x="1786759" y="3952009"/>
                    </a:cubicBezTo>
                    <a:cubicBezTo>
                      <a:pt x="1807007" y="3943010"/>
                      <a:pt x="1849821" y="3930988"/>
                      <a:pt x="1849821" y="3930988"/>
                    </a:cubicBezTo>
                    <a:cubicBezTo>
                      <a:pt x="1860331" y="3923981"/>
                      <a:pt x="1870054" y="3915616"/>
                      <a:pt x="1881352" y="3909967"/>
                    </a:cubicBezTo>
                    <a:cubicBezTo>
                      <a:pt x="1891261" y="3905012"/>
                      <a:pt x="1904232" y="3906378"/>
                      <a:pt x="1912883" y="3899457"/>
                    </a:cubicBezTo>
                    <a:cubicBezTo>
                      <a:pt x="1980799" y="3845125"/>
                      <a:pt x="1886181" y="3883833"/>
                      <a:pt x="1965435" y="3857416"/>
                    </a:cubicBezTo>
                    <a:cubicBezTo>
                      <a:pt x="1985238" y="3837612"/>
                      <a:pt x="2002155" y="3816571"/>
                      <a:pt x="2028497" y="3804864"/>
                    </a:cubicBezTo>
                    <a:cubicBezTo>
                      <a:pt x="2048745" y="3795865"/>
                      <a:pt x="2091559" y="3783843"/>
                      <a:pt x="2091559" y="3783843"/>
                    </a:cubicBezTo>
                    <a:cubicBezTo>
                      <a:pt x="2112580" y="3769829"/>
                      <a:pt x="2136757" y="3759666"/>
                      <a:pt x="2154621" y="3741802"/>
                    </a:cubicBezTo>
                    <a:cubicBezTo>
                      <a:pt x="2165131" y="3731292"/>
                      <a:pt x="2173159" y="3717490"/>
                      <a:pt x="2186152" y="3710271"/>
                    </a:cubicBezTo>
                    <a:cubicBezTo>
                      <a:pt x="2205521" y="3699510"/>
                      <a:pt x="2249214" y="3689250"/>
                      <a:pt x="2249214" y="3689250"/>
                    </a:cubicBezTo>
                    <a:cubicBezTo>
                      <a:pt x="2333301" y="3633191"/>
                      <a:pt x="2231693" y="3706770"/>
                      <a:pt x="2301766" y="3636698"/>
                    </a:cubicBezTo>
                    <a:cubicBezTo>
                      <a:pt x="2310698" y="3627766"/>
                      <a:pt x="2322787" y="3622685"/>
                      <a:pt x="2333297" y="3615678"/>
                    </a:cubicBezTo>
                    <a:cubicBezTo>
                      <a:pt x="2353967" y="3584672"/>
                      <a:pt x="2355499" y="3577908"/>
                      <a:pt x="2385849" y="3552616"/>
                    </a:cubicBezTo>
                    <a:cubicBezTo>
                      <a:pt x="2395553" y="3544529"/>
                      <a:pt x="2407676" y="3539682"/>
                      <a:pt x="2417380" y="3531595"/>
                    </a:cubicBezTo>
                    <a:cubicBezTo>
                      <a:pt x="2428799" y="3522079"/>
                      <a:pt x="2435918" y="3507283"/>
                      <a:pt x="2448911" y="3500064"/>
                    </a:cubicBezTo>
                    <a:cubicBezTo>
                      <a:pt x="2468280" y="3489303"/>
                      <a:pt x="2511973" y="3479043"/>
                      <a:pt x="2511973" y="3479043"/>
                    </a:cubicBezTo>
                    <a:cubicBezTo>
                      <a:pt x="2522483" y="3468533"/>
                      <a:pt x="2531136" y="3455757"/>
                      <a:pt x="2543504" y="3447512"/>
                    </a:cubicBezTo>
                    <a:cubicBezTo>
                      <a:pt x="2552722" y="3441367"/>
                      <a:pt x="2565126" y="3441957"/>
                      <a:pt x="2575035" y="3437002"/>
                    </a:cubicBezTo>
                    <a:cubicBezTo>
                      <a:pt x="2586333" y="3431353"/>
                      <a:pt x="2596056" y="3422988"/>
                      <a:pt x="2606566" y="3415981"/>
                    </a:cubicBezTo>
                    <a:cubicBezTo>
                      <a:pt x="2645101" y="3358177"/>
                      <a:pt x="2606568" y="3407220"/>
                      <a:pt x="2659117" y="3363429"/>
                    </a:cubicBezTo>
                    <a:cubicBezTo>
                      <a:pt x="2670536" y="3353913"/>
                      <a:pt x="2679363" y="3341571"/>
                      <a:pt x="2690649" y="3331898"/>
                    </a:cubicBezTo>
                    <a:cubicBezTo>
                      <a:pt x="2717889" y="3308550"/>
                      <a:pt x="2768610" y="3276421"/>
                      <a:pt x="2795752" y="3258326"/>
                    </a:cubicBezTo>
                    <a:cubicBezTo>
                      <a:pt x="2806262" y="3251319"/>
                      <a:pt x="2818351" y="3246237"/>
                      <a:pt x="2827283" y="3237305"/>
                    </a:cubicBezTo>
                    <a:cubicBezTo>
                      <a:pt x="2837793" y="3226795"/>
                      <a:pt x="2846446" y="3214019"/>
                      <a:pt x="2858814" y="3205774"/>
                    </a:cubicBezTo>
                    <a:cubicBezTo>
                      <a:pt x="2868032" y="3199629"/>
                      <a:pt x="2879835" y="3198767"/>
                      <a:pt x="2890345" y="3195264"/>
                    </a:cubicBezTo>
                    <a:cubicBezTo>
                      <a:pt x="2900855" y="3184754"/>
                      <a:pt x="2910143" y="3172859"/>
                      <a:pt x="2921876" y="3163733"/>
                    </a:cubicBezTo>
                    <a:cubicBezTo>
                      <a:pt x="2941818" y="3148222"/>
                      <a:pt x="2967074" y="3139555"/>
                      <a:pt x="2984938" y="3121691"/>
                    </a:cubicBezTo>
                    <a:cubicBezTo>
                      <a:pt x="3005959" y="3100670"/>
                      <a:pt x="3023265" y="3075119"/>
                      <a:pt x="3048000" y="3058629"/>
                    </a:cubicBezTo>
                    <a:cubicBezTo>
                      <a:pt x="3069021" y="3044615"/>
                      <a:pt x="3093198" y="3034452"/>
                      <a:pt x="3111062" y="3016588"/>
                    </a:cubicBezTo>
                    <a:cubicBezTo>
                      <a:pt x="3150427" y="2977223"/>
                      <a:pt x="3128492" y="2989757"/>
                      <a:pt x="3174124" y="2974547"/>
                    </a:cubicBezTo>
                    <a:cubicBezTo>
                      <a:pt x="3184634" y="2967540"/>
                      <a:pt x="3194357" y="2959175"/>
                      <a:pt x="3205655" y="2953526"/>
                    </a:cubicBezTo>
                    <a:cubicBezTo>
                      <a:pt x="3215564" y="2948571"/>
                      <a:pt x="3227968" y="2949161"/>
                      <a:pt x="3237186" y="2943016"/>
                    </a:cubicBezTo>
                    <a:cubicBezTo>
                      <a:pt x="3288841" y="2908579"/>
                      <a:pt x="3250961" y="2918729"/>
                      <a:pt x="3289738" y="2879953"/>
                    </a:cubicBezTo>
                    <a:cubicBezTo>
                      <a:pt x="3298670" y="2871021"/>
                      <a:pt x="3310759" y="2865940"/>
                      <a:pt x="3321269" y="2858933"/>
                    </a:cubicBezTo>
                    <a:cubicBezTo>
                      <a:pt x="3324773" y="2848423"/>
                      <a:pt x="3324859" y="2836053"/>
                      <a:pt x="3331780" y="2827402"/>
                    </a:cubicBezTo>
                    <a:cubicBezTo>
                      <a:pt x="3339671" y="2817538"/>
                      <a:pt x="3353607" y="2814468"/>
                      <a:pt x="3363311" y="2806381"/>
                    </a:cubicBezTo>
                    <a:cubicBezTo>
                      <a:pt x="3444237" y="2738942"/>
                      <a:pt x="3348087" y="2806020"/>
                      <a:pt x="3426373" y="2753829"/>
                    </a:cubicBezTo>
                    <a:lnTo>
                      <a:pt x="3531476" y="2596174"/>
                    </a:lnTo>
                    <a:lnTo>
                      <a:pt x="3552497" y="2564643"/>
                    </a:lnTo>
                    <a:cubicBezTo>
                      <a:pt x="3559504" y="2554133"/>
                      <a:pt x="3563007" y="2540119"/>
                      <a:pt x="3573517" y="2533112"/>
                    </a:cubicBezTo>
                    <a:cubicBezTo>
                      <a:pt x="3604521" y="2512443"/>
                      <a:pt x="3611291" y="2510907"/>
                      <a:pt x="3636580" y="2480560"/>
                    </a:cubicBezTo>
                    <a:cubicBezTo>
                      <a:pt x="3644667" y="2470856"/>
                      <a:pt x="3648094" y="2457347"/>
                      <a:pt x="3657600" y="2449029"/>
                    </a:cubicBezTo>
                    <a:cubicBezTo>
                      <a:pt x="3676613" y="2432393"/>
                      <a:pt x="3699641" y="2421002"/>
                      <a:pt x="3720662" y="2406988"/>
                    </a:cubicBezTo>
                    <a:cubicBezTo>
                      <a:pt x="3731172" y="2399981"/>
                      <a:pt x="3740209" y="2389961"/>
                      <a:pt x="3752193" y="2385967"/>
                    </a:cubicBezTo>
                    <a:lnTo>
                      <a:pt x="3815255" y="2364947"/>
                    </a:lnTo>
                    <a:cubicBezTo>
                      <a:pt x="3852202" y="2309527"/>
                      <a:pt x="3814972" y="2350053"/>
                      <a:pt x="3878317" y="2322905"/>
                    </a:cubicBezTo>
                    <a:cubicBezTo>
                      <a:pt x="3889928" y="2317929"/>
                      <a:pt x="3898550" y="2307533"/>
                      <a:pt x="3909849" y="2301884"/>
                    </a:cubicBezTo>
                    <a:cubicBezTo>
                      <a:pt x="3919758" y="2296929"/>
                      <a:pt x="3930870" y="2294877"/>
                      <a:pt x="3941380" y="2291374"/>
                    </a:cubicBezTo>
                    <a:cubicBezTo>
                      <a:pt x="3951890" y="2284367"/>
                      <a:pt x="3961083" y="2274788"/>
                      <a:pt x="3972911" y="2270353"/>
                    </a:cubicBezTo>
                    <a:cubicBezTo>
                      <a:pt x="3989637" y="2264081"/>
                      <a:pt x="4008131" y="2264176"/>
                      <a:pt x="4025462" y="2259843"/>
                    </a:cubicBezTo>
                    <a:cubicBezTo>
                      <a:pt x="4036210" y="2257156"/>
                      <a:pt x="4046483" y="2252836"/>
                      <a:pt x="4056993" y="2249333"/>
                    </a:cubicBezTo>
                    <a:cubicBezTo>
                      <a:pt x="4135279" y="2197142"/>
                      <a:pt x="4039129" y="2264220"/>
                      <a:pt x="4120055" y="2196781"/>
                    </a:cubicBezTo>
                    <a:cubicBezTo>
                      <a:pt x="4129759" y="2188694"/>
                      <a:pt x="4141882" y="2183847"/>
                      <a:pt x="4151586" y="2175760"/>
                    </a:cubicBezTo>
                    <a:cubicBezTo>
                      <a:pt x="4204072" y="2132022"/>
                      <a:pt x="4159236" y="2152189"/>
                      <a:pt x="4214649" y="2133719"/>
                    </a:cubicBezTo>
                    <a:cubicBezTo>
                      <a:pt x="4264618" y="2100406"/>
                      <a:pt x="4234194" y="2116694"/>
                      <a:pt x="4309242" y="2091678"/>
                    </a:cubicBezTo>
                    <a:lnTo>
                      <a:pt x="4340773" y="2081167"/>
                    </a:lnTo>
                    <a:lnTo>
                      <a:pt x="4372304" y="2070657"/>
                    </a:lnTo>
                    <a:cubicBezTo>
                      <a:pt x="4382814" y="2060147"/>
                      <a:pt x="4392416" y="2048642"/>
                      <a:pt x="4403835" y="2039126"/>
                    </a:cubicBezTo>
                    <a:cubicBezTo>
                      <a:pt x="4413539" y="2031039"/>
                      <a:pt x="4426434" y="2027037"/>
                      <a:pt x="4435366" y="2018105"/>
                    </a:cubicBezTo>
                    <a:cubicBezTo>
                      <a:pt x="4484977" y="1968493"/>
                      <a:pt x="4432705" y="2006331"/>
                      <a:pt x="4466897" y="1955043"/>
                    </a:cubicBezTo>
                    <a:cubicBezTo>
                      <a:pt x="4489392" y="1921301"/>
                      <a:pt x="4496901" y="1924021"/>
                      <a:pt x="4529959" y="1913002"/>
                    </a:cubicBezTo>
                    <a:cubicBezTo>
                      <a:pt x="4587489" y="1932178"/>
                      <a:pt x="4562214" y="1928647"/>
                      <a:pt x="4656083" y="1913002"/>
                    </a:cubicBezTo>
                    <a:cubicBezTo>
                      <a:pt x="4667011" y="1911181"/>
                      <a:pt x="4677929" y="1907871"/>
                      <a:pt x="4687614" y="1902491"/>
                    </a:cubicBezTo>
                    <a:cubicBezTo>
                      <a:pt x="4709698" y="1890222"/>
                      <a:pt x="4726709" y="1868439"/>
                      <a:pt x="4750676" y="1860450"/>
                    </a:cubicBezTo>
                    <a:lnTo>
                      <a:pt x="4876800" y="1818409"/>
                    </a:lnTo>
                    <a:cubicBezTo>
                      <a:pt x="4887310" y="1814905"/>
                      <a:pt x="4899113" y="1814043"/>
                      <a:pt x="4908331" y="1807898"/>
                    </a:cubicBezTo>
                    <a:lnTo>
                      <a:pt x="4971393" y="1765857"/>
                    </a:lnTo>
                    <a:cubicBezTo>
                      <a:pt x="4981903" y="1758850"/>
                      <a:pt x="4993992" y="1753768"/>
                      <a:pt x="5002924" y="1744836"/>
                    </a:cubicBezTo>
                    <a:cubicBezTo>
                      <a:pt x="5013434" y="1734326"/>
                      <a:pt x="5022087" y="1721550"/>
                      <a:pt x="5034455" y="1713305"/>
                    </a:cubicBezTo>
                    <a:cubicBezTo>
                      <a:pt x="5043673" y="1707160"/>
                      <a:pt x="5055333" y="1705839"/>
                      <a:pt x="5065986" y="1702795"/>
                    </a:cubicBezTo>
                    <a:cubicBezTo>
                      <a:pt x="5177155" y="1671032"/>
                      <a:pt x="5021263" y="1721206"/>
                      <a:pt x="5171090" y="1671264"/>
                    </a:cubicBezTo>
                    <a:cubicBezTo>
                      <a:pt x="5181600" y="1667761"/>
                      <a:pt x="5193403" y="1666898"/>
                      <a:pt x="5202621" y="1660753"/>
                    </a:cubicBezTo>
                    <a:cubicBezTo>
                      <a:pt x="5276911" y="1611228"/>
                      <a:pt x="5184963" y="1673367"/>
                      <a:pt x="5276193" y="1608202"/>
                    </a:cubicBezTo>
                    <a:cubicBezTo>
                      <a:pt x="5309462" y="1584438"/>
                      <a:pt x="5315421" y="1585088"/>
                      <a:pt x="5349766" y="1555650"/>
                    </a:cubicBezTo>
                    <a:cubicBezTo>
                      <a:pt x="5389443" y="1521642"/>
                      <a:pt x="5365097" y="1524119"/>
                      <a:pt x="5391807" y="1524119"/>
                    </a:cubicBezTo>
                    <a:lnTo>
                      <a:pt x="5391807" y="1471567"/>
                    </a:lnTo>
                    <a:cubicBezTo>
                      <a:pt x="5416331" y="1450546"/>
                      <a:pt x="5443921" y="1432647"/>
                      <a:pt x="5465380" y="1408505"/>
                    </a:cubicBezTo>
                    <a:cubicBezTo>
                      <a:pt x="5472740" y="1400225"/>
                      <a:pt x="5468969" y="1385625"/>
                      <a:pt x="5475890" y="1376974"/>
                    </a:cubicBezTo>
                    <a:cubicBezTo>
                      <a:pt x="5490708" y="1358451"/>
                      <a:pt x="5518180" y="1352367"/>
                      <a:pt x="5538952" y="1345443"/>
                    </a:cubicBezTo>
                    <a:cubicBezTo>
                      <a:pt x="5559973" y="1324422"/>
                      <a:pt x="5585524" y="1307116"/>
                      <a:pt x="5602014" y="1282381"/>
                    </a:cubicBezTo>
                    <a:cubicBezTo>
                      <a:pt x="5630042" y="1240340"/>
                      <a:pt x="5612525" y="1257857"/>
                      <a:pt x="5654566" y="1229829"/>
                    </a:cubicBezTo>
                    <a:cubicBezTo>
                      <a:pt x="5673065" y="1174331"/>
                      <a:pt x="5658931" y="1207515"/>
                      <a:pt x="5707117" y="1135236"/>
                    </a:cubicBezTo>
                    <a:cubicBezTo>
                      <a:pt x="5714124" y="1124726"/>
                      <a:pt x="5717628" y="1110712"/>
                      <a:pt x="5728138" y="1103705"/>
                    </a:cubicBezTo>
                    <a:lnTo>
                      <a:pt x="5791200" y="1061664"/>
                    </a:lnTo>
                    <a:cubicBezTo>
                      <a:pt x="5801710" y="1054657"/>
                      <a:pt x="5813799" y="1049575"/>
                      <a:pt x="5822731" y="1040643"/>
                    </a:cubicBezTo>
                    <a:cubicBezTo>
                      <a:pt x="5833241" y="1030133"/>
                      <a:pt x="5842529" y="1018237"/>
                      <a:pt x="5854262" y="1009112"/>
                    </a:cubicBezTo>
                    <a:cubicBezTo>
                      <a:pt x="5874204" y="993602"/>
                      <a:pt x="5899460" y="984935"/>
                      <a:pt x="5917324" y="967071"/>
                    </a:cubicBezTo>
                    <a:cubicBezTo>
                      <a:pt x="6009442" y="874953"/>
                      <a:pt x="5896712" y="991806"/>
                      <a:pt x="5969876" y="904009"/>
                    </a:cubicBezTo>
                    <a:cubicBezTo>
                      <a:pt x="5995166" y="873662"/>
                      <a:pt x="6001935" y="872126"/>
                      <a:pt x="6032938" y="851457"/>
                    </a:cubicBezTo>
                    <a:cubicBezTo>
                      <a:pt x="6052960" y="791396"/>
                      <a:pt x="6026932" y="841449"/>
                      <a:pt x="6074980" y="809416"/>
                    </a:cubicBezTo>
                    <a:cubicBezTo>
                      <a:pt x="6153710" y="756929"/>
                      <a:pt x="6063069" y="792364"/>
                      <a:pt x="6138042" y="767374"/>
                    </a:cubicBezTo>
                    <a:cubicBezTo>
                      <a:pt x="6197597" y="678038"/>
                      <a:pt x="6099507" y="816419"/>
                      <a:pt x="6222124" y="693802"/>
                    </a:cubicBezTo>
                    <a:cubicBezTo>
                      <a:pt x="6232634" y="683292"/>
                      <a:pt x="6244139" y="673690"/>
                      <a:pt x="6253655" y="662271"/>
                    </a:cubicBezTo>
                    <a:cubicBezTo>
                      <a:pt x="6261742" y="652567"/>
                      <a:pt x="6264812" y="638631"/>
                      <a:pt x="6274676" y="630740"/>
                    </a:cubicBezTo>
                    <a:cubicBezTo>
                      <a:pt x="6283327" y="623819"/>
                      <a:pt x="6295697" y="623733"/>
                      <a:pt x="6306207" y="620229"/>
                    </a:cubicBezTo>
                    <a:cubicBezTo>
                      <a:pt x="6358398" y="541943"/>
                      <a:pt x="6291320" y="638093"/>
                      <a:pt x="6358759" y="557167"/>
                    </a:cubicBezTo>
                    <a:cubicBezTo>
                      <a:pt x="6366846" y="547463"/>
                      <a:pt x="6371693" y="535340"/>
                      <a:pt x="6379780" y="525636"/>
                    </a:cubicBezTo>
                    <a:cubicBezTo>
                      <a:pt x="6405070" y="495289"/>
                      <a:pt x="6411839" y="493753"/>
                      <a:pt x="6442842" y="473084"/>
                    </a:cubicBezTo>
                    <a:cubicBezTo>
                      <a:pt x="6446345" y="462574"/>
                      <a:pt x="6446431" y="450204"/>
                      <a:pt x="6453352" y="441553"/>
                    </a:cubicBezTo>
                    <a:cubicBezTo>
                      <a:pt x="6461243" y="431689"/>
                      <a:pt x="6475179" y="428620"/>
                      <a:pt x="6484883" y="420533"/>
                    </a:cubicBezTo>
                    <a:cubicBezTo>
                      <a:pt x="6496302" y="411017"/>
                      <a:pt x="6504995" y="398518"/>
                      <a:pt x="6516414" y="389002"/>
                    </a:cubicBezTo>
                    <a:cubicBezTo>
                      <a:pt x="6526118" y="380915"/>
                      <a:pt x="6538241" y="376068"/>
                      <a:pt x="6547945" y="367981"/>
                    </a:cubicBezTo>
                    <a:cubicBezTo>
                      <a:pt x="6559364" y="358465"/>
                      <a:pt x="6568057" y="345966"/>
                      <a:pt x="6579476" y="336450"/>
                    </a:cubicBezTo>
                    <a:cubicBezTo>
                      <a:pt x="6589180" y="328363"/>
                      <a:pt x="6601566" y="323821"/>
                      <a:pt x="6611007" y="315429"/>
                    </a:cubicBezTo>
                    <a:cubicBezTo>
                      <a:pt x="6669911" y="263070"/>
                      <a:pt x="6663141" y="268759"/>
                      <a:pt x="6695090" y="220836"/>
                    </a:cubicBezTo>
                    <a:cubicBezTo>
                      <a:pt x="6721507" y="141582"/>
                      <a:pt x="6685872" y="239272"/>
                      <a:pt x="6726621" y="157774"/>
                    </a:cubicBezTo>
                    <a:cubicBezTo>
                      <a:pt x="6731576" y="147865"/>
                      <a:pt x="6733628" y="136753"/>
                      <a:pt x="6737131" y="126243"/>
                    </a:cubicBezTo>
                    <a:cubicBezTo>
                      <a:pt x="6712117" y="51197"/>
                      <a:pt x="6697675" y="75472"/>
                      <a:pt x="6747642" y="42160"/>
                    </a:cubicBezTo>
                    <a:cubicBezTo>
                      <a:pt x="6754649" y="31650"/>
                      <a:pt x="6758798" y="18520"/>
                      <a:pt x="6768662" y="10629"/>
                    </a:cubicBezTo>
                    <a:cubicBezTo>
                      <a:pt x="6797018" y="-12056"/>
                      <a:pt x="6848879" y="8259"/>
                      <a:pt x="6873766" y="10629"/>
                    </a:cubicBezTo>
                    <a:cubicBezTo>
                      <a:pt x="6922718" y="15291"/>
                      <a:pt x="6971863" y="17636"/>
                      <a:pt x="7020911" y="21140"/>
                    </a:cubicBezTo>
                    <a:lnTo>
                      <a:pt x="7062952" y="147264"/>
                    </a:lnTo>
                    <a:cubicBezTo>
                      <a:pt x="7066455" y="157774"/>
                      <a:pt x="7067317" y="169577"/>
                      <a:pt x="7073462" y="178795"/>
                    </a:cubicBezTo>
                    <a:lnTo>
                      <a:pt x="7094483" y="210326"/>
                    </a:lnTo>
                    <a:cubicBezTo>
                      <a:pt x="7090980" y="276891"/>
                      <a:pt x="7090008" y="343638"/>
                      <a:pt x="7083973" y="410022"/>
                    </a:cubicBezTo>
                    <a:cubicBezTo>
                      <a:pt x="7080688" y="446159"/>
                      <a:pt x="7066814" y="440746"/>
                      <a:pt x="7052442" y="473084"/>
                    </a:cubicBezTo>
                    <a:cubicBezTo>
                      <a:pt x="7037819" y="505987"/>
                      <a:pt x="7029646" y="543246"/>
                      <a:pt x="7020911" y="578188"/>
                    </a:cubicBezTo>
                    <a:cubicBezTo>
                      <a:pt x="7017407" y="623733"/>
                      <a:pt x="7017524" y="669702"/>
                      <a:pt x="7010400" y="714822"/>
                    </a:cubicBezTo>
                    <a:cubicBezTo>
                      <a:pt x="7006944" y="736709"/>
                      <a:pt x="6996387" y="756863"/>
                      <a:pt x="6989380" y="777884"/>
                    </a:cubicBezTo>
                    <a:lnTo>
                      <a:pt x="6968359" y="840947"/>
                    </a:lnTo>
                    <a:cubicBezTo>
                      <a:pt x="6964856" y="851457"/>
                      <a:pt x="6960536" y="861730"/>
                      <a:pt x="6957849" y="872478"/>
                    </a:cubicBezTo>
                    <a:cubicBezTo>
                      <a:pt x="6954345" y="886492"/>
                      <a:pt x="6950171" y="900355"/>
                      <a:pt x="6947338" y="914519"/>
                    </a:cubicBezTo>
                    <a:cubicBezTo>
                      <a:pt x="6943159" y="935416"/>
                      <a:pt x="6943567" y="957364"/>
                      <a:pt x="6936828" y="977581"/>
                    </a:cubicBezTo>
                    <a:cubicBezTo>
                      <a:pt x="6932833" y="989565"/>
                      <a:pt x="6922814" y="998602"/>
                      <a:pt x="6915807" y="1009112"/>
                    </a:cubicBezTo>
                    <a:cubicBezTo>
                      <a:pt x="6889390" y="1088366"/>
                      <a:pt x="6925025" y="990676"/>
                      <a:pt x="6884276" y="1072174"/>
                    </a:cubicBezTo>
                    <a:cubicBezTo>
                      <a:pt x="6853854" y="1133018"/>
                      <a:pt x="6902009" y="1075462"/>
                      <a:pt x="6842235" y="1135236"/>
                    </a:cubicBezTo>
                    <a:cubicBezTo>
                      <a:pt x="6826958" y="1181067"/>
                      <a:pt x="6827953" y="1196517"/>
                      <a:pt x="6800193" y="1229829"/>
                    </a:cubicBezTo>
                    <a:cubicBezTo>
                      <a:pt x="6790677" y="1241248"/>
                      <a:pt x="6777787" y="1249627"/>
                      <a:pt x="6768662" y="1261360"/>
                    </a:cubicBezTo>
                    <a:cubicBezTo>
                      <a:pt x="6702635" y="1346252"/>
                      <a:pt x="6756131" y="1304748"/>
                      <a:pt x="6695090" y="1345443"/>
                    </a:cubicBezTo>
                    <a:cubicBezTo>
                      <a:pt x="6676591" y="1400941"/>
                      <a:pt x="6693798" y="1370829"/>
                      <a:pt x="6621517" y="1419016"/>
                    </a:cubicBezTo>
                    <a:lnTo>
                      <a:pt x="6589986" y="1440036"/>
                    </a:lnTo>
                    <a:cubicBezTo>
                      <a:pt x="6571301" y="1468065"/>
                      <a:pt x="6565449" y="1481309"/>
                      <a:pt x="6537435" y="1503098"/>
                    </a:cubicBezTo>
                    <a:cubicBezTo>
                      <a:pt x="6517493" y="1518609"/>
                      <a:pt x="6492237" y="1527276"/>
                      <a:pt x="6474373" y="1545140"/>
                    </a:cubicBezTo>
                    <a:cubicBezTo>
                      <a:pt x="6463863" y="1555650"/>
                      <a:pt x="6454575" y="1567546"/>
                      <a:pt x="6442842" y="1576671"/>
                    </a:cubicBezTo>
                    <a:cubicBezTo>
                      <a:pt x="6371647" y="1632044"/>
                      <a:pt x="6399335" y="1604535"/>
                      <a:pt x="6337738" y="1639733"/>
                    </a:cubicBezTo>
                    <a:cubicBezTo>
                      <a:pt x="6280689" y="1672332"/>
                      <a:pt x="6332487" y="1651993"/>
                      <a:pt x="6274676" y="1671264"/>
                    </a:cubicBezTo>
                    <a:cubicBezTo>
                      <a:pt x="6267669" y="1681774"/>
                      <a:pt x="6263162" y="1694477"/>
                      <a:pt x="6253655" y="1702795"/>
                    </a:cubicBezTo>
                    <a:cubicBezTo>
                      <a:pt x="6234642" y="1719431"/>
                      <a:pt x="6211614" y="1730822"/>
                      <a:pt x="6190593" y="1744836"/>
                    </a:cubicBezTo>
                    <a:lnTo>
                      <a:pt x="6127531" y="1786878"/>
                    </a:lnTo>
                    <a:cubicBezTo>
                      <a:pt x="6117021" y="1793885"/>
                      <a:pt x="6104932" y="1798966"/>
                      <a:pt x="6096000" y="1807898"/>
                    </a:cubicBezTo>
                    <a:cubicBezTo>
                      <a:pt x="6085490" y="1818408"/>
                      <a:pt x="6073985" y="1828010"/>
                      <a:pt x="6064469" y="1839429"/>
                    </a:cubicBezTo>
                    <a:cubicBezTo>
                      <a:pt x="6056382" y="1849133"/>
                      <a:pt x="6053959" y="1863953"/>
                      <a:pt x="6043449" y="1870960"/>
                    </a:cubicBezTo>
                    <a:cubicBezTo>
                      <a:pt x="6031430" y="1878973"/>
                      <a:pt x="6015421" y="1877967"/>
                      <a:pt x="6001407" y="1881471"/>
                    </a:cubicBezTo>
                    <a:cubicBezTo>
                      <a:pt x="5952359" y="1955043"/>
                      <a:pt x="5980387" y="1930520"/>
                      <a:pt x="5927835" y="1965553"/>
                    </a:cubicBezTo>
                    <a:cubicBezTo>
                      <a:pt x="5920828" y="1976063"/>
                      <a:pt x="5916678" y="1989193"/>
                      <a:pt x="5906814" y="1997084"/>
                    </a:cubicBezTo>
                    <a:cubicBezTo>
                      <a:pt x="5898163" y="2004005"/>
                      <a:pt x="5885192" y="2002640"/>
                      <a:pt x="5875283" y="2007595"/>
                    </a:cubicBezTo>
                    <a:cubicBezTo>
                      <a:pt x="5863985" y="2013244"/>
                      <a:pt x="5855580" y="2024181"/>
                      <a:pt x="5843752" y="2028616"/>
                    </a:cubicBezTo>
                    <a:cubicBezTo>
                      <a:pt x="5832001" y="2033023"/>
                      <a:pt x="5735220" y="2048456"/>
                      <a:pt x="5728138" y="2049636"/>
                    </a:cubicBezTo>
                    <a:cubicBezTo>
                      <a:pt x="5707117" y="2056643"/>
                      <a:pt x="5680744" y="2054989"/>
                      <a:pt x="5665076" y="2070657"/>
                    </a:cubicBezTo>
                    <a:cubicBezTo>
                      <a:pt x="5644055" y="2091678"/>
                      <a:pt x="5618504" y="2108984"/>
                      <a:pt x="5602014" y="2133719"/>
                    </a:cubicBezTo>
                    <a:cubicBezTo>
                      <a:pt x="5573986" y="2175760"/>
                      <a:pt x="5591503" y="2158243"/>
                      <a:pt x="5549462" y="2186271"/>
                    </a:cubicBezTo>
                    <a:cubicBezTo>
                      <a:pt x="5530777" y="2214299"/>
                      <a:pt x="5524925" y="2227545"/>
                      <a:pt x="5496911" y="2249333"/>
                    </a:cubicBezTo>
                    <a:cubicBezTo>
                      <a:pt x="5476969" y="2264843"/>
                      <a:pt x="5451713" y="2273510"/>
                      <a:pt x="5433849" y="2291374"/>
                    </a:cubicBezTo>
                    <a:cubicBezTo>
                      <a:pt x="5423338" y="2301884"/>
                      <a:pt x="5414050" y="2313779"/>
                      <a:pt x="5402317" y="2322905"/>
                    </a:cubicBezTo>
                    <a:cubicBezTo>
                      <a:pt x="5382375" y="2338415"/>
                      <a:pt x="5339255" y="2364947"/>
                      <a:pt x="5339255" y="2364947"/>
                    </a:cubicBezTo>
                    <a:cubicBezTo>
                      <a:pt x="5301745" y="2421213"/>
                      <a:pt x="5327167" y="2387546"/>
                      <a:pt x="5255173" y="2459540"/>
                    </a:cubicBezTo>
                    <a:cubicBezTo>
                      <a:pt x="5244663" y="2470050"/>
                      <a:pt x="5236010" y="2482826"/>
                      <a:pt x="5223642" y="2491071"/>
                    </a:cubicBezTo>
                    <a:cubicBezTo>
                      <a:pt x="5213132" y="2498078"/>
                      <a:pt x="5201815" y="2504004"/>
                      <a:pt x="5192111" y="2512091"/>
                    </a:cubicBezTo>
                    <a:cubicBezTo>
                      <a:pt x="5180692" y="2521607"/>
                      <a:pt x="5170096" y="2532203"/>
                      <a:pt x="5160580" y="2543622"/>
                    </a:cubicBezTo>
                    <a:cubicBezTo>
                      <a:pt x="5152493" y="2553326"/>
                      <a:pt x="5149065" y="2566835"/>
                      <a:pt x="5139559" y="2575153"/>
                    </a:cubicBezTo>
                    <a:cubicBezTo>
                      <a:pt x="5120546" y="2591789"/>
                      <a:pt x="5094361" y="2599331"/>
                      <a:pt x="5076497" y="2617195"/>
                    </a:cubicBezTo>
                    <a:cubicBezTo>
                      <a:pt x="5004503" y="2689189"/>
                      <a:pt x="5038170" y="2663767"/>
                      <a:pt x="4981904" y="2701278"/>
                    </a:cubicBezTo>
                    <a:cubicBezTo>
                      <a:pt x="4921660" y="2791642"/>
                      <a:pt x="5001877" y="2685300"/>
                      <a:pt x="4929352" y="2743319"/>
                    </a:cubicBezTo>
                    <a:cubicBezTo>
                      <a:pt x="4919488" y="2751210"/>
                      <a:pt x="4917838" y="2766532"/>
                      <a:pt x="4908331" y="2774850"/>
                    </a:cubicBezTo>
                    <a:cubicBezTo>
                      <a:pt x="4889318" y="2791486"/>
                      <a:pt x="4845269" y="2816891"/>
                      <a:pt x="4845269" y="2816891"/>
                    </a:cubicBezTo>
                    <a:cubicBezTo>
                      <a:pt x="4796221" y="2890463"/>
                      <a:pt x="4824249" y="2865939"/>
                      <a:pt x="4771697" y="2900974"/>
                    </a:cubicBezTo>
                    <a:cubicBezTo>
                      <a:pt x="4685744" y="2893811"/>
                      <a:pt x="4594849" y="2879497"/>
                      <a:pt x="4508938" y="2900974"/>
                    </a:cubicBezTo>
                    <a:cubicBezTo>
                      <a:pt x="4494518" y="2904579"/>
                      <a:pt x="4488826" y="2922989"/>
                      <a:pt x="4477407" y="2932505"/>
                    </a:cubicBezTo>
                    <a:cubicBezTo>
                      <a:pt x="4467703" y="2940592"/>
                      <a:pt x="4457419" y="2948396"/>
                      <a:pt x="4445876" y="2953526"/>
                    </a:cubicBezTo>
                    <a:cubicBezTo>
                      <a:pt x="4400916" y="2973508"/>
                      <a:pt x="4383576" y="2972828"/>
                      <a:pt x="4340773" y="2985057"/>
                    </a:cubicBezTo>
                    <a:cubicBezTo>
                      <a:pt x="4330120" y="2988101"/>
                      <a:pt x="4319752" y="2992064"/>
                      <a:pt x="4309242" y="2995567"/>
                    </a:cubicBezTo>
                    <a:cubicBezTo>
                      <a:pt x="4298732" y="3006077"/>
                      <a:pt x="4289130" y="3017582"/>
                      <a:pt x="4277711" y="3027098"/>
                    </a:cubicBezTo>
                    <a:cubicBezTo>
                      <a:pt x="4268007" y="3035185"/>
                      <a:pt x="4255112" y="3039187"/>
                      <a:pt x="4246180" y="3048119"/>
                    </a:cubicBezTo>
                    <a:cubicBezTo>
                      <a:pt x="4237248" y="3057051"/>
                      <a:pt x="4234091" y="3070718"/>
                      <a:pt x="4225159" y="3079650"/>
                    </a:cubicBezTo>
                    <a:cubicBezTo>
                      <a:pt x="4216227" y="3088582"/>
                      <a:pt x="4203332" y="3092584"/>
                      <a:pt x="4193628" y="3100671"/>
                    </a:cubicBezTo>
                    <a:cubicBezTo>
                      <a:pt x="4094840" y="3182995"/>
                      <a:pt x="4258417" y="3067988"/>
                      <a:pt x="4099035" y="3174243"/>
                    </a:cubicBezTo>
                    <a:cubicBezTo>
                      <a:pt x="4088525" y="3181250"/>
                      <a:pt x="4079488" y="3191270"/>
                      <a:pt x="4067504" y="3195264"/>
                    </a:cubicBezTo>
                    <a:lnTo>
                      <a:pt x="4004442" y="3216284"/>
                    </a:lnTo>
                    <a:cubicBezTo>
                      <a:pt x="3993932" y="3219787"/>
                      <a:pt x="3983839" y="3224974"/>
                      <a:pt x="3972911" y="3226795"/>
                    </a:cubicBezTo>
                    <a:lnTo>
                      <a:pt x="3909849" y="3237305"/>
                    </a:lnTo>
                    <a:lnTo>
                      <a:pt x="3815255" y="3268836"/>
                    </a:lnTo>
                    <a:cubicBezTo>
                      <a:pt x="3804745" y="3272340"/>
                      <a:pt x="3792942" y="3273202"/>
                      <a:pt x="3783724" y="3279347"/>
                    </a:cubicBezTo>
                    <a:lnTo>
                      <a:pt x="3752193" y="3300367"/>
                    </a:lnTo>
                    <a:cubicBezTo>
                      <a:pt x="3745186" y="3321388"/>
                      <a:pt x="3749609" y="3351138"/>
                      <a:pt x="3731173" y="3363429"/>
                    </a:cubicBezTo>
                    <a:cubicBezTo>
                      <a:pt x="3658893" y="3411616"/>
                      <a:pt x="3692078" y="3397482"/>
                      <a:pt x="3636580" y="3415981"/>
                    </a:cubicBezTo>
                    <a:cubicBezTo>
                      <a:pt x="3607815" y="3435158"/>
                      <a:pt x="3598779" y="3435343"/>
                      <a:pt x="3584028" y="3468533"/>
                    </a:cubicBezTo>
                    <a:cubicBezTo>
                      <a:pt x="3578930" y="3480002"/>
                      <a:pt x="3563943" y="3549403"/>
                      <a:pt x="3541986" y="3563126"/>
                    </a:cubicBezTo>
                    <a:cubicBezTo>
                      <a:pt x="3523196" y="3574870"/>
                      <a:pt x="3499945" y="3577140"/>
                      <a:pt x="3478924" y="3584147"/>
                    </a:cubicBezTo>
                    <a:lnTo>
                      <a:pt x="3447393" y="3594657"/>
                    </a:lnTo>
                    <a:cubicBezTo>
                      <a:pt x="3436883" y="3601664"/>
                      <a:pt x="3427160" y="3610029"/>
                      <a:pt x="3415862" y="3615678"/>
                    </a:cubicBezTo>
                    <a:cubicBezTo>
                      <a:pt x="3405953" y="3620633"/>
                      <a:pt x="3392165" y="3618354"/>
                      <a:pt x="3384331" y="3626188"/>
                    </a:cubicBezTo>
                    <a:cubicBezTo>
                      <a:pt x="3376497" y="3634022"/>
                      <a:pt x="3377324" y="3647209"/>
                      <a:pt x="3373821" y="3657719"/>
                    </a:cubicBezTo>
                    <a:cubicBezTo>
                      <a:pt x="3370318" y="3699760"/>
                      <a:pt x="3375718" y="3743521"/>
                      <a:pt x="3363311" y="3783843"/>
                    </a:cubicBezTo>
                    <a:cubicBezTo>
                      <a:pt x="3360053" y="3794432"/>
                      <a:pt x="3341689" y="3789398"/>
                      <a:pt x="3331780" y="3794353"/>
                    </a:cubicBezTo>
                    <a:cubicBezTo>
                      <a:pt x="3320482" y="3800002"/>
                      <a:pt x="3311547" y="3809725"/>
                      <a:pt x="3300249" y="3815374"/>
                    </a:cubicBezTo>
                    <a:cubicBezTo>
                      <a:pt x="3259812" y="3835592"/>
                      <a:pt x="3182632" y="3833710"/>
                      <a:pt x="3153104" y="3836395"/>
                    </a:cubicBezTo>
                    <a:cubicBezTo>
                      <a:pt x="3132083" y="3850409"/>
                      <a:pt x="3114962" y="3874282"/>
                      <a:pt x="3090042" y="3878436"/>
                    </a:cubicBezTo>
                    <a:cubicBezTo>
                      <a:pt x="3016052" y="3890768"/>
                      <a:pt x="3047197" y="3882208"/>
                      <a:pt x="2995449" y="3899457"/>
                    </a:cubicBezTo>
                    <a:cubicBezTo>
                      <a:pt x="2917159" y="3951649"/>
                      <a:pt x="3013315" y="3884569"/>
                      <a:pt x="2932386" y="3952009"/>
                    </a:cubicBezTo>
                    <a:cubicBezTo>
                      <a:pt x="2887209" y="3989656"/>
                      <a:pt x="2916722" y="3959841"/>
                      <a:pt x="2869324" y="3983540"/>
                    </a:cubicBezTo>
                    <a:cubicBezTo>
                      <a:pt x="2787825" y="4024289"/>
                      <a:pt x="2885517" y="3988651"/>
                      <a:pt x="2806262" y="4015071"/>
                    </a:cubicBezTo>
                    <a:cubicBezTo>
                      <a:pt x="2783331" y="4083865"/>
                      <a:pt x="2815180" y="4016346"/>
                      <a:pt x="2764221" y="4057112"/>
                    </a:cubicBezTo>
                    <a:cubicBezTo>
                      <a:pt x="2754357" y="4065003"/>
                      <a:pt x="2752132" y="4079711"/>
                      <a:pt x="2743200" y="4088643"/>
                    </a:cubicBezTo>
                    <a:cubicBezTo>
                      <a:pt x="2734268" y="4097575"/>
                      <a:pt x="2721110" y="4101272"/>
                      <a:pt x="2711669" y="4109664"/>
                    </a:cubicBezTo>
                    <a:cubicBezTo>
                      <a:pt x="2626595" y="4185286"/>
                      <a:pt x="2682093" y="4161564"/>
                      <a:pt x="2617076" y="4183236"/>
                    </a:cubicBezTo>
                    <a:cubicBezTo>
                      <a:pt x="2606566" y="4193746"/>
                      <a:pt x="2598538" y="4207548"/>
                      <a:pt x="2585545" y="4214767"/>
                    </a:cubicBezTo>
                    <a:cubicBezTo>
                      <a:pt x="2566176" y="4225528"/>
                      <a:pt x="2522483" y="4235788"/>
                      <a:pt x="2522483" y="4235788"/>
                    </a:cubicBezTo>
                    <a:cubicBezTo>
                      <a:pt x="2501462" y="4249802"/>
                      <a:pt x="2477285" y="4259965"/>
                      <a:pt x="2459421" y="4277829"/>
                    </a:cubicBezTo>
                    <a:cubicBezTo>
                      <a:pt x="2418958" y="4318292"/>
                      <a:pt x="2440257" y="4301115"/>
                      <a:pt x="2396359" y="4330381"/>
                    </a:cubicBezTo>
                    <a:cubicBezTo>
                      <a:pt x="2389352" y="4340891"/>
                      <a:pt x="2384845" y="4353594"/>
                      <a:pt x="2375338" y="4361912"/>
                    </a:cubicBezTo>
                    <a:cubicBezTo>
                      <a:pt x="2329175" y="4402305"/>
                      <a:pt x="2320251" y="4403349"/>
                      <a:pt x="2270235" y="4414464"/>
                    </a:cubicBezTo>
                    <a:cubicBezTo>
                      <a:pt x="2252796" y="4418339"/>
                      <a:pt x="2234918" y="4420274"/>
                      <a:pt x="2217683" y="4424974"/>
                    </a:cubicBezTo>
                    <a:cubicBezTo>
                      <a:pt x="2196306" y="4430804"/>
                      <a:pt x="2154621" y="4445995"/>
                      <a:pt x="2154621" y="4445995"/>
                    </a:cubicBezTo>
                    <a:cubicBezTo>
                      <a:pt x="2094847" y="4505769"/>
                      <a:pt x="2152403" y="4457614"/>
                      <a:pt x="2091559" y="4488036"/>
                    </a:cubicBezTo>
                    <a:cubicBezTo>
                      <a:pt x="2010061" y="4528785"/>
                      <a:pt x="2107751" y="4493150"/>
                      <a:pt x="2028497" y="4519567"/>
                    </a:cubicBezTo>
                    <a:cubicBezTo>
                      <a:pt x="1956217" y="4567754"/>
                      <a:pt x="1989402" y="4553620"/>
                      <a:pt x="1933904" y="4572119"/>
                    </a:cubicBezTo>
                    <a:cubicBezTo>
                      <a:pt x="1837843" y="4636161"/>
                      <a:pt x="1985306" y="4545515"/>
                      <a:pt x="1723697" y="4603650"/>
                    </a:cubicBezTo>
                    <a:cubicBezTo>
                      <a:pt x="1712882" y="4606053"/>
                      <a:pt x="1719332" y="4625963"/>
                      <a:pt x="1713186" y="4635181"/>
                    </a:cubicBezTo>
                    <a:cubicBezTo>
                      <a:pt x="1690156" y="4669725"/>
                      <a:pt x="1679207" y="4663497"/>
                      <a:pt x="1650124" y="4687733"/>
                    </a:cubicBezTo>
                    <a:cubicBezTo>
                      <a:pt x="1638705" y="4697249"/>
                      <a:pt x="1631586" y="4712046"/>
                      <a:pt x="1618593" y="4719264"/>
                    </a:cubicBezTo>
                    <a:cubicBezTo>
                      <a:pt x="1599224" y="4730025"/>
                      <a:pt x="1576552" y="4733277"/>
                      <a:pt x="1555531" y="4740284"/>
                    </a:cubicBezTo>
                    <a:lnTo>
                      <a:pt x="1524000" y="4750795"/>
                    </a:lnTo>
                    <a:cubicBezTo>
                      <a:pt x="1454022" y="4820773"/>
                      <a:pt x="1529388" y="4754808"/>
                      <a:pt x="1460938" y="4792836"/>
                    </a:cubicBezTo>
                    <a:cubicBezTo>
                      <a:pt x="1438853" y="4805105"/>
                      <a:pt x="1421843" y="4826889"/>
                      <a:pt x="1397876" y="4834878"/>
                    </a:cubicBezTo>
                    <a:cubicBezTo>
                      <a:pt x="1387366" y="4838381"/>
                      <a:pt x="1376998" y="4842344"/>
                      <a:pt x="1366345" y="4845388"/>
                    </a:cubicBezTo>
                    <a:cubicBezTo>
                      <a:pt x="1336829" y="4853821"/>
                      <a:pt x="1301545" y="4860992"/>
                      <a:pt x="1271752" y="4866409"/>
                    </a:cubicBezTo>
                    <a:cubicBezTo>
                      <a:pt x="1250785" y="4870221"/>
                      <a:pt x="1229528" y="4872454"/>
                      <a:pt x="1208690" y="4876919"/>
                    </a:cubicBezTo>
                    <a:cubicBezTo>
                      <a:pt x="1142313" y="4891143"/>
                      <a:pt x="1141103" y="4892441"/>
                      <a:pt x="1093076" y="4908450"/>
                    </a:cubicBezTo>
                    <a:cubicBezTo>
                      <a:pt x="1082566" y="4915457"/>
                      <a:pt x="1073088" y="4924341"/>
                      <a:pt x="1061545" y="4929471"/>
                    </a:cubicBezTo>
                    <a:cubicBezTo>
                      <a:pt x="1041297" y="4938470"/>
                      <a:pt x="998483" y="4950491"/>
                      <a:pt x="998483" y="4950491"/>
                    </a:cubicBezTo>
                    <a:cubicBezTo>
                      <a:pt x="858504" y="5043812"/>
                      <a:pt x="1065965" y="4909497"/>
                      <a:pt x="935421" y="4982022"/>
                    </a:cubicBezTo>
                    <a:cubicBezTo>
                      <a:pt x="913336" y="4994291"/>
                      <a:pt x="897468" y="5021274"/>
                      <a:pt x="872359" y="5024064"/>
                    </a:cubicBezTo>
                    <a:lnTo>
                      <a:pt x="777766" y="5034574"/>
                    </a:lnTo>
                    <a:cubicBezTo>
                      <a:pt x="770759" y="5045084"/>
                      <a:pt x="765677" y="5057173"/>
                      <a:pt x="756745" y="5066105"/>
                    </a:cubicBezTo>
                    <a:cubicBezTo>
                      <a:pt x="736369" y="5086481"/>
                      <a:pt x="719329" y="5089088"/>
                      <a:pt x="693683" y="5097636"/>
                    </a:cubicBezTo>
                    <a:cubicBezTo>
                      <a:pt x="627117" y="5094133"/>
                      <a:pt x="560644" y="5087126"/>
                      <a:pt x="493986" y="5087126"/>
                    </a:cubicBezTo>
                    <a:cubicBezTo>
                      <a:pt x="458777" y="5087126"/>
                      <a:pt x="423489" y="5091147"/>
                      <a:pt x="388883" y="5097636"/>
                    </a:cubicBezTo>
                    <a:cubicBezTo>
                      <a:pt x="367105" y="5101719"/>
                      <a:pt x="325821" y="5118657"/>
                      <a:pt x="325821" y="5118657"/>
                    </a:cubicBezTo>
                    <a:cubicBezTo>
                      <a:pt x="315311" y="5125664"/>
                      <a:pt x="302181" y="5129814"/>
                      <a:pt x="294290" y="5139678"/>
                    </a:cubicBezTo>
                    <a:cubicBezTo>
                      <a:pt x="253524" y="5190637"/>
                      <a:pt x="321043" y="5158788"/>
                      <a:pt x="252249" y="5181719"/>
                    </a:cubicBezTo>
                    <a:cubicBezTo>
                      <a:pt x="241738" y="5188726"/>
                      <a:pt x="232972" y="5199676"/>
                      <a:pt x="220717" y="5202740"/>
                    </a:cubicBezTo>
                    <a:cubicBezTo>
                      <a:pt x="77854" y="5238455"/>
                      <a:pt x="166741" y="5186171"/>
                      <a:pt x="94593" y="5234271"/>
                    </a:cubicBezTo>
                    <a:cubicBezTo>
                      <a:pt x="80579" y="5213250"/>
                      <a:pt x="44563" y="5195176"/>
                      <a:pt x="52552" y="5171209"/>
                    </a:cubicBezTo>
                    <a:cubicBezTo>
                      <a:pt x="56055" y="5160699"/>
                      <a:pt x="56141" y="5148329"/>
                      <a:pt x="63062" y="5139678"/>
                    </a:cubicBezTo>
                    <a:cubicBezTo>
                      <a:pt x="70953" y="5129814"/>
                      <a:pt x="94593" y="5118657"/>
                      <a:pt x="94593" y="5118657"/>
                    </a:cubicBezTo>
                    <a:lnTo>
                      <a:pt x="94593" y="5118657"/>
                    </a:lnTo>
                  </a:path>
                </a:pathLst>
              </a:custGeom>
              <a:gradFill>
                <a:gsLst>
                  <a:gs pos="21000">
                    <a:srgbClr val="494949"/>
                  </a:gs>
                  <a:gs pos="62000">
                    <a:srgbClr val="FFFFFF">
                      <a:lumMod val="94000"/>
                    </a:srgbClr>
                  </a:gs>
                </a:gsLst>
                <a:lin ang="24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105" name="pole tekstowe 7"/>
            <p:cNvSpPr txBox="1">
              <a:spLocks noChangeArrowheads="1"/>
            </p:cNvSpPr>
            <p:nvPr/>
          </p:nvSpPr>
          <p:spPr bwMode="auto">
            <a:xfrm>
              <a:off x="3106734" y="4514350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>
                  <a:solidFill>
                    <a:srgbClr val="000000"/>
                  </a:solidFill>
                </a:rPr>
                <a:t>50</a:t>
              </a:r>
            </a:p>
          </p:txBody>
        </p:sp>
        <p:sp>
          <p:nvSpPr>
            <p:cNvPr id="106" name="pole tekstowe 5"/>
            <p:cNvSpPr txBox="1">
              <a:spLocks noChangeArrowheads="1"/>
            </p:cNvSpPr>
            <p:nvPr/>
          </p:nvSpPr>
          <p:spPr bwMode="auto">
            <a:xfrm>
              <a:off x="6012297" y="2192107"/>
              <a:ext cx="4842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>
                  <a:solidFill>
                    <a:srgbClr val="000000"/>
                  </a:solidFill>
                </a:rPr>
                <a:t>126</a:t>
              </a:r>
            </a:p>
          </p:txBody>
        </p:sp>
        <p:sp>
          <p:nvSpPr>
            <p:cNvPr id="107" name="pole tekstowe 6"/>
            <p:cNvSpPr txBox="1">
              <a:spLocks noChangeArrowheads="1"/>
            </p:cNvSpPr>
            <p:nvPr/>
          </p:nvSpPr>
          <p:spPr bwMode="auto">
            <a:xfrm>
              <a:off x="4369907" y="3699662"/>
              <a:ext cx="4529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>
                  <a:solidFill>
                    <a:srgbClr val="000000"/>
                  </a:solidFill>
                </a:rPr>
                <a:t>82</a:t>
              </a:r>
            </a:p>
          </p:txBody>
        </p:sp>
      </p:grpSp>
      <p:grpSp>
        <p:nvGrpSpPr>
          <p:cNvPr id="109" name="Gruppo 50"/>
          <p:cNvGrpSpPr/>
          <p:nvPr/>
        </p:nvGrpSpPr>
        <p:grpSpPr>
          <a:xfrm>
            <a:off x="6728032" y="1904869"/>
            <a:ext cx="2422337" cy="1884619"/>
            <a:chOff x="6728032" y="1904859"/>
            <a:chExt cx="2422337" cy="1884619"/>
          </a:xfrm>
        </p:grpSpPr>
        <p:grpSp>
          <p:nvGrpSpPr>
            <p:cNvPr id="110" name="Gruppo 117"/>
            <p:cNvGrpSpPr/>
            <p:nvPr/>
          </p:nvGrpSpPr>
          <p:grpSpPr>
            <a:xfrm>
              <a:off x="6728032" y="1904859"/>
              <a:ext cx="2422337" cy="1884619"/>
              <a:chOff x="753851" y="1053062"/>
              <a:chExt cx="2422337" cy="1884619"/>
            </a:xfrm>
          </p:grpSpPr>
          <p:sp>
            <p:nvSpPr>
              <p:cNvPr id="113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53851" y="1053062"/>
                <a:ext cx="2325208" cy="1884619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BASIC SCIENCE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</p:txBody>
          </p:sp>
          <p:pic>
            <p:nvPicPr>
              <p:cNvPr id="114" name="Picture 146"/>
              <p:cNvPicPr>
                <a:picLocks noChangeAspect="1"/>
              </p:cNvPicPr>
              <p:nvPr/>
            </p:nvPicPr>
            <p:blipFill rotWithShape="1">
              <a:blip r:embed="rId10"/>
              <a:srcRect b="50864"/>
              <a:stretch/>
            </p:blipFill>
            <p:spPr>
              <a:xfrm>
                <a:off x="874902" y="1496764"/>
                <a:ext cx="832629" cy="767692"/>
              </a:xfrm>
              <a:prstGeom prst="rect">
                <a:avLst/>
              </a:prstGeom>
            </p:spPr>
          </p:pic>
          <p:sp>
            <p:nvSpPr>
              <p:cNvPr id="115" name="Rectangle 3"/>
              <p:cNvSpPr/>
              <p:nvPr/>
            </p:nvSpPr>
            <p:spPr>
              <a:xfrm>
                <a:off x="1786990" y="1473810"/>
                <a:ext cx="1389198" cy="677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it-IT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Many</a:t>
                </a:r>
                <a:r>
                  <a:rPr kumimoji="0" lang="it-IT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 Body Finite Quantum System</a:t>
                </a:r>
                <a:endPara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</p:txBody>
          </p:sp>
          <p:pic>
            <p:nvPicPr>
              <p:cNvPr id="11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187" y="2363376"/>
                <a:ext cx="963947" cy="469999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17" name="Rectangle 147"/>
              <p:cNvSpPr/>
              <p:nvPr/>
            </p:nvSpPr>
            <p:spPr>
              <a:xfrm>
                <a:off x="2055858" y="2338437"/>
                <a:ext cx="8849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Symmetry</a:t>
                </a:r>
                <a:r>
                  <a:rPr kumimoji="0" lang="it-IT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Principle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</p:grpSp>
        <p:sp>
          <p:nvSpPr>
            <p:cNvPr id="111" name="CasellaDiTesto 48"/>
            <p:cNvSpPr txBox="1"/>
            <p:nvPr/>
          </p:nvSpPr>
          <p:spPr>
            <a:xfrm>
              <a:off x="6797240" y="3098268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n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</p:txBody>
        </p:sp>
        <p:sp>
          <p:nvSpPr>
            <p:cNvPr id="112" name="CasellaDiTesto 83"/>
            <p:cNvSpPr txBox="1"/>
            <p:nvPr/>
          </p:nvSpPr>
          <p:spPr>
            <a:xfrm>
              <a:off x="7365710" y="3087453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p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</p:txBody>
        </p:sp>
      </p:grpSp>
      <p:grpSp>
        <p:nvGrpSpPr>
          <p:cNvPr id="88" name="Gruppo 87"/>
          <p:cNvGrpSpPr/>
          <p:nvPr/>
        </p:nvGrpSpPr>
        <p:grpSpPr>
          <a:xfrm>
            <a:off x="42612" y="1389355"/>
            <a:ext cx="6766538" cy="5398356"/>
            <a:chOff x="42612" y="1389355"/>
            <a:chExt cx="6766538" cy="5398356"/>
          </a:xfrm>
        </p:grpSpPr>
        <p:pic>
          <p:nvPicPr>
            <p:cNvPr id="89" name="Obraz 5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2" y="1389355"/>
              <a:ext cx="928089" cy="4175614"/>
            </a:xfrm>
            <a:prstGeom prst="rect">
              <a:avLst/>
            </a:prstGeom>
          </p:spPr>
        </p:pic>
        <p:cxnSp>
          <p:nvCxnSpPr>
            <p:cNvPr id="90" name="Łącznik prostoliniowy 53"/>
            <p:cNvCxnSpPr/>
            <p:nvPr/>
          </p:nvCxnSpPr>
          <p:spPr bwMode="auto">
            <a:xfrm flipH="1" flipV="1">
              <a:off x="943455" y="5564969"/>
              <a:ext cx="239638" cy="1848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Łącznik prostoliniowy 78"/>
            <p:cNvCxnSpPr/>
            <p:nvPr/>
          </p:nvCxnSpPr>
          <p:spPr bwMode="auto">
            <a:xfrm flipH="1" flipV="1">
              <a:off x="1001956" y="4894540"/>
              <a:ext cx="315904" cy="38789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Łącznik prostoliniowy 86"/>
            <p:cNvCxnSpPr/>
            <p:nvPr/>
          </p:nvCxnSpPr>
          <p:spPr bwMode="auto">
            <a:xfrm flipH="1" flipV="1">
              <a:off x="943455" y="3912389"/>
              <a:ext cx="700224" cy="8669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Łącznik prostoliniowy 94"/>
            <p:cNvCxnSpPr/>
            <p:nvPr/>
          </p:nvCxnSpPr>
          <p:spPr bwMode="auto">
            <a:xfrm flipH="1" flipV="1">
              <a:off x="943455" y="2904787"/>
              <a:ext cx="1949721" cy="53219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Łącznik prostoliniowy 109"/>
            <p:cNvCxnSpPr/>
            <p:nvPr/>
          </p:nvCxnSpPr>
          <p:spPr bwMode="auto">
            <a:xfrm flipH="1">
              <a:off x="912615" y="2068094"/>
              <a:ext cx="3739864" cy="1538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Łącznik prostoliniowy 112"/>
            <p:cNvCxnSpPr/>
            <p:nvPr/>
          </p:nvCxnSpPr>
          <p:spPr bwMode="auto">
            <a:xfrm flipV="1">
              <a:off x="6049737" y="2345730"/>
              <a:ext cx="170667" cy="37392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Łącznik prostoliniowy 118"/>
            <p:cNvCxnSpPr/>
            <p:nvPr/>
          </p:nvCxnSpPr>
          <p:spPr bwMode="auto">
            <a:xfrm flipH="1" flipV="1">
              <a:off x="4583540" y="3798488"/>
              <a:ext cx="564250" cy="22691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Łącznik prostoliniowy 124"/>
            <p:cNvCxnSpPr/>
            <p:nvPr/>
          </p:nvCxnSpPr>
          <p:spPr bwMode="auto">
            <a:xfrm flipH="1" flipV="1">
              <a:off x="3380996" y="4792977"/>
              <a:ext cx="976059" cy="129200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Łącznik prostoliniowy 126"/>
            <p:cNvCxnSpPr/>
            <p:nvPr/>
          </p:nvCxnSpPr>
          <p:spPr bwMode="auto">
            <a:xfrm flipH="1" flipV="1">
              <a:off x="2597389" y="5514942"/>
              <a:ext cx="885898" cy="53880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Łącznik prostoliniowy 130"/>
            <p:cNvCxnSpPr/>
            <p:nvPr/>
          </p:nvCxnSpPr>
          <p:spPr bwMode="auto">
            <a:xfrm flipH="1" flipV="1">
              <a:off x="2240458" y="5655002"/>
              <a:ext cx="853425" cy="4126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" name="Łącznik prostoliniowy 133"/>
            <p:cNvCxnSpPr/>
            <p:nvPr/>
          </p:nvCxnSpPr>
          <p:spPr bwMode="auto">
            <a:xfrm flipH="1" flipV="1">
              <a:off x="1781692" y="5866766"/>
              <a:ext cx="304640" cy="2182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" name="Łącznik prostoliniowy 138"/>
            <p:cNvCxnSpPr/>
            <p:nvPr/>
          </p:nvCxnSpPr>
          <p:spPr bwMode="auto">
            <a:xfrm flipH="1">
              <a:off x="1183093" y="5915047"/>
              <a:ext cx="187438" cy="12238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" name="Łącznik prosty ze strzałką 93"/>
            <p:cNvCxnSpPr/>
            <p:nvPr/>
          </p:nvCxnSpPr>
          <p:spPr bwMode="auto">
            <a:xfrm flipV="1">
              <a:off x="1406340" y="1403156"/>
              <a:ext cx="0" cy="298744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20" name="Obraz 5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948" y="6080541"/>
              <a:ext cx="5651202" cy="707170"/>
            </a:xfrm>
            <a:prstGeom prst="rect">
              <a:avLst/>
            </a:prstGeom>
          </p:spPr>
        </p:pic>
      </p:grpSp>
      <p:grpSp>
        <p:nvGrpSpPr>
          <p:cNvPr id="140" name="Gruppo 139"/>
          <p:cNvGrpSpPr/>
          <p:nvPr/>
        </p:nvGrpSpPr>
        <p:grpSpPr>
          <a:xfrm>
            <a:off x="1428389" y="1893732"/>
            <a:ext cx="5014346" cy="3652778"/>
            <a:chOff x="1428385" y="1893732"/>
            <a:chExt cx="5014344" cy="3652778"/>
          </a:xfrm>
        </p:grpSpPr>
        <p:grpSp>
          <p:nvGrpSpPr>
            <p:cNvPr id="141" name="Gruppo 140"/>
            <p:cNvGrpSpPr>
              <a:grpSpLocks noChangeAspect="1"/>
            </p:cNvGrpSpPr>
            <p:nvPr/>
          </p:nvGrpSpPr>
          <p:grpSpPr>
            <a:xfrm>
              <a:off x="5947120" y="1893732"/>
              <a:ext cx="495609" cy="307423"/>
              <a:chOff x="5867245" y="1920642"/>
              <a:chExt cx="645451" cy="420836"/>
            </a:xfrm>
          </p:grpSpPr>
          <p:sp>
            <p:nvSpPr>
              <p:cNvPr id="157" name="Ovale 156"/>
              <p:cNvSpPr>
                <a:spLocks noChangeAspect="1"/>
              </p:cNvSpPr>
              <p:nvPr/>
            </p:nvSpPr>
            <p:spPr bwMode="auto">
              <a:xfrm>
                <a:off x="5968230" y="1920642"/>
                <a:ext cx="421954" cy="420836"/>
              </a:xfrm>
              <a:prstGeom prst="ellipse">
                <a:avLst/>
              </a:prstGeom>
              <a:solidFill>
                <a:srgbClr val="FFCC66">
                  <a:lumMod val="40000"/>
                  <a:lumOff val="60000"/>
                </a:srgb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58" name="TextBox 342"/>
              <p:cNvSpPr txBox="1">
                <a:spLocks/>
              </p:cNvSpPr>
              <p:nvPr/>
            </p:nvSpPr>
            <p:spPr>
              <a:xfrm>
                <a:off x="5867245" y="1946026"/>
                <a:ext cx="645451" cy="3581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208</a:t>
                </a:r>
                <a:r>
                  <a:rPr kumimoji="0" 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Pb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/>
                  <a:cs typeface="Corbel"/>
                </a:endParaRPr>
              </a:p>
            </p:txBody>
          </p:sp>
        </p:grpSp>
        <p:grpSp>
          <p:nvGrpSpPr>
            <p:cNvPr id="142" name="Gruppo 141"/>
            <p:cNvGrpSpPr>
              <a:grpSpLocks noChangeAspect="1"/>
            </p:cNvGrpSpPr>
            <p:nvPr/>
          </p:nvGrpSpPr>
          <p:grpSpPr>
            <a:xfrm>
              <a:off x="4261821" y="3325864"/>
              <a:ext cx="666581" cy="324000"/>
              <a:chOff x="4092727" y="3277621"/>
              <a:chExt cx="863147" cy="364504"/>
            </a:xfrm>
          </p:grpSpPr>
          <p:sp>
            <p:nvSpPr>
              <p:cNvPr id="155" name="Ovale 154"/>
              <p:cNvSpPr>
                <a:spLocks/>
              </p:cNvSpPr>
              <p:nvPr/>
            </p:nvSpPr>
            <p:spPr bwMode="auto">
              <a:xfrm>
                <a:off x="4190606" y="3277621"/>
                <a:ext cx="419542" cy="364504"/>
              </a:xfrm>
              <a:prstGeom prst="ellipse">
                <a:avLst/>
              </a:prstGeom>
              <a:solidFill>
                <a:srgbClr val="FFCC66">
                  <a:lumMod val="40000"/>
                  <a:lumOff val="60000"/>
                </a:srgb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56" name="TextBox 342"/>
              <p:cNvSpPr txBox="1">
                <a:spLocks/>
              </p:cNvSpPr>
              <p:nvPr/>
            </p:nvSpPr>
            <p:spPr>
              <a:xfrm>
                <a:off x="4092727" y="3315751"/>
                <a:ext cx="863147" cy="29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132</a:t>
                </a:r>
                <a:r>
                  <a:rPr kumimoji="0" 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Sn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/>
                  <a:cs typeface="Corbel"/>
                </a:endParaRPr>
              </a:p>
            </p:txBody>
          </p:sp>
        </p:grpSp>
        <p:grpSp>
          <p:nvGrpSpPr>
            <p:cNvPr id="143" name="Gruppo 142"/>
            <p:cNvGrpSpPr>
              <a:grpSpLocks noChangeAspect="1"/>
            </p:cNvGrpSpPr>
            <p:nvPr/>
          </p:nvGrpSpPr>
          <p:grpSpPr>
            <a:xfrm>
              <a:off x="2212936" y="4704783"/>
              <a:ext cx="466794" cy="324000"/>
              <a:chOff x="1656201" y="5057275"/>
              <a:chExt cx="570468" cy="367344"/>
            </a:xfrm>
          </p:grpSpPr>
          <p:sp>
            <p:nvSpPr>
              <p:cNvPr id="153" name="Ovale 152"/>
              <p:cNvSpPr>
                <a:spLocks/>
              </p:cNvSpPr>
              <p:nvPr/>
            </p:nvSpPr>
            <p:spPr bwMode="auto">
              <a:xfrm>
                <a:off x="1739027" y="5057275"/>
                <a:ext cx="395960" cy="367344"/>
              </a:xfrm>
              <a:prstGeom prst="ellipse">
                <a:avLst/>
              </a:prstGeom>
              <a:solidFill>
                <a:srgbClr val="FFCC66">
                  <a:lumMod val="40000"/>
                  <a:lumOff val="60000"/>
                </a:srgb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54" name="TextBox 342"/>
              <p:cNvSpPr txBox="1">
                <a:spLocks/>
              </p:cNvSpPr>
              <p:nvPr/>
            </p:nvSpPr>
            <p:spPr>
              <a:xfrm>
                <a:off x="1656201" y="5081689"/>
                <a:ext cx="570468" cy="314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48</a:t>
                </a: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Ca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/>
                  <a:cs typeface="Corbel"/>
                </a:endParaRPr>
              </a:p>
            </p:txBody>
          </p:sp>
        </p:grpSp>
        <p:grpSp>
          <p:nvGrpSpPr>
            <p:cNvPr id="144" name="Gruppo 143"/>
            <p:cNvGrpSpPr>
              <a:grpSpLocks noChangeAspect="1"/>
            </p:cNvGrpSpPr>
            <p:nvPr/>
          </p:nvGrpSpPr>
          <p:grpSpPr>
            <a:xfrm>
              <a:off x="3064494" y="4357118"/>
              <a:ext cx="666581" cy="324000"/>
              <a:chOff x="4113094" y="3244809"/>
              <a:chExt cx="863220" cy="364508"/>
            </a:xfrm>
          </p:grpSpPr>
          <p:sp>
            <p:nvSpPr>
              <p:cNvPr id="151" name="Ovale 150"/>
              <p:cNvSpPr>
                <a:spLocks/>
              </p:cNvSpPr>
              <p:nvPr/>
            </p:nvSpPr>
            <p:spPr bwMode="auto">
              <a:xfrm>
                <a:off x="4172056" y="3244809"/>
                <a:ext cx="419579" cy="364508"/>
              </a:xfrm>
              <a:prstGeom prst="ellipse">
                <a:avLst/>
              </a:prstGeom>
              <a:solidFill>
                <a:srgbClr val="FFCC66">
                  <a:lumMod val="40000"/>
                  <a:lumOff val="60000"/>
                </a:srgb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52" name="TextBox 342"/>
              <p:cNvSpPr txBox="1">
                <a:spLocks/>
              </p:cNvSpPr>
              <p:nvPr/>
            </p:nvSpPr>
            <p:spPr>
              <a:xfrm>
                <a:off x="4113094" y="3280525"/>
                <a:ext cx="863220" cy="294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78</a:t>
                </a:r>
                <a:r>
                  <a:rPr kumimoji="0" 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Ni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/>
                  <a:cs typeface="Corbel"/>
                </a:endParaRPr>
              </a:p>
            </p:txBody>
          </p:sp>
        </p:grpSp>
        <p:grpSp>
          <p:nvGrpSpPr>
            <p:cNvPr id="145" name="Gruppo 144"/>
            <p:cNvGrpSpPr>
              <a:grpSpLocks noChangeAspect="1"/>
            </p:cNvGrpSpPr>
            <p:nvPr/>
          </p:nvGrpSpPr>
          <p:grpSpPr>
            <a:xfrm>
              <a:off x="3022204" y="3332695"/>
              <a:ext cx="666581" cy="318964"/>
              <a:chOff x="4235549" y="3235591"/>
              <a:chExt cx="863135" cy="358839"/>
            </a:xfrm>
          </p:grpSpPr>
          <p:sp>
            <p:nvSpPr>
              <p:cNvPr id="149" name="Ovale 148"/>
              <p:cNvSpPr>
                <a:spLocks/>
              </p:cNvSpPr>
              <p:nvPr/>
            </p:nvSpPr>
            <p:spPr bwMode="auto">
              <a:xfrm>
                <a:off x="4342881" y="3235591"/>
                <a:ext cx="419538" cy="358839"/>
              </a:xfrm>
              <a:prstGeom prst="ellipse">
                <a:avLst/>
              </a:prstGeom>
              <a:solidFill>
                <a:srgbClr val="FFCC66">
                  <a:lumMod val="40000"/>
                  <a:lumOff val="60000"/>
                </a:srgb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50" name="TextBox 342"/>
              <p:cNvSpPr txBox="1">
                <a:spLocks/>
              </p:cNvSpPr>
              <p:nvPr/>
            </p:nvSpPr>
            <p:spPr>
              <a:xfrm>
                <a:off x="4235549" y="3257305"/>
                <a:ext cx="863135" cy="29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100</a:t>
                </a:r>
                <a:r>
                  <a:rPr kumimoji="0" 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Sn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/>
                  <a:cs typeface="Corbel"/>
                </a:endParaRPr>
              </a:p>
            </p:txBody>
          </p:sp>
        </p:grpSp>
        <p:grpSp>
          <p:nvGrpSpPr>
            <p:cNvPr id="146" name="Gruppo 145"/>
            <p:cNvGrpSpPr>
              <a:grpSpLocks noChangeAspect="1"/>
            </p:cNvGrpSpPr>
            <p:nvPr/>
          </p:nvGrpSpPr>
          <p:grpSpPr>
            <a:xfrm>
              <a:off x="1428385" y="5234167"/>
              <a:ext cx="666581" cy="312343"/>
              <a:chOff x="4083276" y="3274694"/>
              <a:chExt cx="863147" cy="351391"/>
            </a:xfrm>
          </p:grpSpPr>
          <p:sp>
            <p:nvSpPr>
              <p:cNvPr id="147" name="Ovale 146"/>
              <p:cNvSpPr>
                <a:spLocks noChangeAspect="1"/>
              </p:cNvSpPr>
              <p:nvPr/>
            </p:nvSpPr>
            <p:spPr bwMode="auto">
              <a:xfrm>
                <a:off x="4143350" y="3285835"/>
                <a:ext cx="419543" cy="340250"/>
              </a:xfrm>
              <a:prstGeom prst="ellipse">
                <a:avLst/>
              </a:prstGeom>
              <a:solidFill>
                <a:srgbClr val="FFCC66">
                  <a:lumMod val="40000"/>
                  <a:lumOff val="60000"/>
                </a:srgb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8" name="TextBox 342"/>
              <p:cNvSpPr txBox="1">
                <a:spLocks/>
              </p:cNvSpPr>
              <p:nvPr/>
            </p:nvSpPr>
            <p:spPr>
              <a:xfrm>
                <a:off x="4083276" y="3274694"/>
                <a:ext cx="863147" cy="346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16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O</a:t>
                </a:r>
              </a:p>
            </p:txBody>
          </p:sp>
        </p:grpSp>
      </p:grpSp>
      <p:sp>
        <p:nvSpPr>
          <p:cNvPr id="159" name="Rettangolo 158"/>
          <p:cNvSpPr/>
          <p:nvPr/>
        </p:nvSpPr>
        <p:spPr>
          <a:xfrm>
            <a:off x="6375257" y="4021313"/>
            <a:ext cx="2671436" cy="595035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80000"/>
              </a:lnSpc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cs typeface="Corbel"/>
              </a:rPr>
              <a:t>SHELL STRUCTURE</a:t>
            </a:r>
          </a:p>
          <a:p>
            <a:pPr defTabSz="914400">
              <a:lnSpc>
                <a:spcPct val="80000"/>
              </a:lnSpc>
              <a:buClr>
                <a:srgbClr val="FF0000"/>
              </a:buClr>
              <a:defRPr/>
            </a:pPr>
            <a:r>
              <a:rPr lang="en-US" sz="2000" b="1" kern="0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2000" b="1" kern="0" dirty="0" smtClean="0">
                <a:solidFill>
                  <a:srgbClr val="0000FF"/>
                </a:solidFill>
                <a:latin typeface="Corbel"/>
                <a:cs typeface="Corbel"/>
              </a:rPr>
              <a:t>   </a:t>
            </a:r>
            <a:r>
              <a:rPr lang="en-US" kern="0" dirty="0" smtClean="0">
                <a:solidFill>
                  <a:srgbClr val="0000FF"/>
                </a:solidFill>
                <a:latin typeface="Corbel"/>
                <a:cs typeface="Corbel"/>
              </a:rPr>
              <a:t> (Magic Numbers)</a:t>
            </a:r>
            <a:endParaRPr lang="en-US" kern="0" dirty="0">
              <a:solidFill>
                <a:srgbClr val="0000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7951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151477" y="2842415"/>
            <a:ext cx="4753546" cy="178385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/>
          <a:srcRect b="36256"/>
          <a:stretch>
            <a:fillRect/>
          </a:stretch>
        </p:blipFill>
        <p:spPr bwMode="auto">
          <a:xfrm>
            <a:off x="151477" y="2831361"/>
            <a:ext cx="3467666" cy="149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-8847"/>
            <a:ext cx="7695561" cy="796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GAMMA@RIKEN: </a:t>
            </a:r>
            <a:r>
              <a:rPr lang="it-IT" sz="2800" dirty="0" smtClean="0">
                <a:solidFill>
                  <a:srgbClr val="FFFF00"/>
                </a:solidFill>
                <a:latin typeface="Corbel"/>
                <a:cs typeface="Corbel"/>
              </a:rPr>
              <a:t>The </a:t>
            </a:r>
            <a:r>
              <a:rPr lang="it-IT" sz="2800" dirty="0" err="1" smtClean="0">
                <a:solidFill>
                  <a:srgbClr val="FFFF00"/>
                </a:solidFill>
                <a:latin typeface="Corbel"/>
                <a:cs typeface="Corbel"/>
              </a:rPr>
              <a:t>most</a:t>
            </a:r>
            <a:r>
              <a:rPr lang="it-IT" sz="2800" dirty="0" smtClean="0">
                <a:solidFill>
                  <a:srgbClr val="FFFF00"/>
                </a:solidFill>
                <a:latin typeface="Corbel"/>
                <a:cs typeface="Corbel"/>
              </a:rPr>
              <a:t> Intense RIB </a:t>
            </a:r>
            <a:r>
              <a:rPr lang="it-IT" sz="2800" dirty="0" err="1" smtClean="0">
                <a:solidFill>
                  <a:srgbClr val="FFFF00"/>
                </a:solidFill>
                <a:latin typeface="Corbel"/>
                <a:cs typeface="Corbel"/>
              </a:rPr>
              <a:t>Facility</a:t>
            </a:r>
            <a:r>
              <a:rPr lang="it-IT" sz="2800" dirty="0" smtClean="0">
                <a:solidFill>
                  <a:srgbClr val="FFFF00"/>
                </a:solidFill>
                <a:latin typeface="Corbel"/>
                <a:cs typeface="Corbel"/>
              </a:rPr>
              <a:t> …</a:t>
            </a:r>
            <a:endParaRPr lang="it-IT" sz="3200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  <a:defRPr/>
            </a:pPr>
            <a:r>
              <a:rPr lang="it-IT" sz="2800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               </a:t>
            </a:r>
            <a:endParaRPr lang="it-IT" sz="3200" b="1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cxnSp>
        <p:nvCxnSpPr>
          <p:cNvPr id="25" name="Straight Arrow Connector 34"/>
          <p:cNvCxnSpPr/>
          <p:nvPr/>
        </p:nvCxnSpPr>
        <p:spPr>
          <a:xfrm>
            <a:off x="1231597" y="3119380"/>
            <a:ext cx="1468726" cy="0"/>
          </a:xfrm>
          <a:prstGeom prst="straightConnector1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35"/>
          <p:cNvSpPr txBox="1"/>
          <p:nvPr/>
        </p:nvSpPr>
        <p:spPr>
          <a:xfrm>
            <a:off x="1231597" y="2811603"/>
            <a:ext cx="713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orbel"/>
                <a:cs typeface="Corbel"/>
              </a:rPr>
              <a:t>Beam</a:t>
            </a:r>
            <a:endParaRPr lang="en-US" sz="14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7" name="TextBox 35"/>
          <p:cNvSpPr txBox="1"/>
          <p:nvPr/>
        </p:nvSpPr>
        <p:spPr>
          <a:xfrm>
            <a:off x="1207181" y="4318495"/>
            <a:ext cx="128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orbel"/>
                <a:cs typeface="Corbel"/>
              </a:rPr>
              <a:t>Big Rips</a:t>
            </a:r>
            <a:endParaRPr lang="en-US" sz="14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9" name="TextBox 6"/>
          <p:cNvSpPr txBox="1">
            <a:spLocks noChangeArrowheads="1"/>
          </p:cNvSpPr>
          <p:nvPr/>
        </p:nvSpPr>
        <p:spPr bwMode="auto">
          <a:xfrm>
            <a:off x="3391081" y="3375677"/>
            <a:ext cx="1584176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it-IT" sz="2000" b="1" dirty="0" smtClean="0">
                <a:solidFill>
                  <a:srgbClr val="CC0099"/>
                </a:solidFill>
                <a:latin typeface="Corbel"/>
                <a:cs typeface="Corbel"/>
              </a:rPr>
              <a:t>Gamma Arrays</a:t>
            </a:r>
            <a:endParaRPr lang="it-IT" b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51477" y="1116354"/>
            <a:ext cx="1788170" cy="1672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2000" b="1" baseline="30000" dirty="0" smtClean="0">
                <a:solidFill>
                  <a:srgbClr val="00FFFF"/>
                </a:solidFill>
                <a:latin typeface="Corbel"/>
                <a:cs typeface="Corbel"/>
              </a:rPr>
              <a:t>70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</a:rPr>
              <a:t>Zn</a:t>
            </a:r>
            <a:r>
              <a:rPr lang="it-IT" sz="2000" b="1" baseline="30000" dirty="0" smtClean="0">
                <a:solidFill>
                  <a:srgbClr val="00FFFF"/>
                </a:solidFill>
                <a:latin typeface="Corbel"/>
                <a:cs typeface="Corbel"/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it-IT" sz="2000" b="1" baseline="30000" dirty="0" smtClean="0">
                <a:solidFill>
                  <a:srgbClr val="00FFFF"/>
                </a:solidFill>
                <a:latin typeface="Corbel"/>
                <a:cs typeface="Corbel"/>
              </a:rPr>
              <a:t>76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</a:rPr>
              <a:t>Ge</a:t>
            </a:r>
          </a:p>
          <a:p>
            <a:pPr>
              <a:lnSpc>
                <a:spcPct val="80000"/>
              </a:lnSpc>
              <a:defRPr/>
            </a:pPr>
            <a:r>
              <a:rPr lang="it-IT" sz="2000" b="1" baseline="30000" dirty="0" smtClean="0">
                <a:solidFill>
                  <a:srgbClr val="00FFFF"/>
                </a:solidFill>
                <a:latin typeface="Corbel"/>
                <a:cs typeface="Corbel"/>
              </a:rPr>
              <a:t>86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</a:rPr>
              <a:t>Kr</a:t>
            </a:r>
          </a:p>
          <a:p>
            <a:pPr>
              <a:lnSpc>
                <a:spcPct val="80000"/>
              </a:lnSpc>
              <a:defRPr/>
            </a:pPr>
            <a:r>
              <a:rPr lang="it-IT" sz="2000" b="1" baseline="30000" dirty="0" smtClean="0">
                <a:solidFill>
                  <a:srgbClr val="00FFFF"/>
                </a:solidFill>
                <a:latin typeface="Corbel"/>
                <a:cs typeface="Corbel"/>
              </a:rPr>
              <a:t>238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</a:rPr>
              <a:t>U </a:t>
            </a:r>
          </a:p>
          <a:p>
            <a:pPr>
              <a:lnSpc>
                <a:spcPct val="50000"/>
              </a:lnSpc>
              <a:defRPr/>
            </a:pPr>
            <a:endParaRPr lang="it-IT" sz="1200" b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  <a:defRPr/>
            </a:pPr>
            <a:r>
              <a:rPr lang="it-IT" sz="2000" dirty="0" smtClean="0">
                <a:solidFill>
                  <a:srgbClr val="00FFFF"/>
                </a:solidFill>
                <a:latin typeface="Corbel"/>
                <a:cs typeface="Corbel"/>
              </a:rPr>
              <a:t>250-350 </a:t>
            </a:r>
            <a:r>
              <a:rPr lang="it-IT" sz="2000" dirty="0" err="1" smtClean="0">
                <a:solidFill>
                  <a:srgbClr val="00FFFF"/>
                </a:solidFill>
                <a:latin typeface="Corbel"/>
                <a:cs typeface="Corbel"/>
              </a:rPr>
              <a:t>MeV</a:t>
            </a:r>
            <a:r>
              <a:rPr lang="it-IT" sz="2000" dirty="0" smtClean="0">
                <a:solidFill>
                  <a:srgbClr val="00FFFF"/>
                </a:solidFill>
                <a:latin typeface="Corbel"/>
                <a:cs typeface="Corbel"/>
              </a:rPr>
              <a:t>/A</a:t>
            </a:r>
          </a:p>
          <a:p>
            <a:pPr>
              <a:lnSpc>
                <a:spcPct val="80000"/>
              </a:lnSpc>
              <a:defRPr/>
            </a:pPr>
            <a:r>
              <a:rPr lang="it-IT" sz="2000" dirty="0" smtClean="0">
                <a:solidFill>
                  <a:srgbClr val="00FFFF"/>
                </a:solidFill>
                <a:latin typeface="Corbel"/>
                <a:cs typeface="Corbel"/>
              </a:rPr>
              <a:t>up </a:t>
            </a:r>
            <a:r>
              <a:rPr lang="it-IT" sz="2000" dirty="0">
                <a:solidFill>
                  <a:srgbClr val="00FFFF"/>
                </a:solidFill>
                <a:latin typeface="Corbel"/>
                <a:cs typeface="Corbel"/>
              </a:rPr>
              <a:t>to 100 </a:t>
            </a:r>
            <a:r>
              <a:rPr lang="it-IT" sz="2000" dirty="0" err="1" smtClean="0">
                <a:solidFill>
                  <a:srgbClr val="00FFFF"/>
                </a:solidFill>
                <a:latin typeface="Corbel"/>
                <a:cs typeface="Corbel"/>
              </a:rPr>
              <a:t>pnA</a:t>
            </a:r>
            <a:endParaRPr lang="it-IT" sz="2800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391081" y="961419"/>
            <a:ext cx="3499309" cy="2357975"/>
            <a:chOff x="3391081" y="655994"/>
            <a:chExt cx="3499309" cy="2357975"/>
          </a:xfrm>
        </p:grpSpPr>
        <p:sp>
          <p:nvSpPr>
            <p:cNvPr id="42" name="Rectangle 41"/>
            <p:cNvSpPr/>
            <p:nvPr/>
          </p:nvSpPr>
          <p:spPr>
            <a:xfrm>
              <a:off x="3391081" y="660148"/>
              <a:ext cx="3499309" cy="235382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1481" y="1338979"/>
              <a:ext cx="2678619" cy="922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CasellaDiTesto 19"/>
            <p:cNvSpPr txBox="1"/>
            <p:nvPr/>
          </p:nvSpPr>
          <p:spPr>
            <a:xfrm>
              <a:off x="5463506" y="1734956"/>
              <a:ext cx="10165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 smtClean="0">
                  <a:solidFill>
                    <a:srgbClr val="0000FF"/>
                  </a:solidFill>
                  <a:latin typeface="Calibri"/>
                  <a:cs typeface="Calibri"/>
                </a:rPr>
                <a:t>Analysis</a:t>
              </a:r>
              <a:endParaRPr lang="it-IT" sz="1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TextBox 33"/>
            <p:cNvSpPr txBox="1"/>
            <p:nvPr/>
          </p:nvSpPr>
          <p:spPr>
            <a:xfrm>
              <a:off x="4268567" y="833532"/>
              <a:ext cx="2402266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MILANO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LaBr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orbel"/>
                  <a:cs typeface="Corbel"/>
                </a:rPr>
                <a:t>3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b="1" dirty="0" smtClean="0">
                  <a:solidFill>
                    <a:srgbClr val="CC0099"/>
                  </a:solidFill>
                  <a:latin typeface="Symbol" charset="2"/>
                  <a:cs typeface="Symbol" charset="2"/>
                </a:rPr>
                <a:t>e</a:t>
              </a:r>
              <a:r>
                <a:rPr lang="en-US" sz="12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=1-2%@ 10 MeV</a:t>
              </a:r>
            </a:p>
            <a:p>
              <a:pPr algn="ctr">
                <a:lnSpc>
                  <a:spcPct val="80000"/>
                </a:lnSpc>
              </a:pPr>
              <a:endParaRPr lang="en-US" sz="12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91081" y="1270286"/>
              <a:ext cx="1421480" cy="1650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Straight Connector 36"/>
            <p:cNvCxnSpPr/>
            <p:nvPr/>
          </p:nvCxnSpPr>
          <p:spPr>
            <a:xfrm flipV="1">
              <a:off x="4489129" y="1116687"/>
              <a:ext cx="335761" cy="416023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/>
            <p:cNvCxnSpPr/>
            <p:nvPr/>
          </p:nvCxnSpPr>
          <p:spPr>
            <a:xfrm>
              <a:off x="4223061" y="2261814"/>
              <a:ext cx="601829" cy="298981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8"/>
            <p:cNvSpPr txBox="1"/>
            <p:nvPr/>
          </p:nvSpPr>
          <p:spPr>
            <a:xfrm>
              <a:off x="4812561" y="2365146"/>
              <a:ext cx="1384062" cy="56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DALI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orbel"/>
                  <a:cs typeface="Corbel"/>
                </a:rPr>
                <a:t>2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-</a:t>
              </a:r>
              <a:r>
                <a:rPr lang="en-US" sz="12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NaI</a:t>
              </a:r>
              <a:endParaRPr lang="en-US" sz="12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  <a:p>
              <a:pPr algn="just">
                <a:lnSpc>
                  <a:spcPct val="80000"/>
                </a:lnSpc>
              </a:pPr>
              <a:r>
                <a:rPr lang="en-US" sz="1200" b="1" dirty="0" smtClean="0">
                  <a:solidFill>
                    <a:srgbClr val="CC0099"/>
                  </a:solidFill>
                  <a:latin typeface="Symbol" charset="2"/>
                  <a:cs typeface="Symbol" charset="2"/>
                </a:rPr>
                <a:t>e</a:t>
              </a:r>
              <a:r>
                <a:rPr lang="en-US" sz="12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=4%@ 10 MeV</a:t>
              </a:r>
            </a:p>
            <a:p>
              <a:pPr algn="r">
                <a:lnSpc>
                  <a:spcPct val="80000"/>
                </a:lnSpc>
              </a:pPr>
              <a:endParaRPr lang="en-US" sz="12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pic>
          <p:nvPicPr>
            <p:cNvPr id="43" name="Picture 2" descr="C:\Users\oliver\Desktop\SFC-Logo-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8256" y="655994"/>
              <a:ext cx="576850" cy="579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/>
          <p:cNvGrpSpPr/>
          <p:nvPr/>
        </p:nvGrpSpPr>
        <p:grpSpPr>
          <a:xfrm>
            <a:off x="7190487" y="328958"/>
            <a:ext cx="1853626" cy="3025197"/>
            <a:chOff x="7190487" y="328958"/>
            <a:chExt cx="1853626" cy="3025197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74" t="23368" r="50066" b="29969"/>
            <a:stretch/>
          </p:blipFill>
          <p:spPr bwMode="auto">
            <a:xfrm>
              <a:off x="7190487" y="787268"/>
              <a:ext cx="1853626" cy="2566887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7286402" y="328958"/>
              <a:ext cx="1607331" cy="49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00FFFF"/>
                  </a:solidFill>
                  <a:latin typeface="Calibri"/>
                  <a:cs typeface="Calibri"/>
                </a:rPr>
                <a:t>Pygmy Evolution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00FFFF"/>
                  </a:solidFill>
                  <a:latin typeface="Calibri"/>
                  <a:cs typeface="Calibri"/>
                </a:rPr>
                <a:t>In n-Rich Nuclei</a:t>
              </a:r>
              <a:endParaRPr lang="en-US" sz="1600" b="1" dirty="0">
                <a:solidFill>
                  <a:srgbClr val="00FFFF"/>
                </a:solidFill>
                <a:latin typeface="Calibri"/>
                <a:cs typeface="Calibri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259154" y="776229"/>
              <a:ext cx="551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CC0099"/>
                  </a:solidFill>
                  <a:latin typeface="Calibri"/>
                  <a:cs typeface="Calibri"/>
                </a:rPr>
                <a:t>Ca</a:t>
              </a:r>
              <a:endParaRPr lang="en-US" sz="2800" b="1" dirty="0">
                <a:solidFill>
                  <a:srgbClr val="CC0099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391080" y="4031505"/>
            <a:ext cx="3662221" cy="2735260"/>
            <a:chOff x="3391080" y="3790380"/>
            <a:chExt cx="3662221" cy="2735260"/>
          </a:xfrm>
        </p:grpSpPr>
        <p:sp>
          <p:nvSpPr>
            <p:cNvPr id="47" name="Rectangle 46"/>
            <p:cNvSpPr/>
            <p:nvPr/>
          </p:nvSpPr>
          <p:spPr>
            <a:xfrm>
              <a:off x="3391080" y="3790380"/>
              <a:ext cx="3499309" cy="235382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44" r="12730" b="21391"/>
            <a:stretch/>
          </p:blipFill>
          <p:spPr bwMode="auto">
            <a:xfrm>
              <a:off x="3436961" y="4299320"/>
              <a:ext cx="1484280" cy="1735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4" descr="eurica_logo_xfi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607" y="3804733"/>
              <a:ext cx="601028" cy="60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28"/>
            <p:cNvSpPr txBox="1"/>
            <p:nvPr/>
          </p:nvSpPr>
          <p:spPr>
            <a:xfrm>
              <a:off x="5193496" y="3933075"/>
              <a:ext cx="1701954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EURICA ARRAY</a:t>
              </a:r>
              <a:endParaRPr lang="en-US" sz="14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50" name="TextBox 35"/>
            <p:cNvSpPr txBox="1"/>
            <p:nvPr/>
          </p:nvSpPr>
          <p:spPr>
            <a:xfrm>
              <a:off x="3536968" y="5837364"/>
              <a:ext cx="3316182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At Final  FOCAL PLANE of Big Rips</a:t>
              </a:r>
              <a:endParaRPr lang="en-US" sz="14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51" name="CasellaDiTesto 10"/>
            <p:cNvSpPr txBox="1">
              <a:spLocks noChangeArrowheads="1"/>
            </p:cNvSpPr>
            <p:nvPr/>
          </p:nvSpPr>
          <p:spPr bwMode="auto">
            <a:xfrm>
              <a:off x="4973274" y="4292149"/>
              <a:ext cx="2080027" cy="159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0" tIns="45715" rIns="91430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171450" indent="-171450" eaLnBrk="1" hangingPunct="1">
                <a:lnSpc>
                  <a:spcPct val="80000"/>
                </a:lnSpc>
                <a:buFont typeface="Arial"/>
                <a:buChar char="•"/>
                <a:defRPr/>
              </a:pPr>
              <a:r>
                <a:rPr lang="en-US" sz="1200" b="1" dirty="0">
                  <a:solidFill>
                    <a:srgbClr val="0000FF"/>
                  </a:solidFill>
                  <a:latin typeface="Corbel"/>
                  <a:cs typeface="Corbel"/>
                </a:rPr>
                <a:t>12 </a:t>
              </a:r>
              <a:r>
                <a:rPr lang="en-US" sz="1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EUROBALL Clusters </a:t>
              </a:r>
            </a:p>
            <a:p>
              <a:pPr eaLnBrk="1" hangingPunct="1">
                <a:lnSpc>
                  <a:spcPct val="80000"/>
                </a:lnSpc>
                <a:defRPr/>
              </a:pPr>
              <a:r>
                <a:rPr lang="en-US" sz="1200" b="1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en-US" sz="1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    </a:t>
              </a:r>
              <a:r>
                <a:rPr lang="en-US" sz="1200" b="1" dirty="0" smtClean="0">
                  <a:solidFill>
                    <a:srgbClr val="000000"/>
                  </a:solidFill>
                  <a:latin typeface="Corbel"/>
                  <a:cs typeface="Corbel"/>
                </a:rPr>
                <a:t> </a:t>
              </a:r>
              <a:r>
                <a:rPr lang="en-US" sz="1100" b="1" dirty="0" smtClean="0">
                  <a:solidFill>
                    <a:srgbClr val="000000"/>
                  </a:solidFill>
                  <a:latin typeface="Corbel"/>
                  <a:cs typeface="Corbel"/>
                </a:rPr>
                <a:t>(</a:t>
              </a:r>
              <a:r>
                <a:rPr lang="en-US" sz="1100" dirty="0" err="1" smtClean="0">
                  <a:solidFill>
                    <a:srgbClr val="000000"/>
                  </a:solidFill>
                  <a:latin typeface="Corbel"/>
                  <a:cs typeface="Corbel"/>
                </a:rPr>
                <a:t>Eff</a:t>
              </a:r>
              <a:r>
                <a:rPr lang="en-US" sz="1100" dirty="0" smtClean="0">
                  <a:solidFill>
                    <a:srgbClr val="000000"/>
                  </a:solidFill>
                  <a:latin typeface="Corbel"/>
                  <a:cs typeface="Corbel"/>
                </a:rPr>
                <a:t> 15</a:t>
              </a:r>
              <a:r>
                <a:rPr lang="en-US" sz="1100" dirty="0">
                  <a:solidFill>
                    <a:srgbClr val="000000"/>
                  </a:solidFill>
                  <a:latin typeface="Corbel"/>
                  <a:cs typeface="Corbel"/>
                </a:rPr>
                <a:t>% at </a:t>
              </a:r>
              <a:r>
                <a:rPr lang="en-US" sz="1100" dirty="0" smtClean="0">
                  <a:solidFill>
                    <a:srgbClr val="000000"/>
                  </a:solidFill>
                  <a:latin typeface="Corbel"/>
                  <a:cs typeface="Corbel"/>
                </a:rPr>
                <a:t>662keV)</a:t>
              </a:r>
            </a:p>
            <a:p>
              <a:pPr eaLnBrk="1" hangingPunct="1">
                <a:lnSpc>
                  <a:spcPct val="50000"/>
                </a:lnSpc>
                <a:defRPr/>
              </a:pPr>
              <a:endParaRPr lang="en-US" sz="1200" dirty="0" smtClean="0">
                <a:solidFill>
                  <a:srgbClr val="000000"/>
                </a:solidFill>
                <a:latin typeface="Corbel"/>
                <a:cs typeface="Corbel"/>
              </a:endParaRPr>
            </a:p>
            <a:p>
              <a:pPr marL="285750" indent="-285750" eaLnBrk="1" hangingPunct="1">
                <a:lnSpc>
                  <a:spcPct val="80000"/>
                </a:lnSpc>
                <a:buFont typeface="Arial"/>
                <a:buChar char="•"/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18 LaBr3 array </a:t>
              </a:r>
            </a:p>
            <a:p>
              <a:pPr eaLnBrk="1" hangingPunct="1">
                <a:lnSpc>
                  <a:spcPct val="80000"/>
                </a:lnSpc>
                <a:defRPr/>
              </a:pPr>
              <a:r>
                <a:rPr lang="en-US" sz="1200" b="1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en-US" sz="1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    </a:t>
              </a:r>
              <a:r>
                <a:rPr lang="en-US" sz="1100" dirty="0" smtClean="0">
                  <a:latin typeface="Corbel"/>
                  <a:cs typeface="Corbel"/>
                </a:rPr>
                <a:t> </a:t>
              </a:r>
              <a:r>
                <a:rPr lang="en-US" sz="1050" dirty="0" smtClean="0">
                  <a:latin typeface="Corbel"/>
                  <a:cs typeface="Corbel"/>
                </a:rPr>
                <a:t>(for FAST TIMING)  </a:t>
              </a:r>
              <a:endParaRPr lang="en-US" sz="1200" dirty="0" smtClean="0">
                <a:latin typeface="Corbel"/>
                <a:cs typeface="Corbel"/>
              </a:endParaRPr>
            </a:p>
            <a:p>
              <a:pPr eaLnBrk="1" hangingPunct="1">
                <a:lnSpc>
                  <a:spcPct val="50000"/>
                </a:lnSpc>
                <a:defRPr/>
              </a:pPr>
              <a:endParaRPr lang="en-US" sz="1200" dirty="0">
                <a:latin typeface="Corbel"/>
                <a:cs typeface="Corbel"/>
              </a:endParaRPr>
            </a:p>
            <a:p>
              <a:pPr marL="259204" indent="-259204" eaLnBrk="1" hangingPunct="1">
                <a:buFont typeface="Arial" pitchFamily="34" charset="0"/>
                <a:buChar char="•"/>
                <a:defRPr/>
              </a:pPr>
              <a:r>
                <a:rPr lang="en-US" sz="1200" b="1" dirty="0">
                  <a:solidFill>
                    <a:srgbClr val="0000FF"/>
                  </a:solidFill>
                  <a:latin typeface="Corbel"/>
                  <a:cs typeface="Corbel"/>
                </a:rPr>
                <a:t>WAS3ABi </a:t>
              </a:r>
              <a:endParaRPr lang="en-US" sz="12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eaLnBrk="1" hangingPunct="1">
                <a:defRPr/>
              </a:pPr>
              <a:r>
                <a:rPr lang="en-US" sz="1200" b="1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en-US" sz="1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    </a:t>
              </a:r>
              <a:r>
                <a:rPr lang="en-US" sz="1100" dirty="0" smtClean="0">
                  <a:latin typeface="Corbel"/>
                  <a:cs typeface="Corbel"/>
                </a:rPr>
                <a:t>(</a:t>
              </a:r>
              <a:r>
                <a:rPr lang="en-US" sz="1100" dirty="0">
                  <a:latin typeface="Corbel"/>
                  <a:cs typeface="Corbel"/>
                </a:rPr>
                <a:t>Wide-range </a:t>
              </a:r>
              <a:r>
                <a:rPr lang="en-US" sz="1100" dirty="0" smtClean="0">
                  <a:latin typeface="Corbel"/>
                  <a:cs typeface="Corbel"/>
                </a:rPr>
                <a:t>Active </a:t>
              </a:r>
            </a:p>
            <a:p>
              <a:pPr eaLnBrk="1" hangingPunct="1">
                <a:defRPr/>
              </a:pPr>
              <a:r>
                <a:rPr lang="en-US" sz="1100" dirty="0" smtClean="0">
                  <a:latin typeface="Corbel"/>
                  <a:cs typeface="Corbel"/>
                </a:rPr>
                <a:t>        Silicon </a:t>
              </a:r>
              <a:r>
                <a:rPr lang="en-US" sz="1100" dirty="0">
                  <a:latin typeface="Corbel"/>
                  <a:cs typeface="Corbel"/>
                </a:rPr>
                <a:t>Strip  </a:t>
              </a:r>
              <a:r>
                <a:rPr lang="en-US" sz="1100" dirty="0" smtClean="0">
                  <a:latin typeface="Corbel"/>
                  <a:cs typeface="Corbel"/>
                </a:rPr>
                <a:t>Stopper Array)</a:t>
              </a:r>
              <a:endParaRPr lang="it-IT" sz="1100" dirty="0">
                <a:latin typeface="Corbel"/>
                <a:cs typeface="Corbel"/>
              </a:endParaRPr>
            </a:p>
            <a:p>
              <a:pPr eaLnBrk="1" hangingPunct="1">
                <a:defRPr/>
              </a:pPr>
              <a:r>
                <a:rPr lang="en-US" sz="1200" dirty="0">
                  <a:latin typeface="Corbel"/>
                  <a:cs typeface="Corbel"/>
                </a:rPr>
                <a:t>     </a:t>
              </a:r>
              <a:endParaRPr lang="en-US" sz="1400" dirty="0">
                <a:latin typeface="Corbel"/>
                <a:cs typeface="Corbe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34008" y="6202475"/>
              <a:ext cx="28135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b="1" dirty="0" smtClean="0">
                  <a:solidFill>
                    <a:srgbClr val="00FFFF"/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b="1" dirty="0" smtClean="0">
                  <a:solidFill>
                    <a:srgbClr val="00FFFF"/>
                  </a:solidFill>
                  <a:latin typeface="Calibri"/>
                  <a:cs typeface="Calibri"/>
                </a:rPr>
                <a:t> decay and </a:t>
              </a:r>
              <a:r>
                <a:rPr lang="en-US" b="1" dirty="0" smtClean="0">
                  <a:solidFill>
                    <a:srgbClr val="00FF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b="1" dirty="0" smtClean="0">
                  <a:solidFill>
                    <a:srgbClr val="00FFFF"/>
                  </a:solidFill>
                  <a:latin typeface="Calibri"/>
                  <a:cs typeface="Calibri"/>
                </a:rPr>
                <a:t> spectroscopy</a:t>
              </a:r>
              <a:endParaRPr lang="en-US" b="1" dirty="0">
                <a:solidFill>
                  <a:srgbClr val="00FF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997491" y="3790380"/>
            <a:ext cx="2046623" cy="2979068"/>
            <a:chOff x="6997491" y="3790380"/>
            <a:chExt cx="2046623" cy="2979068"/>
          </a:xfrm>
        </p:grpSpPr>
        <p:sp>
          <p:nvSpPr>
            <p:cNvPr id="74" name="Rectangle 73"/>
            <p:cNvSpPr/>
            <p:nvPr/>
          </p:nvSpPr>
          <p:spPr>
            <a:xfrm>
              <a:off x="6997492" y="3790380"/>
              <a:ext cx="2046622" cy="297906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uppo 27"/>
            <p:cNvGrpSpPr/>
            <p:nvPr/>
          </p:nvGrpSpPr>
          <p:grpSpPr>
            <a:xfrm>
              <a:off x="6997491" y="3868103"/>
              <a:ext cx="2046622" cy="1969262"/>
              <a:chOff x="-740207" y="116632"/>
              <a:chExt cx="9776310" cy="6624736"/>
            </a:xfrm>
          </p:grpSpPr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0207" y="116632"/>
                <a:ext cx="9776310" cy="6624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6" name="Gruppo 26"/>
              <p:cNvGrpSpPr/>
              <p:nvPr/>
            </p:nvGrpSpPr>
            <p:grpSpPr>
              <a:xfrm>
                <a:off x="2339752" y="1844824"/>
                <a:ext cx="2592288" cy="3024336"/>
                <a:chOff x="2339752" y="1844824"/>
                <a:chExt cx="2592288" cy="3024336"/>
              </a:xfrm>
            </p:grpSpPr>
            <p:cxnSp>
              <p:nvCxnSpPr>
                <p:cNvPr id="57" name="Connettore 1 9"/>
                <p:cNvCxnSpPr/>
                <p:nvPr/>
              </p:nvCxnSpPr>
              <p:spPr>
                <a:xfrm flipH="1">
                  <a:off x="2751007" y="1844824"/>
                  <a:ext cx="9138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ttore 1 11"/>
                <p:cNvCxnSpPr/>
                <p:nvPr/>
              </p:nvCxnSpPr>
              <p:spPr>
                <a:xfrm>
                  <a:off x="2751007" y="1844824"/>
                  <a:ext cx="0" cy="86409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ttore 1 13"/>
                <p:cNvCxnSpPr/>
                <p:nvPr/>
              </p:nvCxnSpPr>
              <p:spPr>
                <a:xfrm>
                  <a:off x="2751007" y="2708920"/>
                  <a:ext cx="2181033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ttore 1 15"/>
                <p:cNvCxnSpPr/>
                <p:nvPr/>
              </p:nvCxnSpPr>
              <p:spPr>
                <a:xfrm>
                  <a:off x="4932040" y="2708920"/>
                  <a:ext cx="0" cy="72008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ttore 1 17"/>
                <p:cNvCxnSpPr/>
                <p:nvPr/>
              </p:nvCxnSpPr>
              <p:spPr>
                <a:xfrm flipH="1">
                  <a:off x="2339752" y="3429000"/>
                  <a:ext cx="2592288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ttore 1 21"/>
                <p:cNvCxnSpPr/>
                <p:nvPr/>
              </p:nvCxnSpPr>
              <p:spPr>
                <a:xfrm>
                  <a:off x="2339752" y="3429000"/>
                  <a:ext cx="0" cy="79208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ttore 1 23"/>
                <p:cNvCxnSpPr/>
                <p:nvPr/>
              </p:nvCxnSpPr>
              <p:spPr>
                <a:xfrm>
                  <a:off x="2339752" y="4221088"/>
                  <a:ext cx="2238999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ttore 1 25"/>
                <p:cNvCxnSpPr/>
                <p:nvPr/>
              </p:nvCxnSpPr>
              <p:spPr>
                <a:xfrm>
                  <a:off x="4578751" y="4221088"/>
                  <a:ext cx="0" cy="64807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" name="CasellaDiTesto 30"/>
            <p:cNvSpPr txBox="1"/>
            <p:nvPr/>
          </p:nvSpPr>
          <p:spPr>
            <a:xfrm>
              <a:off x="8485216" y="4784921"/>
              <a:ext cx="4865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Fe</a:t>
              </a:r>
              <a:endParaRPr lang="it-IT" sz="1200" dirty="0"/>
            </a:p>
          </p:txBody>
        </p:sp>
        <p:sp>
          <p:nvSpPr>
            <p:cNvPr id="67" name="CasellaDiTesto 31"/>
            <p:cNvSpPr txBox="1"/>
            <p:nvPr/>
          </p:nvSpPr>
          <p:spPr>
            <a:xfrm>
              <a:off x="8531787" y="4978066"/>
              <a:ext cx="4107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Mn</a:t>
              </a:r>
              <a:endParaRPr lang="it-IT" sz="1200" dirty="0"/>
            </a:p>
          </p:txBody>
        </p:sp>
        <p:sp>
          <p:nvSpPr>
            <p:cNvPr id="68" name="CasellaDiTesto 32"/>
            <p:cNvSpPr txBox="1"/>
            <p:nvPr/>
          </p:nvSpPr>
          <p:spPr>
            <a:xfrm>
              <a:off x="8325348" y="4540683"/>
              <a:ext cx="5534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</a:t>
              </a:r>
              <a:endParaRPr lang="it-IT" sz="1200" dirty="0"/>
            </a:p>
          </p:txBody>
        </p:sp>
        <p:sp>
          <p:nvSpPr>
            <p:cNvPr id="69" name="CasellaDiTesto 33"/>
            <p:cNvSpPr txBox="1"/>
            <p:nvPr/>
          </p:nvSpPr>
          <p:spPr>
            <a:xfrm>
              <a:off x="8131517" y="4329375"/>
              <a:ext cx="56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Ni</a:t>
              </a:r>
              <a:endParaRPr lang="it-IT" sz="1200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563440" y="5288134"/>
              <a:ext cx="1330603" cy="3939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2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New </a:t>
              </a:r>
            </a:p>
            <a:p>
              <a:pPr algn="r">
                <a:lnSpc>
                  <a:spcPct val="80000"/>
                </a:lnSpc>
              </a:pPr>
              <a:r>
                <a:rPr lang="en-US" sz="12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Isotopes</a:t>
              </a:r>
              <a:endParaRPr lang="it-IT" sz="1200" b="1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sp>
          <p:nvSpPr>
            <p:cNvPr id="71" name="CasellaDiTesto 5"/>
            <p:cNvSpPr txBox="1"/>
            <p:nvPr/>
          </p:nvSpPr>
          <p:spPr>
            <a:xfrm>
              <a:off x="6997491" y="3790880"/>
              <a:ext cx="204662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Particle id. plot</a:t>
              </a:r>
              <a:endParaRPr lang="it-IT" sz="1400" b="1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pic>
          <p:nvPicPr>
            <p:cNvPr id="72" name="Picture 5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" t="42723" r="13508" b="2926"/>
            <a:stretch/>
          </p:blipFill>
          <p:spPr bwMode="auto">
            <a:xfrm>
              <a:off x="7164427" y="5778975"/>
              <a:ext cx="1764567" cy="990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ttangolo 5"/>
            <p:cNvSpPr/>
            <p:nvPr/>
          </p:nvSpPr>
          <p:spPr>
            <a:xfrm>
              <a:off x="8349116" y="5782101"/>
              <a:ext cx="5762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baseline="30000" dirty="0" smtClean="0">
                  <a:solidFill>
                    <a:srgbClr val="CC0099"/>
                  </a:solidFill>
                </a:rPr>
                <a:t>70</a:t>
              </a:r>
              <a:r>
                <a:rPr lang="en-US" sz="1600" b="1" dirty="0" smtClean="0">
                  <a:solidFill>
                    <a:srgbClr val="CC0099"/>
                  </a:solidFill>
                </a:rPr>
                <a:t>Fe</a:t>
              </a:r>
              <a:endParaRPr lang="it-IT" sz="1600" b="1" dirty="0">
                <a:solidFill>
                  <a:srgbClr val="CC0099"/>
                </a:solidFill>
              </a:endParaRPr>
            </a:p>
          </p:txBody>
        </p:sp>
      </p:grpSp>
      <p:sp>
        <p:nvSpPr>
          <p:cNvPr id="78" name="Rectangle 77"/>
          <p:cNvSpPr/>
          <p:nvPr/>
        </p:nvSpPr>
        <p:spPr>
          <a:xfrm>
            <a:off x="100383" y="5693271"/>
            <a:ext cx="21132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Corbel"/>
                <a:cs typeface="Corbel"/>
              </a:rPr>
              <a:t>… The </a:t>
            </a:r>
            <a:r>
              <a:rPr lang="en-US" sz="2800" dirty="0">
                <a:solidFill>
                  <a:srgbClr val="FFFF00"/>
                </a:solidFill>
                <a:latin typeface="Corbel"/>
                <a:cs typeface="Corbel"/>
              </a:rPr>
              <a:t>most </a:t>
            </a:r>
            <a:endParaRPr lang="en-US" sz="2800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Corbel"/>
                <a:cs typeface="Corbel"/>
              </a:rPr>
              <a:t>Exotic Nuclei</a:t>
            </a:r>
            <a:endParaRPr lang="en-US" sz="2800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pic>
        <p:nvPicPr>
          <p:cNvPr id="79" name="Picture 9" descr="d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231" y="447486"/>
            <a:ext cx="784868" cy="52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4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342" t="28586" r="41130" b="45832"/>
          <a:stretch/>
        </p:blipFill>
        <p:spPr>
          <a:xfrm>
            <a:off x="1789368" y="943340"/>
            <a:ext cx="5805772" cy="568641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3" name="TextBox 11"/>
          <p:cNvSpPr txBox="1"/>
          <p:nvPr/>
        </p:nvSpPr>
        <p:spPr>
          <a:xfrm>
            <a:off x="0" y="339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  <a:latin typeface="Corbel"/>
                <a:cs typeface="Corbel"/>
              </a:rPr>
              <a:t>Selected Examples</a:t>
            </a:r>
            <a:r>
              <a:rPr lang="en-US" sz="2800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Corbel"/>
                <a:cs typeface="Corbel"/>
              </a:rPr>
              <a:t>of Recent </a:t>
            </a:r>
            <a:r>
              <a:rPr lang="en-US" sz="36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US" sz="2800" b="1" dirty="0" smtClean="0">
                <a:solidFill>
                  <a:srgbClr val="FFFF00"/>
                </a:solidFill>
                <a:latin typeface="Corbel"/>
                <a:cs typeface="Corbel"/>
              </a:rPr>
              <a:t>-Spectroscopy Activities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248170" y="1115243"/>
            <a:ext cx="5506546" cy="2845626"/>
            <a:chOff x="248170" y="1115213"/>
            <a:chExt cx="5506546" cy="2845626"/>
          </a:xfrm>
        </p:grpSpPr>
        <p:grpSp>
          <p:nvGrpSpPr>
            <p:cNvPr id="14" name="Gruppo 13"/>
            <p:cNvGrpSpPr/>
            <p:nvPr/>
          </p:nvGrpSpPr>
          <p:grpSpPr>
            <a:xfrm>
              <a:off x="248170" y="1115213"/>
              <a:ext cx="2813079" cy="2070120"/>
              <a:chOff x="248170" y="1115213"/>
              <a:chExt cx="2813079" cy="2070120"/>
            </a:xfrm>
          </p:grpSpPr>
          <p:pic>
            <p:nvPicPr>
              <p:cNvPr id="22" name="Immagine 21"/>
              <p:cNvPicPr>
                <a:picLocks noChangeAspect="1"/>
              </p:cNvPicPr>
              <p:nvPr/>
            </p:nvPicPr>
            <p:blipFill rotWithShape="1">
              <a:blip r:embed="rId3"/>
              <a:srcRect l="9057" r="8458" b="4405"/>
              <a:stretch/>
            </p:blipFill>
            <p:spPr>
              <a:xfrm>
                <a:off x="248170" y="1115213"/>
                <a:ext cx="1649935" cy="1274802"/>
              </a:xfrm>
              <a:prstGeom prst="rect">
                <a:avLst/>
              </a:prstGeom>
            </p:spPr>
          </p:pic>
          <p:pic>
            <p:nvPicPr>
              <p:cNvPr id="23" name="Immagin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1549" y="1280333"/>
                <a:ext cx="1409700" cy="1905000"/>
              </a:xfrm>
              <a:prstGeom prst="rect">
                <a:avLst/>
              </a:prstGeom>
            </p:spPr>
          </p:pic>
        </p:grpSp>
        <p:grpSp>
          <p:nvGrpSpPr>
            <p:cNvPr id="15" name="Gruppo 14"/>
            <p:cNvGrpSpPr/>
            <p:nvPr/>
          </p:nvGrpSpPr>
          <p:grpSpPr>
            <a:xfrm>
              <a:off x="2763086" y="2665865"/>
              <a:ext cx="2991630" cy="1294974"/>
              <a:chOff x="2763086" y="2665865"/>
              <a:chExt cx="2991630" cy="1294974"/>
            </a:xfrm>
          </p:grpSpPr>
          <p:sp>
            <p:nvSpPr>
              <p:cNvPr id="16" name="Ovale 15"/>
              <p:cNvSpPr/>
              <p:nvPr/>
            </p:nvSpPr>
            <p:spPr>
              <a:xfrm>
                <a:off x="4836858" y="3659043"/>
                <a:ext cx="917858" cy="301796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Ovale 16"/>
              <p:cNvSpPr/>
              <p:nvPr/>
            </p:nvSpPr>
            <p:spPr>
              <a:xfrm>
                <a:off x="4575477" y="3252002"/>
                <a:ext cx="700962" cy="319032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Ovale 17"/>
              <p:cNvSpPr/>
              <p:nvPr/>
            </p:nvSpPr>
            <p:spPr>
              <a:xfrm>
                <a:off x="3625900" y="3042186"/>
                <a:ext cx="782824" cy="319032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9" name="Connettore 7 18"/>
              <p:cNvCxnSpPr/>
              <p:nvPr/>
            </p:nvCxnSpPr>
            <p:spPr>
              <a:xfrm rot="10800000">
                <a:off x="5254317" y="3423159"/>
                <a:ext cx="287998" cy="235884"/>
              </a:xfrm>
              <a:prstGeom prst="curvedConnector3">
                <a:avLst>
                  <a:gd name="adj1" fmla="val 1976"/>
                </a:avLst>
              </a:prstGeom>
              <a:ln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7 19"/>
              <p:cNvCxnSpPr>
                <a:stCxn id="17" idx="1"/>
              </p:cNvCxnSpPr>
              <p:nvPr/>
            </p:nvCxnSpPr>
            <p:spPr>
              <a:xfrm rot="16200000" flipV="1">
                <a:off x="4412495" y="3033086"/>
                <a:ext cx="182065" cy="349209"/>
              </a:xfrm>
              <a:prstGeom prst="curvedConnector2">
                <a:avLst/>
              </a:prstGeom>
              <a:ln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/>
              <p:cNvCxnSpPr/>
              <p:nvPr/>
            </p:nvCxnSpPr>
            <p:spPr>
              <a:xfrm flipH="1" flipV="1">
                <a:off x="2763086" y="2665865"/>
                <a:ext cx="862814" cy="4314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uppo 28"/>
          <p:cNvGrpSpPr/>
          <p:nvPr/>
        </p:nvGrpSpPr>
        <p:grpSpPr>
          <a:xfrm>
            <a:off x="817555" y="3573526"/>
            <a:ext cx="2968966" cy="2573354"/>
            <a:chOff x="817555" y="3573526"/>
            <a:chExt cx="2968966" cy="2573354"/>
          </a:xfrm>
        </p:grpSpPr>
        <p:grpSp>
          <p:nvGrpSpPr>
            <p:cNvPr id="30" name="Gruppo 29"/>
            <p:cNvGrpSpPr/>
            <p:nvPr/>
          </p:nvGrpSpPr>
          <p:grpSpPr>
            <a:xfrm>
              <a:off x="817555" y="3573526"/>
              <a:ext cx="2692580" cy="2573354"/>
              <a:chOff x="754690" y="3510651"/>
              <a:chExt cx="2692580" cy="2573354"/>
            </a:xfrm>
          </p:grpSpPr>
          <p:pic>
            <p:nvPicPr>
              <p:cNvPr id="32" name="Immagine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690" y="3510651"/>
                <a:ext cx="2129879" cy="1417338"/>
              </a:xfrm>
              <a:prstGeom prst="rect">
                <a:avLst/>
              </a:prstGeom>
            </p:spPr>
          </p:pic>
          <p:pic>
            <p:nvPicPr>
              <p:cNvPr id="33" name="Immagine 32"/>
              <p:cNvPicPr>
                <a:picLocks noChangeAspect="1"/>
              </p:cNvPicPr>
              <p:nvPr/>
            </p:nvPicPr>
            <p:blipFill rotWithShape="1">
              <a:blip r:embed="rId6"/>
              <a:srcRect t="14185" r="7734" b="7153"/>
              <a:stretch/>
            </p:blipFill>
            <p:spPr>
              <a:xfrm>
                <a:off x="1932655" y="4652521"/>
                <a:ext cx="1514615" cy="1431484"/>
              </a:xfrm>
              <a:prstGeom prst="rect">
                <a:avLst/>
              </a:prstGeom>
            </p:spPr>
          </p:pic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330" y="3510651"/>
                <a:ext cx="786051" cy="740021"/>
              </a:xfrm>
              <a:prstGeom prst="rect">
                <a:avLst/>
              </a:prstGeom>
            </p:spPr>
          </p:pic>
          <p:sp>
            <p:nvSpPr>
              <p:cNvPr id="35" name="TextBox 11"/>
              <p:cNvSpPr txBox="1"/>
              <p:nvPr/>
            </p:nvSpPr>
            <p:spPr>
              <a:xfrm>
                <a:off x="1932655" y="4716274"/>
                <a:ext cx="12583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EXILL</a:t>
                </a:r>
              </a:p>
            </p:txBody>
          </p:sp>
        </p:grpSp>
        <p:cxnSp>
          <p:nvCxnSpPr>
            <p:cNvPr id="31" name="Connettore 2 30"/>
            <p:cNvCxnSpPr/>
            <p:nvPr/>
          </p:nvCxnSpPr>
          <p:spPr>
            <a:xfrm flipV="1">
              <a:off x="3281375" y="4353061"/>
              <a:ext cx="505146" cy="51368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o 37"/>
          <p:cNvGrpSpPr/>
          <p:nvPr/>
        </p:nvGrpSpPr>
        <p:grpSpPr>
          <a:xfrm>
            <a:off x="3347631" y="1525897"/>
            <a:ext cx="3663182" cy="3464503"/>
            <a:chOff x="3347628" y="1525887"/>
            <a:chExt cx="3663182" cy="3464503"/>
          </a:xfrm>
          <a:solidFill>
            <a:srgbClr val="0000FF"/>
          </a:solidFill>
        </p:grpSpPr>
        <p:sp>
          <p:nvSpPr>
            <p:cNvPr id="39" name="Rettangolo 38"/>
            <p:cNvSpPr/>
            <p:nvPr/>
          </p:nvSpPr>
          <p:spPr>
            <a:xfrm>
              <a:off x="4928072" y="4713391"/>
              <a:ext cx="41940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Calibri"/>
                  <a:cs typeface="Calibri"/>
                </a:rPr>
                <a:t>LNS</a:t>
              </a:r>
              <a:endParaRPr lang="en-US" sz="12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grpSp>
          <p:nvGrpSpPr>
            <p:cNvPr id="40" name="Gruppo 39"/>
            <p:cNvGrpSpPr/>
            <p:nvPr/>
          </p:nvGrpSpPr>
          <p:grpSpPr>
            <a:xfrm>
              <a:off x="3347628" y="1525887"/>
              <a:ext cx="3663182" cy="3362642"/>
              <a:chOff x="3347628" y="1525887"/>
              <a:chExt cx="3663182" cy="3362642"/>
            </a:xfrm>
            <a:grpFill/>
          </p:grpSpPr>
          <p:sp>
            <p:nvSpPr>
              <p:cNvPr id="41" name="Stella a 5 punte 7"/>
              <p:cNvSpPr>
                <a:spLocks noChangeAspect="1"/>
              </p:cNvSpPr>
              <p:nvPr/>
            </p:nvSpPr>
            <p:spPr>
              <a:xfrm>
                <a:off x="4777271" y="2915529"/>
                <a:ext cx="143997" cy="157839"/>
              </a:xfrm>
              <a:prstGeom prst="star5">
                <a:avLst/>
              </a:prstGeom>
              <a:grpFill/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Stella a 5 punte 7"/>
              <p:cNvSpPr>
                <a:spLocks noChangeAspect="1"/>
              </p:cNvSpPr>
              <p:nvPr/>
            </p:nvSpPr>
            <p:spPr>
              <a:xfrm>
                <a:off x="5487764" y="4081809"/>
                <a:ext cx="143997" cy="157839"/>
              </a:xfrm>
              <a:prstGeom prst="star5">
                <a:avLst/>
              </a:prstGeom>
              <a:grpFill/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Rettangolo 42"/>
              <p:cNvSpPr/>
              <p:nvPr/>
            </p:nvSpPr>
            <p:spPr>
              <a:xfrm>
                <a:off x="5333118" y="4227664"/>
                <a:ext cx="87753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Bucharest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4" name="Rettangolo 43"/>
              <p:cNvSpPr/>
              <p:nvPr/>
            </p:nvSpPr>
            <p:spPr>
              <a:xfrm>
                <a:off x="4894055" y="2819182"/>
                <a:ext cx="69284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Warsaw</a:t>
                </a:r>
                <a:endParaRPr lang="en-US" sz="12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5" name="Rettangolo 44"/>
              <p:cNvSpPr/>
              <p:nvPr/>
            </p:nvSpPr>
            <p:spPr>
              <a:xfrm>
                <a:off x="3347628" y="3500891"/>
                <a:ext cx="55656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Orsay</a:t>
                </a:r>
                <a:endParaRPr lang="en-US" sz="12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grpSp>
            <p:nvGrpSpPr>
              <p:cNvPr id="46" name="Gruppo 45"/>
              <p:cNvGrpSpPr/>
              <p:nvPr/>
            </p:nvGrpSpPr>
            <p:grpSpPr>
              <a:xfrm>
                <a:off x="3625910" y="1525887"/>
                <a:ext cx="3384900" cy="3362642"/>
                <a:chOff x="3625910" y="1525887"/>
                <a:chExt cx="3384900" cy="3362642"/>
              </a:xfrm>
              <a:grpFill/>
            </p:grpSpPr>
            <p:grpSp>
              <p:nvGrpSpPr>
                <p:cNvPr id="47" name="Gruppo 46"/>
                <p:cNvGrpSpPr/>
                <p:nvPr/>
              </p:nvGrpSpPr>
              <p:grpSpPr>
                <a:xfrm>
                  <a:off x="3625910" y="1525887"/>
                  <a:ext cx="3384900" cy="3362642"/>
                  <a:chOff x="3625900" y="1525887"/>
                  <a:chExt cx="3384900" cy="3362642"/>
                </a:xfrm>
                <a:grpFill/>
              </p:grpSpPr>
              <p:sp>
                <p:nvSpPr>
                  <p:cNvPr id="50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5307623" y="1616674"/>
                    <a:ext cx="143997" cy="157843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1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6688329" y="1767564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2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815384" y="4730690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3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643304" y="3711643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4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268408" y="3706670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5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493121" y="3481552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6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3828342" y="3521845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7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3729093" y="3310394"/>
                    <a:ext cx="143997" cy="157840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8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3852601" y="3873609"/>
                    <a:ext cx="179997" cy="197300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9" name="Rettangolo 58"/>
                  <p:cNvSpPr/>
                  <p:nvPr/>
                </p:nvSpPr>
                <p:spPr>
                  <a:xfrm>
                    <a:off x="5210977" y="1737730"/>
                    <a:ext cx="467999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JYFL</a:t>
                    </a:r>
                  </a:p>
                </p:txBody>
              </p:sp>
              <p:sp>
                <p:nvSpPr>
                  <p:cNvPr id="60" name="Rettangolo 59"/>
                  <p:cNvSpPr/>
                  <p:nvPr/>
                </p:nvSpPr>
                <p:spPr>
                  <a:xfrm>
                    <a:off x="6360637" y="1525887"/>
                    <a:ext cx="650163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DUBNA</a:t>
                    </a:r>
                    <a:endParaRPr lang="en-US" sz="1200" dirty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61" name="Rettangolo 60"/>
                  <p:cNvSpPr/>
                  <p:nvPr/>
                </p:nvSpPr>
                <p:spPr>
                  <a:xfrm>
                    <a:off x="4643303" y="3231433"/>
                    <a:ext cx="502399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GSI</a:t>
                    </a:r>
                    <a:endParaRPr lang="en-US" b="1" dirty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62" name="Rettangolo 61"/>
                  <p:cNvSpPr/>
                  <p:nvPr/>
                </p:nvSpPr>
                <p:spPr>
                  <a:xfrm>
                    <a:off x="4156894" y="3918742"/>
                    <a:ext cx="715473" cy="38164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en-US" sz="1400" b="1" dirty="0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ISOLDE</a:t>
                    </a:r>
                    <a:endParaRPr lang="en-US" sz="1400" dirty="0" smtClean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  <a:p>
                    <a:pPr algn="ctr">
                      <a:lnSpc>
                        <a:spcPct val="70000"/>
                      </a:lnSpc>
                    </a:pPr>
                    <a:r>
                      <a:rPr lang="en-US" sz="1200" dirty="0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CERN</a:t>
                    </a:r>
                    <a:endParaRPr lang="en-US" sz="1200" dirty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63" name="Rettangolo 62"/>
                  <p:cNvSpPr/>
                  <p:nvPr/>
                </p:nvSpPr>
                <p:spPr>
                  <a:xfrm>
                    <a:off x="4815384" y="3617874"/>
                    <a:ext cx="95189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 err="1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Legnaro</a:t>
                    </a:r>
                    <a:endParaRPr lang="en-US" b="1" dirty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64" name="Rettangolo 63"/>
                  <p:cNvSpPr/>
                  <p:nvPr/>
                </p:nvSpPr>
                <p:spPr>
                  <a:xfrm>
                    <a:off x="3679378" y="4007589"/>
                    <a:ext cx="44142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ILL</a:t>
                    </a:r>
                    <a:endParaRPr lang="en-US" b="1" dirty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65" name="Rettangolo 64"/>
                  <p:cNvSpPr/>
                  <p:nvPr/>
                </p:nvSpPr>
                <p:spPr>
                  <a:xfrm>
                    <a:off x="3625900" y="3021617"/>
                    <a:ext cx="782824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GANIL</a:t>
                    </a:r>
                    <a:endParaRPr lang="en-US" b="1" dirty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</p:txBody>
              </p:sp>
            </p:grpSp>
            <p:sp>
              <p:nvSpPr>
                <p:cNvPr id="48" name="Stella a 5 punte 7"/>
                <p:cNvSpPr>
                  <a:spLocks noChangeAspect="1"/>
                </p:cNvSpPr>
                <p:nvPr/>
              </p:nvSpPr>
              <p:spPr>
                <a:xfrm>
                  <a:off x="4454018" y="1951714"/>
                  <a:ext cx="143997" cy="157839"/>
                </a:xfrm>
                <a:prstGeom prst="star5">
                  <a:avLst/>
                </a:prstGeom>
                <a:grpFill/>
                <a:ln>
                  <a:solidFill>
                    <a:srgbClr val="00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9" name="Rettangolo 48"/>
                <p:cNvSpPr/>
                <p:nvPr/>
              </p:nvSpPr>
              <p:spPr>
                <a:xfrm>
                  <a:off x="4205701" y="1725912"/>
                  <a:ext cx="463213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0000FF"/>
                      </a:solidFill>
                      <a:latin typeface="Calibri"/>
                      <a:cs typeface="Calibri"/>
                    </a:rPr>
                    <a:t>Oslo</a:t>
                  </a:r>
                  <a:endParaRPr lang="en-US" sz="1200" dirty="0">
                    <a:solidFill>
                      <a:srgbClr val="0000FF"/>
                    </a:solidFill>
                    <a:latin typeface="Calibri"/>
                    <a:cs typeface="Calibri"/>
                  </a:endParaRPr>
                </a:p>
              </p:txBody>
            </p:sp>
          </p:grpSp>
        </p:grpSp>
      </p:grpSp>
      <p:grpSp>
        <p:nvGrpSpPr>
          <p:cNvPr id="37" name="Group 36"/>
          <p:cNvGrpSpPr/>
          <p:nvPr/>
        </p:nvGrpSpPr>
        <p:grpSpPr>
          <a:xfrm>
            <a:off x="7047455" y="1237866"/>
            <a:ext cx="2161989" cy="3357356"/>
            <a:chOff x="7047455" y="1237866"/>
            <a:chExt cx="2161989" cy="3357356"/>
          </a:xfrm>
        </p:grpSpPr>
        <p:grpSp>
          <p:nvGrpSpPr>
            <p:cNvPr id="4" name="Gruppo 3"/>
            <p:cNvGrpSpPr/>
            <p:nvPr/>
          </p:nvGrpSpPr>
          <p:grpSpPr>
            <a:xfrm>
              <a:off x="7139610" y="2530572"/>
              <a:ext cx="2069834" cy="2064650"/>
              <a:chOff x="7276833" y="2764540"/>
              <a:chExt cx="2069834" cy="2064650"/>
            </a:xfrm>
            <a:solidFill>
              <a:srgbClr val="0000FF"/>
            </a:solidFill>
          </p:grpSpPr>
          <p:grpSp>
            <p:nvGrpSpPr>
              <p:cNvPr id="5" name="Gruppo 4"/>
              <p:cNvGrpSpPr/>
              <p:nvPr/>
            </p:nvGrpSpPr>
            <p:grpSpPr>
              <a:xfrm>
                <a:off x="7276833" y="2764540"/>
                <a:ext cx="1711248" cy="2064650"/>
                <a:chOff x="7276833" y="2764540"/>
                <a:chExt cx="1711248" cy="2064650"/>
              </a:xfrm>
              <a:grpFill/>
            </p:grpSpPr>
            <p:pic>
              <p:nvPicPr>
                <p:cNvPr id="7" name="Picture 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78651" t="33943" r="13226" b="50618"/>
                <a:stretch/>
              </p:blipFill>
              <p:spPr>
                <a:xfrm>
                  <a:off x="7276833" y="2764540"/>
                  <a:ext cx="1711248" cy="2064650"/>
                </a:xfrm>
                <a:prstGeom prst="rect">
                  <a:avLst/>
                </a:prstGeom>
                <a:grpFill/>
                <a:ln w="57150" cmpd="sng">
                  <a:solidFill>
                    <a:srgbClr val="FF0000"/>
                  </a:solidFill>
                </a:ln>
              </p:spPr>
            </p:pic>
            <p:sp>
              <p:nvSpPr>
                <p:cNvPr id="8" name="Stella a 5 punte 7"/>
                <p:cNvSpPr/>
                <p:nvPr/>
              </p:nvSpPr>
              <p:spPr>
                <a:xfrm>
                  <a:off x="8101282" y="4049551"/>
                  <a:ext cx="252000" cy="256843"/>
                </a:xfrm>
                <a:prstGeom prst="star5">
                  <a:avLst/>
                </a:prstGeom>
                <a:grpFill/>
                <a:ln>
                  <a:solidFill>
                    <a:srgbClr val="00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6" name="TextBox 11"/>
              <p:cNvSpPr txBox="1"/>
              <p:nvPr/>
            </p:nvSpPr>
            <p:spPr>
              <a:xfrm>
                <a:off x="8088361" y="4283189"/>
                <a:ext cx="125830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FF"/>
                    </a:solidFill>
                  </a:rPr>
                  <a:t>RIKEN</a:t>
                </a:r>
              </a:p>
            </p:txBody>
          </p:sp>
        </p:grpSp>
        <p:grpSp>
          <p:nvGrpSpPr>
            <p:cNvPr id="10" name="Gruppo 9"/>
            <p:cNvGrpSpPr/>
            <p:nvPr/>
          </p:nvGrpSpPr>
          <p:grpSpPr>
            <a:xfrm>
              <a:off x="7047455" y="1237866"/>
              <a:ext cx="1057798" cy="1994253"/>
              <a:chOff x="7405203" y="877398"/>
              <a:chExt cx="1333463" cy="2204771"/>
            </a:xfrm>
          </p:grpSpPr>
          <p:pic>
            <p:nvPicPr>
              <p:cNvPr id="11" name="Immagine 10"/>
              <p:cNvPicPr>
                <a:picLocks noChangeAspect="1"/>
              </p:cNvPicPr>
              <p:nvPr/>
            </p:nvPicPr>
            <p:blipFill rotWithShape="1">
              <a:blip r:embed="rId8"/>
              <a:srcRect l="53713" t="2016" r="4322" b="54837"/>
              <a:stretch/>
            </p:blipFill>
            <p:spPr>
              <a:xfrm>
                <a:off x="7405203" y="877398"/>
                <a:ext cx="1333463" cy="1397900"/>
              </a:xfrm>
              <a:prstGeom prst="rect">
                <a:avLst/>
              </a:prstGeom>
            </p:spPr>
          </p:pic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21374" y="2322091"/>
                <a:ext cx="844524" cy="760078"/>
              </a:xfrm>
              <a:prstGeom prst="rect">
                <a:avLst/>
              </a:prstGeom>
            </p:spPr>
          </p:pic>
        </p:grpSp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105252" y="1237866"/>
              <a:ext cx="1038747" cy="1264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2" descr="C:\Users\oliver\Desktop\SFC-Logo-L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253" y="2502290"/>
              <a:ext cx="747771" cy="75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204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_schematic_layou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427" y="1108305"/>
            <a:ext cx="8602993" cy="396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13"/>
          <p:cNvCxnSpPr/>
          <p:nvPr/>
        </p:nvCxnSpPr>
        <p:spPr>
          <a:xfrm flipH="1">
            <a:off x="5797524" y="1760497"/>
            <a:ext cx="1547984" cy="1708722"/>
          </a:xfrm>
          <a:prstGeom prst="line">
            <a:avLst/>
          </a:prstGeom>
          <a:noFill/>
          <a:ln w="28575" cap="flat" cmpd="sng" algn="ctr">
            <a:solidFill>
              <a:srgbClr val="FF00FF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" name="Straight Arrow Connector 18"/>
          <p:cNvCxnSpPr/>
          <p:nvPr/>
        </p:nvCxnSpPr>
        <p:spPr>
          <a:xfrm>
            <a:off x="1803419" y="3313891"/>
            <a:ext cx="3994102" cy="10876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7" name="TextBox 11"/>
          <p:cNvSpPr txBox="1"/>
          <p:nvPr/>
        </p:nvSpPr>
        <p:spPr>
          <a:xfrm>
            <a:off x="7316497" y="1334513"/>
            <a:ext cx="896395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EXILL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Array</a:t>
            </a:r>
            <a:endParaRPr lang="en-US" sz="2400" dirty="0">
              <a:solidFill>
                <a:srgbClr val="FF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245335" y="-110249"/>
            <a:ext cx="9649102" cy="105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tIns="90000" bIns="90000">
            <a:spAutoFit/>
          </a:bodyPr>
          <a:lstStyle/>
          <a:p>
            <a:pPr algn="ctr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The </a:t>
            </a:r>
            <a:r>
              <a:rPr lang="it-IT" sz="2800" b="1" dirty="0" smtClean="0">
                <a:solidFill>
                  <a:srgbClr val="FFFF00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it-IT" sz="28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-</a:t>
            </a:r>
            <a:r>
              <a:rPr lang="pl-PL" sz="28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s</a:t>
            </a:r>
            <a:r>
              <a:rPr lang="it-IT" sz="28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pectroscopy </a:t>
            </a:r>
            <a:r>
              <a:rPr lang="pl-PL" sz="28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c</a:t>
            </a:r>
            <a:r>
              <a:rPr lang="it-IT" sz="28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ampaign </a:t>
            </a:r>
            <a:r>
              <a:rPr lang="it-IT" sz="28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@ </a:t>
            </a:r>
            <a:r>
              <a:rPr lang="it-IT" sz="28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ILL-</a:t>
            </a:r>
            <a:r>
              <a:rPr lang="pl-PL" sz="2800" b="1" dirty="0" err="1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R</a:t>
            </a:r>
            <a:r>
              <a:rPr lang="it-IT" sz="28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eactor 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(Grenoble)</a:t>
            </a:r>
          </a:p>
          <a:p>
            <a:pPr algn="ctr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7FFFFF"/>
                </a:solidFill>
                <a:latin typeface="Calibri"/>
                <a:ea typeface="ＭＳ Ｐゴシック" charset="0"/>
                <a:cs typeface="Calibri"/>
              </a:rPr>
              <a:t>2012-2013: </a:t>
            </a:r>
            <a:r>
              <a:rPr lang="it-IT" sz="2400" b="1" dirty="0" smtClean="0">
                <a:solidFill>
                  <a:srgbClr val="7FFFFF"/>
                </a:solidFill>
                <a:latin typeface="Calibri"/>
                <a:ea typeface="ＭＳ Ｐゴシック" charset="0"/>
                <a:cs typeface="Calibri"/>
              </a:rPr>
              <a:t>100 </a:t>
            </a:r>
            <a:r>
              <a:rPr lang="it-IT" sz="2400" b="1" dirty="0">
                <a:solidFill>
                  <a:srgbClr val="7FFFFF"/>
                </a:solidFill>
                <a:latin typeface="Calibri"/>
                <a:ea typeface="ＭＳ Ｐゴシック" charset="0"/>
                <a:cs typeface="Calibri"/>
              </a:rPr>
              <a:t>days, 95% DATA </a:t>
            </a:r>
            <a:r>
              <a:rPr lang="pl-PL" sz="2400" b="1" dirty="0" smtClean="0">
                <a:solidFill>
                  <a:srgbClr val="7FFFFF"/>
                </a:solidFill>
                <a:latin typeface="Calibri"/>
                <a:ea typeface="ＭＳ Ｐゴシック" charset="0"/>
                <a:cs typeface="Calibri"/>
              </a:rPr>
              <a:t>t</a:t>
            </a:r>
            <a:r>
              <a:rPr lang="it-IT" sz="2400" b="1" dirty="0" smtClean="0">
                <a:solidFill>
                  <a:srgbClr val="7FFFFF"/>
                </a:solidFill>
                <a:latin typeface="Calibri"/>
                <a:ea typeface="ＭＳ Ｐゴシック" charset="0"/>
                <a:cs typeface="Calibri"/>
              </a:rPr>
              <a:t>aking</a:t>
            </a:r>
            <a:endParaRPr lang="it-IT" sz="2400" b="1" dirty="0">
              <a:solidFill>
                <a:srgbClr val="7FFFFF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795858" y="5263933"/>
            <a:ext cx="2335981" cy="1387798"/>
          </a:xfrm>
          <a:prstGeom prst="rect">
            <a:avLst/>
          </a:prstGeom>
          <a:solidFill>
            <a:srgbClr val="5F5785"/>
          </a:solidFill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600" b="1" dirty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World </a:t>
            </a:r>
            <a:r>
              <a:rPr lang="pl-PL" sz="16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b</a:t>
            </a:r>
            <a:r>
              <a:rPr lang="it-IT" sz="16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rightest </a:t>
            </a:r>
            <a:endParaRPr lang="it-IT" sz="1600" b="1" dirty="0">
              <a:solidFill>
                <a:srgbClr val="FFFF00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  <a:p>
            <a:pPr algn="ctr">
              <a:lnSpc>
                <a:spcPct val="90000"/>
              </a:lnSpc>
            </a:pPr>
            <a:r>
              <a:rPr lang="pl-PL" sz="1600" b="1" dirty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c</a:t>
            </a:r>
            <a:r>
              <a:rPr lang="it-IT" sz="16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ontinuum </a:t>
            </a:r>
            <a:endParaRPr lang="it-IT" sz="1600" b="1" dirty="0">
              <a:solidFill>
                <a:srgbClr val="FFFF00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  <a:p>
            <a:pPr algn="ctr">
              <a:lnSpc>
                <a:spcPct val="90000"/>
              </a:lnSpc>
            </a:pPr>
            <a:r>
              <a:rPr lang="it-IT" sz="1600" b="1" dirty="0" err="1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neutron</a:t>
            </a:r>
            <a:r>
              <a:rPr lang="it-IT" sz="1600" b="1" dirty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source</a:t>
            </a:r>
            <a:endParaRPr lang="it-IT" sz="1600" b="1" dirty="0">
              <a:solidFill>
                <a:srgbClr val="FFFF00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  <a:p>
            <a:pPr algn="ctr">
              <a:lnSpc>
                <a:spcPct val="60000"/>
              </a:lnSpc>
            </a:pPr>
            <a:endParaRPr lang="it-IT" sz="1600" b="1" dirty="0">
              <a:solidFill>
                <a:srgbClr val="FFFF00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  <a:p>
            <a:pPr algn="ctr">
              <a:lnSpc>
                <a:spcPct val="60000"/>
              </a:lnSpc>
            </a:pPr>
            <a:r>
              <a:rPr lang="it-IT" sz="1600" dirty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In pile</a:t>
            </a:r>
          </a:p>
          <a:p>
            <a:pPr algn="ctr">
              <a:lnSpc>
                <a:spcPct val="90000"/>
              </a:lnSpc>
            </a:pPr>
            <a:r>
              <a:rPr lang="it-IT" sz="2000" b="1" dirty="0">
                <a:solidFill>
                  <a:srgbClr val="FFFF00"/>
                </a:solidFill>
                <a:latin typeface="Symbol" panose="05050102010706020507" pitchFamily="18" charset="2"/>
                <a:ea typeface="ＭＳ Ｐゴシック" charset="0"/>
                <a:cs typeface="Symbol" charset="2"/>
                <a:sym typeface="Wingdings" charset="0"/>
              </a:rPr>
              <a:t>F</a:t>
            </a:r>
            <a:r>
              <a:rPr lang="it-IT" sz="2000" b="1" baseline="-25000" dirty="0">
                <a:solidFill>
                  <a:srgbClr val="FFFF00"/>
                </a:solidFill>
                <a:latin typeface="Arial"/>
                <a:ea typeface="ＭＳ Ｐゴシック" charset="0"/>
                <a:cs typeface="Symbol" charset="2"/>
                <a:sym typeface="Wingdings" charset="0"/>
              </a:rPr>
              <a:t>n </a:t>
            </a:r>
            <a:r>
              <a:rPr lang="it-IT" sz="2000" b="1" dirty="0">
                <a:solidFill>
                  <a:srgbClr val="FFFF00"/>
                </a:solidFill>
                <a:latin typeface="Arial"/>
                <a:ea typeface="ＭＳ Ｐゴシック" charset="0"/>
                <a:cs typeface="Symbol" charset="2"/>
                <a:sym typeface="Wingdings" charset="0"/>
              </a:rPr>
              <a:t>= </a:t>
            </a: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  <a:cs typeface="Corbel"/>
              </a:rPr>
              <a:t>5×10</a:t>
            </a:r>
            <a:r>
              <a:rPr lang="en-US" sz="1600" b="1" baseline="30000" dirty="0">
                <a:solidFill>
                  <a:srgbClr val="FFFF00"/>
                </a:solidFill>
                <a:latin typeface="Arial"/>
                <a:ea typeface="ＭＳ Ｐゴシック" charset="0"/>
                <a:cs typeface="Corbel"/>
              </a:rPr>
              <a:t>14</a:t>
            </a: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  <a:cs typeface="Corbel"/>
              </a:rPr>
              <a:t> n cm</a:t>
            </a:r>
            <a:r>
              <a:rPr lang="en-US" sz="1600" b="1" baseline="30000" dirty="0">
                <a:solidFill>
                  <a:srgbClr val="FFFF00"/>
                </a:solidFill>
                <a:latin typeface="Arial"/>
                <a:ea typeface="ＭＳ Ｐゴシック" charset="0"/>
                <a:cs typeface="Corbel"/>
              </a:rPr>
              <a:t>-2</a:t>
            </a: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  <a:cs typeface="Corbel"/>
              </a:rPr>
              <a:t> s</a:t>
            </a:r>
            <a:r>
              <a:rPr lang="en-US" sz="1600" b="1" baseline="30000" dirty="0">
                <a:solidFill>
                  <a:srgbClr val="FFFF00"/>
                </a:solidFill>
                <a:latin typeface="Arial"/>
                <a:ea typeface="ＭＳ Ｐゴシック" charset="0"/>
                <a:cs typeface="Corbel"/>
              </a:rPr>
              <a:t>-1</a:t>
            </a:r>
            <a:endParaRPr lang="it-IT" sz="1600" b="1" dirty="0">
              <a:solidFill>
                <a:srgbClr val="FFFF00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4981929" y="5326909"/>
            <a:ext cx="3698069" cy="1307263"/>
          </a:xfrm>
          <a:prstGeom prst="rect">
            <a:avLst/>
          </a:prstGeom>
          <a:solidFill>
            <a:srgbClr val="5F5785"/>
          </a:solidFill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300"/>
              </a:spcAft>
            </a:pP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Dedicated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ballistic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neutron 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guide</a:t>
            </a:r>
            <a:endParaRPr lang="pl-PL" sz="1600" b="1" dirty="0" smtClean="0">
              <a:solidFill>
                <a:srgbClr val="FFFFFF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  <a:p>
            <a:pPr algn="ctr">
              <a:spcAft>
                <a:spcPts val="300"/>
              </a:spcAft>
            </a:pPr>
            <a:r>
              <a:rPr lang="pl-PL" sz="16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h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ighly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collimated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beam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(1 cm</a:t>
            </a:r>
            <a:r>
              <a:rPr lang="pl-PL" sz="1600" b="1" baseline="30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2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)</a:t>
            </a:r>
          </a:p>
          <a:p>
            <a:pPr algn="ctr">
              <a:spcAft>
                <a:spcPts val="300"/>
              </a:spcAft>
            </a:pPr>
            <a:r>
              <a:rPr lang="pl-PL" sz="16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c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old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neutrons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(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meV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)</a:t>
            </a:r>
          </a:p>
          <a:p>
            <a:pPr algn="ctr">
              <a:spcAft>
                <a:spcPts val="300"/>
              </a:spcAft>
            </a:pPr>
            <a:r>
              <a:rPr lang="it-IT" sz="2000" b="1" dirty="0">
                <a:solidFill>
                  <a:srgbClr val="FFFFFF"/>
                </a:solidFill>
                <a:latin typeface="Symbol" panose="05050102010706020507" pitchFamily="18" charset="2"/>
                <a:ea typeface="ＭＳ Ｐゴシック" charset="0"/>
                <a:cs typeface="Symbol" charset="2"/>
                <a:sym typeface="Wingdings" charset="0"/>
              </a:rPr>
              <a:t>F</a:t>
            </a:r>
            <a:r>
              <a:rPr lang="it-IT" sz="2000" b="1" baseline="-25000" dirty="0">
                <a:solidFill>
                  <a:srgbClr val="FFFFFF"/>
                </a:solidFill>
                <a:latin typeface="Arial"/>
                <a:ea typeface="ＭＳ Ｐゴシック" charset="0"/>
                <a:cs typeface="Symbol" charset="2"/>
                <a:sym typeface="Wingdings" charset="0"/>
              </a:rPr>
              <a:t>n </a:t>
            </a:r>
            <a:r>
              <a:rPr lang="it-IT" sz="2000" b="1" dirty="0">
                <a:solidFill>
                  <a:srgbClr val="FFFFFF"/>
                </a:solidFill>
                <a:latin typeface="Arial"/>
                <a:ea typeface="ＭＳ Ｐゴシック" charset="0"/>
                <a:cs typeface="Symbol" charset="2"/>
                <a:sym typeface="Wingdings" charset="0"/>
              </a:rPr>
              <a:t>= </a:t>
            </a:r>
            <a:r>
              <a:rPr lang="pl-PL" sz="1600" b="1" dirty="0">
                <a:solidFill>
                  <a:srgbClr val="FFFFFF"/>
                </a:solidFill>
                <a:latin typeface="Arial"/>
                <a:ea typeface="ＭＳ Ｐゴシック" charset="0"/>
                <a:cs typeface="Symbol" charset="2"/>
                <a:sym typeface="Wingdings" charset="0"/>
              </a:rPr>
              <a:t>2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×10</a:t>
            </a:r>
            <a:r>
              <a:rPr lang="pl-PL" sz="1600" b="1" baseline="30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8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n cm</a:t>
            </a:r>
            <a:r>
              <a:rPr lang="en-US" sz="1600" b="1" baseline="30000" dirty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-2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s</a:t>
            </a:r>
            <a:r>
              <a:rPr lang="en-US" sz="1600" b="1" baseline="30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-1</a:t>
            </a:r>
            <a:endParaRPr lang="it-IT" sz="1600" b="1" dirty="0">
              <a:solidFill>
                <a:srgbClr val="FFFFFF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</p:txBody>
      </p:sp>
      <p:sp>
        <p:nvSpPr>
          <p:cNvPr id="18" name="Rectangle 23"/>
          <p:cNvSpPr/>
          <p:nvPr/>
        </p:nvSpPr>
        <p:spPr>
          <a:xfrm>
            <a:off x="138515" y="4162868"/>
            <a:ext cx="119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orbel" charset="0"/>
                <a:cs typeface="Corbel" charset="0"/>
                <a:sym typeface="Wingdings" charset="0"/>
              </a:rPr>
              <a:t>58 MW</a:t>
            </a:r>
          </a:p>
        </p:txBody>
      </p:sp>
    </p:spTree>
    <p:extLst>
      <p:ext uri="{BB962C8B-B14F-4D97-AF65-F5344CB8AC3E}">
        <p14:creationId xmlns:p14="http://schemas.microsoft.com/office/powerpoint/2010/main" val="227571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/>
          <p:cNvSpPr/>
          <p:nvPr/>
        </p:nvSpPr>
        <p:spPr>
          <a:xfrm>
            <a:off x="361250" y="-27370"/>
            <a:ext cx="8463566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First time 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a 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large </a:t>
            </a:r>
            <a:r>
              <a:rPr lang="it-IT" sz="2400" b="1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HPGe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array </a:t>
            </a:r>
            <a:r>
              <a:rPr lang="it-IT" sz="2400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(up to 52 </a:t>
            </a:r>
            <a:r>
              <a:rPr lang="it-IT" sz="2400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Ge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crystals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it-IT" sz="2400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installed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around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a </a:t>
            </a:r>
            <a:r>
              <a:rPr lang="it-IT" sz="2400" b="1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highly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collimated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cold-neutron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beam</a:t>
            </a:r>
            <a:endParaRPr lang="it-IT" sz="2400" b="1" dirty="0">
              <a:solidFill>
                <a:srgbClr val="FFFF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38524" y="4751993"/>
            <a:ext cx="9173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2400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15 (</a:t>
            </a:r>
            <a:r>
              <a:rPr lang="it-IT" sz="2400" dirty="0" err="1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n,</a:t>
            </a:r>
            <a:r>
              <a:rPr lang="it-IT" sz="2400" dirty="0" err="1" smtClean="0">
                <a:solidFill>
                  <a:srgbClr val="FFFF00"/>
                </a:solidFill>
                <a:latin typeface="Symbol" charset="2"/>
                <a:ea typeface="ＭＳ Ｐゴシック" charset="0"/>
                <a:cs typeface="Symbol" charset="2"/>
                <a:sym typeface="Wingdings"/>
              </a:rPr>
              <a:t>g</a:t>
            </a:r>
            <a:r>
              <a:rPr lang="it-IT" sz="2400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) and </a:t>
            </a:r>
            <a:r>
              <a:rPr lang="pl-PL" sz="2400" dirty="0" err="1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cold</a:t>
            </a:r>
            <a:r>
              <a:rPr lang="pl-PL" sz="2400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-neutron </a:t>
            </a:r>
            <a:r>
              <a:rPr lang="pl-PL" sz="2400" dirty="0" err="1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induced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fission</a:t>
            </a:r>
            <a:r>
              <a:rPr lang="it-IT" sz="24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on </a:t>
            </a:r>
            <a:r>
              <a:rPr lang="it-IT" sz="2400" b="1" baseline="300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235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U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and </a:t>
            </a:r>
            <a:r>
              <a:rPr lang="it-IT" sz="2400" b="1" baseline="30000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241</a:t>
            </a:r>
            <a:r>
              <a:rPr lang="it-IT" sz="24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Pu</a:t>
            </a:r>
            <a:endParaRPr lang="it-IT" sz="2400" b="1" dirty="0">
              <a:solidFill>
                <a:srgbClr val="FFFF00"/>
              </a:solidFill>
              <a:latin typeface="Calibri"/>
              <a:ea typeface="ＭＳ Ｐゴシック" charset="0"/>
              <a:cs typeface="Calibri"/>
            </a:endParaRPr>
          </a:p>
        </p:txBody>
      </p:sp>
      <p:grpSp>
        <p:nvGrpSpPr>
          <p:cNvPr id="4" name="Group 18"/>
          <p:cNvGrpSpPr/>
          <p:nvPr/>
        </p:nvGrpSpPr>
        <p:grpSpPr>
          <a:xfrm>
            <a:off x="539888" y="874767"/>
            <a:ext cx="3600064" cy="3732533"/>
            <a:chOff x="203874" y="874747"/>
            <a:chExt cx="3900070" cy="3732533"/>
          </a:xfrm>
        </p:grpSpPr>
        <p:sp>
          <p:nvSpPr>
            <p:cNvPr id="5" name="Rettangolo 8"/>
            <p:cNvSpPr/>
            <p:nvPr/>
          </p:nvSpPr>
          <p:spPr>
            <a:xfrm>
              <a:off x="284125" y="874747"/>
              <a:ext cx="3688158" cy="3732533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80000"/>
                </a:lnSpc>
                <a:defRPr/>
              </a:pPr>
              <a:endParaRPr lang="en-US" kern="0" dirty="0" smtClean="0">
                <a:solidFill>
                  <a:srgbClr val="CC0099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6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838" y="2161001"/>
              <a:ext cx="3398361" cy="2402394"/>
            </a:xfrm>
            <a:prstGeom prst="rect">
              <a:avLst/>
            </a:prstGeom>
          </p:spPr>
        </p:pic>
        <p:sp>
          <p:nvSpPr>
            <p:cNvPr id="7" name="Rectangle 29"/>
            <p:cNvSpPr/>
            <p:nvPr/>
          </p:nvSpPr>
          <p:spPr>
            <a:xfrm>
              <a:off x="457796" y="3965226"/>
              <a:ext cx="1609545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it-IT" b="1" i="1" kern="0" dirty="0" err="1" smtClean="0">
                  <a:solidFill>
                    <a:srgbClr val="0000FF"/>
                  </a:solidFill>
                  <a:latin typeface="Corbel"/>
                  <a:ea typeface="ＭＳ Ｐゴシック" charset="0"/>
                  <a:cs typeface="Corbel"/>
                </a:rPr>
                <a:t>Autumn</a:t>
              </a:r>
              <a:r>
                <a:rPr lang="it-IT" b="1" i="1" kern="0" dirty="0" smtClean="0">
                  <a:solidFill>
                    <a:srgbClr val="0000FF"/>
                  </a:solidFill>
                  <a:latin typeface="Corbel"/>
                  <a:ea typeface="ＭＳ Ｐゴシック" charset="0"/>
                  <a:cs typeface="Corbel"/>
                </a:rPr>
                <a:t> 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it-IT" b="1" i="1" kern="0" dirty="0" smtClean="0">
                  <a:solidFill>
                    <a:srgbClr val="0000FF"/>
                  </a:solidFill>
                  <a:latin typeface="Corbel"/>
                  <a:ea typeface="ＭＳ Ｐゴシック" charset="0"/>
                  <a:cs typeface="Corbel"/>
                </a:rPr>
                <a:t>2012</a:t>
              </a:r>
              <a:endParaRPr lang="en-US" b="1" kern="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Rectangle 30"/>
            <p:cNvSpPr/>
            <p:nvPr/>
          </p:nvSpPr>
          <p:spPr>
            <a:xfrm>
              <a:off x="203874" y="1615469"/>
              <a:ext cx="3900070" cy="5396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ＭＳ Ｐゴシック" charset="0"/>
                  <a:cs typeface="Corbel"/>
                </a:rPr>
                <a:t>10 EXOGAM – </a:t>
              </a:r>
              <a:r>
                <a:rPr lang="it-IT" sz="1600" kern="0" dirty="0" err="1" smtClean="0">
                  <a:solidFill>
                    <a:srgbClr val="0000FF"/>
                  </a:solidFill>
                  <a:latin typeface="Arial"/>
                  <a:ea typeface="ＭＳ Ｐゴシック" charset="0"/>
                  <a:cs typeface="Corbel"/>
                </a:rPr>
                <a:t>Clovers</a:t>
              </a: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ＭＳ Ｐゴシック" charset="0"/>
                  <a:cs typeface="Corbel"/>
                </a:rPr>
                <a:t> + 6 </a:t>
              </a:r>
              <a:r>
                <a:rPr lang="it-IT" sz="1600" kern="0" dirty="0" err="1" smtClean="0">
                  <a:solidFill>
                    <a:srgbClr val="0000FF"/>
                  </a:solidFill>
                  <a:latin typeface="Arial"/>
                  <a:ea typeface="ＭＳ Ｐゴシック" charset="0"/>
                  <a:cs typeface="Corbel"/>
                </a:rPr>
                <a:t>Ge</a:t>
              </a: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ＭＳ Ｐゴシック" charset="0"/>
                  <a:cs typeface="Corbel"/>
                </a:rPr>
                <a:t> GASP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it-IT" sz="1600" b="1" kern="0" dirty="0" smtClean="0">
                  <a:solidFill>
                    <a:srgbClr val="0000FF"/>
                  </a:solidFill>
                  <a:latin typeface="Arial"/>
                  <a:ea typeface="ＭＳ Ｐゴシック" charset="0"/>
                  <a:cs typeface="Symbol" charset="2"/>
                </a:rPr>
                <a:t>6% </a:t>
              </a:r>
              <a:r>
                <a:rPr lang="it-IT" sz="1600" b="1" kern="0" dirty="0" err="1" smtClean="0">
                  <a:solidFill>
                    <a:srgbClr val="0000FF"/>
                  </a:solidFill>
                  <a:latin typeface="Arial"/>
                  <a:ea typeface="ＭＳ Ｐゴシック" charset="0"/>
                  <a:cs typeface="Symbol" charset="2"/>
                </a:rPr>
                <a:t>efficiency</a:t>
              </a:r>
              <a:endParaRPr lang="en-US" sz="1600" b="1" kern="0" dirty="0" smtClean="0">
                <a:solidFill>
                  <a:srgbClr val="CC0099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13"/>
            <p:cNvSpPr/>
            <p:nvPr/>
          </p:nvSpPr>
          <p:spPr>
            <a:xfrm>
              <a:off x="913843" y="1279832"/>
              <a:ext cx="226311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b="1" i="1" kern="0" dirty="0" smtClean="0">
                  <a:solidFill>
                    <a:srgbClr val="CC0099"/>
                  </a:solidFill>
                  <a:latin typeface="Symbol" panose="05050102010706020507" pitchFamily="18" charset="2"/>
                  <a:ea typeface="ＭＳ Ｐゴシック" charset="0"/>
                  <a:cs typeface="Symbol" charset="2"/>
                </a:rPr>
                <a:t>g</a:t>
              </a:r>
              <a:r>
                <a:rPr lang="it-IT" b="1" i="1" kern="0" dirty="0" smtClean="0">
                  <a:solidFill>
                    <a:srgbClr val="CC0099"/>
                  </a:solidFill>
                  <a:latin typeface="Arial"/>
                  <a:ea typeface="ＭＳ Ｐゴシック" charset="0"/>
                  <a:cs typeface="Symbol" charset="2"/>
                </a:rPr>
                <a:t> </a:t>
              </a:r>
              <a:r>
                <a:rPr lang="it-IT" b="1" i="1" kern="0" dirty="0" smtClean="0">
                  <a:solidFill>
                    <a:srgbClr val="CC0099"/>
                  </a:solidFill>
                  <a:latin typeface="Arial"/>
                  <a:ea typeface="ＭＳ Ｐゴシック" charset="0"/>
                  <a:cs typeface="Corbel"/>
                </a:rPr>
                <a:t>– </a:t>
              </a:r>
              <a:r>
                <a:rPr lang="it-IT" b="1" kern="0" dirty="0" err="1" smtClean="0">
                  <a:solidFill>
                    <a:srgbClr val="CC0099"/>
                  </a:solidFill>
                  <a:latin typeface="Arial"/>
                  <a:ea typeface="ＭＳ Ｐゴシック" charset="0"/>
                  <a:cs typeface="Corbel"/>
                </a:rPr>
                <a:t>spectroscopy</a:t>
              </a:r>
              <a:endParaRPr lang="en-US" b="1" kern="0" dirty="0" smtClean="0">
                <a:solidFill>
                  <a:srgbClr val="CC0099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17"/>
            <p:cNvSpPr/>
            <p:nvPr/>
          </p:nvSpPr>
          <p:spPr>
            <a:xfrm>
              <a:off x="1592287" y="916840"/>
              <a:ext cx="12423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b="1" kern="0" dirty="0" smtClean="0">
                  <a:solidFill>
                    <a:srgbClr val="0000FF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SETUP 1</a:t>
              </a:r>
              <a:endParaRPr lang="en-US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5138055" y="902972"/>
            <a:ext cx="3404454" cy="3732532"/>
            <a:chOff x="5185224" y="902972"/>
            <a:chExt cx="3688158" cy="3732532"/>
          </a:xfrm>
        </p:grpSpPr>
        <p:sp>
          <p:nvSpPr>
            <p:cNvPr id="12" name="Rettangolo 8"/>
            <p:cNvSpPr/>
            <p:nvPr/>
          </p:nvSpPr>
          <p:spPr>
            <a:xfrm>
              <a:off x="5185224" y="902972"/>
              <a:ext cx="3688158" cy="373253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80000"/>
                </a:lnSpc>
                <a:defRPr/>
              </a:pPr>
              <a:endParaRPr lang="en-US" kern="0" dirty="0" smtClean="0">
                <a:solidFill>
                  <a:srgbClr val="CC0099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3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3728" y="2252729"/>
              <a:ext cx="3427779" cy="2334878"/>
            </a:xfrm>
            <a:prstGeom prst="rect">
              <a:avLst/>
            </a:prstGeom>
          </p:spPr>
        </p:pic>
        <p:sp>
          <p:nvSpPr>
            <p:cNvPr id="14" name="Rectangle 31"/>
            <p:cNvSpPr/>
            <p:nvPr/>
          </p:nvSpPr>
          <p:spPr>
            <a:xfrm>
              <a:off x="5414359" y="4009273"/>
              <a:ext cx="2168950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it-IT" b="1" i="1" kern="0" dirty="0" smtClean="0">
                  <a:solidFill>
                    <a:srgbClr val="0000FF"/>
                  </a:solidFill>
                  <a:latin typeface="Corbel"/>
                  <a:ea typeface="ＭＳ Ｐゴシック" charset="0"/>
                  <a:cs typeface="Corbel"/>
                </a:rPr>
                <a:t>Spring 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it-IT" b="1" i="1" kern="0" dirty="0" smtClean="0">
                  <a:solidFill>
                    <a:srgbClr val="0000FF"/>
                  </a:solidFill>
                  <a:latin typeface="Corbel"/>
                  <a:ea typeface="ＭＳ Ｐゴシック" charset="0"/>
                  <a:cs typeface="Corbel"/>
                </a:rPr>
                <a:t>2013</a:t>
              </a:r>
              <a:endParaRPr lang="en-US" b="1" kern="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Rectangle 32"/>
            <p:cNvSpPr/>
            <p:nvPr/>
          </p:nvSpPr>
          <p:spPr>
            <a:xfrm>
              <a:off x="5350021" y="1677887"/>
              <a:ext cx="3517260" cy="532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300"/>
                </a:spcAft>
                <a:defRPr/>
              </a:pPr>
              <a:r>
                <a:rPr lang="it-IT" sz="1600" kern="0" dirty="0" smtClean="0">
                  <a:solidFill>
                    <a:srgbClr val="0000FF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8 EXOGAM – </a:t>
              </a:r>
              <a:r>
                <a:rPr lang="it-IT" sz="1600" kern="0" dirty="0" err="1" smtClean="0">
                  <a:solidFill>
                    <a:srgbClr val="0000FF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Clovers</a:t>
              </a:r>
              <a:r>
                <a:rPr lang="it-IT" sz="1600" kern="0" dirty="0" smtClean="0">
                  <a:solidFill>
                    <a:srgbClr val="0000FF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 + 16 LaBr3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it-IT" sz="1600" b="1" kern="0" dirty="0" smtClean="0">
                  <a:solidFill>
                    <a:srgbClr val="FF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FATIMA ARRAY</a:t>
              </a:r>
              <a:endParaRPr lang="en-US" sz="1600" b="1" kern="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34"/>
            <p:cNvSpPr/>
            <p:nvPr/>
          </p:nvSpPr>
          <p:spPr>
            <a:xfrm rot="19229042">
              <a:off x="7068741" y="2973342"/>
              <a:ext cx="58600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sz="1000" b="1" i="1" kern="0" dirty="0" smtClean="0">
                  <a:solidFill>
                    <a:srgbClr val="FF00FF"/>
                  </a:solidFill>
                  <a:latin typeface="Corbel"/>
                  <a:ea typeface="ＭＳ Ｐゴシック" charset="0"/>
                  <a:cs typeface="Corbel"/>
                </a:rPr>
                <a:t>LaBr3</a:t>
              </a:r>
            </a:p>
          </p:txBody>
        </p:sp>
        <p:sp>
          <p:nvSpPr>
            <p:cNvPr id="17" name="Rectangle 35"/>
            <p:cNvSpPr/>
            <p:nvPr/>
          </p:nvSpPr>
          <p:spPr>
            <a:xfrm rot="19229042">
              <a:off x="6487159" y="3397616"/>
              <a:ext cx="58600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sz="1000" b="1" i="1" kern="0" dirty="0" smtClean="0">
                  <a:solidFill>
                    <a:srgbClr val="FF00FF"/>
                  </a:solidFill>
                  <a:latin typeface="Corbel"/>
                  <a:ea typeface="ＭＳ Ｐゴシック" charset="0"/>
                  <a:cs typeface="Corbel"/>
                </a:rPr>
                <a:t>LaBr3</a:t>
              </a:r>
            </a:p>
          </p:txBody>
        </p:sp>
        <p:sp>
          <p:nvSpPr>
            <p:cNvPr id="18" name="Rectangle 36"/>
            <p:cNvSpPr/>
            <p:nvPr/>
          </p:nvSpPr>
          <p:spPr>
            <a:xfrm rot="2629361">
              <a:off x="7062280" y="3405277"/>
              <a:ext cx="58600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sz="1000" b="1" i="1" kern="0" dirty="0" smtClean="0">
                  <a:solidFill>
                    <a:srgbClr val="FF00FF"/>
                  </a:solidFill>
                  <a:latin typeface="Corbel"/>
                  <a:ea typeface="ＭＳ Ｐゴシック" charset="0"/>
                  <a:cs typeface="Corbel"/>
                </a:rPr>
                <a:t>LaBr3</a:t>
              </a:r>
            </a:p>
          </p:txBody>
        </p:sp>
        <p:sp>
          <p:nvSpPr>
            <p:cNvPr id="19" name="Rectangle 37"/>
            <p:cNvSpPr/>
            <p:nvPr/>
          </p:nvSpPr>
          <p:spPr>
            <a:xfrm rot="2629361">
              <a:off x="6493933" y="2992619"/>
              <a:ext cx="58600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sz="1000" b="1" i="1" kern="0" dirty="0" smtClean="0">
                  <a:solidFill>
                    <a:srgbClr val="FF00FF"/>
                  </a:solidFill>
                  <a:latin typeface="Corbel"/>
                  <a:ea typeface="ＭＳ Ｐゴシック" charset="0"/>
                  <a:cs typeface="Corbel"/>
                </a:rPr>
                <a:t>LaBr3</a:t>
              </a:r>
            </a:p>
          </p:txBody>
        </p:sp>
        <p:sp>
          <p:nvSpPr>
            <p:cNvPr id="20" name="Rectangle 14"/>
            <p:cNvSpPr/>
            <p:nvPr/>
          </p:nvSpPr>
          <p:spPr>
            <a:xfrm>
              <a:off x="5879671" y="1246138"/>
              <a:ext cx="27711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b="1" kern="0" dirty="0">
                  <a:solidFill>
                    <a:srgbClr val="CC0099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l</a:t>
              </a:r>
              <a:r>
                <a:rPr lang="it-IT" b="1" kern="0" dirty="0" smtClean="0">
                  <a:solidFill>
                    <a:srgbClr val="CC0099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ifetime </a:t>
              </a:r>
              <a:r>
                <a:rPr lang="pl-PL" b="1" kern="0" dirty="0" err="1">
                  <a:solidFill>
                    <a:srgbClr val="CC0099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m</a:t>
              </a:r>
              <a:r>
                <a:rPr lang="it-IT" b="1" kern="0" dirty="0" smtClean="0">
                  <a:solidFill>
                    <a:srgbClr val="CC0099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easurement</a:t>
              </a:r>
              <a:endParaRPr lang="en-US" kern="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39"/>
            <p:cNvSpPr/>
            <p:nvPr/>
          </p:nvSpPr>
          <p:spPr>
            <a:xfrm>
              <a:off x="6437282" y="970080"/>
              <a:ext cx="12423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b="1" kern="0" dirty="0" smtClean="0">
                  <a:solidFill>
                    <a:srgbClr val="0000FF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SETUP 2</a:t>
              </a:r>
              <a:endParaRPr lang="en-US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0"/>
          <p:cNvGrpSpPr/>
          <p:nvPr/>
        </p:nvGrpSpPr>
        <p:grpSpPr>
          <a:xfrm>
            <a:off x="772466" y="5314050"/>
            <a:ext cx="7596554" cy="1143000"/>
            <a:chOff x="284125" y="4670087"/>
            <a:chExt cx="8229600" cy="1143000"/>
          </a:xfrm>
        </p:grpSpPr>
        <p:sp>
          <p:nvSpPr>
            <p:cNvPr id="23" name="Title 1"/>
            <p:cNvSpPr txBox="1">
              <a:spLocks/>
            </p:cNvSpPr>
            <p:nvPr/>
          </p:nvSpPr>
          <p:spPr>
            <a:xfrm>
              <a:off x="284125" y="4670087"/>
              <a:ext cx="8229600" cy="11430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2400" b="1" dirty="0" smtClean="0">
                  <a:solidFill>
                    <a:srgbClr val="7FFFFF"/>
                  </a:solidFill>
                  <a:latin typeface="Calibri"/>
                  <a:cs typeface="Calibri"/>
                </a:rPr>
                <a:t>ACQUISITION </a:t>
              </a:r>
              <a:r>
                <a:rPr lang="en-US" sz="2400" b="1" dirty="0">
                  <a:solidFill>
                    <a:srgbClr val="7FFFFF"/>
                  </a:solidFill>
                  <a:latin typeface="Calibri"/>
                  <a:cs typeface="Calibri"/>
                </a:rPr>
                <a:t>SYSTEM</a:t>
              </a:r>
            </a:p>
            <a:p>
              <a:pPr>
                <a:defRPr/>
              </a:pPr>
              <a:endParaRPr lang="en-US" sz="2400" b="1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Rettangolo 12"/>
            <p:cNvSpPr/>
            <p:nvPr/>
          </p:nvSpPr>
          <p:spPr>
            <a:xfrm>
              <a:off x="2216585" y="4987002"/>
              <a:ext cx="42790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2000" b="1" i="1" dirty="0" smtClean="0">
                  <a:solidFill>
                    <a:srgbClr val="CC0099"/>
                  </a:solidFill>
                  <a:latin typeface="Calibri"/>
                  <a:ea typeface="ＭＳ Ｐゴシック" charset="0"/>
                  <a:cs typeface="Calibri"/>
                </a:rPr>
                <a:t> </a:t>
              </a:r>
              <a:r>
                <a:rPr lang="pl-PL" sz="2000" dirty="0" err="1" smtClean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f</a:t>
              </a:r>
              <a:r>
                <a:rPr lang="it-IT" sz="2000" dirty="0" smtClean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ully </a:t>
              </a:r>
              <a:r>
                <a:rPr lang="pl-PL" sz="2000" dirty="0" smtClean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d</a:t>
              </a:r>
              <a:r>
                <a:rPr lang="it-IT" sz="2000" dirty="0" smtClean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igital </a:t>
              </a:r>
              <a:r>
                <a:rPr lang="pl-PL" sz="2000" dirty="0" err="1" smtClean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a</a:t>
              </a:r>
              <a:r>
                <a:rPr lang="it-IT" sz="2000" dirty="0" smtClean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pproach</a:t>
              </a:r>
              <a:r>
                <a:rPr lang="it-IT" sz="2000" dirty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, TRIGGERLESS</a:t>
              </a:r>
            </a:p>
          </p:txBody>
        </p:sp>
      </p:grpSp>
      <p:sp>
        <p:nvSpPr>
          <p:cNvPr id="25" name="Rectangle 42"/>
          <p:cNvSpPr/>
          <p:nvPr/>
        </p:nvSpPr>
        <p:spPr>
          <a:xfrm>
            <a:off x="454803" y="6060866"/>
            <a:ext cx="844061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&gt;10 kHz/crystal, 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&gt;600 kHz total, 10 ns clock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Unique opportunity for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-coincidences </a:t>
            </a:r>
            <a:r>
              <a:rPr lang="en-US" sz="1600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over 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several </a:t>
            </a:r>
            <a:r>
              <a:rPr lang="en-US" sz="16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ms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time window</a:t>
            </a:r>
          </a:p>
        </p:txBody>
      </p:sp>
      <p:sp>
        <p:nvSpPr>
          <p:cNvPr id="26" name="Ovale 25"/>
          <p:cNvSpPr/>
          <p:nvPr/>
        </p:nvSpPr>
        <p:spPr>
          <a:xfrm>
            <a:off x="2843808" y="1484784"/>
            <a:ext cx="1296144" cy="57606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331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0" y="23488"/>
            <a:ext cx="9144000" cy="5100489"/>
            <a:chOff x="-2584811" y="-203393"/>
            <a:chExt cx="11799506" cy="6857594"/>
          </a:xfrm>
        </p:grpSpPr>
        <p:sp>
          <p:nvSpPr>
            <p:cNvPr id="205" name="Prostokąt 49"/>
            <p:cNvSpPr>
              <a:spLocks noChangeArrowheads="1"/>
            </p:cNvSpPr>
            <p:nvPr/>
          </p:nvSpPr>
          <p:spPr bwMode="auto">
            <a:xfrm>
              <a:off x="516021" y="610360"/>
              <a:ext cx="8322402" cy="60438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206" name="Obraz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3" b="12035"/>
            <a:stretch>
              <a:fillRect/>
            </a:stretch>
          </p:blipFill>
          <p:spPr bwMode="auto">
            <a:xfrm>
              <a:off x="5806916" y="616135"/>
              <a:ext cx="2483430" cy="1814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Obraz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 b="7314"/>
            <a:stretch>
              <a:fillRect/>
            </a:stretch>
          </p:blipFill>
          <p:spPr bwMode="auto">
            <a:xfrm>
              <a:off x="3720716" y="1710549"/>
              <a:ext cx="2536011" cy="191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Obraz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4" b="7684"/>
            <a:stretch>
              <a:fillRect/>
            </a:stretch>
          </p:blipFill>
          <p:spPr bwMode="auto">
            <a:xfrm>
              <a:off x="1863444" y="2948957"/>
              <a:ext cx="2770681" cy="1903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Obraz 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2" r="-7402" b="7880"/>
            <a:stretch>
              <a:fillRect/>
            </a:stretch>
          </p:blipFill>
          <p:spPr bwMode="auto">
            <a:xfrm>
              <a:off x="574799" y="4612809"/>
              <a:ext cx="2893198" cy="1899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0" name="pole tekstowe 10"/>
            <p:cNvSpPr txBox="1">
              <a:spLocks noChangeArrowheads="1"/>
            </p:cNvSpPr>
            <p:nvPr/>
          </p:nvSpPr>
          <p:spPr bwMode="auto">
            <a:xfrm>
              <a:off x="964900" y="6317713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11" name="Prostokąt 15"/>
            <p:cNvSpPr>
              <a:spLocks noChangeArrowheads="1"/>
            </p:cNvSpPr>
            <p:nvPr/>
          </p:nvSpPr>
          <p:spPr bwMode="auto">
            <a:xfrm>
              <a:off x="701495" y="6188989"/>
              <a:ext cx="523455" cy="45719"/>
            </a:xfrm>
            <a:prstGeom prst="rect">
              <a:avLst/>
            </a:prstGeom>
            <a:noFill/>
            <a:ln w="9525" algn="ctr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12" name="Prostokąt 16"/>
            <p:cNvSpPr>
              <a:spLocks noChangeArrowheads="1"/>
            </p:cNvSpPr>
            <p:nvPr/>
          </p:nvSpPr>
          <p:spPr bwMode="auto">
            <a:xfrm rot="5400000">
              <a:off x="652154" y="6163568"/>
              <a:ext cx="371476" cy="38954"/>
            </a:xfrm>
            <a:prstGeom prst="rect">
              <a:avLst/>
            </a:prstGeom>
            <a:noFill/>
            <a:ln w="6350" algn="ctr">
              <a:solidFill>
                <a:srgbClr val="000000">
                  <a:alpha val="5098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3" name="pole tekstowe 17"/>
            <p:cNvSpPr txBox="1">
              <a:spLocks noChangeArrowheads="1"/>
            </p:cNvSpPr>
            <p:nvPr/>
          </p:nvSpPr>
          <p:spPr bwMode="auto">
            <a:xfrm>
              <a:off x="716884" y="6316135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214" name="pole tekstowe 18"/>
            <p:cNvSpPr txBox="1">
              <a:spLocks noChangeArrowheads="1"/>
            </p:cNvSpPr>
            <p:nvPr/>
          </p:nvSpPr>
          <p:spPr bwMode="auto">
            <a:xfrm>
              <a:off x="441535" y="6057957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215" name="Prostokąt 19"/>
            <p:cNvSpPr>
              <a:spLocks noChangeArrowheads="1"/>
            </p:cNvSpPr>
            <p:nvPr/>
          </p:nvSpPr>
          <p:spPr bwMode="auto">
            <a:xfrm>
              <a:off x="1036262" y="5400638"/>
              <a:ext cx="85214" cy="1337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6" name="Prostokąt 20"/>
            <p:cNvSpPr>
              <a:spLocks noChangeArrowheads="1"/>
            </p:cNvSpPr>
            <p:nvPr/>
          </p:nvSpPr>
          <p:spPr bwMode="auto">
            <a:xfrm>
              <a:off x="750185" y="5886715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7" name="Prostokąt 21"/>
            <p:cNvSpPr>
              <a:spLocks noChangeArrowheads="1"/>
            </p:cNvSpPr>
            <p:nvPr/>
          </p:nvSpPr>
          <p:spPr bwMode="auto">
            <a:xfrm>
              <a:off x="1043302" y="6341924"/>
              <a:ext cx="85214" cy="47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8" name="Prostokąt 22"/>
            <p:cNvSpPr>
              <a:spLocks noChangeArrowheads="1"/>
            </p:cNvSpPr>
            <p:nvPr/>
          </p:nvSpPr>
          <p:spPr bwMode="auto">
            <a:xfrm>
              <a:off x="795285" y="6344973"/>
              <a:ext cx="85214" cy="47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9" name="Prostokąt 23"/>
            <p:cNvSpPr>
              <a:spLocks noChangeArrowheads="1"/>
            </p:cNvSpPr>
            <p:nvPr/>
          </p:nvSpPr>
          <p:spPr bwMode="auto">
            <a:xfrm>
              <a:off x="674508" y="6115842"/>
              <a:ext cx="42606" cy="134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0" name="Prostokąt 24"/>
            <p:cNvSpPr>
              <a:spLocks noChangeArrowheads="1"/>
            </p:cNvSpPr>
            <p:nvPr/>
          </p:nvSpPr>
          <p:spPr bwMode="auto">
            <a:xfrm>
              <a:off x="1206921" y="6181729"/>
              <a:ext cx="42606" cy="134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1" name="Prostokąt 25"/>
            <p:cNvSpPr>
              <a:spLocks noChangeArrowheads="1"/>
            </p:cNvSpPr>
            <p:nvPr/>
          </p:nvSpPr>
          <p:spPr bwMode="auto">
            <a:xfrm>
              <a:off x="1691384" y="5862902"/>
              <a:ext cx="42606" cy="134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2" name="Prostokąt 26"/>
            <p:cNvSpPr>
              <a:spLocks noChangeArrowheads="1"/>
            </p:cNvSpPr>
            <p:nvPr/>
          </p:nvSpPr>
          <p:spPr bwMode="auto">
            <a:xfrm>
              <a:off x="1528030" y="6057672"/>
              <a:ext cx="85214" cy="47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3" name="Prostokąt 27"/>
            <p:cNvSpPr>
              <a:spLocks noChangeArrowheads="1"/>
            </p:cNvSpPr>
            <p:nvPr/>
          </p:nvSpPr>
          <p:spPr bwMode="auto">
            <a:xfrm>
              <a:off x="1852048" y="5862906"/>
              <a:ext cx="85214" cy="47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4" name="Prostokąt 28"/>
            <p:cNvSpPr>
              <a:spLocks noChangeArrowheads="1"/>
            </p:cNvSpPr>
            <p:nvPr/>
          </p:nvSpPr>
          <p:spPr bwMode="auto">
            <a:xfrm>
              <a:off x="822557" y="5976359"/>
              <a:ext cx="30673" cy="25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5" name="pole tekstowe 11"/>
            <p:cNvSpPr txBox="1">
              <a:spLocks noChangeArrowheads="1"/>
            </p:cNvSpPr>
            <p:nvPr/>
          </p:nvSpPr>
          <p:spPr bwMode="auto">
            <a:xfrm>
              <a:off x="596825" y="5754674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26" name="Prostokąt 29"/>
            <p:cNvSpPr>
              <a:spLocks noChangeArrowheads="1"/>
            </p:cNvSpPr>
            <p:nvPr/>
          </p:nvSpPr>
          <p:spPr bwMode="auto">
            <a:xfrm>
              <a:off x="1131730" y="5308936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7" name="pole tekstowe 30"/>
            <p:cNvSpPr txBox="1">
              <a:spLocks noChangeArrowheads="1"/>
            </p:cNvSpPr>
            <p:nvPr/>
          </p:nvSpPr>
          <p:spPr bwMode="auto">
            <a:xfrm>
              <a:off x="920015" y="5199868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228" name="Prostokąt 31"/>
            <p:cNvSpPr>
              <a:spLocks noChangeArrowheads="1"/>
            </p:cNvSpPr>
            <p:nvPr/>
          </p:nvSpPr>
          <p:spPr bwMode="auto">
            <a:xfrm>
              <a:off x="1384739" y="4940259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9" name="Prostokąt 32"/>
            <p:cNvSpPr>
              <a:spLocks noChangeArrowheads="1"/>
            </p:cNvSpPr>
            <p:nvPr/>
          </p:nvSpPr>
          <p:spPr bwMode="auto">
            <a:xfrm>
              <a:off x="2414690" y="5310994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0" name="pole tekstowe 33"/>
            <p:cNvSpPr txBox="1">
              <a:spLocks noChangeArrowheads="1"/>
            </p:cNvSpPr>
            <p:nvPr/>
          </p:nvSpPr>
          <p:spPr bwMode="auto">
            <a:xfrm>
              <a:off x="1176831" y="4809760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231" name="Prostokąt 34"/>
            <p:cNvSpPr>
              <a:spLocks noChangeArrowheads="1"/>
            </p:cNvSpPr>
            <p:nvPr/>
          </p:nvSpPr>
          <p:spPr bwMode="auto">
            <a:xfrm>
              <a:off x="1528031" y="4748440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2" name="Prostokąt 35"/>
            <p:cNvSpPr>
              <a:spLocks noChangeArrowheads="1"/>
            </p:cNvSpPr>
            <p:nvPr/>
          </p:nvSpPr>
          <p:spPr bwMode="auto">
            <a:xfrm>
              <a:off x="1840512" y="4495589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3" name="Prostokąt 36"/>
            <p:cNvSpPr>
              <a:spLocks noChangeArrowheads="1"/>
            </p:cNvSpPr>
            <p:nvPr/>
          </p:nvSpPr>
          <p:spPr bwMode="auto">
            <a:xfrm>
              <a:off x="2745396" y="3680026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4" name="Prostokąt 37"/>
            <p:cNvSpPr>
              <a:spLocks noChangeArrowheads="1"/>
            </p:cNvSpPr>
            <p:nvPr/>
          </p:nvSpPr>
          <p:spPr bwMode="auto">
            <a:xfrm>
              <a:off x="2547504" y="3900815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5" name="Prostokąt 38"/>
            <p:cNvSpPr>
              <a:spLocks noChangeArrowheads="1"/>
            </p:cNvSpPr>
            <p:nvPr/>
          </p:nvSpPr>
          <p:spPr bwMode="auto">
            <a:xfrm>
              <a:off x="2950395" y="4918825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6" name="Prostokąt 39"/>
            <p:cNvSpPr>
              <a:spLocks noChangeArrowheads="1"/>
            </p:cNvSpPr>
            <p:nvPr/>
          </p:nvSpPr>
          <p:spPr bwMode="auto">
            <a:xfrm>
              <a:off x="2744352" y="5117538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7" name="pole tekstowe 40"/>
            <p:cNvSpPr txBox="1">
              <a:spLocks noChangeArrowheads="1"/>
            </p:cNvSpPr>
            <p:nvPr/>
          </p:nvSpPr>
          <p:spPr bwMode="auto">
            <a:xfrm>
              <a:off x="2308971" y="3776966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238" name="Prostokąt 41"/>
            <p:cNvSpPr>
              <a:spLocks noChangeArrowheads="1"/>
            </p:cNvSpPr>
            <p:nvPr/>
          </p:nvSpPr>
          <p:spPr bwMode="auto">
            <a:xfrm>
              <a:off x="4027173" y="4250881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9" name="Prostokąt 42"/>
            <p:cNvSpPr>
              <a:spLocks noChangeArrowheads="1"/>
            </p:cNvSpPr>
            <p:nvPr/>
          </p:nvSpPr>
          <p:spPr bwMode="auto">
            <a:xfrm>
              <a:off x="4431412" y="3897226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0" name="Prostokąt 43"/>
            <p:cNvSpPr>
              <a:spLocks noChangeArrowheads="1"/>
            </p:cNvSpPr>
            <p:nvPr/>
          </p:nvSpPr>
          <p:spPr bwMode="auto">
            <a:xfrm>
              <a:off x="4027173" y="2632795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1" name="Prostokąt 44"/>
            <p:cNvSpPr>
              <a:spLocks noChangeArrowheads="1"/>
            </p:cNvSpPr>
            <p:nvPr/>
          </p:nvSpPr>
          <p:spPr bwMode="auto">
            <a:xfrm>
              <a:off x="4461636" y="2372545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2" name="pole tekstowe 45"/>
            <p:cNvSpPr txBox="1">
              <a:spLocks noChangeArrowheads="1"/>
            </p:cNvSpPr>
            <p:nvPr/>
          </p:nvSpPr>
          <p:spPr bwMode="auto">
            <a:xfrm>
              <a:off x="4238489" y="2231431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  <p:sp>
          <p:nvSpPr>
            <p:cNvPr id="243" name="Prostokąt 46"/>
            <p:cNvSpPr>
              <a:spLocks noChangeArrowheads="1"/>
            </p:cNvSpPr>
            <p:nvPr/>
          </p:nvSpPr>
          <p:spPr bwMode="auto">
            <a:xfrm>
              <a:off x="5841117" y="2834541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4" name="Prostokąt 47"/>
            <p:cNvSpPr>
              <a:spLocks noChangeArrowheads="1"/>
            </p:cNvSpPr>
            <p:nvPr/>
          </p:nvSpPr>
          <p:spPr bwMode="auto">
            <a:xfrm>
              <a:off x="5841117" y="1677115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5" name="Prostokąt 48"/>
            <p:cNvSpPr>
              <a:spLocks noChangeArrowheads="1"/>
            </p:cNvSpPr>
            <p:nvPr/>
          </p:nvSpPr>
          <p:spPr bwMode="auto">
            <a:xfrm>
              <a:off x="6484656" y="2387354"/>
              <a:ext cx="73485" cy="1124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6" name="Dowolny kształt 128"/>
            <p:cNvSpPr/>
            <p:nvPr/>
          </p:nvSpPr>
          <p:spPr bwMode="auto">
            <a:xfrm>
              <a:off x="5094358" y="616136"/>
              <a:ext cx="2927562" cy="1615294"/>
            </a:xfrm>
            <a:custGeom>
              <a:avLst/>
              <a:gdLst>
                <a:gd name="connsiteX0" fmla="*/ 0 w 3211174"/>
                <a:gd name="connsiteY0" fmla="*/ 1496291 h 1506726"/>
                <a:gd name="connsiteX1" fmla="*/ 118753 w 3211174"/>
                <a:gd name="connsiteY1" fmla="*/ 1413164 h 1506726"/>
                <a:gd name="connsiteX2" fmla="*/ 154379 w 3211174"/>
                <a:gd name="connsiteY2" fmla="*/ 1401288 h 1506726"/>
                <a:gd name="connsiteX3" fmla="*/ 190005 w 3211174"/>
                <a:gd name="connsiteY3" fmla="*/ 1389413 h 1506726"/>
                <a:gd name="connsiteX4" fmla="*/ 201880 w 3211174"/>
                <a:gd name="connsiteY4" fmla="*/ 1353787 h 1506726"/>
                <a:gd name="connsiteX5" fmla="*/ 273132 w 3211174"/>
                <a:gd name="connsiteY5" fmla="*/ 1306286 h 1506726"/>
                <a:gd name="connsiteX6" fmla="*/ 308758 w 3211174"/>
                <a:gd name="connsiteY6" fmla="*/ 1270660 h 1506726"/>
                <a:gd name="connsiteX7" fmla="*/ 320634 w 3211174"/>
                <a:gd name="connsiteY7" fmla="*/ 1235034 h 1506726"/>
                <a:gd name="connsiteX8" fmla="*/ 391885 w 3211174"/>
                <a:gd name="connsiteY8" fmla="*/ 1211283 h 1506726"/>
                <a:gd name="connsiteX9" fmla="*/ 522514 w 3211174"/>
                <a:gd name="connsiteY9" fmla="*/ 1187532 h 1506726"/>
                <a:gd name="connsiteX10" fmla="*/ 581891 w 3211174"/>
                <a:gd name="connsiteY10" fmla="*/ 1140031 h 1506726"/>
                <a:gd name="connsiteX11" fmla="*/ 617517 w 3211174"/>
                <a:gd name="connsiteY11" fmla="*/ 1128156 h 1506726"/>
                <a:gd name="connsiteX12" fmla="*/ 688769 w 3211174"/>
                <a:gd name="connsiteY12" fmla="*/ 1080655 h 1506726"/>
                <a:gd name="connsiteX13" fmla="*/ 724395 w 3211174"/>
                <a:gd name="connsiteY13" fmla="*/ 1056904 h 1506726"/>
                <a:gd name="connsiteX14" fmla="*/ 760021 w 3211174"/>
                <a:gd name="connsiteY14" fmla="*/ 1045029 h 1506726"/>
                <a:gd name="connsiteX15" fmla="*/ 819397 w 3211174"/>
                <a:gd name="connsiteY15" fmla="*/ 997527 h 1506726"/>
                <a:gd name="connsiteX16" fmla="*/ 855023 w 3211174"/>
                <a:gd name="connsiteY16" fmla="*/ 961901 h 1506726"/>
                <a:gd name="connsiteX17" fmla="*/ 961901 w 3211174"/>
                <a:gd name="connsiteY17" fmla="*/ 902525 h 1506726"/>
                <a:gd name="connsiteX18" fmla="*/ 997527 w 3211174"/>
                <a:gd name="connsiteY18" fmla="*/ 878774 h 1506726"/>
                <a:gd name="connsiteX19" fmla="*/ 1045028 w 3211174"/>
                <a:gd name="connsiteY19" fmla="*/ 807522 h 1506726"/>
                <a:gd name="connsiteX20" fmla="*/ 1116280 w 3211174"/>
                <a:gd name="connsiteY20" fmla="*/ 771896 h 1506726"/>
                <a:gd name="connsiteX21" fmla="*/ 1223158 w 3211174"/>
                <a:gd name="connsiteY21" fmla="*/ 724395 h 1506726"/>
                <a:gd name="connsiteX22" fmla="*/ 1258784 w 3211174"/>
                <a:gd name="connsiteY22" fmla="*/ 712519 h 1506726"/>
                <a:gd name="connsiteX23" fmla="*/ 1330036 w 3211174"/>
                <a:gd name="connsiteY23" fmla="*/ 665018 h 1506726"/>
                <a:gd name="connsiteX24" fmla="*/ 1389413 w 3211174"/>
                <a:gd name="connsiteY24" fmla="*/ 605642 h 1506726"/>
                <a:gd name="connsiteX25" fmla="*/ 1496291 w 3211174"/>
                <a:gd name="connsiteY25" fmla="*/ 570016 h 1506726"/>
                <a:gd name="connsiteX26" fmla="*/ 1531917 w 3211174"/>
                <a:gd name="connsiteY26" fmla="*/ 558140 h 1506726"/>
                <a:gd name="connsiteX27" fmla="*/ 1638795 w 3211174"/>
                <a:gd name="connsiteY27" fmla="*/ 510639 h 1506726"/>
                <a:gd name="connsiteX28" fmla="*/ 1698171 w 3211174"/>
                <a:gd name="connsiteY28" fmla="*/ 498764 h 1506726"/>
                <a:gd name="connsiteX29" fmla="*/ 1769423 w 3211174"/>
                <a:gd name="connsiteY29" fmla="*/ 475013 h 1506726"/>
                <a:gd name="connsiteX30" fmla="*/ 1828800 w 3211174"/>
                <a:gd name="connsiteY30" fmla="*/ 415636 h 1506726"/>
                <a:gd name="connsiteX31" fmla="*/ 1864426 w 3211174"/>
                <a:gd name="connsiteY31" fmla="*/ 380010 h 1506726"/>
                <a:gd name="connsiteX32" fmla="*/ 2030680 w 3211174"/>
                <a:gd name="connsiteY32" fmla="*/ 344384 h 1506726"/>
                <a:gd name="connsiteX33" fmla="*/ 2113808 w 3211174"/>
                <a:gd name="connsiteY33" fmla="*/ 332509 h 1506726"/>
                <a:gd name="connsiteX34" fmla="*/ 2232561 w 3211174"/>
                <a:gd name="connsiteY34" fmla="*/ 296883 h 1506726"/>
                <a:gd name="connsiteX35" fmla="*/ 2268187 w 3211174"/>
                <a:gd name="connsiteY35" fmla="*/ 285008 h 1506726"/>
                <a:gd name="connsiteX36" fmla="*/ 2303813 w 3211174"/>
                <a:gd name="connsiteY36" fmla="*/ 261257 h 1506726"/>
                <a:gd name="connsiteX37" fmla="*/ 2339439 w 3211174"/>
                <a:gd name="connsiteY37" fmla="*/ 249382 h 1506726"/>
                <a:gd name="connsiteX38" fmla="*/ 2375065 w 3211174"/>
                <a:gd name="connsiteY38" fmla="*/ 213756 h 1506726"/>
                <a:gd name="connsiteX39" fmla="*/ 2446317 w 3211174"/>
                <a:gd name="connsiteY39" fmla="*/ 178130 h 1506726"/>
                <a:gd name="connsiteX40" fmla="*/ 2481943 w 3211174"/>
                <a:gd name="connsiteY40" fmla="*/ 154379 h 1506726"/>
                <a:gd name="connsiteX41" fmla="*/ 2517569 w 3211174"/>
                <a:gd name="connsiteY41" fmla="*/ 142504 h 1506726"/>
                <a:gd name="connsiteX42" fmla="*/ 2588821 w 3211174"/>
                <a:gd name="connsiteY42" fmla="*/ 95003 h 1506726"/>
                <a:gd name="connsiteX43" fmla="*/ 2624447 w 3211174"/>
                <a:gd name="connsiteY43" fmla="*/ 71252 h 1506726"/>
                <a:gd name="connsiteX44" fmla="*/ 2826327 w 3211174"/>
                <a:gd name="connsiteY44" fmla="*/ 35626 h 1506726"/>
                <a:gd name="connsiteX45" fmla="*/ 3040083 w 3211174"/>
                <a:gd name="connsiteY45" fmla="*/ 11875 h 1506726"/>
                <a:gd name="connsiteX46" fmla="*/ 3099459 w 3211174"/>
                <a:gd name="connsiteY46" fmla="*/ 0 h 1506726"/>
                <a:gd name="connsiteX47" fmla="*/ 3194462 w 3211174"/>
                <a:gd name="connsiteY47" fmla="*/ 11875 h 1506726"/>
                <a:gd name="connsiteX48" fmla="*/ 3170711 w 3211174"/>
                <a:gd name="connsiteY48" fmla="*/ 83127 h 1506726"/>
                <a:gd name="connsiteX49" fmla="*/ 3135085 w 3211174"/>
                <a:gd name="connsiteY49" fmla="*/ 95003 h 1506726"/>
                <a:gd name="connsiteX50" fmla="*/ 3051958 w 3211174"/>
                <a:gd name="connsiteY50" fmla="*/ 118753 h 1506726"/>
                <a:gd name="connsiteX51" fmla="*/ 2980706 w 3211174"/>
                <a:gd name="connsiteY51" fmla="*/ 178130 h 1506726"/>
                <a:gd name="connsiteX52" fmla="*/ 2909454 w 3211174"/>
                <a:gd name="connsiteY52" fmla="*/ 190005 h 1506726"/>
                <a:gd name="connsiteX53" fmla="*/ 2660072 w 3211174"/>
                <a:gd name="connsiteY53" fmla="*/ 249382 h 1506726"/>
                <a:gd name="connsiteX54" fmla="*/ 2612571 w 3211174"/>
                <a:gd name="connsiteY54" fmla="*/ 296883 h 1506726"/>
                <a:gd name="connsiteX55" fmla="*/ 2576945 w 3211174"/>
                <a:gd name="connsiteY55" fmla="*/ 332509 h 1506726"/>
                <a:gd name="connsiteX56" fmla="*/ 2541319 w 3211174"/>
                <a:gd name="connsiteY56" fmla="*/ 344384 h 1506726"/>
                <a:gd name="connsiteX57" fmla="*/ 2398815 w 3211174"/>
                <a:gd name="connsiteY57" fmla="*/ 356260 h 1506726"/>
                <a:gd name="connsiteX58" fmla="*/ 2327563 w 3211174"/>
                <a:gd name="connsiteY58" fmla="*/ 391886 h 1506726"/>
                <a:gd name="connsiteX59" fmla="*/ 2256311 w 3211174"/>
                <a:gd name="connsiteY59" fmla="*/ 415636 h 1506726"/>
                <a:gd name="connsiteX60" fmla="*/ 2220685 w 3211174"/>
                <a:gd name="connsiteY60" fmla="*/ 427512 h 1506726"/>
                <a:gd name="connsiteX61" fmla="*/ 2185059 w 3211174"/>
                <a:gd name="connsiteY61" fmla="*/ 451262 h 1506726"/>
                <a:gd name="connsiteX62" fmla="*/ 2173184 w 3211174"/>
                <a:gd name="connsiteY62" fmla="*/ 486888 h 1506726"/>
                <a:gd name="connsiteX63" fmla="*/ 2161309 w 3211174"/>
                <a:gd name="connsiteY63" fmla="*/ 534390 h 1506726"/>
                <a:gd name="connsiteX64" fmla="*/ 2090057 w 3211174"/>
                <a:gd name="connsiteY64" fmla="*/ 558140 h 1506726"/>
                <a:gd name="connsiteX65" fmla="*/ 2006930 w 3211174"/>
                <a:gd name="connsiteY65" fmla="*/ 581891 h 1506726"/>
                <a:gd name="connsiteX66" fmla="*/ 1959428 w 3211174"/>
                <a:gd name="connsiteY66" fmla="*/ 653143 h 1506726"/>
                <a:gd name="connsiteX67" fmla="*/ 1888176 w 3211174"/>
                <a:gd name="connsiteY67" fmla="*/ 676893 h 1506726"/>
                <a:gd name="connsiteX68" fmla="*/ 1852550 w 3211174"/>
                <a:gd name="connsiteY68" fmla="*/ 688769 h 1506726"/>
                <a:gd name="connsiteX69" fmla="*/ 1840675 w 3211174"/>
                <a:gd name="connsiteY69" fmla="*/ 724395 h 1506726"/>
                <a:gd name="connsiteX70" fmla="*/ 1805049 w 3211174"/>
                <a:gd name="connsiteY70" fmla="*/ 748145 h 1506726"/>
                <a:gd name="connsiteX71" fmla="*/ 1721922 w 3211174"/>
                <a:gd name="connsiteY71" fmla="*/ 771896 h 1506726"/>
                <a:gd name="connsiteX72" fmla="*/ 1686296 w 3211174"/>
                <a:gd name="connsiteY72" fmla="*/ 783771 h 1506726"/>
                <a:gd name="connsiteX73" fmla="*/ 1626919 w 3211174"/>
                <a:gd name="connsiteY73" fmla="*/ 831273 h 1506726"/>
                <a:gd name="connsiteX74" fmla="*/ 1567543 w 3211174"/>
                <a:gd name="connsiteY74" fmla="*/ 878774 h 1506726"/>
                <a:gd name="connsiteX75" fmla="*/ 1531917 w 3211174"/>
                <a:gd name="connsiteY75" fmla="*/ 902525 h 1506726"/>
                <a:gd name="connsiteX76" fmla="*/ 1508166 w 3211174"/>
                <a:gd name="connsiteY76" fmla="*/ 938151 h 1506726"/>
                <a:gd name="connsiteX77" fmla="*/ 1436914 w 3211174"/>
                <a:gd name="connsiteY77" fmla="*/ 961901 h 1506726"/>
                <a:gd name="connsiteX78" fmla="*/ 1365662 w 3211174"/>
                <a:gd name="connsiteY78" fmla="*/ 1009403 h 1506726"/>
                <a:gd name="connsiteX79" fmla="*/ 1306285 w 3211174"/>
                <a:gd name="connsiteY79" fmla="*/ 1080655 h 1506726"/>
                <a:gd name="connsiteX80" fmla="*/ 1294410 w 3211174"/>
                <a:gd name="connsiteY80" fmla="*/ 1116281 h 1506726"/>
                <a:gd name="connsiteX81" fmla="*/ 1175657 w 3211174"/>
                <a:gd name="connsiteY81" fmla="*/ 1151906 h 1506726"/>
                <a:gd name="connsiteX82" fmla="*/ 1104405 w 3211174"/>
                <a:gd name="connsiteY82" fmla="*/ 1175657 h 1506726"/>
                <a:gd name="connsiteX83" fmla="*/ 1068779 w 3211174"/>
                <a:gd name="connsiteY83" fmla="*/ 1187532 h 1506726"/>
                <a:gd name="connsiteX84" fmla="*/ 1033153 w 3211174"/>
                <a:gd name="connsiteY84" fmla="*/ 1211283 h 1506726"/>
                <a:gd name="connsiteX85" fmla="*/ 878774 w 3211174"/>
                <a:gd name="connsiteY85" fmla="*/ 1246909 h 1506726"/>
                <a:gd name="connsiteX86" fmla="*/ 831272 w 3211174"/>
                <a:gd name="connsiteY86" fmla="*/ 1258784 h 1506726"/>
                <a:gd name="connsiteX87" fmla="*/ 771896 w 3211174"/>
                <a:gd name="connsiteY87" fmla="*/ 1270660 h 1506726"/>
                <a:gd name="connsiteX88" fmla="*/ 736270 w 3211174"/>
                <a:gd name="connsiteY88" fmla="*/ 1282535 h 1506726"/>
                <a:gd name="connsiteX89" fmla="*/ 593766 w 3211174"/>
                <a:gd name="connsiteY89" fmla="*/ 1294410 h 1506726"/>
                <a:gd name="connsiteX90" fmla="*/ 486888 w 3211174"/>
                <a:gd name="connsiteY90" fmla="*/ 1353787 h 1506726"/>
                <a:gd name="connsiteX91" fmla="*/ 451262 w 3211174"/>
                <a:gd name="connsiteY91" fmla="*/ 1377538 h 1506726"/>
                <a:gd name="connsiteX92" fmla="*/ 368135 w 3211174"/>
                <a:gd name="connsiteY92" fmla="*/ 1401288 h 1506726"/>
                <a:gd name="connsiteX93" fmla="*/ 273132 w 3211174"/>
                <a:gd name="connsiteY93" fmla="*/ 1425039 h 1506726"/>
                <a:gd name="connsiteX94" fmla="*/ 201880 w 3211174"/>
                <a:gd name="connsiteY94" fmla="*/ 1496291 h 1506726"/>
                <a:gd name="connsiteX95" fmla="*/ 0 w 3211174"/>
                <a:gd name="connsiteY95" fmla="*/ 1496291 h 150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211174" h="1506726">
                  <a:moveTo>
                    <a:pt x="0" y="1496291"/>
                  </a:moveTo>
                  <a:cubicBezTo>
                    <a:pt x="63141" y="1417363"/>
                    <a:pt x="23454" y="1444930"/>
                    <a:pt x="118753" y="1413164"/>
                  </a:cubicBezTo>
                  <a:lnTo>
                    <a:pt x="154379" y="1401288"/>
                  </a:lnTo>
                  <a:lnTo>
                    <a:pt x="190005" y="1389413"/>
                  </a:lnTo>
                  <a:cubicBezTo>
                    <a:pt x="193963" y="1377538"/>
                    <a:pt x="193029" y="1362638"/>
                    <a:pt x="201880" y="1353787"/>
                  </a:cubicBezTo>
                  <a:cubicBezTo>
                    <a:pt x="222064" y="1333603"/>
                    <a:pt x="252948" y="1326470"/>
                    <a:pt x="273132" y="1306286"/>
                  </a:cubicBezTo>
                  <a:lnTo>
                    <a:pt x="308758" y="1270660"/>
                  </a:lnTo>
                  <a:cubicBezTo>
                    <a:pt x="312717" y="1258785"/>
                    <a:pt x="310448" y="1242310"/>
                    <a:pt x="320634" y="1235034"/>
                  </a:cubicBezTo>
                  <a:cubicBezTo>
                    <a:pt x="341006" y="1220483"/>
                    <a:pt x="368135" y="1219200"/>
                    <a:pt x="391885" y="1211283"/>
                  </a:cubicBezTo>
                  <a:cubicBezTo>
                    <a:pt x="457784" y="1189317"/>
                    <a:pt x="415100" y="1200959"/>
                    <a:pt x="522514" y="1187532"/>
                  </a:cubicBezTo>
                  <a:cubicBezTo>
                    <a:pt x="612061" y="1157684"/>
                    <a:pt x="505155" y="1201419"/>
                    <a:pt x="581891" y="1140031"/>
                  </a:cubicBezTo>
                  <a:cubicBezTo>
                    <a:pt x="591666" y="1132211"/>
                    <a:pt x="605642" y="1132114"/>
                    <a:pt x="617517" y="1128156"/>
                  </a:cubicBezTo>
                  <a:lnTo>
                    <a:pt x="688769" y="1080655"/>
                  </a:lnTo>
                  <a:cubicBezTo>
                    <a:pt x="700644" y="1072738"/>
                    <a:pt x="710855" y="1061417"/>
                    <a:pt x="724395" y="1056904"/>
                  </a:cubicBezTo>
                  <a:lnTo>
                    <a:pt x="760021" y="1045029"/>
                  </a:lnTo>
                  <a:cubicBezTo>
                    <a:pt x="813136" y="965355"/>
                    <a:pt x="750566" y="1043415"/>
                    <a:pt x="819397" y="997527"/>
                  </a:cubicBezTo>
                  <a:cubicBezTo>
                    <a:pt x="833371" y="988211"/>
                    <a:pt x="841766" y="972212"/>
                    <a:pt x="855023" y="961901"/>
                  </a:cubicBezTo>
                  <a:cubicBezTo>
                    <a:pt x="916274" y="914262"/>
                    <a:pt x="908148" y="920442"/>
                    <a:pt x="961901" y="902525"/>
                  </a:cubicBezTo>
                  <a:cubicBezTo>
                    <a:pt x="973776" y="894608"/>
                    <a:pt x="988129" y="889515"/>
                    <a:pt x="997527" y="878774"/>
                  </a:cubicBezTo>
                  <a:cubicBezTo>
                    <a:pt x="1016324" y="857292"/>
                    <a:pt x="1021277" y="823356"/>
                    <a:pt x="1045028" y="807522"/>
                  </a:cubicBezTo>
                  <a:cubicBezTo>
                    <a:pt x="1091069" y="776827"/>
                    <a:pt x="1067114" y="788284"/>
                    <a:pt x="1116280" y="771896"/>
                  </a:cubicBezTo>
                  <a:cubicBezTo>
                    <a:pt x="1172738" y="734257"/>
                    <a:pt x="1138364" y="752660"/>
                    <a:pt x="1223158" y="724395"/>
                  </a:cubicBezTo>
                  <a:cubicBezTo>
                    <a:pt x="1235033" y="720437"/>
                    <a:pt x="1248369" y="719463"/>
                    <a:pt x="1258784" y="712519"/>
                  </a:cubicBezTo>
                  <a:lnTo>
                    <a:pt x="1330036" y="665018"/>
                  </a:lnTo>
                  <a:cubicBezTo>
                    <a:pt x="1351704" y="632516"/>
                    <a:pt x="1351911" y="622309"/>
                    <a:pt x="1389413" y="605642"/>
                  </a:cubicBezTo>
                  <a:cubicBezTo>
                    <a:pt x="1389428" y="605635"/>
                    <a:pt x="1478470" y="575956"/>
                    <a:pt x="1496291" y="570016"/>
                  </a:cubicBezTo>
                  <a:cubicBezTo>
                    <a:pt x="1508166" y="566057"/>
                    <a:pt x="1521501" y="565083"/>
                    <a:pt x="1531917" y="558140"/>
                  </a:cubicBezTo>
                  <a:cubicBezTo>
                    <a:pt x="1574562" y="529711"/>
                    <a:pt x="1578232" y="522751"/>
                    <a:pt x="1638795" y="510639"/>
                  </a:cubicBezTo>
                  <a:cubicBezTo>
                    <a:pt x="1658587" y="506681"/>
                    <a:pt x="1678698" y="504075"/>
                    <a:pt x="1698171" y="498764"/>
                  </a:cubicBezTo>
                  <a:cubicBezTo>
                    <a:pt x="1722324" y="492177"/>
                    <a:pt x="1769423" y="475013"/>
                    <a:pt x="1769423" y="475013"/>
                  </a:cubicBezTo>
                  <a:cubicBezTo>
                    <a:pt x="1812966" y="409699"/>
                    <a:pt x="1769423" y="465117"/>
                    <a:pt x="1828800" y="415636"/>
                  </a:cubicBezTo>
                  <a:cubicBezTo>
                    <a:pt x="1841702" y="404885"/>
                    <a:pt x="1849745" y="388166"/>
                    <a:pt x="1864426" y="380010"/>
                  </a:cubicBezTo>
                  <a:cubicBezTo>
                    <a:pt x="1914371" y="352263"/>
                    <a:pt x="1976592" y="351596"/>
                    <a:pt x="2030680" y="344384"/>
                  </a:cubicBezTo>
                  <a:cubicBezTo>
                    <a:pt x="2058425" y="340685"/>
                    <a:pt x="2086269" y="337516"/>
                    <a:pt x="2113808" y="332509"/>
                  </a:cubicBezTo>
                  <a:cubicBezTo>
                    <a:pt x="2153295" y="325330"/>
                    <a:pt x="2195375" y="309278"/>
                    <a:pt x="2232561" y="296883"/>
                  </a:cubicBezTo>
                  <a:lnTo>
                    <a:pt x="2268187" y="285008"/>
                  </a:lnTo>
                  <a:cubicBezTo>
                    <a:pt x="2280062" y="277091"/>
                    <a:pt x="2291047" y="267640"/>
                    <a:pt x="2303813" y="261257"/>
                  </a:cubicBezTo>
                  <a:cubicBezTo>
                    <a:pt x="2315009" y="255659"/>
                    <a:pt x="2329024" y="256326"/>
                    <a:pt x="2339439" y="249382"/>
                  </a:cubicBezTo>
                  <a:cubicBezTo>
                    <a:pt x="2353413" y="240066"/>
                    <a:pt x="2362163" y="224507"/>
                    <a:pt x="2375065" y="213756"/>
                  </a:cubicBezTo>
                  <a:cubicBezTo>
                    <a:pt x="2405760" y="188177"/>
                    <a:pt x="2410610" y="190032"/>
                    <a:pt x="2446317" y="178130"/>
                  </a:cubicBezTo>
                  <a:cubicBezTo>
                    <a:pt x="2458192" y="170213"/>
                    <a:pt x="2469177" y="160762"/>
                    <a:pt x="2481943" y="154379"/>
                  </a:cubicBezTo>
                  <a:cubicBezTo>
                    <a:pt x="2493139" y="148781"/>
                    <a:pt x="2507154" y="149448"/>
                    <a:pt x="2517569" y="142504"/>
                  </a:cubicBezTo>
                  <a:cubicBezTo>
                    <a:pt x="2606524" y="83201"/>
                    <a:pt x="2504111" y="123239"/>
                    <a:pt x="2588821" y="95003"/>
                  </a:cubicBezTo>
                  <a:cubicBezTo>
                    <a:pt x="2600696" y="87086"/>
                    <a:pt x="2611405" y="77049"/>
                    <a:pt x="2624447" y="71252"/>
                  </a:cubicBezTo>
                  <a:cubicBezTo>
                    <a:pt x="2701748" y="36895"/>
                    <a:pt x="2732639" y="44143"/>
                    <a:pt x="2826327" y="35626"/>
                  </a:cubicBezTo>
                  <a:cubicBezTo>
                    <a:pt x="2924136" y="3024"/>
                    <a:pt x="2822232" y="33660"/>
                    <a:pt x="3040083" y="11875"/>
                  </a:cubicBezTo>
                  <a:cubicBezTo>
                    <a:pt x="3060167" y="9867"/>
                    <a:pt x="3079667" y="3958"/>
                    <a:pt x="3099459" y="0"/>
                  </a:cubicBezTo>
                  <a:cubicBezTo>
                    <a:pt x="3131127" y="3958"/>
                    <a:pt x="3165298" y="-1086"/>
                    <a:pt x="3194462" y="11875"/>
                  </a:cubicBezTo>
                  <a:cubicBezTo>
                    <a:pt x="3241231" y="32661"/>
                    <a:pt x="3175498" y="79935"/>
                    <a:pt x="3170711" y="83127"/>
                  </a:cubicBezTo>
                  <a:cubicBezTo>
                    <a:pt x="3160296" y="90071"/>
                    <a:pt x="3147121" y="91564"/>
                    <a:pt x="3135085" y="95003"/>
                  </a:cubicBezTo>
                  <a:cubicBezTo>
                    <a:pt x="3030680" y="124834"/>
                    <a:pt x="3137397" y="90274"/>
                    <a:pt x="3051958" y="118753"/>
                  </a:cubicBezTo>
                  <a:cubicBezTo>
                    <a:pt x="3035422" y="135289"/>
                    <a:pt x="3005505" y="169864"/>
                    <a:pt x="2980706" y="178130"/>
                  </a:cubicBezTo>
                  <a:cubicBezTo>
                    <a:pt x="2957863" y="185744"/>
                    <a:pt x="2933205" y="186047"/>
                    <a:pt x="2909454" y="190005"/>
                  </a:cubicBezTo>
                  <a:cubicBezTo>
                    <a:pt x="2788688" y="270515"/>
                    <a:pt x="2866683" y="235607"/>
                    <a:pt x="2660072" y="249382"/>
                  </a:cubicBezTo>
                  <a:cubicBezTo>
                    <a:pt x="2637453" y="317241"/>
                    <a:pt x="2666858" y="260692"/>
                    <a:pt x="2612571" y="296883"/>
                  </a:cubicBezTo>
                  <a:cubicBezTo>
                    <a:pt x="2598597" y="306199"/>
                    <a:pt x="2590919" y="323193"/>
                    <a:pt x="2576945" y="332509"/>
                  </a:cubicBezTo>
                  <a:cubicBezTo>
                    <a:pt x="2566530" y="339453"/>
                    <a:pt x="2553727" y="342730"/>
                    <a:pt x="2541319" y="344384"/>
                  </a:cubicBezTo>
                  <a:cubicBezTo>
                    <a:pt x="2494071" y="350684"/>
                    <a:pt x="2446316" y="352301"/>
                    <a:pt x="2398815" y="356260"/>
                  </a:cubicBezTo>
                  <a:cubicBezTo>
                    <a:pt x="2268888" y="399568"/>
                    <a:pt x="2465687" y="330498"/>
                    <a:pt x="2327563" y="391886"/>
                  </a:cubicBezTo>
                  <a:cubicBezTo>
                    <a:pt x="2304685" y="402054"/>
                    <a:pt x="2280062" y="407719"/>
                    <a:pt x="2256311" y="415636"/>
                  </a:cubicBezTo>
                  <a:cubicBezTo>
                    <a:pt x="2244436" y="419594"/>
                    <a:pt x="2231101" y="420569"/>
                    <a:pt x="2220685" y="427512"/>
                  </a:cubicBezTo>
                  <a:lnTo>
                    <a:pt x="2185059" y="451262"/>
                  </a:lnTo>
                  <a:cubicBezTo>
                    <a:pt x="2181101" y="463137"/>
                    <a:pt x="2176623" y="474852"/>
                    <a:pt x="2173184" y="486888"/>
                  </a:cubicBezTo>
                  <a:cubicBezTo>
                    <a:pt x="2168700" y="502581"/>
                    <a:pt x="2173701" y="523768"/>
                    <a:pt x="2161309" y="534390"/>
                  </a:cubicBezTo>
                  <a:cubicBezTo>
                    <a:pt x="2142301" y="550683"/>
                    <a:pt x="2114345" y="552068"/>
                    <a:pt x="2090057" y="558140"/>
                  </a:cubicBezTo>
                  <a:cubicBezTo>
                    <a:pt x="2030412" y="573052"/>
                    <a:pt x="2058040" y="564855"/>
                    <a:pt x="2006930" y="581891"/>
                  </a:cubicBezTo>
                  <a:cubicBezTo>
                    <a:pt x="1991096" y="605642"/>
                    <a:pt x="1986508" y="644117"/>
                    <a:pt x="1959428" y="653143"/>
                  </a:cubicBezTo>
                  <a:lnTo>
                    <a:pt x="1888176" y="676893"/>
                  </a:lnTo>
                  <a:lnTo>
                    <a:pt x="1852550" y="688769"/>
                  </a:lnTo>
                  <a:cubicBezTo>
                    <a:pt x="1848592" y="700644"/>
                    <a:pt x="1848495" y="714620"/>
                    <a:pt x="1840675" y="724395"/>
                  </a:cubicBezTo>
                  <a:cubicBezTo>
                    <a:pt x="1831759" y="735540"/>
                    <a:pt x="1817814" y="741762"/>
                    <a:pt x="1805049" y="748145"/>
                  </a:cubicBezTo>
                  <a:cubicBezTo>
                    <a:pt x="1786062" y="757639"/>
                    <a:pt x="1739685" y="766821"/>
                    <a:pt x="1721922" y="771896"/>
                  </a:cubicBezTo>
                  <a:cubicBezTo>
                    <a:pt x="1709886" y="775335"/>
                    <a:pt x="1698171" y="779813"/>
                    <a:pt x="1686296" y="783771"/>
                  </a:cubicBezTo>
                  <a:cubicBezTo>
                    <a:pt x="1618227" y="885873"/>
                    <a:pt x="1708864" y="765715"/>
                    <a:pt x="1626919" y="831273"/>
                  </a:cubicBezTo>
                  <a:cubicBezTo>
                    <a:pt x="1550187" y="892660"/>
                    <a:pt x="1657088" y="848927"/>
                    <a:pt x="1567543" y="878774"/>
                  </a:cubicBezTo>
                  <a:cubicBezTo>
                    <a:pt x="1555668" y="886691"/>
                    <a:pt x="1542009" y="892433"/>
                    <a:pt x="1531917" y="902525"/>
                  </a:cubicBezTo>
                  <a:cubicBezTo>
                    <a:pt x="1521825" y="912617"/>
                    <a:pt x="1520269" y="930587"/>
                    <a:pt x="1508166" y="938151"/>
                  </a:cubicBezTo>
                  <a:cubicBezTo>
                    <a:pt x="1486936" y="951420"/>
                    <a:pt x="1436914" y="961901"/>
                    <a:pt x="1436914" y="961901"/>
                  </a:cubicBezTo>
                  <a:cubicBezTo>
                    <a:pt x="1413163" y="977735"/>
                    <a:pt x="1381496" y="985652"/>
                    <a:pt x="1365662" y="1009403"/>
                  </a:cubicBezTo>
                  <a:cubicBezTo>
                    <a:pt x="1332595" y="1059003"/>
                    <a:pt x="1352003" y="1034937"/>
                    <a:pt x="1306285" y="1080655"/>
                  </a:cubicBezTo>
                  <a:cubicBezTo>
                    <a:pt x="1302327" y="1092530"/>
                    <a:pt x="1304596" y="1109005"/>
                    <a:pt x="1294410" y="1116281"/>
                  </a:cubicBezTo>
                  <a:cubicBezTo>
                    <a:pt x="1274141" y="1130759"/>
                    <a:pt x="1204115" y="1143369"/>
                    <a:pt x="1175657" y="1151906"/>
                  </a:cubicBezTo>
                  <a:cubicBezTo>
                    <a:pt x="1151677" y="1159100"/>
                    <a:pt x="1128156" y="1167740"/>
                    <a:pt x="1104405" y="1175657"/>
                  </a:cubicBezTo>
                  <a:lnTo>
                    <a:pt x="1068779" y="1187532"/>
                  </a:lnTo>
                  <a:cubicBezTo>
                    <a:pt x="1056904" y="1195449"/>
                    <a:pt x="1046195" y="1205486"/>
                    <a:pt x="1033153" y="1211283"/>
                  </a:cubicBezTo>
                  <a:cubicBezTo>
                    <a:pt x="962408" y="1242726"/>
                    <a:pt x="956430" y="1232790"/>
                    <a:pt x="878774" y="1246909"/>
                  </a:cubicBezTo>
                  <a:cubicBezTo>
                    <a:pt x="862716" y="1249829"/>
                    <a:pt x="847205" y="1255243"/>
                    <a:pt x="831272" y="1258784"/>
                  </a:cubicBezTo>
                  <a:cubicBezTo>
                    <a:pt x="811569" y="1263163"/>
                    <a:pt x="791477" y="1265765"/>
                    <a:pt x="771896" y="1270660"/>
                  </a:cubicBezTo>
                  <a:cubicBezTo>
                    <a:pt x="759752" y="1273696"/>
                    <a:pt x="748678" y="1280881"/>
                    <a:pt x="736270" y="1282535"/>
                  </a:cubicBezTo>
                  <a:cubicBezTo>
                    <a:pt x="689022" y="1288835"/>
                    <a:pt x="641267" y="1290452"/>
                    <a:pt x="593766" y="1294410"/>
                  </a:cubicBezTo>
                  <a:cubicBezTo>
                    <a:pt x="531061" y="1315313"/>
                    <a:pt x="568554" y="1299343"/>
                    <a:pt x="486888" y="1353787"/>
                  </a:cubicBezTo>
                  <a:cubicBezTo>
                    <a:pt x="475013" y="1361704"/>
                    <a:pt x="464802" y="1373025"/>
                    <a:pt x="451262" y="1377538"/>
                  </a:cubicBezTo>
                  <a:cubicBezTo>
                    <a:pt x="411587" y="1390763"/>
                    <a:pt x="412872" y="1391346"/>
                    <a:pt x="368135" y="1401288"/>
                  </a:cubicBezTo>
                  <a:cubicBezTo>
                    <a:pt x="282156" y="1420395"/>
                    <a:pt x="336792" y="1403820"/>
                    <a:pt x="273132" y="1425039"/>
                  </a:cubicBezTo>
                  <a:cubicBezTo>
                    <a:pt x="249381" y="1448790"/>
                    <a:pt x="235302" y="1492949"/>
                    <a:pt x="201880" y="1496291"/>
                  </a:cubicBezTo>
                  <a:cubicBezTo>
                    <a:pt x="43739" y="1512105"/>
                    <a:pt x="122909" y="1508166"/>
                    <a:pt x="0" y="1496291"/>
                  </a:cubicBezTo>
                  <a:close/>
                </a:path>
              </a:pathLst>
            </a:custGeom>
            <a:gradFill>
              <a:gsLst>
                <a:gs pos="16000">
                  <a:srgbClr val="080808"/>
                </a:gs>
                <a:gs pos="57000">
                  <a:srgbClr val="FFFFFF">
                    <a:lumMod val="94000"/>
                  </a:srgbClr>
                </a:gs>
              </a:gsLst>
              <a:lin ang="147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7" name="Dowolny kształt 129"/>
            <p:cNvSpPr/>
            <p:nvPr/>
          </p:nvSpPr>
          <p:spPr bwMode="auto">
            <a:xfrm>
              <a:off x="1714342" y="591950"/>
              <a:ext cx="6548754" cy="5234271"/>
            </a:xfrm>
            <a:custGeom>
              <a:avLst/>
              <a:gdLst>
                <a:gd name="connsiteX0" fmla="*/ 0 w 7094483"/>
                <a:gd name="connsiteY0" fmla="*/ 5181719 h 5234271"/>
                <a:gd name="connsiteX1" fmla="*/ 0 w 7094483"/>
                <a:gd name="connsiteY1" fmla="*/ 5181719 h 5234271"/>
                <a:gd name="connsiteX2" fmla="*/ 73573 w 7094483"/>
                <a:gd name="connsiteY2" fmla="*/ 5118657 h 5234271"/>
                <a:gd name="connsiteX3" fmla="*/ 136635 w 7094483"/>
                <a:gd name="connsiteY3" fmla="*/ 5066105 h 5234271"/>
                <a:gd name="connsiteX4" fmla="*/ 199697 w 7094483"/>
                <a:gd name="connsiteY4" fmla="*/ 5045084 h 5234271"/>
                <a:gd name="connsiteX5" fmla="*/ 220717 w 7094483"/>
                <a:gd name="connsiteY5" fmla="*/ 5013553 h 5234271"/>
                <a:gd name="connsiteX6" fmla="*/ 283780 w 7094483"/>
                <a:gd name="connsiteY6" fmla="*/ 4982022 h 5234271"/>
                <a:gd name="connsiteX7" fmla="*/ 304800 w 7094483"/>
                <a:gd name="connsiteY7" fmla="*/ 4950491 h 5234271"/>
                <a:gd name="connsiteX8" fmla="*/ 367862 w 7094483"/>
                <a:gd name="connsiteY8" fmla="*/ 4918960 h 5234271"/>
                <a:gd name="connsiteX9" fmla="*/ 399393 w 7094483"/>
                <a:gd name="connsiteY9" fmla="*/ 4887429 h 5234271"/>
                <a:gd name="connsiteX10" fmla="*/ 430924 w 7094483"/>
                <a:gd name="connsiteY10" fmla="*/ 4866409 h 5234271"/>
                <a:gd name="connsiteX11" fmla="*/ 483476 w 7094483"/>
                <a:gd name="connsiteY11" fmla="*/ 4813857 h 5234271"/>
                <a:gd name="connsiteX12" fmla="*/ 504497 w 7094483"/>
                <a:gd name="connsiteY12" fmla="*/ 4782326 h 5234271"/>
                <a:gd name="connsiteX13" fmla="*/ 536028 w 7094483"/>
                <a:gd name="connsiteY13" fmla="*/ 4761305 h 5234271"/>
                <a:gd name="connsiteX14" fmla="*/ 546538 w 7094483"/>
                <a:gd name="connsiteY14" fmla="*/ 4729774 h 5234271"/>
                <a:gd name="connsiteX15" fmla="*/ 567559 w 7094483"/>
                <a:gd name="connsiteY15" fmla="*/ 4698243 h 5234271"/>
                <a:gd name="connsiteX16" fmla="*/ 578069 w 7094483"/>
                <a:gd name="connsiteY16" fmla="*/ 4666712 h 5234271"/>
                <a:gd name="connsiteX17" fmla="*/ 609600 w 7094483"/>
                <a:gd name="connsiteY17" fmla="*/ 4635181 h 5234271"/>
                <a:gd name="connsiteX18" fmla="*/ 683173 w 7094483"/>
                <a:gd name="connsiteY18" fmla="*/ 4593140 h 5234271"/>
                <a:gd name="connsiteX19" fmla="*/ 777766 w 7094483"/>
                <a:gd name="connsiteY19" fmla="*/ 4519567 h 5234271"/>
                <a:gd name="connsiteX20" fmla="*/ 819807 w 7094483"/>
                <a:gd name="connsiteY20" fmla="*/ 4498547 h 5234271"/>
                <a:gd name="connsiteX21" fmla="*/ 882869 w 7094483"/>
                <a:gd name="connsiteY21" fmla="*/ 4456505 h 5234271"/>
                <a:gd name="connsiteX22" fmla="*/ 914400 w 7094483"/>
                <a:gd name="connsiteY22" fmla="*/ 4435484 h 5234271"/>
                <a:gd name="connsiteX23" fmla="*/ 1008993 w 7094483"/>
                <a:gd name="connsiteY23" fmla="*/ 4403953 h 5234271"/>
                <a:gd name="connsiteX24" fmla="*/ 1040524 w 7094483"/>
                <a:gd name="connsiteY24" fmla="*/ 4393443 h 5234271"/>
                <a:gd name="connsiteX25" fmla="*/ 1072055 w 7094483"/>
                <a:gd name="connsiteY25" fmla="*/ 4382933 h 5234271"/>
                <a:gd name="connsiteX26" fmla="*/ 1135117 w 7094483"/>
                <a:gd name="connsiteY26" fmla="*/ 4340891 h 5234271"/>
                <a:gd name="connsiteX27" fmla="*/ 1229711 w 7094483"/>
                <a:gd name="connsiteY27" fmla="*/ 4267319 h 5234271"/>
                <a:gd name="connsiteX28" fmla="*/ 1345324 w 7094483"/>
                <a:gd name="connsiteY28" fmla="*/ 4235788 h 5234271"/>
                <a:gd name="connsiteX29" fmla="*/ 1408386 w 7094483"/>
                <a:gd name="connsiteY29" fmla="*/ 4204257 h 5234271"/>
                <a:gd name="connsiteX30" fmla="*/ 1439917 w 7094483"/>
                <a:gd name="connsiteY30" fmla="*/ 4183236 h 5234271"/>
                <a:gd name="connsiteX31" fmla="*/ 1502980 w 7094483"/>
                <a:gd name="connsiteY31" fmla="*/ 4162216 h 5234271"/>
                <a:gd name="connsiteX32" fmla="*/ 1534511 w 7094483"/>
                <a:gd name="connsiteY32" fmla="*/ 4151705 h 5234271"/>
                <a:gd name="connsiteX33" fmla="*/ 1629104 w 7094483"/>
                <a:gd name="connsiteY33" fmla="*/ 4078133 h 5234271"/>
                <a:gd name="connsiteX34" fmla="*/ 1660635 w 7094483"/>
                <a:gd name="connsiteY34" fmla="*/ 4057112 h 5234271"/>
                <a:gd name="connsiteX35" fmla="*/ 1692166 w 7094483"/>
                <a:gd name="connsiteY35" fmla="*/ 4025581 h 5234271"/>
                <a:gd name="connsiteX36" fmla="*/ 1723697 w 7094483"/>
                <a:gd name="connsiteY36" fmla="*/ 4004560 h 5234271"/>
                <a:gd name="connsiteX37" fmla="*/ 1786759 w 7094483"/>
                <a:gd name="connsiteY37" fmla="*/ 3952009 h 5234271"/>
                <a:gd name="connsiteX38" fmla="*/ 1849821 w 7094483"/>
                <a:gd name="connsiteY38" fmla="*/ 3930988 h 5234271"/>
                <a:gd name="connsiteX39" fmla="*/ 1881352 w 7094483"/>
                <a:gd name="connsiteY39" fmla="*/ 3909967 h 5234271"/>
                <a:gd name="connsiteX40" fmla="*/ 1912883 w 7094483"/>
                <a:gd name="connsiteY40" fmla="*/ 3899457 h 5234271"/>
                <a:gd name="connsiteX41" fmla="*/ 1965435 w 7094483"/>
                <a:gd name="connsiteY41" fmla="*/ 3857416 h 5234271"/>
                <a:gd name="connsiteX42" fmla="*/ 2028497 w 7094483"/>
                <a:gd name="connsiteY42" fmla="*/ 3804864 h 5234271"/>
                <a:gd name="connsiteX43" fmla="*/ 2091559 w 7094483"/>
                <a:gd name="connsiteY43" fmla="*/ 3783843 h 5234271"/>
                <a:gd name="connsiteX44" fmla="*/ 2154621 w 7094483"/>
                <a:gd name="connsiteY44" fmla="*/ 3741802 h 5234271"/>
                <a:gd name="connsiteX45" fmla="*/ 2186152 w 7094483"/>
                <a:gd name="connsiteY45" fmla="*/ 3710271 h 5234271"/>
                <a:gd name="connsiteX46" fmla="*/ 2249214 w 7094483"/>
                <a:gd name="connsiteY46" fmla="*/ 3689250 h 5234271"/>
                <a:gd name="connsiteX47" fmla="*/ 2301766 w 7094483"/>
                <a:gd name="connsiteY47" fmla="*/ 3636698 h 5234271"/>
                <a:gd name="connsiteX48" fmla="*/ 2333297 w 7094483"/>
                <a:gd name="connsiteY48" fmla="*/ 3615678 h 5234271"/>
                <a:gd name="connsiteX49" fmla="*/ 2385849 w 7094483"/>
                <a:gd name="connsiteY49" fmla="*/ 3552616 h 5234271"/>
                <a:gd name="connsiteX50" fmla="*/ 2417380 w 7094483"/>
                <a:gd name="connsiteY50" fmla="*/ 3531595 h 5234271"/>
                <a:gd name="connsiteX51" fmla="*/ 2448911 w 7094483"/>
                <a:gd name="connsiteY51" fmla="*/ 3500064 h 5234271"/>
                <a:gd name="connsiteX52" fmla="*/ 2511973 w 7094483"/>
                <a:gd name="connsiteY52" fmla="*/ 3479043 h 5234271"/>
                <a:gd name="connsiteX53" fmla="*/ 2543504 w 7094483"/>
                <a:gd name="connsiteY53" fmla="*/ 3447512 h 5234271"/>
                <a:gd name="connsiteX54" fmla="*/ 2575035 w 7094483"/>
                <a:gd name="connsiteY54" fmla="*/ 3437002 h 5234271"/>
                <a:gd name="connsiteX55" fmla="*/ 2606566 w 7094483"/>
                <a:gd name="connsiteY55" fmla="*/ 3415981 h 5234271"/>
                <a:gd name="connsiteX56" fmla="*/ 2659117 w 7094483"/>
                <a:gd name="connsiteY56" fmla="*/ 3363429 h 5234271"/>
                <a:gd name="connsiteX57" fmla="*/ 2690649 w 7094483"/>
                <a:gd name="connsiteY57" fmla="*/ 3331898 h 5234271"/>
                <a:gd name="connsiteX58" fmla="*/ 2795752 w 7094483"/>
                <a:gd name="connsiteY58" fmla="*/ 3258326 h 5234271"/>
                <a:gd name="connsiteX59" fmla="*/ 2827283 w 7094483"/>
                <a:gd name="connsiteY59" fmla="*/ 3237305 h 5234271"/>
                <a:gd name="connsiteX60" fmla="*/ 2858814 w 7094483"/>
                <a:gd name="connsiteY60" fmla="*/ 3205774 h 5234271"/>
                <a:gd name="connsiteX61" fmla="*/ 2890345 w 7094483"/>
                <a:gd name="connsiteY61" fmla="*/ 3195264 h 5234271"/>
                <a:gd name="connsiteX62" fmla="*/ 2921876 w 7094483"/>
                <a:gd name="connsiteY62" fmla="*/ 3163733 h 5234271"/>
                <a:gd name="connsiteX63" fmla="*/ 2984938 w 7094483"/>
                <a:gd name="connsiteY63" fmla="*/ 3121691 h 5234271"/>
                <a:gd name="connsiteX64" fmla="*/ 3048000 w 7094483"/>
                <a:gd name="connsiteY64" fmla="*/ 3058629 h 5234271"/>
                <a:gd name="connsiteX65" fmla="*/ 3111062 w 7094483"/>
                <a:gd name="connsiteY65" fmla="*/ 3016588 h 5234271"/>
                <a:gd name="connsiteX66" fmla="*/ 3174124 w 7094483"/>
                <a:gd name="connsiteY66" fmla="*/ 2974547 h 5234271"/>
                <a:gd name="connsiteX67" fmla="*/ 3205655 w 7094483"/>
                <a:gd name="connsiteY67" fmla="*/ 2953526 h 5234271"/>
                <a:gd name="connsiteX68" fmla="*/ 3237186 w 7094483"/>
                <a:gd name="connsiteY68" fmla="*/ 2943016 h 5234271"/>
                <a:gd name="connsiteX69" fmla="*/ 3289738 w 7094483"/>
                <a:gd name="connsiteY69" fmla="*/ 2879953 h 5234271"/>
                <a:gd name="connsiteX70" fmla="*/ 3321269 w 7094483"/>
                <a:gd name="connsiteY70" fmla="*/ 2858933 h 5234271"/>
                <a:gd name="connsiteX71" fmla="*/ 3331780 w 7094483"/>
                <a:gd name="connsiteY71" fmla="*/ 2827402 h 5234271"/>
                <a:gd name="connsiteX72" fmla="*/ 3363311 w 7094483"/>
                <a:gd name="connsiteY72" fmla="*/ 2806381 h 5234271"/>
                <a:gd name="connsiteX73" fmla="*/ 3426373 w 7094483"/>
                <a:gd name="connsiteY73" fmla="*/ 2753829 h 5234271"/>
                <a:gd name="connsiteX74" fmla="*/ 3531476 w 7094483"/>
                <a:gd name="connsiteY74" fmla="*/ 2596174 h 5234271"/>
                <a:gd name="connsiteX75" fmla="*/ 3552497 w 7094483"/>
                <a:gd name="connsiteY75" fmla="*/ 2564643 h 5234271"/>
                <a:gd name="connsiteX76" fmla="*/ 3573517 w 7094483"/>
                <a:gd name="connsiteY76" fmla="*/ 2533112 h 5234271"/>
                <a:gd name="connsiteX77" fmla="*/ 3636580 w 7094483"/>
                <a:gd name="connsiteY77" fmla="*/ 2480560 h 5234271"/>
                <a:gd name="connsiteX78" fmla="*/ 3657600 w 7094483"/>
                <a:gd name="connsiteY78" fmla="*/ 2449029 h 5234271"/>
                <a:gd name="connsiteX79" fmla="*/ 3720662 w 7094483"/>
                <a:gd name="connsiteY79" fmla="*/ 2406988 h 5234271"/>
                <a:gd name="connsiteX80" fmla="*/ 3752193 w 7094483"/>
                <a:gd name="connsiteY80" fmla="*/ 2385967 h 5234271"/>
                <a:gd name="connsiteX81" fmla="*/ 3815255 w 7094483"/>
                <a:gd name="connsiteY81" fmla="*/ 2364947 h 5234271"/>
                <a:gd name="connsiteX82" fmla="*/ 3878317 w 7094483"/>
                <a:gd name="connsiteY82" fmla="*/ 2322905 h 5234271"/>
                <a:gd name="connsiteX83" fmla="*/ 3909849 w 7094483"/>
                <a:gd name="connsiteY83" fmla="*/ 2301884 h 5234271"/>
                <a:gd name="connsiteX84" fmla="*/ 3941380 w 7094483"/>
                <a:gd name="connsiteY84" fmla="*/ 2291374 h 5234271"/>
                <a:gd name="connsiteX85" fmla="*/ 3972911 w 7094483"/>
                <a:gd name="connsiteY85" fmla="*/ 2270353 h 5234271"/>
                <a:gd name="connsiteX86" fmla="*/ 4025462 w 7094483"/>
                <a:gd name="connsiteY86" fmla="*/ 2259843 h 5234271"/>
                <a:gd name="connsiteX87" fmla="*/ 4056993 w 7094483"/>
                <a:gd name="connsiteY87" fmla="*/ 2249333 h 5234271"/>
                <a:gd name="connsiteX88" fmla="*/ 4120055 w 7094483"/>
                <a:gd name="connsiteY88" fmla="*/ 2196781 h 5234271"/>
                <a:gd name="connsiteX89" fmla="*/ 4151586 w 7094483"/>
                <a:gd name="connsiteY89" fmla="*/ 2175760 h 5234271"/>
                <a:gd name="connsiteX90" fmla="*/ 4214649 w 7094483"/>
                <a:gd name="connsiteY90" fmla="*/ 2133719 h 5234271"/>
                <a:gd name="connsiteX91" fmla="*/ 4309242 w 7094483"/>
                <a:gd name="connsiteY91" fmla="*/ 2091678 h 5234271"/>
                <a:gd name="connsiteX92" fmla="*/ 4340773 w 7094483"/>
                <a:gd name="connsiteY92" fmla="*/ 2081167 h 5234271"/>
                <a:gd name="connsiteX93" fmla="*/ 4372304 w 7094483"/>
                <a:gd name="connsiteY93" fmla="*/ 2070657 h 5234271"/>
                <a:gd name="connsiteX94" fmla="*/ 4403835 w 7094483"/>
                <a:gd name="connsiteY94" fmla="*/ 2039126 h 5234271"/>
                <a:gd name="connsiteX95" fmla="*/ 4435366 w 7094483"/>
                <a:gd name="connsiteY95" fmla="*/ 2018105 h 5234271"/>
                <a:gd name="connsiteX96" fmla="*/ 4466897 w 7094483"/>
                <a:gd name="connsiteY96" fmla="*/ 1955043 h 5234271"/>
                <a:gd name="connsiteX97" fmla="*/ 4529959 w 7094483"/>
                <a:gd name="connsiteY97" fmla="*/ 1913002 h 5234271"/>
                <a:gd name="connsiteX98" fmla="*/ 4656083 w 7094483"/>
                <a:gd name="connsiteY98" fmla="*/ 1913002 h 5234271"/>
                <a:gd name="connsiteX99" fmla="*/ 4687614 w 7094483"/>
                <a:gd name="connsiteY99" fmla="*/ 1902491 h 5234271"/>
                <a:gd name="connsiteX100" fmla="*/ 4750676 w 7094483"/>
                <a:gd name="connsiteY100" fmla="*/ 1860450 h 5234271"/>
                <a:gd name="connsiteX101" fmla="*/ 4876800 w 7094483"/>
                <a:gd name="connsiteY101" fmla="*/ 1818409 h 5234271"/>
                <a:gd name="connsiteX102" fmla="*/ 4908331 w 7094483"/>
                <a:gd name="connsiteY102" fmla="*/ 1807898 h 5234271"/>
                <a:gd name="connsiteX103" fmla="*/ 4971393 w 7094483"/>
                <a:gd name="connsiteY103" fmla="*/ 1765857 h 5234271"/>
                <a:gd name="connsiteX104" fmla="*/ 5002924 w 7094483"/>
                <a:gd name="connsiteY104" fmla="*/ 1744836 h 5234271"/>
                <a:gd name="connsiteX105" fmla="*/ 5034455 w 7094483"/>
                <a:gd name="connsiteY105" fmla="*/ 1713305 h 5234271"/>
                <a:gd name="connsiteX106" fmla="*/ 5065986 w 7094483"/>
                <a:gd name="connsiteY106" fmla="*/ 1702795 h 5234271"/>
                <a:gd name="connsiteX107" fmla="*/ 5171090 w 7094483"/>
                <a:gd name="connsiteY107" fmla="*/ 1671264 h 5234271"/>
                <a:gd name="connsiteX108" fmla="*/ 5202621 w 7094483"/>
                <a:gd name="connsiteY108" fmla="*/ 1660753 h 5234271"/>
                <a:gd name="connsiteX109" fmla="*/ 5276193 w 7094483"/>
                <a:gd name="connsiteY109" fmla="*/ 1608202 h 5234271"/>
                <a:gd name="connsiteX110" fmla="*/ 5349766 w 7094483"/>
                <a:gd name="connsiteY110" fmla="*/ 1555650 h 5234271"/>
                <a:gd name="connsiteX111" fmla="*/ 5391807 w 7094483"/>
                <a:gd name="connsiteY111" fmla="*/ 1524119 h 5234271"/>
                <a:gd name="connsiteX112" fmla="*/ 5391807 w 7094483"/>
                <a:gd name="connsiteY112" fmla="*/ 1471567 h 5234271"/>
                <a:gd name="connsiteX113" fmla="*/ 5465380 w 7094483"/>
                <a:gd name="connsiteY113" fmla="*/ 1408505 h 5234271"/>
                <a:gd name="connsiteX114" fmla="*/ 5475890 w 7094483"/>
                <a:gd name="connsiteY114" fmla="*/ 1376974 h 5234271"/>
                <a:gd name="connsiteX115" fmla="*/ 5538952 w 7094483"/>
                <a:gd name="connsiteY115" fmla="*/ 1345443 h 5234271"/>
                <a:gd name="connsiteX116" fmla="*/ 5602014 w 7094483"/>
                <a:gd name="connsiteY116" fmla="*/ 1282381 h 5234271"/>
                <a:gd name="connsiteX117" fmla="*/ 5654566 w 7094483"/>
                <a:gd name="connsiteY117" fmla="*/ 1229829 h 5234271"/>
                <a:gd name="connsiteX118" fmla="*/ 5707117 w 7094483"/>
                <a:gd name="connsiteY118" fmla="*/ 1135236 h 5234271"/>
                <a:gd name="connsiteX119" fmla="*/ 5728138 w 7094483"/>
                <a:gd name="connsiteY119" fmla="*/ 1103705 h 5234271"/>
                <a:gd name="connsiteX120" fmla="*/ 5791200 w 7094483"/>
                <a:gd name="connsiteY120" fmla="*/ 1061664 h 5234271"/>
                <a:gd name="connsiteX121" fmla="*/ 5822731 w 7094483"/>
                <a:gd name="connsiteY121" fmla="*/ 1040643 h 5234271"/>
                <a:gd name="connsiteX122" fmla="*/ 5854262 w 7094483"/>
                <a:gd name="connsiteY122" fmla="*/ 1009112 h 5234271"/>
                <a:gd name="connsiteX123" fmla="*/ 5917324 w 7094483"/>
                <a:gd name="connsiteY123" fmla="*/ 967071 h 5234271"/>
                <a:gd name="connsiteX124" fmla="*/ 5969876 w 7094483"/>
                <a:gd name="connsiteY124" fmla="*/ 904009 h 5234271"/>
                <a:gd name="connsiteX125" fmla="*/ 6032938 w 7094483"/>
                <a:gd name="connsiteY125" fmla="*/ 851457 h 5234271"/>
                <a:gd name="connsiteX126" fmla="*/ 6074980 w 7094483"/>
                <a:gd name="connsiteY126" fmla="*/ 809416 h 5234271"/>
                <a:gd name="connsiteX127" fmla="*/ 6138042 w 7094483"/>
                <a:gd name="connsiteY127" fmla="*/ 767374 h 5234271"/>
                <a:gd name="connsiteX128" fmla="*/ 6222124 w 7094483"/>
                <a:gd name="connsiteY128" fmla="*/ 693802 h 5234271"/>
                <a:gd name="connsiteX129" fmla="*/ 6253655 w 7094483"/>
                <a:gd name="connsiteY129" fmla="*/ 662271 h 5234271"/>
                <a:gd name="connsiteX130" fmla="*/ 6274676 w 7094483"/>
                <a:gd name="connsiteY130" fmla="*/ 630740 h 5234271"/>
                <a:gd name="connsiteX131" fmla="*/ 6306207 w 7094483"/>
                <a:gd name="connsiteY131" fmla="*/ 620229 h 5234271"/>
                <a:gd name="connsiteX132" fmla="*/ 6358759 w 7094483"/>
                <a:gd name="connsiteY132" fmla="*/ 557167 h 5234271"/>
                <a:gd name="connsiteX133" fmla="*/ 6379780 w 7094483"/>
                <a:gd name="connsiteY133" fmla="*/ 525636 h 5234271"/>
                <a:gd name="connsiteX134" fmla="*/ 6442842 w 7094483"/>
                <a:gd name="connsiteY134" fmla="*/ 473084 h 5234271"/>
                <a:gd name="connsiteX135" fmla="*/ 6453352 w 7094483"/>
                <a:gd name="connsiteY135" fmla="*/ 441553 h 5234271"/>
                <a:gd name="connsiteX136" fmla="*/ 6484883 w 7094483"/>
                <a:gd name="connsiteY136" fmla="*/ 420533 h 5234271"/>
                <a:gd name="connsiteX137" fmla="*/ 6516414 w 7094483"/>
                <a:gd name="connsiteY137" fmla="*/ 389002 h 5234271"/>
                <a:gd name="connsiteX138" fmla="*/ 6547945 w 7094483"/>
                <a:gd name="connsiteY138" fmla="*/ 367981 h 5234271"/>
                <a:gd name="connsiteX139" fmla="*/ 6579476 w 7094483"/>
                <a:gd name="connsiteY139" fmla="*/ 336450 h 5234271"/>
                <a:gd name="connsiteX140" fmla="*/ 6611007 w 7094483"/>
                <a:gd name="connsiteY140" fmla="*/ 315429 h 5234271"/>
                <a:gd name="connsiteX141" fmla="*/ 6695090 w 7094483"/>
                <a:gd name="connsiteY141" fmla="*/ 220836 h 5234271"/>
                <a:gd name="connsiteX142" fmla="*/ 6726621 w 7094483"/>
                <a:gd name="connsiteY142" fmla="*/ 157774 h 5234271"/>
                <a:gd name="connsiteX143" fmla="*/ 6737131 w 7094483"/>
                <a:gd name="connsiteY143" fmla="*/ 126243 h 5234271"/>
                <a:gd name="connsiteX144" fmla="*/ 6747642 w 7094483"/>
                <a:gd name="connsiteY144" fmla="*/ 42160 h 5234271"/>
                <a:gd name="connsiteX145" fmla="*/ 6768662 w 7094483"/>
                <a:gd name="connsiteY145" fmla="*/ 10629 h 5234271"/>
                <a:gd name="connsiteX146" fmla="*/ 6873766 w 7094483"/>
                <a:gd name="connsiteY146" fmla="*/ 10629 h 5234271"/>
                <a:gd name="connsiteX147" fmla="*/ 7020911 w 7094483"/>
                <a:gd name="connsiteY147" fmla="*/ 21140 h 5234271"/>
                <a:gd name="connsiteX148" fmla="*/ 7062952 w 7094483"/>
                <a:gd name="connsiteY148" fmla="*/ 147264 h 5234271"/>
                <a:gd name="connsiteX149" fmla="*/ 7073462 w 7094483"/>
                <a:gd name="connsiteY149" fmla="*/ 178795 h 5234271"/>
                <a:gd name="connsiteX150" fmla="*/ 7094483 w 7094483"/>
                <a:gd name="connsiteY150" fmla="*/ 210326 h 5234271"/>
                <a:gd name="connsiteX151" fmla="*/ 7083973 w 7094483"/>
                <a:gd name="connsiteY151" fmla="*/ 410022 h 5234271"/>
                <a:gd name="connsiteX152" fmla="*/ 7052442 w 7094483"/>
                <a:gd name="connsiteY152" fmla="*/ 473084 h 5234271"/>
                <a:gd name="connsiteX153" fmla="*/ 7020911 w 7094483"/>
                <a:gd name="connsiteY153" fmla="*/ 578188 h 5234271"/>
                <a:gd name="connsiteX154" fmla="*/ 7010400 w 7094483"/>
                <a:gd name="connsiteY154" fmla="*/ 714822 h 5234271"/>
                <a:gd name="connsiteX155" fmla="*/ 6989380 w 7094483"/>
                <a:gd name="connsiteY155" fmla="*/ 777884 h 5234271"/>
                <a:gd name="connsiteX156" fmla="*/ 6968359 w 7094483"/>
                <a:gd name="connsiteY156" fmla="*/ 840947 h 5234271"/>
                <a:gd name="connsiteX157" fmla="*/ 6957849 w 7094483"/>
                <a:gd name="connsiteY157" fmla="*/ 872478 h 5234271"/>
                <a:gd name="connsiteX158" fmla="*/ 6947338 w 7094483"/>
                <a:gd name="connsiteY158" fmla="*/ 914519 h 5234271"/>
                <a:gd name="connsiteX159" fmla="*/ 6936828 w 7094483"/>
                <a:gd name="connsiteY159" fmla="*/ 977581 h 5234271"/>
                <a:gd name="connsiteX160" fmla="*/ 6915807 w 7094483"/>
                <a:gd name="connsiteY160" fmla="*/ 1009112 h 5234271"/>
                <a:gd name="connsiteX161" fmla="*/ 6884276 w 7094483"/>
                <a:gd name="connsiteY161" fmla="*/ 1072174 h 5234271"/>
                <a:gd name="connsiteX162" fmla="*/ 6842235 w 7094483"/>
                <a:gd name="connsiteY162" fmla="*/ 1135236 h 5234271"/>
                <a:gd name="connsiteX163" fmla="*/ 6800193 w 7094483"/>
                <a:gd name="connsiteY163" fmla="*/ 1229829 h 5234271"/>
                <a:gd name="connsiteX164" fmla="*/ 6768662 w 7094483"/>
                <a:gd name="connsiteY164" fmla="*/ 1261360 h 5234271"/>
                <a:gd name="connsiteX165" fmla="*/ 6695090 w 7094483"/>
                <a:gd name="connsiteY165" fmla="*/ 1345443 h 5234271"/>
                <a:gd name="connsiteX166" fmla="*/ 6621517 w 7094483"/>
                <a:gd name="connsiteY166" fmla="*/ 1419016 h 5234271"/>
                <a:gd name="connsiteX167" fmla="*/ 6589986 w 7094483"/>
                <a:gd name="connsiteY167" fmla="*/ 1440036 h 5234271"/>
                <a:gd name="connsiteX168" fmla="*/ 6537435 w 7094483"/>
                <a:gd name="connsiteY168" fmla="*/ 1503098 h 5234271"/>
                <a:gd name="connsiteX169" fmla="*/ 6474373 w 7094483"/>
                <a:gd name="connsiteY169" fmla="*/ 1545140 h 5234271"/>
                <a:gd name="connsiteX170" fmla="*/ 6442842 w 7094483"/>
                <a:gd name="connsiteY170" fmla="*/ 1576671 h 5234271"/>
                <a:gd name="connsiteX171" fmla="*/ 6337738 w 7094483"/>
                <a:gd name="connsiteY171" fmla="*/ 1639733 h 5234271"/>
                <a:gd name="connsiteX172" fmla="*/ 6274676 w 7094483"/>
                <a:gd name="connsiteY172" fmla="*/ 1671264 h 5234271"/>
                <a:gd name="connsiteX173" fmla="*/ 6253655 w 7094483"/>
                <a:gd name="connsiteY173" fmla="*/ 1702795 h 5234271"/>
                <a:gd name="connsiteX174" fmla="*/ 6190593 w 7094483"/>
                <a:gd name="connsiteY174" fmla="*/ 1744836 h 5234271"/>
                <a:gd name="connsiteX175" fmla="*/ 6127531 w 7094483"/>
                <a:gd name="connsiteY175" fmla="*/ 1786878 h 5234271"/>
                <a:gd name="connsiteX176" fmla="*/ 6096000 w 7094483"/>
                <a:gd name="connsiteY176" fmla="*/ 1807898 h 5234271"/>
                <a:gd name="connsiteX177" fmla="*/ 6064469 w 7094483"/>
                <a:gd name="connsiteY177" fmla="*/ 1839429 h 5234271"/>
                <a:gd name="connsiteX178" fmla="*/ 6043449 w 7094483"/>
                <a:gd name="connsiteY178" fmla="*/ 1870960 h 5234271"/>
                <a:gd name="connsiteX179" fmla="*/ 6001407 w 7094483"/>
                <a:gd name="connsiteY179" fmla="*/ 1881471 h 5234271"/>
                <a:gd name="connsiteX180" fmla="*/ 5927835 w 7094483"/>
                <a:gd name="connsiteY180" fmla="*/ 1965553 h 5234271"/>
                <a:gd name="connsiteX181" fmla="*/ 5906814 w 7094483"/>
                <a:gd name="connsiteY181" fmla="*/ 1997084 h 5234271"/>
                <a:gd name="connsiteX182" fmla="*/ 5875283 w 7094483"/>
                <a:gd name="connsiteY182" fmla="*/ 2007595 h 5234271"/>
                <a:gd name="connsiteX183" fmla="*/ 5843752 w 7094483"/>
                <a:gd name="connsiteY183" fmla="*/ 2028616 h 5234271"/>
                <a:gd name="connsiteX184" fmla="*/ 5728138 w 7094483"/>
                <a:gd name="connsiteY184" fmla="*/ 2049636 h 5234271"/>
                <a:gd name="connsiteX185" fmla="*/ 5665076 w 7094483"/>
                <a:gd name="connsiteY185" fmla="*/ 2070657 h 5234271"/>
                <a:gd name="connsiteX186" fmla="*/ 5602014 w 7094483"/>
                <a:gd name="connsiteY186" fmla="*/ 2133719 h 5234271"/>
                <a:gd name="connsiteX187" fmla="*/ 5549462 w 7094483"/>
                <a:gd name="connsiteY187" fmla="*/ 2186271 h 5234271"/>
                <a:gd name="connsiteX188" fmla="*/ 5496911 w 7094483"/>
                <a:gd name="connsiteY188" fmla="*/ 2249333 h 5234271"/>
                <a:gd name="connsiteX189" fmla="*/ 5433849 w 7094483"/>
                <a:gd name="connsiteY189" fmla="*/ 2291374 h 5234271"/>
                <a:gd name="connsiteX190" fmla="*/ 5402317 w 7094483"/>
                <a:gd name="connsiteY190" fmla="*/ 2322905 h 5234271"/>
                <a:gd name="connsiteX191" fmla="*/ 5339255 w 7094483"/>
                <a:gd name="connsiteY191" fmla="*/ 2364947 h 5234271"/>
                <a:gd name="connsiteX192" fmla="*/ 5255173 w 7094483"/>
                <a:gd name="connsiteY192" fmla="*/ 2459540 h 5234271"/>
                <a:gd name="connsiteX193" fmla="*/ 5223642 w 7094483"/>
                <a:gd name="connsiteY193" fmla="*/ 2491071 h 5234271"/>
                <a:gd name="connsiteX194" fmla="*/ 5192111 w 7094483"/>
                <a:gd name="connsiteY194" fmla="*/ 2512091 h 5234271"/>
                <a:gd name="connsiteX195" fmla="*/ 5160580 w 7094483"/>
                <a:gd name="connsiteY195" fmla="*/ 2543622 h 5234271"/>
                <a:gd name="connsiteX196" fmla="*/ 5139559 w 7094483"/>
                <a:gd name="connsiteY196" fmla="*/ 2575153 h 5234271"/>
                <a:gd name="connsiteX197" fmla="*/ 5076497 w 7094483"/>
                <a:gd name="connsiteY197" fmla="*/ 2617195 h 5234271"/>
                <a:gd name="connsiteX198" fmla="*/ 4981904 w 7094483"/>
                <a:gd name="connsiteY198" fmla="*/ 2701278 h 5234271"/>
                <a:gd name="connsiteX199" fmla="*/ 4929352 w 7094483"/>
                <a:gd name="connsiteY199" fmla="*/ 2743319 h 5234271"/>
                <a:gd name="connsiteX200" fmla="*/ 4908331 w 7094483"/>
                <a:gd name="connsiteY200" fmla="*/ 2774850 h 5234271"/>
                <a:gd name="connsiteX201" fmla="*/ 4845269 w 7094483"/>
                <a:gd name="connsiteY201" fmla="*/ 2816891 h 5234271"/>
                <a:gd name="connsiteX202" fmla="*/ 4771697 w 7094483"/>
                <a:gd name="connsiteY202" fmla="*/ 2900974 h 5234271"/>
                <a:gd name="connsiteX203" fmla="*/ 4508938 w 7094483"/>
                <a:gd name="connsiteY203" fmla="*/ 2900974 h 5234271"/>
                <a:gd name="connsiteX204" fmla="*/ 4477407 w 7094483"/>
                <a:gd name="connsiteY204" fmla="*/ 2932505 h 5234271"/>
                <a:gd name="connsiteX205" fmla="*/ 4445876 w 7094483"/>
                <a:gd name="connsiteY205" fmla="*/ 2953526 h 5234271"/>
                <a:gd name="connsiteX206" fmla="*/ 4340773 w 7094483"/>
                <a:gd name="connsiteY206" fmla="*/ 2985057 h 5234271"/>
                <a:gd name="connsiteX207" fmla="*/ 4309242 w 7094483"/>
                <a:gd name="connsiteY207" fmla="*/ 2995567 h 5234271"/>
                <a:gd name="connsiteX208" fmla="*/ 4277711 w 7094483"/>
                <a:gd name="connsiteY208" fmla="*/ 3027098 h 5234271"/>
                <a:gd name="connsiteX209" fmla="*/ 4246180 w 7094483"/>
                <a:gd name="connsiteY209" fmla="*/ 3048119 h 5234271"/>
                <a:gd name="connsiteX210" fmla="*/ 4225159 w 7094483"/>
                <a:gd name="connsiteY210" fmla="*/ 3079650 h 5234271"/>
                <a:gd name="connsiteX211" fmla="*/ 4193628 w 7094483"/>
                <a:gd name="connsiteY211" fmla="*/ 3100671 h 5234271"/>
                <a:gd name="connsiteX212" fmla="*/ 4099035 w 7094483"/>
                <a:gd name="connsiteY212" fmla="*/ 3174243 h 5234271"/>
                <a:gd name="connsiteX213" fmla="*/ 4067504 w 7094483"/>
                <a:gd name="connsiteY213" fmla="*/ 3195264 h 5234271"/>
                <a:gd name="connsiteX214" fmla="*/ 4004442 w 7094483"/>
                <a:gd name="connsiteY214" fmla="*/ 3216284 h 5234271"/>
                <a:gd name="connsiteX215" fmla="*/ 3972911 w 7094483"/>
                <a:gd name="connsiteY215" fmla="*/ 3226795 h 5234271"/>
                <a:gd name="connsiteX216" fmla="*/ 3909849 w 7094483"/>
                <a:gd name="connsiteY216" fmla="*/ 3237305 h 5234271"/>
                <a:gd name="connsiteX217" fmla="*/ 3815255 w 7094483"/>
                <a:gd name="connsiteY217" fmla="*/ 3268836 h 5234271"/>
                <a:gd name="connsiteX218" fmla="*/ 3783724 w 7094483"/>
                <a:gd name="connsiteY218" fmla="*/ 3279347 h 5234271"/>
                <a:gd name="connsiteX219" fmla="*/ 3752193 w 7094483"/>
                <a:gd name="connsiteY219" fmla="*/ 3300367 h 5234271"/>
                <a:gd name="connsiteX220" fmla="*/ 3731173 w 7094483"/>
                <a:gd name="connsiteY220" fmla="*/ 3363429 h 5234271"/>
                <a:gd name="connsiteX221" fmla="*/ 3636580 w 7094483"/>
                <a:gd name="connsiteY221" fmla="*/ 3415981 h 5234271"/>
                <a:gd name="connsiteX222" fmla="*/ 3584028 w 7094483"/>
                <a:gd name="connsiteY222" fmla="*/ 3468533 h 5234271"/>
                <a:gd name="connsiteX223" fmla="*/ 3541986 w 7094483"/>
                <a:gd name="connsiteY223" fmla="*/ 3563126 h 5234271"/>
                <a:gd name="connsiteX224" fmla="*/ 3478924 w 7094483"/>
                <a:gd name="connsiteY224" fmla="*/ 3584147 h 5234271"/>
                <a:gd name="connsiteX225" fmla="*/ 3447393 w 7094483"/>
                <a:gd name="connsiteY225" fmla="*/ 3594657 h 5234271"/>
                <a:gd name="connsiteX226" fmla="*/ 3415862 w 7094483"/>
                <a:gd name="connsiteY226" fmla="*/ 3615678 h 5234271"/>
                <a:gd name="connsiteX227" fmla="*/ 3384331 w 7094483"/>
                <a:gd name="connsiteY227" fmla="*/ 3626188 h 5234271"/>
                <a:gd name="connsiteX228" fmla="*/ 3373821 w 7094483"/>
                <a:gd name="connsiteY228" fmla="*/ 3657719 h 5234271"/>
                <a:gd name="connsiteX229" fmla="*/ 3363311 w 7094483"/>
                <a:gd name="connsiteY229" fmla="*/ 3783843 h 5234271"/>
                <a:gd name="connsiteX230" fmla="*/ 3331780 w 7094483"/>
                <a:gd name="connsiteY230" fmla="*/ 3794353 h 5234271"/>
                <a:gd name="connsiteX231" fmla="*/ 3300249 w 7094483"/>
                <a:gd name="connsiteY231" fmla="*/ 3815374 h 5234271"/>
                <a:gd name="connsiteX232" fmla="*/ 3153104 w 7094483"/>
                <a:gd name="connsiteY232" fmla="*/ 3836395 h 5234271"/>
                <a:gd name="connsiteX233" fmla="*/ 3090042 w 7094483"/>
                <a:gd name="connsiteY233" fmla="*/ 3878436 h 5234271"/>
                <a:gd name="connsiteX234" fmla="*/ 2995449 w 7094483"/>
                <a:gd name="connsiteY234" fmla="*/ 3899457 h 5234271"/>
                <a:gd name="connsiteX235" fmla="*/ 2932386 w 7094483"/>
                <a:gd name="connsiteY235" fmla="*/ 3952009 h 5234271"/>
                <a:gd name="connsiteX236" fmla="*/ 2869324 w 7094483"/>
                <a:gd name="connsiteY236" fmla="*/ 3983540 h 5234271"/>
                <a:gd name="connsiteX237" fmla="*/ 2806262 w 7094483"/>
                <a:gd name="connsiteY237" fmla="*/ 4015071 h 5234271"/>
                <a:gd name="connsiteX238" fmla="*/ 2764221 w 7094483"/>
                <a:gd name="connsiteY238" fmla="*/ 4057112 h 5234271"/>
                <a:gd name="connsiteX239" fmla="*/ 2743200 w 7094483"/>
                <a:gd name="connsiteY239" fmla="*/ 4088643 h 5234271"/>
                <a:gd name="connsiteX240" fmla="*/ 2711669 w 7094483"/>
                <a:gd name="connsiteY240" fmla="*/ 4109664 h 5234271"/>
                <a:gd name="connsiteX241" fmla="*/ 2617076 w 7094483"/>
                <a:gd name="connsiteY241" fmla="*/ 4183236 h 5234271"/>
                <a:gd name="connsiteX242" fmla="*/ 2585545 w 7094483"/>
                <a:gd name="connsiteY242" fmla="*/ 4214767 h 5234271"/>
                <a:gd name="connsiteX243" fmla="*/ 2522483 w 7094483"/>
                <a:gd name="connsiteY243" fmla="*/ 4235788 h 5234271"/>
                <a:gd name="connsiteX244" fmla="*/ 2459421 w 7094483"/>
                <a:gd name="connsiteY244" fmla="*/ 4277829 h 5234271"/>
                <a:gd name="connsiteX245" fmla="*/ 2396359 w 7094483"/>
                <a:gd name="connsiteY245" fmla="*/ 4330381 h 5234271"/>
                <a:gd name="connsiteX246" fmla="*/ 2375338 w 7094483"/>
                <a:gd name="connsiteY246" fmla="*/ 4361912 h 5234271"/>
                <a:gd name="connsiteX247" fmla="*/ 2270235 w 7094483"/>
                <a:gd name="connsiteY247" fmla="*/ 4414464 h 5234271"/>
                <a:gd name="connsiteX248" fmla="*/ 2217683 w 7094483"/>
                <a:gd name="connsiteY248" fmla="*/ 4424974 h 5234271"/>
                <a:gd name="connsiteX249" fmla="*/ 2154621 w 7094483"/>
                <a:gd name="connsiteY249" fmla="*/ 4445995 h 5234271"/>
                <a:gd name="connsiteX250" fmla="*/ 2091559 w 7094483"/>
                <a:gd name="connsiteY250" fmla="*/ 4488036 h 5234271"/>
                <a:gd name="connsiteX251" fmla="*/ 2028497 w 7094483"/>
                <a:gd name="connsiteY251" fmla="*/ 4519567 h 5234271"/>
                <a:gd name="connsiteX252" fmla="*/ 1933904 w 7094483"/>
                <a:gd name="connsiteY252" fmla="*/ 4572119 h 5234271"/>
                <a:gd name="connsiteX253" fmla="*/ 1723697 w 7094483"/>
                <a:gd name="connsiteY253" fmla="*/ 4603650 h 5234271"/>
                <a:gd name="connsiteX254" fmla="*/ 1713186 w 7094483"/>
                <a:gd name="connsiteY254" fmla="*/ 4635181 h 5234271"/>
                <a:gd name="connsiteX255" fmla="*/ 1650124 w 7094483"/>
                <a:gd name="connsiteY255" fmla="*/ 4687733 h 5234271"/>
                <a:gd name="connsiteX256" fmla="*/ 1618593 w 7094483"/>
                <a:gd name="connsiteY256" fmla="*/ 4719264 h 5234271"/>
                <a:gd name="connsiteX257" fmla="*/ 1555531 w 7094483"/>
                <a:gd name="connsiteY257" fmla="*/ 4740284 h 5234271"/>
                <a:gd name="connsiteX258" fmla="*/ 1524000 w 7094483"/>
                <a:gd name="connsiteY258" fmla="*/ 4750795 h 5234271"/>
                <a:gd name="connsiteX259" fmla="*/ 1460938 w 7094483"/>
                <a:gd name="connsiteY259" fmla="*/ 4792836 h 5234271"/>
                <a:gd name="connsiteX260" fmla="*/ 1397876 w 7094483"/>
                <a:gd name="connsiteY260" fmla="*/ 4834878 h 5234271"/>
                <a:gd name="connsiteX261" fmla="*/ 1366345 w 7094483"/>
                <a:gd name="connsiteY261" fmla="*/ 4845388 h 5234271"/>
                <a:gd name="connsiteX262" fmla="*/ 1271752 w 7094483"/>
                <a:gd name="connsiteY262" fmla="*/ 4866409 h 5234271"/>
                <a:gd name="connsiteX263" fmla="*/ 1208690 w 7094483"/>
                <a:gd name="connsiteY263" fmla="*/ 4876919 h 5234271"/>
                <a:gd name="connsiteX264" fmla="*/ 1093076 w 7094483"/>
                <a:gd name="connsiteY264" fmla="*/ 4908450 h 5234271"/>
                <a:gd name="connsiteX265" fmla="*/ 1061545 w 7094483"/>
                <a:gd name="connsiteY265" fmla="*/ 4929471 h 5234271"/>
                <a:gd name="connsiteX266" fmla="*/ 998483 w 7094483"/>
                <a:gd name="connsiteY266" fmla="*/ 4950491 h 5234271"/>
                <a:gd name="connsiteX267" fmla="*/ 935421 w 7094483"/>
                <a:gd name="connsiteY267" fmla="*/ 4982022 h 5234271"/>
                <a:gd name="connsiteX268" fmla="*/ 872359 w 7094483"/>
                <a:gd name="connsiteY268" fmla="*/ 5024064 h 5234271"/>
                <a:gd name="connsiteX269" fmla="*/ 777766 w 7094483"/>
                <a:gd name="connsiteY269" fmla="*/ 5034574 h 5234271"/>
                <a:gd name="connsiteX270" fmla="*/ 756745 w 7094483"/>
                <a:gd name="connsiteY270" fmla="*/ 5066105 h 5234271"/>
                <a:gd name="connsiteX271" fmla="*/ 693683 w 7094483"/>
                <a:gd name="connsiteY271" fmla="*/ 5097636 h 5234271"/>
                <a:gd name="connsiteX272" fmla="*/ 493986 w 7094483"/>
                <a:gd name="connsiteY272" fmla="*/ 5087126 h 5234271"/>
                <a:gd name="connsiteX273" fmla="*/ 388883 w 7094483"/>
                <a:gd name="connsiteY273" fmla="*/ 5097636 h 5234271"/>
                <a:gd name="connsiteX274" fmla="*/ 325821 w 7094483"/>
                <a:gd name="connsiteY274" fmla="*/ 5118657 h 5234271"/>
                <a:gd name="connsiteX275" fmla="*/ 294290 w 7094483"/>
                <a:gd name="connsiteY275" fmla="*/ 5139678 h 5234271"/>
                <a:gd name="connsiteX276" fmla="*/ 252249 w 7094483"/>
                <a:gd name="connsiteY276" fmla="*/ 5181719 h 5234271"/>
                <a:gd name="connsiteX277" fmla="*/ 220717 w 7094483"/>
                <a:gd name="connsiteY277" fmla="*/ 5202740 h 5234271"/>
                <a:gd name="connsiteX278" fmla="*/ 94593 w 7094483"/>
                <a:gd name="connsiteY278" fmla="*/ 5234271 h 5234271"/>
                <a:gd name="connsiteX279" fmla="*/ 52552 w 7094483"/>
                <a:gd name="connsiteY279" fmla="*/ 5171209 h 5234271"/>
                <a:gd name="connsiteX280" fmla="*/ 63062 w 7094483"/>
                <a:gd name="connsiteY280" fmla="*/ 5139678 h 5234271"/>
                <a:gd name="connsiteX281" fmla="*/ 94593 w 7094483"/>
                <a:gd name="connsiteY281" fmla="*/ 5118657 h 5234271"/>
                <a:gd name="connsiteX282" fmla="*/ 94593 w 7094483"/>
                <a:gd name="connsiteY282" fmla="*/ 5118657 h 523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7094483" h="5234271">
                  <a:moveTo>
                    <a:pt x="0" y="5181719"/>
                  </a:moveTo>
                  <a:lnTo>
                    <a:pt x="0" y="5181719"/>
                  </a:lnTo>
                  <a:cubicBezTo>
                    <a:pt x="24524" y="5160698"/>
                    <a:pt x="49564" y="5140265"/>
                    <a:pt x="73573" y="5118657"/>
                  </a:cubicBezTo>
                  <a:cubicBezTo>
                    <a:pt x="97720" y="5096924"/>
                    <a:pt x="106602" y="5079453"/>
                    <a:pt x="136635" y="5066105"/>
                  </a:cubicBezTo>
                  <a:cubicBezTo>
                    <a:pt x="156883" y="5057106"/>
                    <a:pt x="199697" y="5045084"/>
                    <a:pt x="199697" y="5045084"/>
                  </a:cubicBezTo>
                  <a:cubicBezTo>
                    <a:pt x="206704" y="5034574"/>
                    <a:pt x="211785" y="5022485"/>
                    <a:pt x="220717" y="5013553"/>
                  </a:cubicBezTo>
                  <a:cubicBezTo>
                    <a:pt x="241090" y="4993181"/>
                    <a:pt x="258138" y="4990570"/>
                    <a:pt x="283780" y="4982022"/>
                  </a:cubicBezTo>
                  <a:cubicBezTo>
                    <a:pt x="290787" y="4971512"/>
                    <a:pt x="295868" y="4959423"/>
                    <a:pt x="304800" y="4950491"/>
                  </a:cubicBezTo>
                  <a:cubicBezTo>
                    <a:pt x="325173" y="4930118"/>
                    <a:pt x="342219" y="4927508"/>
                    <a:pt x="367862" y="4918960"/>
                  </a:cubicBezTo>
                  <a:cubicBezTo>
                    <a:pt x="378372" y="4908450"/>
                    <a:pt x="387974" y="4896945"/>
                    <a:pt x="399393" y="4887429"/>
                  </a:cubicBezTo>
                  <a:cubicBezTo>
                    <a:pt x="409097" y="4879342"/>
                    <a:pt x="421992" y="4875341"/>
                    <a:pt x="430924" y="4866409"/>
                  </a:cubicBezTo>
                  <a:cubicBezTo>
                    <a:pt x="500997" y="4796337"/>
                    <a:pt x="399389" y="4869916"/>
                    <a:pt x="483476" y="4813857"/>
                  </a:cubicBezTo>
                  <a:cubicBezTo>
                    <a:pt x="490483" y="4803347"/>
                    <a:pt x="495565" y="4791258"/>
                    <a:pt x="504497" y="4782326"/>
                  </a:cubicBezTo>
                  <a:cubicBezTo>
                    <a:pt x="513429" y="4773394"/>
                    <a:pt x="528137" y="4771169"/>
                    <a:pt x="536028" y="4761305"/>
                  </a:cubicBezTo>
                  <a:cubicBezTo>
                    <a:pt x="542949" y="4752654"/>
                    <a:pt x="541583" y="4739683"/>
                    <a:pt x="546538" y="4729774"/>
                  </a:cubicBezTo>
                  <a:cubicBezTo>
                    <a:pt x="552187" y="4718476"/>
                    <a:pt x="560552" y="4708753"/>
                    <a:pt x="567559" y="4698243"/>
                  </a:cubicBezTo>
                  <a:cubicBezTo>
                    <a:pt x="571062" y="4687733"/>
                    <a:pt x="571924" y="4675930"/>
                    <a:pt x="578069" y="4666712"/>
                  </a:cubicBezTo>
                  <a:cubicBezTo>
                    <a:pt x="586314" y="4654344"/>
                    <a:pt x="598181" y="4644697"/>
                    <a:pt x="609600" y="4635181"/>
                  </a:cubicBezTo>
                  <a:cubicBezTo>
                    <a:pt x="631886" y="4616609"/>
                    <a:pt x="657469" y="4605991"/>
                    <a:pt x="683173" y="4593140"/>
                  </a:cubicBezTo>
                  <a:cubicBezTo>
                    <a:pt x="717774" y="4558539"/>
                    <a:pt x="727483" y="4544708"/>
                    <a:pt x="777766" y="4519567"/>
                  </a:cubicBezTo>
                  <a:cubicBezTo>
                    <a:pt x="791780" y="4512560"/>
                    <a:pt x="806372" y="4506608"/>
                    <a:pt x="819807" y="4498547"/>
                  </a:cubicBezTo>
                  <a:cubicBezTo>
                    <a:pt x="841471" y="4485549"/>
                    <a:pt x="861848" y="4470519"/>
                    <a:pt x="882869" y="4456505"/>
                  </a:cubicBezTo>
                  <a:cubicBezTo>
                    <a:pt x="893379" y="4449498"/>
                    <a:pt x="902416" y="4439478"/>
                    <a:pt x="914400" y="4435484"/>
                  </a:cubicBezTo>
                  <a:lnTo>
                    <a:pt x="1008993" y="4403953"/>
                  </a:lnTo>
                  <a:lnTo>
                    <a:pt x="1040524" y="4393443"/>
                  </a:lnTo>
                  <a:lnTo>
                    <a:pt x="1072055" y="4382933"/>
                  </a:lnTo>
                  <a:cubicBezTo>
                    <a:pt x="1093076" y="4368919"/>
                    <a:pt x="1117252" y="4358755"/>
                    <a:pt x="1135117" y="4340891"/>
                  </a:cubicBezTo>
                  <a:cubicBezTo>
                    <a:pt x="1162323" y="4313686"/>
                    <a:pt x="1191997" y="4279891"/>
                    <a:pt x="1229711" y="4267319"/>
                  </a:cubicBezTo>
                  <a:cubicBezTo>
                    <a:pt x="1309720" y="4240649"/>
                    <a:pt x="1271046" y="4250643"/>
                    <a:pt x="1345324" y="4235788"/>
                  </a:cubicBezTo>
                  <a:cubicBezTo>
                    <a:pt x="1435688" y="4175544"/>
                    <a:pt x="1321357" y="4247772"/>
                    <a:pt x="1408386" y="4204257"/>
                  </a:cubicBezTo>
                  <a:cubicBezTo>
                    <a:pt x="1419684" y="4198608"/>
                    <a:pt x="1428374" y="4188366"/>
                    <a:pt x="1439917" y="4183236"/>
                  </a:cubicBezTo>
                  <a:cubicBezTo>
                    <a:pt x="1460165" y="4174237"/>
                    <a:pt x="1481959" y="4169223"/>
                    <a:pt x="1502980" y="4162216"/>
                  </a:cubicBezTo>
                  <a:cubicBezTo>
                    <a:pt x="1513490" y="4158713"/>
                    <a:pt x="1525293" y="4157850"/>
                    <a:pt x="1534511" y="4151705"/>
                  </a:cubicBezTo>
                  <a:cubicBezTo>
                    <a:pt x="1693888" y="4045455"/>
                    <a:pt x="1530319" y="4160455"/>
                    <a:pt x="1629104" y="4078133"/>
                  </a:cubicBezTo>
                  <a:cubicBezTo>
                    <a:pt x="1638808" y="4070046"/>
                    <a:pt x="1650931" y="4065199"/>
                    <a:pt x="1660635" y="4057112"/>
                  </a:cubicBezTo>
                  <a:cubicBezTo>
                    <a:pt x="1672054" y="4047596"/>
                    <a:pt x="1680747" y="4035097"/>
                    <a:pt x="1692166" y="4025581"/>
                  </a:cubicBezTo>
                  <a:cubicBezTo>
                    <a:pt x="1701870" y="4017494"/>
                    <a:pt x="1713993" y="4012647"/>
                    <a:pt x="1723697" y="4004560"/>
                  </a:cubicBezTo>
                  <a:cubicBezTo>
                    <a:pt x="1751986" y="3980986"/>
                    <a:pt x="1753206" y="3966921"/>
                    <a:pt x="1786759" y="3952009"/>
                  </a:cubicBezTo>
                  <a:cubicBezTo>
                    <a:pt x="1807007" y="3943010"/>
                    <a:pt x="1849821" y="3930988"/>
                    <a:pt x="1849821" y="3930988"/>
                  </a:cubicBezTo>
                  <a:cubicBezTo>
                    <a:pt x="1860331" y="3923981"/>
                    <a:pt x="1870054" y="3915616"/>
                    <a:pt x="1881352" y="3909967"/>
                  </a:cubicBezTo>
                  <a:cubicBezTo>
                    <a:pt x="1891261" y="3905012"/>
                    <a:pt x="1904232" y="3906378"/>
                    <a:pt x="1912883" y="3899457"/>
                  </a:cubicBezTo>
                  <a:cubicBezTo>
                    <a:pt x="1980799" y="3845125"/>
                    <a:pt x="1886181" y="3883833"/>
                    <a:pt x="1965435" y="3857416"/>
                  </a:cubicBezTo>
                  <a:cubicBezTo>
                    <a:pt x="1985238" y="3837612"/>
                    <a:pt x="2002155" y="3816571"/>
                    <a:pt x="2028497" y="3804864"/>
                  </a:cubicBezTo>
                  <a:cubicBezTo>
                    <a:pt x="2048745" y="3795865"/>
                    <a:pt x="2091559" y="3783843"/>
                    <a:pt x="2091559" y="3783843"/>
                  </a:cubicBezTo>
                  <a:cubicBezTo>
                    <a:pt x="2112580" y="3769829"/>
                    <a:pt x="2136757" y="3759666"/>
                    <a:pt x="2154621" y="3741802"/>
                  </a:cubicBezTo>
                  <a:cubicBezTo>
                    <a:pt x="2165131" y="3731292"/>
                    <a:pt x="2173159" y="3717490"/>
                    <a:pt x="2186152" y="3710271"/>
                  </a:cubicBezTo>
                  <a:cubicBezTo>
                    <a:pt x="2205521" y="3699510"/>
                    <a:pt x="2249214" y="3689250"/>
                    <a:pt x="2249214" y="3689250"/>
                  </a:cubicBezTo>
                  <a:cubicBezTo>
                    <a:pt x="2333301" y="3633191"/>
                    <a:pt x="2231693" y="3706770"/>
                    <a:pt x="2301766" y="3636698"/>
                  </a:cubicBezTo>
                  <a:cubicBezTo>
                    <a:pt x="2310698" y="3627766"/>
                    <a:pt x="2322787" y="3622685"/>
                    <a:pt x="2333297" y="3615678"/>
                  </a:cubicBezTo>
                  <a:cubicBezTo>
                    <a:pt x="2353967" y="3584672"/>
                    <a:pt x="2355499" y="3577908"/>
                    <a:pt x="2385849" y="3552616"/>
                  </a:cubicBezTo>
                  <a:cubicBezTo>
                    <a:pt x="2395553" y="3544529"/>
                    <a:pt x="2407676" y="3539682"/>
                    <a:pt x="2417380" y="3531595"/>
                  </a:cubicBezTo>
                  <a:cubicBezTo>
                    <a:pt x="2428799" y="3522079"/>
                    <a:pt x="2435918" y="3507283"/>
                    <a:pt x="2448911" y="3500064"/>
                  </a:cubicBezTo>
                  <a:cubicBezTo>
                    <a:pt x="2468280" y="3489303"/>
                    <a:pt x="2511973" y="3479043"/>
                    <a:pt x="2511973" y="3479043"/>
                  </a:cubicBezTo>
                  <a:cubicBezTo>
                    <a:pt x="2522483" y="3468533"/>
                    <a:pt x="2531136" y="3455757"/>
                    <a:pt x="2543504" y="3447512"/>
                  </a:cubicBezTo>
                  <a:cubicBezTo>
                    <a:pt x="2552722" y="3441367"/>
                    <a:pt x="2565126" y="3441957"/>
                    <a:pt x="2575035" y="3437002"/>
                  </a:cubicBezTo>
                  <a:cubicBezTo>
                    <a:pt x="2586333" y="3431353"/>
                    <a:pt x="2596056" y="3422988"/>
                    <a:pt x="2606566" y="3415981"/>
                  </a:cubicBezTo>
                  <a:cubicBezTo>
                    <a:pt x="2645101" y="3358177"/>
                    <a:pt x="2606568" y="3407220"/>
                    <a:pt x="2659117" y="3363429"/>
                  </a:cubicBezTo>
                  <a:cubicBezTo>
                    <a:pt x="2670536" y="3353913"/>
                    <a:pt x="2679363" y="3341571"/>
                    <a:pt x="2690649" y="3331898"/>
                  </a:cubicBezTo>
                  <a:cubicBezTo>
                    <a:pt x="2717889" y="3308550"/>
                    <a:pt x="2768610" y="3276421"/>
                    <a:pt x="2795752" y="3258326"/>
                  </a:cubicBezTo>
                  <a:cubicBezTo>
                    <a:pt x="2806262" y="3251319"/>
                    <a:pt x="2818351" y="3246237"/>
                    <a:pt x="2827283" y="3237305"/>
                  </a:cubicBezTo>
                  <a:cubicBezTo>
                    <a:pt x="2837793" y="3226795"/>
                    <a:pt x="2846446" y="3214019"/>
                    <a:pt x="2858814" y="3205774"/>
                  </a:cubicBezTo>
                  <a:cubicBezTo>
                    <a:pt x="2868032" y="3199629"/>
                    <a:pt x="2879835" y="3198767"/>
                    <a:pt x="2890345" y="3195264"/>
                  </a:cubicBezTo>
                  <a:cubicBezTo>
                    <a:pt x="2900855" y="3184754"/>
                    <a:pt x="2910143" y="3172859"/>
                    <a:pt x="2921876" y="3163733"/>
                  </a:cubicBezTo>
                  <a:cubicBezTo>
                    <a:pt x="2941818" y="3148222"/>
                    <a:pt x="2967074" y="3139555"/>
                    <a:pt x="2984938" y="3121691"/>
                  </a:cubicBezTo>
                  <a:cubicBezTo>
                    <a:pt x="3005959" y="3100670"/>
                    <a:pt x="3023265" y="3075119"/>
                    <a:pt x="3048000" y="3058629"/>
                  </a:cubicBezTo>
                  <a:cubicBezTo>
                    <a:pt x="3069021" y="3044615"/>
                    <a:pt x="3093198" y="3034452"/>
                    <a:pt x="3111062" y="3016588"/>
                  </a:cubicBezTo>
                  <a:cubicBezTo>
                    <a:pt x="3150427" y="2977223"/>
                    <a:pt x="3128492" y="2989757"/>
                    <a:pt x="3174124" y="2974547"/>
                  </a:cubicBezTo>
                  <a:cubicBezTo>
                    <a:pt x="3184634" y="2967540"/>
                    <a:pt x="3194357" y="2959175"/>
                    <a:pt x="3205655" y="2953526"/>
                  </a:cubicBezTo>
                  <a:cubicBezTo>
                    <a:pt x="3215564" y="2948571"/>
                    <a:pt x="3227968" y="2949161"/>
                    <a:pt x="3237186" y="2943016"/>
                  </a:cubicBezTo>
                  <a:cubicBezTo>
                    <a:pt x="3288841" y="2908579"/>
                    <a:pt x="3250961" y="2918729"/>
                    <a:pt x="3289738" y="2879953"/>
                  </a:cubicBezTo>
                  <a:cubicBezTo>
                    <a:pt x="3298670" y="2871021"/>
                    <a:pt x="3310759" y="2865940"/>
                    <a:pt x="3321269" y="2858933"/>
                  </a:cubicBezTo>
                  <a:cubicBezTo>
                    <a:pt x="3324773" y="2848423"/>
                    <a:pt x="3324859" y="2836053"/>
                    <a:pt x="3331780" y="2827402"/>
                  </a:cubicBezTo>
                  <a:cubicBezTo>
                    <a:pt x="3339671" y="2817538"/>
                    <a:pt x="3353607" y="2814468"/>
                    <a:pt x="3363311" y="2806381"/>
                  </a:cubicBezTo>
                  <a:cubicBezTo>
                    <a:pt x="3444237" y="2738942"/>
                    <a:pt x="3348087" y="2806020"/>
                    <a:pt x="3426373" y="2753829"/>
                  </a:cubicBezTo>
                  <a:lnTo>
                    <a:pt x="3531476" y="2596174"/>
                  </a:lnTo>
                  <a:lnTo>
                    <a:pt x="3552497" y="2564643"/>
                  </a:lnTo>
                  <a:cubicBezTo>
                    <a:pt x="3559504" y="2554133"/>
                    <a:pt x="3563007" y="2540119"/>
                    <a:pt x="3573517" y="2533112"/>
                  </a:cubicBezTo>
                  <a:cubicBezTo>
                    <a:pt x="3604521" y="2512443"/>
                    <a:pt x="3611291" y="2510907"/>
                    <a:pt x="3636580" y="2480560"/>
                  </a:cubicBezTo>
                  <a:cubicBezTo>
                    <a:pt x="3644667" y="2470856"/>
                    <a:pt x="3648094" y="2457347"/>
                    <a:pt x="3657600" y="2449029"/>
                  </a:cubicBezTo>
                  <a:cubicBezTo>
                    <a:pt x="3676613" y="2432393"/>
                    <a:pt x="3699641" y="2421002"/>
                    <a:pt x="3720662" y="2406988"/>
                  </a:cubicBezTo>
                  <a:cubicBezTo>
                    <a:pt x="3731172" y="2399981"/>
                    <a:pt x="3740209" y="2389961"/>
                    <a:pt x="3752193" y="2385967"/>
                  </a:cubicBezTo>
                  <a:lnTo>
                    <a:pt x="3815255" y="2364947"/>
                  </a:lnTo>
                  <a:cubicBezTo>
                    <a:pt x="3852202" y="2309527"/>
                    <a:pt x="3814972" y="2350053"/>
                    <a:pt x="3878317" y="2322905"/>
                  </a:cubicBezTo>
                  <a:cubicBezTo>
                    <a:pt x="3889928" y="2317929"/>
                    <a:pt x="3898550" y="2307533"/>
                    <a:pt x="3909849" y="2301884"/>
                  </a:cubicBezTo>
                  <a:cubicBezTo>
                    <a:pt x="3919758" y="2296929"/>
                    <a:pt x="3930870" y="2294877"/>
                    <a:pt x="3941380" y="2291374"/>
                  </a:cubicBezTo>
                  <a:cubicBezTo>
                    <a:pt x="3951890" y="2284367"/>
                    <a:pt x="3961083" y="2274788"/>
                    <a:pt x="3972911" y="2270353"/>
                  </a:cubicBezTo>
                  <a:cubicBezTo>
                    <a:pt x="3989637" y="2264081"/>
                    <a:pt x="4008131" y="2264176"/>
                    <a:pt x="4025462" y="2259843"/>
                  </a:cubicBezTo>
                  <a:cubicBezTo>
                    <a:pt x="4036210" y="2257156"/>
                    <a:pt x="4046483" y="2252836"/>
                    <a:pt x="4056993" y="2249333"/>
                  </a:cubicBezTo>
                  <a:cubicBezTo>
                    <a:pt x="4135279" y="2197142"/>
                    <a:pt x="4039129" y="2264220"/>
                    <a:pt x="4120055" y="2196781"/>
                  </a:cubicBezTo>
                  <a:cubicBezTo>
                    <a:pt x="4129759" y="2188694"/>
                    <a:pt x="4141882" y="2183847"/>
                    <a:pt x="4151586" y="2175760"/>
                  </a:cubicBezTo>
                  <a:cubicBezTo>
                    <a:pt x="4204072" y="2132022"/>
                    <a:pt x="4159236" y="2152189"/>
                    <a:pt x="4214649" y="2133719"/>
                  </a:cubicBezTo>
                  <a:cubicBezTo>
                    <a:pt x="4264618" y="2100406"/>
                    <a:pt x="4234194" y="2116694"/>
                    <a:pt x="4309242" y="2091678"/>
                  </a:cubicBezTo>
                  <a:lnTo>
                    <a:pt x="4340773" y="2081167"/>
                  </a:lnTo>
                  <a:lnTo>
                    <a:pt x="4372304" y="2070657"/>
                  </a:lnTo>
                  <a:cubicBezTo>
                    <a:pt x="4382814" y="2060147"/>
                    <a:pt x="4392416" y="2048642"/>
                    <a:pt x="4403835" y="2039126"/>
                  </a:cubicBezTo>
                  <a:cubicBezTo>
                    <a:pt x="4413539" y="2031039"/>
                    <a:pt x="4426434" y="2027037"/>
                    <a:pt x="4435366" y="2018105"/>
                  </a:cubicBezTo>
                  <a:cubicBezTo>
                    <a:pt x="4484977" y="1968493"/>
                    <a:pt x="4432705" y="2006331"/>
                    <a:pt x="4466897" y="1955043"/>
                  </a:cubicBezTo>
                  <a:cubicBezTo>
                    <a:pt x="4489392" y="1921301"/>
                    <a:pt x="4496901" y="1924021"/>
                    <a:pt x="4529959" y="1913002"/>
                  </a:cubicBezTo>
                  <a:cubicBezTo>
                    <a:pt x="4587489" y="1932178"/>
                    <a:pt x="4562214" y="1928647"/>
                    <a:pt x="4656083" y="1913002"/>
                  </a:cubicBezTo>
                  <a:cubicBezTo>
                    <a:pt x="4667011" y="1911181"/>
                    <a:pt x="4677929" y="1907871"/>
                    <a:pt x="4687614" y="1902491"/>
                  </a:cubicBezTo>
                  <a:cubicBezTo>
                    <a:pt x="4709698" y="1890222"/>
                    <a:pt x="4726709" y="1868439"/>
                    <a:pt x="4750676" y="1860450"/>
                  </a:cubicBezTo>
                  <a:lnTo>
                    <a:pt x="4876800" y="1818409"/>
                  </a:lnTo>
                  <a:cubicBezTo>
                    <a:pt x="4887310" y="1814905"/>
                    <a:pt x="4899113" y="1814043"/>
                    <a:pt x="4908331" y="1807898"/>
                  </a:cubicBezTo>
                  <a:lnTo>
                    <a:pt x="4971393" y="1765857"/>
                  </a:lnTo>
                  <a:cubicBezTo>
                    <a:pt x="4981903" y="1758850"/>
                    <a:pt x="4993992" y="1753768"/>
                    <a:pt x="5002924" y="1744836"/>
                  </a:cubicBezTo>
                  <a:cubicBezTo>
                    <a:pt x="5013434" y="1734326"/>
                    <a:pt x="5022087" y="1721550"/>
                    <a:pt x="5034455" y="1713305"/>
                  </a:cubicBezTo>
                  <a:cubicBezTo>
                    <a:pt x="5043673" y="1707160"/>
                    <a:pt x="5055333" y="1705839"/>
                    <a:pt x="5065986" y="1702795"/>
                  </a:cubicBezTo>
                  <a:cubicBezTo>
                    <a:pt x="5177155" y="1671032"/>
                    <a:pt x="5021263" y="1721206"/>
                    <a:pt x="5171090" y="1671264"/>
                  </a:cubicBezTo>
                  <a:cubicBezTo>
                    <a:pt x="5181600" y="1667761"/>
                    <a:pt x="5193403" y="1666898"/>
                    <a:pt x="5202621" y="1660753"/>
                  </a:cubicBezTo>
                  <a:cubicBezTo>
                    <a:pt x="5276911" y="1611228"/>
                    <a:pt x="5184963" y="1673367"/>
                    <a:pt x="5276193" y="1608202"/>
                  </a:cubicBezTo>
                  <a:cubicBezTo>
                    <a:pt x="5309462" y="1584438"/>
                    <a:pt x="5315421" y="1585088"/>
                    <a:pt x="5349766" y="1555650"/>
                  </a:cubicBezTo>
                  <a:cubicBezTo>
                    <a:pt x="5389443" y="1521642"/>
                    <a:pt x="5365097" y="1524119"/>
                    <a:pt x="5391807" y="1524119"/>
                  </a:cubicBezTo>
                  <a:lnTo>
                    <a:pt x="5391807" y="1471567"/>
                  </a:lnTo>
                  <a:cubicBezTo>
                    <a:pt x="5416331" y="1450546"/>
                    <a:pt x="5443921" y="1432647"/>
                    <a:pt x="5465380" y="1408505"/>
                  </a:cubicBezTo>
                  <a:cubicBezTo>
                    <a:pt x="5472740" y="1400225"/>
                    <a:pt x="5468969" y="1385625"/>
                    <a:pt x="5475890" y="1376974"/>
                  </a:cubicBezTo>
                  <a:cubicBezTo>
                    <a:pt x="5490708" y="1358451"/>
                    <a:pt x="5518180" y="1352367"/>
                    <a:pt x="5538952" y="1345443"/>
                  </a:cubicBezTo>
                  <a:cubicBezTo>
                    <a:pt x="5559973" y="1324422"/>
                    <a:pt x="5585524" y="1307116"/>
                    <a:pt x="5602014" y="1282381"/>
                  </a:cubicBezTo>
                  <a:cubicBezTo>
                    <a:pt x="5630042" y="1240340"/>
                    <a:pt x="5612525" y="1257857"/>
                    <a:pt x="5654566" y="1229829"/>
                  </a:cubicBezTo>
                  <a:cubicBezTo>
                    <a:pt x="5673065" y="1174331"/>
                    <a:pt x="5658931" y="1207515"/>
                    <a:pt x="5707117" y="1135236"/>
                  </a:cubicBezTo>
                  <a:cubicBezTo>
                    <a:pt x="5714124" y="1124726"/>
                    <a:pt x="5717628" y="1110712"/>
                    <a:pt x="5728138" y="1103705"/>
                  </a:cubicBezTo>
                  <a:lnTo>
                    <a:pt x="5791200" y="1061664"/>
                  </a:lnTo>
                  <a:cubicBezTo>
                    <a:pt x="5801710" y="1054657"/>
                    <a:pt x="5813799" y="1049575"/>
                    <a:pt x="5822731" y="1040643"/>
                  </a:cubicBezTo>
                  <a:cubicBezTo>
                    <a:pt x="5833241" y="1030133"/>
                    <a:pt x="5842529" y="1018237"/>
                    <a:pt x="5854262" y="1009112"/>
                  </a:cubicBezTo>
                  <a:cubicBezTo>
                    <a:pt x="5874204" y="993602"/>
                    <a:pt x="5899460" y="984935"/>
                    <a:pt x="5917324" y="967071"/>
                  </a:cubicBezTo>
                  <a:cubicBezTo>
                    <a:pt x="6009442" y="874953"/>
                    <a:pt x="5896712" y="991806"/>
                    <a:pt x="5969876" y="904009"/>
                  </a:cubicBezTo>
                  <a:cubicBezTo>
                    <a:pt x="5995166" y="873662"/>
                    <a:pt x="6001935" y="872126"/>
                    <a:pt x="6032938" y="851457"/>
                  </a:cubicBezTo>
                  <a:cubicBezTo>
                    <a:pt x="6052960" y="791396"/>
                    <a:pt x="6026932" y="841449"/>
                    <a:pt x="6074980" y="809416"/>
                  </a:cubicBezTo>
                  <a:cubicBezTo>
                    <a:pt x="6153710" y="756929"/>
                    <a:pt x="6063069" y="792364"/>
                    <a:pt x="6138042" y="767374"/>
                  </a:cubicBezTo>
                  <a:cubicBezTo>
                    <a:pt x="6197597" y="678038"/>
                    <a:pt x="6099507" y="816419"/>
                    <a:pt x="6222124" y="693802"/>
                  </a:cubicBezTo>
                  <a:cubicBezTo>
                    <a:pt x="6232634" y="683292"/>
                    <a:pt x="6244139" y="673690"/>
                    <a:pt x="6253655" y="662271"/>
                  </a:cubicBezTo>
                  <a:cubicBezTo>
                    <a:pt x="6261742" y="652567"/>
                    <a:pt x="6264812" y="638631"/>
                    <a:pt x="6274676" y="630740"/>
                  </a:cubicBezTo>
                  <a:cubicBezTo>
                    <a:pt x="6283327" y="623819"/>
                    <a:pt x="6295697" y="623733"/>
                    <a:pt x="6306207" y="620229"/>
                  </a:cubicBezTo>
                  <a:cubicBezTo>
                    <a:pt x="6358398" y="541943"/>
                    <a:pt x="6291320" y="638093"/>
                    <a:pt x="6358759" y="557167"/>
                  </a:cubicBezTo>
                  <a:cubicBezTo>
                    <a:pt x="6366846" y="547463"/>
                    <a:pt x="6371693" y="535340"/>
                    <a:pt x="6379780" y="525636"/>
                  </a:cubicBezTo>
                  <a:cubicBezTo>
                    <a:pt x="6405070" y="495289"/>
                    <a:pt x="6411839" y="493753"/>
                    <a:pt x="6442842" y="473084"/>
                  </a:cubicBezTo>
                  <a:cubicBezTo>
                    <a:pt x="6446345" y="462574"/>
                    <a:pt x="6446431" y="450204"/>
                    <a:pt x="6453352" y="441553"/>
                  </a:cubicBezTo>
                  <a:cubicBezTo>
                    <a:pt x="6461243" y="431689"/>
                    <a:pt x="6475179" y="428620"/>
                    <a:pt x="6484883" y="420533"/>
                  </a:cubicBezTo>
                  <a:cubicBezTo>
                    <a:pt x="6496302" y="411017"/>
                    <a:pt x="6504995" y="398518"/>
                    <a:pt x="6516414" y="389002"/>
                  </a:cubicBezTo>
                  <a:cubicBezTo>
                    <a:pt x="6526118" y="380915"/>
                    <a:pt x="6538241" y="376068"/>
                    <a:pt x="6547945" y="367981"/>
                  </a:cubicBezTo>
                  <a:cubicBezTo>
                    <a:pt x="6559364" y="358465"/>
                    <a:pt x="6568057" y="345966"/>
                    <a:pt x="6579476" y="336450"/>
                  </a:cubicBezTo>
                  <a:cubicBezTo>
                    <a:pt x="6589180" y="328363"/>
                    <a:pt x="6601566" y="323821"/>
                    <a:pt x="6611007" y="315429"/>
                  </a:cubicBezTo>
                  <a:cubicBezTo>
                    <a:pt x="6669911" y="263070"/>
                    <a:pt x="6663141" y="268759"/>
                    <a:pt x="6695090" y="220836"/>
                  </a:cubicBezTo>
                  <a:cubicBezTo>
                    <a:pt x="6721507" y="141582"/>
                    <a:pt x="6685872" y="239272"/>
                    <a:pt x="6726621" y="157774"/>
                  </a:cubicBezTo>
                  <a:cubicBezTo>
                    <a:pt x="6731576" y="147865"/>
                    <a:pt x="6733628" y="136753"/>
                    <a:pt x="6737131" y="126243"/>
                  </a:cubicBezTo>
                  <a:cubicBezTo>
                    <a:pt x="6712117" y="51197"/>
                    <a:pt x="6697675" y="75472"/>
                    <a:pt x="6747642" y="42160"/>
                  </a:cubicBezTo>
                  <a:cubicBezTo>
                    <a:pt x="6754649" y="31650"/>
                    <a:pt x="6758798" y="18520"/>
                    <a:pt x="6768662" y="10629"/>
                  </a:cubicBezTo>
                  <a:cubicBezTo>
                    <a:pt x="6797018" y="-12056"/>
                    <a:pt x="6848879" y="8259"/>
                    <a:pt x="6873766" y="10629"/>
                  </a:cubicBezTo>
                  <a:cubicBezTo>
                    <a:pt x="6922718" y="15291"/>
                    <a:pt x="6971863" y="17636"/>
                    <a:pt x="7020911" y="21140"/>
                  </a:cubicBezTo>
                  <a:lnTo>
                    <a:pt x="7062952" y="147264"/>
                  </a:lnTo>
                  <a:cubicBezTo>
                    <a:pt x="7066455" y="157774"/>
                    <a:pt x="7067317" y="169577"/>
                    <a:pt x="7073462" y="178795"/>
                  </a:cubicBezTo>
                  <a:lnTo>
                    <a:pt x="7094483" y="210326"/>
                  </a:lnTo>
                  <a:cubicBezTo>
                    <a:pt x="7090980" y="276891"/>
                    <a:pt x="7090008" y="343638"/>
                    <a:pt x="7083973" y="410022"/>
                  </a:cubicBezTo>
                  <a:cubicBezTo>
                    <a:pt x="7080688" y="446159"/>
                    <a:pt x="7066814" y="440746"/>
                    <a:pt x="7052442" y="473084"/>
                  </a:cubicBezTo>
                  <a:cubicBezTo>
                    <a:pt x="7037819" y="505987"/>
                    <a:pt x="7029646" y="543246"/>
                    <a:pt x="7020911" y="578188"/>
                  </a:cubicBezTo>
                  <a:cubicBezTo>
                    <a:pt x="7017407" y="623733"/>
                    <a:pt x="7017524" y="669702"/>
                    <a:pt x="7010400" y="714822"/>
                  </a:cubicBezTo>
                  <a:cubicBezTo>
                    <a:pt x="7006944" y="736709"/>
                    <a:pt x="6996387" y="756863"/>
                    <a:pt x="6989380" y="777884"/>
                  </a:cubicBezTo>
                  <a:lnTo>
                    <a:pt x="6968359" y="840947"/>
                  </a:lnTo>
                  <a:cubicBezTo>
                    <a:pt x="6964856" y="851457"/>
                    <a:pt x="6960536" y="861730"/>
                    <a:pt x="6957849" y="872478"/>
                  </a:cubicBezTo>
                  <a:cubicBezTo>
                    <a:pt x="6954345" y="886492"/>
                    <a:pt x="6950171" y="900355"/>
                    <a:pt x="6947338" y="914519"/>
                  </a:cubicBezTo>
                  <a:cubicBezTo>
                    <a:pt x="6943159" y="935416"/>
                    <a:pt x="6943567" y="957364"/>
                    <a:pt x="6936828" y="977581"/>
                  </a:cubicBezTo>
                  <a:cubicBezTo>
                    <a:pt x="6932833" y="989565"/>
                    <a:pt x="6922814" y="998602"/>
                    <a:pt x="6915807" y="1009112"/>
                  </a:cubicBezTo>
                  <a:cubicBezTo>
                    <a:pt x="6889390" y="1088366"/>
                    <a:pt x="6925025" y="990676"/>
                    <a:pt x="6884276" y="1072174"/>
                  </a:cubicBezTo>
                  <a:cubicBezTo>
                    <a:pt x="6853854" y="1133018"/>
                    <a:pt x="6902009" y="1075462"/>
                    <a:pt x="6842235" y="1135236"/>
                  </a:cubicBezTo>
                  <a:cubicBezTo>
                    <a:pt x="6826958" y="1181067"/>
                    <a:pt x="6827953" y="1196517"/>
                    <a:pt x="6800193" y="1229829"/>
                  </a:cubicBezTo>
                  <a:cubicBezTo>
                    <a:pt x="6790677" y="1241248"/>
                    <a:pt x="6777787" y="1249627"/>
                    <a:pt x="6768662" y="1261360"/>
                  </a:cubicBezTo>
                  <a:cubicBezTo>
                    <a:pt x="6702635" y="1346252"/>
                    <a:pt x="6756131" y="1304748"/>
                    <a:pt x="6695090" y="1345443"/>
                  </a:cubicBezTo>
                  <a:cubicBezTo>
                    <a:pt x="6676591" y="1400941"/>
                    <a:pt x="6693798" y="1370829"/>
                    <a:pt x="6621517" y="1419016"/>
                  </a:cubicBezTo>
                  <a:lnTo>
                    <a:pt x="6589986" y="1440036"/>
                  </a:lnTo>
                  <a:cubicBezTo>
                    <a:pt x="6571301" y="1468065"/>
                    <a:pt x="6565449" y="1481309"/>
                    <a:pt x="6537435" y="1503098"/>
                  </a:cubicBezTo>
                  <a:cubicBezTo>
                    <a:pt x="6517493" y="1518609"/>
                    <a:pt x="6492237" y="1527276"/>
                    <a:pt x="6474373" y="1545140"/>
                  </a:cubicBezTo>
                  <a:cubicBezTo>
                    <a:pt x="6463863" y="1555650"/>
                    <a:pt x="6454575" y="1567546"/>
                    <a:pt x="6442842" y="1576671"/>
                  </a:cubicBezTo>
                  <a:cubicBezTo>
                    <a:pt x="6371647" y="1632044"/>
                    <a:pt x="6399335" y="1604535"/>
                    <a:pt x="6337738" y="1639733"/>
                  </a:cubicBezTo>
                  <a:cubicBezTo>
                    <a:pt x="6280689" y="1672332"/>
                    <a:pt x="6332487" y="1651993"/>
                    <a:pt x="6274676" y="1671264"/>
                  </a:cubicBezTo>
                  <a:cubicBezTo>
                    <a:pt x="6267669" y="1681774"/>
                    <a:pt x="6263162" y="1694477"/>
                    <a:pt x="6253655" y="1702795"/>
                  </a:cubicBezTo>
                  <a:cubicBezTo>
                    <a:pt x="6234642" y="1719431"/>
                    <a:pt x="6211614" y="1730822"/>
                    <a:pt x="6190593" y="1744836"/>
                  </a:cubicBezTo>
                  <a:lnTo>
                    <a:pt x="6127531" y="1786878"/>
                  </a:lnTo>
                  <a:cubicBezTo>
                    <a:pt x="6117021" y="1793885"/>
                    <a:pt x="6104932" y="1798966"/>
                    <a:pt x="6096000" y="1807898"/>
                  </a:cubicBezTo>
                  <a:cubicBezTo>
                    <a:pt x="6085490" y="1818408"/>
                    <a:pt x="6073985" y="1828010"/>
                    <a:pt x="6064469" y="1839429"/>
                  </a:cubicBezTo>
                  <a:cubicBezTo>
                    <a:pt x="6056382" y="1849133"/>
                    <a:pt x="6053959" y="1863953"/>
                    <a:pt x="6043449" y="1870960"/>
                  </a:cubicBezTo>
                  <a:cubicBezTo>
                    <a:pt x="6031430" y="1878973"/>
                    <a:pt x="6015421" y="1877967"/>
                    <a:pt x="6001407" y="1881471"/>
                  </a:cubicBezTo>
                  <a:cubicBezTo>
                    <a:pt x="5952359" y="1955043"/>
                    <a:pt x="5980387" y="1930520"/>
                    <a:pt x="5927835" y="1965553"/>
                  </a:cubicBezTo>
                  <a:cubicBezTo>
                    <a:pt x="5920828" y="1976063"/>
                    <a:pt x="5916678" y="1989193"/>
                    <a:pt x="5906814" y="1997084"/>
                  </a:cubicBezTo>
                  <a:cubicBezTo>
                    <a:pt x="5898163" y="2004005"/>
                    <a:pt x="5885192" y="2002640"/>
                    <a:pt x="5875283" y="2007595"/>
                  </a:cubicBezTo>
                  <a:cubicBezTo>
                    <a:pt x="5863985" y="2013244"/>
                    <a:pt x="5855580" y="2024181"/>
                    <a:pt x="5843752" y="2028616"/>
                  </a:cubicBezTo>
                  <a:cubicBezTo>
                    <a:pt x="5832001" y="2033023"/>
                    <a:pt x="5735220" y="2048456"/>
                    <a:pt x="5728138" y="2049636"/>
                  </a:cubicBezTo>
                  <a:cubicBezTo>
                    <a:pt x="5707117" y="2056643"/>
                    <a:pt x="5680744" y="2054989"/>
                    <a:pt x="5665076" y="2070657"/>
                  </a:cubicBezTo>
                  <a:cubicBezTo>
                    <a:pt x="5644055" y="2091678"/>
                    <a:pt x="5618504" y="2108984"/>
                    <a:pt x="5602014" y="2133719"/>
                  </a:cubicBezTo>
                  <a:cubicBezTo>
                    <a:pt x="5573986" y="2175760"/>
                    <a:pt x="5591503" y="2158243"/>
                    <a:pt x="5549462" y="2186271"/>
                  </a:cubicBezTo>
                  <a:cubicBezTo>
                    <a:pt x="5530777" y="2214299"/>
                    <a:pt x="5524925" y="2227545"/>
                    <a:pt x="5496911" y="2249333"/>
                  </a:cubicBezTo>
                  <a:cubicBezTo>
                    <a:pt x="5476969" y="2264843"/>
                    <a:pt x="5451713" y="2273510"/>
                    <a:pt x="5433849" y="2291374"/>
                  </a:cubicBezTo>
                  <a:cubicBezTo>
                    <a:pt x="5423338" y="2301884"/>
                    <a:pt x="5414050" y="2313779"/>
                    <a:pt x="5402317" y="2322905"/>
                  </a:cubicBezTo>
                  <a:cubicBezTo>
                    <a:pt x="5382375" y="2338415"/>
                    <a:pt x="5339255" y="2364947"/>
                    <a:pt x="5339255" y="2364947"/>
                  </a:cubicBezTo>
                  <a:cubicBezTo>
                    <a:pt x="5301745" y="2421213"/>
                    <a:pt x="5327167" y="2387546"/>
                    <a:pt x="5255173" y="2459540"/>
                  </a:cubicBezTo>
                  <a:cubicBezTo>
                    <a:pt x="5244663" y="2470050"/>
                    <a:pt x="5236010" y="2482826"/>
                    <a:pt x="5223642" y="2491071"/>
                  </a:cubicBezTo>
                  <a:cubicBezTo>
                    <a:pt x="5213132" y="2498078"/>
                    <a:pt x="5201815" y="2504004"/>
                    <a:pt x="5192111" y="2512091"/>
                  </a:cubicBezTo>
                  <a:cubicBezTo>
                    <a:pt x="5180692" y="2521607"/>
                    <a:pt x="5170096" y="2532203"/>
                    <a:pt x="5160580" y="2543622"/>
                  </a:cubicBezTo>
                  <a:cubicBezTo>
                    <a:pt x="5152493" y="2553326"/>
                    <a:pt x="5149065" y="2566835"/>
                    <a:pt x="5139559" y="2575153"/>
                  </a:cubicBezTo>
                  <a:cubicBezTo>
                    <a:pt x="5120546" y="2591789"/>
                    <a:pt x="5094361" y="2599331"/>
                    <a:pt x="5076497" y="2617195"/>
                  </a:cubicBezTo>
                  <a:cubicBezTo>
                    <a:pt x="5004503" y="2689189"/>
                    <a:pt x="5038170" y="2663767"/>
                    <a:pt x="4981904" y="2701278"/>
                  </a:cubicBezTo>
                  <a:cubicBezTo>
                    <a:pt x="4921660" y="2791642"/>
                    <a:pt x="5001877" y="2685300"/>
                    <a:pt x="4929352" y="2743319"/>
                  </a:cubicBezTo>
                  <a:cubicBezTo>
                    <a:pt x="4919488" y="2751210"/>
                    <a:pt x="4917838" y="2766532"/>
                    <a:pt x="4908331" y="2774850"/>
                  </a:cubicBezTo>
                  <a:cubicBezTo>
                    <a:pt x="4889318" y="2791486"/>
                    <a:pt x="4845269" y="2816891"/>
                    <a:pt x="4845269" y="2816891"/>
                  </a:cubicBezTo>
                  <a:cubicBezTo>
                    <a:pt x="4796221" y="2890463"/>
                    <a:pt x="4824249" y="2865939"/>
                    <a:pt x="4771697" y="2900974"/>
                  </a:cubicBezTo>
                  <a:cubicBezTo>
                    <a:pt x="4685744" y="2893811"/>
                    <a:pt x="4594849" y="2879497"/>
                    <a:pt x="4508938" y="2900974"/>
                  </a:cubicBezTo>
                  <a:cubicBezTo>
                    <a:pt x="4494518" y="2904579"/>
                    <a:pt x="4488826" y="2922989"/>
                    <a:pt x="4477407" y="2932505"/>
                  </a:cubicBezTo>
                  <a:cubicBezTo>
                    <a:pt x="4467703" y="2940592"/>
                    <a:pt x="4457419" y="2948396"/>
                    <a:pt x="4445876" y="2953526"/>
                  </a:cubicBezTo>
                  <a:cubicBezTo>
                    <a:pt x="4400916" y="2973508"/>
                    <a:pt x="4383576" y="2972828"/>
                    <a:pt x="4340773" y="2985057"/>
                  </a:cubicBezTo>
                  <a:cubicBezTo>
                    <a:pt x="4330120" y="2988101"/>
                    <a:pt x="4319752" y="2992064"/>
                    <a:pt x="4309242" y="2995567"/>
                  </a:cubicBezTo>
                  <a:cubicBezTo>
                    <a:pt x="4298732" y="3006077"/>
                    <a:pt x="4289130" y="3017582"/>
                    <a:pt x="4277711" y="3027098"/>
                  </a:cubicBezTo>
                  <a:cubicBezTo>
                    <a:pt x="4268007" y="3035185"/>
                    <a:pt x="4255112" y="3039187"/>
                    <a:pt x="4246180" y="3048119"/>
                  </a:cubicBezTo>
                  <a:cubicBezTo>
                    <a:pt x="4237248" y="3057051"/>
                    <a:pt x="4234091" y="3070718"/>
                    <a:pt x="4225159" y="3079650"/>
                  </a:cubicBezTo>
                  <a:cubicBezTo>
                    <a:pt x="4216227" y="3088582"/>
                    <a:pt x="4203332" y="3092584"/>
                    <a:pt x="4193628" y="3100671"/>
                  </a:cubicBezTo>
                  <a:cubicBezTo>
                    <a:pt x="4094840" y="3182995"/>
                    <a:pt x="4258417" y="3067988"/>
                    <a:pt x="4099035" y="3174243"/>
                  </a:cubicBezTo>
                  <a:cubicBezTo>
                    <a:pt x="4088525" y="3181250"/>
                    <a:pt x="4079488" y="3191270"/>
                    <a:pt x="4067504" y="3195264"/>
                  </a:cubicBezTo>
                  <a:lnTo>
                    <a:pt x="4004442" y="3216284"/>
                  </a:lnTo>
                  <a:cubicBezTo>
                    <a:pt x="3993932" y="3219787"/>
                    <a:pt x="3983839" y="3224974"/>
                    <a:pt x="3972911" y="3226795"/>
                  </a:cubicBezTo>
                  <a:lnTo>
                    <a:pt x="3909849" y="3237305"/>
                  </a:lnTo>
                  <a:lnTo>
                    <a:pt x="3815255" y="3268836"/>
                  </a:lnTo>
                  <a:cubicBezTo>
                    <a:pt x="3804745" y="3272340"/>
                    <a:pt x="3792942" y="3273202"/>
                    <a:pt x="3783724" y="3279347"/>
                  </a:cubicBezTo>
                  <a:lnTo>
                    <a:pt x="3752193" y="3300367"/>
                  </a:lnTo>
                  <a:cubicBezTo>
                    <a:pt x="3745186" y="3321388"/>
                    <a:pt x="3749609" y="3351138"/>
                    <a:pt x="3731173" y="3363429"/>
                  </a:cubicBezTo>
                  <a:cubicBezTo>
                    <a:pt x="3658893" y="3411616"/>
                    <a:pt x="3692078" y="3397482"/>
                    <a:pt x="3636580" y="3415981"/>
                  </a:cubicBezTo>
                  <a:cubicBezTo>
                    <a:pt x="3607815" y="3435158"/>
                    <a:pt x="3598779" y="3435343"/>
                    <a:pt x="3584028" y="3468533"/>
                  </a:cubicBezTo>
                  <a:cubicBezTo>
                    <a:pt x="3578930" y="3480002"/>
                    <a:pt x="3563943" y="3549403"/>
                    <a:pt x="3541986" y="3563126"/>
                  </a:cubicBezTo>
                  <a:cubicBezTo>
                    <a:pt x="3523196" y="3574870"/>
                    <a:pt x="3499945" y="3577140"/>
                    <a:pt x="3478924" y="3584147"/>
                  </a:cubicBezTo>
                  <a:lnTo>
                    <a:pt x="3447393" y="3594657"/>
                  </a:lnTo>
                  <a:cubicBezTo>
                    <a:pt x="3436883" y="3601664"/>
                    <a:pt x="3427160" y="3610029"/>
                    <a:pt x="3415862" y="3615678"/>
                  </a:cubicBezTo>
                  <a:cubicBezTo>
                    <a:pt x="3405953" y="3620633"/>
                    <a:pt x="3392165" y="3618354"/>
                    <a:pt x="3384331" y="3626188"/>
                  </a:cubicBezTo>
                  <a:cubicBezTo>
                    <a:pt x="3376497" y="3634022"/>
                    <a:pt x="3377324" y="3647209"/>
                    <a:pt x="3373821" y="3657719"/>
                  </a:cubicBezTo>
                  <a:cubicBezTo>
                    <a:pt x="3370318" y="3699760"/>
                    <a:pt x="3375718" y="3743521"/>
                    <a:pt x="3363311" y="3783843"/>
                  </a:cubicBezTo>
                  <a:cubicBezTo>
                    <a:pt x="3360053" y="3794432"/>
                    <a:pt x="3341689" y="3789398"/>
                    <a:pt x="3331780" y="3794353"/>
                  </a:cubicBezTo>
                  <a:cubicBezTo>
                    <a:pt x="3320482" y="3800002"/>
                    <a:pt x="3311547" y="3809725"/>
                    <a:pt x="3300249" y="3815374"/>
                  </a:cubicBezTo>
                  <a:cubicBezTo>
                    <a:pt x="3259812" y="3835592"/>
                    <a:pt x="3182632" y="3833710"/>
                    <a:pt x="3153104" y="3836395"/>
                  </a:cubicBezTo>
                  <a:cubicBezTo>
                    <a:pt x="3132083" y="3850409"/>
                    <a:pt x="3114962" y="3874282"/>
                    <a:pt x="3090042" y="3878436"/>
                  </a:cubicBezTo>
                  <a:cubicBezTo>
                    <a:pt x="3016052" y="3890768"/>
                    <a:pt x="3047197" y="3882208"/>
                    <a:pt x="2995449" y="3899457"/>
                  </a:cubicBezTo>
                  <a:cubicBezTo>
                    <a:pt x="2917159" y="3951649"/>
                    <a:pt x="3013315" y="3884569"/>
                    <a:pt x="2932386" y="3952009"/>
                  </a:cubicBezTo>
                  <a:cubicBezTo>
                    <a:pt x="2887209" y="3989656"/>
                    <a:pt x="2916722" y="3959841"/>
                    <a:pt x="2869324" y="3983540"/>
                  </a:cubicBezTo>
                  <a:cubicBezTo>
                    <a:pt x="2787825" y="4024289"/>
                    <a:pt x="2885517" y="3988651"/>
                    <a:pt x="2806262" y="4015071"/>
                  </a:cubicBezTo>
                  <a:cubicBezTo>
                    <a:pt x="2783331" y="4083865"/>
                    <a:pt x="2815180" y="4016346"/>
                    <a:pt x="2764221" y="4057112"/>
                  </a:cubicBezTo>
                  <a:cubicBezTo>
                    <a:pt x="2754357" y="4065003"/>
                    <a:pt x="2752132" y="4079711"/>
                    <a:pt x="2743200" y="4088643"/>
                  </a:cubicBezTo>
                  <a:cubicBezTo>
                    <a:pt x="2734268" y="4097575"/>
                    <a:pt x="2721110" y="4101272"/>
                    <a:pt x="2711669" y="4109664"/>
                  </a:cubicBezTo>
                  <a:cubicBezTo>
                    <a:pt x="2626595" y="4185286"/>
                    <a:pt x="2682093" y="4161564"/>
                    <a:pt x="2617076" y="4183236"/>
                  </a:cubicBezTo>
                  <a:cubicBezTo>
                    <a:pt x="2606566" y="4193746"/>
                    <a:pt x="2598538" y="4207548"/>
                    <a:pt x="2585545" y="4214767"/>
                  </a:cubicBezTo>
                  <a:cubicBezTo>
                    <a:pt x="2566176" y="4225528"/>
                    <a:pt x="2522483" y="4235788"/>
                    <a:pt x="2522483" y="4235788"/>
                  </a:cubicBezTo>
                  <a:cubicBezTo>
                    <a:pt x="2501462" y="4249802"/>
                    <a:pt x="2477285" y="4259965"/>
                    <a:pt x="2459421" y="4277829"/>
                  </a:cubicBezTo>
                  <a:cubicBezTo>
                    <a:pt x="2418958" y="4318292"/>
                    <a:pt x="2440257" y="4301115"/>
                    <a:pt x="2396359" y="4330381"/>
                  </a:cubicBezTo>
                  <a:cubicBezTo>
                    <a:pt x="2389352" y="4340891"/>
                    <a:pt x="2384845" y="4353594"/>
                    <a:pt x="2375338" y="4361912"/>
                  </a:cubicBezTo>
                  <a:cubicBezTo>
                    <a:pt x="2329175" y="4402305"/>
                    <a:pt x="2320251" y="4403349"/>
                    <a:pt x="2270235" y="4414464"/>
                  </a:cubicBezTo>
                  <a:cubicBezTo>
                    <a:pt x="2252796" y="4418339"/>
                    <a:pt x="2234918" y="4420274"/>
                    <a:pt x="2217683" y="4424974"/>
                  </a:cubicBezTo>
                  <a:cubicBezTo>
                    <a:pt x="2196306" y="4430804"/>
                    <a:pt x="2154621" y="4445995"/>
                    <a:pt x="2154621" y="4445995"/>
                  </a:cubicBezTo>
                  <a:cubicBezTo>
                    <a:pt x="2094847" y="4505769"/>
                    <a:pt x="2152403" y="4457614"/>
                    <a:pt x="2091559" y="4488036"/>
                  </a:cubicBezTo>
                  <a:cubicBezTo>
                    <a:pt x="2010061" y="4528785"/>
                    <a:pt x="2107751" y="4493150"/>
                    <a:pt x="2028497" y="4519567"/>
                  </a:cubicBezTo>
                  <a:cubicBezTo>
                    <a:pt x="1956217" y="4567754"/>
                    <a:pt x="1989402" y="4553620"/>
                    <a:pt x="1933904" y="4572119"/>
                  </a:cubicBezTo>
                  <a:cubicBezTo>
                    <a:pt x="1837843" y="4636161"/>
                    <a:pt x="1985306" y="4545515"/>
                    <a:pt x="1723697" y="4603650"/>
                  </a:cubicBezTo>
                  <a:cubicBezTo>
                    <a:pt x="1712882" y="4606053"/>
                    <a:pt x="1719332" y="4625963"/>
                    <a:pt x="1713186" y="4635181"/>
                  </a:cubicBezTo>
                  <a:cubicBezTo>
                    <a:pt x="1690156" y="4669725"/>
                    <a:pt x="1679207" y="4663497"/>
                    <a:pt x="1650124" y="4687733"/>
                  </a:cubicBezTo>
                  <a:cubicBezTo>
                    <a:pt x="1638705" y="4697249"/>
                    <a:pt x="1631586" y="4712046"/>
                    <a:pt x="1618593" y="4719264"/>
                  </a:cubicBezTo>
                  <a:cubicBezTo>
                    <a:pt x="1599224" y="4730025"/>
                    <a:pt x="1576552" y="4733277"/>
                    <a:pt x="1555531" y="4740284"/>
                  </a:cubicBezTo>
                  <a:lnTo>
                    <a:pt x="1524000" y="4750795"/>
                  </a:lnTo>
                  <a:cubicBezTo>
                    <a:pt x="1454022" y="4820773"/>
                    <a:pt x="1529388" y="4754808"/>
                    <a:pt x="1460938" y="4792836"/>
                  </a:cubicBezTo>
                  <a:cubicBezTo>
                    <a:pt x="1438853" y="4805105"/>
                    <a:pt x="1421843" y="4826889"/>
                    <a:pt x="1397876" y="4834878"/>
                  </a:cubicBezTo>
                  <a:cubicBezTo>
                    <a:pt x="1387366" y="4838381"/>
                    <a:pt x="1376998" y="4842344"/>
                    <a:pt x="1366345" y="4845388"/>
                  </a:cubicBezTo>
                  <a:cubicBezTo>
                    <a:pt x="1336829" y="4853821"/>
                    <a:pt x="1301545" y="4860992"/>
                    <a:pt x="1271752" y="4866409"/>
                  </a:cubicBezTo>
                  <a:cubicBezTo>
                    <a:pt x="1250785" y="4870221"/>
                    <a:pt x="1229528" y="4872454"/>
                    <a:pt x="1208690" y="4876919"/>
                  </a:cubicBezTo>
                  <a:cubicBezTo>
                    <a:pt x="1142313" y="4891143"/>
                    <a:pt x="1141103" y="4892441"/>
                    <a:pt x="1093076" y="4908450"/>
                  </a:cubicBezTo>
                  <a:cubicBezTo>
                    <a:pt x="1082566" y="4915457"/>
                    <a:pt x="1073088" y="4924341"/>
                    <a:pt x="1061545" y="4929471"/>
                  </a:cubicBezTo>
                  <a:cubicBezTo>
                    <a:pt x="1041297" y="4938470"/>
                    <a:pt x="998483" y="4950491"/>
                    <a:pt x="998483" y="4950491"/>
                  </a:cubicBezTo>
                  <a:cubicBezTo>
                    <a:pt x="858504" y="5043812"/>
                    <a:pt x="1065965" y="4909497"/>
                    <a:pt x="935421" y="4982022"/>
                  </a:cubicBezTo>
                  <a:cubicBezTo>
                    <a:pt x="913336" y="4994291"/>
                    <a:pt x="897468" y="5021274"/>
                    <a:pt x="872359" y="5024064"/>
                  </a:cubicBezTo>
                  <a:lnTo>
                    <a:pt x="777766" y="5034574"/>
                  </a:lnTo>
                  <a:cubicBezTo>
                    <a:pt x="770759" y="5045084"/>
                    <a:pt x="765677" y="5057173"/>
                    <a:pt x="756745" y="5066105"/>
                  </a:cubicBezTo>
                  <a:cubicBezTo>
                    <a:pt x="736369" y="5086481"/>
                    <a:pt x="719329" y="5089088"/>
                    <a:pt x="693683" y="5097636"/>
                  </a:cubicBezTo>
                  <a:cubicBezTo>
                    <a:pt x="627117" y="5094133"/>
                    <a:pt x="560644" y="5087126"/>
                    <a:pt x="493986" y="5087126"/>
                  </a:cubicBezTo>
                  <a:cubicBezTo>
                    <a:pt x="458777" y="5087126"/>
                    <a:pt x="423489" y="5091147"/>
                    <a:pt x="388883" y="5097636"/>
                  </a:cubicBezTo>
                  <a:cubicBezTo>
                    <a:pt x="367105" y="5101719"/>
                    <a:pt x="325821" y="5118657"/>
                    <a:pt x="325821" y="5118657"/>
                  </a:cubicBezTo>
                  <a:cubicBezTo>
                    <a:pt x="315311" y="5125664"/>
                    <a:pt x="302181" y="5129814"/>
                    <a:pt x="294290" y="5139678"/>
                  </a:cubicBezTo>
                  <a:cubicBezTo>
                    <a:pt x="253524" y="5190637"/>
                    <a:pt x="321043" y="5158788"/>
                    <a:pt x="252249" y="5181719"/>
                  </a:cubicBezTo>
                  <a:cubicBezTo>
                    <a:pt x="241738" y="5188726"/>
                    <a:pt x="232972" y="5199676"/>
                    <a:pt x="220717" y="5202740"/>
                  </a:cubicBezTo>
                  <a:cubicBezTo>
                    <a:pt x="77854" y="5238455"/>
                    <a:pt x="166741" y="5186171"/>
                    <a:pt x="94593" y="5234271"/>
                  </a:cubicBezTo>
                  <a:cubicBezTo>
                    <a:pt x="80579" y="5213250"/>
                    <a:pt x="44563" y="5195176"/>
                    <a:pt x="52552" y="5171209"/>
                  </a:cubicBezTo>
                  <a:cubicBezTo>
                    <a:pt x="56055" y="5160699"/>
                    <a:pt x="56141" y="5148329"/>
                    <a:pt x="63062" y="5139678"/>
                  </a:cubicBezTo>
                  <a:cubicBezTo>
                    <a:pt x="70953" y="5129814"/>
                    <a:pt x="94593" y="5118657"/>
                    <a:pt x="94593" y="5118657"/>
                  </a:cubicBezTo>
                  <a:lnTo>
                    <a:pt x="94593" y="5118657"/>
                  </a:lnTo>
                </a:path>
              </a:pathLst>
            </a:custGeom>
            <a:gradFill>
              <a:gsLst>
                <a:gs pos="21000">
                  <a:srgbClr val="494949"/>
                </a:gs>
                <a:gs pos="62000">
                  <a:srgbClr val="FFFFFF">
                    <a:lumMod val="94000"/>
                  </a:srgbClr>
                </a:gs>
              </a:gsLst>
              <a:lin ang="24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8" name="pole tekstowe 8"/>
            <p:cNvSpPr txBox="1">
              <a:spLocks noChangeArrowheads="1"/>
            </p:cNvSpPr>
            <p:nvPr/>
          </p:nvSpPr>
          <p:spPr bwMode="auto">
            <a:xfrm>
              <a:off x="1733990" y="5821785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249" name="pole tekstowe 9"/>
            <p:cNvSpPr txBox="1">
              <a:spLocks noChangeArrowheads="1"/>
            </p:cNvSpPr>
            <p:nvPr/>
          </p:nvSpPr>
          <p:spPr bwMode="auto">
            <a:xfrm>
              <a:off x="1407290" y="5998186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250" name="pole tekstowe 7"/>
            <p:cNvSpPr txBox="1">
              <a:spLocks noChangeArrowheads="1"/>
            </p:cNvSpPr>
            <p:nvPr/>
          </p:nvSpPr>
          <p:spPr bwMode="auto">
            <a:xfrm>
              <a:off x="2592605" y="4963649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252" name="Prostokąt 80"/>
            <p:cNvSpPr/>
            <p:nvPr/>
          </p:nvSpPr>
          <p:spPr bwMode="auto">
            <a:xfrm>
              <a:off x="6581936" y="1908411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3" name="Prostokąt 81"/>
            <p:cNvSpPr/>
            <p:nvPr/>
          </p:nvSpPr>
          <p:spPr bwMode="auto">
            <a:xfrm>
              <a:off x="6665013" y="1908411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4" name="Prostokąt 84"/>
            <p:cNvSpPr/>
            <p:nvPr/>
          </p:nvSpPr>
          <p:spPr bwMode="auto">
            <a:xfrm>
              <a:off x="6500295" y="1995889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5" name="Prostokąt 85"/>
            <p:cNvSpPr/>
            <p:nvPr/>
          </p:nvSpPr>
          <p:spPr bwMode="auto">
            <a:xfrm>
              <a:off x="1870587" y="5332959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6" name="Prostokąt 86"/>
            <p:cNvSpPr/>
            <p:nvPr/>
          </p:nvSpPr>
          <p:spPr bwMode="auto">
            <a:xfrm>
              <a:off x="1790059" y="5332959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7" name="Dowolny kształt 75"/>
            <p:cNvSpPr/>
            <p:nvPr/>
          </p:nvSpPr>
          <p:spPr bwMode="auto">
            <a:xfrm>
              <a:off x="1925726" y="2188143"/>
              <a:ext cx="5273172" cy="2878428"/>
            </a:xfrm>
            <a:custGeom>
              <a:avLst/>
              <a:gdLst>
                <a:gd name="connsiteX0" fmla="*/ 0 w 5647386"/>
                <a:gd name="connsiteY0" fmla="*/ 2878428 h 2878428"/>
                <a:gd name="connsiteX1" fmla="*/ 508715 w 5647386"/>
                <a:gd name="connsiteY1" fmla="*/ 2878428 h 2878428"/>
                <a:gd name="connsiteX2" fmla="*/ 579549 w 5647386"/>
                <a:gd name="connsiteY2" fmla="*/ 2820473 h 2878428"/>
                <a:gd name="connsiteX3" fmla="*/ 656822 w 5647386"/>
                <a:gd name="connsiteY3" fmla="*/ 2775397 h 2878428"/>
                <a:gd name="connsiteX4" fmla="*/ 708338 w 5647386"/>
                <a:gd name="connsiteY4" fmla="*/ 2762519 h 2878428"/>
                <a:gd name="connsiteX5" fmla="*/ 779172 w 5647386"/>
                <a:gd name="connsiteY5" fmla="*/ 2730321 h 2878428"/>
                <a:gd name="connsiteX6" fmla="*/ 798490 w 5647386"/>
                <a:gd name="connsiteY6" fmla="*/ 2723882 h 2878428"/>
                <a:gd name="connsiteX7" fmla="*/ 850006 w 5647386"/>
                <a:gd name="connsiteY7" fmla="*/ 2620851 h 2878428"/>
                <a:gd name="connsiteX8" fmla="*/ 901521 w 5647386"/>
                <a:gd name="connsiteY8" fmla="*/ 2511380 h 2878428"/>
                <a:gd name="connsiteX9" fmla="*/ 927279 w 5647386"/>
                <a:gd name="connsiteY9" fmla="*/ 2453426 h 2878428"/>
                <a:gd name="connsiteX10" fmla="*/ 965915 w 5647386"/>
                <a:gd name="connsiteY10" fmla="*/ 2427668 h 2878428"/>
                <a:gd name="connsiteX11" fmla="*/ 1133341 w 5647386"/>
                <a:gd name="connsiteY11" fmla="*/ 2389031 h 2878428"/>
                <a:gd name="connsiteX12" fmla="*/ 1384479 w 5647386"/>
                <a:gd name="connsiteY12" fmla="*/ 2343955 h 2878428"/>
                <a:gd name="connsiteX13" fmla="*/ 1693572 w 5647386"/>
                <a:gd name="connsiteY13" fmla="*/ 2279561 h 2878428"/>
                <a:gd name="connsiteX14" fmla="*/ 1938270 w 5647386"/>
                <a:gd name="connsiteY14" fmla="*/ 2234485 h 2878428"/>
                <a:gd name="connsiteX15" fmla="*/ 2157211 w 5647386"/>
                <a:gd name="connsiteY15" fmla="*/ 2157211 h 2878428"/>
                <a:gd name="connsiteX16" fmla="*/ 2273121 w 5647386"/>
                <a:gd name="connsiteY16" fmla="*/ 2041302 h 2878428"/>
                <a:gd name="connsiteX17" fmla="*/ 2343955 w 5647386"/>
                <a:gd name="connsiteY17" fmla="*/ 1770845 h 2878428"/>
                <a:gd name="connsiteX18" fmla="*/ 2363273 w 5647386"/>
                <a:gd name="connsiteY18" fmla="*/ 1725769 h 2878428"/>
                <a:gd name="connsiteX19" fmla="*/ 2498501 w 5647386"/>
                <a:gd name="connsiteY19" fmla="*/ 1661375 h 2878428"/>
                <a:gd name="connsiteX20" fmla="*/ 2723882 w 5647386"/>
                <a:gd name="connsiteY20" fmla="*/ 1584102 h 2878428"/>
                <a:gd name="connsiteX21" fmla="*/ 2994338 w 5647386"/>
                <a:gd name="connsiteY21" fmla="*/ 1500389 h 2878428"/>
                <a:gd name="connsiteX22" fmla="*/ 3129566 w 5647386"/>
                <a:gd name="connsiteY22" fmla="*/ 1468192 h 2878428"/>
                <a:gd name="connsiteX23" fmla="*/ 3303431 w 5647386"/>
                <a:gd name="connsiteY23" fmla="*/ 1423116 h 2878428"/>
                <a:gd name="connsiteX24" fmla="*/ 3477296 w 5647386"/>
                <a:gd name="connsiteY24" fmla="*/ 1397358 h 2878428"/>
                <a:gd name="connsiteX25" fmla="*/ 3625403 w 5647386"/>
                <a:gd name="connsiteY25" fmla="*/ 1378040 h 2878428"/>
                <a:gd name="connsiteX26" fmla="*/ 3715555 w 5647386"/>
                <a:gd name="connsiteY26" fmla="*/ 1352282 h 2878428"/>
                <a:gd name="connsiteX27" fmla="*/ 3960253 w 5647386"/>
                <a:gd name="connsiteY27" fmla="*/ 1217054 h 2878428"/>
                <a:gd name="connsiteX28" fmla="*/ 4101921 w 5647386"/>
                <a:gd name="connsiteY28" fmla="*/ 1126902 h 2878428"/>
                <a:gd name="connsiteX29" fmla="*/ 4159876 w 5647386"/>
                <a:gd name="connsiteY29" fmla="*/ 1088265 h 2878428"/>
                <a:gd name="connsiteX30" fmla="*/ 4185634 w 5647386"/>
                <a:gd name="connsiteY30" fmla="*/ 1004552 h 2878428"/>
                <a:gd name="connsiteX31" fmla="*/ 4179194 w 5647386"/>
                <a:gd name="connsiteY31" fmla="*/ 676141 h 2878428"/>
                <a:gd name="connsiteX32" fmla="*/ 4211391 w 5647386"/>
                <a:gd name="connsiteY32" fmla="*/ 631065 h 2878428"/>
                <a:gd name="connsiteX33" fmla="*/ 4250028 w 5647386"/>
                <a:gd name="connsiteY33" fmla="*/ 598868 h 2878428"/>
                <a:gd name="connsiteX34" fmla="*/ 4365938 w 5647386"/>
                <a:gd name="connsiteY34" fmla="*/ 592428 h 2878428"/>
                <a:gd name="connsiteX35" fmla="*/ 4655713 w 5647386"/>
                <a:gd name="connsiteY35" fmla="*/ 598868 h 2878428"/>
                <a:gd name="connsiteX36" fmla="*/ 4752304 w 5647386"/>
                <a:gd name="connsiteY36" fmla="*/ 585989 h 2878428"/>
                <a:gd name="connsiteX37" fmla="*/ 4848896 w 5647386"/>
                <a:gd name="connsiteY37" fmla="*/ 540913 h 2878428"/>
                <a:gd name="connsiteX38" fmla="*/ 5035639 w 5647386"/>
                <a:gd name="connsiteY38" fmla="*/ 431442 h 2878428"/>
                <a:gd name="connsiteX39" fmla="*/ 5203065 w 5647386"/>
                <a:gd name="connsiteY39" fmla="*/ 315533 h 2878428"/>
                <a:gd name="connsiteX40" fmla="*/ 5402687 w 5647386"/>
                <a:gd name="connsiteY40" fmla="*/ 199623 h 2878428"/>
                <a:gd name="connsiteX41" fmla="*/ 5550794 w 5647386"/>
                <a:gd name="connsiteY41" fmla="*/ 83713 h 2878428"/>
                <a:gd name="connsiteX42" fmla="*/ 5647386 w 5647386"/>
                <a:gd name="connsiteY42" fmla="*/ 0 h 287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47386" h="2878428">
                  <a:moveTo>
                    <a:pt x="0" y="2878428"/>
                  </a:moveTo>
                  <a:lnTo>
                    <a:pt x="508715" y="2878428"/>
                  </a:lnTo>
                  <a:lnTo>
                    <a:pt x="579549" y="2820473"/>
                  </a:lnTo>
                  <a:lnTo>
                    <a:pt x="656822" y="2775397"/>
                  </a:lnTo>
                  <a:lnTo>
                    <a:pt x="708338" y="2762519"/>
                  </a:lnTo>
                  <a:lnTo>
                    <a:pt x="779172" y="2730321"/>
                  </a:lnTo>
                  <a:lnTo>
                    <a:pt x="798490" y="2723882"/>
                  </a:lnTo>
                  <a:lnTo>
                    <a:pt x="850006" y="2620851"/>
                  </a:lnTo>
                  <a:lnTo>
                    <a:pt x="901521" y="2511380"/>
                  </a:lnTo>
                  <a:lnTo>
                    <a:pt x="927279" y="2453426"/>
                  </a:lnTo>
                  <a:lnTo>
                    <a:pt x="965915" y="2427668"/>
                  </a:lnTo>
                  <a:lnTo>
                    <a:pt x="1133341" y="2389031"/>
                  </a:lnTo>
                  <a:lnTo>
                    <a:pt x="1384479" y="2343955"/>
                  </a:lnTo>
                  <a:lnTo>
                    <a:pt x="1693572" y="2279561"/>
                  </a:lnTo>
                  <a:lnTo>
                    <a:pt x="1938270" y="2234485"/>
                  </a:lnTo>
                  <a:lnTo>
                    <a:pt x="2157211" y="2157211"/>
                  </a:lnTo>
                  <a:lnTo>
                    <a:pt x="2273121" y="2041302"/>
                  </a:lnTo>
                  <a:lnTo>
                    <a:pt x="2343955" y="1770845"/>
                  </a:lnTo>
                  <a:lnTo>
                    <a:pt x="2363273" y="1725769"/>
                  </a:lnTo>
                  <a:lnTo>
                    <a:pt x="2498501" y="1661375"/>
                  </a:lnTo>
                  <a:lnTo>
                    <a:pt x="2723882" y="1584102"/>
                  </a:lnTo>
                  <a:lnTo>
                    <a:pt x="2994338" y="1500389"/>
                  </a:lnTo>
                  <a:lnTo>
                    <a:pt x="3129566" y="1468192"/>
                  </a:lnTo>
                  <a:lnTo>
                    <a:pt x="3303431" y="1423116"/>
                  </a:lnTo>
                  <a:lnTo>
                    <a:pt x="3477296" y="1397358"/>
                  </a:lnTo>
                  <a:lnTo>
                    <a:pt x="3625403" y="1378040"/>
                  </a:lnTo>
                  <a:lnTo>
                    <a:pt x="3715555" y="1352282"/>
                  </a:lnTo>
                  <a:lnTo>
                    <a:pt x="3960253" y="1217054"/>
                  </a:lnTo>
                  <a:lnTo>
                    <a:pt x="4101921" y="1126902"/>
                  </a:lnTo>
                  <a:lnTo>
                    <a:pt x="4159876" y="1088265"/>
                  </a:lnTo>
                  <a:lnTo>
                    <a:pt x="4185634" y="1004552"/>
                  </a:lnTo>
                  <a:lnTo>
                    <a:pt x="4179194" y="676141"/>
                  </a:lnTo>
                  <a:lnTo>
                    <a:pt x="4211391" y="631065"/>
                  </a:lnTo>
                  <a:lnTo>
                    <a:pt x="4250028" y="598868"/>
                  </a:lnTo>
                  <a:lnTo>
                    <a:pt x="4365938" y="592428"/>
                  </a:lnTo>
                  <a:lnTo>
                    <a:pt x="4655713" y="598868"/>
                  </a:lnTo>
                  <a:lnTo>
                    <a:pt x="4752304" y="585989"/>
                  </a:lnTo>
                  <a:lnTo>
                    <a:pt x="4848896" y="540913"/>
                  </a:lnTo>
                  <a:lnTo>
                    <a:pt x="5035639" y="431442"/>
                  </a:lnTo>
                  <a:lnTo>
                    <a:pt x="5203065" y="315533"/>
                  </a:lnTo>
                  <a:lnTo>
                    <a:pt x="5402687" y="199623"/>
                  </a:lnTo>
                  <a:lnTo>
                    <a:pt x="5550794" y="83713"/>
                  </a:lnTo>
                  <a:lnTo>
                    <a:pt x="5647386" y="0"/>
                  </a:lnTo>
                </a:path>
              </a:pathLst>
            </a:custGeom>
            <a:noFill/>
            <a:ln w="76200" cap="flat" cmpd="sng" algn="ctr">
              <a:solidFill>
                <a:srgbClr val="FFCC66">
                  <a:lumMod val="75000"/>
                  <a:alpha val="93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8" name="pole tekstowe 76"/>
            <p:cNvSpPr txBox="1"/>
            <p:nvPr/>
          </p:nvSpPr>
          <p:spPr>
            <a:xfrm rot="19646555">
              <a:off x="6205324" y="2389821"/>
              <a:ext cx="16099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r</a:t>
              </a:r>
              <a:r>
                <a:rPr lang="pl-PL" sz="1600" b="1" dirty="0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pl-PL" sz="1600" b="1" dirty="0" err="1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process</a:t>
              </a:r>
              <a:r>
                <a:rPr lang="pl-PL" sz="1600" b="1" dirty="0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b="1" dirty="0" err="1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path</a:t>
              </a:r>
              <a:endParaRPr lang="pl-PL" sz="1600" b="1" dirty="0">
                <a:solidFill>
                  <a:srgbClr val="FF99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3" name="Elipsa 67"/>
            <p:cNvSpPr>
              <a:spLocks noChangeAspect="1"/>
            </p:cNvSpPr>
            <p:nvPr/>
          </p:nvSpPr>
          <p:spPr bwMode="auto">
            <a:xfrm>
              <a:off x="5793035" y="2333071"/>
              <a:ext cx="145110" cy="150668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6" name="pole tekstowe 5"/>
            <p:cNvSpPr txBox="1">
              <a:spLocks noChangeArrowheads="1"/>
            </p:cNvSpPr>
            <p:nvPr/>
          </p:nvSpPr>
          <p:spPr bwMode="auto">
            <a:xfrm>
              <a:off x="5644461" y="2560194"/>
              <a:ext cx="4842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126</a:t>
              </a:r>
            </a:p>
          </p:txBody>
        </p:sp>
        <p:sp>
          <p:nvSpPr>
            <p:cNvPr id="271" name="Rettangolo 270"/>
            <p:cNvSpPr/>
            <p:nvPr/>
          </p:nvSpPr>
          <p:spPr>
            <a:xfrm>
              <a:off x="-2584811" y="-203393"/>
              <a:ext cx="11799506" cy="655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it-IT" sz="2800" b="1" dirty="0" smtClean="0">
                  <a:solidFill>
                    <a:srgbClr val="FFFF00"/>
                  </a:solidFill>
                  <a:ea typeface="ＭＳ Ｐゴシック" charset="0"/>
                  <a:cs typeface="Calibri"/>
                </a:rPr>
                <a:t>EXILL: </a:t>
              </a:r>
              <a:r>
                <a:rPr lang="it-IT" sz="2800" b="1" dirty="0" smtClean="0">
                  <a:solidFill>
                    <a:srgbClr val="FFFF00"/>
                  </a:solidFill>
                  <a:latin typeface="Symbol" charset="2"/>
                  <a:ea typeface="ＭＳ Ｐゴシック" charset="0"/>
                  <a:cs typeface="Symbol" charset="2"/>
                </a:rPr>
                <a:t>g</a:t>
              </a:r>
              <a:r>
                <a:rPr lang="it-IT" sz="2400" b="1" dirty="0" smtClean="0">
                  <a:solidFill>
                    <a:srgbClr val="FFFF00"/>
                  </a:solidFill>
                  <a:ea typeface="ＭＳ Ｐゴシック" charset="0"/>
                  <a:cs typeface="Calibri"/>
                </a:rPr>
                <a:t>-</a:t>
              </a:r>
              <a:r>
                <a:rPr lang="it-IT" sz="2400" b="1" dirty="0" err="1" smtClean="0">
                  <a:solidFill>
                    <a:srgbClr val="FFFF00"/>
                  </a:solidFill>
                  <a:ea typeface="ＭＳ Ｐゴシック" charset="0"/>
                  <a:cs typeface="Calibri"/>
                </a:rPr>
                <a:t>Spectroscopy</a:t>
              </a:r>
              <a:r>
                <a:rPr lang="it-IT" sz="2400" b="1" dirty="0" smtClean="0">
                  <a:solidFill>
                    <a:srgbClr val="FFFF00"/>
                  </a:solidFill>
                  <a:ea typeface="ＭＳ Ｐゴシック" charset="0"/>
                  <a:cs typeface="Calibri"/>
                </a:rPr>
                <a:t> </a:t>
              </a:r>
              <a:r>
                <a:rPr lang="it-IT" sz="2400" b="1" dirty="0" err="1" smtClean="0">
                  <a:solidFill>
                    <a:srgbClr val="FFFF00"/>
                  </a:solidFill>
                  <a:ea typeface="ＭＳ Ｐゴシック" charset="0"/>
                  <a:cs typeface="Calibri"/>
                </a:rPr>
                <a:t>Around</a:t>
              </a:r>
              <a:r>
                <a:rPr lang="it-IT" sz="2400" b="1" dirty="0" smtClean="0">
                  <a:solidFill>
                    <a:srgbClr val="FFFF00"/>
                  </a:solidFill>
                  <a:ea typeface="ＭＳ Ｐゴシック" charset="0"/>
                  <a:cs typeface="Calibri"/>
                </a:rPr>
                <a:t> DOUBLY MAGIC Nuclei</a:t>
              </a:r>
              <a:endParaRPr lang="it-IT" sz="2400" b="1" dirty="0">
                <a:solidFill>
                  <a:srgbClr val="FFFF00"/>
                </a:solidFill>
                <a:ea typeface="ＭＳ Ｐゴシック" charset="0"/>
                <a:cs typeface="Calibri"/>
              </a:endParaRPr>
            </a:p>
          </p:txBody>
        </p:sp>
        <p:sp>
          <p:nvSpPr>
            <p:cNvPr id="259" name="Prostokąt 78"/>
            <p:cNvSpPr/>
            <p:nvPr/>
          </p:nvSpPr>
          <p:spPr>
            <a:xfrm rot="19640712">
              <a:off x="2928797" y="4050981"/>
              <a:ext cx="2541981" cy="4665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>
                  <a:gd name="adj" fmla="val 70502"/>
                </a:avLst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>
                  <a:ln w="10541" cmpd="sng">
                    <a:noFill/>
                    <a:prstDash val="solid"/>
                  </a:ln>
                  <a:solidFill>
                    <a:srgbClr val="DADADA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pl-PL" sz="1600" b="1" dirty="0" smtClean="0">
                  <a:ln w="10541" cmpd="sng">
                    <a:noFill/>
                    <a:prstDash val="solid"/>
                  </a:ln>
                  <a:solidFill>
                    <a:srgbClr val="DADADA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erra </a:t>
              </a:r>
              <a:r>
                <a:rPr lang="pl-PL" sz="1600" b="1" dirty="0" err="1" smtClean="0">
                  <a:ln w="10541" cmpd="sng">
                    <a:noFill/>
                    <a:prstDash val="solid"/>
                  </a:ln>
                  <a:solidFill>
                    <a:srgbClr val="DADADA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incognita</a:t>
              </a:r>
              <a:endParaRPr lang="pl-PL" sz="1600" b="1" dirty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5" name="Elipsa 71"/>
            <p:cNvSpPr>
              <a:spLocks noChangeAspect="1"/>
            </p:cNvSpPr>
            <p:nvPr/>
          </p:nvSpPr>
          <p:spPr bwMode="auto">
            <a:xfrm>
              <a:off x="4015935" y="3848417"/>
              <a:ext cx="145110" cy="150668"/>
            </a:xfrm>
            <a:prstGeom prst="ellipse">
              <a:avLst/>
            </a:prstGeom>
            <a:solidFill>
              <a:srgbClr val="FF66CC"/>
            </a:solidFill>
            <a:ln w="95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1" name="pole tekstowe 6"/>
            <p:cNvSpPr txBox="1">
              <a:spLocks noChangeArrowheads="1"/>
            </p:cNvSpPr>
            <p:nvPr/>
          </p:nvSpPr>
          <p:spPr bwMode="auto">
            <a:xfrm>
              <a:off x="3926519" y="4221244"/>
              <a:ext cx="684002" cy="413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</p:grpSp>
      <p:grpSp>
        <p:nvGrpSpPr>
          <p:cNvPr id="272" name="Gruppo 271"/>
          <p:cNvGrpSpPr/>
          <p:nvPr/>
        </p:nvGrpSpPr>
        <p:grpSpPr>
          <a:xfrm>
            <a:off x="5576007" y="1792872"/>
            <a:ext cx="3789871" cy="4384160"/>
            <a:chOff x="5677024" y="1922742"/>
            <a:chExt cx="3789871" cy="4384160"/>
          </a:xfrm>
        </p:grpSpPr>
        <p:sp>
          <p:nvSpPr>
            <p:cNvPr id="260" name="Prostokąt 72"/>
            <p:cNvSpPr/>
            <p:nvPr/>
          </p:nvSpPr>
          <p:spPr>
            <a:xfrm>
              <a:off x="6486082" y="1922742"/>
              <a:ext cx="288702" cy="322048"/>
            </a:xfrm>
            <a:prstGeom prst="rect">
              <a:avLst/>
            </a:prstGeom>
            <a:solidFill>
              <a:srgbClr val="FFC000">
                <a:alpha val="58000"/>
              </a:srgbClr>
            </a:solidFill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4" name="Dowolny kształt 3"/>
            <p:cNvSpPr/>
            <p:nvPr/>
          </p:nvSpPr>
          <p:spPr bwMode="auto">
            <a:xfrm rot="622762">
              <a:off x="6806175" y="2301756"/>
              <a:ext cx="1196498" cy="938709"/>
            </a:xfrm>
            <a:custGeom>
              <a:avLst/>
              <a:gdLst>
                <a:gd name="connsiteX0" fmla="*/ 0 w 620111"/>
                <a:gd name="connsiteY0" fmla="*/ 0 h 777765"/>
                <a:gd name="connsiteX1" fmla="*/ 336331 w 620111"/>
                <a:gd name="connsiteY1" fmla="*/ 273269 h 777765"/>
                <a:gd name="connsiteX2" fmla="*/ 620111 w 620111"/>
                <a:gd name="connsiteY2" fmla="*/ 777765 h 77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111" h="777765">
                  <a:moveTo>
                    <a:pt x="0" y="0"/>
                  </a:moveTo>
                  <a:cubicBezTo>
                    <a:pt x="116489" y="71821"/>
                    <a:pt x="232979" y="143642"/>
                    <a:pt x="336331" y="273269"/>
                  </a:cubicBezTo>
                  <a:cubicBezTo>
                    <a:pt x="439683" y="402896"/>
                    <a:pt x="529897" y="590330"/>
                    <a:pt x="620111" y="777765"/>
                  </a:cubicBezTo>
                </a:path>
              </a:pathLst>
            </a:custGeom>
            <a:noFill/>
            <a:ln w="38100" cap="flat" cmpd="sng" algn="ctr">
              <a:solidFill>
                <a:srgbClr val="FF99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267" name="Obraz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77024" y="3414998"/>
              <a:ext cx="3789871" cy="2891904"/>
            </a:xfrm>
            <a:prstGeom prst="rect">
              <a:avLst/>
            </a:prstGeom>
          </p:spPr>
        </p:pic>
      </p:grpSp>
      <p:grpSp>
        <p:nvGrpSpPr>
          <p:cNvPr id="273" name="Gruppo 272"/>
          <p:cNvGrpSpPr/>
          <p:nvPr/>
        </p:nvGrpSpPr>
        <p:grpSpPr>
          <a:xfrm>
            <a:off x="164824" y="929255"/>
            <a:ext cx="5121028" cy="2488163"/>
            <a:chOff x="-8348" y="1448735"/>
            <a:chExt cx="5121028" cy="2488163"/>
          </a:xfrm>
        </p:grpSpPr>
        <p:sp>
          <p:nvSpPr>
            <p:cNvPr id="261" name="Prostokąt 64"/>
            <p:cNvSpPr/>
            <p:nvPr/>
          </p:nvSpPr>
          <p:spPr>
            <a:xfrm>
              <a:off x="4834167" y="3436050"/>
              <a:ext cx="278513" cy="279698"/>
            </a:xfrm>
            <a:prstGeom prst="rect">
              <a:avLst/>
            </a:prstGeom>
            <a:solidFill>
              <a:srgbClr val="FFC000">
                <a:alpha val="58000"/>
              </a:srgbClr>
            </a:solidFill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pic>
          <p:nvPicPr>
            <p:cNvPr id="268" name="Obraz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8348" y="1448735"/>
              <a:ext cx="3284241" cy="248816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69" name="Dowolny kształt 82"/>
            <p:cNvSpPr/>
            <p:nvPr/>
          </p:nvSpPr>
          <p:spPr bwMode="auto">
            <a:xfrm>
              <a:off x="3380941" y="2761164"/>
              <a:ext cx="1453225" cy="590939"/>
            </a:xfrm>
            <a:custGeom>
              <a:avLst/>
              <a:gdLst>
                <a:gd name="connsiteX0" fmla="*/ 0 w 620111"/>
                <a:gd name="connsiteY0" fmla="*/ 0 h 777765"/>
                <a:gd name="connsiteX1" fmla="*/ 336331 w 620111"/>
                <a:gd name="connsiteY1" fmla="*/ 273269 h 777765"/>
                <a:gd name="connsiteX2" fmla="*/ 620111 w 620111"/>
                <a:gd name="connsiteY2" fmla="*/ 777765 h 77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111" h="777765">
                  <a:moveTo>
                    <a:pt x="0" y="0"/>
                  </a:moveTo>
                  <a:cubicBezTo>
                    <a:pt x="116489" y="71821"/>
                    <a:pt x="232979" y="143642"/>
                    <a:pt x="336331" y="273269"/>
                  </a:cubicBezTo>
                  <a:cubicBezTo>
                    <a:pt x="439683" y="402896"/>
                    <a:pt x="529897" y="590330"/>
                    <a:pt x="620111" y="777765"/>
                  </a:cubicBezTo>
                </a:path>
              </a:pathLst>
            </a:custGeom>
            <a:noFill/>
            <a:ln w="38100" cap="flat" cmpd="sng" algn="ctr">
              <a:solidFill>
                <a:srgbClr val="FF99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80" name="CasellaDiTesto 79"/>
          <p:cNvSpPr txBox="1"/>
          <p:nvPr/>
        </p:nvSpPr>
        <p:spPr>
          <a:xfrm>
            <a:off x="56897" y="5288482"/>
            <a:ext cx="7616480" cy="16681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VALENCE </a:t>
            </a:r>
            <a:r>
              <a:rPr lang="it-IT" sz="2000" b="1" dirty="0" err="1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p</a:t>
            </a:r>
            <a:r>
              <a:rPr lang="it-IT" sz="2000" b="1" dirty="0" err="1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articles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it-IT" sz="2000" b="1" dirty="0" err="1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Interactions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:                 </a:t>
            </a:r>
          </a:p>
          <a:p>
            <a:pPr>
              <a:lnSpc>
                <a:spcPct val="80000"/>
              </a:lnSpc>
            </a:pPr>
            <a:r>
              <a:rPr lang="it-IT" sz="2000" b="1" dirty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      </a:t>
            </a:r>
            <a:r>
              <a:rPr lang="it-IT" dirty="0" smtClean="0">
                <a:solidFill>
                  <a:schemeClr val="bg1"/>
                </a:solidFill>
                <a:latin typeface="Corbel"/>
                <a:cs typeface="Corbel"/>
              </a:rPr>
              <a:t>SHELL Model </a:t>
            </a:r>
          </a:p>
          <a:p>
            <a:pPr>
              <a:lnSpc>
                <a:spcPct val="50000"/>
              </a:lnSpc>
            </a:pPr>
            <a:endParaRPr lang="it-IT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COUPLINGS </a:t>
            </a:r>
            <a:r>
              <a:rPr lang="it-IT" sz="2000" b="1" dirty="0" err="1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particles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 + CORE </a:t>
            </a:r>
            <a:r>
              <a:rPr lang="it-IT" sz="2000" b="1" dirty="0" err="1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excitations</a:t>
            </a:r>
            <a:r>
              <a:rPr lang="it-IT" sz="2000" b="1" dirty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:</a:t>
            </a:r>
            <a:endParaRPr lang="it-IT" sz="2000" b="1" dirty="0" smtClean="0">
              <a:solidFill>
                <a:srgbClr val="00FFFF"/>
              </a:solidFill>
              <a:latin typeface="Corbel"/>
              <a:cs typeface="Corbel"/>
              <a:sym typeface="Wingdings"/>
            </a:endParaRPr>
          </a:p>
          <a:p>
            <a:pPr lvl="0">
              <a:lnSpc>
                <a:spcPct val="80000"/>
              </a:lnSpc>
            </a:pPr>
            <a:r>
              <a:rPr lang="it-IT" sz="2000" b="1" dirty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   </a:t>
            </a:r>
            <a:r>
              <a:rPr lang="it-IT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  </a:t>
            </a:r>
            <a:r>
              <a:rPr lang="it-IT" dirty="0" err="1" smtClean="0">
                <a:solidFill>
                  <a:srgbClr val="FFFFFF"/>
                </a:solidFill>
                <a:latin typeface="Corbel"/>
                <a:cs typeface="Corbel"/>
              </a:rPr>
              <a:t>Fragmentation</a:t>
            </a:r>
            <a:r>
              <a:rPr lang="it-IT" dirty="0" smtClean="0">
                <a:solidFill>
                  <a:srgbClr val="FFFFFF"/>
                </a:solidFill>
                <a:latin typeface="Corbel"/>
                <a:cs typeface="Corbel"/>
              </a:rPr>
              <a:t> of single </a:t>
            </a:r>
            <a:r>
              <a:rPr lang="it-IT" dirty="0" err="1" smtClean="0">
                <a:solidFill>
                  <a:srgbClr val="FFFFFF"/>
                </a:solidFill>
                <a:latin typeface="Corbel"/>
                <a:cs typeface="Corbel"/>
              </a:rPr>
              <a:t>particle</a:t>
            </a:r>
            <a:r>
              <a:rPr lang="it-IT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orbel"/>
                <a:cs typeface="Corbel"/>
              </a:rPr>
              <a:t>strength</a:t>
            </a:r>
            <a:r>
              <a:rPr lang="it-IT" dirty="0" smtClean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lang="it-IT" dirty="0">
              <a:solidFill>
                <a:srgbClr val="FFFFFF"/>
              </a:solidFill>
              <a:latin typeface="Corbel"/>
              <a:cs typeface="Corbel"/>
            </a:endParaRPr>
          </a:p>
          <a:p>
            <a:pPr lvl="0">
              <a:lnSpc>
                <a:spcPct val="80000"/>
              </a:lnSpc>
            </a:pPr>
            <a:r>
              <a:rPr lang="it-IT" dirty="0" smtClean="0">
                <a:solidFill>
                  <a:srgbClr val="FFFFFF"/>
                </a:solidFill>
                <a:latin typeface="Corbel"/>
                <a:cs typeface="Corbel"/>
              </a:rPr>
              <a:t>       </a:t>
            </a:r>
            <a:r>
              <a:rPr lang="it-IT" dirty="0" err="1" smtClean="0">
                <a:solidFill>
                  <a:srgbClr val="FFFFFF"/>
                </a:solidFill>
                <a:latin typeface="Corbel"/>
                <a:cs typeface="Corbel"/>
              </a:rPr>
              <a:t>damping</a:t>
            </a:r>
            <a:r>
              <a:rPr lang="it-IT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orbel"/>
                <a:cs typeface="Corbel"/>
              </a:rPr>
              <a:t>mechanisms</a:t>
            </a:r>
            <a:r>
              <a:rPr lang="it-IT" dirty="0" smtClean="0">
                <a:solidFill>
                  <a:srgbClr val="FFFFFF"/>
                </a:solidFill>
                <a:latin typeface="Corbel"/>
                <a:cs typeface="Corbel"/>
              </a:rPr>
              <a:t>, </a:t>
            </a:r>
            <a:r>
              <a:rPr lang="it-IT" dirty="0" err="1" smtClean="0">
                <a:solidFill>
                  <a:srgbClr val="FFFFFF"/>
                </a:solidFill>
                <a:latin typeface="Corbel"/>
                <a:cs typeface="Corbel"/>
              </a:rPr>
              <a:t>hanarmonicity</a:t>
            </a:r>
            <a:r>
              <a:rPr lang="it-IT" dirty="0" smtClean="0">
                <a:solidFill>
                  <a:srgbClr val="FFFFFF"/>
                </a:solidFill>
                <a:latin typeface="Corbel"/>
                <a:cs typeface="Corbel"/>
              </a:rPr>
              <a:t> of </a:t>
            </a:r>
            <a:r>
              <a:rPr lang="it-IT" dirty="0" err="1" smtClean="0">
                <a:solidFill>
                  <a:srgbClr val="FFFFFF"/>
                </a:solidFill>
                <a:latin typeface="Corbel"/>
                <a:cs typeface="Corbel"/>
              </a:rPr>
              <a:t>vibrational</a:t>
            </a:r>
            <a:r>
              <a:rPr lang="it-IT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orbel"/>
                <a:cs typeface="Corbel"/>
              </a:rPr>
              <a:t>spectra</a:t>
            </a:r>
            <a:r>
              <a:rPr lang="it-IT" dirty="0" smtClean="0">
                <a:solidFill>
                  <a:srgbClr val="FFFFFF"/>
                </a:solidFill>
                <a:latin typeface="Corbel"/>
                <a:cs typeface="Corbel"/>
              </a:rPr>
              <a:t> …</a:t>
            </a:r>
            <a:endParaRPr lang="it-IT" dirty="0">
              <a:solidFill>
                <a:srgbClr val="FFFFFF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endParaRPr lang="it-IT" b="1" dirty="0" smtClean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6045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http://www.nndc.bnl.gov/nudat2/images/ton_c235ufy_z7_cs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689" y="649360"/>
            <a:ext cx="6652804" cy="4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uppo 65"/>
          <p:cNvGrpSpPr/>
          <p:nvPr/>
        </p:nvGrpSpPr>
        <p:grpSpPr>
          <a:xfrm>
            <a:off x="164824" y="929255"/>
            <a:ext cx="5178752" cy="2488163"/>
            <a:chOff x="-8348" y="1448735"/>
            <a:chExt cx="5178752" cy="2488163"/>
          </a:xfrm>
        </p:grpSpPr>
        <p:sp>
          <p:nvSpPr>
            <p:cNvPr id="67" name="Prostokąt 64"/>
            <p:cNvSpPr/>
            <p:nvPr/>
          </p:nvSpPr>
          <p:spPr>
            <a:xfrm>
              <a:off x="4891891" y="3594780"/>
              <a:ext cx="278513" cy="279698"/>
            </a:xfrm>
            <a:prstGeom prst="rect">
              <a:avLst/>
            </a:prstGeom>
            <a:solidFill>
              <a:srgbClr val="FFC000">
                <a:alpha val="58000"/>
              </a:srgbClr>
            </a:solidFill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pic>
          <p:nvPicPr>
            <p:cNvPr id="68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348" y="1448735"/>
              <a:ext cx="3284241" cy="248816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69" name="Dowolny kształt 82"/>
            <p:cNvSpPr/>
            <p:nvPr/>
          </p:nvSpPr>
          <p:spPr bwMode="auto">
            <a:xfrm>
              <a:off x="3380941" y="2761164"/>
              <a:ext cx="1510950" cy="730958"/>
            </a:xfrm>
            <a:custGeom>
              <a:avLst/>
              <a:gdLst>
                <a:gd name="connsiteX0" fmla="*/ 0 w 620111"/>
                <a:gd name="connsiteY0" fmla="*/ 0 h 777765"/>
                <a:gd name="connsiteX1" fmla="*/ 336331 w 620111"/>
                <a:gd name="connsiteY1" fmla="*/ 273269 h 777765"/>
                <a:gd name="connsiteX2" fmla="*/ 620111 w 620111"/>
                <a:gd name="connsiteY2" fmla="*/ 777765 h 77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111" h="777765">
                  <a:moveTo>
                    <a:pt x="0" y="0"/>
                  </a:moveTo>
                  <a:cubicBezTo>
                    <a:pt x="116489" y="71821"/>
                    <a:pt x="232979" y="143642"/>
                    <a:pt x="336331" y="273269"/>
                  </a:cubicBezTo>
                  <a:cubicBezTo>
                    <a:pt x="439683" y="402896"/>
                    <a:pt x="529897" y="590330"/>
                    <a:pt x="620111" y="777765"/>
                  </a:cubicBezTo>
                </a:path>
              </a:pathLst>
            </a:custGeom>
            <a:noFill/>
            <a:ln w="38100" cap="flat" cmpd="sng" algn="ctr">
              <a:solidFill>
                <a:srgbClr val="FF99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70" name="CasellaDiTesto 69"/>
          <p:cNvSpPr txBox="1"/>
          <p:nvPr/>
        </p:nvSpPr>
        <p:spPr>
          <a:xfrm>
            <a:off x="459627" y="5403922"/>
            <a:ext cx="7616480" cy="12423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baseline="30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132</a:t>
            </a:r>
            <a:r>
              <a:rPr lang="it-IT" sz="2400" b="1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Sn – DOUBLE SHELL </a:t>
            </a:r>
            <a:r>
              <a:rPr lang="it-IT" sz="2400" b="1" dirty="0" err="1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Closure</a:t>
            </a:r>
            <a:r>
              <a:rPr lang="it-IT" sz="2400" b="1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away</a:t>
            </a:r>
            <a:r>
              <a:rPr lang="it-IT" sz="2400" b="1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 from </a:t>
            </a:r>
            <a:r>
              <a:rPr lang="it-IT" sz="2400" b="1" dirty="0" err="1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stability</a:t>
            </a:r>
            <a:endParaRPr lang="it-IT" sz="2400" b="1" dirty="0" smtClean="0">
              <a:solidFill>
                <a:schemeClr val="bg1"/>
              </a:solidFill>
              <a:latin typeface="Corbel"/>
              <a:cs typeface="Corbel"/>
              <a:sym typeface="Wingdings"/>
            </a:endParaRPr>
          </a:p>
          <a:p>
            <a:pPr algn="ctr">
              <a:lnSpc>
                <a:spcPct val="50000"/>
              </a:lnSpc>
            </a:pPr>
            <a:endParaRPr lang="it-IT" sz="1200" b="1" dirty="0" smtClean="0">
              <a:solidFill>
                <a:schemeClr val="bg1"/>
              </a:solidFill>
              <a:latin typeface="Calibri"/>
              <a:cs typeface="Calibri"/>
              <a:sym typeface="Wingdings"/>
            </a:endParaRPr>
          </a:p>
          <a:p>
            <a:pPr algn="ctr">
              <a:lnSpc>
                <a:spcPct val="90000"/>
              </a:lnSpc>
            </a:pPr>
            <a:r>
              <a:rPr lang="it-IT" sz="3200" baseline="30000" dirty="0">
                <a:solidFill>
                  <a:srgbClr val="00FFFF"/>
                </a:solidFill>
                <a:latin typeface="Calibri"/>
                <a:cs typeface="Calibri"/>
              </a:rPr>
              <a:t>133</a:t>
            </a:r>
            <a:r>
              <a:rPr lang="it-IT" sz="3200" dirty="0">
                <a:solidFill>
                  <a:srgbClr val="00FFFF"/>
                </a:solidFill>
                <a:latin typeface="Calibri"/>
                <a:cs typeface="Calibri"/>
              </a:rPr>
              <a:t>Sb: </a:t>
            </a:r>
            <a:r>
              <a:rPr lang="it-IT" sz="3200" baseline="30000" dirty="0">
                <a:solidFill>
                  <a:srgbClr val="00FFFF"/>
                </a:solidFill>
                <a:latin typeface="Calibri"/>
                <a:cs typeface="Calibri"/>
              </a:rPr>
              <a:t>132</a:t>
            </a:r>
            <a:r>
              <a:rPr lang="it-IT" sz="3200" dirty="0">
                <a:solidFill>
                  <a:srgbClr val="00FFFF"/>
                </a:solidFill>
                <a:latin typeface="Calibri"/>
                <a:cs typeface="Calibri"/>
              </a:rPr>
              <a:t>Sn + </a:t>
            </a:r>
            <a:r>
              <a:rPr lang="it-IT" sz="3200" dirty="0" smtClean="0">
                <a:solidFill>
                  <a:srgbClr val="00FFFF"/>
                </a:solidFill>
                <a:latin typeface="Calibri"/>
                <a:cs typeface="Calibri"/>
              </a:rPr>
              <a:t>1 </a:t>
            </a:r>
            <a:r>
              <a:rPr lang="it-IT" sz="3200" dirty="0" err="1" smtClean="0">
                <a:solidFill>
                  <a:srgbClr val="00FFFF"/>
                </a:solidFill>
                <a:latin typeface="Symbol" charset="2"/>
                <a:cs typeface="Symbol" charset="2"/>
              </a:rPr>
              <a:t>p</a:t>
            </a:r>
            <a:endParaRPr lang="it-IT" sz="3200" dirty="0">
              <a:solidFill>
                <a:srgbClr val="00FFFF"/>
              </a:solidFill>
              <a:latin typeface="Symbol" charset="2"/>
              <a:cs typeface="Symbol" charset="2"/>
            </a:endParaRPr>
          </a:p>
          <a:p>
            <a:pPr algn="ctr">
              <a:lnSpc>
                <a:spcPct val="90000"/>
              </a:lnSpc>
            </a:pPr>
            <a:endParaRPr lang="it-IT" sz="2000" b="1" dirty="0" smtClean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72" name="Text Box 12"/>
          <p:cNvSpPr txBox="1">
            <a:spLocks noChangeArrowheads="1"/>
          </p:cNvSpPr>
          <p:nvPr/>
        </p:nvSpPr>
        <p:spPr bwMode="auto">
          <a:xfrm>
            <a:off x="6303327" y="3517428"/>
            <a:ext cx="2368407" cy="1631216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Neutron-</a:t>
            </a:r>
            <a:r>
              <a:rPr lang="pl-PL" b="1" dirty="0" err="1" smtClean="0">
                <a:solidFill>
                  <a:srgbClr val="0000FF"/>
                </a:solidFill>
                <a:latin typeface="Calibri"/>
                <a:cs typeface="Calibri"/>
              </a:rPr>
              <a:t>induced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FISSION</a:t>
            </a:r>
          </a:p>
          <a:p>
            <a:pPr algn="ctr" eaLnBrk="1" hangingPunct="1">
              <a:lnSpc>
                <a:spcPct val="50000"/>
              </a:lnSpc>
            </a:pPr>
            <a:endParaRPr lang="pl-PL" sz="8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 n + </a:t>
            </a:r>
            <a:r>
              <a:rPr lang="pl-PL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235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U</a:t>
            </a:r>
          </a:p>
          <a:p>
            <a:pPr algn="ctr" eaLnBrk="1" hangingPunct="1"/>
            <a:r>
              <a:rPr lang="pl-PL" b="1" dirty="0">
                <a:solidFill>
                  <a:srgbClr val="0000FF"/>
                </a:solidFill>
                <a:latin typeface="Calibri"/>
                <a:cs typeface="Calibri"/>
              </a:rPr>
              <a:t> n + </a:t>
            </a:r>
            <a:r>
              <a:rPr lang="pl-PL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241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Pu</a:t>
            </a:r>
            <a:endParaRPr lang="pl-PL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3" name="Rettangolo 72"/>
          <p:cNvSpPr/>
          <p:nvPr/>
        </p:nvSpPr>
        <p:spPr>
          <a:xfrm>
            <a:off x="0" y="23488"/>
            <a:ext cx="914400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it-IT" sz="2800" b="1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EXILL: </a:t>
            </a:r>
            <a:r>
              <a:rPr lang="it-IT" sz="2800" b="1" dirty="0" smtClean="0">
                <a:solidFill>
                  <a:srgbClr val="FFFF00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it-IT" sz="2400" b="1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-</a:t>
            </a:r>
            <a:r>
              <a:rPr lang="it-IT" sz="2400" b="1" dirty="0" err="1" smtClean="0">
                <a:solidFill>
                  <a:srgbClr val="FFFF00"/>
                </a:solidFill>
                <a:ea typeface="ＭＳ Ｐゴシック" charset="0"/>
                <a:cs typeface="Calibri"/>
              </a:rPr>
              <a:t>Spectroscopy</a:t>
            </a:r>
            <a:r>
              <a:rPr lang="it-IT" sz="2400" b="1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ea typeface="ＭＳ Ｐゴシック" charset="0"/>
                <a:cs typeface="Calibri"/>
              </a:rPr>
              <a:t>Around</a:t>
            </a:r>
            <a:r>
              <a:rPr lang="it-IT" sz="2400" b="1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 DOUBLY MAGIC Nuclei</a:t>
            </a:r>
            <a:endParaRPr lang="it-IT" sz="2400" b="1" dirty="0">
              <a:solidFill>
                <a:srgbClr val="FFFF00"/>
              </a:solidFill>
              <a:ea typeface="ＭＳ Ｐゴシック" charset="0"/>
              <a:cs typeface="Calibri"/>
            </a:endParaRPr>
          </a:p>
        </p:txBody>
      </p:sp>
      <p:grpSp>
        <p:nvGrpSpPr>
          <p:cNvPr id="85" name="Gruppo 84"/>
          <p:cNvGrpSpPr/>
          <p:nvPr/>
        </p:nvGrpSpPr>
        <p:grpSpPr>
          <a:xfrm>
            <a:off x="2164688" y="5511950"/>
            <a:ext cx="6936020" cy="1340280"/>
            <a:chOff x="2164688" y="5511950"/>
            <a:chExt cx="6936020" cy="1340280"/>
          </a:xfrm>
        </p:grpSpPr>
        <p:grpSp>
          <p:nvGrpSpPr>
            <p:cNvPr id="74" name="Gruppo 73"/>
            <p:cNvGrpSpPr/>
            <p:nvPr/>
          </p:nvGrpSpPr>
          <p:grpSpPr>
            <a:xfrm>
              <a:off x="6825102" y="5511950"/>
              <a:ext cx="2275606" cy="1322316"/>
              <a:chOff x="3676858" y="4844827"/>
              <a:chExt cx="2275606" cy="1322316"/>
            </a:xfrm>
          </p:grpSpPr>
          <p:grpSp>
            <p:nvGrpSpPr>
              <p:cNvPr id="75" name="Group 11"/>
              <p:cNvGrpSpPr/>
              <p:nvPr/>
            </p:nvGrpSpPr>
            <p:grpSpPr>
              <a:xfrm>
                <a:off x="3676858" y="4844827"/>
                <a:ext cx="1728209" cy="1322316"/>
                <a:chOff x="3982709" y="4974005"/>
                <a:chExt cx="1728209" cy="1322316"/>
              </a:xfrm>
            </p:grpSpPr>
            <p:sp>
              <p:nvSpPr>
                <p:cNvPr id="78" name="Rectangle 86"/>
                <p:cNvSpPr/>
                <p:nvPr/>
              </p:nvSpPr>
              <p:spPr>
                <a:xfrm>
                  <a:off x="3982709" y="4974005"/>
                  <a:ext cx="18466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lang="en-US" sz="1400" kern="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79" name="Picture 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86493" y="5576322"/>
                  <a:ext cx="724425" cy="719999"/>
                </a:xfrm>
                <a:prstGeom prst="rect">
                  <a:avLst/>
                </a:prstGeom>
              </p:spPr>
            </p:pic>
          </p:grpSp>
          <p:sp>
            <p:nvSpPr>
              <p:cNvPr id="76" name="Elipsa 1"/>
              <p:cNvSpPr>
                <a:spLocks noChangeAspect="1"/>
              </p:cNvSpPr>
              <p:nvPr/>
            </p:nvSpPr>
            <p:spPr bwMode="auto">
              <a:xfrm>
                <a:off x="5268348" y="5454847"/>
                <a:ext cx="684116" cy="683020"/>
              </a:xfrm>
              <a:prstGeom prst="ellipse">
                <a:avLst/>
              </a:prstGeom>
              <a:solidFill>
                <a:sysClr val="window" lastClr="FFFFFF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3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pic>
            <p:nvPicPr>
              <p:cNvPr id="77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377600" y="5563559"/>
                <a:ext cx="478358" cy="468000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80" name="Rettangolo 79"/>
            <p:cNvSpPr/>
            <p:nvPr/>
          </p:nvSpPr>
          <p:spPr>
            <a:xfrm>
              <a:off x="2164688" y="6505981"/>
              <a:ext cx="4773809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90000"/>
                </a:lnSpc>
                <a:defRPr/>
              </a:pPr>
              <a:r>
                <a:rPr lang="en-US" kern="0" dirty="0">
                  <a:solidFill>
                    <a:schemeClr val="bg1"/>
                  </a:solidFill>
                  <a:latin typeface="Calibri"/>
                  <a:cs typeface="Calibri"/>
                </a:rPr>
                <a:t>G. </a:t>
              </a:r>
              <a:r>
                <a:rPr lang="en-US" kern="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Bocchi</a:t>
              </a: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, S</a:t>
              </a:r>
              <a:r>
                <a:rPr lang="en-US" kern="0" dirty="0">
                  <a:solidFill>
                    <a:schemeClr val="bg1"/>
                  </a:solidFill>
                  <a:latin typeface="Calibri"/>
                  <a:cs typeface="Calibri"/>
                </a:rPr>
                <a:t>. </a:t>
              </a:r>
              <a:r>
                <a:rPr lang="en-US" kern="0" dirty="0" err="1">
                  <a:solidFill>
                    <a:schemeClr val="bg1"/>
                  </a:solidFill>
                  <a:latin typeface="Calibri"/>
                  <a:cs typeface="Calibri"/>
                </a:rPr>
                <a:t>Leoni</a:t>
              </a:r>
              <a:r>
                <a:rPr lang="en-US" kern="0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, B</a:t>
              </a:r>
              <a:r>
                <a:rPr lang="en-US" kern="0" dirty="0">
                  <a:solidFill>
                    <a:schemeClr val="bg1"/>
                  </a:solidFill>
                  <a:latin typeface="Calibri"/>
                  <a:cs typeface="Calibri"/>
                </a:rPr>
                <a:t>. </a:t>
              </a:r>
              <a:r>
                <a:rPr lang="en-US" kern="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Fornal</a:t>
              </a: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, … (Milano, Krakow)</a:t>
              </a:r>
              <a:endParaRPr lang="en-US" kern="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82" name="Group 3"/>
          <p:cNvGrpSpPr>
            <a:grpSpLocks noChangeAspect="1"/>
          </p:cNvGrpSpPr>
          <p:nvPr/>
        </p:nvGrpSpPr>
        <p:grpSpPr>
          <a:xfrm>
            <a:off x="1951836" y="1972577"/>
            <a:ext cx="396000" cy="322141"/>
            <a:chOff x="3368910" y="2060656"/>
            <a:chExt cx="364123" cy="296210"/>
          </a:xfrm>
        </p:grpSpPr>
        <p:sp>
          <p:nvSpPr>
            <p:cNvPr id="83" name="Oval 18"/>
            <p:cNvSpPr>
              <a:spLocks noChangeAspect="1" noChangeArrowheads="1"/>
            </p:cNvSpPr>
            <p:nvPr/>
          </p:nvSpPr>
          <p:spPr bwMode="auto">
            <a:xfrm>
              <a:off x="3402856" y="2060656"/>
              <a:ext cx="296231" cy="29621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Text Box 23"/>
            <p:cNvSpPr txBox="1">
              <a:spLocks noChangeArrowheads="1"/>
            </p:cNvSpPr>
            <p:nvPr/>
          </p:nvSpPr>
          <p:spPr bwMode="auto">
            <a:xfrm>
              <a:off x="3368910" y="2092926"/>
              <a:ext cx="364123" cy="226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133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878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1" y="-7558"/>
            <a:ext cx="4036449" cy="2983631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6" name="Gruppo 5"/>
          <p:cNvGrpSpPr/>
          <p:nvPr/>
        </p:nvGrpSpPr>
        <p:grpSpPr>
          <a:xfrm>
            <a:off x="2598898" y="1499669"/>
            <a:ext cx="3553722" cy="5373073"/>
            <a:chOff x="2598893" y="1499668"/>
            <a:chExt cx="3553722" cy="5373073"/>
          </a:xfrm>
        </p:grpSpPr>
        <p:grpSp>
          <p:nvGrpSpPr>
            <p:cNvPr id="7" name="Gruppo 6"/>
            <p:cNvGrpSpPr/>
            <p:nvPr/>
          </p:nvGrpSpPr>
          <p:grpSpPr>
            <a:xfrm>
              <a:off x="2598893" y="1499668"/>
              <a:ext cx="3553722" cy="5373073"/>
              <a:chOff x="3008961" y="1499668"/>
              <a:chExt cx="3553722" cy="5373073"/>
            </a:xfrm>
          </p:grpSpPr>
          <p:sp>
            <p:nvSpPr>
              <p:cNvPr id="9" name="Rettangolo 8"/>
              <p:cNvSpPr/>
              <p:nvPr/>
            </p:nvSpPr>
            <p:spPr>
              <a:xfrm>
                <a:off x="3688255" y="2254685"/>
                <a:ext cx="2664638" cy="431305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0" name="Gruppo 9"/>
              <p:cNvGrpSpPr/>
              <p:nvPr/>
            </p:nvGrpSpPr>
            <p:grpSpPr>
              <a:xfrm>
                <a:off x="3008961" y="1499668"/>
                <a:ext cx="3553722" cy="5373073"/>
                <a:chOff x="3008961" y="1499668"/>
                <a:chExt cx="3553722" cy="5373073"/>
              </a:xfrm>
            </p:grpSpPr>
            <p:grpSp>
              <p:nvGrpSpPr>
                <p:cNvPr id="11" name="Grupa 70"/>
                <p:cNvGrpSpPr/>
                <p:nvPr/>
              </p:nvGrpSpPr>
              <p:grpSpPr>
                <a:xfrm>
                  <a:off x="3008961" y="1499668"/>
                  <a:ext cx="3416423" cy="5243872"/>
                  <a:chOff x="4089072" y="2598138"/>
                  <a:chExt cx="3206333" cy="4542899"/>
                </a:xfrm>
              </p:grpSpPr>
              <p:pic>
                <p:nvPicPr>
                  <p:cNvPr id="14" name="Obraz 6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831493" y="3378625"/>
                    <a:ext cx="2463912" cy="3762412"/>
                  </a:xfrm>
                  <a:prstGeom prst="rect">
                    <a:avLst/>
                  </a:prstGeom>
                </p:spPr>
              </p:pic>
              <p:sp>
                <p:nvSpPr>
                  <p:cNvPr id="15" name="Dowolny kształt 17"/>
                  <p:cNvSpPr/>
                  <p:nvPr/>
                </p:nvSpPr>
                <p:spPr bwMode="auto">
                  <a:xfrm>
                    <a:off x="4089072" y="2598138"/>
                    <a:ext cx="1245623" cy="780487"/>
                  </a:xfrm>
                  <a:custGeom>
                    <a:avLst/>
                    <a:gdLst>
                      <a:gd name="connsiteX0" fmla="*/ 0 w 3457183"/>
                      <a:gd name="connsiteY0" fmla="*/ 6026 h 907900"/>
                      <a:gd name="connsiteX1" fmla="*/ 964504 w 3457183"/>
                      <a:gd name="connsiteY1" fmla="*/ 6026 h 907900"/>
                      <a:gd name="connsiteX2" fmla="*/ 2079320 w 3457183"/>
                      <a:gd name="connsiteY2" fmla="*/ 68656 h 907900"/>
                      <a:gd name="connsiteX3" fmla="*/ 3006246 w 3457183"/>
                      <a:gd name="connsiteY3" fmla="*/ 419385 h 907900"/>
                      <a:gd name="connsiteX4" fmla="*/ 3457183 w 3457183"/>
                      <a:gd name="connsiteY4" fmla="*/ 907900 h 907900"/>
                      <a:gd name="connsiteX0" fmla="*/ 0 w 3457183"/>
                      <a:gd name="connsiteY0" fmla="*/ 124354 h 1026228"/>
                      <a:gd name="connsiteX1" fmla="*/ 941807 w 3457183"/>
                      <a:gd name="connsiteY1" fmla="*/ 600 h 1026228"/>
                      <a:gd name="connsiteX2" fmla="*/ 2079320 w 3457183"/>
                      <a:gd name="connsiteY2" fmla="*/ 186984 h 1026228"/>
                      <a:gd name="connsiteX3" fmla="*/ 3006246 w 3457183"/>
                      <a:gd name="connsiteY3" fmla="*/ 537713 h 1026228"/>
                      <a:gd name="connsiteX4" fmla="*/ 3457183 w 3457183"/>
                      <a:gd name="connsiteY4" fmla="*/ 1026228 h 1026228"/>
                      <a:gd name="connsiteX0" fmla="*/ 0 w 3502577"/>
                      <a:gd name="connsiteY0" fmla="*/ 144 h 1221719"/>
                      <a:gd name="connsiteX1" fmla="*/ 987201 w 3502577"/>
                      <a:gd name="connsiteY1" fmla="*/ 196091 h 1221719"/>
                      <a:gd name="connsiteX2" fmla="*/ 2124714 w 3502577"/>
                      <a:gd name="connsiteY2" fmla="*/ 382475 h 1221719"/>
                      <a:gd name="connsiteX3" fmla="*/ 3051640 w 3502577"/>
                      <a:gd name="connsiteY3" fmla="*/ 733204 h 1221719"/>
                      <a:gd name="connsiteX4" fmla="*/ 3502577 w 3502577"/>
                      <a:gd name="connsiteY4" fmla="*/ 1221719 h 1221719"/>
                      <a:gd name="connsiteX0" fmla="*/ 0 w 3502577"/>
                      <a:gd name="connsiteY0" fmla="*/ 0 h 1221575"/>
                      <a:gd name="connsiteX1" fmla="*/ 987201 w 3502577"/>
                      <a:gd name="connsiteY1" fmla="*/ 195947 h 1221575"/>
                      <a:gd name="connsiteX2" fmla="*/ 2124714 w 3502577"/>
                      <a:gd name="connsiteY2" fmla="*/ 382331 h 1221575"/>
                      <a:gd name="connsiteX3" fmla="*/ 3051640 w 3502577"/>
                      <a:gd name="connsiteY3" fmla="*/ 733060 h 1221575"/>
                      <a:gd name="connsiteX4" fmla="*/ 3502577 w 3502577"/>
                      <a:gd name="connsiteY4" fmla="*/ 1221575 h 1221575"/>
                      <a:gd name="connsiteX0" fmla="*/ 0 w 3502577"/>
                      <a:gd name="connsiteY0" fmla="*/ 0 h 1221575"/>
                      <a:gd name="connsiteX1" fmla="*/ 1293607 w 3502577"/>
                      <a:gd name="connsiteY1" fmla="*/ 216573 h 1221575"/>
                      <a:gd name="connsiteX2" fmla="*/ 2124714 w 3502577"/>
                      <a:gd name="connsiteY2" fmla="*/ 382331 h 1221575"/>
                      <a:gd name="connsiteX3" fmla="*/ 3051640 w 3502577"/>
                      <a:gd name="connsiteY3" fmla="*/ 733060 h 1221575"/>
                      <a:gd name="connsiteX4" fmla="*/ 3502577 w 3502577"/>
                      <a:gd name="connsiteY4" fmla="*/ 1221575 h 1221575"/>
                      <a:gd name="connsiteX0" fmla="*/ 0 w 3502577"/>
                      <a:gd name="connsiteY0" fmla="*/ 0 h 1221575"/>
                      <a:gd name="connsiteX1" fmla="*/ 1293607 w 3502577"/>
                      <a:gd name="connsiteY1" fmla="*/ 216573 h 1221575"/>
                      <a:gd name="connsiteX2" fmla="*/ 2215502 w 3502577"/>
                      <a:gd name="connsiteY2" fmla="*/ 444208 h 1221575"/>
                      <a:gd name="connsiteX3" fmla="*/ 3051640 w 3502577"/>
                      <a:gd name="connsiteY3" fmla="*/ 733060 h 1221575"/>
                      <a:gd name="connsiteX4" fmla="*/ 3502577 w 3502577"/>
                      <a:gd name="connsiteY4" fmla="*/ 1221575 h 1221575"/>
                      <a:gd name="connsiteX0" fmla="*/ 0 w 3502577"/>
                      <a:gd name="connsiteY0" fmla="*/ 0 h 1221575"/>
                      <a:gd name="connsiteX1" fmla="*/ 1293607 w 3502577"/>
                      <a:gd name="connsiteY1" fmla="*/ 216573 h 1221575"/>
                      <a:gd name="connsiteX2" fmla="*/ 2215502 w 3502577"/>
                      <a:gd name="connsiteY2" fmla="*/ 444208 h 1221575"/>
                      <a:gd name="connsiteX3" fmla="*/ 3040292 w 3502577"/>
                      <a:gd name="connsiteY3" fmla="*/ 774312 h 1221575"/>
                      <a:gd name="connsiteX4" fmla="*/ 3502577 w 3502577"/>
                      <a:gd name="connsiteY4" fmla="*/ 1221575 h 1221575"/>
                      <a:gd name="connsiteX0" fmla="*/ 0 w 3502577"/>
                      <a:gd name="connsiteY0" fmla="*/ 0 h 1221575"/>
                      <a:gd name="connsiteX1" fmla="*/ 1293607 w 3502577"/>
                      <a:gd name="connsiteY1" fmla="*/ 216573 h 1221575"/>
                      <a:gd name="connsiteX2" fmla="*/ 2215502 w 3502577"/>
                      <a:gd name="connsiteY2" fmla="*/ 444208 h 1221575"/>
                      <a:gd name="connsiteX3" fmla="*/ 3040292 w 3502577"/>
                      <a:gd name="connsiteY3" fmla="*/ 774312 h 1221575"/>
                      <a:gd name="connsiteX4" fmla="*/ 3502577 w 3502577"/>
                      <a:gd name="connsiteY4" fmla="*/ 1221575 h 1221575"/>
                      <a:gd name="connsiteX0" fmla="*/ 0 w 3502577"/>
                      <a:gd name="connsiteY0" fmla="*/ 0 h 1221575"/>
                      <a:gd name="connsiteX1" fmla="*/ 1293607 w 3502577"/>
                      <a:gd name="connsiteY1" fmla="*/ 216573 h 1221575"/>
                      <a:gd name="connsiteX2" fmla="*/ 2215502 w 3502577"/>
                      <a:gd name="connsiteY2" fmla="*/ 444208 h 1221575"/>
                      <a:gd name="connsiteX3" fmla="*/ 3108383 w 3502577"/>
                      <a:gd name="connsiteY3" fmla="*/ 712435 h 1221575"/>
                      <a:gd name="connsiteX4" fmla="*/ 3502577 w 3502577"/>
                      <a:gd name="connsiteY4" fmla="*/ 1221575 h 1221575"/>
                      <a:gd name="connsiteX0" fmla="*/ 0 w 3502577"/>
                      <a:gd name="connsiteY0" fmla="*/ 0 h 1221575"/>
                      <a:gd name="connsiteX1" fmla="*/ 1293607 w 3502577"/>
                      <a:gd name="connsiteY1" fmla="*/ 216573 h 1221575"/>
                      <a:gd name="connsiteX2" fmla="*/ 2215502 w 3502577"/>
                      <a:gd name="connsiteY2" fmla="*/ 444208 h 1221575"/>
                      <a:gd name="connsiteX3" fmla="*/ 3108383 w 3502577"/>
                      <a:gd name="connsiteY3" fmla="*/ 712435 h 1221575"/>
                      <a:gd name="connsiteX4" fmla="*/ 3502577 w 3502577"/>
                      <a:gd name="connsiteY4" fmla="*/ 1221575 h 1221575"/>
                      <a:gd name="connsiteX0" fmla="*/ 0 w 3502577"/>
                      <a:gd name="connsiteY0" fmla="*/ 0 h 1221575"/>
                      <a:gd name="connsiteX1" fmla="*/ 1293607 w 3502577"/>
                      <a:gd name="connsiteY1" fmla="*/ 216573 h 1221575"/>
                      <a:gd name="connsiteX2" fmla="*/ 2102019 w 3502577"/>
                      <a:gd name="connsiteY2" fmla="*/ 237950 h 1221575"/>
                      <a:gd name="connsiteX3" fmla="*/ 3108383 w 3502577"/>
                      <a:gd name="connsiteY3" fmla="*/ 712435 h 1221575"/>
                      <a:gd name="connsiteX4" fmla="*/ 3502577 w 3502577"/>
                      <a:gd name="connsiteY4" fmla="*/ 1221575 h 1221575"/>
                      <a:gd name="connsiteX0" fmla="*/ 0 w 3502577"/>
                      <a:gd name="connsiteY0" fmla="*/ 0 h 1221575"/>
                      <a:gd name="connsiteX1" fmla="*/ 1248214 w 3502577"/>
                      <a:gd name="connsiteY1" fmla="*/ 92819 h 1221575"/>
                      <a:gd name="connsiteX2" fmla="*/ 2102019 w 3502577"/>
                      <a:gd name="connsiteY2" fmla="*/ 237950 h 1221575"/>
                      <a:gd name="connsiteX3" fmla="*/ 3108383 w 3502577"/>
                      <a:gd name="connsiteY3" fmla="*/ 712435 h 1221575"/>
                      <a:gd name="connsiteX4" fmla="*/ 3502577 w 3502577"/>
                      <a:gd name="connsiteY4" fmla="*/ 1221575 h 1221575"/>
                      <a:gd name="connsiteX0" fmla="*/ 0 w 3502577"/>
                      <a:gd name="connsiteY0" fmla="*/ 0 h 1221575"/>
                      <a:gd name="connsiteX1" fmla="*/ 1248214 w 3502577"/>
                      <a:gd name="connsiteY1" fmla="*/ 92819 h 1221575"/>
                      <a:gd name="connsiteX2" fmla="*/ 2102019 w 3502577"/>
                      <a:gd name="connsiteY2" fmla="*/ 237950 h 1221575"/>
                      <a:gd name="connsiteX3" fmla="*/ 3108383 w 3502577"/>
                      <a:gd name="connsiteY3" fmla="*/ 712435 h 1221575"/>
                      <a:gd name="connsiteX4" fmla="*/ 3502577 w 3502577"/>
                      <a:gd name="connsiteY4" fmla="*/ 1221575 h 1221575"/>
                      <a:gd name="connsiteX0" fmla="*/ 0 w 3502577"/>
                      <a:gd name="connsiteY0" fmla="*/ 0 h 1221575"/>
                      <a:gd name="connsiteX1" fmla="*/ 1248214 w 3502577"/>
                      <a:gd name="connsiteY1" fmla="*/ 92819 h 1221575"/>
                      <a:gd name="connsiteX2" fmla="*/ 2102019 w 3502577"/>
                      <a:gd name="connsiteY2" fmla="*/ 237950 h 1221575"/>
                      <a:gd name="connsiteX3" fmla="*/ 3108384 w 3502577"/>
                      <a:gd name="connsiteY3" fmla="*/ 743373 h 1221575"/>
                      <a:gd name="connsiteX4" fmla="*/ 3502577 w 3502577"/>
                      <a:gd name="connsiteY4" fmla="*/ 1221575 h 1221575"/>
                      <a:gd name="connsiteX0" fmla="*/ 0 w 3502577"/>
                      <a:gd name="connsiteY0" fmla="*/ 0 h 1221575"/>
                      <a:gd name="connsiteX1" fmla="*/ 1248214 w 3502577"/>
                      <a:gd name="connsiteY1" fmla="*/ 92819 h 1221575"/>
                      <a:gd name="connsiteX2" fmla="*/ 2102019 w 3502577"/>
                      <a:gd name="connsiteY2" fmla="*/ 237950 h 1221575"/>
                      <a:gd name="connsiteX3" fmla="*/ 3108384 w 3502577"/>
                      <a:gd name="connsiteY3" fmla="*/ 743373 h 1221575"/>
                      <a:gd name="connsiteX4" fmla="*/ 3502577 w 3502577"/>
                      <a:gd name="connsiteY4" fmla="*/ 1221575 h 1221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02577" h="1221575">
                        <a:moveTo>
                          <a:pt x="0" y="0"/>
                        </a:moveTo>
                        <a:cubicBezTo>
                          <a:pt x="431202" y="72191"/>
                          <a:pt x="897877" y="22222"/>
                          <a:pt x="1248214" y="92819"/>
                        </a:cubicBezTo>
                        <a:cubicBezTo>
                          <a:pt x="1598551" y="163416"/>
                          <a:pt x="1791991" y="129524"/>
                          <a:pt x="2102019" y="237950"/>
                        </a:cubicBezTo>
                        <a:cubicBezTo>
                          <a:pt x="2412047" y="346376"/>
                          <a:pt x="2413456" y="314737"/>
                          <a:pt x="3108384" y="743373"/>
                        </a:cubicBezTo>
                        <a:cubicBezTo>
                          <a:pt x="3349377" y="965751"/>
                          <a:pt x="3391930" y="1047254"/>
                          <a:pt x="3502577" y="1221575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FFC000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smtClean="0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2" name="CasellaDiTesto 11"/>
                <p:cNvSpPr txBox="1"/>
                <p:nvPr/>
              </p:nvSpPr>
              <p:spPr>
                <a:xfrm>
                  <a:off x="5698684" y="2558492"/>
                  <a:ext cx="863999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it-IT" sz="2000" b="1" dirty="0" smtClean="0">
                      <a:solidFill>
                        <a:srgbClr val="FF0000"/>
                      </a:solidFill>
                    </a:rPr>
                    <a:t>16.6 </a:t>
                  </a:r>
                  <a:r>
                    <a:rPr lang="it-IT" sz="2000" b="1" dirty="0" err="1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m</a:t>
                  </a:r>
                  <a:r>
                    <a:rPr lang="it-IT" sz="2000" b="1" dirty="0" err="1" smtClean="0">
                      <a:solidFill>
                        <a:srgbClr val="FF0000"/>
                      </a:solidFill>
                    </a:rPr>
                    <a:t>s</a:t>
                  </a:r>
                  <a:endParaRPr lang="it-IT" sz="20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" name="TextBox 198"/>
                <p:cNvSpPr txBox="1"/>
                <p:nvPr/>
              </p:nvSpPr>
              <p:spPr>
                <a:xfrm>
                  <a:off x="3572718" y="6564964"/>
                  <a:ext cx="28311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bg1"/>
                      </a:solidFill>
                      <a:latin typeface="Corbel"/>
                      <a:cs typeface="Corbel"/>
                    </a:rPr>
                    <a:t>W. Urban et al., PRC79(2009)037304</a:t>
                  </a:r>
                </a:p>
              </p:txBody>
            </p:sp>
          </p:grpSp>
        </p:grpSp>
        <p:sp>
          <p:nvSpPr>
            <p:cNvPr id="8" name="Rettangolo 7"/>
            <p:cNvSpPr/>
            <p:nvPr/>
          </p:nvSpPr>
          <p:spPr>
            <a:xfrm>
              <a:off x="3926134" y="2571722"/>
              <a:ext cx="549881" cy="18007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Rettangolo 15"/>
          <p:cNvSpPr/>
          <p:nvPr/>
        </p:nvSpPr>
        <p:spPr>
          <a:xfrm>
            <a:off x="4913268" y="310577"/>
            <a:ext cx="3437359" cy="875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lnSpc>
                <a:spcPct val="90000"/>
              </a:lnSpc>
              <a:buClr>
                <a:srgbClr val="FF0000"/>
              </a:buClr>
              <a:defRPr/>
            </a:pPr>
            <a:r>
              <a:rPr lang="pl-PL" sz="2800" b="1" dirty="0" err="1">
                <a:solidFill>
                  <a:srgbClr val="FFFF00"/>
                </a:solidFill>
                <a:latin typeface="Corbel"/>
                <a:cs typeface="Corbel"/>
              </a:rPr>
              <a:t>long-lived</a:t>
            </a:r>
            <a:r>
              <a:rPr lang="pl-PL" sz="2800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endParaRPr lang="pl-PL" sz="2800" b="1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pPr algn="ctr" defTabSz="914400">
              <a:lnSpc>
                <a:spcPct val="90000"/>
              </a:lnSpc>
              <a:buClr>
                <a:srgbClr val="FF0000"/>
              </a:buClr>
              <a:defRPr/>
            </a:pPr>
            <a:r>
              <a:rPr lang="pl-PL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microsecond</a:t>
            </a: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pl-PL" sz="2800" b="1" dirty="0" err="1">
                <a:solidFill>
                  <a:srgbClr val="FFFF00"/>
                </a:solidFill>
                <a:latin typeface="Corbel"/>
                <a:cs typeface="Corbel"/>
              </a:rPr>
              <a:t>isomers</a:t>
            </a:r>
            <a:r>
              <a:rPr lang="pl-PL" sz="2800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endParaRPr lang="en-US" sz="2800" b="1" kern="0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grpSp>
        <p:nvGrpSpPr>
          <p:cNvPr id="17" name="Gruppo 2"/>
          <p:cNvGrpSpPr/>
          <p:nvPr/>
        </p:nvGrpSpPr>
        <p:grpSpPr>
          <a:xfrm>
            <a:off x="1819670" y="1151983"/>
            <a:ext cx="437262" cy="741821"/>
            <a:chOff x="2915183" y="3866436"/>
            <a:chExt cx="437263" cy="741821"/>
          </a:xfrm>
        </p:grpSpPr>
        <p:sp>
          <p:nvSpPr>
            <p:cNvPr id="18" name="Oval 17"/>
            <p:cNvSpPr>
              <a:spLocks noChangeAspect="1" noChangeArrowheads="1"/>
            </p:cNvSpPr>
            <p:nvPr/>
          </p:nvSpPr>
          <p:spPr bwMode="auto">
            <a:xfrm>
              <a:off x="2964411" y="3866436"/>
              <a:ext cx="328246" cy="32824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pl-PL" sz="2215">
                <a:solidFill>
                  <a:srgbClr val="FF0033"/>
                </a:solidFill>
                <a:latin typeface="Times New Roman"/>
              </a:endParaRP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2930708" y="3900141"/>
              <a:ext cx="421738" cy="262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108" b="1" dirty="0" smtClean="0">
                  <a:solidFill>
                    <a:srgbClr val="000000"/>
                  </a:solidFill>
                  <a:latin typeface="Arial" charset="0"/>
                </a:rPr>
                <a:t>132</a:t>
              </a:r>
              <a:endParaRPr lang="pl-PL" sz="1108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Oval 33"/>
            <p:cNvSpPr>
              <a:spLocks noChangeAspect="1" noChangeArrowheads="1"/>
            </p:cNvSpPr>
            <p:nvPr/>
          </p:nvSpPr>
          <p:spPr bwMode="auto">
            <a:xfrm>
              <a:off x="2960444" y="4280011"/>
              <a:ext cx="328246" cy="32824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pl-PL" sz="2215">
                <a:solidFill>
                  <a:srgbClr val="FF0033"/>
                </a:solidFill>
                <a:latin typeface="Times New Roman"/>
              </a:endParaRPr>
            </a:p>
          </p:txBody>
        </p:sp>
        <p:sp>
          <p:nvSpPr>
            <p:cNvPr id="21" name="Text Box 34"/>
            <p:cNvSpPr txBox="1">
              <a:spLocks noChangeArrowheads="1"/>
            </p:cNvSpPr>
            <p:nvPr/>
          </p:nvSpPr>
          <p:spPr bwMode="auto">
            <a:xfrm>
              <a:off x="2915183" y="4309860"/>
              <a:ext cx="421738" cy="262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108" b="1" dirty="0" smtClean="0">
                  <a:solidFill>
                    <a:srgbClr val="000000"/>
                  </a:solidFill>
                  <a:latin typeface="Arial" charset="0"/>
                </a:rPr>
                <a:t>130</a:t>
              </a:r>
              <a:endParaRPr lang="pl-PL" sz="1108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2" name="Group 3"/>
          <p:cNvGrpSpPr/>
          <p:nvPr/>
        </p:nvGrpSpPr>
        <p:grpSpPr>
          <a:xfrm>
            <a:off x="2217779" y="1300688"/>
            <a:ext cx="420026" cy="341915"/>
            <a:chOff x="3368910" y="2451227"/>
            <a:chExt cx="363880" cy="296210"/>
          </a:xfrm>
        </p:grpSpPr>
        <p:sp>
          <p:nvSpPr>
            <p:cNvPr id="23" name="Oval 18"/>
            <p:cNvSpPr>
              <a:spLocks noChangeAspect="1" noChangeArrowheads="1"/>
            </p:cNvSpPr>
            <p:nvPr/>
          </p:nvSpPr>
          <p:spPr bwMode="auto">
            <a:xfrm>
              <a:off x="3402856" y="2451227"/>
              <a:ext cx="296231" cy="29621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0033"/>
                </a:solidFill>
                <a:latin typeface="Times New Roman" pitchFamily="18" charset="0"/>
              </a:endParaRP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3368910" y="2483499"/>
              <a:ext cx="363880" cy="226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100" b="1" dirty="0" smtClean="0">
                  <a:solidFill>
                    <a:srgbClr val="000000"/>
                  </a:solidFill>
                  <a:latin typeface="Arial" charset="0"/>
                </a:rPr>
                <a:t>133</a:t>
              </a:r>
              <a:endParaRPr lang="pl-PL" sz="11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8" name="Rectangle 59"/>
          <p:cNvSpPr/>
          <p:nvPr/>
        </p:nvSpPr>
        <p:spPr>
          <a:xfrm>
            <a:off x="6087892" y="1957707"/>
            <a:ext cx="3072574" cy="106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</a:rPr>
              <a:t>Prompt-Delayed </a:t>
            </a:r>
          </a:p>
          <a:p>
            <a:pPr algn="ctr">
              <a:lnSpc>
                <a:spcPct val="80000"/>
              </a:lnSpc>
            </a:pPr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</a:rPr>
              <a:t>Coincidences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solidFill>
                  <a:srgbClr val="00FFFF"/>
                </a:solidFill>
                <a:latin typeface="Corbel"/>
                <a:cs typeface="Corbel"/>
              </a:rPr>
              <a:t>o</a:t>
            </a:r>
            <a:r>
              <a:rPr lang="en-US" sz="2000" dirty="0" smtClean="0">
                <a:solidFill>
                  <a:srgbClr val="00FFFF"/>
                </a:solidFill>
                <a:latin typeface="Corbel"/>
                <a:cs typeface="Corbel"/>
              </a:rPr>
              <a:t>ver </a:t>
            </a:r>
            <a:r>
              <a:rPr lang="en-US" sz="2000" dirty="0" err="1" smtClean="0">
                <a:solidFill>
                  <a:srgbClr val="00FFFF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err="1" smtClean="0">
                <a:solidFill>
                  <a:srgbClr val="00FFFF"/>
                </a:solidFill>
                <a:latin typeface="Corbel"/>
                <a:cs typeface="Corbel"/>
              </a:rPr>
              <a:t>s</a:t>
            </a:r>
            <a:r>
              <a:rPr lang="en-US" sz="2000" dirty="0" smtClean="0">
                <a:solidFill>
                  <a:srgbClr val="00FFFF"/>
                </a:solidFill>
                <a:latin typeface="Corbel"/>
                <a:cs typeface="Corbel"/>
              </a:rPr>
              <a:t> time range</a:t>
            </a:r>
            <a:endParaRPr lang="en-US" sz="2000" dirty="0">
              <a:solidFill>
                <a:srgbClr val="00FFFF"/>
              </a:solidFill>
              <a:latin typeface="Corbel"/>
              <a:cs typeface="Corbel"/>
            </a:endParaRPr>
          </a:p>
          <a:p>
            <a:pPr algn="ctr">
              <a:lnSpc>
                <a:spcPct val="80000"/>
              </a:lnSpc>
            </a:pPr>
            <a:endParaRPr lang="en-US" sz="1000" b="1" dirty="0">
              <a:solidFill>
                <a:srgbClr val="00FFFF"/>
              </a:solidFill>
              <a:latin typeface="Calibri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3617242" y="1600852"/>
            <a:ext cx="2571694" cy="1263379"/>
            <a:chOff x="3627773" y="1602891"/>
            <a:chExt cx="2571693" cy="1263379"/>
          </a:xfrm>
        </p:grpSpPr>
        <p:sp>
          <p:nvSpPr>
            <p:cNvPr id="30" name="Rettangolo 29"/>
            <p:cNvSpPr/>
            <p:nvPr/>
          </p:nvSpPr>
          <p:spPr>
            <a:xfrm>
              <a:off x="3719822" y="1602891"/>
              <a:ext cx="2471177" cy="99033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5303046" y="2558492"/>
              <a:ext cx="896420" cy="30777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</a:rPr>
                <a:t>16.6 </a:t>
              </a:r>
              <a:r>
                <a:rPr lang="it-IT" sz="2000" b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it-IT" sz="2000" b="1" dirty="0" err="1" smtClean="0">
                  <a:solidFill>
                    <a:srgbClr val="FF0000"/>
                  </a:solidFill>
                </a:rPr>
                <a:t>s</a:t>
              </a:r>
              <a:endParaRPr lang="it-IT" sz="2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2" name="Gruppo 31"/>
            <p:cNvGrpSpPr>
              <a:grpSpLocks noChangeAspect="1"/>
            </p:cNvGrpSpPr>
            <p:nvPr/>
          </p:nvGrpSpPr>
          <p:grpSpPr>
            <a:xfrm>
              <a:off x="3627773" y="1602891"/>
              <a:ext cx="2196000" cy="1156313"/>
              <a:chOff x="1657376" y="61078"/>
              <a:chExt cx="2713341" cy="1428722"/>
            </a:xfrm>
          </p:grpSpPr>
          <p:grpSp>
            <p:nvGrpSpPr>
              <p:cNvPr id="33" name="Group 2"/>
              <p:cNvGrpSpPr/>
              <p:nvPr/>
            </p:nvGrpSpPr>
            <p:grpSpPr>
              <a:xfrm>
                <a:off x="1955916" y="804255"/>
                <a:ext cx="1497934" cy="685545"/>
                <a:chOff x="1955916" y="804245"/>
                <a:chExt cx="1497934" cy="685545"/>
              </a:xfrm>
            </p:grpSpPr>
            <p:grpSp>
              <p:nvGrpSpPr>
                <p:cNvPr id="43" name="Gruppo 42"/>
                <p:cNvGrpSpPr/>
                <p:nvPr/>
              </p:nvGrpSpPr>
              <p:grpSpPr>
                <a:xfrm>
                  <a:off x="2134114" y="804245"/>
                  <a:ext cx="1319736" cy="685545"/>
                  <a:chOff x="2134114" y="804245"/>
                  <a:chExt cx="1319736" cy="685545"/>
                </a:xfrm>
              </p:grpSpPr>
              <p:cxnSp>
                <p:nvCxnSpPr>
                  <p:cNvPr id="45" name="Straight Arrow Connector 220"/>
                  <p:cNvCxnSpPr/>
                  <p:nvPr/>
                </p:nvCxnSpPr>
                <p:spPr>
                  <a:xfrm>
                    <a:off x="2858194" y="804245"/>
                    <a:ext cx="0" cy="684000"/>
                  </a:xfrm>
                  <a:prstGeom prst="straightConnector1">
                    <a:avLst/>
                  </a:prstGeom>
                  <a:ln w="50800" cmpd="sng">
                    <a:solidFill>
                      <a:srgbClr val="FF00FF"/>
                    </a:solidFill>
                    <a:prstDash val="solid"/>
                    <a:headEnd type="none" w="sm" len="med"/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nettore 1 4"/>
                  <p:cNvCxnSpPr/>
                  <p:nvPr/>
                </p:nvCxnSpPr>
                <p:spPr>
                  <a:xfrm>
                    <a:off x="2614105" y="804245"/>
                    <a:ext cx="839745" cy="0"/>
                  </a:xfrm>
                  <a:prstGeom prst="line">
                    <a:avLst/>
                  </a:prstGeom>
                  <a:ln w="28575" cmpd="sng">
                    <a:solidFill>
                      <a:srgbClr val="FF00FF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Arrow Connector 220"/>
                  <p:cNvCxnSpPr/>
                  <p:nvPr/>
                </p:nvCxnSpPr>
                <p:spPr>
                  <a:xfrm>
                    <a:off x="2499358" y="985790"/>
                    <a:ext cx="0" cy="504000"/>
                  </a:xfrm>
                  <a:prstGeom prst="straightConnector1">
                    <a:avLst/>
                  </a:prstGeom>
                  <a:ln w="50800" cmpd="sng">
                    <a:solidFill>
                      <a:srgbClr val="FF00FF"/>
                    </a:solidFill>
                    <a:prstDash val="solid"/>
                    <a:headEnd type="none" w="sm" len="med"/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Connettore 1 4"/>
                  <p:cNvCxnSpPr/>
                  <p:nvPr/>
                </p:nvCxnSpPr>
                <p:spPr>
                  <a:xfrm>
                    <a:off x="2134114" y="972203"/>
                    <a:ext cx="512884" cy="0"/>
                  </a:xfrm>
                  <a:prstGeom prst="line">
                    <a:avLst/>
                  </a:prstGeom>
                  <a:ln w="19050" cmpd="sng">
                    <a:solidFill>
                      <a:srgbClr val="FF00FF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Rectangle 40"/>
                  <p:cNvSpPr/>
                  <p:nvPr/>
                </p:nvSpPr>
                <p:spPr>
                  <a:xfrm>
                    <a:off x="2764793" y="976931"/>
                    <a:ext cx="608314" cy="38028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pl-PL" sz="1400" b="1" dirty="0" smtClean="0">
                        <a:solidFill>
                          <a:srgbClr val="FF00FF"/>
                        </a:solidFill>
                        <a:latin typeface="Calibri"/>
                      </a:rPr>
                      <a:t>318</a:t>
                    </a:r>
                  </a:p>
                </p:txBody>
              </p:sp>
            </p:grpSp>
            <p:sp>
              <p:nvSpPr>
                <p:cNvPr id="44" name="Rectangle 40"/>
                <p:cNvSpPr/>
                <p:nvPr/>
              </p:nvSpPr>
              <p:spPr>
                <a:xfrm>
                  <a:off x="1955916" y="937735"/>
                  <a:ext cx="608312" cy="3802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l-PL" sz="1400" b="1" dirty="0" smtClean="0">
                      <a:solidFill>
                        <a:srgbClr val="FF00FF"/>
                      </a:solidFill>
                      <a:latin typeface="Calibri"/>
                    </a:rPr>
                    <a:t>208</a:t>
                  </a:r>
                </a:p>
              </p:txBody>
            </p:sp>
          </p:grpSp>
          <p:grpSp>
            <p:nvGrpSpPr>
              <p:cNvPr id="34" name="Gruppo 33"/>
              <p:cNvGrpSpPr/>
              <p:nvPr/>
            </p:nvGrpSpPr>
            <p:grpSpPr>
              <a:xfrm>
                <a:off x="1657376" y="61078"/>
                <a:ext cx="2713341" cy="1428712"/>
                <a:chOff x="1657371" y="61078"/>
                <a:chExt cx="2713341" cy="1428712"/>
              </a:xfrm>
            </p:grpSpPr>
            <p:sp>
              <p:nvSpPr>
                <p:cNvPr id="35" name="Rectangle 40"/>
                <p:cNvSpPr/>
                <p:nvPr/>
              </p:nvSpPr>
              <p:spPr>
                <a:xfrm>
                  <a:off x="1657371" y="631732"/>
                  <a:ext cx="953486" cy="3802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1400" b="1" dirty="0" smtClean="0">
                      <a:solidFill>
                        <a:srgbClr val="FF00FF"/>
                      </a:solidFill>
                      <a:latin typeface="Calibri"/>
                    </a:rPr>
                    <a:t>(21/2+)</a:t>
                  </a:r>
                </a:p>
              </p:txBody>
            </p:sp>
            <p:sp>
              <p:nvSpPr>
                <p:cNvPr id="36" name="Rectangle 40"/>
                <p:cNvSpPr/>
                <p:nvPr/>
              </p:nvSpPr>
              <p:spPr>
                <a:xfrm>
                  <a:off x="3415527" y="530633"/>
                  <a:ext cx="955185" cy="3802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1400" b="1" dirty="0" smtClean="0">
                      <a:solidFill>
                        <a:srgbClr val="FF00FF"/>
                      </a:solidFill>
                      <a:latin typeface="Calibri"/>
                    </a:rPr>
                    <a:t>(23/2+)</a:t>
                  </a:r>
                </a:p>
              </p:txBody>
            </p:sp>
            <p:sp>
              <p:nvSpPr>
                <p:cNvPr id="37" name="Rectangle 40"/>
                <p:cNvSpPr/>
                <p:nvPr/>
              </p:nvSpPr>
              <p:spPr>
                <a:xfrm>
                  <a:off x="2770616" y="297517"/>
                  <a:ext cx="608314" cy="3802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l-PL" sz="1400" b="1" dirty="0" smtClean="0">
                      <a:solidFill>
                        <a:srgbClr val="FF00FF"/>
                      </a:solidFill>
                      <a:latin typeface="Calibri"/>
                    </a:rPr>
                    <a:t>243</a:t>
                  </a:r>
                </a:p>
              </p:txBody>
            </p:sp>
            <p:cxnSp>
              <p:nvCxnSpPr>
                <p:cNvPr id="38" name="Straight Arrow Connector 220"/>
                <p:cNvCxnSpPr/>
                <p:nvPr/>
              </p:nvCxnSpPr>
              <p:spPr>
                <a:xfrm>
                  <a:off x="2858194" y="234950"/>
                  <a:ext cx="0" cy="555397"/>
                </a:xfrm>
                <a:prstGeom prst="straightConnector1">
                  <a:avLst/>
                </a:prstGeom>
                <a:ln w="28575" cmpd="sng">
                  <a:solidFill>
                    <a:srgbClr val="FF00FF"/>
                  </a:solidFill>
                  <a:prstDash val="solid"/>
                  <a:headEnd type="none" w="sm" len="med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ttore 1 4"/>
                <p:cNvCxnSpPr/>
                <p:nvPr/>
              </p:nvCxnSpPr>
              <p:spPr>
                <a:xfrm>
                  <a:off x="2632422" y="235461"/>
                  <a:ext cx="821428" cy="0"/>
                </a:xfrm>
                <a:prstGeom prst="line">
                  <a:avLst/>
                </a:prstGeom>
                <a:ln w="19050" cmpd="sng">
                  <a:solidFill>
                    <a:srgbClr val="FF00FF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Rectangle 40"/>
                <p:cNvSpPr/>
                <p:nvPr/>
              </p:nvSpPr>
              <p:spPr>
                <a:xfrm>
                  <a:off x="3392108" y="61078"/>
                  <a:ext cx="955185" cy="3802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1400" b="1" dirty="0" smtClean="0">
                      <a:solidFill>
                        <a:srgbClr val="FF00FF"/>
                      </a:solidFill>
                      <a:latin typeface="Calibri"/>
                    </a:rPr>
                    <a:t>(25/2+)</a:t>
                  </a:r>
                </a:p>
              </p:txBody>
            </p:sp>
            <p:cxnSp>
              <p:nvCxnSpPr>
                <p:cNvPr id="41" name="Straight Arrow Connector 220"/>
                <p:cNvCxnSpPr/>
                <p:nvPr/>
              </p:nvCxnSpPr>
              <p:spPr>
                <a:xfrm>
                  <a:off x="3296047" y="252934"/>
                  <a:ext cx="0" cy="1236856"/>
                </a:xfrm>
                <a:prstGeom prst="straightConnector1">
                  <a:avLst/>
                </a:prstGeom>
                <a:ln w="12700" cmpd="sng">
                  <a:solidFill>
                    <a:srgbClr val="FF00FF"/>
                  </a:solidFill>
                  <a:prstDash val="solid"/>
                  <a:headEnd type="none" w="sm" len="med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0"/>
                <p:cNvSpPr/>
                <p:nvPr/>
              </p:nvSpPr>
              <p:spPr>
                <a:xfrm>
                  <a:off x="3182607" y="976147"/>
                  <a:ext cx="608314" cy="3802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l-PL" sz="1400" b="1" dirty="0" smtClean="0">
                      <a:solidFill>
                        <a:srgbClr val="FF00FF"/>
                      </a:solidFill>
                      <a:latin typeface="Calibri"/>
                    </a:rPr>
                    <a:t>561</a:t>
                  </a:r>
                </a:p>
              </p:txBody>
            </p:sp>
          </p:grpSp>
        </p:grpSp>
      </p:grpSp>
      <p:graphicFrame>
        <p:nvGraphicFramePr>
          <p:cNvPr id="50" name="Tabella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561345"/>
              </p:ext>
            </p:extLst>
          </p:nvPr>
        </p:nvGraphicFramePr>
        <p:xfrm>
          <a:off x="421585" y="4612374"/>
          <a:ext cx="2304812" cy="124926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653472"/>
                <a:gridCol w="730411"/>
                <a:gridCol w="920929"/>
              </a:tblGrid>
              <a:tr h="426228">
                <a:tc>
                  <a:txBody>
                    <a:bodyPr/>
                    <a:lstStyle/>
                    <a:p>
                      <a:pPr algn="ctr"/>
                      <a:endParaRPr lang="it-IT" sz="1100" dirty="0">
                        <a:latin typeface="Corbel"/>
                        <a:cs typeface="Corbel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T</a:t>
                      </a:r>
                      <a:r>
                        <a:rPr lang="it-IT" sz="1400" baseline="-25000" dirty="0" smtClean="0">
                          <a:solidFill>
                            <a:schemeClr val="tx1"/>
                          </a:solidFill>
                          <a:latin typeface="Corbel"/>
                          <a:cs typeface="Corbel"/>
                        </a:rPr>
                        <a:t>1/2</a:t>
                      </a:r>
                      <a:endParaRPr lang="it-IT" sz="1400" baseline="-25000" dirty="0">
                        <a:solidFill>
                          <a:schemeClr val="tx1"/>
                        </a:solidFill>
                        <a:latin typeface="Corbel"/>
                        <a:cs typeface="Corbel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Corbel"/>
                          <a:cs typeface="Corbel"/>
                        </a:rPr>
                        <a:t>B(M1)</a:t>
                      </a: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7055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0000FF"/>
                          </a:solidFill>
                          <a:latin typeface="Corbel"/>
                          <a:cs typeface="Corbel"/>
                        </a:rPr>
                        <a:t>15/2+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Corbel"/>
                        <a:cs typeface="Corbel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C0099"/>
                          </a:solidFill>
                          <a:latin typeface="Corbel"/>
                          <a:cs typeface="Corbel"/>
                        </a:rPr>
                        <a:t>&lt;20</a:t>
                      </a:r>
                      <a:r>
                        <a:rPr lang="it-IT" sz="1400" b="1" baseline="0" dirty="0" smtClean="0">
                          <a:solidFill>
                            <a:srgbClr val="CC0099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lang="it-IT" sz="1400" b="1" baseline="0" dirty="0" err="1" smtClean="0">
                          <a:solidFill>
                            <a:srgbClr val="CC0099"/>
                          </a:solidFill>
                          <a:latin typeface="Corbel"/>
                          <a:cs typeface="Corbel"/>
                        </a:rPr>
                        <a:t>ps</a:t>
                      </a:r>
                      <a:endParaRPr lang="it-IT" sz="1400" b="1" dirty="0">
                        <a:solidFill>
                          <a:srgbClr val="CC0099"/>
                        </a:solidFill>
                        <a:latin typeface="Corbel"/>
                        <a:cs typeface="Corbel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CC0099"/>
                          </a:solidFill>
                        </a:rPr>
                        <a:t>&gt;0.3</a:t>
                      </a:r>
                      <a:r>
                        <a:rPr lang="it-IT" sz="1200" b="1" baseline="0" dirty="0" smtClean="0">
                          <a:solidFill>
                            <a:srgbClr val="CC0099"/>
                          </a:solidFill>
                        </a:rPr>
                        <a:t>  </a:t>
                      </a:r>
                      <a:r>
                        <a:rPr lang="it-IT" sz="1200" b="1" dirty="0" err="1" smtClean="0">
                          <a:solidFill>
                            <a:srgbClr val="CC0099"/>
                          </a:solidFill>
                        </a:rPr>
                        <a:t>W.u</a:t>
                      </a:r>
                      <a:r>
                        <a:rPr lang="it-IT" sz="1200" b="1" dirty="0" smtClean="0">
                          <a:solidFill>
                            <a:srgbClr val="CC0099"/>
                          </a:solidFill>
                        </a:rPr>
                        <a:t>.</a:t>
                      </a:r>
                      <a:endParaRPr lang="it-IT" sz="1200" b="1" dirty="0">
                        <a:solidFill>
                          <a:srgbClr val="CC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5982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0000FF"/>
                          </a:solidFill>
                          <a:latin typeface="Corbel"/>
                          <a:cs typeface="Corbel"/>
                        </a:rPr>
                        <a:t>13/2+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Corbel"/>
                        <a:cs typeface="Corbel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C0099"/>
                          </a:solidFill>
                          <a:latin typeface="Corbel"/>
                          <a:cs typeface="Corbel"/>
                        </a:rPr>
                        <a:t>≈30 </a:t>
                      </a:r>
                      <a:r>
                        <a:rPr lang="it-IT" sz="1400" b="1" dirty="0" err="1" smtClean="0">
                          <a:solidFill>
                            <a:srgbClr val="CC0099"/>
                          </a:solidFill>
                          <a:latin typeface="Corbel"/>
                          <a:cs typeface="Corbel"/>
                        </a:rPr>
                        <a:t>ps</a:t>
                      </a:r>
                      <a:endParaRPr lang="it-IT" sz="1400" b="1" dirty="0">
                        <a:solidFill>
                          <a:srgbClr val="CC0099"/>
                        </a:solidFill>
                        <a:latin typeface="Corbel"/>
                        <a:cs typeface="Corbel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CC0099"/>
                          </a:solidFill>
                        </a:rPr>
                        <a:t>0.004 </a:t>
                      </a:r>
                      <a:r>
                        <a:rPr lang="it-IT" sz="1200" b="1" dirty="0" err="1" smtClean="0">
                          <a:solidFill>
                            <a:srgbClr val="CC0099"/>
                          </a:solidFill>
                        </a:rPr>
                        <a:t>W.u</a:t>
                      </a:r>
                      <a:r>
                        <a:rPr lang="it-IT" sz="1200" b="1" dirty="0" smtClean="0">
                          <a:solidFill>
                            <a:srgbClr val="CC0099"/>
                          </a:solidFill>
                        </a:rPr>
                        <a:t>.</a:t>
                      </a:r>
                      <a:endParaRPr lang="it-IT" sz="1200" b="1" dirty="0">
                        <a:solidFill>
                          <a:srgbClr val="CC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1" name="Gruppo 50"/>
          <p:cNvGrpSpPr/>
          <p:nvPr/>
        </p:nvGrpSpPr>
        <p:grpSpPr>
          <a:xfrm>
            <a:off x="6042306" y="3258488"/>
            <a:ext cx="3059996" cy="2603151"/>
            <a:chOff x="6042306" y="3258488"/>
            <a:chExt cx="3059996" cy="2603151"/>
          </a:xfrm>
          <a:solidFill>
            <a:srgbClr val="FFFFFF"/>
          </a:solidFill>
        </p:grpSpPr>
        <p:grpSp>
          <p:nvGrpSpPr>
            <p:cNvPr id="52" name="Gruppo 51"/>
            <p:cNvGrpSpPr>
              <a:grpSpLocks noChangeAspect="1"/>
            </p:cNvGrpSpPr>
            <p:nvPr/>
          </p:nvGrpSpPr>
          <p:grpSpPr>
            <a:xfrm>
              <a:off x="6042306" y="3258488"/>
              <a:ext cx="3059996" cy="2603151"/>
              <a:chOff x="5622994" y="1267220"/>
              <a:chExt cx="3305566" cy="2812067"/>
            </a:xfrm>
            <a:grpFill/>
          </p:grpSpPr>
          <p:sp>
            <p:nvSpPr>
              <p:cNvPr id="54" name="Rettangolo 53"/>
              <p:cNvSpPr/>
              <p:nvPr/>
            </p:nvSpPr>
            <p:spPr>
              <a:xfrm>
                <a:off x="5622994" y="1267220"/>
                <a:ext cx="3305566" cy="2812067"/>
              </a:xfrm>
              <a:prstGeom prst="rect">
                <a:avLst/>
              </a:prstGeom>
              <a:grpFill/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55" name="Obraz 5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1871" y="2331175"/>
                <a:ext cx="3000867" cy="1725160"/>
              </a:xfrm>
              <a:prstGeom prst="rect">
                <a:avLst/>
              </a:prstGeom>
              <a:grpFill/>
            </p:spPr>
          </p:pic>
          <p:sp>
            <p:nvSpPr>
              <p:cNvPr id="56" name="TextBox 9"/>
              <p:cNvSpPr txBox="1">
                <a:spLocks noChangeAspect="1"/>
              </p:cNvSpPr>
              <p:nvPr/>
            </p:nvSpPr>
            <p:spPr>
              <a:xfrm>
                <a:off x="6555876" y="2503212"/>
                <a:ext cx="1033152" cy="39897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  <a:latin typeface="Calibri"/>
                  </a:rPr>
                  <a:t>n</a:t>
                </a:r>
                <a:r>
                  <a:rPr lang="en-US" b="1" dirty="0" smtClean="0">
                    <a:solidFill>
                      <a:srgbClr val="0000FF"/>
                    </a:solidFill>
                    <a:latin typeface="Calibri"/>
                  </a:rPr>
                  <a:t>+ </a:t>
                </a:r>
                <a:r>
                  <a:rPr lang="en-US" b="1" baseline="30000" dirty="0" smtClean="0">
                    <a:solidFill>
                      <a:srgbClr val="0000FF"/>
                    </a:solidFill>
                    <a:latin typeface="Calibri"/>
                  </a:rPr>
                  <a:t>241</a:t>
                </a:r>
                <a:r>
                  <a:rPr lang="en-US" b="1" dirty="0" smtClean="0">
                    <a:solidFill>
                      <a:srgbClr val="0000FF"/>
                    </a:solidFill>
                    <a:latin typeface="Calibri"/>
                  </a:rPr>
                  <a:t>Pu </a:t>
                </a:r>
                <a:endParaRPr lang="en-US" b="1" dirty="0">
                  <a:solidFill>
                    <a:srgbClr val="0000FF"/>
                  </a:solidFill>
                  <a:latin typeface="Calibri"/>
                </a:endParaRPr>
              </a:p>
            </p:txBody>
          </p:sp>
          <p:sp>
            <p:nvSpPr>
              <p:cNvPr id="57" name="Rettangolo 56"/>
              <p:cNvSpPr/>
              <p:nvPr/>
            </p:nvSpPr>
            <p:spPr>
              <a:xfrm>
                <a:off x="6649172" y="1411798"/>
                <a:ext cx="1245617" cy="48098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60000"/>
                  </a:lnSpc>
                </a:pPr>
                <a:endParaRPr lang="en-US" sz="16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lvl="0" algn="ctr">
                  <a:lnSpc>
                    <a:spcPct val="80000"/>
                  </a:lnSpc>
                </a:pPr>
                <a:r>
                  <a:rPr lang="en-US" sz="16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up </a:t>
                </a:r>
                <a:r>
                  <a:rPr lang="en-US" sz="16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to 25/2+</a:t>
                </a:r>
              </a:p>
            </p:txBody>
          </p:sp>
          <p:sp>
            <p:nvSpPr>
              <p:cNvPr id="58" name="Rettangolo 3"/>
              <p:cNvSpPr/>
              <p:nvPr/>
            </p:nvSpPr>
            <p:spPr>
              <a:xfrm>
                <a:off x="5997684" y="1327966"/>
                <a:ext cx="2545110" cy="32139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80000"/>
                  </a:lnSpc>
                </a:pPr>
                <a:r>
                  <a:rPr lang="en-US" sz="16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FEEDING of the ISOMER</a:t>
                </a:r>
                <a:endParaRPr lang="en-US" sz="16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53" name="CasellaDiTesto 52"/>
            <p:cNvSpPr txBox="1">
              <a:spLocks noChangeAspect="1"/>
            </p:cNvSpPr>
            <p:nvPr/>
          </p:nvSpPr>
          <p:spPr>
            <a:xfrm>
              <a:off x="6391738" y="3900879"/>
              <a:ext cx="2441694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400" b="1" dirty="0" err="1">
                  <a:solidFill>
                    <a:srgbClr val="CC0099"/>
                  </a:solidFill>
                  <a:latin typeface="Corbel"/>
                  <a:cs typeface="Corbel"/>
                </a:rPr>
                <a:t>d</a:t>
              </a:r>
              <a:r>
                <a:rPr lang="it-IT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elayed</a:t>
              </a:r>
              <a:r>
                <a:rPr lang="it-IT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it-IT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gates</a:t>
              </a:r>
              <a:r>
                <a:rPr lang="it-IT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: 2792 and 1510</a:t>
              </a:r>
              <a:endParaRPr lang="it-IT" sz="14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59" name="Gruppo 58"/>
          <p:cNvGrpSpPr/>
          <p:nvPr/>
        </p:nvGrpSpPr>
        <p:grpSpPr>
          <a:xfrm>
            <a:off x="319847" y="3131375"/>
            <a:ext cx="3070117" cy="3557093"/>
            <a:chOff x="319843" y="3131365"/>
            <a:chExt cx="3070117" cy="3557093"/>
          </a:xfrm>
        </p:grpSpPr>
        <p:sp>
          <p:nvSpPr>
            <p:cNvPr id="60" name="Rettangolo 11"/>
            <p:cNvSpPr/>
            <p:nvPr/>
          </p:nvSpPr>
          <p:spPr>
            <a:xfrm>
              <a:off x="319843" y="3821830"/>
              <a:ext cx="2583610" cy="695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Lifetimes Analysis </a:t>
              </a:r>
              <a:endParaRPr lang="en-US" sz="2400" b="1" dirty="0">
                <a:solidFill>
                  <a:srgbClr val="00FF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2400" dirty="0">
                  <a:solidFill>
                    <a:srgbClr val="00FFFF"/>
                  </a:solidFill>
                  <a:latin typeface="Corbel"/>
                  <a:cs typeface="Corbel"/>
                </a:rPr>
                <a:t>w</a:t>
              </a:r>
              <a:r>
                <a:rPr lang="en-US" sz="2400" dirty="0" smtClean="0">
                  <a:solidFill>
                    <a:srgbClr val="00FFFF"/>
                  </a:solidFill>
                  <a:latin typeface="Corbel"/>
                  <a:cs typeface="Corbel"/>
                </a:rPr>
                <a:t>ith Scintillators</a:t>
              </a:r>
              <a:endParaRPr lang="en-US" sz="2400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sp>
          <p:nvSpPr>
            <p:cNvPr id="62" name="Rettangolo 189"/>
            <p:cNvSpPr/>
            <p:nvPr/>
          </p:nvSpPr>
          <p:spPr>
            <a:xfrm>
              <a:off x="371266" y="5929276"/>
              <a:ext cx="2420983" cy="759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Corbel"/>
                  <a:cs typeface="Corbel"/>
                  <a:sym typeface="Wingdings"/>
                </a:rPr>
                <a:t>Not Simple 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Corbel"/>
                  <a:cs typeface="Corbel"/>
                  <a:sym typeface="Wingdings"/>
                </a:rPr>
                <a:t>Configurations ! </a:t>
              </a:r>
            </a:p>
            <a:p>
              <a:pPr algn="ctr">
                <a:lnSpc>
                  <a:spcPct val="90000"/>
                </a:lnSpc>
              </a:pPr>
              <a:endParaRPr lang="en-US" sz="700" dirty="0" smtClean="0">
                <a:solidFill>
                  <a:schemeClr val="bg1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63" name="Dowolny kształt 17"/>
            <p:cNvSpPr/>
            <p:nvPr/>
          </p:nvSpPr>
          <p:spPr bwMode="auto">
            <a:xfrm rot="10800000" flipV="1">
              <a:off x="1819678" y="3131365"/>
              <a:ext cx="1570282" cy="769513"/>
            </a:xfrm>
            <a:custGeom>
              <a:avLst/>
              <a:gdLst>
                <a:gd name="connsiteX0" fmla="*/ 0 w 3457183"/>
                <a:gd name="connsiteY0" fmla="*/ 6026 h 907900"/>
                <a:gd name="connsiteX1" fmla="*/ 964504 w 3457183"/>
                <a:gd name="connsiteY1" fmla="*/ 6026 h 907900"/>
                <a:gd name="connsiteX2" fmla="*/ 2079320 w 3457183"/>
                <a:gd name="connsiteY2" fmla="*/ 68656 h 907900"/>
                <a:gd name="connsiteX3" fmla="*/ 3006246 w 3457183"/>
                <a:gd name="connsiteY3" fmla="*/ 419385 h 907900"/>
                <a:gd name="connsiteX4" fmla="*/ 3457183 w 3457183"/>
                <a:gd name="connsiteY4" fmla="*/ 907900 h 907900"/>
                <a:gd name="connsiteX0" fmla="*/ 0 w 3457183"/>
                <a:gd name="connsiteY0" fmla="*/ 124354 h 1026228"/>
                <a:gd name="connsiteX1" fmla="*/ 941807 w 3457183"/>
                <a:gd name="connsiteY1" fmla="*/ 600 h 1026228"/>
                <a:gd name="connsiteX2" fmla="*/ 2079320 w 3457183"/>
                <a:gd name="connsiteY2" fmla="*/ 186984 h 1026228"/>
                <a:gd name="connsiteX3" fmla="*/ 3006246 w 3457183"/>
                <a:gd name="connsiteY3" fmla="*/ 537713 h 1026228"/>
                <a:gd name="connsiteX4" fmla="*/ 3457183 w 3457183"/>
                <a:gd name="connsiteY4" fmla="*/ 1026228 h 1026228"/>
                <a:gd name="connsiteX0" fmla="*/ 0 w 3502577"/>
                <a:gd name="connsiteY0" fmla="*/ 144 h 1221719"/>
                <a:gd name="connsiteX1" fmla="*/ 987201 w 3502577"/>
                <a:gd name="connsiteY1" fmla="*/ 196091 h 1221719"/>
                <a:gd name="connsiteX2" fmla="*/ 2124714 w 3502577"/>
                <a:gd name="connsiteY2" fmla="*/ 382475 h 1221719"/>
                <a:gd name="connsiteX3" fmla="*/ 3051640 w 3502577"/>
                <a:gd name="connsiteY3" fmla="*/ 733204 h 1221719"/>
                <a:gd name="connsiteX4" fmla="*/ 3502577 w 3502577"/>
                <a:gd name="connsiteY4" fmla="*/ 1221719 h 1221719"/>
                <a:gd name="connsiteX0" fmla="*/ 0 w 3502577"/>
                <a:gd name="connsiteY0" fmla="*/ 0 h 1221575"/>
                <a:gd name="connsiteX1" fmla="*/ 987201 w 3502577"/>
                <a:gd name="connsiteY1" fmla="*/ 195947 h 1221575"/>
                <a:gd name="connsiteX2" fmla="*/ 2124714 w 3502577"/>
                <a:gd name="connsiteY2" fmla="*/ 382331 h 1221575"/>
                <a:gd name="connsiteX3" fmla="*/ 3051640 w 3502577"/>
                <a:gd name="connsiteY3" fmla="*/ 733060 h 1221575"/>
                <a:gd name="connsiteX4" fmla="*/ 3502577 w 3502577"/>
                <a:gd name="connsiteY4" fmla="*/ 1221575 h 1221575"/>
                <a:gd name="connsiteX0" fmla="*/ 0 w 3502577"/>
                <a:gd name="connsiteY0" fmla="*/ 0 h 1221575"/>
                <a:gd name="connsiteX1" fmla="*/ 1293607 w 3502577"/>
                <a:gd name="connsiteY1" fmla="*/ 216573 h 1221575"/>
                <a:gd name="connsiteX2" fmla="*/ 2124714 w 3502577"/>
                <a:gd name="connsiteY2" fmla="*/ 382331 h 1221575"/>
                <a:gd name="connsiteX3" fmla="*/ 3051640 w 3502577"/>
                <a:gd name="connsiteY3" fmla="*/ 733060 h 1221575"/>
                <a:gd name="connsiteX4" fmla="*/ 3502577 w 3502577"/>
                <a:gd name="connsiteY4" fmla="*/ 1221575 h 1221575"/>
                <a:gd name="connsiteX0" fmla="*/ 0 w 3502577"/>
                <a:gd name="connsiteY0" fmla="*/ 0 h 1221575"/>
                <a:gd name="connsiteX1" fmla="*/ 1293607 w 3502577"/>
                <a:gd name="connsiteY1" fmla="*/ 216573 h 1221575"/>
                <a:gd name="connsiteX2" fmla="*/ 2215502 w 3502577"/>
                <a:gd name="connsiteY2" fmla="*/ 444208 h 1221575"/>
                <a:gd name="connsiteX3" fmla="*/ 3051640 w 3502577"/>
                <a:gd name="connsiteY3" fmla="*/ 733060 h 1221575"/>
                <a:gd name="connsiteX4" fmla="*/ 3502577 w 3502577"/>
                <a:gd name="connsiteY4" fmla="*/ 1221575 h 1221575"/>
                <a:gd name="connsiteX0" fmla="*/ 0 w 3502577"/>
                <a:gd name="connsiteY0" fmla="*/ 0 h 1221575"/>
                <a:gd name="connsiteX1" fmla="*/ 1293607 w 3502577"/>
                <a:gd name="connsiteY1" fmla="*/ 216573 h 1221575"/>
                <a:gd name="connsiteX2" fmla="*/ 2215502 w 3502577"/>
                <a:gd name="connsiteY2" fmla="*/ 444208 h 1221575"/>
                <a:gd name="connsiteX3" fmla="*/ 3040292 w 3502577"/>
                <a:gd name="connsiteY3" fmla="*/ 774312 h 1221575"/>
                <a:gd name="connsiteX4" fmla="*/ 3502577 w 3502577"/>
                <a:gd name="connsiteY4" fmla="*/ 1221575 h 1221575"/>
                <a:gd name="connsiteX0" fmla="*/ 0 w 3502577"/>
                <a:gd name="connsiteY0" fmla="*/ 0 h 1221575"/>
                <a:gd name="connsiteX1" fmla="*/ 1293607 w 3502577"/>
                <a:gd name="connsiteY1" fmla="*/ 216573 h 1221575"/>
                <a:gd name="connsiteX2" fmla="*/ 2215502 w 3502577"/>
                <a:gd name="connsiteY2" fmla="*/ 444208 h 1221575"/>
                <a:gd name="connsiteX3" fmla="*/ 3040292 w 3502577"/>
                <a:gd name="connsiteY3" fmla="*/ 774312 h 1221575"/>
                <a:gd name="connsiteX4" fmla="*/ 3502577 w 3502577"/>
                <a:gd name="connsiteY4" fmla="*/ 1221575 h 1221575"/>
                <a:gd name="connsiteX0" fmla="*/ 0 w 3502577"/>
                <a:gd name="connsiteY0" fmla="*/ 0 h 1221575"/>
                <a:gd name="connsiteX1" fmla="*/ 1293607 w 3502577"/>
                <a:gd name="connsiteY1" fmla="*/ 216573 h 1221575"/>
                <a:gd name="connsiteX2" fmla="*/ 2215502 w 3502577"/>
                <a:gd name="connsiteY2" fmla="*/ 444208 h 1221575"/>
                <a:gd name="connsiteX3" fmla="*/ 3108383 w 3502577"/>
                <a:gd name="connsiteY3" fmla="*/ 712435 h 1221575"/>
                <a:gd name="connsiteX4" fmla="*/ 3502577 w 3502577"/>
                <a:gd name="connsiteY4" fmla="*/ 1221575 h 1221575"/>
                <a:gd name="connsiteX0" fmla="*/ 0 w 3502577"/>
                <a:gd name="connsiteY0" fmla="*/ 0 h 1221575"/>
                <a:gd name="connsiteX1" fmla="*/ 1293607 w 3502577"/>
                <a:gd name="connsiteY1" fmla="*/ 216573 h 1221575"/>
                <a:gd name="connsiteX2" fmla="*/ 2215502 w 3502577"/>
                <a:gd name="connsiteY2" fmla="*/ 444208 h 1221575"/>
                <a:gd name="connsiteX3" fmla="*/ 3108383 w 3502577"/>
                <a:gd name="connsiteY3" fmla="*/ 712435 h 1221575"/>
                <a:gd name="connsiteX4" fmla="*/ 3502577 w 3502577"/>
                <a:gd name="connsiteY4" fmla="*/ 1221575 h 1221575"/>
                <a:gd name="connsiteX0" fmla="*/ 0 w 3502577"/>
                <a:gd name="connsiteY0" fmla="*/ 0 h 1221575"/>
                <a:gd name="connsiteX1" fmla="*/ 1293607 w 3502577"/>
                <a:gd name="connsiteY1" fmla="*/ 216573 h 1221575"/>
                <a:gd name="connsiteX2" fmla="*/ 2102019 w 3502577"/>
                <a:gd name="connsiteY2" fmla="*/ 237950 h 1221575"/>
                <a:gd name="connsiteX3" fmla="*/ 3108383 w 3502577"/>
                <a:gd name="connsiteY3" fmla="*/ 712435 h 1221575"/>
                <a:gd name="connsiteX4" fmla="*/ 3502577 w 3502577"/>
                <a:gd name="connsiteY4" fmla="*/ 1221575 h 1221575"/>
                <a:gd name="connsiteX0" fmla="*/ 0 w 3502577"/>
                <a:gd name="connsiteY0" fmla="*/ 0 h 1221575"/>
                <a:gd name="connsiteX1" fmla="*/ 1248214 w 3502577"/>
                <a:gd name="connsiteY1" fmla="*/ 92819 h 1221575"/>
                <a:gd name="connsiteX2" fmla="*/ 2102019 w 3502577"/>
                <a:gd name="connsiteY2" fmla="*/ 237950 h 1221575"/>
                <a:gd name="connsiteX3" fmla="*/ 3108383 w 3502577"/>
                <a:gd name="connsiteY3" fmla="*/ 712435 h 1221575"/>
                <a:gd name="connsiteX4" fmla="*/ 3502577 w 3502577"/>
                <a:gd name="connsiteY4" fmla="*/ 1221575 h 1221575"/>
                <a:gd name="connsiteX0" fmla="*/ 0 w 3502577"/>
                <a:gd name="connsiteY0" fmla="*/ 0 h 1221575"/>
                <a:gd name="connsiteX1" fmla="*/ 1248214 w 3502577"/>
                <a:gd name="connsiteY1" fmla="*/ 92819 h 1221575"/>
                <a:gd name="connsiteX2" fmla="*/ 2102019 w 3502577"/>
                <a:gd name="connsiteY2" fmla="*/ 237950 h 1221575"/>
                <a:gd name="connsiteX3" fmla="*/ 3108383 w 3502577"/>
                <a:gd name="connsiteY3" fmla="*/ 712435 h 1221575"/>
                <a:gd name="connsiteX4" fmla="*/ 3502577 w 3502577"/>
                <a:gd name="connsiteY4" fmla="*/ 1221575 h 1221575"/>
                <a:gd name="connsiteX0" fmla="*/ 0 w 3502577"/>
                <a:gd name="connsiteY0" fmla="*/ 0 h 1221575"/>
                <a:gd name="connsiteX1" fmla="*/ 1248214 w 3502577"/>
                <a:gd name="connsiteY1" fmla="*/ 92819 h 1221575"/>
                <a:gd name="connsiteX2" fmla="*/ 2102019 w 3502577"/>
                <a:gd name="connsiteY2" fmla="*/ 237950 h 1221575"/>
                <a:gd name="connsiteX3" fmla="*/ 3108384 w 3502577"/>
                <a:gd name="connsiteY3" fmla="*/ 743373 h 1221575"/>
                <a:gd name="connsiteX4" fmla="*/ 3502577 w 3502577"/>
                <a:gd name="connsiteY4" fmla="*/ 1221575 h 1221575"/>
                <a:gd name="connsiteX0" fmla="*/ 0 w 3502577"/>
                <a:gd name="connsiteY0" fmla="*/ 0 h 1221575"/>
                <a:gd name="connsiteX1" fmla="*/ 1248214 w 3502577"/>
                <a:gd name="connsiteY1" fmla="*/ 92819 h 1221575"/>
                <a:gd name="connsiteX2" fmla="*/ 2102019 w 3502577"/>
                <a:gd name="connsiteY2" fmla="*/ 237950 h 1221575"/>
                <a:gd name="connsiteX3" fmla="*/ 3108384 w 3502577"/>
                <a:gd name="connsiteY3" fmla="*/ 743373 h 1221575"/>
                <a:gd name="connsiteX4" fmla="*/ 3502577 w 3502577"/>
                <a:gd name="connsiteY4" fmla="*/ 1221575 h 12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2577" h="1221575">
                  <a:moveTo>
                    <a:pt x="0" y="0"/>
                  </a:moveTo>
                  <a:cubicBezTo>
                    <a:pt x="431202" y="72191"/>
                    <a:pt x="897877" y="22222"/>
                    <a:pt x="1248214" y="92819"/>
                  </a:cubicBezTo>
                  <a:cubicBezTo>
                    <a:pt x="1598551" y="163416"/>
                    <a:pt x="1791991" y="129524"/>
                    <a:pt x="2102019" y="237950"/>
                  </a:cubicBezTo>
                  <a:cubicBezTo>
                    <a:pt x="2412047" y="346376"/>
                    <a:pt x="2413456" y="314737"/>
                    <a:pt x="3108384" y="743373"/>
                  </a:cubicBezTo>
                  <a:cubicBezTo>
                    <a:pt x="3349377" y="965751"/>
                    <a:pt x="3391930" y="1047254"/>
                    <a:pt x="3502577" y="1221575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67" name="Rettangolo 66"/>
          <p:cNvSpPr>
            <a:spLocks/>
          </p:cNvSpPr>
          <p:nvPr/>
        </p:nvSpPr>
        <p:spPr>
          <a:xfrm>
            <a:off x="81718" y="3870289"/>
            <a:ext cx="3121279" cy="1987724"/>
          </a:xfrm>
          <a:prstGeom prst="rect">
            <a:avLst/>
          </a:prstGeom>
          <a:solidFill>
            <a:srgbClr val="CCFFCC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defRPr/>
            </a:pPr>
            <a:endParaRPr lang="en-US" sz="900" b="1" dirty="0" smtClean="0">
              <a:solidFill>
                <a:srgbClr val="CC0099"/>
              </a:solidFill>
              <a:latin typeface="Calibri"/>
              <a:cs typeface="Calibri"/>
              <a:sym typeface="Wingdings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rgbClr val="CC0099"/>
                </a:solidFill>
                <a:latin typeface="Calibri"/>
                <a:cs typeface="Calibri"/>
                <a:sym typeface="Wingdings"/>
              </a:rPr>
              <a:t>PROBLEM:</a:t>
            </a:r>
          </a:p>
          <a:p>
            <a:pPr algn="ctr">
              <a:lnSpc>
                <a:spcPct val="50000"/>
              </a:lnSpc>
              <a:defRPr/>
            </a:pPr>
            <a:endParaRPr lang="en-US" sz="1400" b="1" dirty="0" smtClean="0">
              <a:solidFill>
                <a:srgbClr val="CC0099"/>
              </a:solidFill>
              <a:latin typeface="Calibri"/>
              <a:cs typeface="Calibri"/>
              <a:sym typeface="Wingdings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SHELL </a:t>
            </a:r>
            <a:r>
              <a:rPr lang="en-US" sz="2000" b="1" dirty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Model 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Calculations 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are NOT possible:</a:t>
            </a:r>
          </a:p>
          <a:p>
            <a:pPr algn="ctr">
              <a:lnSpc>
                <a:spcPct val="70000"/>
              </a:lnSpc>
              <a:defRPr/>
            </a:pPr>
            <a:endParaRPr lang="it-IT" dirty="0">
              <a:solidFill>
                <a:srgbClr val="0000FF"/>
              </a:solidFill>
              <a:latin typeface="Calibri"/>
              <a:cs typeface="Calibri"/>
              <a:sym typeface="Wingdings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2400" dirty="0" smtClean="0">
                <a:solidFill>
                  <a:srgbClr val="CC0099"/>
                </a:solidFill>
                <a:latin typeface="Calibri"/>
                <a:cs typeface="Calibri"/>
                <a:sym typeface="Wingdings"/>
              </a:rPr>
              <a:t>Too Large Space !!</a:t>
            </a:r>
          </a:p>
          <a:p>
            <a:pPr algn="ctr">
              <a:lnSpc>
                <a:spcPct val="50000"/>
              </a:lnSpc>
              <a:defRPr/>
            </a:pPr>
            <a:endParaRPr lang="en-US" sz="800" dirty="0">
              <a:solidFill>
                <a:srgbClr val="CC0099"/>
              </a:solidFill>
              <a:latin typeface="Calibri"/>
              <a:cs typeface="Calibri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08681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ttangolo 130"/>
          <p:cNvSpPr/>
          <p:nvPr/>
        </p:nvSpPr>
        <p:spPr>
          <a:xfrm>
            <a:off x="2963167" y="1997247"/>
            <a:ext cx="6182269" cy="487390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4"/>
          <p:cNvSpPr/>
          <p:nvPr/>
        </p:nvSpPr>
        <p:spPr>
          <a:xfrm>
            <a:off x="36990" y="-12093"/>
            <a:ext cx="91070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Corbel"/>
                <a:cs typeface="Corbel"/>
                <a:sym typeface="Wingdings"/>
              </a:rPr>
              <a:t>The New “HYBRID” Model </a:t>
            </a:r>
            <a:r>
              <a:rPr lang="en-US" sz="2000" b="1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(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G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Colò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, P.F. </a:t>
            </a:r>
            <a:r>
              <a:rPr lang="en-US" sz="2000" dirty="0" err="1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Bortignon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- Milano)</a:t>
            </a:r>
            <a:endParaRPr lang="en-US" sz="2400" b="1" dirty="0" smtClean="0">
              <a:solidFill>
                <a:schemeClr val="bg1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Extended </a:t>
            </a:r>
            <a:r>
              <a:rPr lang="en-US" sz="2400" b="1" dirty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Microscopic Particle-Vibration Coupling </a:t>
            </a:r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Model </a:t>
            </a:r>
            <a:endParaRPr lang="en-US" sz="2000" b="1" dirty="0">
              <a:solidFill>
                <a:srgbClr val="00FFFF"/>
              </a:solidFill>
              <a:latin typeface="Corbel"/>
              <a:cs typeface="Corbel"/>
              <a:sym typeface="Wingdings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43298" y="2101122"/>
            <a:ext cx="2966059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FFFFFF"/>
                </a:solidFill>
                <a:latin typeface="Corbel"/>
                <a:cs typeface="Corbel"/>
              </a:rPr>
              <a:t>NO FREE PARAMETERS </a:t>
            </a:r>
          </a:p>
          <a:p>
            <a:pPr algn="ctr">
              <a:lnSpc>
                <a:spcPct val="50000"/>
              </a:lnSpc>
            </a:pPr>
            <a:endParaRPr lang="en-US" sz="800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same </a:t>
            </a:r>
            <a:r>
              <a:rPr lang="en-US" dirty="0" err="1">
                <a:solidFill>
                  <a:srgbClr val="FFFFFF"/>
                </a:solidFill>
                <a:latin typeface="Corbel"/>
                <a:cs typeface="Corbel"/>
              </a:rPr>
              <a:t>SkX</a:t>
            </a:r>
            <a:r>
              <a:rPr lang="en-US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interaction in coupling matrix elements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82231" y="3096175"/>
            <a:ext cx="2231671" cy="3356395"/>
            <a:chOff x="382226" y="2547825"/>
            <a:chExt cx="2231671" cy="3356395"/>
          </a:xfrm>
        </p:grpSpPr>
        <p:grpSp>
          <p:nvGrpSpPr>
            <p:cNvPr id="5" name="Gruppo 4"/>
            <p:cNvGrpSpPr/>
            <p:nvPr/>
          </p:nvGrpSpPr>
          <p:grpSpPr>
            <a:xfrm>
              <a:off x="382226" y="2547825"/>
              <a:ext cx="2231671" cy="3356395"/>
              <a:chOff x="160286" y="2658786"/>
              <a:chExt cx="2231671" cy="3356395"/>
            </a:xfrm>
          </p:grpSpPr>
          <p:sp>
            <p:nvSpPr>
              <p:cNvPr id="7" name="Rectangle 7"/>
              <p:cNvSpPr/>
              <p:nvPr/>
            </p:nvSpPr>
            <p:spPr>
              <a:xfrm>
                <a:off x="160286" y="2658786"/>
                <a:ext cx="2231671" cy="166045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pl-PL" b="1" baseline="30000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132</a:t>
                </a:r>
                <a:r>
                  <a:rPr lang="pl-PL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Sn CORE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pl-PL" b="1" dirty="0" err="1" smtClean="0">
                    <a:solidFill>
                      <a:srgbClr val="CC0099"/>
                    </a:solidFill>
                    <a:latin typeface="Corbel"/>
                    <a:cs typeface="Corbel"/>
                  </a:rPr>
                  <a:t>Excitations</a:t>
                </a:r>
                <a:r>
                  <a:rPr lang="pl-PL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pl-PL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&lt; 5.5 </a:t>
                </a:r>
                <a:r>
                  <a:rPr lang="pl-PL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MeV</a:t>
                </a:r>
                <a:endParaRPr lang="pl-PL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7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pl-PL" sz="1600" dirty="0">
                    <a:solidFill>
                      <a:srgbClr val="0000FF"/>
                    </a:solidFill>
                    <a:latin typeface="Corbel"/>
                    <a:cs typeface="Corbel"/>
                  </a:rPr>
                  <a:t>(</a:t>
                </a:r>
                <a:r>
                  <a:rPr lang="pl-PL" sz="16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phonons</a:t>
                </a:r>
                <a:r>
                  <a:rPr lang="pl-PL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and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pl-PL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non-</a:t>
                </a:r>
                <a:r>
                  <a:rPr lang="pl-PL" sz="16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collective</a:t>
                </a:r>
                <a:r>
                  <a:rPr lang="pl-PL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):</a:t>
                </a:r>
                <a:endParaRPr lang="pl-PL" sz="1200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1200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70000"/>
                  </a:lnSpc>
                </a:pPr>
                <a:r>
                  <a:rPr lang="pl-PL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RPA - </a:t>
                </a:r>
                <a:r>
                  <a:rPr lang="pl-PL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Skyrme</a:t>
                </a:r>
                <a:r>
                  <a:rPr lang="pl-PL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X</a:t>
                </a:r>
                <a:r>
                  <a:rPr lang="pl-PL" sz="12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endParaRPr lang="pl-PL" sz="12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60286" y="4956430"/>
                <a:ext cx="2231671" cy="1058751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l-PL" b="1" dirty="0">
                    <a:solidFill>
                      <a:srgbClr val="CC0099"/>
                    </a:solidFill>
                    <a:latin typeface="Corbel"/>
                    <a:cs typeface="Corbel"/>
                  </a:rPr>
                  <a:t>Proton Single </a:t>
                </a:r>
                <a:r>
                  <a:rPr lang="pl-PL" b="1" dirty="0" err="1">
                    <a:solidFill>
                      <a:srgbClr val="CC0099"/>
                    </a:solidFill>
                    <a:latin typeface="Corbel"/>
                    <a:cs typeface="Corbel"/>
                  </a:rPr>
                  <a:t>particle</a:t>
                </a:r>
                <a:r>
                  <a:rPr lang="pl-PL" b="1" dirty="0">
                    <a:solidFill>
                      <a:srgbClr val="CC0099"/>
                    </a:solidFill>
                    <a:latin typeface="Corbel"/>
                    <a:cs typeface="Corbel"/>
                  </a:rPr>
                  <a:t> </a:t>
                </a:r>
                <a:r>
                  <a:rPr lang="pl-PL" b="1" dirty="0" err="1" smtClean="0">
                    <a:solidFill>
                      <a:srgbClr val="CC0099"/>
                    </a:solidFill>
                    <a:latin typeface="Corbel"/>
                    <a:cs typeface="Corbel"/>
                  </a:rPr>
                  <a:t>states</a:t>
                </a:r>
                <a:endParaRPr lang="pl-PL" sz="2000" b="1" dirty="0">
                  <a:solidFill>
                    <a:srgbClr val="CC0099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6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pl-PL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Hartree-Fock</a:t>
                </a:r>
                <a:r>
                  <a:rPr lang="pl-PL" dirty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endParaRPr lang="pl-PL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pl-PL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Skyrme</a:t>
                </a:r>
                <a:r>
                  <a:rPr lang="pl-PL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X</a:t>
                </a:r>
                <a:endParaRPr lang="pl-PL" baseline="300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6" name="Rettangolo 5"/>
            <p:cNvSpPr/>
            <p:nvPr/>
          </p:nvSpPr>
          <p:spPr>
            <a:xfrm>
              <a:off x="1249554" y="4160269"/>
              <a:ext cx="5437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CC0099"/>
                  </a:solidFill>
                  <a:sym typeface="Symbol"/>
                </a:rPr>
                <a:t></a:t>
              </a:r>
              <a:endParaRPr lang="it-IT" sz="3600" b="1" dirty="0">
                <a:solidFill>
                  <a:srgbClr val="CC0099"/>
                </a:solidFill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2977598" y="1302222"/>
            <a:ext cx="6044083" cy="5568928"/>
            <a:chOff x="2977598" y="1302212"/>
            <a:chExt cx="6044083" cy="5568928"/>
          </a:xfrm>
        </p:grpSpPr>
        <p:grpSp>
          <p:nvGrpSpPr>
            <p:cNvPr id="10" name="Gruppo 9"/>
            <p:cNvGrpSpPr/>
            <p:nvPr/>
          </p:nvGrpSpPr>
          <p:grpSpPr>
            <a:xfrm>
              <a:off x="4116101" y="1302212"/>
              <a:ext cx="4290853" cy="1279801"/>
              <a:chOff x="4116101" y="1302212"/>
              <a:chExt cx="4290853" cy="1279801"/>
            </a:xfrm>
          </p:grpSpPr>
          <p:sp>
            <p:nvSpPr>
              <p:cNvPr id="105" name="Rettangolo 104"/>
              <p:cNvSpPr/>
              <p:nvPr/>
            </p:nvSpPr>
            <p:spPr>
              <a:xfrm>
                <a:off x="4628679" y="1997237"/>
                <a:ext cx="3178874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baseline="30000" dirty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r>
                  <a:rPr lang="en-US" sz="3200" b="1" baseline="30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133</a:t>
                </a:r>
                <a:r>
                  <a:rPr lang="en-US" sz="32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Sb = </a:t>
                </a:r>
                <a:r>
                  <a:rPr lang="en-US" sz="3200" b="1" baseline="30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132</a:t>
                </a:r>
                <a:r>
                  <a:rPr lang="en-US" sz="32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Sn + 1</a:t>
                </a:r>
                <a:r>
                  <a:rPr lang="en-US" sz="3200" b="1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p</a:t>
                </a:r>
                <a:endParaRPr lang="it-IT" sz="20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06" name="Rettangolo 105"/>
              <p:cNvSpPr/>
              <p:nvPr/>
            </p:nvSpPr>
            <p:spPr>
              <a:xfrm>
                <a:off x="4116101" y="1302212"/>
                <a:ext cx="4290853" cy="610609"/>
              </a:xfrm>
              <a:prstGeom prst="rect">
                <a:avLst/>
              </a:prstGeom>
              <a:solidFill>
                <a:srgbClr val="FFCC66"/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it-IT" sz="20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FRAGMENTATION </a:t>
                </a:r>
                <a:r>
                  <a:rPr lang="it-IT" sz="20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of </a:t>
                </a:r>
                <a:endParaRPr lang="it-IT" sz="20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it-IT" sz="20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single</a:t>
                </a:r>
                <a:r>
                  <a:rPr lang="it-IT" sz="20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-</a:t>
                </a:r>
                <a:r>
                  <a:rPr lang="it-IT" sz="2000" b="1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particle</a:t>
                </a:r>
                <a:r>
                  <a:rPr lang="it-IT" sz="20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r>
                  <a:rPr lang="it-IT" sz="2000" b="1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proton</a:t>
                </a:r>
                <a:r>
                  <a:rPr lang="it-IT" sz="20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r>
                  <a:rPr lang="it-IT" sz="2000" b="1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strength</a:t>
                </a:r>
                <a:endParaRPr lang="it-IT" sz="20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  <p:cxnSp>
          <p:nvCxnSpPr>
            <p:cNvPr id="11" name="Connettore 1 4"/>
            <p:cNvCxnSpPr/>
            <p:nvPr/>
          </p:nvCxnSpPr>
          <p:spPr>
            <a:xfrm>
              <a:off x="3522890" y="6345370"/>
              <a:ext cx="5444574" cy="10345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7"/>
            <p:cNvCxnSpPr/>
            <p:nvPr/>
          </p:nvCxnSpPr>
          <p:spPr>
            <a:xfrm>
              <a:off x="4289273" y="5205484"/>
              <a:ext cx="2863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7"/>
            <p:cNvCxnSpPr/>
            <p:nvPr/>
          </p:nvCxnSpPr>
          <p:spPr>
            <a:xfrm>
              <a:off x="4619673" y="5410240"/>
              <a:ext cx="2863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7"/>
            <p:cNvCxnSpPr/>
            <p:nvPr/>
          </p:nvCxnSpPr>
          <p:spPr>
            <a:xfrm>
              <a:off x="4950073" y="6109601"/>
              <a:ext cx="2863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7"/>
            <p:cNvCxnSpPr/>
            <p:nvPr/>
          </p:nvCxnSpPr>
          <p:spPr>
            <a:xfrm>
              <a:off x="5280473" y="6335631"/>
              <a:ext cx="2863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39"/>
            <p:cNvSpPr txBox="1"/>
            <p:nvPr/>
          </p:nvSpPr>
          <p:spPr>
            <a:xfrm>
              <a:off x="5174579" y="6063267"/>
              <a:ext cx="495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0.96</a:t>
              </a:r>
            </a:p>
          </p:txBody>
        </p:sp>
        <p:sp>
          <p:nvSpPr>
            <p:cNvPr id="17" name="TextBox 140"/>
            <p:cNvSpPr txBox="1"/>
            <p:nvPr/>
          </p:nvSpPr>
          <p:spPr>
            <a:xfrm>
              <a:off x="4868672" y="5849663"/>
              <a:ext cx="495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0.94</a:t>
              </a:r>
            </a:p>
          </p:txBody>
        </p:sp>
        <p:sp>
          <p:nvSpPr>
            <p:cNvPr id="18" name="TextBox 141"/>
            <p:cNvSpPr txBox="1"/>
            <p:nvPr/>
          </p:nvSpPr>
          <p:spPr>
            <a:xfrm>
              <a:off x="4571752" y="5170228"/>
              <a:ext cx="41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0.8</a:t>
              </a:r>
            </a:p>
          </p:txBody>
        </p:sp>
        <p:sp>
          <p:nvSpPr>
            <p:cNvPr id="19" name="TextBox 142"/>
            <p:cNvSpPr txBox="1"/>
            <p:nvPr/>
          </p:nvSpPr>
          <p:spPr>
            <a:xfrm>
              <a:off x="4193244" y="4949117"/>
              <a:ext cx="495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0.92</a:t>
              </a:r>
            </a:p>
          </p:txBody>
        </p:sp>
        <p:cxnSp>
          <p:nvCxnSpPr>
            <p:cNvPr id="20" name="Straight Connector 14"/>
            <p:cNvCxnSpPr/>
            <p:nvPr/>
          </p:nvCxnSpPr>
          <p:spPr>
            <a:xfrm flipV="1">
              <a:off x="4426133" y="6205476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4"/>
            <p:cNvCxnSpPr/>
            <p:nvPr/>
          </p:nvCxnSpPr>
          <p:spPr>
            <a:xfrm flipV="1">
              <a:off x="4762846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4"/>
            <p:cNvCxnSpPr/>
            <p:nvPr/>
          </p:nvCxnSpPr>
          <p:spPr>
            <a:xfrm flipV="1">
              <a:off x="5094694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"/>
            <p:cNvCxnSpPr/>
            <p:nvPr/>
          </p:nvCxnSpPr>
          <p:spPr>
            <a:xfrm flipV="1">
              <a:off x="5783070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4"/>
            <p:cNvCxnSpPr/>
            <p:nvPr/>
          </p:nvCxnSpPr>
          <p:spPr>
            <a:xfrm flipV="1">
              <a:off x="6131372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4"/>
            <p:cNvCxnSpPr/>
            <p:nvPr/>
          </p:nvCxnSpPr>
          <p:spPr>
            <a:xfrm flipV="1">
              <a:off x="6479673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/>
            <p:cNvCxnSpPr/>
            <p:nvPr/>
          </p:nvCxnSpPr>
          <p:spPr>
            <a:xfrm flipV="1">
              <a:off x="6807405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4"/>
            <p:cNvCxnSpPr/>
            <p:nvPr/>
          </p:nvCxnSpPr>
          <p:spPr>
            <a:xfrm flipV="1">
              <a:off x="7131022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4"/>
            <p:cNvCxnSpPr/>
            <p:nvPr/>
          </p:nvCxnSpPr>
          <p:spPr>
            <a:xfrm flipV="1">
              <a:off x="7429958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4"/>
            <p:cNvCxnSpPr/>
            <p:nvPr/>
          </p:nvCxnSpPr>
          <p:spPr>
            <a:xfrm flipV="1">
              <a:off x="7704218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2"/>
            <p:cNvSpPr txBox="1"/>
            <p:nvPr/>
          </p:nvSpPr>
          <p:spPr>
            <a:xfrm>
              <a:off x="5817518" y="5332911"/>
              <a:ext cx="776925" cy="616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pl-PL" sz="1400" b="1" dirty="0">
                  <a:solidFill>
                    <a:srgbClr val="CC0099"/>
                  </a:solidFill>
                  <a:latin typeface="Corbel"/>
                  <a:cs typeface="Corbel"/>
                </a:rPr>
                <a:t>S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ingle </a:t>
              </a:r>
            </a:p>
            <a:p>
              <a:pPr>
                <a:lnSpc>
                  <a:spcPct val="80000"/>
                </a:lnSpc>
              </a:pPr>
              <a:r>
                <a:rPr lang="pl-PL" sz="1400" b="1" dirty="0">
                  <a:solidFill>
                    <a:srgbClr val="CC0099"/>
                  </a:solidFill>
                  <a:latin typeface="Corbel"/>
                  <a:cs typeface="Corbel"/>
                </a:rPr>
                <a:t>P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article </a:t>
              </a:r>
            </a:p>
            <a:p>
              <a:pPr>
                <a:lnSpc>
                  <a:spcPct val="80000"/>
                </a:lnSpc>
              </a:pPr>
              <a:r>
                <a:rPr lang="pl-PL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states</a:t>
              </a:r>
              <a:endParaRPr lang="en-US" sz="14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31" name="Nawias klamrowy zamykający 158"/>
            <p:cNvSpPr/>
            <p:nvPr/>
          </p:nvSpPr>
          <p:spPr>
            <a:xfrm>
              <a:off x="5592676" y="4832616"/>
              <a:ext cx="205887" cy="1509189"/>
            </a:xfrm>
            <a:prstGeom prst="rightBrace">
              <a:avLst/>
            </a:prstGeom>
            <a:ln w="19050">
              <a:solidFill>
                <a:srgbClr val="CC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2" name="Straight Connector 235"/>
            <p:cNvCxnSpPr/>
            <p:nvPr/>
          </p:nvCxnSpPr>
          <p:spPr>
            <a:xfrm flipV="1">
              <a:off x="3735875" y="2130616"/>
              <a:ext cx="0" cy="4201952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236"/>
            <p:cNvSpPr txBox="1"/>
            <p:nvPr/>
          </p:nvSpPr>
          <p:spPr>
            <a:xfrm rot="16200000">
              <a:off x="2595748" y="4318103"/>
              <a:ext cx="1225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Corbel"/>
                  <a:cs typeface="Corbel"/>
                </a:rPr>
                <a:t>E [MeV]</a:t>
              </a:r>
              <a:endParaRPr lang="en-US" sz="2400" b="1" baseline="-25000" dirty="0">
                <a:solidFill>
                  <a:prstClr val="black"/>
                </a:solidFill>
                <a:latin typeface="Corbel"/>
                <a:cs typeface="Corbel"/>
              </a:endParaRPr>
            </a:p>
          </p:txBody>
        </p:sp>
        <p:cxnSp>
          <p:nvCxnSpPr>
            <p:cNvPr id="34" name="Connettore 1 7"/>
            <p:cNvCxnSpPr/>
            <p:nvPr/>
          </p:nvCxnSpPr>
          <p:spPr>
            <a:xfrm>
              <a:off x="3691814" y="5407581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7"/>
            <p:cNvCxnSpPr/>
            <p:nvPr/>
          </p:nvCxnSpPr>
          <p:spPr>
            <a:xfrm>
              <a:off x="3691819" y="5872935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7"/>
            <p:cNvCxnSpPr/>
            <p:nvPr/>
          </p:nvCxnSpPr>
          <p:spPr>
            <a:xfrm>
              <a:off x="3692068" y="4942227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7"/>
            <p:cNvCxnSpPr/>
            <p:nvPr/>
          </p:nvCxnSpPr>
          <p:spPr>
            <a:xfrm>
              <a:off x="3692068" y="4476872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7"/>
            <p:cNvCxnSpPr/>
            <p:nvPr/>
          </p:nvCxnSpPr>
          <p:spPr>
            <a:xfrm>
              <a:off x="3692068" y="4011518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7"/>
            <p:cNvCxnSpPr/>
            <p:nvPr/>
          </p:nvCxnSpPr>
          <p:spPr>
            <a:xfrm>
              <a:off x="3692068" y="3546164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7"/>
            <p:cNvCxnSpPr/>
            <p:nvPr/>
          </p:nvCxnSpPr>
          <p:spPr>
            <a:xfrm>
              <a:off x="3692068" y="3080809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7"/>
            <p:cNvCxnSpPr/>
            <p:nvPr/>
          </p:nvCxnSpPr>
          <p:spPr>
            <a:xfrm>
              <a:off x="3692068" y="2615455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245"/>
            <p:cNvSpPr txBox="1"/>
            <p:nvPr/>
          </p:nvSpPr>
          <p:spPr>
            <a:xfrm>
              <a:off x="3432633" y="2436811"/>
              <a:ext cx="287258" cy="4016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8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7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6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5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4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 smtClean="0">
                  <a:solidFill>
                    <a:prstClr val="black"/>
                  </a:solidFill>
                  <a:latin typeface="Corbel"/>
                  <a:cs typeface="Corbel"/>
                </a:rPr>
                <a:t>3</a:t>
              </a:r>
            </a:p>
            <a:p>
              <a:endParaRPr lang="en-US" sz="1500" dirty="0" smtClean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 smtClean="0">
                  <a:solidFill>
                    <a:prstClr val="black"/>
                  </a:solidFill>
                  <a:latin typeface="Corbel"/>
                  <a:cs typeface="Corbel"/>
                </a:rPr>
                <a:t>2</a:t>
              </a:r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1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0</a:t>
              </a:r>
            </a:p>
          </p:txBody>
        </p:sp>
        <p:cxnSp>
          <p:nvCxnSpPr>
            <p:cNvPr id="43" name="Straight Connector 14"/>
            <p:cNvCxnSpPr/>
            <p:nvPr/>
          </p:nvCxnSpPr>
          <p:spPr>
            <a:xfrm flipV="1">
              <a:off x="8014339" y="6212257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14"/>
            <p:cNvCxnSpPr/>
            <p:nvPr/>
          </p:nvCxnSpPr>
          <p:spPr>
            <a:xfrm flipV="1">
              <a:off x="8288314" y="6215744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254"/>
            <p:cNvSpPr txBox="1"/>
            <p:nvPr/>
          </p:nvSpPr>
          <p:spPr>
            <a:xfrm>
              <a:off x="3996724" y="6341204"/>
              <a:ext cx="4561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  </a:t>
              </a: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5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  7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  9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  11/2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13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15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 17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19/2</a:t>
              </a:r>
              <a:r>
                <a:rPr lang="pl-PL" sz="1050" b="1" dirty="0" smtClean="0">
                  <a:solidFill>
                    <a:prstClr val="black"/>
                  </a:solidFill>
                  <a:latin typeface="Calibri"/>
                </a:rPr>
                <a:t>  21/2  23/2  25/2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CasellaDiTesto 21"/>
            <p:cNvSpPr txBox="1"/>
            <p:nvPr/>
          </p:nvSpPr>
          <p:spPr>
            <a:xfrm>
              <a:off x="5961082" y="6501808"/>
              <a:ext cx="63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prstClr val="black"/>
                  </a:solidFill>
                  <a:latin typeface="Calibri"/>
                </a:rPr>
                <a:t>SPIN</a:t>
              </a:r>
              <a:endParaRPr lang="it-IT" b="1" baseline="300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7" name="Connettore 1 4"/>
            <p:cNvCxnSpPr/>
            <p:nvPr/>
          </p:nvCxnSpPr>
          <p:spPr>
            <a:xfrm>
              <a:off x="3405417" y="2921259"/>
              <a:ext cx="5616264" cy="9130"/>
            </a:xfrm>
            <a:prstGeom prst="line">
              <a:avLst/>
            </a:prstGeom>
            <a:ln w="107950" cmpd="tri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12"/>
            <p:cNvGrpSpPr/>
            <p:nvPr/>
          </p:nvGrpSpPr>
          <p:grpSpPr>
            <a:xfrm>
              <a:off x="4290123" y="2772346"/>
              <a:ext cx="4122991" cy="1571568"/>
              <a:chOff x="1885117" y="1292400"/>
              <a:chExt cx="6220195" cy="2127600"/>
            </a:xfrm>
          </p:grpSpPr>
          <p:cxnSp>
            <p:nvCxnSpPr>
              <p:cNvPr id="57" name="Connettore 1 7"/>
              <p:cNvCxnSpPr/>
              <p:nvPr/>
            </p:nvCxnSpPr>
            <p:spPr>
              <a:xfrm>
                <a:off x="2383579" y="3312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1 7"/>
              <p:cNvCxnSpPr/>
              <p:nvPr/>
            </p:nvCxnSpPr>
            <p:spPr>
              <a:xfrm>
                <a:off x="2882040" y="3416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1 7"/>
              <p:cNvCxnSpPr/>
              <p:nvPr/>
            </p:nvCxnSpPr>
            <p:spPr>
              <a:xfrm>
                <a:off x="3878964" y="3420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1 7"/>
              <p:cNvCxnSpPr/>
              <p:nvPr/>
            </p:nvCxnSpPr>
            <p:spPr>
              <a:xfrm>
                <a:off x="4377425" y="3420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1 7"/>
              <p:cNvCxnSpPr/>
              <p:nvPr/>
            </p:nvCxnSpPr>
            <p:spPr>
              <a:xfrm>
                <a:off x="5872810" y="1440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ttore 1 7"/>
              <p:cNvCxnSpPr/>
              <p:nvPr/>
            </p:nvCxnSpPr>
            <p:spPr>
              <a:xfrm>
                <a:off x="1885117" y="3132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7"/>
              <p:cNvCxnSpPr/>
              <p:nvPr/>
            </p:nvCxnSpPr>
            <p:spPr>
              <a:xfrm>
                <a:off x="1885117" y="27288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1 7"/>
              <p:cNvCxnSpPr/>
              <p:nvPr/>
            </p:nvCxnSpPr>
            <p:spPr>
              <a:xfrm>
                <a:off x="1885117" y="1764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1 7"/>
              <p:cNvCxnSpPr/>
              <p:nvPr/>
            </p:nvCxnSpPr>
            <p:spPr>
              <a:xfrm>
                <a:off x="2383579" y="31248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1 7"/>
              <p:cNvCxnSpPr/>
              <p:nvPr/>
            </p:nvCxnSpPr>
            <p:spPr>
              <a:xfrm>
                <a:off x="2383579" y="3013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ttore 1 7"/>
              <p:cNvCxnSpPr/>
              <p:nvPr/>
            </p:nvCxnSpPr>
            <p:spPr>
              <a:xfrm>
                <a:off x="2383579" y="2678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ttore 1 7"/>
              <p:cNvCxnSpPr/>
              <p:nvPr/>
            </p:nvCxnSpPr>
            <p:spPr>
              <a:xfrm>
                <a:off x="2383579" y="18468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1 7"/>
              <p:cNvCxnSpPr/>
              <p:nvPr/>
            </p:nvCxnSpPr>
            <p:spPr>
              <a:xfrm>
                <a:off x="2383579" y="1501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7"/>
              <p:cNvCxnSpPr/>
              <p:nvPr/>
            </p:nvCxnSpPr>
            <p:spPr>
              <a:xfrm>
                <a:off x="2881996" y="3171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1 7"/>
              <p:cNvCxnSpPr/>
              <p:nvPr/>
            </p:nvCxnSpPr>
            <p:spPr>
              <a:xfrm>
                <a:off x="2882040" y="3013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1 7"/>
              <p:cNvCxnSpPr/>
              <p:nvPr/>
            </p:nvCxnSpPr>
            <p:spPr>
              <a:xfrm>
                <a:off x="2882040" y="279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1 7"/>
              <p:cNvCxnSpPr/>
              <p:nvPr/>
            </p:nvCxnSpPr>
            <p:spPr>
              <a:xfrm>
                <a:off x="2882040" y="1987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ttore 1 7"/>
              <p:cNvCxnSpPr/>
              <p:nvPr/>
            </p:nvCxnSpPr>
            <p:spPr>
              <a:xfrm>
                <a:off x="2882040" y="1627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ttore 1 7"/>
              <p:cNvCxnSpPr/>
              <p:nvPr/>
            </p:nvCxnSpPr>
            <p:spPr>
              <a:xfrm>
                <a:off x="2882040" y="153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1 7"/>
              <p:cNvCxnSpPr/>
              <p:nvPr/>
            </p:nvCxnSpPr>
            <p:spPr>
              <a:xfrm>
                <a:off x="2882040" y="13608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1 7"/>
              <p:cNvCxnSpPr/>
              <p:nvPr/>
            </p:nvCxnSpPr>
            <p:spPr>
              <a:xfrm>
                <a:off x="3380502" y="3384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ttore 1 7"/>
              <p:cNvCxnSpPr/>
              <p:nvPr/>
            </p:nvCxnSpPr>
            <p:spPr>
              <a:xfrm>
                <a:off x="3380502" y="3157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ttore 1 7"/>
              <p:cNvCxnSpPr/>
              <p:nvPr/>
            </p:nvCxnSpPr>
            <p:spPr>
              <a:xfrm>
                <a:off x="3380502" y="3045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1 7"/>
              <p:cNvCxnSpPr/>
              <p:nvPr/>
            </p:nvCxnSpPr>
            <p:spPr>
              <a:xfrm>
                <a:off x="3380502" y="2797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ttore 1 7"/>
              <p:cNvCxnSpPr/>
              <p:nvPr/>
            </p:nvCxnSpPr>
            <p:spPr>
              <a:xfrm>
                <a:off x="3380502" y="1854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1 7"/>
              <p:cNvCxnSpPr/>
              <p:nvPr/>
            </p:nvCxnSpPr>
            <p:spPr>
              <a:xfrm>
                <a:off x="3380502" y="1634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1 7"/>
              <p:cNvCxnSpPr/>
              <p:nvPr/>
            </p:nvCxnSpPr>
            <p:spPr>
              <a:xfrm>
                <a:off x="3380502" y="1436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1 7"/>
              <p:cNvCxnSpPr/>
              <p:nvPr/>
            </p:nvCxnSpPr>
            <p:spPr>
              <a:xfrm>
                <a:off x="3380502" y="129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ttore 1 7"/>
              <p:cNvCxnSpPr/>
              <p:nvPr/>
            </p:nvCxnSpPr>
            <p:spPr>
              <a:xfrm>
                <a:off x="3878964" y="318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ttore 1 7"/>
              <p:cNvCxnSpPr/>
              <p:nvPr/>
            </p:nvCxnSpPr>
            <p:spPr>
              <a:xfrm>
                <a:off x="3878964" y="3049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ttore 1 7"/>
              <p:cNvCxnSpPr/>
              <p:nvPr/>
            </p:nvCxnSpPr>
            <p:spPr>
              <a:xfrm>
                <a:off x="3878964" y="2808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ttore 1 7"/>
              <p:cNvCxnSpPr/>
              <p:nvPr/>
            </p:nvCxnSpPr>
            <p:spPr>
              <a:xfrm>
                <a:off x="3878964" y="1645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ttore 1 7"/>
              <p:cNvCxnSpPr/>
              <p:nvPr/>
            </p:nvCxnSpPr>
            <p:spPr>
              <a:xfrm>
                <a:off x="3878964" y="144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7"/>
              <p:cNvCxnSpPr/>
              <p:nvPr/>
            </p:nvCxnSpPr>
            <p:spPr>
              <a:xfrm>
                <a:off x="3878964" y="1310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ttore 1 7"/>
              <p:cNvCxnSpPr/>
              <p:nvPr/>
            </p:nvCxnSpPr>
            <p:spPr>
              <a:xfrm>
                <a:off x="4377425" y="318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ttore 1 7"/>
              <p:cNvCxnSpPr/>
              <p:nvPr/>
            </p:nvCxnSpPr>
            <p:spPr>
              <a:xfrm>
                <a:off x="4377425" y="2811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ttore 1 7"/>
              <p:cNvCxnSpPr/>
              <p:nvPr/>
            </p:nvCxnSpPr>
            <p:spPr>
              <a:xfrm>
                <a:off x="4377425" y="1645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ttore 1 7"/>
              <p:cNvCxnSpPr/>
              <p:nvPr/>
            </p:nvCxnSpPr>
            <p:spPr>
              <a:xfrm>
                <a:off x="4377425" y="144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ttore 1 7"/>
              <p:cNvCxnSpPr/>
              <p:nvPr/>
            </p:nvCxnSpPr>
            <p:spPr>
              <a:xfrm>
                <a:off x="4875887" y="318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ttore 1 7"/>
              <p:cNvCxnSpPr/>
              <p:nvPr/>
            </p:nvCxnSpPr>
            <p:spPr>
              <a:xfrm>
                <a:off x="4875887" y="2811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ttore 1 7"/>
              <p:cNvCxnSpPr/>
              <p:nvPr/>
            </p:nvCxnSpPr>
            <p:spPr>
              <a:xfrm>
                <a:off x="4875887" y="144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ttore 1 7"/>
              <p:cNvCxnSpPr/>
              <p:nvPr/>
            </p:nvCxnSpPr>
            <p:spPr>
              <a:xfrm>
                <a:off x="5374348" y="318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ttore 1 7"/>
              <p:cNvCxnSpPr/>
              <p:nvPr/>
            </p:nvCxnSpPr>
            <p:spPr>
              <a:xfrm>
                <a:off x="5374348" y="144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ttore 1 7"/>
              <p:cNvCxnSpPr/>
              <p:nvPr/>
            </p:nvCxnSpPr>
            <p:spPr>
              <a:xfrm>
                <a:off x="5872810" y="3172182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ttore 1 7"/>
              <p:cNvCxnSpPr/>
              <p:nvPr/>
            </p:nvCxnSpPr>
            <p:spPr>
              <a:xfrm>
                <a:off x="6329084" y="3142855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ttore 1 7"/>
              <p:cNvCxnSpPr/>
              <p:nvPr/>
            </p:nvCxnSpPr>
            <p:spPr>
              <a:xfrm>
                <a:off x="6797363" y="3084376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ttore 1 7"/>
              <p:cNvCxnSpPr/>
              <p:nvPr/>
            </p:nvCxnSpPr>
            <p:spPr>
              <a:xfrm>
                <a:off x="7265038" y="303853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ttore 1 7"/>
              <p:cNvCxnSpPr/>
              <p:nvPr/>
            </p:nvCxnSpPr>
            <p:spPr>
              <a:xfrm>
                <a:off x="7673312" y="2811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Rectangle 8"/>
            <p:cNvSpPr/>
            <p:nvPr/>
          </p:nvSpPr>
          <p:spPr>
            <a:xfrm>
              <a:off x="4107190" y="4737844"/>
              <a:ext cx="1159292" cy="271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80000"/>
                </a:lnSpc>
              </a:pPr>
              <a:r>
                <a:rPr lang="pl-PL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S</a:t>
              </a:r>
              <a:r>
                <a:rPr lang="en-US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pec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. Factor </a:t>
              </a:r>
              <a:endParaRPr lang="en-US" sz="14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50" name="TextBox 12"/>
            <p:cNvSpPr txBox="1"/>
            <p:nvPr/>
          </p:nvSpPr>
          <p:spPr>
            <a:xfrm>
              <a:off x="6211701" y="3279380"/>
              <a:ext cx="2212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it-IT" sz="2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MIXED STATES</a:t>
              </a:r>
              <a:endParaRPr lang="en-US" sz="24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51" name="TextBox 226"/>
            <p:cNvSpPr txBox="1"/>
            <p:nvPr/>
          </p:nvSpPr>
          <p:spPr>
            <a:xfrm>
              <a:off x="3776511" y="2311698"/>
              <a:ext cx="55536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Corbel"/>
                  <a:cs typeface="Corbel"/>
                </a:rPr>
                <a:t>S</a:t>
              </a:r>
              <a:r>
                <a:rPr lang="en-US" sz="3200" baseline="-25000" dirty="0" err="1">
                  <a:solidFill>
                    <a:prstClr val="black"/>
                  </a:solidFill>
                  <a:latin typeface="Corbel"/>
                  <a:cs typeface="Corbel"/>
                </a:rPr>
                <a:t>n</a:t>
              </a:r>
              <a:endParaRPr lang="en-US" sz="3200" baseline="-25000" dirty="0">
                <a:solidFill>
                  <a:prstClr val="black"/>
                </a:solidFill>
                <a:latin typeface="Corbel"/>
                <a:cs typeface="Corbel"/>
              </a:endParaRPr>
            </a:p>
          </p:txBody>
        </p:sp>
        <p:grpSp>
          <p:nvGrpSpPr>
            <p:cNvPr id="52" name="Grupa 2"/>
            <p:cNvGrpSpPr/>
            <p:nvPr/>
          </p:nvGrpSpPr>
          <p:grpSpPr>
            <a:xfrm>
              <a:off x="7665018" y="5288090"/>
              <a:ext cx="1306936" cy="829751"/>
              <a:chOff x="7786554" y="1664051"/>
              <a:chExt cx="2136023" cy="1123323"/>
            </a:xfrm>
          </p:grpSpPr>
          <p:sp>
            <p:nvSpPr>
              <p:cNvPr id="54" name="Prostokąt 9"/>
              <p:cNvSpPr/>
              <p:nvPr/>
            </p:nvSpPr>
            <p:spPr>
              <a:xfrm>
                <a:off x="7786554" y="1664051"/>
                <a:ext cx="2043915" cy="1123323"/>
              </a:xfrm>
              <a:prstGeom prst="rect">
                <a:avLst/>
              </a:prstGeom>
              <a:solidFill>
                <a:srgbClr val="FFCC66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400">
                  <a:solidFill>
                    <a:srgbClr val="CC0099"/>
                  </a:solidFill>
                  <a:latin typeface="Corbel"/>
                  <a:cs typeface="Corbel"/>
                </a:endParaRPr>
              </a:p>
            </p:txBody>
          </p:sp>
          <p:cxnSp>
            <p:nvCxnSpPr>
              <p:cNvPr id="55" name="Connettore 1 7"/>
              <p:cNvCxnSpPr/>
              <p:nvPr/>
            </p:nvCxnSpPr>
            <p:spPr>
              <a:xfrm>
                <a:off x="7989036" y="2305605"/>
                <a:ext cx="468000" cy="0"/>
              </a:xfrm>
              <a:prstGeom prst="line">
                <a:avLst/>
              </a:prstGeom>
              <a:ln w="38100" cmpd="sng">
                <a:solidFill>
                  <a:srgbClr val="0000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pole tekstowe 156"/>
              <p:cNvSpPr txBox="1"/>
              <p:nvPr/>
            </p:nvSpPr>
            <p:spPr>
              <a:xfrm>
                <a:off x="8467997" y="2109435"/>
                <a:ext cx="1454580" cy="416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THEORY</a:t>
                </a:r>
                <a:endParaRPr lang="pl-PL" sz="14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53" name="Rettangolo 52"/>
            <p:cNvSpPr/>
            <p:nvPr/>
          </p:nvSpPr>
          <p:spPr>
            <a:xfrm>
              <a:off x="8034801" y="5234670"/>
              <a:ext cx="7360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CC0099"/>
                  </a:solidFill>
                  <a:latin typeface="Symbol" panose="05050102010706020507" pitchFamily="18" charset="2"/>
                  <a:cs typeface="Symbol" charset="2"/>
                  <a:sym typeface="Symbol" charset="0"/>
                </a:rPr>
                <a:t>p = +</a:t>
              </a:r>
              <a:endParaRPr lang="it-IT" sz="2000" dirty="0"/>
            </a:p>
          </p:txBody>
        </p:sp>
      </p:grpSp>
      <p:grpSp>
        <p:nvGrpSpPr>
          <p:cNvPr id="107" name="Gruppo 106"/>
          <p:cNvGrpSpPr/>
          <p:nvPr/>
        </p:nvGrpSpPr>
        <p:grpSpPr>
          <a:xfrm>
            <a:off x="4615675" y="3968095"/>
            <a:ext cx="3978928" cy="2367536"/>
            <a:chOff x="4537921" y="3968095"/>
            <a:chExt cx="3978928" cy="2367536"/>
          </a:xfrm>
        </p:grpSpPr>
        <p:grpSp>
          <p:nvGrpSpPr>
            <p:cNvPr id="108" name="Group 284"/>
            <p:cNvGrpSpPr/>
            <p:nvPr/>
          </p:nvGrpSpPr>
          <p:grpSpPr>
            <a:xfrm>
              <a:off x="4537921" y="3968095"/>
              <a:ext cx="3798944" cy="2367536"/>
              <a:chOff x="3302067" y="2904605"/>
              <a:chExt cx="5731319" cy="3205186"/>
            </a:xfrm>
          </p:grpSpPr>
          <p:cxnSp>
            <p:nvCxnSpPr>
              <p:cNvPr id="112" name="Connettore 1 7"/>
              <p:cNvCxnSpPr/>
              <p:nvPr/>
            </p:nvCxnSpPr>
            <p:spPr>
              <a:xfrm>
                <a:off x="3302067" y="4582800"/>
                <a:ext cx="4320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ttore 1 7"/>
              <p:cNvCxnSpPr/>
              <p:nvPr/>
            </p:nvCxnSpPr>
            <p:spPr>
              <a:xfrm>
                <a:off x="3803368" y="5515200"/>
                <a:ext cx="4320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ttore 1 7"/>
              <p:cNvCxnSpPr/>
              <p:nvPr/>
            </p:nvCxnSpPr>
            <p:spPr>
              <a:xfrm>
                <a:off x="4293533" y="6109791"/>
                <a:ext cx="4320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ttore 1 7"/>
              <p:cNvCxnSpPr/>
              <p:nvPr/>
            </p:nvCxnSpPr>
            <p:spPr>
              <a:xfrm>
                <a:off x="5310135" y="347760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ttore 1 7"/>
              <p:cNvCxnSpPr/>
              <p:nvPr/>
            </p:nvCxnSpPr>
            <p:spPr>
              <a:xfrm>
                <a:off x="5807984" y="334724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ttore 1 7"/>
              <p:cNvCxnSpPr/>
              <p:nvPr/>
            </p:nvCxnSpPr>
            <p:spPr>
              <a:xfrm>
                <a:off x="6306077" y="326193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ttore 1 7"/>
              <p:cNvCxnSpPr/>
              <p:nvPr/>
            </p:nvCxnSpPr>
            <p:spPr>
              <a:xfrm>
                <a:off x="6800884" y="326880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ttore 1 7"/>
              <p:cNvCxnSpPr/>
              <p:nvPr/>
            </p:nvCxnSpPr>
            <p:spPr>
              <a:xfrm>
                <a:off x="7729569" y="3268800"/>
                <a:ext cx="432000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ttore 1 7"/>
              <p:cNvCxnSpPr/>
              <p:nvPr/>
            </p:nvCxnSpPr>
            <p:spPr>
              <a:xfrm>
                <a:off x="4308576" y="347760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ttore 1 7"/>
              <p:cNvCxnSpPr/>
              <p:nvPr/>
            </p:nvCxnSpPr>
            <p:spPr>
              <a:xfrm>
                <a:off x="4806617" y="3517138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ttore 1 7"/>
              <p:cNvCxnSpPr/>
              <p:nvPr/>
            </p:nvCxnSpPr>
            <p:spPr>
              <a:xfrm>
                <a:off x="8188059" y="3078107"/>
                <a:ext cx="43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ttore 1 7"/>
              <p:cNvCxnSpPr/>
              <p:nvPr/>
            </p:nvCxnSpPr>
            <p:spPr>
              <a:xfrm>
                <a:off x="8601386" y="2904605"/>
                <a:ext cx="43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pole tekstowe 193"/>
              <p:cNvSpPr txBox="1"/>
              <p:nvPr/>
            </p:nvSpPr>
            <p:spPr>
              <a:xfrm>
                <a:off x="7579889" y="3254070"/>
                <a:ext cx="1262944" cy="45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r>
                  <a:rPr lang="pl-PL" sz="1600" b="1" dirty="0" smtClean="0">
                    <a:solidFill>
                      <a:srgbClr val="FF0000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m</a:t>
                </a:r>
                <a:r>
                  <a:rPr lang="pl-PL" sz="1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endParaRPr lang="pl-PL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" name="Group 10"/>
            <p:cNvGrpSpPr/>
            <p:nvPr/>
          </p:nvGrpSpPr>
          <p:grpSpPr>
            <a:xfrm>
              <a:off x="7713582" y="5818012"/>
              <a:ext cx="803267" cy="307777"/>
              <a:chOff x="7181483" y="2211412"/>
              <a:chExt cx="1211857" cy="416671"/>
            </a:xfrm>
          </p:grpSpPr>
          <p:sp>
            <p:nvSpPr>
              <p:cNvPr id="110" name="pole tekstowe 194"/>
              <p:cNvSpPr txBox="1"/>
              <p:nvPr/>
            </p:nvSpPr>
            <p:spPr>
              <a:xfrm>
                <a:off x="7626058" y="2211412"/>
                <a:ext cx="767282" cy="416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EXP</a:t>
                </a:r>
                <a:endParaRPr lang="pl-PL" sz="14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cxnSp>
            <p:nvCxnSpPr>
              <p:cNvPr id="111" name="Connettore 1 7"/>
              <p:cNvCxnSpPr/>
              <p:nvPr/>
            </p:nvCxnSpPr>
            <p:spPr>
              <a:xfrm>
                <a:off x="7181483" y="2433626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Grupa 11"/>
          <p:cNvGrpSpPr/>
          <p:nvPr/>
        </p:nvGrpSpPr>
        <p:grpSpPr>
          <a:xfrm>
            <a:off x="6875996" y="3961585"/>
            <a:ext cx="2283871" cy="829446"/>
            <a:chOff x="7811906" y="2978072"/>
            <a:chExt cx="3732720" cy="1045313"/>
          </a:xfrm>
        </p:grpSpPr>
        <p:sp>
          <p:nvSpPr>
            <p:cNvPr id="126" name="Elipsa 3"/>
            <p:cNvSpPr/>
            <p:nvPr/>
          </p:nvSpPr>
          <p:spPr>
            <a:xfrm rot="21045422">
              <a:off x="7924615" y="2978072"/>
              <a:ext cx="2651288" cy="368840"/>
            </a:xfrm>
            <a:prstGeom prst="ellipse">
              <a:avLst/>
            </a:prstGeom>
            <a:noFill/>
            <a:ln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CC0099"/>
                </a:solidFill>
                <a:latin typeface="Calibri"/>
              </a:endParaRPr>
            </a:p>
          </p:txBody>
        </p:sp>
        <p:sp>
          <p:nvSpPr>
            <p:cNvPr id="127" name="Rectangle 3"/>
            <p:cNvSpPr/>
            <p:nvPr/>
          </p:nvSpPr>
          <p:spPr>
            <a:xfrm>
              <a:off x="7811906" y="3726013"/>
              <a:ext cx="3732720" cy="29737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sz="1400" b="1" dirty="0" smtClean="0">
                  <a:solidFill>
                    <a:srgbClr val="CC0099"/>
                  </a:solidFill>
                  <a:latin typeface="Symbol" panose="05050102010706020507" pitchFamily="18" charset="2"/>
                  <a:cs typeface="Symbol" charset="2"/>
                </a:rPr>
                <a:t>n</a:t>
              </a:r>
              <a:r>
                <a:rPr lang="en-US" sz="1400" b="1" dirty="0" smtClean="0">
                  <a:solidFill>
                    <a:srgbClr val="CC0099"/>
                  </a:solidFill>
                  <a:latin typeface="Calibri"/>
                  <a:cs typeface="Symbol" charset="2"/>
                </a:rPr>
                <a:t>(f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alibri"/>
                </a:rPr>
                <a:t>7/2</a:t>
              </a:r>
              <a:r>
                <a:rPr lang="pl-PL" sz="1400" b="1" dirty="0">
                  <a:solidFill>
                    <a:srgbClr val="CC0099"/>
                  </a:solidFill>
                  <a:latin typeface="Calibri"/>
                </a:rPr>
                <a:t>h</a:t>
              </a:r>
              <a:r>
                <a:rPr lang="en-US" sz="1400" b="1" baseline="30000" dirty="0" smtClean="0">
                  <a:solidFill>
                    <a:srgbClr val="CC0099"/>
                  </a:solidFill>
                  <a:latin typeface="Calibri"/>
                </a:rPr>
                <a:t>-1</a:t>
              </a:r>
              <a:r>
                <a:rPr lang="pl-PL" sz="1400" b="1" baseline="-25000" dirty="0" smtClean="0">
                  <a:solidFill>
                    <a:srgbClr val="CC0099"/>
                  </a:solidFill>
                  <a:latin typeface="Calibri"/>
                </a:rPr>
                <a:t>11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alibri"/>
                </a:rPr>
                <a:t>/2</a:t>
              </a:r>
              <a:r>
                <a:rPr lang="en-US" sz="1400" b="1" dirty="0">
                  <a:solidFill>
                    <a:srgbClr val="CC0099"/>
                  </a:solidFill>
                  <a:latin typeface="Calibri"/>
                </a:rPr>
                <a:t>) </a:t>
              </a:r>
              <a:r>
                <a:rPr lang="it-IT" sz="1400" b="1" dirty="0" smtClean="0">
                  <a:solidFill>
                    <a:srgbClr val="CC0099"/>
                  </a:solidFill>
                  <a:latin typeface="Calibri"/>
                  <a:cs typeface="Times New Roman" charset="0"/>
                  <a:sym typeface="Symbol" charset="0"/>
                </a:rPr>
                <a:t> </a:t>
              </a:r>
              <a:r>
                <a:rPr lang="en-US" sz="1400" b="1" dirty="0" smtClean="0">
                  <a:solidFill>
                    <a:srgbClr val="CC0099"/>
                  </a:solidFill>
                  <a:latin typeface="Symbol" panose="05050102010706020507" pitchFamily="18" charset="2"/>
                  <a:cs typeface="Symbol" charset="2"/>
                  <a:sym typeface="Symbol" charset="0"/>
                </a:rPr>
                <a:t>p</a:t>
              </a:r>
              <a:r>
                <a:rPr lang="en-US" sz="1400" b="1" dirty="0" smtClean="0">
                  <a:solidFill>
                    <a:srgbClr val="CC0099"/>
                  </a:solidFill>
                  <a:latin typeface="Calibri"/>
                  <a:cs typeface="Symbol" charset="2"/>
                </a:rPr>
                <a:t>(g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alibri"/>
                </a:rPr>
                <a:t>7/2</a:t>
              </a:r>
              <a:r>
                <a:rPr lang="en-US" sz="1400" b="1" dirty="0" smtClean="0">
                  <a:solidFill>
                    <a:srgbClr val="CC0099"/>
                  </a:solidFill>
                  <a:latin typeface="Calibri"/>
                </a:rPr>
                <a:t>) </a:t>
              </a:r>
              <a:r>
                <a:rPr lang="it-IT" sz="1400" b="1" dirty="0" smtClean="0">
                  <a:solidFill>
                    <a:srgbClr val="CC0099"/>
                  </a:solidFill>
                  <a:latin typeface="Calibri"/>
                  <a:cs typeface="Times New Roman" charset="0"/>
                </a:rPr>
                <a:t>&gt; 90%</a:t>
              </a:r>
              <a:endParaRPr lang="it-IT" sz="1400" b="1" dirty="0">
                <a:solidFill>
                  <a:srgbClr val="CC0099"/>
                </a:solidFill>
                <a:latin typeface="Calibri"/>
                <a:cs typeface="Times New Roman" charset="0"/>
              </a:endParaRPr>
            </a:p>
          </p:txBody>
        </p:sp>
      </p:grpSp>
      <p:grpSp>
        <p:nvGrpSpPr>
          <p:cNvPr id="128" name="Gruppo 127"/>
          <p:cNvGrpSpPr/>
          <p:nvPr/>
        </p:nvGrpSpPr>
        <p:grpSpPr>
          <a:xfrm>
            <a:off x="5472494" y="4170065"/>
            <a:ext cx="1521117" cy="771759"/>
            <a:chOff x="5394735" y="4170055"/>
            <a:chExt cx="1521117" cy="771759"/>
          </a:xfrm>
        </p:grpSpPr>
        <p:sp>
          <p:nvSpPr>
            <p:cNvPr id="129" name="Elipsa 3"/>
            <p:cNvSpPr/>
            <p:nvPr/>
          </p:nvSpPr>
          <p:spPr>
            <a:xfrm rot="21140232">
              <a:off x="5394735" y="4170055"/>
              <a:ext cx="1521117" cy="238881"/>
            </a:xfrm>
            <a:prstGeom prst="ellipse">
              <a:avLst/>
            </a:prstGeom>
            <a:noFill/>
            <a:ln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CC0099"/>
                </a:solidFill>
                <a:latin typeface="Calibri"/>
              </a:endParaRPr>
            </a:p>
          </p:txBody>
        </p:sp>
        <p:sp>
          <p:nvSpPr>
            <p:cNvPr id="130" name="Rectangle 317"/>
            <p:cNvSpPr/>
            <p:nvPr/>
          </p:nvSpPr>
          <p:spPr>
            <a:xfrm>
              <a:off x="5478971" y="4397049"/>
              <a:ext cx="1227390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Phonon</a:t>
              </a:r>
              <a:r>
                <a:rPr lang="it-IT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Mixing</a:t>
              </a:r>
              <a:endParaRPr lang="en-US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32" name="Gruppo 131"/>
          <p:cNvGrpSpPr/>
          <p:nvPr/>
        </p:nvGrpSpPr>
        <p:grpSpPr>
          <a:xfrm>
            <a:off x="-41634" y="1987178"/>
            <a:ext cx="3015688" cy="4901197"/>
            <a:chOff x="8170" y="1488583"/>
            <a:chExt cx="3015689" cy="4901197"/>
          </a:xfrm>
        </p:grpSpPr>
        <p:sp>
          <p:nvSpPr>
            <p:cNvPr id="133" name="Rettangolo 132"/>
            <p:cNvSpPr/>
            <p:nvPr/>
          </p:nvSpPr>
          <p:spPr>
            <a:xfrm>
              <a:off x="49804" y="1492204"/>
              <a:ext cx="2953608" cy="4867480"/>
            </a:xfrm>
            <a:prstGeom prst="rect">
              <a:avLst/>
            </a:prstGeom>
            <a:solidFill>
              <a:srgbClr val="181EB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34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285" y="2990378"/>
              <a:ext cx="2530696" cy="238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" name="Rettangolo 134"/>
            <p:cNvSpPr/>
            <p:nvPr/>
          </p:nvSpPr>
          <p:spPr>
            <a:xfrm>
              <a:off x="49804" y="1488583"/>
              <a:ext cx="29660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 baseline="30000" dirty="0">
                  <a:solidFill>
                    <a:schemeClr val="bg1"/>
                  </a:solidFill>
                  <a:latin typeface="Corbel"/>
                  <a:cs typeface="Corbel"/>
                </a:rPr>
                <a:t> </a:t>
              </a:r>
              <a:r>
                <a:rPr lang="en-US" sz="2000" b="1" dirty="0" smtClean="0">
                  <a:solidFill>
                    <a:schemeClr val="bg1"/>
                  </a:solidFill>
                  <a:latin typeface="Corbel"/>
                  <a:cs typeface="Corbel"/>
                </a:rPr>
                <a:t>COMING SOON: </a:t>
              </a:r>
              <a:endParaRPr lang="en-US" sz="2400" b="1" dirty="0" smtClean="0">
                <a:solidFill>
                  <a:schemeClr val="bg1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2400" b="1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133</a:t>
              </a:r>
              <a:r>
                <a:rPr lang="en-US" sz="2400" b="1" dirty="0" smtClean="0">
                  <a:solidFill>
                    <a:schemeClr val="bg1"/>
                  </a:solidFill>
                  <a:latin typeface="Corbel"/>
                  <a:cs typeface="Corbel"/>
                </a:rPr>
                <a:t>Sb Off 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Yrast</a:t>
              </a:r>
              <a:r>
                <a:rPr lang="en-US" sz="2400" b="1" dirty="0" smtClean="0">
                  <a:solidFill>
                    <a:schemeClr val="bg1"/>
                  </a:solidFill>
                  <a:latin typeface="Corbel"/>
                  <a:cs typeface="Corbel"/>
                </a:rPr>
                <a:t> States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  <p:sp>
          <p:nvSpPr>
            <p:cNvPr id="136" name="Prostokąt zaokrąglony 3"/>
            <p:cNvSpPr/>
            <p:nvPr/>
          </p:nvSpPr>
          <p:spPr bwMode="auto">
            <a:xfrm>
              <a:off x="331540" y="2022282"/>
              <a:ext cx="2272565" cy="927100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 w="508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pl-PL" altLang="pl-PL" sz="2000" b="1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132</a:t>
              </a:r>
              <a:r>
                <a:rPr kumimoji="0" lang="pl-PL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kumimoji="0" lang="en-US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kumimoji="0" lang="pl-PL" altLang="pl-PL" sz="2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kumimoji="0" lang="en-US" altLang="pl-PL" sz="2000" b="1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kumimoji="0" lang="en-US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 </a:t>
              </a:r>
              <a:r>
                <a:rPr kumimoji="0" lang="en-US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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pl-PL" altLang="pl-PL" sz="2000" b="1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135-x</a:t>
              </a:r>
              <a:r>
                <a:rPr kumimoji="0" lang="en-US" altLang="pl-PL" sz="20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Sb</a:t>
              </a:r>
              <a:r>
                <a:rPr kumimoji="0" lang="en-US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pl-PL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kumimoji="0" lang="en-US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kumimoji="0" lang="pl-PL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+x</a:t>
              </a:r>
              <a:r>
                <a:rPr kumimoji="0" lang="en-US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kumimoji="0" lang="pl-PL" altLang="pl-P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ttangolo 136"/>
            <p:cNvSpPr/>
            <p:nvPr/>
          </p:nvSpPr>
          <p:spPr>
            <a:xfrm>
              <a:off x="315316" y="2650534"/>
              <a:ext cx="24511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4 MeV/A – HIE-ISOLDE</a:t>
              </a:r>
              <a:endParaRPr lang="it-IT" dirty="0">
                <a:solidFill>
                  <a:srgbClr val="FFFF00"/>
                </a:solidFill>
              </a:endParaRPr>
            </a:p>
          </p:txBody>
        </p:sp>
        <p:sp>
          <p:nvSpPr>
            <p:cNvPr id="138" name="CasellaDiTesto 137"/>
            <p:cNvSpPr txBox="1"/>
            <p:nvPr/>
          </p:nvSpPr>
          <p:spPr>
            <a:xfrm>
              <a:off x="8170" y="5401817"/>
              <a:ext cx="3015689" cy="9879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Tested</a:t>
              </a:r>
              <a:r>
                <a:rPr lang="it-IT" dirty="0" smtClean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reaction</a:t>
              </a:r>
              <a:endParaRPr lang="it-IT" dirty="0" smtClean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 algn="ctr">
                <a:lnSpc>
                  <a:spcPct val="80000"/>
                </a:lnSpc>
              </a:pPr>
              <a:r>
                <a:rPr lang="it-IT" dirty="0" smtClean="0">
                  <a:solidFill>
                    <a:schemeClr val="bg1"/>
                  </a:solidFill>
                  <a:latin typeface="Calibri"/>
                  <a:cs typeface="Calibri"/>
                </a:rPr>
                <a:t>(Cluster-Transfer) </a:t>
              </a:r>
            </a:p>
            <a:p>
              <a:pPr algn="ctr">
                <a:lnSpc>
                  <a:spcPct val="80000"/>
                </a:lnSpc>
              </a:pPr>
              <a:r>
                <a:rPr lang="it-IT" dirty="0" smtClean="0">
                  <a:solidFill>
                    <a:schemeClr val="bg1"/>
                  </a:solidFill>
                  <a:latin typeface="Calibri"/>
                  <a:cs typeface="Calibri"/>
                </a:rPr>
                <a:t>@ REX-ISOLDE</a:t>
              </a:r>
            </a:p>
            <a:p>
              <a:pPr algn="ctr"/>
              <a:r>
                <a:rPr lang="it-IT" sz="1500" dirty="0" err="1" smtClean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  <a:t>S.Bottoni</a:t>
              </a:r>
              <a:r>
                <a:rPr lang="it-IT" sz="1500" dirty="0" smtClean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it-IT" sz="1500" i="1" dirty="0" smtClean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  <a:t>et al.</a:t>
              </a:r>
              <a:r>
                <a:rPr lang="it-IT" sz="1500" dirty="0" smtClean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  <a:t>, PRC92(2015)024322</a:t>
              </a:r>
              <a:endParaRPr lang="it-IT" sz="150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39" name="Gruppo 138"/>
          <p:cNvGrpSpPr/>
          <p:nvPr/>
        </p:nvGrpSpPr>
        <p:grpSpPr>
          <a:xfrm>
            <a:off x="2384401" y="3332649"/>
            <a:ext cx="4561324" cy="1153727"/>
            <a:chOff x="2306647" y="3332649"/>
            <a:chExt cx="4561324" cy="1153727"/>
          </a:xfrm>
        </p:grpSpPr>
        <p:sp>
          <p:nvSpPr>
            <p:cNvPr id="140" name="Elipsa 3"/>
            <p:cNvSpPr/>
            <p:nvPr/>
          </p:nvSpPr>
          <p:spPr>
            <a:xfrm rot="21140232">
              <a:off x="4079218" y="3374488"/>
              <a:ext cx="2788753" cy="1111888"/>
            </a:xfrm>
            <a:prstGeom prst="ellipse">
              <a:avLst/>
            </a:prstGeom>
            <a:solidFill>
              <a:srgbClr val="F1CDA5">
                <a:alpha val="47000"/>
              </a:srgbClr>
            </a:solidFill>
            <a:ln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CC0099"/>
                </a:solidFill>
                <a:latin typeface="Calibri"/>
              </a:endParaRPr>
            </a:p>
          </p:txBody>
        </p:sp>
        <p:sp>
          <p:nvSpPr>
            <p:cNvPr id="141" name="Dowolny kształt 40"/>
            <p:cNvSpPr>
              <a:spLocks noChangeAspect="1"/>
            </p:cNvSpPr>
            <p:nvPr/>
          </p:nvSpPr>
          <p:spPr bwMode="auto">
            <a:xfrm rot="11876799" flipH="1" flipV="1">
              <a:off x="2306647" y="3332649"/>
              <a:ext cx="2291758" cy="149790"/>
            </a:xfrm>
            <a:custGeom>
              <a:avLst/>
              <a:gdLst>
                <a:gd name="connsiteX0" fmla="*/ 2100147 w 2100147"/>
                <a:gd name="connsiteY0" fmla="*/ 0 h 364274"/>
                <a:gd name="connsiteX1" fmla="*/ 1434791 w 2100147"/>
                <a:gd name="connsiteY1" fmla="*/ 22303 h 364274"/>
                <a:gd name="connsiteX2" fmla="*/ 706244 w 2100147"/>
                <a:gd name="connsiteY2" fmla="*/ 111513 h 364274"/>
                <a:gd name="connsiteX3" fmla="*/ 0 w 2100147"/>
                <a:gd name="connsiteY3" fmla="*/ 364274 h 36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147" h="364274">
                  <a:moveTo>
                    <a:pt x="2100147" y="0"/>
                  </a:moveTo>
                  <a:cubicBezTo>
                    <a:pt x="1883627" y="1858"/>
                    <a:pt x="1667108" y="3717"/>
                    <a:pt x="1434791" y="22303"/>
                  </a:cubicBezTo>
                  <a:cubicBezTo>
                    <a:pt x="1202474" y="40889"/>
                    <a:pt x="945376" y="54518"/>
                    <a:pt x="706244" y="111513"/>
                  </a:cubicBezTo>
                  <a:cubicBezTo>
                    <a:pt x="467112" y="168508"/>
                    <a:pt x="233556" y="266391"/>
                    <a:pt x="0" y="364274"/>
                  </a:cubicBezTo>
                </a:path>
              </a:pathLst>
            </a:custGeom>
            <a:noFill/>
            <a:ln w="28575" cap="flat" cmpd="sng" algn="ctr">
              <a:solidFill>
                <a:srgbClr val="FF8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1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0" y="23488"/>
            <a:ext cx="9144000" cy="5100489"/>
            <a:chOff x="-2584811" y="-203393"/>
            <a:chExt cx="11799506" cy="6857594"/>
          </a:xfrm>
        </p:grpSpPr>
        <p:sp>
          <p:nvSpPr>
            <p:cNvPr id="205" name="Prostokąt 49"/>
            <p:cNvSpPr>
              <a:spLocks noChangeArrowheads="1"/>
            </p:cNvSpPr>
            <p:nvPr/>
          </p:nvSpPr>
          <p:spPr bwMode="auto">
            <a:xfrm>
              <a:off x="516021" y="610360"/>
              <a:ext cx="8322402" cy="60438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206" name="Obraz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3" b="12035"/>
            <a:stretch>
              <a:fillRect/>
            </a:stretch>
          </p:blipFill>
          <p:spPr bwMode="auto">
            <a:xfrm>
              <a:off x="5806916" y="616135"/>
              <a:ext cx="2483430" cy="1814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Obraz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 b="7314"/>
            <a:stretch>
              <a:fillRect/>
            </a:stretch>
          </p:blipFill>
          <p:spPr bwMode="auto">
            <a:xfrm>
              <a:off x="3720716" y="1710549"/>
              <a:ext cx="2536011" cy="191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Obraz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4" b="7684"/>
            <a:stretch>
              <a:fillRect/>
            </a:stretch>
          </p:blipFill>
          <p:spPr bwMode="auto">
            <a:xfrm>
              <a:off x="1863444" y="2948957"/>
              <a:ext cx="2770681" cy="1903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Obraz 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2" r="-7402" b="7880"/>
            <a:stretch>
              <a:fillRect/>
            </a:stretch>
          </p:blipFill>
          <p:spPr bwMode="auto">
            <a:xfrm>
              <a:off x="574799" y="4612809"/>
              <a:ext cx="2893198" cy="1899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0" name="pole tekstowe 10"/>
            <p:cNvSpPr txBox="1">
              <a:spLocks noChangeArrowheads="1"/>
            </p:cNvSpPr>
            <p:nvPr/>
          </p:nvSpPr>
          <p:spPr bwMode="auto">
            <a:xfrm>
              <a:off x="964900" y="6317713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11" name="Prostokąt 15"/>
            <p:cNvSpPr>
              <a:spLocks noChangeArrowheads="1"/>
            </p:cNvSpPr>
            <p:nvPr/>
          </p:nvSpPr>
          <p:spPr bwMode="auto">
            <a:xfrm>
              <a:off x="701495" y="6188989"/>
              <a:ext cx="523455" cy="45719"/>
            </a:xfrm>
            <a:prstGeom prst="rect">
              <a:avLst/>
            </a:prstGeom>
            <a:noFill/>
            <a:ln w="9525" algn="ctr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12" name="Prostokąt 16"/>
            <p:cNvSpPr>
              <a:spLocks noChangeArrowheads="1"/>
            </p:cNvSpPr>
            <p:nvPr/>
          </p:nvSpPr>
          <p:spPr bwMode="auto">
            <a:xfrm rot="5400000">
              <a:off x="652154" y="6163568"/>
              <a:ext cx="371476" cy="38954"/>
            </a:xfrm>
            <a:prstGeom prst="rect">
              <a:avLst/>
            </a:prstGeom>
            <a:noFill/>
            <a:ln w="6350" algn="ctr">
              <a:solidFill>
                <a:srgbClr val="000000">
                  <a:alpha val="5098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3" name="pole tekstowe 17"/>
            <p:cNvSpPr txBox="1">
              <a:spLocks noChangeArrowheads="1"/>
            </p:cNvSpPr>
            <p:nvPr/>
          </p:nvSpPr>
          <p:spPr bwMode="auto">
            <a:xfrm>
              <a:off x="716884" y="6316135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214" name="pole tekstowe 18"/>
            <p:cNvSpPr txBox="1">
              <a:spLocks noChangeArrowheads="1"/>
            </p:cNvSpPr>
            <p:nvPr/>
          </p:nvSpPr>
          <p:spPr bwMode="auto">
            <a:xfrm>
              <a:off x="441535" y="6057957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215" name="Prostokąt 19"/>
            <p:cNvSpPr>
              <a:spLocks noChangeArrowheads="1"/>
            </p:cNvSpPr>
            <p:nvPr/>
          </p:nvSpPr>
          <p:spPr bwMode="auto">
            <a:xfrm>
              <a:off x="1036262" y="5400638"/>
              <a:ext cx="85214" cy="1337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6" name="Prostokąt 20"/>
            <p:cNvSpPr>
              <a:spLocks noChangeArrowheads="1"/>
            </p:cNvSpPr>
            <p:nvPr/>
          </p:nvSpPr>
          <p:spPr bwMode="auto">
            <a:xfrm>
              <a:off x="750185" y="5886715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7" name="Prostokąt 21"/>
            <p:cNvSpPr>
              <a:spLocks noChangeArrowheads="1"/>
            </p:cNvSpPr>
            <p:nvPr/>
          </p:nvSpPr>
          <p:spPr bwMode="auto">
            <a:xfrm>
              <a:off x="1043302" y="6341924"/>
              <a:ext cx="85214" cy="47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8" name="Prostokąt 22"/>
            <p:cNvSpPr>
              <a:spLocks noChangeArrowheads="1"/>
            </p:cNvSpPr>
            <p:nvPr/>
          </p:nvSpPr>
          <p:spPr bwMode="auto">
            <a:xfrm>
              <a:off x="795285" y="6344973"/>
              <a:ext cx="85214" cy="47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9" name="Prostokąt 23"/>
            <p:cNvSpPr>
              <a:spLocks noChangeArrowheads="1"/>
            </p:cNvSpPr>
            <p:nvPr/>
          </p:nvSpPr>
          <p:spPr bwMode="auto">
            <a:xfrm>
              <a:off x="674508" y="6115842"/>
              <a:ext cx="42606" cy="134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0" name="Prostokąt 24"/>
            <p:cNvSpPr>
              <a:spLocks noChangeArrowheads="1"/>
            </p:cNvSpPr>
            <p:nvPr/>
          </p:nvSpPr>
          <p:spPr bwMode="auto">
            <a:xfrm>
              <a:off x="1206921" y="6181729"/>
              <a:ext cx="42606" cy="134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1" name="Prostokąt 25"/>
            <p:cNvSpPr>
              <a:spLocks noChangeArrowheads="1"/>
            </p:cNvSpPr>
            <p:nvPr/>
          </p:nvSpPr>
          <p:spPr bwMode="auto">
            <a:xfrm>
              <a:off x="1691384" y="5862902"/>
              <a:ext cx="42606" cy="134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2" name="Prostokąt 26"/>
            <p:cNvSpPr>
              <a:spLocks noChangeArrowheads="1"/>
            </p:cNvSpPr>
            <p:nvPr/>
          </p:nvSpPr>
          <p:spPr bwMode="auto">
            <a:xfrm>
              <a:off x="1528030" y="6057672"/>
              <a:ext cx="85214" cy="47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3" name="Prostokąt 27"/>
            <p:cNvSpPr>
              <a:spLocks noChangeArrowheads="1"/>
            </p:cNvSpPr>
            <p:nvPr/>
          </p:nvSpPr>
          <p:spPr bwMode="auto">
            <a:xfrm>
              <a:off x="1852048" y="5862906"/>
              <a:ext cx="85214" cy="47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4" name="Prostokąt 28"/>
            <p:cNvSpPr>
              <a:spLocks noChangeArrowheads="1"/>
            </p:cNvSpPr>
            <p:nvPr/>
          </p:nvSpPr>
          <p:spPr bwMode="auto">
            <a:xfrm>
              <a:off x="822557" y="5976359"/>
              <a:ext cx="30673" cy="25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5" name="pole tekstowe 11"/>
            <p:cNvSpPr txBox="1">
              <a:spLocks noChangeArrowheads="1"/>
            </p:cNvSpPr>
            <p:nvPr/>
          </p:nvSpPr>
          <p:spPr bwMode="auto">
            <a:xfrm>
              <a:off x="596825" y="5754674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26" name="Prostokąt 29"/>
            <p:cNvSpPr>
              <a:spLocks noChangeArrowheads="1"/>
            </p:cNvSpPr>
            <p:nvPr/>
          </p:nvSpPr>
          <p:spPr bwMode="auto">
            <a:xfrm>
              <a:off x="1131730" y="5308936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7" name="pole tekstowe 30"/>
            <p:cNvSpPr txBox="1">
              <a:spLocks noChangeArrowheads="1"/>
            </p:cNvSpPr>
            <p:nvPr/>
          </p:nvSpPr>
          <p:spPr bwMode="auto">
            <a:xfrm>
              <a:off x="920015" y="5199868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228" name="Prostokąt 31"/>
            <p:cNvSpPr>
              <a:spLocks noChangeArrowheads="1"/>
            </p:cNvSpPr>
            <p:nvPr/>
          </p:nvSpPr>
          <p:spPr bwMode="auto">
            <a:xfrm>
              <a:off x="1384739" y="4940259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9" name="Prostokąt 32"/>
            <p:cNvSpPr>
              <a:spLocks noChangeArrowheads="1"/>
            </p:cNvSpPr>
            <p:nvPr/>
          </p:nvSpPr>
          <p:spPr bwMode="auto">
            <a:xfrm>
              <a:off x="2414690" y="5310994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0" name="pole tekstowe 33"/>
            <p:cNvSpPr txBox="1">
              <a:spLocks noChangeArrowheads="1"/>
            </p:cNvSpPr>
            <p:nvPr/>
          </p:nvSpPr>
          <p:spPr bwMode="auto">
            <a:xfrm>
              <a:off x="1176831" y="4809760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231" name="Prostokąt 34"/>
            <p:cNvSpPr>
              <a:spLocks noChangeArrowheads="1"/>
            </p:cNvSpPr>
            <p:nvPr/>
          </p:nvSpPr>
          <p:spPr bwMode="auto">
            <a:xfrm>
              <a:off x="1528031" y="4748440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2" name="Prostokąt 35"/>
            <p:cNvSpPr>
              <a:spLocks noChangeArrowheads="1"/>
            </p:cNvSpPr>
            <p:nvPr/>
          </p:nvSpPr>
          <p:spPr bwMode="auto">
            <a:xfrm>
              <a:off x="1840512" y="4495589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3" name="Prostokąt 36"/>
            <p:cNvSpPr>
              <a:spLocks noChangeArrowheads="1"/>
            </p:cNvSpPr>
            <p:nvPr/>
          </p:nvSpPr>
          <p:spPr bwMode="auto">
            <a:xfrm>
              <a:off x="2745396" y="3680026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4" name="Prostokąt 37"/>
            <p:cNvSpPr>
              <a:spLocks noChangeArrowheads="1"/>
            </p:cNvSpPr>
            <p:nvPr/>
          </p:nvSpPr>
          <p:spPr bwMode="auto">
            <a:xfrm>
              <a:off x="2547504" y="3900815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5" name="Prostokąt 38"/>
            <p:cNvSpPr>
              <a:spLocks noChangeArrowheads="1"/>
            </p:cNvSpPr>
            <p:nvPr/>
          </p:nvSpPr>
          <p:spPr bwMode="auto">
            <a:xfrm>
              <a:off x="2950395" y="4918825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6" name="Prostokąt 39"/>
            <p:cNvSpPr>
              <a:spLocks noChangeArrowheads="1"/>
            </p:cNvSpPr>
            <p:nvPr/>
          </p:nvSpPr>
          <p:spPr bwMode="auto">
            <a:xfrm>
              <a:off x="2744352" y="5117538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7" name="pole tekstowe 40"/>
            <p:cNvSpPr txBox="1">
              <a:spLocks noChangeArrowheads="1"/>
            </p:cNvSpPr>
            <p:nvPr/>
          </p:nvSpPr>
          <p:spPr bwMode="auto">
            <a:xfrm>
              <a:off x="2308971" y="3776966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238" name="Prostokąt 41"/>
            <p:cNvSpPr>
              <a:spLocks noChangeArrowheads="1"/>
            </p:cNvSpPr>
            <p:nvPr/>
          </p:nvSpPr>
          <p:spPr bwMode="auto">
            <a:xfrm>
              <a:off x="4027173" y="4250881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9" name="Prostokąt 42"/>
            <p:cNvSpPr>
              <a:spLocks noChangeArrowheads="1"/>
            </p:cNvSpPr>
            <p:nvPr/>
          </p:nvSpPr>
          <p:spPr bwMode="auto">
            <a:xfrm>
              <a:off x="4431412" y="3897226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0" name="Prostokąt 43"/>
            <p:cNvSpPr>
              <a:spLocks noChangeArrowheads="1"/>
            </p:cNvSpPr>
            <p:nvPr/>
          </p:nvSpPr>
          <p:spPr bwMode="auto">
            <a:xfrm>
              <a:off x="4027173" y="2632795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1" name="Prostokąt 44"/>
            <p:cNvSpPr>
              <a:spLocks noChangeArrowheads="1"/>
            </p:cNvSpPr>
            <p:nvPr/>
          </p:nvSpPr>
          <p:spPr bwMode="auto">
            <a:xfrm>
              <a:off x="4461636" y="2372545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2" name="pole tekstowe 45"/>
            <p:cNvSpPr txBox="1">
              <a:spLocks noChangeArrowheads="1"/>
            </p:cNvSpPr>
            <p:nvPr/>
          </p:nvSpPr>
          <p:spPr bwMode="auto">
            <a:xfrm>
              <a:off x="4238489" y="2231431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  <p:sp>
          <p:nvSpPr>
            <p:cNvPr id="243" name="Prostokąt 46"/>
            <p:cNvSpPr>
              <a:spLocks noChangeArrowheads="1"/>
            </p:cNvSpPr>
            <p:nvPr/>
          </p:nvSpPr>
          <p:spPr bwMode="auto">
            <a:xfrm>
              <a:off x="5841117" y="2834541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4" name="Prostokąt 47"/>
            <p:cNvSpPr>
              <a:spLocks noChangeArrowheads="1"/>
            </p:cNvSpPr>
            <p:nvPr/>
          </p:nvSpPr>
          <p:spPr bwMode="auto">
            <a:xfrm>
              <a:off x="5841117" y="1677115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5" name="Prostokąt 48"/>
            <p:cNvSpPr>
              <a:spLocks noChangeArrowheads="1"/>
            </p:cNvSpPr>
            <p:nvPr/>
          </p:nvSpPr>
          <p:spPr bwMode="auto">
            <a:xfrm>
              <a:off x="6484656" y="2387354"/>
              <a:ext cx="73485" cy="1124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6" name="Dowolny kształt 128"/>
            <p:cNvSpPr/>
            <p:nvPr/>
          </p:nvSpPr>
          <p:spPr bwMode="auto">
            <a:xfrm>
              <a:off x="5094358" y="616136"/>
              <a:ext cx="2927562" cy="1615294"/>
            </a:xfrm>
            <a:custGeom>
              <a:avLst/>
              <a:gdLst>
                <a:gd name="connsiteX0" fmla="*/ 0 w 3211174"/>
                <a:gd name="connsiteY0" fmla="*/ 1496291 h 1506726"/>
                <a:gd name="connsiteX1" fmla="*/ 118753 w 3211174"/>
                <a:gd name="connsiteY1" fmla="*/ 1413164 h 1506726"/>
                <a:gd name="connsiteX2" fmla="*/ 154379 w 3211174"/>
                <a:gd name="connsiteY2" fmla="*/ 1401288 h 1506726"/>
                <a:gd name="connsiteX3" fmla="*/ 190005 w 3211174"/>
                <a:gd name="connsiteY3" fmla="*/ 1389413 h 1506726"/>
                <a:gd name="connsiteX4" fmla="*/ 201880 w 3211174"/>
                <a:gd name="connsiteY4" fmla="*/ 1353787 h 1506726"/>
                <a:gd name="connsiteX5" fmla="*/ 273132 w 3211174"/>
                <a:gd name="connsiteY5" fmla="*/ 1306286 h 1506726"/>
                <a:gd name="connsiteX6" fmla="*/ 308758 w 3211174"/>
                <a:gd name="connsiteY6" fmla="*/ 1270660 h 1506726"/>
                <a:gd name="connsiteX7" fmla="*/ 320634 w 3211174"/>
                <a:gd name="connsiteY7" fmla="*/ 1235034 h 1506726"/>
                <a:gd name="connsiteX8" fmla="*/ 391885 w 3211174"/>
                <a:gd name="connsiteY8" fmla="*/ 1211283 h 1506726"/>
                <a:gd name="connsiteX9" fmla="*/ 522514 w 3211174"/>
                <a:gd name="connsiteY9" fmla="*/ 1187532 h 1506726"/>
                <a:gd name="connsiteX10" fmla="*/ 581891 w 3211174"/>
                <a:gd name="connsiteY10" fmla="*/ 1140031 h 1506726"/>
                <a:gd name="connsiteX11" fmla="*/ 617517 w 3211174"/>
                <a:gd name="connsiteY11" fmla="*/ 1128156 h 1506726"/>
                <a:gd name="connsiteX12" fmla="*/ 688769 w 3211174"/>
                <a:gd name="connsiteY12" fmla="*/ 1080655 h 1506726"/>
                <a:gd name="connsiteX13" fmla="*/ 724395 w 3211174"/>
                <a:gd name="connsiteY13" fmla="*/ 1056904 h 1506726"/>
                <a:gd name="connsiteX14" fmla="*/ 760021 w 3211174"/>
                <a:gd name="connsiteY14" fmla="*/ 1045029 h 1506726"/>
                <a:gd name="connsiteX15" fmla="*/ 819397 w 3211174"/>
                <a:gd name="connsiteY15" fmla="*/ 997527 h 1506726"/>
                <a:gd name="connsiteX16" fmla="*/ 855023 w 3211174"/>
                <a:gd name="connsiteY16" fmla="*/ 961901 h 1506726"/>
                <a:gd name="connsiteX17" fmla="*/ 961901 w 3211174"/>
                <a:gd name="connsiteY17" fmla="*/ 902525 h 1506726"/>
                <a:gd name="connsiteX18" fmla="*/ 997527 w 3211174"/>
                <a:gd name="connsiteY18" fmla="*/ 878774 h 1506726"/>
                <a:gd name="connsiteX19" fmla="*/ 1045028 w 3211174"/>
                <a:gd name="connsiteY19" fmla="*/ 807522 h 1506726"/>
                <a:gd name="connsiteX20" fmla="*/ 1116280 w 3211174"/>
                <a:gd name="connsiteY20" fmla="*/ 771896 h 1506726"/>
                <a:gd name="connsiteX21" fmla="*/ 1223158 w 3211174"/>
                <a:gd name="connsiteY21" fmla="*/ 724395 h 1506726"/>
                <a:gd name="connsiteX22" fmla="*/ 1258784 w 3211174"/>
                <a:gd name="connsiteY22" fmla="*/ 712519 h 1506726"/>
                <a:gd name="connsiteX23" fmla="*/ 1330036 w 3211174"/>
                <a:gd name="connsiteY23" fmla="*/ 665018 h 1506726"/>
                <a:gd name="connsiteX24" fmla="*/ 1389413 w 3211174"/>
                <a:gd name="connsiteY24" fmla="*/ 605642 h 1506726"/>
                <a:gd name="connsiteX25" fmla="*/ 1496291 w 3211174"/>
                <a:gd name="connsiteY25" fmla="*/ 570016 h 1506726"/>
                <a:gd name="connsiteX26" fmla="*/ 1531917 w 3211174"/>
                <a:gd name="connsiteY26" fmla="*/ 558140 h 1506726"/>
                <a:gd name="connsiteX27" fmla="*/ 1638795 w 3211174"/>
                <a:gd name="connsiteY27" fmla="*/ 510639 h 1506726"/>
                <a:gd name="connsiteX28" fmla="*/ 1698171 w 3211174"/>
                <a:gd name="connsiteY28" fmla="*/ 498764 h 1506726"/>
                <a:gd name="connsiteX29" fmla="*/ 1769423 w 3211174"/>
                <a:gd name="connsiteY29" fmla="*/ 475013 h 1506726"/>
                <a:gd name="connsiteX30" fmla="*/ 1828800 w 3211174"/>
                <a:gd name="connsiteY30" fmla="*/ 415636 h 1506726"/>
                <a:gd name="connsiteX31" fmla="*/ 1864426 w 3211174"/>
                <a:gd name="connsiteY31" fmla="*/ 380010 h 1506726"/>
                <a:gd name="connsiteX32" fmla="*/ 2030680 w 3211174"/>
                <a:gd name="connsiteY32" fmla="*/ 344384 h 1506726"/>
                <a:gd name="connsiteX33" fmla="*/ 2113808 w 3211174"/>
                <a:gd name="connsiteY33" fmla="*/ 332509 h 1506726"/>
                <a:gd name="connsiteX34" fmla="*/ 2232561 w 3211174"/>
                <a:gd name="connsiteY34" fmla="*/ 296883 h 1506726"/>
                <a:gd name="connsiteX35" fmla="*/ 2268187 w 3211174"/>
                <a:gd name="connsiteY35" fmla="*/ 285008 h 1506726"/>
                <a:gd name="connsiteX36" fmla="*/ 2303813 w 3211174"/>
                <a:gd name="connsiteY36" fmla="*/ 261257 h 1506726"/>
                <a:gd name="connsiteX37" fmla="*/ 2339439 w 3211174"/>
                <a:gd name="connsiteY37" fmla="*/ 249382 h 1506726"/>
                <a:gd name="connsiteX38" fmla="*/ 2375065 w 3211174"/>
                <a:gd name="connsiteY38" fmla="*/ 213756 h 1506726"/>
                <a:gd name="connsiteX39" fmla="*/ 2446317 w 3211174"/>
                <a:gd name="connsiteY39" fmla="*/ 178130 h 1506726"/>
                <a:gd name="connsiteX40" fmla="*/ 2481943 w 3211174"/>
                <a:gd name="connsiteY40" fmla="*/ 154379 h 1506726"/>
                <a:gd name="connsiteX41" fmla="*/ 2517569 w 3211174"/>
                <a:gd name="connsiteY41" fmla="*/ 142504 h 1506726"/>
                <a:gd name="connsiteX42" fmla="*/ 2588821 w 3211174"/>
                <a:gd name="connsiteY42" fmla="*/ 95003 h 1506726"/>
                <a:gd name="connsiteX43" fmla="*/ 2624447 w 3211174"/>
                <a:gd name="connsiteY43" fmla="*/ 71252 h 1506726"/>
                <a:gd name="connsiteX44" fmla="*/ 2826327 w 3211174"/>
                <a:gd name="connsiteY44" fmla="*/ 35626 h 1506726"/>
                <a:gd name="connsiteX45" fmla="*/ 3040083 w 3211174"/>
                <a:gd name="connsiteY45" fmla="*/ 11875 h 1506726"/>
                <a:gd name="connsiteX46" fmla="*/ 3099459 w 3211174"/>
                <a:gd name="connsiteY46" fmla="*/ 0 h 1506726"/>
                <a:gd name="connsiteX47" fmla="*/ 3194462 w 3211174"/>
                <a:gd name="connsiteY47" fmla="*/ 11875 h 1506726"/>
                <a:gd name="connsiteX48" fmla="*/ 3170711 w 3211174"/>
                <a:gd name="connsiteY48" fmla="*/ 83127 h 1506726"/>
                <a:gd name="connsiteX49" fmla="*/ 3135085 w 3211174"/>
                <a:gd name="connsiteY49" fmla="*/ 95003 h 1506726"/>
                <a:gd name="connsiteX50" fmla="*/ 3051958 w 3211174"/>
                <a:gd name="connsiteY50" fmla="*/ 118753 h 1506726"/>
                <a:gd name="connsiteX51" fmla="*/ 2980706 w 3211174"/>
                <a:gd name="connsiteY51" fmla="*/ 178130 h 1506726"/>
                <a:gd name="connsiteX52" fmla="*/ 2909454 w 3211174"/>
                <a:gd name="connsiteY52" fmla="*/ 190005 h 1506726"/>
                <a:gd name="connsiteX53" fmla="*/ 2660072 w 3211174"/>
                <a:gd name="connsiteY53" fmla="*/ 249382 h 1506726"/>
                <a:gd name="connsiteX54" fmla="*/ 2612571 w 3211174"/>
                <a:gd name="connsiteY54" fmla="*/ 296883 h 1506726"/>
                <a:gd name="connsiteX55" fmla="*/ 2576945 w 3211174"/>
                <a:gd name="connsiteY55" fmla="*/ 332509 h 1506726"/>
                <a:gd name="connsiteX56" fmla="*/ 2541319 w 3211174"/>
                <a:gd name="connsiteY56" fmla="*/ 344384 h 1506726"/>
                <a:gd name="connsiteX57" fmla="*/ 2398815 w 3211174"/>
                <a:gd name="connsiteY57" fmla="*/ 356260 h 1506726"/>
                <a:gd name="connsiteX58" fmla="*/ 2327563 w 3211174"/>
                <a:gd name="connsiteY58" fmla="*/ 391886 h 1506726"/>
                <a:gd name="connsiteX59" fmla="*/ 2256311 w 3211174"/>
                <a:gd name="connsiteY59" fmla="*/ 415636 h 1506726"/>
                <a:gd name="connsiteX60" fmla="*/ 2220685 w 3211174"/>
                <a:gd name="connsiteY60" fmla="*/ 427512 h 1506726"/>
                <a:gd name="connsiteX61" fmla="*/ 2185059 w 3211174"/>
                <a:gd name="connsiteY61" fmla="*/ 451262 h 1506726"/>
                <a:gd name="connsiteX62" fmla="*/ 2173184 w 3211174"/>
                <a:gd name="connsiteY62" fmla="*/ 486888 h 1506726"/>
                <a:gd name="connsiteX63" fmla="*/ 2161309 w 3211174"/>
                <a:gd name="connsiteY63" fmla="*/ 534390 h 1506726"/>
                <a:gd name="connsiteX64" fmla="*/ 2090057 w 3211174"/>
                <a:gd name="connsiteY64" fmla="*/ 558140 h 1506726"/>
                <a:gd name="connsiteX65" fmla="*/ 2006930 w 3211174"/>
                <a:gd name="connsiteY65" fmla="*/ 581891 h 1506726"/>
                <a:gd name="connsiteX66" fmla="*/ 1959428 w 3211174"/>
                <a:gd name="connsiteY66" fmla="*/ 653143 h 1506726"/>
                <a:gd name="connsiteX67" fmla="*/ 1888176 w 3211174"/>
                <a:gd name="connsiteY67" fmla="*/ 676893 h 1506726"/>
                <a:gd name="connsiteX68" fmla="*/ 1852550 w 3211174"/>
                <a:gd name="connsiteY68" fmla="*/ 688769 h 1506726"/>
                <a:gd name="connsiteX69" fmla="*/ 1840675 w 3211174"/>
                <a:gd name="connsiteY69" fmla="*/ 724395 h 1506726"/>
                <a:gd name="connsiteX70" fmla="*/ 1805049 w 3211174"/>
                <a:gd name="connsiteY70" fmla="*/ 748145 h 1506726"/>
                <a:gd name="connsiteX71" fmla="*/ 1721922 w 3211174"/>
                <a:gd name="connsiteY71" fmla="*/ 771896 h 1506726"/>
                <a:gd name="connsiteX72" fmla="*/ 1686296 w 3211174"/>
                <a:gd name="connsiteY72" fmla="*/ 783771 h 1506726"/>
                <a:gd name="connsiteX73" fmla="*/ 1626919 w 3211174"/>
                <a:gd name="connsiteY73" fmla="*/ 831273 h 1506726"/>
                <a:gd name="connsiteX74" fmla="*/ 1567543 w 3211174"/>
                <a:gd name="connsiteY74" fmla="*/ 878774 h 1506726"/>
                <a:gd name="connsiteX75" fmla="*/ 1531917 w 3211174"/>
                <a:gd name="connsiteY75" fmla="*/ 902525 h 1506726"/>
                <a:gd name="connsiteX76" fmla="*/ 1508166 w 3211174"/>
                <a:gd name="connsiteY76" fmla="*/ 938151 h 1506726"/>
                <a:gd name="connsiteX77" fmla="*/ 1436914 w 3211174"/>
                <a:gd name="connsiteY77" fmla="*/ 961901 h 1506726"/>
                <a:gd name="connsiteX78" fmla="*/ 1365662 w 3211174"/>
                <a:gd name="connsiteY78" fmla="*/ 1009403 h 1506726"/>
                <a:gd name="connsiteX79" fmla="*/ 1306285 w 3211174"/>
                <a:gd name="connsiteY79" fmla="*/ 1080655 h 1506726"/>
                <a:gd name="connsiteX80" fmla="*/ 1294410 w 3211174"/>
                <a:gd name="connsiteY80" fmla="*/ 1116281 h 1506726"/>
                <a:gd name="connsiteX81" fmla="*/ 1175657 w 3211174"/>
                <a:gd name="connsiteY81" fmla="*/ 1151906 h 1506726"/>
                <a:gd name="connsiteX82" fmla="*/ 1104405 w 3211174"/>
                <a:gd name="connsiteY82" fmla="*/ 1175657 h 1506726"/>
                <a:gd name="connsiteX83" fmla="*/ 1068779 w 3211174"/>
                <a:gd name="connsiteY83" fmla="*/ 1187532 h 1506726"/>
                <a:gd name="connsiteX84" fmla="*/ 1033153 w 3211174"/>
                <a:gd name="connsiteY84" fmla="*/ 1211283 h 1506726"/>
                <a:gd name="connsiteX85" fmla="*/ 878774 w 3211174"/>
                <a:gd name="connsiteY85" fmla="*/ 1246909 h 1506726"/>
                <a:gd name="connsiteX86" fmla="*/ 831272 w 3211174"/>
                <a:gd name="connsiteY86" fmla="*/ 1258784 h 1506726"/>
                <a:gd name="connsiteX87" fmla="*/ 771896 w 3211174"/>
                <a:gd name="connsiteY87" fmla="*/ 1270660 h 1506726"/>
                <a:gd name="connsiteX88" fmla="*/ 736270 w 3211174"/>
                <a:gd name="connsiteY88" fmla="*/ 1282535 h 1506726"/>
                <a:gd name="connsiteX89" fmla="*/ 593766 w 3211174"/>
                <a:gd name="connsiteY89" fmla="*/ 1294410 h 1506726"/>
                <a:gd name="connsiteX90" fmla="*/ 486888 w 3211174"/>
                <a:gd name="connsiteY90" fmla="*/ 1353787 h 1506726"/>
                <a:gd name="connsiteX91" fmla="*/ 451262 w 3211174"/>
                <a:gd name="connsiteY91" fmla="*/ 1377538 h 1506726"/>
                <a:gd name="connsiteX92" fmla="*/ 368135 w 3211174"/>
                <a:gd name="connsiteY92" fmla="*/ 1401288 h 1506726"/>
                <a:gd name="connsiteX93" fmla="*/ 273132 w 3211174"/>
                <a:gd name="connsiteY93" fmla="*/ 1425039 h 1506726"/>
                <a:gd name="connsiteX94" fmla="*/ 201880 w 3211174"/>
                <a:gd name="connsiteY94" fmla="*/ 1496291 h 1506726"/>
                <a:gd name="connsiteX95" fmla="*/ 0 w 3211174"/>
                <a:gd name="connsiteY95" fmla="*/ 1496291 h 150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211174" h="1506726">
                  <a:moveTo>
                    <a:pt x="0" y="1496291"/>
                  </a:moveTo>
                  <a:cubicBezTo>
                    <a:pt x="63141" y="1417363"/>
                    <a:pt x="23454" y="1444930"/>
                    <a:pt x="118753" y="1413164"/>
                  </a:cubicBezTo>
                  <a:lnTo>
                    <a:pt x="154379" y="1401288"/>
                  </a:lnTo>
                  <a:lnTo>
                    <a:pt x="190005" y="1389413"/>
                  </a:lnTo>
                  <a:cubicBezTo>
                    <a:pt x="193963" y="1377538"/>
                    <a:pt x="193029" y="1362638"/>
                    <a:pt x="201880" y="1353787"/>
                  </a:cubicBezTo>
                  <a:cubicBezTo>
                    <a:pt x="222064" y="1333603"/>
                    <a:pt x="252948" y="1326470"/>
                    <a:pt x="273132" y="1306286"/>
                  </a:cubicBezTo>
                  <a:lnTo>
                    <a:pt x="308758" y="1270660"/>
                  </a:lnTo>
                  <a:cubicBezTo>
                    <a:pt x="312717" y="1258785"/>
                    <a:pt x="310448" y="1242310"/>
                    <a:pt x="320634" y="1235034"/>
                  </a:cubicBezTo>
                  <a:cubicBezTo>
                    <a:pt x="341006" y="1220483"/>
                    <a:pt x="368135" y="1219200"/>
                    <a:pt x="391885" y="1211283"/>
                  </a:cubicBezTo>
                  <a:cubicBezTo>
                    <a:pt x="457784" y="1189317"/>
                    <a:pt x="415100" y="1200959"/>
                    <a:pt x="522514" y="1187532"/>
                  </a:cubicBezTo>
                  <a:cubicBezTo>
                    <a:pt x="612061" y="1157684"/>
                    <a:pt x="505155" y="1201419"/>
                    <a:pt x="581891" y="1140031"/>
                  </a:cubicBezTo>
                  <a:cubicBezTo>
                    <a:pt x="591666" y="1132211"/>
                    <a:pt x="605642" y="1132114"/>
                    <a:pt x="617517" y="1128156"/>
                  </a:cubicBezTo>
                  <a:lnTo>
                    <a:pt x="688769" y="1080655"/>
                  </a:lnTo>
                  <a:cubicBezTo>
                    <a:pt x="700644" y="1072738"/>
                    <a:pt x="710855" y="1061417"/>
                    <a:pt x="724395" y="1056904"/>
                  </a:cubicBezTo>
                  <a:lnTo>
                    <a:pt x="760021" y="1045029"/>
                  </a:lnTo>
                  <a:cubicBezTo>
                    <a:pt x="813136" y="965355"/>
                    <a:pt x="750566" y="1043415"/>
                    <a:pt x="819397" y="997527"/>
                  </a:cubicBezTo>
                  <a:cubicBezTo>
                    <a:pt x="833371" y="988211"/>
                    <a:pt x="841766" y="972212"/>
                    <a:pt x="855023" y="961901"/>
                  </a:cubicBezTo>
                  <a:cubicBezTo>
                    <a:pt x="916274" y="914262"/>
                    <a:pt x="908148" y="920442"/>
                    <a:pt x="961901" y="902525"/>
                  </a:cubicBezTo>
                  <a:cubicBezTo>
                    <a:pt x="973776" y="894608"/>
                    <a:pt x="988129" y="889515"/>
                    <a:pt x="997527" y="878774"/>
                  </a:cubicBezTo>
                  <a:cubicBezTo>
                    <a:pt x="1016324" y="857292"/>
                    <a:pt x="1021277" y="823356"/>
                    <a:pt x="1045028" y="807522"/>
                  </a:cubicBezTo>
                  <a:cubicBezTo>
                    <a:pt x="1091069" y="776827"/>
                    <a:pt x="1067114" y="788284"/>
                    <a:pt x="1116280" y="771896"/>
                  </a:cubicBezTo>
                  <a:cubicBezTo>
                    <a:pt x="1172738" y="734257"/>
                    <a:pt x="1138364" y="752660"/>
                    <a:pt x="1223158" y="724395"/>
                  </a:cubicBezTo>
                  <a:cubicBezTo>
                    <a:pt x="1235033" y="720437"/>
                    <a:pt x="1248369" y="719463"/>
                    <a:pt x="1258784" y="712519"/>
                  </a:cubicBezTo>
                  <a:lnTo>
                    <a:pt x="1330036" y="665018"/>
                  </a:lnTo>
                  <a:cubicBezTo>
                    <a:pt x="1351704" y="632516"/>
                    <a:pt x="1351911" y="622309"/>
                    <a:pt x="1389413" y="605642"/>
                  </a:cubicBezTo>
                  <a:cubicBezTo>
                    <a:pt x="1389428" y="605635"/>
                    <a:pt x="1478470" y="575956"/>
                    <a:pt x="1496291" y="570016"/>
                  </a:cubicBezTo>
                  <a:cubicBezTo>
                    <a:pt x="1508166" y="566057"/>
                    <a:pt x="1521501" y="565083"/>
                    <a:pt x="1531917" y="558140"/>
                  </a:cubicBezTo>
                  <a:cubicBezTo>
                    <a:pt x="1574562" y="529711"/>
                    <a:pt x="1578232" y="522751"/>
                    <a:pt x="1638795" y="510639"/>
                  </a:cubicBezTo>
                  <a:cubicBezTo>
                    <a:pt x="1658587" y="506681"/>
                    <a:pt x="1678698" y="504075"/>
                    <a:pt x="1698171" y="498764"/>
                  </a:cubicBezTo>
                  <a:cubicBezTo>
                    <a:pt x="1722324" y="492177"/>
                    <a:pt x="1769423" y="475013"/>
                    <a:pt x="1769423" y="475013"/>
                  </a:cubicBezTo>
                  <a:cubicBezTo>
                    <a:pt x="1812966" y="409699"/>
                    <a:pt x="1769423" y="465117"/>
                    <a:pt x="1828800" y="415636"/>
                  </a:cubicBezTo>
                  <a:cubicBezTo>
                    <a:pt x="1841702" y="404885"/>
                    <a:pt x="1849745" y="388166"/>
                    <a:pt x="1864426" y="380010"/>
                  </a:cubicBezTo>
                  <a:cubicBezTo>
                    <a:pt x="1914371" y="352263"/>
                    <a:pt x="1976592" y="351596"/>
                    <a:pt x="2030680" y="344384"/>
                  </a:cubicBezTo>
                  <a:cubicBezTo>
                    <a:pt x="2058425" y="340685"/>
                    <a:pt x="2086269" y="337516"/>
                    <a:pt x="2113808" y="332509"/>
                  </a:cubicBezTo>
                  <a:cubicBezTo>
                    <a:pt x="2153295" y="325330"/>
                    <a:pt x="2195375" y="309278"/>
                    <a:pt x="2232561" y="296883"/>
                  </a:cubicBezTo>
                  <a:lnTo>
                    <a:pt x="2268187" y="285008"/>
                  </a:lnTo>
                  <a:cubicBezTo>
                    <a:pt x="2280062" y="277091"/>
                    <a:pt x="2291047" y="267640"/>
                    <a:pt x="2303813" y="261257"/>
                  </a:cubicBezTo>
                  <a:cubicBezTo>
                    <a:pt x="2315009" y="255659"/>
                    <a:pt x="2329024" y="256326"/>
                    <a:pt x="2339439" y="249382"/>
                  </a:cubicBezTo>
                  <a:cubicBezTo>
                    <a:pt x="2353413" y="240066"/>
                    <a:pt x="2362163" y="224507"/>
                    <a:pt x="2375065" y="213756"/>
                  </a:cubicBezTo>
                  <a:cubicBezTo>
                    <a:pt x="2405760" y="188177"/>
                    <a:pt x="2410610" y="190032"/>
                    <a:pt x="2446317" y="178130"/>
                  </a:cubicBezTo>
                  <a:cubicBezTo>
                    <a:pt x="2458192" y="170213"/>
                    <a:pt x="2469177" y="160762"/>
                    <a:pt x="2481943" y="154379"/>
                  </a:cubicBezTo>
                  <a:cubicBezTo>
                    <a:pt x="2493139" y="148781"/>
                    <a:pt x="2507154" y="149448"/>
                    <a:pt x="2517569" y="142504"/>
                  </a:cubicBezTo>
                  <a:cubicBezTo>
                    <a:pt x="2606524" y="83201"/>
                    <a:pt x="2504111" y="123239"/>
                    <a:pt x="2588821" y="95003"/>
                  </a:cubicBezTo>
                  <a:cubicBezTo>
                    <a:pt x="2600696" y="87086"/>
                    <a:pt x="2611405" y="77049"/>
                    <a:pt x="2624447" y="71252"/>
                  </a:cubicBezTo>
                  <a:cubicBezTo>
                    <a:pt x="2701748" y="36895"/>
                    <a:pt x="2732639" y="44143"/>
                    <a:pt x="2826327" y="35626"/>
                  </a:cubicBezTo>
                  <a:cubicBezTo>
                    <a:pt x="2924136" y="3024"/>
                    <a:pt x="2822232" y="33660"/>
                    <a:pt x="3040083" y="11875"/>
                  </a:cubicBezTo>
                  <a:cubicBezTo>
                    <a:pt x="3060167" y="9867"/>
                    <a:pt x="3079667" y="3958"/>
                    <a:pt x="3099459" y="0"/>
                  </a:cubicBezTo>
                  <a:cubicBezTo>
                    <a:pt x="3131127" y="3958"/>
                    <a:pt x="3165298" y="-1086"/>
                    <a:pt x="3194462" y="11875"/>
                  </a:cubicBezTo>
                  <a:cubicBezTo>
                    <a:pt x="3241231" y="32661"/>
                    <a:pt x="3175498" y="79935"/>
                    <a:pt x="3170711" y="83127"/>
                  </a:cubicBezTo>
                  <a:cubicBezTo>
                    <a:pt x="3160296" y="90071"/>
                    <a:pt x="3147121" y="91564"/>
                    <a:pt x="3135085" y="95003"/>
                  </a:cubicBezTo>
                  <a:cubicBezTo>
                    <a:pt x="3030680" y="124834"/>
                    <a:pt x="3137397" y="90274"/>
                    <a:pt x="3051958" y="118753"/>
                  </a:cubicBezTo>
                  <a:cubicBezTo>
                    <a:pt x="3035422" y="135289"/>
                    <a:pt x="3005505" y="169864"/>
                    <a:pt x="2980706" y="178130"/>
                  </a:cubicBezTo>
                  <a:cubicBezTo>
                    <a:pt x="2957863" y="185744"/>
                    <a:pt x="2933205" y="186047"/>
                    <a:pt x="2909454" y="190005"/>
                  </a:cubicBezTo>
                  <a:cubicBezTo>
                    <a:pt x="2788688" y="270515"/>
                    <a:pt x="2866683" y="235607"/>
                    <a:pt x="2660072" y="249382"/>
                  </a:cubicBezTo>
                  <a:cubicBezTo>
                    <a:pt x="2637453" y="317241"/>
                    <a:pt x="2666858" y="260692"/>
                    <a:pt x="2612571" y="296883"/>
                  </a:cubicBezTo>
                  <a:cubicBezTo>
                    <a:pt x="2598597" y="306199"/>
                    <a:pt x="2590919" y="323193"/>
                    <a:pt x="2576945" y="332509"/>
                  </a:cubicBezTo>
                  <a:cubicBezTo>
                    <a:pt x="2566530" y="339453"/>
                    <a:pt x="2553727" y="342730"/>
                    <a:pt x="2541319" y="344384"/>
                  </a:cubicBezTo>
                  <a:cubicBezTo>
                    <a:pt x="2494071" y="350684"/>
                    <a:pt x="2446316" y="352301"/>
                    <a:pt x="2398815" y="356260"/>
                  </a:cubicBezTo>
                  <a:cubicBezTo>
                    <a:pt x="2268888" y="399568"/>
                    <a:pt x="2465687" y="330498"/>
                    <a:pt x="2327563" y="391886"/>
                  </a:cubicBezTo>
                  <a:cubicBezTo>
                    <a:pt x="2304685" y="402054"/>
                    <a:pt x="2280062" y="407719"/>
                    <a:pt x="2256311" y="415636"/>
                  </a:cubicBezTo>
                  <a:cubicBezTo>
                    <a:pt x="2244436" y="419594"/>
                    <a:pt x="2231101" y="420569"/>
                    <a:pt x="2220685" y="427512"/>
                  </a:cubicBezTo>
                  <a:lnTo>
                    <a:pt x="2185059" y="451262"/>
                  </a:lnTo>
                  <a:cubicBezTo>
                    <a:pt x="2181101" y="463137"/>
                    <a:pt x="2176623" y="474852"/>
                    <a:pt x="2173184" y="486888"/>
                  </a:cubicBezTo>
                  <a:cubicBezTo>
                    <a:pt x="2168700" y="502581"/>
                    <a:pt x="2173701" y="523768"/>
                    <a:pt x="2161309" y="534390"/>
                  </a:cubicBezTo>
                  <a:cubicBezTo>
                    <a:pt x="2142301" y="550683"/>
                    <a:pt x="2114345" y="552068"/>
                    <a:pt x="2090057" y="558140"/>
                  </a:cubicBezTo>
                  <a:cubicBezTo>
                    <a:pt x="2030412" y="573052"/>
                    <a:pt x="2058040" y="564855"/>
                    <a:pt x="2006930" y="581891"/>
                  </a:cubicBezTo>
                  <a:cubicBezTo>
                    <a:pt x="1991096" y="605642"/>
                    <a:pt x="1986508" y="644117"/>
                    <a:pt x="1959428" y="653143"/>
                  </a:cubicBezTo>
                  <a:lnTo>
                    <a:pt x="1888176" y="676893"/>
                  </a:lnTo>
                  <a:lnTo>
                    <a:pt x="1852550" y="688769"/>
                  </a:lnTo>
                  <a:cubicBezTo>
                    <a:pt x="1848592" y="700644"/>
                    <a:pt x="1848495" y="714620"/>
                    <a:pt x="1840675" y="724395"/>
                  </a:cubicBezTo>
                  <a:cubicBezTo>
                    <a:pt x="1831759" y="735540"/>
                    <a:pt x="1817814" y="741762"/>
                    <a:pt x="1805049" y="748145"/>
                  </a:cubicBezTo>
                  <a:cubicBezTo>
                    <a:pt x="1786062" y="757639"/>
                    <a:pt x="1739685" y="766821"/>
                    <a:pt x="1721922" y="771896"/>
                  </a:cubicBezTo>
                  <a:cubicBezTo>
                    <a:pt x="1709886" y="775335"/>
                    <a:pt x="1698171" y="779813"/>
                    <a:pt x="1686296" y="783771"/>
                  </a:cubicBezTo>
                  <a:cubicBezTo>
                    <a:pt x="1618227" y="885873"/>
                    <a:pt x="1708864" y="765715"/>
                    <a:pt x="1626919" y="831273"/>
                  </a:cubicBezTo>
                  <a:cubicBezTo>
                    <a:pt x="1550187" y="892660"/>
                    <a:pt x="1657088" y="848927"/>
                    <a:pt x="1567543" y="878774"/>
                  </a:cubicBezTo>
                  <a:cubicBezTo>
                    <a:pt x="1555668" y="886691"/>
                    <a:pt x="1542009" y="892433"/>
                    <a:pt x="1531917" y="902525"/>
                  </a:cubicBezTo>
                  <a:cubicBezTo>
                    <a:pt x="1521825" y="912617"/>
                    <a:pt x="1520269" y="930587"/>
                    <a:pt x="1508166" y="938151"/>
                  </a:cubicBezTo>
                  <a:cubicBezTo>
                    <a:pt x="1486936" y="951420"/>
                    <a:pt x="1436914" y="961901"/>
                    <a:pt x="1436914" y="961901"/>
                  </a:cubicBezTo>
                  <a:cubicBezTo>
                    <a:pt x="1413163" y="977735"/>
                    <a:pt x="1381496" y="985652"/>
                    <a:pt x="1365662" y="1009403"/>
                  </a:cubicBezTo>
                  <a:cubicBezTo>
                    <a:pt x="1332595" y="1059003"/>
                    <a:pt x="1352003" y="1034937"/>
                    <a:pt x="1306285" y="1080655"/>
                  </a:cubicBezTo>
                  <a:cubicBezTo>
                    <a:pt x="1302327" y="1092530"/>
                    <a:pt x="1304596" y="1109005"/>
                    <a:pt x="1294410" y="1116281"/>
                  </a:cubicBezTo>
                  <a:cubicBezTo>
                    <a:pt x="1274141" y="1130759"/>
                    <a:pt x="1204115" y="1143369"/>
                    <a:pt x="1175657" y="1151906"/>
                  </a:cubicBezTo>
                  <a:cubicBezTo>
                    <a:pt x="1151677" y="1159100"/>
                    <a:pt x="1128156" y="1167740"/>
                    <a:pt x="1104405" y="1175657"/>
                  </a:cubicBezTo>
                  <a:lnTo>
                    <a:pt x="1068779" y="1187532"/>
                  </a:lnTo>
                  <a:cubicBezTo>
                    <a:pt x="1056904" y="1195449"/>
                    <a:pt x="1046195" y="1205486"/>
                    <a:pt x="1033153" y="1211283"/>
                  </a:cubicBezTo>
                  <a:cubicBezTo>
                    <a:pt x="962408" y="1242726"/>
                    <a:pt x="956430" y="1232790"/>
                    <a:pt x="878774" y="1246909"/>
                  </a:cubicBezTo>
                  <a:cubicBezTo>
                    <a:pt x="862716" y="1249829"/>
                    <a:pt x="847205" y="1255243"/>
                    <a:pt x="831272" y="1258784"/>
                  </a:cubicBezTo>
                  <a:cubicBezTo>
                    <a:pt x="811569" y="1263163"/>
                    <a:pt x="791477" y="1265765"/>
                    <a:pt x="771896" y="1270660"/>
                  </a:cubicBezTo>
                  <a:cubicBezTo>
                    <a:pt x="759752" y="1273696"/>
                    <a:pt x="748678" y="1280881"/>
                    <a:pt x="736270" y="1282535"/>
                  </a:cubicBezTo>
                  <a:cubicBezTo>
                    <a:pt x="689022" y="1288835"/>
                    <a:pt x="641267" y="1290452"/>
                    <a:pt x="593766" y="1294410"/>
                  </a:cubicBezTo>
                  <a:cubicBezTo>
                    <a:pt x="531061" y="1315313"/>
                    <a:pt x="568554" y="1299343"/>
                    <a:pt x="486888" y="1353787"/>
                  </a:cubicBezTo>
                  <a:cubicBezTo>
                    <a:pt x="475013" y="1361704"/>
                    <a:pt x="464802" y="1373025"/>
                    <a:pt x="451262" y="1377538"/>
                  </a:cubicBezTo>
                  <a:cubicBezTo>
                    <a:pt x="411587" y="1390763"/>
                    <a:pt x="412872" y="1391346"/>
                    <a:pt x="368135" y="1401288"/>
                  </a:cubicBezTo>
                  <a:cubicBezTo>
                    <a:pt x="282156" y="1420395"/>
                    <a:pt x="336792" y="1403820"/>
                    <a:pt x="273132" y="1425039"/>
                  </a:cubicBezTo>
                  <a:cubicBezTo>
                    <a:pt x="249381" y="1448790"/>
                    <a:pt x="235302" y="1492949"/>
                    <a:pt x="201880" y="1496291"/>
                  </a:cubicBezTo>
                  <a:cubicBezTo>
                    <a:pt x="43739" y="1512105"/>
                    <a:pt x="122909" y="1508166"/>
                    <a:pt x="0" y="1496291"/>
                  </a:cubicBezTo>
                  <a:close/>
                </a:path>
              </a:pathLst>
            </a:custGeom>
            <a:gradFill>
              <a:gsLst>
                <a:gs pos="16000">
                  <a:srgbClr val="080808"/>
                </a:gs>
                <a:gs pos="57000">
                  <a:srgbClr val="FFFFFF">
                    <a:lumMod val="94000"/>
                  </a:srgbClr>
                </a:gs>
              </a:gsLst>
              <a:lin ang="147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7" name="Dowolny kształt 129"/>
            <p:cNvSpPr/>
            <p:nvPr/>
          </p:nvSpPr>
          <p:spPr bwMode="auto">
            <a:xfrm>
              <a:off x="1714342" y="591950"/>
              <a:ext cx="6548754" cy="5234271"/>
            </a:xfrm>
            <a:custGeom>
              <a:avLst/>
              <a:gdLst>
                <a:gd name="connsiteX0" fmla="*/ 0 w 7094483"/>
                <a:gd name="connsiteY0" fmla="*/ 5181719 h 5234271"/>
                <a:gd name="connsiteX1" fmla="*/ 0 w 7094483"/>
                <a:gd name="connsiteY1" fmla="*/ 5181719 h 5234271"/>
                <a:gd name="connsiteX2" fmla="*/ 73573 w 7094483"/>
                <a:gd name="connsiteY2" fmla="*/ 5118657 h 5234271"/>
                <a:gd name="connsiteX3" fmla="*/ 136635 w 7094483"/>
                <a:gd name="connsiteY3" fmla="*/ 5066105 h 5234271"/>
                <a:gd name="connsiteX4" fmla="*/ 199697 w 7094483"/>
                <a:gd name="connsiteY4" fmla="*/ 5045084 h 5234271"/>
                <a:gd name="connsiteX5" fmla="*/ 220717 w 7094483"/>
                <a:gd name="connsiteY5" fmla="*/ 5013553 h 5234271"/>
                <a:gd name="connsiteX6" fmla="*/ 283780 w 7094483"/>
                <a:gd name="connsiteY6" fmla="*/ 4982022 h 5234271"/>
                <a:gd name="connsiteX7" fmla="*/ 304800 w 7094483"/>
                <a:gd name="connsiteY7" fmla="*/ 4950491 h 5234271"/>
                <a:gd name="connsiteX8" fmla="*/ 367862 w 7094483"/>
                <a:gd name="connsiteY8" fmla="*/ 4918960 h 5234271"/>
                <a:gd name="connsiteX9" fmla="*/ 399393 w 7094483"/>
                <a:gd name="connsiteY9" fmla="*/ 4887429 h 5234271"/>
                <a:gd name="connsiteX10" fmla="*/ 430924 w 7094483"/>
                <a:gd name="connsiteY10" fmla="*/ 4866409 h 5234271"/>
                <a:gd name="connsiteX11" fmla="*/ 483476 w 7094483"/>
                <a:gd name="connsiteY11" fmla="*/ 4813857 h 5234271"/>
                <a:gd name="connsiteX12" fmla="*/ 504497 w 7094483"/>
                <a:gd name="connsiteY12" fmla="*/ 4782326 h 5234271"/>
                <a:gd name="connsiteX13" fmla="*/ 536028 w 7094483"/>
                <a:gd name="connsiteY13" fmla="*/ 4761305 h 5234271"/>
                <a:gd name="connsiteX14" fmla="*/ 546538 w 7094483"/>
                <a:gd name="connsiteY14" fmla="*/ 4729774 h 5234271"/>
                <a:gd name="connsiteX15" fmla="*/ 567559 w 7094483"/>
                <a:gd name="connsiteY15" fmla="*/ 4698243 h 5234271"/>
                <a:gd name="connsiteX16" fmla="*/ 578069 w 7094483"/>
                <a:gd name="connsiteY16" fmla="*/ 4666712 h 5234271"/>
                <a:gd name="connsiteX17" fmla="*/ 609600 w 7094483"/>
                <a:gd name="connsiteY17" fmla="*/ 4635181 h 5234271"/>
                <a:gd name="connsiteX18" fmla="*/ 683173 w 7094483"/>
                <a:gd name="connsiteY18" fmla="*/ 4593140 h 5234271"/>
                <a:gd name="connsiteX19" fmla="*/ 777766 w 7094483"/>
                <a:gd name="connsiteY19" fmla="*/ 4519567 h 5234271"/>
                <a:gd name="connsiteX20" fmla="*/ 819807 w 7094483"/>
                <a:gd name="connsiteY20" fmla="*/ 4498547 h 5234271"/>
                <a:gd name="connsiteX21" fmla="*/ 882869 w 7094483"/>
                <a:gd name="connsiteY21" fmla="*/ 4456505 h 5234271"/>
                <a:gd name="connsiteX22" fmla="*/ 914400 w 7094483"/>
                <a:gd name="connsiteY22" fmla="*/ 4435484 h 5234271"/>
                <a:gd name="connsiteX23" fmla="*/ 1008993 w 7094483"/>
                <a:gd name="connsiteY23" fmla="*/ 4403953 h 5234271"/>
                <a:gd name="connsiteX24" fmla="*/ 1040524 w 7094483"/>
                <a:gd name="connsiteY24" fmla="*/ 4393443 h 5234271"/>
                <a:gd name="connsiteX25" fmla="*/ 1072055 w 7094483"/>
                <a:gd name="connsiteY25" fmla="*/ 4382933 h 5234271"/>
                <a:gd name="connsiteX26" fmla="*/ 1135117 w 7094483"/>
                <a:gd name="connsiteY26" fmla="*/ 4340891 h 5234271"/>
                <a:gd name="connsiteX27" fmla="*/ 1229711 w 7094483"/>
                <a:gd name="connsiteY27" fmla="*/ 4267319 h 5234271"/>
                <a:gd name="connsiteX28" fmla="*/ 1345324 w 7094483"/>
                <a:gd name="connsiteY28" fmla="*/ 4235788 h 5234271"/>
                <a:gd name="connsiteX29" fmla="*/ 1408386 w 7094483"/>
                <a:gd name="connsiteY29" fmla="*/ 4204257 h 5234271"/>
                <a:gd name="connsiteX30" fmla="*/ 1439917 w 7094483"/>
                <a:gd name="connsiteY30" fmla="*/ 4183236 h 5234271"/>
                <a:gd name="connsiteX31" fmla="*/ 1502980 w 7094483"/>
                <a:gd name="connsiteY31" fmla="*/ 4162216 h 5234271"/>
                <a:gd name="connsiteX32" fmla="*/ 1534511 w 7094483"/>
                <a:gd name="connsiteY32" fmla="*/ 4151705 h 5234271"/>
                <a:gd name="connsiteX33" fmla="*/ 1629104 w 7094483"/>
                <a:gd name="connsiteY33" fmla="*/ 4078133 h 5234271"/>
                <a:gd name="connsiteX34" fmla="*/ 1660635 w 7094483"/>
                <a:gd name="connsiteY34" fmla="*/ 4057112 h 5234271"/>
                <a:gd name="connsiteX35" fmla="*/ 1692166 w 7094483"/>
                <a:gd name="connsiteY35" fmla="*/ 4025581 h 5234271"/>
                <a:gd name="connsiteX36" fmla="*/ 1723697 w 7094483"/>
                <a:gd name="connsiteY36" fmla="*/ 4004560 h 5234271"/>
                <a:gd name="connsiteX37" fmla="*/ 1786759 w 7094483"/>
                <a:gd name="connsiteY37" fmla="*/ 3952009 h 5234271"/>
                <a:gd name="connsiteX38" fmla="*/ 1849821 w 7094483"/>
                <a:gd name="connsiteY38" fmla="*/ 3930988 h 5234271"/>
                <a:gd name="connsiteX39" fmla="*/ 1881352 w 7094483"/>
                <a:gd name="connsiteY39" fmla="*/ 3909967 h 5234271"/>
                <a:gd name="connsiteX40" fmla="*/ 1912883 w 7094483"/>
                <a:gd name="connsiteY40" fmla="*/ 3899457 h 5234271"/>
                <a:gd name="connsiteX41" fmla="*/ 1965435 w 7094483"/>
                <a:gd name="connsiteY41" fmla="*/ 3857416 h 5234271"/>
                <a:gd name="connsiteX42" fmla="*/ 2028497 w 7094483"/>
                <a:gd name="connsiteY42" fmla="*/ 3804864 h 5234271"/>
                <a:gd name="connsiteX43" fmla="*/ 2091559 w 7094483"/>
                <a:gd name="connsiteY43" fmla="*/ 3783843 h 5234271"/>
                <a:gd name="connsiteX44" fmla="*/ 2154621 w 7094483"/>
                <a:gd name="connsiteY44" fmla="*/ 3741802 h 5234271"/>
                <a:gd name="connsiteX45" fmla="*/ 2186152 w 7094483"/>
                <a:gd name="connsiteY45" fmla="*/ 3710271 h 5234271"/>
                <a:gd name="connsiteX46" fmla="*/ 2249214 w 7094483"/>
                <a:gd name="connsiteY46" fmla="*/ 3689250 h 5234271"/>
                <a:gd name="connsiteX47" fmla="*/ 2301766 w 7094483"/>
                <a:gd name="connsiteY47" fmla="*/ 3636698 h 5234271"/>
                <a:gd name="connsiteX48" fmla="*/ 2333297 w 7094483"/>
                <a:gd name="connsiteY48" fmla="*/ 3615678 h 5234271"/>
                <a:gd name="connsiteX49" fmla="*/ 2385849 w 7094483"/>
                <a:gd name="connsiteY49" fmla="*/ 3552616 h 5234271"/>
                <a:gd name="connsiteX50" fmla="*/ 2417380 w 7094483"/>
                <a:gd name="connsiteY50" fmla="*/ 3531595 h 5234271"/>
                <a:gd name="connsiteX51" fmla="*/ 2448911 w 7094483"/>
                <a:gd name="connsiteY51" fmla="*/ 3500064 h 5234271"/>
                <a:gd name="connsiteX52" fmla="*/ 2511973 w 7094483"/>
                <a:gd name="connsiteY52" fmla="*/ 3479043 h 5234271"/>
                <a:gd name="connsiteX53" fmla="*/ 2543504 w 7094483"/>
                <a:gd name="connsiteY53" fmla="*/ 3447512 h 5234271"/>
                <a:gd name="connsiteX54" fmla="*/ 2575035 w 7094483"/>
                <a:gd name="connsiteY54" fmla="*/ 3437002 h 5234271"/>
                <a:gd name="connsiteX55" fmla="*/ 2606566 w 7094483"/>
                <a:gd name="connsiteY55" fmla="*/ 3415981 h 5234271"/>
                <a:gd name="connsiteX56" fmla="*/ 2659117 w 7094483"/>
                <a:gd name="connsiteY56" fmla="*/ 3363429 h 5234271"/>
                <a:gd name="connsiteX57" fmla="*/ 2690649 w 7094483"/>
                <a:gd name="connsiteY57" fmla="*/ 3331898 h 5234271"/>
                <a:gd name="connsiteX58" fmla="*/ 2795752 w 7094483"/>
                <a:gd name="connsiteY58" fmla="*/ 3258326 h 5234271"/>
                <a:gd name="connsiteX59" fmla="*/ 2827283 w 7094483"/>
                <a:gd name="connsiteY59" fmla="*/ 3237305 h 5234271"/>
                <a:gd name="connsiteX60" fmla="*/ 2858814 w 7094483"/>
                <a:gd name="connsiteY60" fmla="*/ 3205774 h 5234271"/>
                <a:gd name="connsiteX61" fmla="*/ 2890345 w 7094483"/>
                <a:gd name="connsiteY61" fmla="*/ 3195264 h 5234271"/>
                <a:gd name="connsiteX62" fmla="*/ 2921876 w 7094483"/>
                <a:gd name="connsiteY62" fmla="*/ 3163733 h 5234271"/>
                <a:gd name="connsiteX63" fmla="*/ 2984938 w 7094483"/>
                <a:gd name="connsiteY63" fmla="*/ 3121691 h 5234271"/>
                <a:gd name="connsiteX64" fmla="*/ 3048000 w 7094483"/>
                <a:gd name="connsiteY64" fmla="*/ 3058629 h 5234271"/>
                <a:gd name="connsiteX65" fmla="*/ 3111062 w 7094483"/>
                <a:gd name="connsiteY65" fmla="*/ 3016588 h 5234271"/>
                <a:gd name="connsiteX66" fmla="*/ 3174124 w 7094483"/>
                <a:gd name="connsiteY66" fmla="*/ 2974547 h 5234271"/>
                <a:gd name="connsiteX67" fmla="*/ 3205655 w 7094483"/>
                <a:gd name="connsiteY67" fmla="*/ 2953526 h 5234271"/>
                <a:gd name="connsiteX68" fmla="*/ 3237186 w 7094483"/>
                <a:gd name="connsiteY68" fmla="*/ 2943016 h 5234271"/>
                <a:gd name="connsiteX69" fmla="*/ 3289738 w 7094483"/>
                <a:gd name="connsiteY69" fmla="*/ 2879953 h 5234271"/>
                <a:gd name="connsiteX70" fmla="*/ 3321269 w 7094483"/>
                <a:gd name="connsiteY70" fmla="*/ 2858933 h 5234271"/>
                <a:gd name="connsiteX71" fmla="*/ 3331780 w 7094483"/>
                <a:gd name="connsiteY71" fmla="*/ 2827402 h 5234271"/>
                <a:gd name="connsiteX72" fmla="*/ 3363311 w 7094483"/>
                <a:gd name="connsiteY72" fmla="*/ 2806381 h 5234271"/>
                <a:gd name="connsiteX73" fmla="*/ 3426373 w 7094483"/>
                <a:gd name="connsiteY73" fmla="*/ 2753829 h 5234271"/>
                <a:gd name="connsiteX74" fmla="*/ 3531476 w 7094483"/>
                <a:gd name="connsiteY74" fmla="*/ 2596174 h 5234271"/>
                <a:gd name="connsiteX75" fmla="*/ 3552497 w 7094483"/>
                <a:gd name="connsiteY75" fmla="*/ 2564643 h 5234271"/>
                <a:gd name="connsiteX76" fmla="*/ 3573517 w 7094483"/>
                <a:gd name="connsiteY76" fmla="*/ 2533112 h 5234271"/>
                <a:gd name="connsiteX77" fmla="*/ 3636580 w 7094483"/>
                <a:gd name="connsiteY77" fmla="*/ 2480560 h 5234271"/>
                <a:gd name="connsiteX78" fmla="*/ 3657600 w 7094483"/>
                <a:gd name="connsiteY78" fmla="*/ 2449029 h 5234271"/>
                <a:gd name="connsiteX79" fmla="*/ 3720662 w 7094483"/>
                <a:gd name="connsiteY79" fmla="*/ 2406988 h 5234271"/>
                <a:gd name="connsiteX80" fmla="*/ 3752193 w 7094483"/>
                <a:gd name="connsiteY80" fmla="*/ 2385967 h 5234271"/>
                <a:gd name="connsiteX81" fmla="*/ 3815255 w 7094483"/>
                <a:gd name="connsiteY81" fmla="*/ 2364947 h 5234271"/>
                <a:gd name="connsiteX82" fmla="*/ 3878317 w 7094483"/>
                <a:gd name="connsiteY82" fmla="*/ 2322905 h 5234271"/>
                <a:gd name="connsiteX83" fmla="*/ 3909849 w 7094483"/>
                <a:gd name="connsiteY83" fmla="*/ 2301884 h 5234271"/>
                <a:gd name="connsiteX84" fmla="*/ 3941380 w 7094483"/>
                <a:gd name="connsiteY84" fmla="*/ 2291374 h 5234271"/>
                <a:gd name="connsiteX85" fmla="*/ 3972911 w 7094483"/>
                <a:gd name="connsiteY85" fmla="*/ 2270353 h 5234271"/>
                <a:gd name="connsiteX86" fmla="*/ 4025462 w 7094483"/>
                <a:gd name="connsiteY86" fmla="*/ 2259843 h 5234271"/>
                <a:gd name="connsiteX87" fmla="*/ 4056993 w 7094483"/>
                <a:gd name="connsiteY87" fmla="*/ 2249333 h 5234271"/>
                <a:gd name="connsiteX88" fmla="*/ 4120055 w 7094483"/>
                <a:gd name="connsiteY88" fmla="*/ 2196781 h 5234271"/>
                <a:gd name="connsiteX89" fmla="*/ 4151586 w 7094483"/>
                <a:gd name="connsiteY89" fmla="*/ 2175760 h 5234271"/>
                <a:gd name="connsiteX90" fmla="*/ 4214649 w 7094483"/>
                <a:gd name="connsiteY90" fmla="*/ 2133719 h 5234271"/>
                <a:gd name="connsiteX91" fmla="*/ 4309242 w 7094483"/>
                <a:gd name="connsiteY91" fmla="*/ 2091678 h 5234271"/>
                <a:gd name="connsiteX92" fmla="*/ 4340773 w 7094483"/>
                <a:gd name="connsiteY92" fmla="*/ 2081167 h 5234271"/>
                <a:gd name="connsiteX93" fmla="*/ 4372304 w 7094483"/>
                <a:gd name="connsiteY93" fmla="*/ 2070657 h 5234271"/>
                <a:gd name="connsiteX94" fmla="*/ 4403835 w 7094483"/>
                <a:gd name="connsiteY94" fmla="*/ 2039126 h 5234271"/>
                <a:gd name="connsiteX95" fmla="*/ 4435366 w 7094483"/>
                <a:gd name="connsiteY95" fmla="*/ 2018105 h 5234271"/>
                <a:gd name="connsiteX96" fmla="*/ 4466897 w 7094483"/>
                <a:gd name="connsiteY96" fmla="*/ 1955043 h 5234271"/>
                <a:gd name="connsiteX97" fmla="*/ 4529959 w 7094483"/>
                <a:gd name="connsiteY97" fmla="*/ 1913002 h 5234271"/>
                <a:gd name="connsiteX98" fmla="*/ 4656083 w 7094483"/>
                <a:gd name="connsiteY98" fmla="*/ 1913002 h 5234271"/>
                <a:gd name="connsiteX99" fmla="*/ 4687614 w 7094483"/>
                <a:gd name="connsiteY99" fmla="*/ 1902491 h 5234271"/>
                <a:gd name="connsiteX100" fmla="*/ 4750676 w 7094483"/>
                <a:gd name="connsiteY100" fmla="*/ 1860450 h 5234271"/>
                <a:gd name="connsiteX101" fmla="*/ 4876800 w 7094483"/>
                <a:gd name="connsiteY101" fmla="*/ 1818409 h 5234271"/>
                <a:gd name="connsiteX102" fmla="*/ 4908331 w 7094483"/>
                <a:gd name="connsiteY102" fmla="*/ 1807898 h 5234271"/>
                <a:gd name="connsiteX103" fmla="*/ 4971393 w 7094483"/>
                <a:gd name="connsiteY103" fmla="*/ 1765857 h 5234271"/>
                <a:gd name="connsiteX104" fmla="*/ 5002924 w 7094483"/>
                <a:gd name="connsiteY104" fmla="*/ 1744836 h 5234271"/>
                <a:gd name="connsiteX105" fmla="*/ 5034455 w 7094483"/>
                <a:gd name="connsiteY105" fmla="*/ 1713305 h 5234271"/>
                <a:gd name="connsiteX106" fmla="*/ 5065986 w 7094483"/>
                <a:gd name="connsiteY106" fmla="*/ 1702795 h 5234271"/>
                <a:gd name="connsiteX107" fmla="*/ 5171090 w 7094483"/>
                <a:gd name="connsiteY107" fmla="*/ 1671264 h 5234271"/>
                <a:gd name="connsiteX108" fmla="*/ 5202621 w 7094483"/>
                <a:gd name="connsiteY108" fmla="*/ 1660753 h 5234271"/>
                <a:gd name="connsiteX109" fmla="*/ 5276193 w 7094483"/>
                <a:gd name="connsiteY109" fmla="*/ 1608202 h 5234271"/>
                <a:gd name="connsiteX110" fmla="*/ 5349766 w 7094483"/>
                <a:gd name="connsiteY110" fmla="*/ 1555650 h 5234271"/>
                <a:gd name="connsiteX111" fmla="*/ 5391807 w 7094483"/>
                <a:gd name="connsiteY111" fmla="*/ 1524119 h 5234271"/>
                <a:gd name="connsiteX112" fmla="*/ 5391807 w 7094483"/>
                <a:gd name="connsiteY112" fmla="*/ 1471567 h 5234271"/>
                <a:gd name="connsiteX113" fmla="*/ 5465380 w 7094483"/>
                <a:gd name="connsiteY113" fmla="*/ 1408505 h 5234271"/>
                <a:gd name="connsiteX114" fmla="*/ 5475890 w 7094483"/>
                <a:gd name="connsiteY114" fmla="*/ 1376974 h 5234271"/>
                <a:gd name="connsiteX115" fmla="*/ 5538952 w 7094483"/>
                <a:gd name="connsiteY115" fmla="*/ 1345443 h 5234271"/>
                <a:gd name="connsiteX116" fmla="*/ 5602014 w 7094483"/>
                <a:gd name="connsiteY116" fmla="*/ 1282381 h 5234271"/>
                <a:gd name="connsiteX117" fmla="*/ 5654566 w 7094483"/>
                <a:gd name="connsiteY117" fmla="*/ 1229829 h 5234271"/>
                <a:gd name="connsiteX118" fmla="*/ 5707117 w 7094483"/>
                <a:gd name="connsiteY118" fmla="*/ 1135236 h 5234271"/>
                <a:gd name="connsiteX119" fmla="*/ 5728138 w 7094483"/>
                <a:gd name="connsiteY119" fmla="*/ 1103705 h 5234271"/>
                <a:gd name="connsiteX120" fmla="*/ 5791200 w 7094483"/>
                <a:gd name="connsiteY120" fmla="*/ 1061664 h 5234271"/>
                <a:gd name="connsiteX121" fmla="*/ 5822731 w 7094483"/>
                <a:gd name="connsiteY121" fmla="*/ 1040643 h 5234271"/>
                <a:gd name="connsiteX122" fmla="*/ 5854262 w 7094483"/>
                <a:gd name="connsiteY122" fmla="*/ 1009112 h 5234271"/>
                <a:gd name="connsiteX123" fmla="*/ 5917324 w 7094483"/>
                <a:gd name="connsiteY123" fmla="*/ 967071 h 5234271"/>
                <a:gd name="connsiteX124" fmla="*/ 5969876 w 7094483"/>
                <a:gd name="connsiteY124" fmla="*/ 904009 h 5234271"/>
                <a:gd name="connsiteX125" fmla="*/ 6032938 w 7094483"/>
                <a:gd name="connsiteY125" fmla="*/ 851457 h 5234271"/>
                <a:gd name="connsiteX126" fmla="*/ 6074980 w 7094483"/>
                <a:gd name="connsiteY126" fmla="*/ 809416 h 5234271"/>
                <a:gd name="connsiteX127" fmla="*/ 6138042 w 7094483"/>
                <a:gd name="connsiteY127" fmla="*/ 767374 h 5234271"/>
                <a:gd name="connsiteX128" fmla="*/ 6222124 w 7094483"/>
                <a:gd name="connsiteY128" fmla="*/ 693802 h 5234271"/>
                <a:gd name="connsiteX129" fmla="*/ 6253655 w 7094483"/>
                <a:gd name="connsiteY129" fmla="*/ 662271 h 5234271"/>
                <a:gd name="connsiteX130" fmla="*/ 6274676 w 7094483"/>
                <a:gd name="connsiteY130" fmla="*/ 630740 h 5234271"/>
                <a:gd name="connsiteX131" fmla="*/ 6306207 w 7094483"/>
                <a:gd name="connsiteY131" fmla="*/ 620229 h 5234271"/>
                <a:gd name="connsiteX132" fmla="*/ 6358759 w 7094483"/>
                <a:gd name="connsiteY132" fmla="*/ 557167 h 5234271"/>
                <a:gd name="connsiteX133" fmla="*/ 6379780 w 7094483"/>
                <a:gd name="connsiteY133" fmla="*/ 525636 h 5234271"/>
                <a:gd name="connsiteX134" fmla="*/ 6442842 w 7094483"/>
                <a:gd name="connsiteY134" fmla="*/ 473084 h 5234271"/>
                <a:gd name="connsiteX135" fmla="*/ 6453352 w 7094483"/>
                <a:gd name="connsiteY135" fmla="*/ 441553 h 5234271"/>
                <a:gd name="connsiteX136" fmla="*/ 6484883 w 7094483"/>
                <a:gd name="connsiteY136" fmla="*/ 420533 h 5234271"/>
                <a:gd name="connsiteX137" fmla="*/ 6516414 w 7094483"/>
                <a:gd name="connsiteY137" fmla="*/ 389002 h 5234271"/>
                <a:gd name="connsiteX138" fmla="*/ 6547945 w 7094483"/>
                <a:gd name="connsiteY138" fmla="*/ 367981 h 5234271"/>
                <a:gd name="connsiteX139" fmla="*/ 6579476 w 7094483"/>
                <a:gd name="connsiteY139" fmla="*/ 336450 h 5234271"/>
                <a:gd name="connsiteX140" fmla="*/ 6611007 w 7094483"/>
                <a:gd name="connsiteY140" fmla="*/ 315429 h 5234271"/>
                <a:gd name="connsiteX141" fmla="*/ 6695090 w 7094483"/>
                <a:gd name="connsiteY141" fmla="*/ 220836 h 5234271"/>
                <a:gd name="connsiteX142" fmla="*/ 6726621 w 7094483"/>
                <a:gd name="connsiteY142" fmla="*/ 157774 h 5234271"/>
                <a:gd name="connsiteX143" fmla="*/ 6737131 w 7094483"/>
                <a:gd name="connsiteY143" fmla="*/ 126243 h 5234271"/>
                <a:gd name="connsiteX144" fmla="*/ 6747642 w 7094483"/>
                <a:gd name="connsiteY144" fmla="*/ 42160 h 5234271"/>
                <a:gd name="connsiteX145" fmla="*/ 6768662 w 7094483"/>
                <a:gd name="connsiteY145" fmla="*/ 10629 h 5234271"/>
                <a:gd name="connsiteX146" fmla="*/ 6873766 w 7094483"/>
                <a:gd name="connsiteY146" fmla="*/ 10629 h 5234271"/>
                <a:gd name="connsiteX147" fmla="*/ 7020911 w 7094483"/>
                <a:gd name="connsiteY147" fmla="*/ 21140 h 5234271"/>
                <a:gd name="connsiteX148" fmla="*/ 7062952 w 7094483"/>
                <a:gd name="connsiteY148" fmla="*/ 147264 h 5234271"/>
                <a:gd name="connsiteX149" fmla="*/ 7073462 w 7094483"/>
                <a:gd name="connsiteY149" fmla="*/ 178795 h 5234271"/>
                <a:gd name="connsiteX150" fmla="*/ 7094483 w 7094483"/>
                <a:gd name="connsiteY150" fmla="*/ 210326 h 5234271"/>
                <a:gd name="connsiteX151" fmla="*/ 7083973 w 7094483"/>
                <a:gd name="connsiteY151" fmla="*/ 410022 h 5234271"/>
                <a:gd name="connsiteX152" fmla="*/ 7052442 w 7094483"/>
                <a:gd name="connsiteY152" fmla="*/ 473084 h 5234271"/>
                <a:gd name="connsiteX153" fmla="*/ 7020911 w 7094483"/>
                <a:gd name="connsiteY153" fmla="*/ 578188 h 5234271"/>
                <a:gd name="connsiteX154" fmla="*/ 7010400 w 7094483"/>
                <a:gd name="connsiteY154" fmla="*/ 714822 h 5234271"/>
                <a:gd name="connsiteX155" fmla="*/ 6989380 w 7094483"/>
                <a:gd name="connsiteY155" fmla="*/ 777884 h 5234271"/>
                <a:gd name="connsiteX156" fmla="*/ 6968359 w 7094483"/>
                <a:gd name="connsiteY156" fmla="*/ 840947 h 5234271"/>
                <a:gd name="connsiteX157" fmla="*/ 6957849 w 7094483"/>
                <a:gd name="connsiteY157" fmla="*/ 872478 h 5234271"/>
                <a:gd name="connsiteX158" fmla="*/ 6947338 w 7094483"/>
                <a:gd name="connsiteY158" fmla="*/ 914519 h 5234271"/>
                <a:gd name="connsiteX159" fmla="*/ 6936828 w 7094483"/>
                <a:gd name="connsiteY159" fmla="*/ 977581 h 5234271"/>
                <a:gd name="connsiteX160" fmla="*/ 6915807 w 7094483"/>
                <a:gd name="connsiteY160" fmla="*/ 1009112 h 5234271"/>
                <a:gd name="connsiteX161" fmla="*/ 6884276 w 7094483"/>
                <a:gd name="connsiteY161" fmla="*/ 1072174 h 5234271"/>
                <a:gd name="connsiteX162" fmla="*/ 6842235 w 7094483"/>
                <a:gd name="connsiteY162" fmla="*/ 1135236 h 5234271"/>
                <a:gd name="connsiteX163" fmla="*/ 6800193 w 7094483"/>
                <a:gd name="connsiteY163" fmla="*/ 1229829 h 5234271"/>
                <a:gd name="connsiteX164" fmla="*/ 6768662 w 7094483"/>
                <a:gd name="connsiteY164" fmla="*/ 1261360 h 5234271"/>
                <a:gd name="connsiteX165" fmla="*/ 6695090 w 7094483"/>
                <a:gd name="connsiteY165" fmla="*/ 1345443 h 5234271"/>
                <a:gd name="connsiteX166" fmla="*/ 6621517 w 7094483"/>
                <a:gd name="connsiteY166" fmla="*/ 1419016 h 5234271"/>
                <a:gd name="connsiteX167" fmla="*/ 6589986 w 7094483"/>
                <a:gd name="connsiteY167" fmla="*/ 1440036 h 5234271"/>
                <a:gd name="connsiteX168" fmla="*/ 6537435 w 7094483"/>
                <a:gd name="connsiteY168" fmla="*/ 1503098 h 5234271"/>
                <a:gd name="connsiteX169" fmla="*/ 6474373 w 7094483"/>
                <a:gd name="connsiteY169" fmla="*/ 1545140 h 5234271"/>
                <a:gd name="connsiteX170" fmla="*/ 6442842 w 7094483"/>
                <a:gd name="connsiteY170" fmla="*/ 1576671 h 5234271"/>
                <a:gd name="connsiteX171" fmla="*/ 6337738 w 7094483"/>
                <a:gd name="connsiteY171" fmla="*/ 1639733 h 5234271"/>
                <a:gd name="connsiteX172" fmla="*/ 6274676 w 7094483"/>
                <a:gd name="connsiteY172" fmla="*/ 1671264 h 5234271"/>
                <a:gd name="connsiteX173" fmla="*/ 6253655 w 7094483"/>
                <a:gd name="connsiteY173" fmla="*/ 1702795 h 5234271"/>
                <a:gd name="connsiteX174" fmla="*/ 6190593 w 7094483"/>
                <a:gd name="connsiteY174" fmla="*/ 1744836 h 5234271"/>
                <a:gd name="connsiteX175" fmla="*/ 6127531 w 7094483"/>
                <a:gd name="connsiteY175" fmla="*/ 1786878 h 5234271"/>
                <a:gd name="connsiteX176" fmla="*/ 6096000 w 7094483"/>
                <a:gd name="connsiteY176" fmla="*/ 1807898 h 5234271"/>
                <a:gd name="connsiteX177" fmla="*/ 6064469 w 7094483"/>
                <a:gd name="connsiteY177" fmla="*/ 1839429 h 5234271"/>
                <a:gd name="connsiteX178" fmla="*/ 6043449 w 7094483"/>
                <a:gd name="connsiteY178" fmla="*/ 1870960 h 5234271"/>
                <a:gd name="connsiteX179" fmla="*/ 6001407 w 7094483"/>
                <a:gd name="connsiteY179" fmla="*/ 1881471 h 5234271"/>
                <a:gd name="connsiteX180" fmla="*/ 5927835 w 7094483"/>
                <a:gd name="connsiteY180" fmla="*/ 1965553 h 5234271"/>
                <a:gd name="connsiteX181" fmla="*/ 5906814 w 7094483"/>
                <a:gd name="connsiteY181" fmla="*/ 1997084 h 5234271"/>
                <a:gd name="connsiteX182" fmla="*/ 5875283 w 7094483"/>
                <a:gd name="connsiteY182" fmla="*/ 2007595 h 5234271"/>
                <a:gd name="connsiteX183" fmla="*/ 5843752 w 7094483"/>
                <a:gd name="connsiteY183" fmla="*/ 2028616 h 5234271"/>
                <a:gd name="connsiteX184" fmla="*/ 5728138 w 7094483"/>
                <a:gd name="connsiteY184" fmla="*/ 2049636 h 5234271"/>
                <a:gd name="connsiteX185" fmla="*/ 5665076 w 7094483"/>
                <a:gd name="connsiteY185" fmla="*/ 2070657 h 5234271"/>
                <a:gd name="connsiteX186" fmla="*/ 5602014 w 7094483"/>
                <a:gd name="connsiteY186" fmla="*/ 2133719 h 5234271"/>
                <a:gd name="connsiteX187" fmla="*/ 5549462 w 7094483"/>
                <a:gd name="connsiteY187" fmla="*/ 2186271 h 5234271"/>
                <a:gd name="connsiteX188" fmla="*/ 5496911 w 7094483"/>
                <a:gd name="connsiteY188" fmla="*/ 2249333 h 5234271"/>
                <a:gd name="connsiteX189" fmla="*/ 5433849 w 7094483"/>
                <a:gd name="connsiteY189" fmla="*/ 2291374 h 5234271"/>
                <a:gd name="connsiteX190" fmla="*/ 5402317 w 7094483"/>
                <a:gd name="connsiteY190" fmla="*/ 2322905 h 5234271"/>
                <a:gd name="connsiteX191" fmla="*/ 5339255 w 7094483"/>
                <a:gd name="connsiteY191" fmla="*/ 2364947 h 5234271"/>
                <a:gd name="connsiteX192" fmla="*/ 5255173 w 7094483"/>
                <a:gd name="connsiteY192" fmla="*/ 2459540 h 5234271"/>
                <a:gd name="connsiteX193" fmla="*/ 5223642 w 7094483"/>
                <a:gd name="connsiteY193" fmla="*/ 2491071 h 5234271"/>
                <a:gd name="connsiteX194" fmla="*/ 5192111 w 7094483"/>
                <a:gd name="connsiteY194" fmla="*/ 2512091 h 5234271"/>
                <a:gd name="connsiteX195" fmla="*/ 5160580 w 7094483"/>
                <a:gd name="connsiteY195" fmla="*/ 2543622 h 5234271"/>
                <a:gd name="connsiteX196" fmla="*/ 5139559 w 7094483"/>
                <a:gd name="connsiteY196" fmla="*/ 2575153 h 5234271"/>
                <a:gd name="connsiteX197" fmla="*/ 5076497 w 7094483"/>
                <a:gd name="connsiteY197" fmla="*/ 2617195 h 5234271"/>
                <a:gd name="connsiteX198" fmla="*/ 4981904 w 7094483"/>
                <a:gd name="connsiteY198" fmla="*/ 2701278 h 5234271"/>
                <a:gd name="connsiteX199" fmla="*/ 4929352 w 7094483"/>
                <a:gd name="connsiteY199" fmla="*/ 2743319 h 5234271"/>
                <a:gd name="connsiteX200" fmla="*/ 4908331 w 7094483"/>
                <a:gd name="connsiteY200" fmla="*/ 2774850 h 5234271"/>
                <a:gd name="connsiteX201" fmla="*/ 4845269 w 7094483"/>
                <a:gd name="connsiteY201" fmla="*/ 2816891 h 5234271"/>
                <a:gd name="connsiteX202" fmla="*/ 4771697 w 7094483"/>
                <a:gd name="connsiteY202" fmla="*/ 2900974 h 5234271"/>
                <a:gd name="connsiteX203" fmla="*/ 4508938 w 7094483"/>
                <a:gd name="connsiteY203" fmla="*/ 2900974 h 5234271"/>
                <a:gd name="connsiteX204" fmla="*/ 4477407 w 7094483"/>
                <a:gd name="connsiteY204" fmla="*/ 2932505 h 5234271"/>
                <a:gd name="connsiteX205" fmla="*/ 4445876 w 7094483"/>
                <a:gd name="connsiteY205" fmla="*/ 2953526 h 5234271"/>
                <a:gd name="connsiteX206" fmla="*/ 4340773 w 7094483"/>
                <a:gd name="connsiteY206" fmla="*/ 2985057 h 5234271"/>
                <a:gd name="connsiteX207" fmla="*/ 4309242 w 7094483"/>
                <a:gd name="connsiteY207" fmla="*/ 2995567 h 5234271"/>
                <a:gd name="connsiteX208" fmla="*/ 4277711 w 7094483"/>
                <a:gd name="connsiteY208" fmla="*/ 3027098 h 5234271"/>
                <a:gd name="connsiteX209" fmla="*/ 4246180 w 7094483"/>
                <a:gd name="connsiteY209" fmla="*/ 3048119 h 5234271"/>
                <a:gd name="connsiteX210" fmla="*/ 4225159 w 7094483"/>
                <a:gd name="connsiteY210" fmla="*/ 3079650 h 5234271"/>
                <a:gd name="connsiteX211" fmla="*/ 4193628 w 7094483"/>
                <a:gd name="connsiteY211" fmla="*/ 3100671 h 5234271"/>
                <a:gd name="connsiteX212" fmla="*/ 4099035 w 7094483"/>
                <a:gd name="connsiteY212" fmla="*/ 3174243 h 5234271"/>
                <a:gd name="connsiteX213" fmla="*/ 4067504 w 7094483"/>
                <a:gd name="connsiteY213" fmla="*/ 3195264 h 5234271"/>
                <a:gd name="connsiteX214" fmla="*/ 4004442 w 7094483"/>
                <a:gd name="connsiteY214" fmla="*/ 3216284 h 5234271"/>
                <a:gd name="connsiteX215" fmla="*/ 3972911 w 7094483"/>
                <a:gd name="connsiteY215" fmla="*/ 3226795 h 5234271"/>
                <a:gd name="connsiteX216" fmla="*/ 3909849 w 7094483"/>
                <a:gd name="connsiteY216" fmla="*/ 3237305 h 5234271"/>
                <a:gd name="connsiteX217" fmla="*/ 3815255 w 7094483"/>
                <a:gd name="connsiteY217" fmla="*/ 3268836 h 5234271"/>
                <a:gd name="connsiteX218" fmla="*/ 3783724 w 7094483"/>
                <a:gd name="connsiteY218" fmla="*/ 3279347 h 5234271"/>
                <a:gd name="connsiteX219" fmla="*/ 3752193 w 7094483"/>
                <a:gd name="connsiteY219" fmla="*/ 3300367 h 5234271"/>
                <a:gd name="connsiteX220" fmla="*/ 3731173 w 7094483"/>
                <a:gd name="connsiteY220" fmla="*/ 3363429 h 5234271"/>
                <a:gd name="connsiteX221" fmla="*/ 3636580 w 7094483"/>
                <a:gd name="connsiteY221" fmla="*/ 3415981 h 5234271"/>
                <a:gd name="connsiteX222" fmla="*/ 3584028 w 7094483"/>
                <a:gd name="connsiteY222" fmla="*/ 3468533 h 5234271"/>
                <a:gd name="connsiteX223" fmla="*/ 3541986 w 7094483"/>
                <a:gd name="connsiteY223" fmla="*/ 3563126 h 5234271"/>
                <a:gd name="connsiteX224" fmla="*/ 3478924 w 7094483"/>
                <a:gd name="connsiteY224" fmla="*/ 3584147 h 5234271"/>
                <a:gd name="connsiteX225" fmla="*/ 3447393 w 7094483"/>
                <a:gd name="connsiteY225" fmla="*/ 3594657 h 5234271"/>
                <a:gd name="connsiteX226" fmla="*/ 3415862 w 7094483"/>
                <a:gd name="connsiteY226" fmla="*/ 3615678 h 5234271"/>
                <a:gd name="connsiteX227" fmla="*/ 3384331 w 7094483"/>
                <a:gd name="connsiteY227" fmla="*/ 3626188 h 5234271"/>
                <a:gd name="connsiteX228" fmla="*/ 3373821 w 7094483"/>
                <a:gd name="connsiteY228" fmla="*/ 3657719 h 5234271"/>
                <a:gd name="connsiteX229" fmla="*/ 3363311 w 7094483"/>
                <a:gd name="connsiteY229" fmla="*/ 3783843 h 5234271"/>
                <a:gd name="connsiteX230" fmla="*/ 3331780 w 7094483"/>
                <a:gd name="connsiteY230" fmla="*/ 3794353 h 5234271"/>
                <a:gd name="connsiteX231" fmla="*/ 3300249 w 7094483"/>
                <a:gd name="connsiteY231" fmla="*/ 3815374 h 5234271"/>
                <a:gd name="connsiteX232" fmla="*/ 3153104 w 7094483"/>
                <a:gd name="connsiteY232" fmla="*/ 3836395 h 5234271"/>
                <a:gd name="connsiteX233" fmla="*/ 3090042 w 7094483"/>
                <a:gd name="connsiteY233" fmla="*/ 3878436 h 5234271"/>
                <a:gd name="connsiteX234" fmla="*/ 2995449 w 7094483"/>
                <a:gd name="connsiteY234" fmla="*/ 3899457 h 5234271"/>
                <a:gd name="connsiteX235" fmla="*/ 2932386 w 7094483"/>
                <a:gd name="connsiteY235" fmla="*/ 3952009 h 5234271"/>
                <a:gd name="connsiteX236" fmla="*/ 2869324 w 7094483"/>
                <a:gd name="connsiteY236" fmla="*/ 3983540 h 5234271"/>
                <a:gd name="connsiteX237" fmla="*/ 2806262 w 7094483"/>
                <a:gd name="connsiteY237" fmla="*/ 4015071 h 5234271"/>
                <a:gd name="connsiteX238" fmla="*/ 2764221 w 7094483"/>
                <a:gd name="connsiteY238" fmla="*/ 4057112 h 5234271"/>
                <a:gd name="connsiteX239" fmla="*/ 2743200 w 7094483"/>
                <a:gd name="connsiteY239" fmla="*/ 4088643 h 5234271"/>
                <a:gd name="connsiteX240" fmla="*/ 2711669 w 7094483"/>
                <a:gd name="connsiteY240" fmla="*/ 4109664 h 5234271"/>
                <a:gd name="connsiteX241" fmla="*/ 2617076 w 7094483"/>
                <a:gd name="connsiteY241" fmla="*/ 4183236 h 5234271"/>
                <a:gd name="connsiteX242" fmla="*/ 2585545 w 7094483"/>
                <a:gd name="connsiteY242" fmla="*/ 4214767 h 5234271"/>
                <a:gd name="connsiteX243" fmla="*/ 2522483 w 7094483"/>
                <a:gd name="connsiteY243" fmla="*/ 4235788 h 5234271"/>
                <a:gd name="connsiteX244" fmla="*/ 2459421 w 7094483"/>
                <a:gd name="connsiteY244" fmla="*/ 4277829 h 5234271"/>
                <a:gd name="connsiteX245" fmla="*/ 2396359 w 7094483"/>
                <a:gd name="connsiteY245" fmla="*/ 4330381 h 5234271"/>
                <a:gd name="connsiteX246" fmla="*/ 2375338 w 7094483"/>
                <a:gd name="connsiteY246" fmla="*/ 4361912 h 5234271"/>
                <a:gd name="connsiteX247" fmla="*/ 2270235 w 7094483"/>
                <a:gd name="connsiteY247" fmla="*/ 4414464 h 5234271"/>
                <a:gd name="connsiteX248" fmla="*/ 2217683 w 7094483"/>
                <a:gd name="connsiteY248" fmla="*/ 4424974 h 5234271"/>
                <a:gd name="connsiteX249" fmla="*/ 2154621 w 7094483"/>
                <a:gd name="connsiteY249" fmla="*/ 4445995 h 5234271"/>
                <a:gd name="connsiteX250" fmla="*/ 2091559 w 7094483"/>
                <a:gd name="connsiteY250" fmla="*/ 4488036 h 5234271"/>
                <a:gd name="connsiteX251" fmla="*/ 2028497 w 7094483"/>
                <a:gd name="connsiteY251" fmla="*/ 4519567 h 5234271"/>
                <a:gd name="connsiteX252" fmla="*/ 1933904 w 7094483"/>
                <a:gd name="connsiteY252" fmla="*/ 4572119 h 5234271"/>
                <a:gd name="connsiteX253" fmla="*/ 1723697 w 7094483"/>
                <a:gd name="connsiteY253" fmla="*/ 4603650 h 5234271"/>
                <a:gd name="connsiteX254" fmla="*/ 1713186 w 7094483"/>
                <a:gd name="connsiteY254" fmla="*/ 4635181 h 5234271"/>
                <a:gd name="connsiteX255" fmla="*/ 1650124 w 7094483"/>
                <a:gd name="connsiteY255" fmla="*/ 4687733 h 5234271"/>
                <a:gd name="connsiteX256" fmla="*/ 1618593 w 7094483"/>
                <a:gd name="connsiteY256" fmla="*/ 4719264 h 5234271"/>
                <a:gd name="connsiteX257" fmla="*/ 1555531 w 7094483"/>
                <a:gd name="connsiteY257" fmla="*/ 4740284 h 5234271"/>
                <a:gd name="connsiteX258" fmla="*/ 1524000 w 7094483"/>
                <a:gd name="connsiteY258" fmla="*/ 4750795 h 5234271"/>
                <a:gd name="connsiteX259" fmla="*/ 1460938 w 7094483"/>
                <a:gd name="connsiteY259" fmla="*/ 4792836 h 5234271"/>
                <a:gd name="connsiteX260" fmla="*/ 1397876 w 7094483"/>
                <a:gd name="connsiteY260" fmla="*/ 4834878 h 5234271"/>
                <a:gd name="connsiteX261" fmla="*/ 1366345 w 7094483"/>
                <a:gd name="connsiteY261" fmla="*/ 4845388 h 5234271"/>
                <a:gd name="connsiteX262" fmla="*/ 1271752 w 7094483"/>
                <a:gd name="connsiteY262" fmla="*/ 4866409 h 5234271"/>
                <a:gd name="connsiteX263" fmla="*/ 1208690 w 7094483"/>
                <a:gd name="connsiteY263" fmla="*/ 4876919 h 5234271"/>
                <a:gd name="connsiteX264" fmla="*/ 1093076 w 7094483"/>
                <a:gd name="connsiteY264" fmla="*/ 4908450 h 5234271"/>
                <a:gd name="connsiteX265" fmla="*/ 1061545 w 7094483"/>
                <a:gd name="connsiteY265" fmla="*/ 4929471 h 5234271"/>
                <a:gd name="connsiteX266" fmla="*/ 998483 w 7094483"/>
                <a:gd name="connsiteY266" fmla="*/ 4950491 h 5234271"/>
                <a:gd name="connsiteX267" fmla="*/ 935421 w 7094483"/>
                <a:gd name="connsiteY267" fmla="*/ 4982022 h 5234271"/>
                <a:gd name="connsiteX268" fmla="*/ 872359 w 7094483"/>
                <a:gd name="connsiteY268" fmla="*/ 5024064 h 5234271"/>
                <a:gd name="connsiteX269" fmla="*/ 777766 w 7094483"/>
                <a:gd name="connsiteY269" fmla="*/ 5034574 h 5234271"/>
                <a:gd name="connsiteX270" fmla="*/ 756745 w 7094483"/>
                <a:gd name="connsiteY270" fmla="*/ 5066105 h 5234271"/>
                <a:gd name="connsiteX271" fmla="*/ 693683 w 7094483"/>
                <a:gd name="connsiteY271" fmla="*/ 5097636 h 5234271"/>
                <a:gd name="connsiteX272" fmla="*/ 493986 w 7094483"/>
                <a:gd name="connsiteY272" fmla="*/ 5087126 h 5234271"/>
                <a:gd name="connsiteX273" fmla="*/ 388883 w 7094483"/>
                <a:gd name="connsiteY273" fmla="*/ 5097636 h 5234271"/>
                <a:gd name="connsiteX274" fmla="*/ 325821 w 7094483"/>
                <a:gd name="connsiteY274" fmla="*/ 5118657 h 5234271"/>
                <a:gd name="connsiteX275" fmla="*/ 294290 w 7094483"/>
                <a:gd name="connsiteY275" fmla="*/ 5139678 h 5234271"/>
                <a:gd name="connsiteX276" fmla="*/ 252249 w 7094483"/>
                <a:gd name="connsiteY276" fmla="*/ 5181719 h 5234271"/>
                <a:gd name="connsiteX277" fmla="*/ 220717 w 7094483"/>
                <a:gd name="connsiteY277" fmla="*/ 5202740 h 5234271"/>
                <a:gd name="connsiteX278" fmla="*/ 94593 w 7094483"/>
                <a:gd name="connsiteY278" fmla="*/ 5234271 h 5234271"/>
                <a:gd name="connsiteX279" fmla="*/ 52552 w 7094483"/>
                <a:gd name="connsiteY279" fmla="*/ 5171209 h 5234271"/>
                <a:gd name="connsiteX280" fmla="*/ 63062 w 7094483"/>
                <a:gd name="connsiteY280" fmla="*/ 5139678 h 5234271"/>
                <a:gd name="connsiteX281" fmla="*/ 94593 w 7094483"/>
                <a:gd name="connsiteY281" fmla="*/ 5118657 h 5234271"/>
                <a:gd name="connsiteX282" fmla="*/ 94593 w 7094483"/>
                <a:gd name="connsiteY282" fmla="*/ 5118657 h 523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7094483" h="5234271">
                  <a:moveTo>
                    <a:pt x="0" y="5181719"/>
                  </a:moveTo>
                  <a:lnTo>
                    <a:pt x="0" y="5181719"/>
                  </a:lnTo>
                  <a:cubicBezTo>
                    <a:pt x="24524" y="5160698"/>
                    <a:pt x="49564" y="5140265"/>
                    <a:pt x="73573" y="5118657"/>
                  </a:cubicBezTo>
                  <a:cubicBezTo>
                    <a:pt x="97720" y="5096924"/>
                    <a:pt x="106602" y="5079453"/>
                    <a:pt x="136635" y="5066105"/>
                  </a:cubicBezTo>
                  <a:cubicBezTo>
                    <a:pt x="156883" y="5057106"/>
                    <a:pt x="199697" y="5045084"/>
                    <a:pt x="199697" y="5045084"/>
                  </a:cubicBezTo>
                  <a:cubicBezTo>
                    <a:pt x="206704" y="5034574"/>
                    <a:pt x="211785" y="5022485"/>
                    <a:pt x="220717" y="5013553"/>
                  </a:cubicBezTo>
                  <a:cubicBezTo>
                    <a:pt x="241090" y="4993181"/>
                    <a:pt x="258138" y="4990570"/>
                    <a:pt x="283780" y="4982022"/>
                  </a:cubicBezTo>
                  <a:cubicBezTo>
                    <a:pt x="290787" y="4971512"/>
                    <a:pt x="295868" y="4959423"/>
                    <a:pt x="304800" y="4950491"/>
                  </a:cubicBezTo>
                  <a:cubicBezTo>
                    <a:pt x="325173" y="4930118"/>
                    <a:pt x="342219" y="4927508"/>
                    <a:pt x="367862" y="4918960"/>
                  </a:cubicBezTo>
                  <a:cubicBezTo>
                    <a:pt x="378372" y="4908450"/>
                    <a:pt x="387974" y="4896945"/>
                    <a:pt x="399393" y="4887429"/>
                  </a:cubicBezTo>
                  <a:cubicBezTo>
                    <a:pt x="409097" y="4879342"/>
                    <a:pt x="421992" y="4875341"/>
                    <a:pt x="430924" y="4866409"/>
                  </a:cubicBezTo>
                  <a:cubicBezTo>
                    <a:pt x="500997" y="4796337"/>
                    <a:pt x="399389" y="4869916"/>
                    <a:pt x="483476" y="4813857"/>
                  </a:cubicBezTo>
                  <a:cubicBezTo>
                    <a:pt x="490483" y="4803347"/>
                    <a:pt x="495565" y="4791258"/>
                    <a:pt x="504497" y="4782326"/>
                  </a:cubicBezTo>
                  <a:cubicBezTo>
                    <a:pt x="513429" y="4773394"/>
                    <a:pt x="528137" y="4771169"/>
                    <a:pt x="536028" y="4761305"/>
                  </a:cubicBezTo>
                  <a:cubicBezTo>
                    <a:pt x="542949" y="4752654"/>
                    <a:pt x="541583" y="4739683"/>
                    <a:pt x="546538" y="4729774"/>
                  </a:cubicBezTo>
                  <a:cubicBezTo>
                    <a:pt x="552187" y="4718476"/>
                    <a:pt x="560552" y="4708753"/>
                    <a:pt x="567559" y="4698243"/>
                  </a:cubicBezTo>
                  <a:cubicBezTo>
                    <a:pt x="571062" y="4687733"/>
                    <a:pt x="571924" y="4675930"/>
                    <a:pt x="578069" y="4666712"/>
                  </a:cubicBezTo>
                  <a:cubicBezTo>
                    <a:pt x="586314" y="4654344"/>
                    <a:pt x="598181" y="4644697"/>
                    <a:pt x="609600" y="4635181"/>
                  </a:cubicBezTo>
                  <a:cubicBezTo>
                    <a:pt x="631886" y="4616609"/>
                    <a:pt x="657469" y="4605991"/>
                    <a:pt x="683173" y="4593140"/>
                  </a:cubicBezTo>
                  <a:cubicBezTo>
                    <a:pt x="717774" y="4558539"/>
                    <a:pt x="727483" y="4544708"/>
                    <a:pt x="777766" y="4519567"/>
                  </a:cubicBezTo>
                  <a:cubicBezTo>
                    <a:pt x="791780" y="4512560"/>
                    <a:pt x="806372" y="4506608"/>
                    <a:pt x="819807" y="4498547"/>
                  </a:cubicBezTo>
                  <a:cubicBezTo>
                    <a:pt x="841471" y="4485549"/>
                    <a:pt x="861848" y="4470519"/>
                    <a:pt x="882869" y="4456505"/>
                  </a:cubicBezTo>
                  <a:cubicBezTo>
                    <a:pt x="893379" y="4449498"/>
                    <a:pt x="902416" y="4439478"/>
                    <a:pt x="914400" y="4435484"/>
                  </a:cubicBezTo>
                  <a:lnTo>
                    <a:pt x="1008993" y="4403953"/>
                  </a:lnTo>
                  <a:lnTo>
                    <a:pt x="1040524" y="4393443"/>
                  </a:lnTo>
                  <a:lnTo>
                    <a:pt x="1072055" y="4382933"/>
                  </a:lnTo>
                  <a:cubicBezTo>
                    <a:pt x="1093076" y="4368919"/>
                    <a:pt x="1117252" y="4358755"/>
                    <a:pt x="1135117" y="4340891"/>
                  </a:cubicBezTo>
                  <a:cubicBezTo>
                    <a:pt x="1162323" y="4313686"/>
                    <a:pt x="1191997" y="4279891"/>
                    <a:pt x="1229711" y="4267319"/>
                  </a:cubicBezTo>
                  <a:cubicBezTo>
                    <a:pt x="1309720" y="4240649"/>
                    <a:pt x="1271046" y="4250643"/>
                    <a:pt x="1345324" y="4235788"/>
                  </a:cubicBezTo>
                  <a:cubicBezTo>
                    <a:pt x="1435688" y="4175544"/>
                    <a:pt x="1321357" y="4247772"/>
                    <a:pt x="1408386" y="4204257"/>
                  </a:cubicBezTo>
                  <a:cubicBezTo>
                    <a:pt x="1419684" y="4198608"/>
                    <a:pt x="1428374" y="4188366"/>
                    <a:pt x="1439917" y="4183236"/>
                  </a:cubicBezTo>
                  <a:cubicBezTo>
                    <a:pt x="1460165" y="4174237"/>
                    <a:pt x="1481959" y="4169223"/>
                    <a:pt x="1502980" y="4162216"/>
                  </a:cubicBezTo>
                  <a:cubicBezTo>
                    <a:pt x="1513490" y="4158713"/>
                    <a:pt x="1525293" y="4157850"/>
                    <a:pt x="1534511" y="4151705"/>
                  </a:cubicBezTo>
                  <a:cubicBezTo>
                    <a:pt x="1693888" y="4045455"/>
                    <a:pt x="1530319" y="4160455"/>
                    <a:pt x="1629104" y="4078133"/>
                  </a:cubicBezTo>
                  <a:cubicBezTo>
                    <a:pt x="1638808" y="4070046"/>
                    <a:pt x="1650931" y="4065199"/>
                    <a:pt x="1660635" y="4057112"/>
                  </a:cubicBezTo>
                  <a:cubicBezTo>
                    <a:pt x="1672054" y="4047596"/>
                    <a:pt x="1680747" y="4035097"/>
                    <a:pt x="1692166" y="4025581"/>
                  </a:cubicBezTo>
                  <a:cubicBezTo>
                    <a:pt x="1701870" y="4017494"/>
                    <a:pt x="1713993" y="4012647"/>
                    <a:pt x="1723697" y="4004560"/>
                  </a:cubicBezTo>
                  <a:cubicBezTo>
                    <a:pt x="1751986" y="3980986"/>
                    <a:pt x="1753206" y="3966921"/>
                    <a:pt x="1786759" y="3952009"/>
                  </a:cubicBezTo>
                  <a:cubicBezTo>
                    <a:pt x="1807007" y="3943010"/>
                    <a:pt x="1849821" y="3930988"/>
                    <a:pt x="1849821" y="3930988"/>
                  </a:cubicBezTo>
                  <a:cubicBezTo>
                    <a:pt x="1860331" y="3923981"/>
                    <a:pt x="1870054" y="3915616"/>
                    <a:pt x="1881352" y="3909967"/>
                  </a:cubicBezTo>
                  <a:cubicBezTo>
                    <a:pt x="1891261" y="3905012"/>
                    <a:pt x="1904232" y="3906378"/>
                    <a:pt x="1912883" y="3899457"/>
                  </a:cubicBezTo>
                  <a:cubicBezTo>
                    <a:pt x="1980799" y="3845125"/>
                    <a:pt x="1886181" y="3883833"/>
                    <a:pt x="1965435" y="3857416"/>
                  </a:cubicBezTo>
                  <a:cubicBezTo>
                    <a:pt x="1985238" y="3837612"/>
                    <a:pt x="2002155" y="3816571"/>
                    <a:pt x="2028497" y="3804864"/>
                  </a:cubicBezTo>
                  <a:cubicBezTo>
                    <a:pt x="2048745" y="3795865"/>
                    <a:pt x="2091559" y="3783843"/>
                    <a:pt x="2091559" y="3783843"/>
                  </a:cubicBezTo>
                  <a:cubicBezTo>
                    <a:pt x="2112580" y="3769829"/>
                    <a:pt x="2136757" y="3759666"/>
                    <a:pt x="2154621" y="3741802"/>
                  </a:cubicBezTo>
                  <a:cubicBezTo>
                    <a:pt x="2165131" y="3731292"/>
                    <a:pt x="2173159" y="3717490"/>
                    <a:pt x="2186152" y="3710271"/>
                  </a:cubicBezTo>
                  <a:cubicBezTo>
                    <a:pt x="2205521" y="3699510"/>
                    <a:pt x="2249214" y="3689250"/>
                    <a:pt x="2249214" y="3689250"/>
                  </a:cubicBezTo>
                  <a:cubicBezTo>
                    <a:pt x="2333301" y="3633191"/>
                    <a:pt x="2231693" y="3706770"/>
                    <a:pt x="2301766" y="3636698"/>
                  </a:cubicBezTo>
                  <a:cubicBezTo>
                    <a:pt x="2310698" y="3627766"/>
                    <a:pt x="2322787" y="3622685"/>
                    <a:pt x="2333297" y="3615678"/>
                  </a:cubicBezTo>
                  <a:cubicBezTo>
                    <a:pt x="2353967" y="3584672"/>
                    <a:pt x="2355499" y="3577908"/>
                    <a:pt x="2385849" y="3552616"/>
                  </a:cubicBezTo>
                  <a:cubicBezTo>
                    <a:pt x="2395553" y="3544529"/>
                    <a:pt x="2407676" y="3539682"/>
                    <a:pt x="2417380" y="3531595"/>
                  </a:cubicBezTo>
                  <a:cubicBezTo>
                    <a:pt x="2428799" y="3522079"/>
                    <a:pt x="2435918" y="3507283"/>
                    <a:pt x="2448911" y="3500064"/>
                  </a:cubicBezTo>
                  <a:cubicBezTo>
                    <a:pt x="2468280" y="3489303"/>
                    <a:pt x="2511973" y="3479043"/>
                    <a:pt x="2511973" y="3479043"/>
                  </a:cubicBezTo>
                  <a:cubicBezTo>
                    <a:pt x="2522483" y="3468533"/>
                    <a:pt x="2531136" y="3455757"/>
                    <a:pt x="2543504" y="3447512"/>
                  </a:cubicBezTo>
                  <a:cubicBezTo>
                    <a:pt x="2552722" y="3441367"/>
                    <a:pt x="2565126" y="3441957"/>
                    <a:pt x="2575035" y="3437002"/>
                  </a:cubicBezTo>
                  <a:cubicBezTo>
                    <a:pt x="2586333" y="3431353"/>
                    <a:pt x="2596056" y="3422988"/>
                    <a:pt x="2606566" y="3415981"/>
                  </a:cubicBezTo>
                  <a:cubicBezTo>
                    <a:pt x="2645101" y="3358177"/>
                    <a:pt x="2606568" y="3407220"/>
                    <a:pt x="2659117" y="3363429"/>
                  </a:cubicBezTo>
                  <a:cubicBezTo>
                    <a:pt x="2670536" y="3353913"/>
                    <a:pt x="2679363" y="3341571"/>
                    <a:pt x="2690649" y="3331898"/>
                  </a:cubicBezTo>
                  <a:cubicBezTo>
                    <a:pt x="2717889" y="3308550"/>
                    <a:pt x="2768610" y="3276421"/>
                    <a:pt x="2795752" y="3258326"/>
                  </a:cubicBezTo>
                  <a:cubicBezTo>
                    <a:pt x="2806262" y="3251319"/>
                    <a:pt x="2818351" y="3246237"/>
                    <a:pt x="2827283" y="3237305"/>
                  </a:cubicBezTo>
                  <a:cubicBezTo>
                    <a:pt x="2837793" y="3226795"/>
                    <a:pt x="2846446" y="3214019"/>
                    <a:pt x="2858814" y="3205774"/>
                  </a:cubicBezTo>
                  <a:cubicBezTo>
                    <a:pt x="2868032" y="3199629"/>
                    <a:pt x="2879835" y="3198767"/>
                    <a:pt x="2890345" y="3195264"/>
                  </a:cubicBezTo>
                  <a:cubicBezTo>
                    <a:pt x="2900855" y="3184754"/>
                    <a:pt x="2910143" y="3172859"/>
                    <a:pt x="2921876" y="3163733"/>
                  </a:cubicBezTo>
                  <a:cubicBezTo>
                    <a:pt x="2941818" y="3148222"/>
                    <a:pt x="2967074" y="3139555"/>
                    <a:pt x="2984938" y="3121691"/>
                  </a:cubicBezTo>
                  <a:cubicBezTo>
                    <a:pt x="3005959" y="3100670"/>
                    <a:pt x="3023265" y="3075119"/>
                    <a:pt x="3048000" y="3058629"/>
                  </a:cubicBezTo>
                  <a:cubicBezTo>
                    <a:pt x="3069021" y="3044615"/>
                    <a:pt x="3093198" y="3034452"/>
                    <a:pt x="3111062" y="3016588"/>
                  </a:cubicBezTo>
                  <a:cubicBezTo>
                    <a:pt x="3150427" y="2977223"/>
                    <a:pt x="3128492" y="2989757"/>
                    <a:pt x="3174124" y="2974547"/>
                  </a:cubicBezTo>
                  <a:cubicBezTo>
                    <a:pt x="3184634" y="2967540"/>
                    <a:pt x="3194357" y="2959175"/>
                    <a:pt x="3205655" y="2953526"/>
                  </a:cubicBezTo>
                  <a:cubicBezTo>
                    <a:pt x="3215564" y="2948571"/>
                    <a:pt x="3227968" y="2949161"/>
                    <a:pt x="3237186" y="2943016"/>
                  </a:cubicBezTo>
                  <a:cubicBezTo>
                    <a:pt x="3288841" y="2908579"/>
                    <a:pt x="3250961" y="2918729"/>
                    <a:pt x="3289738" y="2879953"/>
                  </a:cubicBezTo>
                  <a:cubicBezTo>
                    <a:pt x="3298670" y="2871021"/>
                    <a:pt x="3310759" y="2865940"/>
                    <a:pt x="3321269" y="2858933"/>
                  </a:cubicBezTo>
                  <a:cubicBezTo>
                    <a:pt x="3324773" y="2848423"/>
                    <a:pt x="3324859" y="2836053"/>
                    <a:pt x="3331780" y="2827402"/>
                  </a:cubicBezTo>
                  <a:cubicBezTo>
                    <a:pt x="3339671" y="2817538"/>
                    <a:pt x="3353607" y="2814468"/>
                    <a:pt x="3363311" y="2806381"/>
                  </a:cubicBezTo>
                  <a:cubicBezTo>
                    <a:pt x="3444237" y="2738942"/>
                    <a:pt x="3348087" y="2806020"/>
                    <a:pt x="3426373" y="2753829"/>
                  </a:cubicBezTo>
                  <a:lnTo>
                    <a:pt x="3531476" y="2596174"/>
                  </a:lnTo>
                  <a:lnTo>
                    <a:pt x="3552497" y="2564643"/>
                  </a:lnTo>
                  <a:cubicBezTo>
                    <a:pt x="3559504" y="2554133"/>
                    <a:pt x="3563007" y="2540119"/>
                    <a:pt x="3573517" y="2533112"/>
                  </a:cubicBezTo>
                  <a:cubicBezTo>
                    <a:pt x="3604521" y="2512443"/>
                    <a:pt x="3611291" y="2510907"/>
                    <a:pt x="3636580" y="2480560"/>
                  </a:cubicBezTo>
                  <a:cubicBezTo>
                    <a:pt x="3644667" y="2470856"/>
                    <a:pt x="3648094" y="2457347"/>
                    <a:pt x="3657600" y="2449029"/>
                  </a:cubicBezTo>
                  <a:cubicBezTo>
                    <a:pt x="3676613" y="2432393"/>
                    <a:pt x="3699641" y="2421002"/>
                    <a:pt x="3720662" y="2406988"/>
                  </a:cubicBezTo>
                  <a:cubicBezTo>
                    <a:pt x="3731172" y="2399981"/>
                    <a:pt x="3740209" y="2389961"/>
                    <a:pt x="3752193" y="2385967"/>
                  </a:cubicBezTo>
                  <a:lnTo>
                    <a:pt x="3815255" y="2364947"/>
                  </a:lnTo>
                  <a:cubicBezTo>
                    <a:pt x="3852202" y="2309527"/>
                    <a:pt x="3814972" y="2350053"/>
                    <a:pt x="3878317" y="2322905"/>
                  </a:cubicBezTo>
                  <a:cubicBezTo>
                    <a:pt x="3889928" y="2317929"/>
                    <a:pt x="3898550" y="2307533"/>
                    <a:pt x="3909849" y="2301884"/>
                  </a:cubicBezTo>
                  <a:cubicBezTo>
                    <a:pt x="3919758" y="2296929"/>
                    <a:pt x="3930870" y="2294877"/>
                    <a:pt x="3941380" y="2291374"/>
                  </a:cubicBezTo>
                  <a:cubicBezTo>
                    <a:pt x="3951890" y="2284367"/>
                    <a:pt x="3961083" y="2274788"/>
                    <a:pt x="3972911" y="2270353"/>
                  </a:cubicBezTo>
                  <a:cubicBezTo>
                    <a:pt x="3989637" y="2264081"/>
                    <a:pt x="4008131" y="2264176"/>
                    <a:pt x="4025462" y="2259843"/>
                  </a:cubicBezTo>
                  <a:cubicBezTo>
                    <a:pt x="4036210" y="2257156"/>
                    <a:pt x="4046483" y="2252836"/>
                    <a:pt x="4056993" y="2249333"/>
                  </a:cubicBezTo>
                  <a:cubicBezTo>
                    <a:pt x="4135279" y="2197142"/>
                    <a:pt x="4039129" y="2264220"/>
                    <a:pt x="4120055" y="2196781"/>
                  </a:cubicBezTo>
                  <a:cubicBezTo>
                    <a:pt x="4129759" y="2188694"/>
                    <a:pt x="4141882" y="2183847"/>
                    <a:pt x="4151586" y="2175760"/>
                  </a:cubicBezTo>
                  <a:cubicBezTo>
                    <a:pt x="4204072" y="2132022"/>
                    <a:pt x="4159236" y="2152189"/>
                    <a:pt x="4214649" y="2133719"/>
                  </a:cubicBezTo>
                  <a:cubicBezTo>
                    <a:pt x="4264618" y="2100406"/>
                    <a:pt x="4234194" y="2116694"/>
                    <a:pt x="4309242" y="2091678"/>
                  </a:cubicBezTo>
                  <a:lnTo>
                    <a:pt x="4340773" y="2081167"/>
                  </a:lnTo>
                  <a:lnTo>
                    <a:pt x="4372304" y="2070657"/>
                  </a:lnTo>
                  <a:cubicBezTo>
                    <a:pt x="4382814" y="2060147"/>
                    <a:pt x="4392416" y="2048642"/>
                    <a:pt x="4403835" y="2039126"/>
                  </a:cubicBezTo>
                  <a:cubicBezTo>
                    <a:pt x="4413539" y="2031039"/>
                    <a:pt x="4426434" y="2027037"/>
                    <a:pt x="4435366" y="2018105"/>
                  </a:cubicBezTo>
                  <a:cubicBezTo>
                    <a:pt x="4484977" y="1968493"/>
                    <a:pt x="4432705" y="2006331"/>
                    <a:pt x="4466897" y="1955043"/>
                  </a:cubicBezTo>
                  <a:cubicBezTo>
                    <a:pt x="4489392" y="1921301"/>
                    <a:pt x="4496901" y="1924021"/>
                    <a:pt x="4529959" y="1913002"/>
                  </a:cubicBezTo>
                  <a:cubicBezTo>
                    <a:pt x="4587489" y="1932178"/>
                    <a:pt x="4562214" y="1928647"/>
                    <a:pt x="4656083" y="1913002"/>
                  </a:cubicBezTo>
                  <a:cubicBezTo>
                    <a:pt x="4667011" y="1911181"/>
                    <a:pt x="4677929" y="1907871"/>
                    <a:pt x="4687614" y="1902491"/>
                  </a:cubicBezTo>
                  <a:cubicBezTo>
                    <a:pt x="4709698" y="1890222"/>
                    <a:pt x="4726709" y="1868439"/>
                    <a:pt x="4750676" y="1860450"/>
                  </a:cubicBezTo>
                  <a:lnTo>
                    <a:pt x="4876800" y="1818409"/>
                  </a:lnTo>
                  <a:cubicBezTo>
                    <a:pt x="4887310" y="1814905"/>
                    <a:pt x="4899113" y="1814043"/>
                    <a:pt x="4908331" y="1807898"/>
                  </a:cubicBezTo>
                  <a:lnTo>
                    <a:pt x="4971393" y="1765857"/>
                  </a:lnTo>
                  <a:cubicBezTo>
                    <a:pt x="4981903" y="1758850"/>
                    <a:pt x="4993992" y="1753768"/>
                    <a:pt x="5002924" y="1744836"/>
                  </a:cubicBezTo>
                  <a:cubicBezTo>
                    <a:pt x="5013434" y="1734326"/>
                    <a:pt x="5022087" y="1721550"/>
                    <a:pt x="5034455" y="1713305"/>
                  </a:cubicBezTo>
                  <a:cubicBezTo>
                    <a:pt x="5043673" y="1707160"/>
                    <a:pt x="5055333" y="1705839"/>
                    <a:pt x="5065986" y="1702795"/>
                  </a:cubicBezTo>
                  <a:cubicBezTo>
                    <a:pt x="5177155" y="1671032"/>
                    <a:pt x="5021263" y="1721206"/>
                    <a:pt x="5171090" y="1671264"/>
                  </a:cubicBezTo>
                  <a:cubicBezTo>
                    <a:pt x="5181600" y="1667761"/>
                    <a:pt x="5193403" y="1666898"/>
                    <a:pt x="5202621" y="1660753"/>
                  </a:cubicBezTo>
                  <a:cubicBezTo>
                    <a:pt x="5276911" y="1611228"/>
                    <a:pt x="5184963" y="1673367"/>
                    <a:pt x="5276193" y="1608202"/>
                  </a:cubicBezTo>
                  <a:cubicBezTo>
                    <a:pt x="5309462" y="1584438"/>
                    <a:pt x="5315421" y="1585088"/>
                    <a:pt x="5349766" y="1555650"/>
                  </a:cubicBezTo>
                  <a:cubicBezTo>
                    <a:pt x="5389443" y="1521642"/>
                    <a:pt x="5365097" y="1524119"/>
                    <a:pt x="5391807" y="1524119"/>
                  </a:cubicBezTo>
                  <a:lnTo>
                    <a:pt x="5391807" y="1471567"/>
                  </a:lnTo>
                  <a:cubicBezTo>
                    <a:pt x="5416331" y="1450546"/>
                    <a:pt x="5443921" y="1432647"/>
                    <a:pt x="5465380" y="1408505"/>
                  </a:cubicBezTo>
                  <a:cubicBezTo>
                    <a:pt x="5472740" y="1400225"/>
                    <a:pt x="5468969" y="1385625"/>
                    <a:pt x="5475890" y="1376974"/>
                  </a:cubicBezTo>
                  <a:cubicBezTo>
                    <a:pt x="5490708" y="1358451"/>
                    <a:pt x="5518180" y="1352367"/>
                    <a:pt x="5538952" y="1345443"/>
                  </a:cubicBezTo>
                  <a:cubicBezTo>
                    <a:pt x="5559973" y="1324422"/>
                    <a:pt x="5585524" y="1307116"/>
                    <a:pt x="5602014" y="1282381"/>
                  </a:cubicBezTo>
                  <a:cubicBezTo>
                    <a:pt x="5630042" y="1240340"/>
                    <a:pt x="5612525" y="1257857"/>
                    <a:pt x="5654566" y="1229829"/>
                  </a:cubicBezTo>
                  <a:cubicBezTo>
                    <a:pt x="5673065" y="1174331"/>
                    <a:pt x="5658931" y="1207515"/>
                    <a:pt x="5707117" y="1135236"/>
                  </a:cubicBezTo>
                  <a:cubicBezTo>
                    <a:pt x="5714124" y="1124726"/>
                    <a:pt x="5717628" y="1110712"/>
                    <a:pt x="5728138" y="1103705"/>
                  </a:cubicBezTo>
                  <a:lnTo>
                    <a:pt x="5791200" y="1061664"/>
                  </a:lnTo>
                  <a:cubicBezTo>
                    <a:pt x="5801710" y="1054657"/>
                    <a:pt x="5813799" y="1049575"/>
                    <a:pt x="5822731" y="1040643"/>
                  </a:cubicBezTo>
                  <a:cubicBezTo>
                    <a:pt x="5833241" y="1030133"/>
                    <a:pt x="5842529" y="1018237"/>
                    <a:pt x="5854262" y="1009112"/>
                  </a:cubicBezTo>
                  <a:cubicBezTo>
                    <a:pt x="5874204" y="993602"/>
                    <a:pt x="5899460" y="984935"/>
                    <a:pt x="5917324" y="967071"/>
                  </a:cubicBezTo>
                  <a:cubicBezTo>
                    <a:pt x="6009442" y="874953"/>
                    <a:pt x="5896712" y="991806"/>
                    <a:pt x="5969876" y="904009"/>
                  </a:cubicBezTo>
                  <a:cubicBezTo>
                    <a:pt x="5995166" y="873662"/>
                    <a:pt x="6001935" y="872126"/>
                    <a:pt x="6032938" y="851457"/>
                  </a:cubicBezTo>
                  <a:cubicBezTo>
                    <a:pt x="6052960" y="791396"/>
                    <a:pt x="6026932" y="841449"/>
                    <a:pt x="6074980" y="809416"/>
                  </a:cubicBezTo>
                  <a:cubicBezTo>
                    <a:pt x="6153710" y="756929"/>
                    <a:pt x="6063069" y="792364"/>
                    <a:pt x="6138042" y="767374"/>
                  </a:cubicBezTo>
                  <a:cubicBezTo>
                    <a:pt x="6197597" y="678038"/>
                    <a:pt x="6099507" y="816419"/>
                    <a:pt x="6222124" y="693802"/>
                  </a:cubicBezTo>
                  <a:cubicBezTo>
                    <a:pt x="6232634" y="683292"/>
                    <a:pt x="6244139" y="673690"/>
                    <a:pt x="6253655" y="662271"/>
                  </a:cubicBezTo>
                  <a:cubicBezTo>
                    <a:pt x="6261742" y="652567"/>
                    <a:pt x="6264812" y="638631"/>
                    <a:pt x="6274676" y="630740"/>
                  </a:cubicBezTo>
                  <a:cubicBezTo>
                    <a:pt x="6283327" y="623819"/>
                    <a:pt x="6295697" y="623733"/>
                    <a:pt x="6306207" y="620229"/>
                  </a:cubicBezTo>
                  <a:cubicBezTo>
                    <a:pt x="6358398" y="541943"/>
                    <a:pt x="6291320" y="638093"/>
                    <a:pt x="6358759" y="557167"/>
                  </a:cubicBezTo>
                  <a:cubicBezTo>
                    <a:pt x="6366846" y="547463"/>
                    <a:pt x="6371693" y="535340"/>
                    <a:pt x="6379780" y="525636"/>
                  </a:cubicBezTo>
                  <a:cubicBezTo>
                    <a:pt x="6405070" y="495289"/>
                    <a:pt x="6411839" y="493753"/>
                    <a:pt x="6442842" y="473084"/>
                  </a:cubicBezTo>
                  <a:cubicBezTo>
                    <a:pt x="6446345" y="462574"/>
                    <a:pt x="6446431" y="450204"/>
                    <a:pt x="6453352" y="441553"/>
                  </a:cubicBezTo>
                  <a:cubicBezTo>
                    <a:pt x="6461243" y="431689"/>
                    <a:pt x="6475179" y="428620"/>
                    <a:pt x="6484883" y="420533"/>
                  </a:cubicBezTo>
                  <a:cubicBezTo>
                    <a:pt x="6496302" y="411017"/>
                    <a:pt x="6504995" y="398518"/>
                    <a:pt x="6516414" y="389002"/>
                  </a:cubicBezTo>
                  <a:cubicBezTo>
                    <a:pt x="6526118" y="380915"/>
                    <a:pt x="6538241" y="376068"/>
                    <a:pt x="6547945" y="367981"/>
                  </a:cubicBezTo>
                  <a:cubicBezTo>
                    <a:pt x="6559364" y="358465"/>
                    <a:pt x="6568057" y="345966"/>
                    <a:pt x="6579476" y="336450"/>
                  </a:cubicBezTo>
                  <a:cubicBezTo>
                    <a:pt x="6589180" y="328363"/>
                    <a:pt x="6601566" y="323821"/>
                    <a:pt x="6611007" y="315429"/>
                  </a:cubicBezTo>
                  <a:cubicBezTo>
                    <a:pt x="6669911" y="263070"/>
                    <a:pt x="6663141" y="268759"/>
                    <a:pt x="6695090" y="220836"/>
                  </a:cubicBezTo>
                  <a:cubicBezTo>
                    <a:pt x="6721507" y="141582"/>
                    <a:pt x="6685872" y="239272"/>
                    <a:pt x="6726621" y="157774"/>
                  </a:cubicBezTo>
                  <a:cubicBezTo>
                    <a:pt x="6731576" y="147865"/>
                    <a:pt x="6733628" y="136753"/>
                    <a:pt x="6737131" y="126243"/>
                  </a:cubicBezTo>
                  <a:cubicBezTo>
                    <a:pt x="6712117" y="51197"/>
                    <a:pt x="6697675" y="75472"/>
                    <a:pt x="6747642" y="42160"/>
                  </a:cubicBezTo>
                  <a:cubicBezTo>
                    <a:pt x="6754649" y="31650"/>
                    <a:pt x="6758798" y="18520"/>
                    <a:pt x="6768662" y="10629"/>
                  </a:cubicBezTo>
                  <a:cubicBezTo>
                    <a:pt x="6797018" y="-12056"/>
                    <a:pt x="6848879" y="8259"/>
                    <a:pt x="6873766" y="10629"/>
                  </a:cubicBezTo>
                  <a:cubicBezTo>
                    <a:pt x="6922718" y="15291"/>
                    <a:pt x="6971863" y="17636"/>
                    <a:pt x="7020911" y="21140"/>
                  </a:cubicBezTo>
                  <a:lnTo>
                    <a:pt x="7062952" y="147264"/>
                  </a:lnTo>
                  <a:cubicBezTo>
                    <a:pt x="7066455" y="157774"/>
                    <a:pt x="7067317" y="169577"/>
                    <a:pt x="7073462" y="178795"/>
                  </a:cubicBezTo>
                  <a:lnTo>
                    <a:pt x="7094483" y="210326"/>
                  </a:lnTo>
                  <a:cubicBezTo>
                    <a:pt x="7090980" y="276891"/>
                    <a:pt x="7090008" y="343638"/>
                    <a:pt x="7083973" y="410022"/>
                  </a:cubicBezTo>
                  <a:cubicBezTo>
                    <a:pt x="7080688" y="446159"/>
                    <a:pt x="7066814" y="440746"/>
                    <a:pt x="7052442" y="473084"/>
                  </a:cubicBezTo>
                  <a:cubicBezTo>
                    <a:pt x="7037819" y="505987"/>
                    <a:pt x="7029646" y="543246"/>
                    <a:pt x="7020911" y="578188"/>
                  </a:cubicBezTo>
                  <a:cubicBezTo>
                    <a:pt x="7017407" y="623733"/>
                    <a:pt x="7017524" y="669702"/>
                    <a:pt x="7010400" y="714822"/>
                  </a:cubicBezTo>
                  <a:cubicBezTo>
                    <a:pt x="7006944" y="736709"/>
                    <a:pt x="6996387" y="756863"/>
                    <a:pt x="6989380" y="777884"/>
                  </a:cubicBezTo>
                  <a:lnTo>
                    <a:pt x="6968359" y="840947"/>
                  </a:lnTo>
                  <a:cubicBezTo>
                    <a:pt x="6964856" y="851457"/>
                    <a:pt x="6960536" y="861730"/>
                    <a:pt x="6957849" y="872478"/>
                  </a:cubicBezTo>
                  <a:cubicBezTo>
                    <a:pt x="6954345" y="886492"/>
                    <a:pt x="6950171" y="900355"/>
                    <a:pt x="6947338" y="914519"/>
                  </a:cubicBezTo>
                  <a:cubicBezTo>
                    <a:pt x="6943159" y="935416"/>
                    <a:pt x="6943567" y="957364"/>
                    <a:pt x="6936828" y="977581"/>
                  </a:cubicBezTo>
                  <a:cubicBezTo>
                    <a:pt x="6932833" y="989565"/>
                    <a:pt x="6922814" y="998602"/>
                    <a:pt x="6915807" y="1009112"/>
                  </a:cubicBezTo>
                  <a:cubicBezTo>
                    <a:pt x="6889390" y="1088366"/>
                    <a:pt x="6925025" y="990676"/>
                    <a:pt x="6884276" y="1072174"/>
                  </a:cubicBezTo>
                  <a:cubicBezTo>
                    <a:pt x="6853854" y="1133018"/>
                    <a:pt x="6902009" y="1075462"/>
                    <a:pt x="6842235" y="1135236"/>
                  </a:cubicBezTo>
                  <a:cubicBezTo>
                    <a:pt x="6826958" y="1181067"/>
                    <a:pt x="6827953" y="1196517"/>
                    <a:pt x="6800193" y="1229829"/>
                  </a:cubicBezTo>
                  <a:cubicBezTo>
                    <a:pt x="6790677" y="1241248"/>
                    <a:pt x="6777787" y="1249627"/>
                    <a:pt x="6768662" y="1261360"/>
                  </a:cubicBezTo>
                  <a:cubicBezTo>
                    <a:pt x="6702635" y="1346252"/>
                    <a:pt x="6756131" y="1304748"/>
                    <a:pt x="6695090" y="1345443"/>
                  </a:cubicBezTo>
                  <a:cubicBezTo>
                    <a:pt x="6676591" y="1400941"/>
                    <a:pt x="6693798" y="1370829"/>
                    <a:pt x="6621517" y="1419016"/>
                  </a:cubicBezTo>
                  <a:lnTo>
                    <a:pt x="6589986" y="1440036"/>
                  </a:lnTo>
                  <a:cubicBezTo>
                    <a:pt x="6571301" y="1468065"/>
                    <a:pt x="6565449" y="1481309"/>
                    <a:pt x="6537435" y="1503098"/>
                  </a:cubicBezTo>
                  <a:cubicBezTo>
                    <a:pt x="6517493" y="1518609"/>
                    <a:pt x="6492237" y="1527276"/>
                    <a:pt x="6474373" y="1545140"/>
                  </a:cubicBezTo>
                  <a:cubicBezTo>
                    <a:pt x="6463863" y="1555650"/>
                    <a:pt x="6454575" y="1567546"/>
                    <a:pt x="6442842" y="1576671"/>
                  </a:cubicBezTo>
                  <a:cubicBezTo>
                    <a:pt x="6371647" y="1632044"/>
                    <a:pt x="6399335" y="1604535"/>
                    <a:pt x="6337738" y="1639733"/>
                  </a:cubicBezTo>
                  <a:cubicBezTo>
                    <a:pt x="6280689" y="1672332"/>
                    <a:pt x="6332487" y="1651993"/>
                    <a:pt x="6274676" y="1671264"/>
                  </a:cubicBezTo>
                  <a:cubicBezTo>
                    <a:pt x="6267669" y="1681774"/>
                    <a:pt x="6263162" y="1694477"/>
                    <a:pt x="6253655" y="1702795"/>
                  </a:cubicBezTo>
                  <a:cubicBezTo>
                    <a:pt x="6234642" y="1719431"/>
                    <a:pt x="6211614" y="1730822"/>
                    <a:pt x="6190593" y="1744836"/>
                  </a:cubicBezTo>
                  <a:lnTo>
                    <a:pt x="6127531" y="1786878"/>
                  </a:lnTo>
                  <a:cubicBezTo>
                    <a:pt x="6117021" y="1793885"/>
                    <a:pt x="6104932" y="1798966"/>
                    <a:pt x="6096000" y="1807898"/>
                  </a:cubicBezTo>
                  <a:cubicBezTo>
                    <a:pt x="6085490" y="1818408"/>
                    <a:pt x="6073985" y="1828010"/>
                    <a:pt x="6064469" y="1839429"/>
                  </a:cubicBezTo>
                  <a:cubicBezTo>
                    <a:pt x="6056382" y="1849133"/>
                    <a:pt x="6053959" y="1863953"/>
                    <a:pt x="6043449" y="1870960"/>
                  </a:cubicBezTo>
                  <a:cubicBezTo>
                    <a:pt x="6031430" y="1878973"/>
                    <a:pt x="6015421" y="1877967"/>
                    <a:pt x="6001407" y="1881471"/>
                  </a:cubicBezTo>
                  <a:cubicBezTo>
                    <a:pt x="5952359" y="1955043"/>
                    <a:pt x="5980387" y="1930520"/>
                    <a:pt x="5927835" y="1965553"/>
                  </a:cubicBezTo>
                  <a:cubicBezTo>
                    <a:pt x="5920828" y="1976063"/>
                    <a:pt x="5916678" y="1989193"/>
                    <a:pt x="5906814" y="1997084"/>
                  </a:cubicBezTo>
                  <a:cubicBezTo>
                    <a:pt x="5898163" y="2004005"/>
                    <a:pt x="5885192" y="2002640"/>
                    <a:pt x="5875283" y="2007595"/>
                  </a:cubicBezTo>
                  <a:cubicBezTo>
                    <a:pt x="5863985" y="2013244"/>
                    <a:pt x="5855580" y="2024181"/>
                    <a:pt x="5843752" y="2028616"/>
                  </a:cubicBezTo>
                  <a:cubicBezTo>
                    <a:pt x="5832001" y="2033023"/>
                    <a:pt x="5735220" y="2048456"/>
                    <a:pt x="5728138" y="2049636"/>
                  </a:cubicBezTo>
                  <a:cubicBezTo>
                    <a:pt x="5707117" y="2056643"/>
                    <a:pt x="5680744" y="2054989"/>
                    <a:pt x="5665076" y="2070657"/>
                  </a:cubicBezTo>
                  <a:cubicBezTo>
                    <a:pt x="5644055" y="2091678"/>
                    <a:pt x="5618504" y="2108984"/>
                    <a:pt x="5602014" y="2133719"/>
                  </a:cubicBezTo>
                  <a:cubicBezTo>
                    <a:pt x="5573986" y="2175760"/>
                    <a:pt x="5591503" y="2158243"/>
                    <a:pt x="5549462" y="2186271"/>
                  </a:cubicBezTo>
                  <a:cubicBezTo>
                    <a:pt x="5530777" y="2214299"/>
                    <a:pt x="5524925" y="2227545"/>
                    <a:pt x="5496911" y="2249333"/>
                  </a:cubicBezTo>
                  <a:cubicBezTo>
                    <a:pt x="5476969" y="2264843"/>
                    <a:pt x="5451713" y="2273510"/>
                    <a:pt x="5433849" y="2291374"/>
                  </a:cubicBezTo>
                  <a:cubicBezTo>
                    <a:pt x="5423338" y="2301884"/>
                    <a:pt x="5414050" y="2313779"/>
                    <a:pt x="5402317" y="2322905"/>
                  </a:cubicBezTo>
                  <a:cubicBezTo>
                    <a:pt x="5382375" y="2338415"/>
                    <a:pt x="5339255" y="2364947"/>
                    <a:pt x="5339255" y="2364947"/>
                  </a:cubicBezTo>
                  <a:cubicBezTo>
                    <a:pt x="5301745" y="2421213"/>
                    <a:pt x="5327167" y="2387546"/>
                    <a:pt x="5255173" y="2459540"/>
                  </a:cubicBezTo>
                  <a:cubicBezTo>
                    <a:pt x="5244663" y="2470050"/>
                    <a:pt x="5236010" y="2482826"/>
                    <a:pt x="5223642" y="2491071"/>
                  </a:cubicBezTo>
                  <a:cubicBezTo>
                    <a:pt x="5213132" y="2498078"/>
                    <a:pt x="5201815" y="2504004"/>
                    <a:pt x="5192111" y="2512091"/>
                  </a:cubicBezTo>
                  <a:cubicBezTo>
                    <a:pt x="5180692" y="2521607"/>
                    <a:pt x="5170096" y="2532203"/>
                    <a:pt x="5160580" y="2543622"/>
                  </a:cubicBezTo>
                  <a:cubicBezTo>
                    <a:pt x="5152493" y="2553326"/>
                    <a:pt x="5149065" y="2566835"/>
                    <a:pt x="5139559" y="2575153"/>
                  </a:cubicBezTo>
                  <a:cubicBezTo>
                    <a:pt x="5120546" y="2591789"/>
                    <a:pt x="5094361" y="2599331"/>
                    <a:pt x="5076497" y="2617195"/>
                  </a:cubicBezTo>
                  <a:cubicBezTo>
                    <a:pt x="5004503" y="2689189"/>
                    <a:pt x="5038170" y="2663767"/>
                    <a:pt x="4981904" y="2701278"/>
                  </a:cubicBezTo>
                  <a:cubicBezTo>
                    <a:pt x="4921660" y="2791642"/>
                    <a:pt x="5001877" y="2685300"/>
                    <a:pt x="4929352" y="2743319"/>
                  </a:cubicBezTo>
                  <a:cubicBezTo>
                    <a:pt x="4919488" y="2751210"/>
                    <a:pt x="4917838" y="2766532"/>
                    <a:pt x="4908331" y="2774850"/>
                  </a:cubicBezTo>
                  <a:cubicBezTo>
                    <a:pt x="4889318" y="2791486"/>
                    <a:pt x="4845269" y="2816891"/>
                    <a:pt x="4845269" y="2816891"/>
                  </a:cubicBezTo>
                  <a:cubicBezTo>
                    <a:pt x="4796221" y="2890463"/>
                    <a:pt x="4824249" y="2865939"/>
                    <a:pt x="4771697" y="2900974"/>
                  </a:cubicBezTo>
                  <a:cubicBezTo>
                    <a:pt x="4685744" y="2893811"/>
                    <a:pt x="4594849" y="2879497"/>
                    <a:pt x="4508938" y="2900974"/>
                  </a:cubicBezTo>
                  <a:cubicBezTo>
                    <a:pt x="4494518" y="2904579"/>
                    <a:pt x="4488826" y="2922989"/>
                    <a:pt x="4477407" y="2932505"/>
                  </a:cubicBezTo>
                  <a:cubicBezTo>
                    <a:pt x="4467703" y="2940592"/>
                    <a:pt x="4457419" y="2948396"/>
                    <a:pt x="4445876" y="2953526"/>
                  </a:cubicBezTo>
                  <a:cubicBezTo>
                    <a:pt x="4400916" y="2973508"/>
                    <a:pt x="4383576" y="2972828"/>
                    <a:pt x="4340773" y="2985057"/>
                  </a:cubicBezTo>
                  <a:cubicBezTo>
                    <a:pt x="4330120" y="2988101"/>
                    <a:pt x="4319752" y="2992064"/>
                    <a:pt x="4309242" y="2995567"/>
                  </a:cubicBezTo>
                  <a:cubicBezTo>
                    <a:pt x="4298732" y="3006077"/>
                    <a:pt x="4289130" y="3017582"/>
                    <a:pt x="4277711" y="3027098"/>
                  </a:cubicBezTo>
                  <a:cubicBezTo>
                    <a:pt x="4268007" y="3035185"/>
                    <a:pt x="4255112" y="3039187"/>
                    <a:pt x="4246180" y="3048119"/>
                  </a:cubicBezTo>
                  <a:cubicBezTo>
                    <a:pt x="4237248" y="3057051"/>
                    <a:pt x="4234091" y="3070718"/>
                    <a:pt x="4225159" y="3079650"/>
                  </a:cubicBezTo>
                  <a:cubicBezTo>
                    <a:pt x="4216227" y="3088582"/>
                    <a:pt x="4203332" y="3092584"/>
                    <a:pt x="4193628" y="3100671"/>
                  </a:cubicBezTo>
                  <a:cubicBezTo>
                    <a:pt x="4094840" y="3182995"/>
                    <a:pt x="4258417" y="3067988"/>
                    <a:pt x="4099035" y="3174243"/>
                  </a:cubicBezTo>
                  <a:cubicBezTo>
                    <a:pt x="4088525" y="3181250"/>
                    <a:pt x="4079488" y="3191270"/>
                    <a:pt x="4067504" y="3195264"/>
                  </a:cubicBezTo>
                  <a:lnTo>
                    <a:pt x="4004442" y="3216284"/>
                  </a:lnTo>
                  <a:cubicBezTo>
                    <a:pt x="3993932" y="3219787"/>
                    <a:pt x="3983839" y="3224974"/>
                    <a:pt x="3972911" y="3226795"/>
                  </a:cubicBezTo>
                  <a:lnTo>
                    <a:pt x="3909849" y="3237305"/>
                  </a:lnTo>
                  <a:lnTo>
                    <a:pt x="3815255" y="3268836"/>
                  </a:lnTo>
                  <a:cubicBezTo>
                    <a:pt x="3804745" y="3272340"/>
                    <a:pt x="3792942" y="3273202"/>
                    <a:pt x="3783724" y="3279347"/>
                  </a:cubicBezTo>
                  <a:lnTo>
                    <a:pt x="3752193" y="3300367"/>
                  </a:lnTo>
                  <a:cubicBezTo>
                    <a:pt x="3745186" y="3321388"/>
                    <a:pt x="3749609" y="3351138"/>
                    <a:pt x="3731173" y="3363429"/>
                  </a:cubicBezTo>
                  <a:cubicBezTo>
                    <a:pt x="3658893" y="3411616"/>
                    <a:pt x="3692078" y="3397482"/>
                    <a:pt x="3636580" y="3415981"/>
                  </a:cubicBezTo>
                  <a:cubicBezTo>
                    <a:pt x="3607815" y="3435158"/>
                    <a:pt x="3598779" y="3435343"/>
                    <a:pt x="3584028" y="3468533"/>
                  </a:cubicBezTo>
                  <a:cubicBezTo>
                    <a:pt x="3578930" y="3480002"/>
                    <a:pt x="3563943" y="3549403"/>
                    <a:pt x="3541986" y="3563126"/>
                  </a:cubicBezTo>
                  <a:cubicBezTo>
                    <a:pt x="3523196" y="3574870"/>
                    <a:pt x="3499945" y="3577140"/>
                    <a:pt x="3478924" y="3584147"/>
                  </a:cubicBezTo>
                  <a:lnTo>
                    <a:pt x="3447393" y="3594657"/>
                  </a:lnTo>
                  <a:cubicBezTo>
                    <a:pt x="3436883" y="3601664"/>
                    <a:pt x="3427160" y="3610029"/>
                    <a:pt x="3415862" y="3615678"/>
                  </a:cubicBezTo>
                  <a:cubicBezTo>
                    <a:pt x="3405953" y="3620633"/>
                    <a:pt x="3392165" y="3618354"/>
                    <a:pt x="3384331" y="3626188"/>
                  </a:cubicBezTo>
                  <a:cubicBezTo>
                    <a:pt x="3376497" y="3634022"/>
                    <a:pt x="3377324" y="3647209"/>
                    <a:pt x="3373821" y="3657719"/>
                  </a:cubicBezTo>
                  <a:cubicBezTo>
                    <a:pt x="3370318" y="3699760"/>
                    <a:pt x="3375718" y="3743521"/>
                    <a:pt x="3363311" y="3783843"/>
                  </a:cubicBezTo>
                  <a:cubicBezTo>
                    <a:pt x="3360053" y="3794432"/>
                    <a:pt x="3341689" y="3789398"/>
                    <a:pt x="3331780" y="3794353"/>
                  </a:cubicBezTo>
                  <a:cubicBezTo>
                    <a:pt x="3320482" y="3800002"/>
                    <a:pt x="3311547" y="3809725"/>
                    <a:pt x="3300249" y="3815374"/>
                  </a:cubicBezTo>
                  <a:cubicBezTo>
                    <a:pt x="3259812" y="3835592"/>
                    <a:pt x="3182632" y="3833710"/>
                    <a:pt x="3153104" y="3836395"/>
                  </a:cubicBezTo>
                  <a:cubicBezTo>
                    <a:pt x="3132083" y="3850409"/>
                    <a:pt x="3114962" y="3874282"/>
                    <a:pt x="3090042" y="3878436"/>
                  </a:cubicBezTo>
                  <a:cubicBezTo>
                    <a:pt x="3016052" y="3890768"/>
                    <a:pt x="3047197" y="3882208"/>
                    <a:pt x="2995449" y="3899457"/>
                  </a:cubicBezTo>
                  <a:cubicBezTo>
                    <a:pt x="2917159" y="3951649"/>
                    <a:pt x="3013315" y="3884569"/>
                    <a:pt x="2932386" y="3952009"/>
                  </a:cubicBezTo>
                  <a:cubicBezTo>
                    <a:pt x="2887209" y="3989656"/>
                    <a:pt x="2916722" y="3959841"/>
                    <a:pt x="2869324" y="3983540"/>
                  </a:cubicBezTo>
                  <a:cubicBezTo>
                    <a:pt x="2787825" y="4024289"/>
                    <a:pt x="2885517" y="3988651"/>
                    <a:pt x="2806262" y="4015071"/>
                  </a:cubicBezTo>
                  <a:cubicBezTo>
                    <a:pt x="2783331" y="4083865"/>
                    <a:pt x="2815180" y="4016346"/>
                    <a:pt x="2764221" y="4057112"/>
                  </a:cubicBezTo>
                  <a:cubicBezTo>
                    <a:pt x="2754357" y="4065003"/>
                    <a:pt x="2752132" y="4079711"/>
                    <a:pt x="2743200" y="4088643"/>
                  </a:cubicBezTo>
                  <a:cubicBezTo>
                    <a:pt x="2734268" y="4097575"/>
                    <a:pt x="2721110" y="4101272"/>
                    <a:pt x="2711669" y="4109664"/>
                  </a:cubicBezTo>
                  <a:cubicBezTo>
                    <a:pt x="2626595" y="4185286"/>
                    <a:pt x="2682093" y="4161564"/>
                    <a:pt x="2617076" y="4183236"/>
                  </a:cubicBezTo>
                  <a:cubicBezTo>
                    <a:pt x="2606566" y="4193746"/>
                    <a:pt x="2598538" y="4207548"/>
                    <a:pt x="2585545" y="4214767"/>
                  </a:cubicBezTo>
                  <a:cubicBezTo>
                    <a:pt x="2566176" y="4225528"/>
                    <a:pt x="2522483" y="4235788"/>
                    <a:pt x="2522483" y="4235788"/>
                  </a:cubicBezTo>
                  <a:cubicBezTo>
                    <a:pt x="2501462" y="4249802"/>
                    <a:pt x="2477285" y="4259965"/>
                    <a:pt x="2459421" y="4277829"/>
                  </a:cubicBezTo>
                  <a:cubicBezTo>
                    <a:pt x="2418958" y="4318292"/>
                    <a:pt x="2440257" y="4301115"/>
                    <a:pt x="2396359" y="4330381"/>
                  </a:cubicBezTo>
                  <a:cubicBezTo>
                    <a:pt x="2389352" y="4340891"/>
                    <a:pt x="2384845" y="4353594"/>
                    <a:pt x="2375338" y="4361912"/>
                  </a:cubicBezTo>
                  <a:cubicBezTo>
                    <a:pt x="2329175" y="4402305"/>
                    <a:pt x="2320251" y="4403349"/>
                    <a:pt x="2270235" y="4414464"/>
                  </a:cubicBezTo>
                  <a:cubicBezTo>
                    <a:pt x="2252796" y="4418339"/>
                    <a:pt x="2234918" y="4420274"/>
                    <a:pt x="2217683" y="4424974"/>
                  </a:cubicBezTo>
                  <a:cubicBezTo>
                    <a:pt x="2196306" y="4430804"/>
                    <a:pt x="2154621" y="4445995"/>
                    <a:pt x="2154621" y="4445995"/>
                  </a:cubicBezTo>
                  <a:cubicBezTo>
                    <a:pt x="2094847" y="4505769"/>
                    <a:pt x="2152403" y="4457614"/>
                    <a:pt x="2091559" y="4488036"/>
                  </a:cubicBezTo>
                  <a:cubicBezTo>
                    <a:pt x="2010061" y="4528785"/>
                    <a:pt x="2107751" y="4493150"/>
                    <a:pt x="2028497" y="4519567"/>
                  </a:cubicBezTo>
                  <a:cubicBezTo>
                    <a:pt x="1956217" y="4567754"/>
                    <a:pt x="1989402" y="4553620"/>
                    <a:pt x="1933904" y="4572119"/>
                  </a:cubicBezTo>
                  <a:cubicBezTo>
                    <a:pt x="1837843" y="4636161"/>
                    <a:pt x="1985306" y="4545515"/>
                    <a:pt x="1723697" y="4603650"/>
                  </a:cubicBezTo>
                  <a:cubicBezTo>
                    <a:pt x="1712882" y="4606053"/>
                    <a:pt x="1719332" y="4625963"/>
                    <a:pt x="1713186" y="4635181"/>
                  </a:cubicBezTo>
                  <a:cubicBezTo>
                    <a:pt x="1690156" y="4669725"/>
                    <a:pt x="1679207" y="4663497"/>
                    <a:pt x="1650124" y="4687733"/>
                  </a:cubicBezTo>
                  <a:cubicBezTo>
                    <a:pt x="1638705" y="4697249"/>
                    <a:pt x="1631586" y="4712046"/>
                    <a:pt x="1618593" y="4719264"/>
                  </a:cubicBezTo>
                  <a:cubicBezTo>
                    <a:pt x="1599224" y="4730025"/>
                    <a:pt x="1576552" y="4733277"/>
                    <a:pt x="1555531" y="4740284"/>
                  </a:cubicBezTo>
                  <a:lnTo>
                    <a:pt x="1524000" y="4750795"/>
                  </a:lnTo>
                  <a:cubicBezTo>
                    <a:pt x="1454022" y="4820773"/>
                    <a:pt x="1529388" y="4754808"/>
                    <a:pt x="1460938" y="4792836"/>
                  </a:cubicBezTo>
                  <a:cubicBezTo>
                    <a:pt x="1438853" y="4805105"/>
                    <a:pt x="1421843" y="4826889"/>
                    <a:pt x="1397876" y="4834878"/>
                  </a:cubicBezTo>
                  <a:cubicBezTo>
                    <a:pt x="1387366" y="4838381"/>
                    <a:pt x="1376998" y="4842344"/>
                    <a:pt x="1366345" y="4845388"/>
                  </a:cubicBezTo>
                  <a:cubicBezTo>
                    <a:pt x="1336829" y="4853821"/>
                    <a:pt x="1301545" y="4860992"/>
                    <a:pt x="1271752" y="4866409"/>
                  </a:cubicBezTo>
                  <a:cubicBezTo>
                    <a:pt x="1250785" y="4870221"/>
                    <a:pt x="1229528" y="4872454"/>
                    <a:pt x="1208690" y="4876919"/>
                  </a:cubicBezTo>
                  <a:cubicBezTo>
                    <a:pt x="1142313" y="4891143"/>
                    <a:pt x="1141103" y="4892441"/>
                    <a:pt x="1093076" y="4908450"/>
                  </a:cubicBezTo>
                  <a:cubicBezTo>
                    <a:pt x="1082566" y="4915457"/>
                    <a:pt x="1073088" y="4924341"/>
                    <a:pt x="1061545" y="4929471"/>
                  </a:cubicBezTo>
                  <a:cubicBezTo>
                    <a:pt x="1041297" y="4938470"/>
                    <a:pt x="998483" y="4950491"/>
                    <a:pt x="998483" y="4950491"/>
                  </a:cubicBezTo>
                  <a:cubicBezTo>
                    <a:pt x="858504" y="5043812"/>
                    <a:pt x="1065965" y="4909497"/>
                    <a:pt x="935421" y="4982022"/>
                  </a:cubicBezTo>
                  <a:cubicBezTo>
                    <a:pt x="913336" y="4994291"/>
                    <a:pt x="897468" y="5021274"/>
                    <a:pt x="872359" y="5024064"/>
                  </a:cubicBezTo>
                  <a:lnTo>
                    <a:pt x="777766" y="5034574"/>
                  </a:lnTo>
                  <a:cubicBezTo>
                    <a:pt x="770759" y="5045084"/>
                    <a:pt x="765677" y="5057173"/>
                    <a:pt x="756745" y="5066105"/>
                  </a:cubicBezTo>
                  <a:cubicBezTo>
                    <a:pt x="736369" y="5086481"/>
                    <a:pt x="719329" y="5089088"/>
                    <a:pt x="693683" y="5097636"/>
                  </a:cubicBezTo>
                  <a:cubicBezTo>
                    <a:pt x="627117" y="5094133"/>
                    <a:pt x="560644" y="5087126"/>
                    <a:pt x="493986" y="5087126"/>
                  </a:cubicBezTo>
                  <a:cubicBezTo>
                    <a:pt x="458777" y="5087126"/>
                    <a:pt x="423489" y="5091147"/>
                    <a:pt x="388883" y="5097636"/>
                  </a:cubicBezTo>
                  <a:cubicBezTo>
                    <a:pt x="367105" y="5101719"/>
                    <a:pt x="325821" y="5118657"/>
                    <a:pt x="325821" y="5118657"/>
                  </a:cubicBezTo>
                  <a:cubicBezTo>
                    <a:pt x="315311" y="5125664"/>
                    <a:pt x="302181" y="5129814"/>
                    <a:pt x="294290" y="5139678"/>
                  </a:cubicBezTo>
                  <a:cubicBezTo>
                    <a:pt x="253524" y="5190637"/>
                    <a:pt x="321043" y="5158788"/>
                    <a:pt x="252249" y="5181719"/>
                  </a:cubicBezTo>
                  <a:cubicBezTo>
                    <a:pt x="241738" y="5188726"/>
                    <a:pt x="232972" y="5199676"/>
                    <a:pt x="220717" y="5202740"/>
                  </a:cubicBezTo>
                  <a:cubicBezTo>
                    <a:pt x="77854" y="5238455"/>
                    <a:pt x="166741" y="5186171"/>
                    <a:pt x="94593" y="5234271"/>
                  </a:cubicBezTo>
                  <a:cubicBezTo>
                    <a:pt x="80579" y="5213250"/>
                    <a:pt x="44563" y="5195176"/>
                    <a:pt x="52552" y="5171209"/>
                  </a:cubicBezTo>
                  <a:cubicBezTo>
                    <a:pt x="56055" y="5160699"/>
                    <a:pt x="56141" y="5148329"/>
                    <a:pt x="63062" y="5139678"/>
                  </a:cubicBezTo>
                  <a:cubicBezTo>
                    <a:pt x="70953" y="5129814"/>
                    <a:pt x="94593" y="5118657"/>
                    <a:pt x="94593" y="5118657"/>
                  </a:cubicBezTo>
                  <a:lnTo>
                    <a:pt x="94593" y="5118657"/>
                  </a:lnTo>
                </a:path>
              </a:pathLst>
            </a:custGeom>
            <a:gradFill>
              <a:gsLst>
                <a:gs pos="21000">
                  <a:srgbClr val="494949"/>
                </a:gs>
                <a:gs pos="62000">
                  <a:srgbClr val="FFFFFF">
                    <a:lumMod val="94000"/>
                  </a:srgbClr>
                </a:gs>
              </a:gsLst>
              <a:lin ang="24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8" name="pole tekstowe 8"/>
            <p:cNvSpPr txBox="1">
              <a:spLocks noChangeArrowheads="1"/>
            </p:cNvSpPr>
            <p:nvPr/>
          </p:nvSpPr>
          <p:spPr bwMode="auto">
            <a:xfrm>
              <a:off x="1733990" y="5821785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249" name="pole tekstowe 9"/>
            <p:cNvSpPr txBox="1">
              <a:spLocks noChangeArrowheads="1"/>
            </p:cNvSpPr>
            <p:nvPr/>
          </p:nvSpPr>
          <p:spPr bwMode="auto">
            <a:xfrm>
              <a:off x="1407290" y="5998186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250" name="pole tekstowe 7"/>
            <p:cNvSpPr txBox="1">
              <a:spLocks noChangeArrowheads="1"/>
            </p:cNvSpPr>
            <p:nvPr/>
          </p:nvSpPr>
          <p:spPr bwMode="auto">
            <a:xfrm>
              <a:off x="2592605" y="4963649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251" name="pole tekstowe 6"/>
            <p:cNvSpPr txBox="1">
              <a:spLocks noChangeArrowheads="1"/>
            </p:cNvSpPr>
            <p:nvPr/>
          </p:nvSpPr>
          <p:spPr bwMode="auto">
            <a:xfrm>
              <a:off x="3926519" y="4221244"/>
              <a:ext cx="684002" cy="413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  <p:sp>
          <p:nvSpPr>
            <p:cNvPr id="252" name="Prostokąt 80"/>
            <p:cNvSpPr/>
            <p:nvPr/>
          </p:nvSpPr>
          <p:spPr bwMode="auto">
            <a:xfrm>
              <a:off x="6581936" y="1908411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3" name="Prostokąt 81"/>
            <p:cNvSpPr/>
            <p:nvPr/>
          </p:nvSpPr>
          <p:spPr bwMode="auto">
            <a:xfrm>
              <a:off x="6665013" y="1908411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4" name="Prostokąt 84"/>
            <p:cNvSpPr/>
            <p:nvPr/>
          </p:nvSpPr>
          <p:spPr bwMode="auto">
            <a:xfrm>
              <a:off x="6500295" y="1995889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5" name="Prostokąt 85"/>
            <p:cNvSpPr/>
            <p:nvPr/>
          </p:nvSpPr>
          <p:spPr bwMode="auto">
            <a:xfrm>
              <a:off x="1870587" y="5332959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6" name="Prostokąt 86"/>
            <p:cNvSpPr/>
            <p:nvPr/>
          </p:nvSpPr>
          <p:spPr bwMode="auto">
            <a:xfrm>
              <a:off x="1790059" y="5332959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7" name="Dowolny kształt 75"/>
            <p:cNvSpPr/>
            <p:nvPr/>
          </p:nvSpPr>
          <p:spPr bwMode="auto">
            <a:xfrm>
              <a:off x="1925726" y="2188143"/>
              <a:ext cx="5273172" cy="2878428"/>
            </a:xfrm>
            <a:custGeom>
              <a:avLst/>
              <a:gdLst>
                <a:gd name="connsiteX0" fmla="*/ 0 w 5647386"/>
                <a:gd name="connsiteY0" fmla="*/ 2878428 h 2878428"/>
                <a:gd name="connsiteX1" fmla="*/ 508715 w 5647386"/>
                <a:gd name="connsiteY1" fmla="*/ 2878428 h 2878428"/>
                <a:gd name="connsiteX2" fmla="*/ 579549 w 5647386"/>
                <a:gd name="connsiteY2" fmla="*/ 2820473 h 2878428"/>
                <a:gd name="connsiteX3" fmla="*/ 656822 w 5647386"/>
                <a:gd name="connsiteY3" fmla="*/ 2775397 h 2878428"/>
                <a:gd name="connsiteX4" fmla="*/ 708338 w 5647386"/>
                <a:gd name="connsiteY4" fmla="*/ 2762519 h 2878428"/>
                <a:gd name="connsiteX5" fmla="*/ 779172 w 5647386"/>
                <a:gd name="connsiteY5" fmla="*/ 2730321 h 2878428"/>
                <a:gd name="connsiteX6" fmla="*/ 798490 w 5647386"/>
                <a:gd name="connsiteY6" fmla="*/ 2723882 h 2878428"/>
                <a:gd name="connsiteX7" fmla="*/ 850006 w 5647386"/>
                <a:gd name="connsiteY7" fmla="*/ 2620851 h 2878428"/>
                <a:gd name="connsiteX8" fmla="*/ 901521 w 5647386"/>
                <a:gd name="connsiteY8" fmla="*/ 2511380 h 2878428"/>
                <a:gd name="connsiteX9" fmla="*/ 927279 w 5647386"/>
                <a:gd name="connsiteY9" fmla="*/ 2453426 h 2878428"/>
                <a:gd name="connsiteX10" fmla="*/ 965915 w 5647386"/>
                <a:gd name="connsiteY10" fmla="*/ 2427668 h 2878428"/>
                <a:gd name="connsiteX11" fmla="*/ 1133341 w 5647386"/>
                <a:gd name="connsiteY11" fmla="*/ 2389031 h 2878428"/>
                <a:gd name="connsiteX12" fmla="*/ 1384479 w 5647386"/>
                <a:gd name="connsiteY12" fmla="*/ 2343955 h 2878428"/>
                <a:gd name="connsiteX13" fmla="*/ 1693572 w 5647386"/>
                <a:gd name="connsiteY13" fmla="*/ 2279561 h 2878428"/>
                <a:gd name="connsiteX14" fmla="*/ 1938270 w 5647386"/>
                <a:gd name="connsiteY14" fmla="*/ 2234485 h 2878428"/>
                <a:gd name="connsiteX15" fmla="*/ 2157211 w 5647386"/>
                <a:gd name="connsiteY15" fmla="*/ 2157211 h 2878428"/>
                <a:gd name="connsiteX16" fmla="*/ 2273121 w 5647386"/>
                <a:gd name="connsiteY16" fmla="*/ 2041302 h 2878428"/>
                <a:gd name="connsiteX17" fmla="*/ 2343955 w 5647386"/>
                <a:gd name="connsiteY17" fmla="*/ 1770845 h 2878428"/>
                <a:gd name="connsiteX18" fmla="*/ 2363273 w 5647386"/>
                <a:gd name="connsiteY18" fmla="*/ 1725769 h 2878428"/>
                <a:gd name="connsiteX19" fmla="*/ 2498501 w 5647386"/>
                <a:gd name="connsiteY19" fmla="*/ 1661375 h 2878428"/>
                <a:gd name="connsiteX20" fmla="*/ 2723882 w 5647386"/>
                <a:gd name="connsiteY20" fmla="*/ 1584102 h 2878428"/>
                <a:gd name="connsiteX21" fmla="*/ 2994338 w 5647386"/>
                <a:gd name="connsiteY21" fmla="*/ 1500389 h 2878428"/>
                <a:gd name="connsiteX22" fmla="*/ 3129566 w 5647386"/>
                <a:gd name="connsiteY22" fmla="*/ 1468192 h 2878428"/>
                <a:gd name="connsiteX23" fmla="*/ 3303431 w 5647386"/>
                <a:gd name="connsiteY23" fmla="*/ 1423116 h 2878428"/>
                <a:gd name="connsiteX24" fmla="*/ 3477296 w 5647386"/>
                <a:gd name="connsiteY24" fmla="*/ 1397358 h 2878428"/>
                <a:gd name="connsiteX25" fmla="*/ 3625403 w 5647386"/>
                <a:gd name="connsiteY25" fmla="*/ 1378040 h 2878428"/>
                <a:gd name="connsiteX26" fmla="*/ 3715555 w 5647386"/>
                <a:gd name="connsiteY26" fmla="*/ 1352282 h 2878428"/>
                <a:gd name="connsiteX27" fmla="*/ 3960253 w 5647386"/>
                <a:gd name="connsiteY27" fmla="*/ 1217054 h 2878428"/>
                <a:gd name="connsiteX28" fmla="*/ 4101921 w 5647386"/>
                <a:gd name="connsiteY28" fmla="*/ 1126902 h 2878428"/>
                <a:gd name="connsiteX29" fmla="*/ 4159876 w 5647386"/>
                <a:gd name="connsiteY29" fmla="*/ 1088265 h 2878428"/>
                <a:gd name="connsiteX30" fmla="*/ 4185634 w 5647386"/>
                <a:gd name="connsiteY30" fmla="*/ 1004552 h 2878428"/>
                <a:gd name="connsiteX31" fmla="*/ 4179194 w 5647386"/>
                <a:gd name="connsiteY31" fmla="*/ 676141 h 2878428"/>
                <a:gd name="connsiteX32" fmla="*/ 4211391 w 5647386"/>
                <a:gd name="connsiteY32" fmla="*/ 631065 h 2878428"/>
                <a:gd name="connsiteX33" fmla="*/ 4250028 w 5647386"/>
                <a:gd name="connsiteY33" fmla="*/ 598868 h 2878428"/>
                <a:gd name="connsiteX34" fmla="*/ 4365938 w 5647386"/>
                <a:gd name="connsiteY34" fmla="*/ 592428 h 2878428"/>
                <a:gd name="connsiteX35" fmla="*/ 4655713 w 5647386"/>
                <a:gd name="connsiteY35" fmla="*/ 598868 h 2878428"/>
                <a:gd name="connsiteX36" fmla="*/ 4752304 w 5647386"/>
                <a:gd name="connsiteY36" fmla="*/ 585989 h 2878428"/>
                <a:gd name="connsiteX37" fmla="*/ 4848896 w 5647386"/>
                <a:gd name="connsiteY37" fmla="*/ 540913 h 2878428"/>
                <a:gd name="connsiteX38" fmla="*/ 5035639 w 5647386"/>
                <a:gd name="connsiteY38" fmla="*/ 431442 h 2878428"/>
                <a:gd name="connsiteX39" fmla="*/ 5203065 w 5647386"/>
                <a:gd name="connsiteY39" fmla="*/ 315533 h 2878428"/>
                <a:gd name="connsiteX40" fmla="*/ 5402687 w 5647386"/>
                <a:gd name="connsiteY40" fmla="*/ 199623 h 2878428"/>
                <a:gd name="connsiteX41" fmla="*/ 5550794 w 5647386"/>
                <a:gd name="connsiteY41" fmla="*/ 83713 h 2878428"/>
                <a:gd name="connsiteX42" fmla="*/ 5647386 w 5647386"/>
                <a:gd name="connsiteY42" fmla="*/ 0 h 287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47386" h="2878428">
                  <a:moveTo>
                    <a:pt x="0" y="2878428"/>
                  </a:moveTo>
                  <a:lnTo>
                    <a:pt x="508715" y="2878428"/>
                  </a:lnTo>
                  <a:lnTo>
                    <a:pt x="579549" y="2820473"/>
                  </a:lnTo>
                  <a:lnTo>
                    <a:pt x="656822" y="2775397"/>
                  </a:lnTo>
                  <a:lnTo>
                    <a:pt x="708338" y="2762519"/>
                  </a:lnTo>
                  <a:lnTo>
                    <a:pt x="779172" y="2730321"/>
                  </a:lnTo>
                  <a:lnTo>
                    <a:pt x="798490" y="2723882"/>
                  </a:lnTo>
                  <a:lnTo>
                    <a:pt x="850006" y="2620851"/>
                  </a:lnTo>
                  <a:lnTo>
                    <a:pt x="901521" y="2511380"/>
                  </a:lnTo>
                  <a:lnTo>
                    <a:pt x="927279" y="2453426"/>
                  </a:lnTo>
                  <a:lnTo>
                    <a:pt x="965915" y="2427668"/>
                  </a:lnTo>
                  <a:lnTo>
                    <a:pt x="1133341" y="2389031"/>
                  </a:lnTo>
                  <a:lnTo>
                    <a:pt x="1384479" y="2343955"/>
                  </a:lnTo>
                  <a:lnTo>
                    <a:pt x="1693572" y="2279561"/>
                  </a:lnTo>
                  <a:lnTo>
                    <a:pt x="1938270" y="2234485"/>
                  </a:lnTo>
                  <a:lnTo>
                    <a:pt x="2157211" y="2157211"/>
                  </a:lnTo>
                  <a:lnTo>
                    <a:pt x="2273121" y="2041302"/>
                  </a:lnTo>
                  <a:lnTo>
                    <a:pt x="2343955" y="1770845"/>
                  </a:lnTo>
                  <a:lnTo>
                    <a:pt x="2363273" y="1725769"/>
                  </a:lnTo>
                  <a:lnTo>
                    <a:pt x="2498501" y="1661375"/>
                  </a:lnTo>
                  <a:lnTo>
                    <a:pt x="2723882" y="1584102"/>
                  </a:lnTo>
                  <a:lnTo>
                    <a:pt x="2994338" y="1500389"/>
                  </a:lnTo>
                  <a:lnTo>
                    <a:pt x="3129566" y="1468192"/>
                  </a:lnTo>
                  <a:lnTo>
                    <a:pt x="3303431" y="1423116"/>
                  </a:lnTo>
                  <a:lnTo>
                    <a:pt x="3477296" y="1397358"/>
                  </a:lnTo>
                  <a:lnTo>
                    <a:pt x="3625403" y="1378040"/>
                  </a:lnTo>
                  <a:lnTo>
                    <a:pt x="3715555" y="1352282"/>
                  </a:lnTo>
                  <a:lnTo>
                    <a:pt x="3960253" y="1217054"/>
                  </a:lnTo>
                  <a:lnTo>
                    <a:pt x="4101921" y="1126902"/>
                  </a:lnTo>
                  <a:lnTo>
                    <a:pt x="4159876" y="1088265"/>
                  </a:lnTo>
                  <a:lnTo>
                    <a:pt x="4185634" y="1004552"/>
                  </a:lnTo>
                  <a:lnTo>
                    <a:pt x="4179194" y="676141"/>
                  </a:lnTo>
                  <a:lnTo>
                    <a:pt x="4211391" y="631065"/>
                  </a:lnTo>
                  <a:lnTo>
                    <a:pt x="4250028" y="598868"/>
                  </a:lnTo>
                  <a:lnTo>
                    <a:pt x="4365938" y="592428"/>
                  </a:lnTo>
                  <a:lnTo>
                    <a:pt x="4655713" y="598868"/>
                  </a:lnTo>
                  <a:lnTo>
                    <a:pt x="4752304" y="585989"/>
                  </a:lnTo>
                  <a:lnTo>
                    <a:pt x="4848896" y="540913"/>
                  </a:lnTo>
                  <a:lnTo>
                    <a:pt x="5035639" y="431442"/>
                  </a:lnTo>
                  <a:lnTo>
                    <a:pt x="5203065" y="315533"/>
                  </a:lnTo>
                  <a:lnTo>
                    <a:pt x="5402687" y="199623"/>
                  </a:lnTo>
                  <a:lnTo>
                    <a:pt x="5550794" y="83713"/>
                  </a:lnTo>
                  <a:lnTo>
                    <a:pt x="5647386" y="0"/>
                  </a:lnTo>
                </a:path>
              </a:pathLst>
            </a:custGeom>
            <a:noFill/>
            <a:ln w="76200" cap="flat" cmpd="sng" algn="ctr">
              <a:solidFill>
                <a:srgbClr val="FFCC66">
                  <a:lumMod val="75000"/>
                  <a:alpha val="93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8" name="pole tekstowe 76"/>
            <p:cNvSpPr txBox="1"/>
            <p:nvPr/>
          </p:nvSpPr>
          <p:spPr>
            <a:xfrm rot="19646555">
              <a:off x="6205324" y="2389821"/>
              <a:ext cx="16099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r</a:t>
              </a:r>
              <a:r>
                <a:rPr lang="pl-PL" sz="1600" b="1" dirty="0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pl-PL" sz="1600" b="1" dirty="0" err="1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process</a:t>
              </a:r>
              <a:r>
                <a:rPr lang="pl-PL" sz="1600" b="1" dirty="0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b="1" dirty="0" err="1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path</a:t>
              </a:r>
              <a:endParaRPr lang="pl-PL" sz="1600" b="1" dirty="0">
                <a:solidFill>
                  <a:srgbClr val="FF99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3" name="Elipsa 67"/>
            <p:cNvSpPr>
              <a:spLocks noChangeAspect="1"/>
            </p:cNvSpPr>
            <p:nvPr/>
          </p:nvSpPr>
          <p:spPr bwMode="auto">
            <a:xfrm>
              <a:off x="5793035" y="2333071"/>
              <a:ext cx="145110" cy="150668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6" name="pole tekstowe 5"/>
            <p:cNvSpPr txBox="1">
              <a:spLocks noChangeArrowheads="1"/>
            </p:cNvSpPr>
            <p:nvPr/>
          </p:nvSpPr>
          <p:spPr bwMode="auto">
            <a:xfrm>
              <a:off x="5644461" y="2560194"/>
              <a:ext cx="4842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126</a:t>
              </a:r>
            </a:p>
          </p:txBody>
        </p:sp>
        <p:sp>
          <p:nvSpPr>
            <p:cNvPr id="271" name="Rettangolo 270"/>
            <p:cNvSpPr/>
            <p:nvPr/>
          </p:nvSpPr>
          <p:spPr>
            <a:xfrm>
              <a:off x="-2584811" y="-203393"/>
              <a:ext cx="11799506" cy="655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it-IT" sz="2800" b="1" dirty="0" smtClean="0">
                  <a:solidFill>
                    <a:srgbClr val="FFFF00"/>
                  </a:solidFill>
                  <a:ea typeface="ＭＳ Ｐゴシック" charset="0"/>
                  <a:cs typeface="Calibri"/>
                </a:rPr>
                <a:t>EXILL: </a:t>
              </a:r>
              <a:r>
                <a:rPr lang="it-IT" sz="2800" b="1" dirty="0" smtClean="0">
                  <a:solidFill>
                    <a:srgbClr val="FFFF00"/>
                  </a:solidFill>
                  <a:latin typeface="Symbol" charset="2"/>
                  <a:ea typeface="ＭＳ Ｐゴシック" charset="0"/>
                  <a:cs typeface="Symbol" charset="2"/>
                </a:rPr>
                <a:t>g</a:t>
              </a:r>
              <a:r>
                <a:rPr lang="it-IT" sz="2400" b="1" dirty="0" smtClean="0">
                  <a:solidFill>
                    <a:srgbClr val="FFFF00"/>
                  </a:solidFill>
                  <a:ea typeface="ＭＳ Ｐゴシック" charset="0"/>
                  <a:cs typeface="Calibri"/>
                </a:rPr>
                <a:t>-</a:t>
              </a:r>
              <a:r>
                <a:rPr lang="it-IT" sz="2400" b="1" dirty="0" err="1" smtClean="0">
                  <a:solidFill>
                    <a:srgbClr val="FFFF00"/>
                  </a:solidFill>
                  <a:ea typeface="ＭＳ Ｐゴシック" charset="0"/>
                  <a:cs typeface="Calibri"/>
                </a:rPr>
                <a:t>Spectroscopy</a:t>
              </a:r>
              <a:r>
                <a:rPr lang="it-IT" sz="2400" b="1" dirty="0" smtClean="0">
                  <a:solidFill>
                    <a:srgbClr val="FFFF00"/>
                  </a:solidFill>
                  <a:ea typeface="ＭＳ Ｐゴシック" charset="0"/>
                  <a:cs typeface="Calibri"/>
                </a:rPr>
                <a:t> </a:t>
              </a:r>
              <a:r>
                <a:rPr lang="it-IT" sz="2400" b="1" dirty="0" err="1" smtClean="0">
                  <a:solidFill>
                    <a:srgbClr val="FFFF00"/>
                  </a:solidFill>
                  <a:ea typeface="ＭＳ Ｐゴシック" charset="0"/>
                  <a:cs typeface="Calibri"/>
                </a:rPr>
                <a:t>Around</a:t>
              </a:r>
              <a:r>
                <a:rPr lang="it-IT" sz="2400" b="1" dirty="0" smtClean="0">
                  <a:solidFill>
                    <a:srgbClr val="FFFF00"/>
                  </a:solidFill>
                  <a:ea typeface="ＭＳ Ｐゴシック" charset="0"/>
                  <a:cs typeface="Calibri"/>
                </a:rPr>
                <a:t> DOUBLY MAGIC Nuclei</a:t>
              </a:r>
              <a:endParaRPr lang="it-IT" sz="2400" b="1" dirty="0">
                <a:solidFill>
                  <a:srgbClr val="FFFF00"/>
                </a:solidFill>
                <a:ea typeface="ＭＳ Ｐゴシック" charset="0"/>
                <a:cs typeface="Calibri"/>
              </a:endParaRPr>
            </a:p>
          </p:txBody>
        </p:sp>
        <p:sp>
          <p:nvSpPr>
            <p:cNvPr id="259" name="Prostokąt 78"/>
            <p:cNvSpPr/>
            <p:nvPr/>
          </p:nvSpPr>
          <p:spPr>
            <a:xfrm rot="19640712">
              <a:off x="2928797" y="4050981"/>
              <a:ext cx="2541981" cy="4665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>
                  <a:gd name="adj" fmla="val 70502"/>
                </a:avLst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>
                  <a:ln w="10541" cmpd="sng">
                    <a:noFill/>
                    <a:prstDash val="solid"/>
                  </a:ln>
                  <a:solidFill>
                    <a:srgbClr val="DADADA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pl-PL" sz="1600" b="1" dirty="0" smtClean="0">
                  <a:ln w="10541" cmpd="sng">
                    <a:noFill/>
                    <a:prstDash val="solid"/>
                  </a:ln>
                  <a:solidFill>
                    <a:srgbClr val="DADADA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erra </a:t>
              </a:r>
              <a:r>
                <a:rPr lang="pl-PL" sz="1600" b="1" dirty="0" err="1" smtClean="0">
                  <a:ln w="10541" cmpd="sng">
                    <a:noFill/>
                    <a:prstDash val="solid"/>
                  </a:ln>
                  <a:solidFill>
                    <a:srgbClr val="DADADA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incognita</a:t>
              </a:r>
              <a:endParaRPr lang="pl-PL" sz="1600" b="1" dirty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5" name="Elipsa 71"/>
            <p:cNvSpPr>
              <a:spLocks noChangeAspect="1"/>
            </p:cNvSpPr>
            <p:nvPr/>
          </p:nvSpPr>
          <p:spPr bwMode="auto">
            <a:xfrm>
              <a:off x="4015935" y="3848417"/>
              <a:ext cx="145110" cy="150668"/>
            </a:xfrm>
            <a:prstGeom prst="ellipse">
              <a:avLst/>
            </a:prstGeom>
            <a:solidFill>
              <a:srgbClr val="FF66CC"/>
            </a:solidFill>
            <a:ln w="95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272" name="Gruppo 271"/>
          <p:cNvGrpSpPr/>
          <p:nvPr/>
        </p:nvGrpSpPr>
        <p:grpSpPr>
          <a:xfrm>
            <a:off x="5576007" y="1792872"/>
            <a:ext cx="3789871" cy="4384160"/>
            <a:chOff x="5677024" y="1922742"/>
            <a:chExt cx="3789871" cy="4384160"/>
          </a:xfrm>
        </p:grpSpPr>
        <p:sp>
          <p:nvSpPr>
            <p:cNvPr id="260" name="Prostokąt 72"/>
            <p:cNvSpPr/>
            <p:nvPr/>
          </p:nvSpPr>
          <p:spPr>
            <a:xfrm>
              <a:off x="6486082" y="1922742"/>
              <a:ext cx="288702" cy="322048"/>
            </a:xfrm>
            <a:prstGeom prst="rect">
              <a:avLst/>
            </a:prstGeom>
            <a:solidFill>
              <a:srgbClr val="FFC000">
                <a:alpha val="58000"/>
              </a:srgbClr>
            </a:solidFill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4" name="Dowolny kształt 3"/>
            <p:cNvSpPr/>
            <p:nvPr/>
          </p:nvSpPr>
          <p:spPr bwMode="auto">
            <a:xfrm rot="622762">
              <a:off x="6806175" y="2301756"/>
              <a:ext cx="1196498" cy="938709"/>
            </a:xfrm>
            <a:custGeom>
              <a:avLst/>
              <a:gdLst>
                <a:gd name="connsiteX0" fmla="*/ 0 w 620111"/>
                <a:gd name="connsiteY0" fmla="*/ 0 h 777765"/>
                <a:gd name="connsiteX1" fmla="*/ 336331 w 620111"/>
                <a:gd name="connsiteY1" fmla="*/ 273269 h 777765"/>
                <a:gd name="connsiteX2" fmla="*/ 620111 w 620111"/>
                <a:gd name="connsiteY2" fmla="*/ 777765 h 77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111" h="777765">
                  <a:moveTo>
                    <a:pt x="0" y="0"/>
                  </a:moveTo>
                  <a:cubicBezTo>
                    <a:pt x="116489" y="71821"/>
                    <a:pt x="232979" y="143642"/>
                    <a:pt x="336331" y="273269"/>
                  </a:cubicBezTo>
                  <a:cubicBezTo>
                    <a:pt x="439683" y="402896"/>
                    <a:pt x="529897" y="590330"/>
                    <a:pt x="620111" y="777765"/>
                  </a:cubicBezTo>
                </a:path>
              </a:pathLst>
            </a:custGeom>
            <a:noFill/>
            <a:ln w="38100" cap="flat" cmpd="sng" algn="ctr">
              <a:solidFill>
                <a:srgbClr val="FF99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267" name="Obraz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77024" y="3414998"/>
              <a:ext cx="3789871" cy="2891904"/>
            </a:xfrm>
            <a:prstGeom prst="rect">
              <a:avLst/>
            </a:prstGeom>
          </p:spPr>
        </p:pic>
      </p:grpSp>
      <p:grpSp>
        <p:nvGrpSpPr>
          <p:cNvPr id="71" name="Gruppo 70"/>
          <p:cNvGrpSpPr/>
          <p:nvPr/>
        </p:nvGrpSpPr>
        <p:grpSpPr>
          <a:xfrm>
            <a:off x="360402" y="897086"/>
            <a:ext cx="1803953" cy="2855486"/>
            <a:chOff x="1094372" y="2352841"/>
            <a:chExt cx="2843617" cy="3850105"/>
          </a:xfrm>
        </p:grpSpPr>
        <p:sp>
          <p:nvSpPr>
            <p:cNvPr id="72" name="Rettangolo 71"/>
            <p:cNvSpPr/>
            <p:nvPr/>
          </p:nvSpPr>
          <p:spPr bwMode="auto">
            <a:xfrm>
              <a:off x="1094372" y="2352841"/>
              <a:ext cx="2843617" cy="385010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lo</a:t>
              </a:r>
            </a:p>
          </p:txBody>
        </p:sp>
        <p:pic>
          <p:nvPicPr>
            <p:cNvPr id="73" name="Picture 3" descr="N-capture-scheme.pdf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4" b="7686"/>
            <a:stretch/>
          </p:blipFill>
          <p:spPr>
            <a:xfrm>
              <a:off x="2324691" y="2842996"/>
              <a:ext cx="1573193" cy="3253004"/>
            </a:xfrm>
            <a:prstGeom prst="rect">
              <a:avLst/>
            </a:prstGeom>
          </p:spPr>
        </p:pic>
        <p:pic>
          <p:nvPicPr>
            <p:cNvPr id="74" name="Picture 6" descr="Schermata 2015-04-08 alle 18.36.57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65" r="50245" b="18902"/>
            <a:stretch/>
          </p:blipFill>
          <p:spPr>
            <a:xfrm>
              <a:off x="1161212" y="2467511"/>
              <a:ext cx="1160331" cy="563842"/>
            </a:xfrm>
            <a:prstGeom prst="rect">
              <a:avLst/>
            </a:prstGeom>
          </p:spPr>
        </p:pic>
        <p:sp>
          <p:nvSpPr>
            <p:cNvPr id="75" name="CasellaDiTesto 74"/>
            <p:cNvSpPr txBox="1"/>
            <p:nvPr/>
          </p:nvSpPr>
          <p:spPr>
            <a:xfrm>
              <a:off x="1177449" y="3828121"/>
              <a:ext cx="1146868" cy="954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="1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Low</a:t>
              </a:r>
              <a:r>
                <a:rPr lang="it-IT" sz="20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</a:p>
            <a:p>
              <a:pPr algn="ctr"/>
              <a:r>
                <a:rPr lang="it-IT" sz="20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spins</a:t>
              </a:r>
              <a:endParaRPr lang="it-IT" sz="2000" b="1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2568377" y="906691"/>
            <a:ext cx="2245922" cy="1261884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Neutron </a:t>
            </a:r>
          </a:p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CAPTURE</a:t>
            </a:r>
          </a:p>
          <a:p>
            <a:pPr algn="ctr" eaLnBrk="1" hangingPunct="1">
              <a:lnSpc>
                <a:spcPct val="50000"/>
              </a:lnSpc>
            </a:pPr>
            <a:endParaRPr lang="pl-PL" sz="8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pPr algn="ctr" eaLnBrk="1" hangingPunct="1"/>
            <a:r>
              <a:rPr lang="pl-PL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209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Bi (</a:t>
            </a:r>
            <a:r>
              <a:rPr lang="pl-PL" b="1" dirty="0" err="1" smtClean="0">
                <a:solidFill>
                  <a:srgbClr val="0000FF"/>
                </a:solidFill>
                <a:latin typeface="Calibri"/>
                <a:cs typeface="Calibri"/>
              </a:rPr>
              <a:t>n,</a:t>
            </a:r>
            <a:r>
              <a:rPr lang="pl-PL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r>
              <a:rPr lang="pl-PL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210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Bi</a:t>
            </a:r>
          </a:p>
        </p:txBody>
      </p:sp>
      <p:grpSp>
        <p:nvGrpSpPr>
          <p:cNvPr id="77" name="Group 3"/>
          <p:cNvGrpSpPr>
            <a:grpSpLocks noChangeAspect="1"/>
          </p:cNvGrpSpPr>
          <p:nvPr/>
        </p:nvGrpSpPr>
        <p:grpSpPr>
          <a:xfrm>
            <a:off x="7470448" y="4522578"/>
            <a:ext cx="420026" cy="322141"/>
            <a:chOff x="3368910" y="2060656"/>
            <a:chExt cx="386215" cy="296210"/>
          </a:xfrm>
        </p:grpSpPr>
        <p:sp>
          <p:nvSpPr>
            <p:cNvPr id="78" name="Oval 18"/>
            <p:cNvSpPr>
              <a:spLocks noChangeAspect="1" noChangeArrowheads="1"/>
            </p:cNvSpPr>
            <p:nvPr/>
          </p:nvSpPr>
          <p:spPr bwMode="auto">
            <a:xfrm>
              <a:off x="3402856" y="2060656"/>
              <a:ext cx="296231" cy="29621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Text Box 23"/>
            <p:cNvSpPr txBox="1">
              <a:spLocks noChangeArrowheads="1"/>
            </p:cNvSpPr>
            <p:nvPr/>
          </p:nvSpPr>
          <p:spPr bwMode="auto">
            <a:xfrm>
              <a:off x="3368910" y="2092926"/>
              <a:ext cx="386215" cy="240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210</a:t>
              </a:r>
            </a:p>
          </p:txBody>
        </p:sp>
      </p:grpSp>
      <p:sp>
        <p:nvSpPr>
          <p:cNvPr id="81" name="CasellaDiTesto 80"/>
          <p:cNvSpPr txBox="1"/>
          <p:nvPr/>
        </p:nvSpPr>
        <p:spPr>
          <a:xfrm>
            <a:off x="-680422" y="5692522"/>
            <a:ext cx="7616480" cy="874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3200" baseline="30000" dirty="0" smtClean="0">
                <a:solidFill>
                  <a:srgbClr val="00FFFF"/>
                </a:solidFill>
                <a:latin typeface="Calibri"/>
                <a:cs typeface="Calibri"/>
              </a:rPr>
              <a:t>210</a:t>
            </a:r>
            <a:r>
              <a:rPr lang="it-IT" sz="3200" dirty="0" smtClean="0">
                <a:solidFill>
                  <a:srgbClr val="00FFFF"/>
                </a:solidFill>
                <a:latin typeface="Calibri"/>
                <a:cs typeface="Calibri"/>
              </a:rPr>
              <a:t>Bi: </a:t>
            </a:r>
            <a:r>
              <a:rPr lang="it-IT" sz="3200" baseline="30000" dirty="0" smtClean="0">
                <a:solidFill>
                  <a:srgbClr val="00FFFF"/>
                </a:solidFill>
                <a:latin typeface="Calibri"/>
                <a:cs typeface="Calibri"/>
              </a:rPr>
              <a:t>208</a:t>
            </a:r>
            <a:r>
              <a:rPr lang="it-IT" sz="3200" dirty="0" smtClean="0">
                <a:solidFill>
                  <a:srgbClr val="00FFFF"/>
                </a:solidFill>
                <a:latin typeface="Calibri"/>
                <a:cs typeface="Calibri"/>
              </a:rPr>
              <a:t>Pb </a:t>
            </a:r>
            <a:r>
              <a:rPr lang="it-IT" sz="3200" dirty="0">
                <a:solidFill>
                  <a:srgbClr val="00FFFF"/>
                </a:solidFill>
                <a:latin typeface="Calibri"/>
                <a:cs typeface="Calibri"/>
              </a:rPr>
              <a:t>+ </a:t>
            </a:r>
            <a:r>
              <a:rPr lang="it-IT" sz="3200" dirty="0" smtClean="0">
                <a:solidFill>
                  <a:srgbClr val="00FFFF"/>
                </a:solidFill>
                <a:latin typeface="Calibri"/>
                <a:cs typeface="Calibri"/>
              </a:rPr>
              <a:t>1 </a:t>
            </a:r>
            <a:r>
              <a:rPr lang="it-IT" sz="3200" dirty="0" err="1" smtClean="0">
                <a:solidFill>
                  <a:srgbClr val="00FFFF"/>
                </a:solidFill>
                <a:latin typeface="Symbol" charset="2"/>
                <a:cs typeface="Symbol" charset="2"/>
              </a:rPr>
              <a:t>p</a:t>
            </a:r>
            <a:r>
              <a:rPr lang="it-IT" sz="3200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 + </a:t>
            </a:r>
            <a:r>
              <a:rPr lang="it-IT" sz="3200" dirty="0" smtClean="0">
                <a:solidFill>
                  <a:srgbClr val="00FFFF"/>
                </a:solidFill>
                <a:latin typeface="Calibri"/>
                <a:cs typeface="Calibri"/>
              </a:rPr>
              <a:t>1 </a:t>
            </a:r>
            <a:r>
              <a:rPr lang="it-IT" sz="3200" dirty="0" err="1" smtClean="0">
                <a:solidFill>
                  <a:srgbClr val="00FFFF"/>
                </a:solidFill>
                <a:latin typeface="Symbol" charset="2"/>
                <a:cs typeface="Symbol" charset="2"/>
              </a:rPr>
              <a:t>n</a:t>
            </a:r>
            <a:endParaRPr lang="it-IT" sz="3200" dirty="0">
              <a:solidFill>
                <a:srgbClr val="00FFFF"/>
              </a:solidFill>
              <a:latin typeface="Symbol" charset="2"/>
              <a:cs typeface="Symbol" charset="2"/>
            </a:endParaRPr>
          </a:p>
          <a:p>
            <a:pPr algn="ctr">
              <a:lnSpc>
                <a:spcPct val="90000"/>
              </a:lnSpc>
            </a:pPr>
            <a:endParaRPr lang="it-IT" sz="2400" b="1" dirty="0" smtClean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82" name="Gruppo 81"/>
          <p:cNvGrpSpPr/>
          <p:nvPr/>
        </p:nvGrpSpPr>
        <p:grpSpPr>
          <a:xfrm>
            <a:off x="50892" y="5511950"/>
            <a:ext cx="6930014" cy="1340280"/>
            <a:chOff x="79754" y="5511950"/>
            <a:chExt cx="6930014" cy="1340280"/>
          </a:xfrm>
        </p:grpSpPr>
        <p:grpSp>
          <p:nvGrpSpPr>
            <p:cNvPr id="83" name="Gruppo 82"/>
            <p:cNvGrpSpPr/>
            <p:nvPr/>
          </p:nvGrpSpPr>
          <p:grpSpPr>
            <a:xfrm>
              <a:off x="79754" y="5511950"/>
              <a:ext cx="6930014" cy="1293040"/>
              <a:chOff x="-3068490" y="4844827"/>
              <a:chExt cx="6930014" cy="1293040"/>
            </a:xfrm>
          </p:grpSpPr>
          <p:grpSp>
            <p:nvGrpSpPr>
              <p:cNvPr id="85" name="Group 11"/>
              <p:cNvGrpSpPr/>
              <p:nvPr/>
            </p:nvGrpSpPr>
            <p:grpSpPr>
              <a:xfrm>
                <a:off x="-3068490" y="4844827"/>
                <a:ext cx="6930014" cy="719999"/>
                <a:chOff x="-2762639" y="4974005"/>
                <a:chExt cx="6930014" cy="719999"/>
              </a:xfrm>
            </p:grpSpPr>
            <p:sp>
              <p:nvSpPr>
                <p:cNvPr id="88" name="Rectangle 86"/>
                <p:cNvSpPr/>
                <p:nvPr/>
              </p:nvSpPr>
              <p:spPr>
                <a:xfrm>
                  <a:off x="3982709" y="4974005"/>
                  <a:ext cx="18466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lang="en-US" sz="1400" kern="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89" name="Picture 8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2762639" y="4974005"/>
                  <a:ext cx="724425" cy="719999"/>
                </a:xfrm>
                <a:prstGeom prst="rect">
                  <a:avLst/>
                </a:prstGeom>
              </p:spPr>
            </p:pic>
          </p:grpSp>
          <p:sp>
            <p:nvSpPr>
              <p:cNvPr id="86" name="Elipsa 1"/>
              <p:cNvSpPr>
                <a:spLocks noChangeAspect="1"/>
              </p:cNvSpPr>
              <p:nvPr/>
            </p:nvSpPr>
            <p:spPr bwMode="auto">
              <a:xfrm>
                <a:off x="-3068490" y="5454847"/>
                <a:ext cx="684116" cy="683020"/>
              </a:xfrm>
              <a:prstGeom prst="ellipse">
                <a:avLst/>
              </a:prstGeom>
              <a:solidFill>
                <a:sysClr val="window" lastClr="FFFFFF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3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pic>
            <p:nvPicPr>
              <p:cNvPr id="87" name="Picture 6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2959238" y="5563559"/>
                <a:ext cx="478358" cy="468000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84" name="Rettangolo 83"/>
            <p:cNvSpPr/>
            <p:nvPr/>
          </p:nvSpPr>
          <p:spPr>
            <a:xfrm>
              <a:off x="1010209" y="6505981"/>
              <a:ext cx="52569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90000"/>
                </a:lnSpc>
                <a:defRPr/>
              </a:pP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N. </a:t>
              </a:r>
              <a:r>
                <a:rPr lang="en-US" kern="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Cielicka</a:t>
              </a: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, B</a:t>
              </a:r>
              <a:r>
                <a:rPr lang="en-US" kern="0" dirty="0">
                  <a:solidFill>
                    <a:schemeClr val="bg1"/>
                  </a:solidFill>
                  <a:latin typeface="Calibri"/>
                  <a:cs typeface="Calibri"/>
                </a:rPr>
                <a:t>. </a:t>
              </a:r>
              <a:r>
                <a:rPr lang="en-US" kern="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Fornal</a:t>
              </a: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, S. </a:t>
              </a:r>
              <a:r>
                <a:rPr lang="en-US" kern="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Leoni</a:t>
              </a: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, …  (Milano, Krakow)</a:t>
              </a:r>
              <a:endParaRPr lang="en-US" kern="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41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8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94064" y="4938324"/>
            <a:ext cx="4284663" cy="1754187"/>
            <a:chOff x="94064" y="4981590"/>
            <a:chExt cx="4284663" cy="1754187"/>
          </a:xfrm>
        </p:grpSpPr>
        <p:pic>
          <p:nvPicPr>
            <p:cNvPr id="3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64" y="4981590"/>
              <a:ext cx="4284663" cy="175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7" t="19408" r="62675" b="34074"/>
            <a:stretch>
              <a:fillRect/>
            </a:stretch>
          </p:blipFill>
          <p:spPr bwMode="auto">
            <a:xfrm>
              <a:off x="2794402" y="5510997"/>
              <a:ext cx="1223962" cy="736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10"/>
            <p:cNvSpPr txBox="1">
              <a:spLocks noChangeArrowheads="1"/>
            </p:cNvSpPr>
            <p:nvPr/>
          </p:nvSpPr>
          <p:spPr bwMode="auto">
            <a:xfrm>
              <a:off x="2377364" y="6591784"/>
              <a:ext cx="257883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Corbel" charset="0"/>
                  <a:cs typeface="Corbel" charset="0"/>
                </a:rPr>
                <a:t>[</a:t>
              </a:r>
              <a:r>
                <a:rPr lang="en-US" sz="800" dirty="0" err="1" smtClean="0">
                  <a:solidFill>
                    <a:prstClr val="black"/>
                  </a:solidFill>
                  <a:latin typeface="Corbel" charset="0"/>
                  <a:cs typeface="Corbel" charset="0"/>
                </a:rPr>
                <a:t>chns</a:t>
              </a:r>
              <a:r>
                <a:rPr lang="en-US" sz="800" dirty="0" smtClean="0">
                  <a:solidFill>
                    <a:prstClr val="black"/>
                  </a:solidFill>
                  <a:latin typeface="Corbel" charset="0"/>
                  <a:cs typeface="Corbel" charset="0"/>
                </a:rPr>
                <a:t>]</a:t>
              </a:r>
              <a:endParaRPr lang="en-US" sz="800" baseline="-25000" dirty="0">
                <a:solidFill>
                  <a:prstClr val="black"/>
                </a:solidFill>
                <a:latin typeface="Corbel" charset="0"/>
                <a:cs typeface="Corbel" charset="0"/>
              </a:endParaRPr>
            </a:p>
          </p:txBody>
        </p:sp>
        <p:sp>
          <p:nvSpPr>
            <p:cNvPr id="6" name="TextBox 11"/>
            <p:cNvSpPr txBox="1">
              <a:spLocks noChangeArrowheads="1"/>
            </p:cNvSpPr>
            <p:nvPr/>
          </p:nvSpPr>
          <p:spPr bwMode="auto">
            <a:xfrm>
              <a:off x="3010673" y="5123288"/>
              <a:ext cx="1296987" cy="215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</a:rPr>
                <a:t>Gate 3081 </a:t>
              </a:r>
              <a:r>
                <a:rPr lang="en-US" sz="1400" dirty="0" err="1">
                  <a:solidFill>
                    <a:prstClr val="black"/>
                  </a:solidFill>
                </a:rPr>
                <a:t>keV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13"/>
            <p:cNvSpPr txBox="1">
              <a:spLocks noChangeArrowheads="1"/>
            </p:cNvSpPr>
            <p:nvPr/>
          </p:nvSpPr>
          <p:spPr bwMode="auto">
            <a:xfrm>
              <a:off x="1065614" y="5222072"/>
              <a:ext cx="37702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00FF"/>
                  </a:solidFill>
                  <a:latin typeface="Corbel" charset="0"/>
                  <a:cs typeface="Corbel" charset="0"/>
                </a:rPr>
                <a:t>320</a:t>
              </a:r>
              <a:endParaRPr lang="en-US" sz="1000" b="1" dirty="0">
                <a:solidFill>
                  <a:srgbClr val="0000FF"/>
                </a:solidFill>
                <a:latin typeface="Corbel" charset="0"/>
                <a:cs typeface="Corbel" charset="0"/>
              </a:endParaRPr>
            </a:p>
          </p:txBody>
        </p:sp>
        <p:sp>
          <p:nvSpPr>
            <p:cNvPr id="8" name="TextBox 14"/>
            <p:cNvSpPr txBox="1">
              <a:spLocks noChangeArrowheads="1"/>
            </p:cNvSpPr>
            <p:nvPr/>
          </p:nvSpPr>
          <p:spPr bwMode="auto">
            <a:xfrm>
              <a:off x="1570439" y="5374472"/>
              <a:ext cx="37702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00FF"/>
                  </a:solidFill>
                  <a:latin typeface="Corbel" charset="0"/>
                  <a:cs typeface="Corbel" charset="0"/>
                </a:rPr>
                <a:t>530</a:t>
              </a:r>
              <a:endParaRPr lang="en-US" sz="1000" b="1" dirty="0">
                <a:solidFill>
                  <a:srgbClr val="0000FF"/>
                </a:solidFill>
                <a:latin typeface="Corbel" charset="0"/>
                <a:cs typeface="Corbel" charset="0"/>
              </a:endParaRPr>
            </a:p>
          </p:txBody>
        </p:sp>
        <p:sp>
          <p:nvSpPr>
            <p:cNvPr id="9" name="TextBox 15"/>
            <p:cNvSpPr txBox="1">
              <a:spLocks noChangeArrowheads="1"/>
            </p:cNvSpPr>
            <p:nvPr/>
          </p:nvSpPr>
          <p:spPr bwMode="auto">
            <a:xfrm>
              <a:off x="1929214" y="5623709"/>
              <a:ext cx="37802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00FF"/>
                  </a:solidFill>
                  <a:latin typeface="Corbel" charset="0"/>
                  <a:cs typeface="Corbel" charset="0"/>
                </a:rPr>
                <a:t>674</a:t>
              </a:r>
              <a:endParaRPr lang="en-US" sz="1000" b="1" dirty="0">
                <a:solidFill>
                  <a:srgbClr val="0000FF"/>
                </a:solidFill>
                <a:latin typeface="Corbel" charset="0"/>
                <a:cs typeface="Corbel" charset="0"/>
              </a:endParaRPr>
            </a:p>
          </p:txBody>
        </p:sp>
        <p:sp>
          <p:nvSpPr>
            <p:cNvPr id="10" name="Rectangle 50"/>
            <p:cNvSpPr/>
            <p:nvPr/>
          </p:nvSpPr>
          <p:spPr>
            <a:xfrm>
              <a:off x="3518599" y="5548526"/>
              <a:ext cx="47065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CC0099"/>
                  </a:solidFill>
                  <a:latin typeface="Calibri"/>
                </a:rPr>
                <a:t>3081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80533" y="618595"/>
            <a:ext cx="9000000" cy="4147324"/>
            <a:chOff x="80533" y="791755"/>
            <a:chExt cx="9000000" cy="4147324"/>
          </a:xfrm>
        </p:grpSpPr>
        <p:pic>
          <p:nvPicPr>
            <p:cNvPr id="12" name="Picture 6" descr="210Bi_ng.jp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33" y="907079"/>
              <a:ext cx="9000000" cy="4032000"/>
            </a:xfrm>
            <a:prstGeom prst="rect">
              <a:avLst/>
            </a:prstGeom>
          </p:spPr>
        </p:pic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8469091" y="791755"/>
              <a:ext cx="603588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 dirty="0" err="1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r>
                <a:rPr lang="en-US" sz="2400" b="1" i="1" baseline="-25000" dirty="0" err="1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</a:t>
              </a:r>
              <a:endParaRPr lang="en-US" sz="24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7074006" y="947938"/>
              <a:ext cx="1420222" cy="449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 defTabSz="91440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i="1" dirty="0" smtClean="0">
                  <a:solidFill>
                    <a:srgbClr val="0000FF"/>
                  </a:solidFill>
                  <a:latin typeface="Corbel" charset="0"/>
                  <a:ea typeface="ＭＳ Ｐゴシック" charset="0"/>
                  <a:cs typeface="Corbel" charset="0"/>
                </a:rPr>
                <a:t>4605.2(1) </a:t>
              </a:r>
              <a:r>
                <a:rPr lang="en-US" sz="1600" b="1" i="1" dirty="0" err="1" smtClean="0">
                  <a:solidFill>
                    <a:srgbClr val="0000FF"/>
                  </a:solidFill>
                  <a:latin typeface="Corbel" charset="0"/>
                  <a:ea typeface="ＭＳ Ｐゴシック" charset="0"/>
                  <a:cs typeface="Corbel" charset="0"/>
                </a:rPr>
                <a:t>keV</a:t>
              </a:r>
              <a:endParaRPr lang="en-US" sz="1600" b="1" i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endParaRPr>
            </a:p>
            <a:p>
              <a:pPr algn="r" defTabSz="91440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i="1" dirty="0" smtClean="0">
                  <a:solidFill>
                    <a:srgbClr val="0000FF"/>
                  </a:solidFill>
                  <a:latin typeface="Corbel" charset="0"/>
                  <a:ea typeface="ＭＳ Ｐゴシック" charset="0"/>
                  <a:cs typeface="Corbel" charset="0"/>
                </a:rPr>
                <a:t>4-,5-</a:t>
              </a:r>
              <a:endParaRPr lang="en-US" sz="1600" b="1" i="1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endParaRPr>
            </a:p>
          </p:txBody>
        </p:sp>
        <p:sp>
          <p:nvSpPr>
            <p:cNvPr id="15" name="TextBox 1"/>
            <p:cNvSpPr txBox="1"/>
            <p:nvPr/>
          </p:nvSpPr>
          <p:spPr>
            <a:xfrm>
              <a:off x="927799" y="1005585"/>
              <a:ext cx="29284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C0099"/>
                  </a:solidFill>
                  <a:latin typeface="Corbel"/>
                  <a:cs typeface="Corbel"/>
                </a:rPr>
                <a:t>6</a:t>
              </a:r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4 primary transitions (40 new)</a:t>
              </a:r>
              <a:endParaRPr lang="en-US" sz="16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16" name="TextBox 67"/>
            <p:cNvSpPr txBox="1"/>
            <p:nvPr/>
          </p:nvSpPr>
          <p:spPr>
            <a:xfrm>
              <a:off x="6264298" y="1708447"/>
              <a:ext cx="24444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70 excited states (33 new)</a:t>
              </a:r>
              <a:endParaRPr lang="en-US" sz="16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7" name="Group 9"/>
          <p:cNvGrpSpPr/>
          <p:nvPr/>
        </p:nvGrpSpPr>
        <p:grpSpPr>
          <a:xfrm>
            <a:off x="316008" y="746420"/>
            <a:ext cx="8605575" cy="3996908"/>
            <a:chOff x="316008" y="805280"/>
            <a:chExt cx="8605575" cy="3996908"/>
          </a:xfrm>
        </p:grpSpPr>
        <p:cxnSp>
          <p:nvCxnSpPr>
            <p:cNvPr id="18" name="Straight Connector 24"/>
            <p:cNvCxnSpPr/>
            <p:nvPr/>
          </p:nvCxnSpPr>
          <p:spPr>
            <a:xfrm>
              <a:off x="634346" y="896456"/>
              <a:ext cx="0" cy="2615846"/>
            </a:xfrm>
            <a:prstGeom prst="line">
              <a:avLst/>
            </a:prstGeom>
            <a:ln w="19050" cmpd="sng">
              <a:solidFill>
                <a:srgbClr val="CC0099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9"/>
            <p:cNvCxnSpPr/>
            <p:nvPr/>
          </p:nvCxnSpPr>
          <p:spPr>
            <a:xfrm>
              <a:off x="7979658" y="3959038"/>
              <a:ext cx="0" cy="583841"/>
            </a:xfrm>
            <a:prstGeom prst="line">
              <a:avLst/>
            </a:prstGeom>
            <a:ln w="1905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1"/>
            <p:cNvCxnSpPr/>
            <p:nvPr/>
          </p:nvCxnSpPr>
          <p:spPr>
            <a:xfrm>
              <a:off x="8743245" y="4528137"/>
              <a:ext cx="0" cy="274051"/>
            </a:xfrm>
            <a:prstGeom prst="line">
              <a:avLst/>
            </a:prstGeom>
            <a:ln w="1905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44"/>
            <p:cNvSpPr/>
            <p:nvPr/>
          </p:nvSpPr>
          <p:spPr>
            <a:xfrm rot="18551578">
              <a:off x="211487" y="909801"/>
              <a:ext cx="47065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CC0099"/>
                  </a:solidFill>
                  <a:latin typeface="Calibri"/>
                </a:rPr>
                <a:t>3081</a:t>
              </a:r>
            </a:p>
          </p:txBody>
        </p:sp>
        <p:sp>
          <p:nvSpPr>
            <p:cNvPr id="22" name="Rectangle 49"/>
            <p:cNvSpPr/>
            <p:nvPr/>
          </p:nvSpPr>
          <p:spPr>
            <a:xfrm rot="18551578">
              <a:off x="8591200" y="4174737"/>
              <a:ext cx="39915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rgbClr val="0000FF"/>
                  </a:solidFill>
                  <a:latin typeface="Calibri"/>
                </a:rPr>
                <a:t>320</a:t>
              </a:r>
              <a:endParaRPr lang="en-US" sz="1100" b="1" dirty="0">
                <a:solidFill>
                  <a:srgbClr val="0000FF"/>
                </a:solidFill>
                <a:latin typeface="Calibri"/>
              </a:endParaRPr>
            </a:p>
          </p:txBody>
        </p:sp>
        <p:cxnSp>
          <p:nvCxnSpPr>
            <p:cNvPr id="23" name="Straight Connector 68"/>
            <p:cNvCxnSpPr/>
            <p:nvPr/>
          </p:nvCxnSpPr>
          <p:spPr>
            <a:xfrm>
              <a:off x="7043106" y="3508040"/>
              <a:ext cx="0" cy="450998"/>
            </a:xfrm>
            <a:prstGeom prst="line">
              <a:avLst/>
            </a:prstGeom>
            <a:ln w="1905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69"/>
            <p:cNvSpPr/>
            <p:nvPr/>
          </p:nvSpPr>
          <p:spPr>
            <a:xfrm rot="18551578">
              <a:off x="6893112" y="3205628"/>
              <a:ext cx="39915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rgbClr val="0000FF"/>
                  </a:solidFill>
                  <a:latin typeface="Calibri"/>
                </a:rPr>
                <a:t>530</a:t>
              </a:r>
              <a:endParaRPr lang="en-US" sz="1100" b="1" dirty="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5" name="Rectangle 70"/>
            <p:cNvSpPr/>
            <p:nvPr/>
          </p:nvSpPr>
          <p:spPr>
            <a:xfrm rot="18551578">
              <a:off x="7832159" y="3654714"/>
              <a:ext cx="39915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rgbClr val="0000FF"/>
                  </a:solidFill>
                  <a:latin typeface="Calibri"/>
                </a:rPr>
                <a:t>674</a:t>
              </a:r>
              <a:endParaRPr lang="en-US" sz="1100" b="1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26" name="Group 23"/>
          <p:cNvGrpSpPr/>
          <p:nvPr/>
        </p:nvGrpSpPr>
        <p:grpSpPr>
          <a:xfrm>
            <a:off x="5049879" y="5154268"/>
            <a:ext cx="3860186" cy="1456081"/>
            <a:chOff x="5049867" y="5178993"/>
            <a:chExt cx="3860186" cy="1456081"/>
          </a:xfrm>
        </p:grpSpPr>
        <p:sp>
          <p:nvSpPr>
            <p:cNvPr id="27" name="Rectangle 22"/>
            <p:cNvSpPr/>
            <p:nvPr/>
          </p:nvSpPr>
          <p:spPr>
            <a:xfrm>
              <a:off x="5053106" y="5178993"/>
              <a:ext cx="3856947" cy="1456081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8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5376" y="5294134"/>
              <a:ext cx="1152226" cy="1277824"/>
            </a:xfrm>
            <a:prstGeom prst="rect">
              <a:avLst/>
            </a:prstGeom>
          </p:spPr>
        </p:pic>
        <p:pic>
          <p:nvPicPr>
            <p:cNvPr id="29" name="Picture 17"/>
            <p:cNvPicPr>
              <a:picLocks noChangeAspect="1"/>
            </p:cNvPicPr>
            <p:nvPr/>
          </p:nvPicPr>
          <p:blipFill rotWithShape="1">
            <a:blip r:embed="rId6"/>
            <a:srcRect l="4159"/>
            <a:stretch/>
          </p:blipFill>
          <p:spPr>
            <a:xfrm>
              <a:off x="5102961" y="5540780"/>
              <a:ext cx="2870634" cy="503999"/>
            </a:xfrm>
            <a:prstGeom prst="rect">
              <a:avLst/>
            </a:prstGeom>
          </p:spPr>
        </p:pic>
        <p:sp>
          <p:nvSpPr>
            <p:cNvPr id="30" name="TextBox 71"/>
            <p:cNvSpPr txBox="1"/>
            <p:nvPr/>
          </p:nvSpPr>
          <p:spPr>
            <a:xfrm>
              <a:off x="5049867" y="5178993"/>
              <a:ext cx="2428870" cy="142808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Angular Correlations</a:t>
              </a:r>
            </a:p>
            <a:p>
              <a:pPr algn="ctr"/>
              <a:endParaRPr lang="en-US" sz="1600" b="1" dirty="0">
                <a:solidFill>
                  <a:srgbClr val="FF00FF"/>
                </a:solidFill>
                <a:latin typeface="Corbel"/>
                <a:cs typeface="Corbel"/>
              </a:endParaRPr>
            </a:p>
            <a:p>
              <a:pPr algn="ctr"/>
              <a:endParaRPr lang="en-US" sz="1600" b="1" dirty="0">
                <a:solidFill>
                  <a:srgbClr val="FF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60000"/>
                </a:lnSpc>
              </a:pPr>
              <a:endParaRPr lang="en-US" sz="800" b="1" dirty="0">
                <a:solidFill>
                  <a:srgbClr val="FF00FF"/>
                </a:solidFill>
                <a:latin typeface="Corbel"/>
                <a:cs typeface="Corbel"/>
              </a:endParaRPr>
            </a:p>
            <a:p>
              <a:pPr algn="ctr"/>
              <a:r>
                <a:rPr lang="en-US" sz="1600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Multipolarities</a:t>
              </a:r>
              <a:r>
                <a:rPr lang="en-US" sz="16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of </a:t>
              </a:r>
              <a:r>
                <a:rPr lang="en-US" sz="16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-decay</a:t>
              </a:r>
            </a:p>
            <a:p>
              <a:pPr algn="ctr"/>
              <a:r>
                <a:rPr lang="en-US" sz="16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Spin (Parity) of States</a:t>
              </a:r>
              <a:endParaRPr lang="en-US" sz="16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0" y="-71593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baseline="30000" dirty="0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209</a:t>
            </a:r>
            <a:r>
              <a:rPr lang="it-IT" sz="3200" b="1" dirty="0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Bi(</a:t>
            </a:r>
            <a:r>
              <a:rPr lang="it-IT" sz="3200" b="1" dirty="0" err="1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n,</a:t>
            </a:r>
            <a:r>
              <a:rPr lang="it-IT" sz="3200" b="1" dirty="0" err="1" smtClean="0">
                <a:solidFill>
                  <a:srgbClr val="00FFFF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it-IT" sz="3200" b="1" dirty="0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)</a:t>
            </a:r>
            <a:r>
              <a:rPr lang="it-IT" sz="3200" b="1" baseline="30000" dirty="0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210</a:t>
            </a:r>
            <a:r>
              <a:rPr lang="it-IT" sz="3200" b="1" dirty="0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Bi 					        </a:t>
            </a:r>
            <a:r>
              <a:rPr lang="it-IT" sz="2800" dirty="0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ILL Grenoble</a:t>
            </a:r>
          </a:p>
        </p:txBody>
      </p:sp>
    </p:spTree>
    <p:extLst>
      <p:ext uri="{BB962C8B-B14F-4D97-AF65-F5344CB8AC3E}">
        <p14:creationId xmlns:p14="http://schemas.microsoft.com/office/powerpoint/2010/main" val="384152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970703" y="361676"/>
            <a:ext cx="7852260" cy="5723307"/>
            <a:chOff x="970701" y="361672"/>
            <a:chExt cx="7852260" cy="5723307"/>
          </a:xfrm>
        </p:grpSpPr>
        <p:sp>
          <p:nvSpPr>
            <p:cNvPr id="268" name="Prostokąt 49"/>
            <p:cNvSpPr>
              <a:spLocks noChangeArrowheads="1"/>
            </p:cNvSpPr>
            <p:nvPr/>
          </p:nvSpPr>
          <p:spPr bwMode="auto">
            <a:xfrm>
              <a:off x="970701" y="361672"/>
              <a:ext cx="7852260" cy="5723307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269" name="Obraz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3" b="12035"/>
            <a:stretch>
              <a:fillRect/>
            </a:stretch>
          </p:blipFill>
          <p:spPr bwMode="auto">
            <a:xfrm>
              <a:off x="6137727" y="384577"/>
              <a:ext cx="2351724" cy="171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0" name="Obraz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 b="7314"/>
            <a:stretch>
              <a:fillRect/>
            </a:stretch>
          </p:blipFill>
          <p:spPr bwMode="auto">
            <a:xfrm>
              <a:off x="4162167" y="1420946"/>
              <a:ext cx="2401516" cy="180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1" name="Obraz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4" b="7684"/>
            <a:stretch>
              <a:fillRect/>
            </a:stretch>
          </p:blipFill>
          <p:spPr bwMode="auto">
            <a:xfrm>
              <a:off x="2403394" y="2593679"/>
              <a:ext cx="2623740" cy="180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2" name="Obraz 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2" r="-7402" b="7880"/>
            <a:stretch>
              <a:fillRect/>
            </a:stretch>
          </p:blipFill>
          <p:spPr bwMode="auto">
            <a:xfrm>
              <a:off x="1183092" y="4169289"/>
              <a:ext cx="2739760" cy="179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3" name="Prostokąt 15"/>
            <p:cNvSpPr>
              <a:spLocks noChangeArrowheads="1"/>
            </p:cNvSpPr>
            <p:nvPr/>
          </p:nvSpPr>
          <p:spPr bwMode="auto">
            <a:xfrm>
              <a:off x="1303068" y="5661874"/>
              <a:ext cx="495694" cy="43294"/>
            </a:xfrm>
            <a:prstGeom prst="rect">
              <a:avLst/>
            </a:prstGeom>
            <a:noFill/>
            <a:ln w="9525" algn="ctr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4" name="Prostokąt 16"/>
            <p:cNvSpPr>
              <a:spLocks noChangeArrowheads="1"/>
            </p:cNvSpPr>
            <p:nvPr/>
          </p:nvSpPr>
          <p:spPr bwMode="auto">
            <a:xfrm rot="5400000">
              <a:off x="1256345" y="5637804"/>
              <a:ext cx="351775" cy="36888"/>
            </a:xfrm>
            <a:prstGeom prst="rect">
              <a:avLst/>
            </a:prstGeom>
            <a:noFill/>
            <a:ln w="6350" algn="ctr">
              <a:solidFill>
                <a:srgbClr val="000000">
                  <a:alpha val="5098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5" name="Prostokąt 19"/>
            <p:cNvSpPr>
              <a:spLocks noChangeArrowheads="1"/>
            </p:cNvSpPr>
            <p:nvPr/>
          </p:nvSpPr>
          <p:spPr bwMode="auto">
            <a:xfrm>
              <a:off x="1620081" y="4915336"/>
              <a:ext cx="80695" cy="1266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6" name="Prostokąt 20"/>
            <p:cNvSpPr>
              <a:spLocks noChangeArrowheads="1"/>
            </p:cNvSpPr>
            <p:nvPr/>
          </p:nvSpPr>
          <p:spPr bwMode="auto">
            <a:xfrm>
              <a:off x="1349177" y="5375634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7" name="Prostokąt 21"/>
            <p:cNvSpPr>
              <a:spLocks noChangeArrowheads="1"/>
            </p:cNvSpPr>
            <p:nvPr/>
          </p:nvSpPr>
          <p:spPr bwMode="auto">
            <a:xfrm>
              <a:off x="1626748" y="5806698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8" name="Prostokąt 22"/>
            <p:cNvSpPr>
              <a:spLocks noChangeArrowheads="1"/>
            </p:cNvSpPr>
            <p:nvPr/>
          </p:nvSpPr>
          <p:spPr bwMode="auto">
            <a:xfrm>
              <a:off x="1391885" y="5809585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9" name="Prostokąt 23"/>
            <p:cNvSpPr>
              <a:spLocks noChangeArrowheads="1"/>
            </p:cNvSpPr>
            <p:nvPr/>
          </p:nvSpPr>
          <p:spPr bwMode="auto">
            <a:xfrm>
              <a:off x="1277511" y="5592609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0" name="Prostokąt 24"/>
            <p:cNvSpPr>
              <a:spLocks noChangeArrowheads="1"/>
            </p:cNvSpPr>
            <p:nvPr/>
          </p:nvSpPr>
          <p:spPr bwMode="auto">
            <a:xfrm>
              <a:off x="1781688" y="5655002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1" name="Prostokąt 25"/>
            <p:cNvSpPr>
              <a:spLocks noChangeArrowheads="1"/>
            </p:cNvSpPr>
            <p:nvPr/>
          </p:nvSpPr>
          <p:spPr bwMode="auto">
            <a:xfrm>
              <a:off x="2240458" y="5353084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2" name="Prostokąt 26"/>
            <p:cNvSpPr>
              <a:spLocks noChangeArrowheads="1"/>
            </p:cNvSpPr>
            <p:nvPr/>
          </p:nvSpPr>
          <p:spPr bwMode="auto">
            <a:xfrm>
              <a:off x="2085769" y="5537521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3" name="Prostokąt 27"/>
            <p:cNvSpPr>
              <a:spLocks noChangeArrowheads="1"/>
            </p:cNvSpPr>
            <p:nvPr/>
          </p:nvSpPr>
          <p:spPr bwMode="auto">
            <a:xfrm>
              <a:off x="2392602" y="5353085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4" name="Prostokąt 28"/>
            <p:cNvSpPr>
              <a:spLocks noChangeArrowheads="1"/>
            </p:cNvSpPr>
            <p:nvPr/>
          </p:nvSpPr>
          <p:spPr bwMode="auto">
            <a:xfrm>
              <a:off x="1417709" y="5460524"/>
              <a:ext cx="29046" cy="238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5" name="pole tekstowe 11"/>
            <p:cNvSpPr txBox="1">
              <a:spLocks noChangeArrowheads="1"/>
            </p:cNvSpPr>
            <p:nvPr/>
          </p:nvSpPr>
          <p:spPr bwMode="auto">
            <a:xfrm>
              <a:off x="1199830" y="5252455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86" name="Prostokąt 29"/>
            <p:cNvSpPr>
              <a:spLocks noChangeArrowheads="1"/>
            </p:cNvSpPr>
            <p:nvPr/>
          </p:nvSpPr>
          <p:spPr bwMode="auto">
            <a:xfrm>
              <a:off x="1710487" y="482849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7" name="pole tekstowe 30"/>
            <p:cNvSpPr txBox="1">
              <a:spLocks noChangeArrowheads="1"/>
            </p:cNvSpPr>
            <p:nvPr/>
          </p:nvSpPr>
          <p:spPr bwMode="auto">
            <a:xfrm>
              <a:off x="1510001" y="4725212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288" name="Prostokąt 31"/>
            <p:cNvSpPr>
              <a:spLocks noChangeArrowheads="1"/>
            </p:cNvSpPr>
            <p:nvPr/>
          </p:nvSpPr>
          <p:spPr bwMode="auto">
            <a:xfrm>
              <a:off x="1950077" y="4479373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9" name="Prostokąt 32"/>
            <p:cNvSpPr>
              <a:spLocks noChangeArrowheads="1"/>
            </p:cNvSpPr>
            <p:nvPr/>
          </p:nvSpPr>
          <p:spPr bwMode="auto">
            <a:xfrm>
              <a:off x="2925407" y="4830446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0" name="pole tekstowe 33"/>
            <p:cNvSpPr txBox="1">
              <a:spLocks noChangeArrowheads="1"/>
            </p:cNvSpPr>
            <p:nvPr/>
          </p:nvSpPr>
          <p:spPr bwMode="auto">
            <a:xfrm>
              <a:off x="1753194" y="4355793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291" name="Prostokąt 34"/>
            <p:cNvSpPr>
              <a:spLocks noChangeArrowheads="1"/>
            </p:cNvSpPr>
            <p:nvPr/>
          </p:nvSpPr>
          <p:spPr bwMode="auto">
            <a:xfrm>
              <a:off x="2085770" y="4297727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2" name="Prostokąt 35"/>
            <p:cNvSpPr>
              <a:spLocks noChangeArrowheads="1"/>
            </p:cNvSpPr>
            <p:nvPr/>
          </p:nvSpPr>
          <p:spPr bwMode="auto">
            <a:xfrm>
              <a:off x="2381679" y="405828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3" name="Prostokąt 36"/>
            <p:cNvSpPr>
              <a:spLocks noChangeArrowheads="1"/>
            </p:cNvSpPr>
            <p:nvPr/>
          </p:nvSpPr>
          <p:spPr bwMode="auto">
            <a:xfrm>
              <a:off x="3238573" y="328597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4" name="Prostokąt 37"/>
            <p:cNvSpPr>
              <a:spLocks noChangeArrowheads="1"/>
            </p:cNvSpPr>
            <p:nvPr/>
          </p:nvSpPr>
          <p:spPr bwMode="auto">
            <a:xfrm>
              <a:off x="3051176" y="3495055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5" name="Prostokąt 38"/>
            <p:cNvSpPr>
              <a:spLocks noChangeArrowheads="1"/>
            </p:cNvSpPr>
            <p:nvPr/>
          </p:nvSpPr>
          <p:spPr bwMode="auto">
            <a:xfrm>
              <a:off x="3432701" y="4459075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6" name="Prostokąt 39"/>
            <p:cNvSpPr>
              <a:spLocks noChangeArrowheads="1"/>
            </p:cNvSpPr>
            <p:nvPr/>
          </p:nvSpPr>
          <p:spPr bwMode="auto">
            <a:xfrm>
              <a:off x="3237585" y="4647250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7" name="pole tekstowe 40"/>
            <p:cNvSpPr txBox="1">
              <a:spLocks noChangeArrowheads="1"/>
            </p:cNvSpPr>
            <p:nvPr/>
          </p:nvSpPr>
          <p:spPr bwMode="auto">
            <a:xfrm>
              <a:off x="2875096" y="3365321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298" name="Prostokąt 41"/>
            <p:cNvSpPr>
              <a:spLocks noChangeArrowheads="1"/>
            </p:cNvSpPr>
            <p:nvPr/>
          </p:nvSpPr>
          <p:spPr bwMode="auto">
            <a:xfrm>
              <a:off x="4452372" y="382655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9" name="Prostokąt 42"/>
            <p:cNvSpPr>
              <a:spLocks noChangeArrowheads="1"/>
            </p:cNvSpPr>
            <p:nvPr/>
          </p:nvSpPr>
          <p:spPr bwMode="auto">
            <a:xfrm>
              <a:off x="4835173" y="349165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0" name="Prostokąt 43"/>
            <p:cNvSpPr>
              <a:spLocks noChangeArrowheads="1"/>
            </p:cNvSpPr>
            <p:nvPr/>
          </p:nvSpPr>
          <p:spPr bwMode="auto">
            <a:xfrm>
              <a:off x="4452372" y="2294284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1" name="Prostokąt 44"/>
            <p:cNvSpPr>
              <a:spLocks noChangeArrowheads="1"/>
            </p:cNvSpPr>
            <p:nvPr/>
          </p:nvSpPr>
          <p:spPr bwMode="auto">
            <a:xfrm>
              <a:off x="4863794" y="204783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2" name="pole tekstowe 45"/>
            <p:cNvSpPr txBox="1">
              <a:spLocks noChangeArrowheads="1"/>
            </p:cNvSpPr>
            <p:nvPr/>
          </p:nvSpPr>
          <p:spPr bwMode="auto">
            <a:xfrm>
              <a:off x="4652481" y="1914205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  <p:sp>
          <p:nvSpPr>
            <p:cNvPr id="303" name="Prostokąt 46"/>
            <p:cNvSpPr>
              <a:spLocks noChangeArrowheads="1"/>
            </p:cNvSpPr>
            <p:nvPr/>
          </p:nvSpPr>
          <p:spPr bwMode="auto">
            <a:xfrm>
              <a:off x="6170114" y="2485331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4" name="Prostokąt 47"/>
            <p:cNvSpPr>
              <a:spLocks noChangeArrowheads="1"/>
            </p:cNvSpPr>
            <p:nvPr/>
          </p:nvSpPr>
          <p:spPr bwMode="auto">
            <a:xfrm>
              <a:off x="6170114" y="1389288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5" name="Prostokąt 48"/>
            <p:cNvSpPr>
              <a:spLocks noChangeArrowheads="1"/>
            </p:cNvSpPr>
            <p:nvPr/>
          </p:nvSpPr>
          <p:spPr bwMode="auto">
            <a:xfrm>
              <a:off x="6779523" y="2061857"/>
              <a:ext cx="69588" cy="1065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08" name="Grupa 67"/>
            <p:cNvGrpSpPr/>
            <p:nvPr/>
          </p:nvGrpSpPr>
          <p:grpSpPr>
            <a:xfrm>
              <a:off x="1947566" y="2179277"/>
              <a:ext cx="4536096" cy="3575470"/>
              <a:chOff x="1614481" y="2497350"/>
              <a:chExt cx="5189314" cy="3775714"/>
            </a:xfrm>
          </p:grpSpPr>
          <p:sp>
            <p:nvSpPr>
              <p:cNvPr id="312" name="pole tekstowe 8"/>
              <p:cNvSpPr txBox="1">
                <a:spLocks noChangeArrowheads="1"/>
              </p:cNvSpPr>
              <p:nvPr/>
            </p:nvSpPr>
            <p:spPr bwMode="auto">
              <a:xfrm>
                <a:off x="1965555" y="5796080"/>
                <a:ext cx="439715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charset="0"/>
                  </a:rPr>
                  <a:t>28</a:t>
                </a:r>
              </a:p>
            </p:txBody>
          </p:sp>
          <p:sp>
            <p:nvSpPr>
              <p:cNvPr id="313" name="pole tekstowe 7"/>
              <p:cNvSpPr txBox="1">
                <a:spLocks noChangeArrowheads="1"/>
              </p:cNvSpPr>
              <p:nvPr/>
            </p:nvSpPr>
            <p:spPr bwMode="auto">
              <a:xfrm>
                <a:off x="2925874" y="4949650"/>
                <a:ext cx="439715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50</a:t>
                </a:r>
              </a:p>
            </p:txBody>
          </p:sp>
          <p:sp>
            <p:nvSpPr>
              <p:cNvPr id="314" name="pole tekstowe 5"/>
              <p:cNvSpPr txBox="1">
                <a:spLocks noChangeArrowheads="1"/>
              </p:cNvSpPr>
              <p:nvPr/>
            </p:nvSpPr>
            <p:spPr bwMode="auto">
              <a:xfrm>
                <a:off x="6249851" y="2497350"/>
                <a:ext cx="553944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126</a:t>
                </a:r>
              </a:p>
            </p:txBody>
          </p:sp>
          <p:sp>
            <p:nvSpPr>
              <p:cNvPr id="315" name="pole tekstowe 6"/>
              <p:cNvSpPr txBox="1">
                <a:spLocks noChangeArrowheads="1"/>
              </p:cNvSpPr>
              <p:nvPr/>
            </p:nvSpPr>
            <p:spPr bwMode="auto">
              <a:xfrm>
                <a:off x="4370949" y="4207245"/>
                <a:ext cx="518200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82</a:t>
                </a:r>
              </a:p>
            </p:txBody>
          </p:sp>
          <p:sp>
            <p:nvSpPr>
              <p:cNvPr id="316" name="pole tekstowe 9"/>
              <p:cNvSpPr txBox="1">
                <a:spLocks noChangeArrowheads="1"/>
              </p:cNvSpPr>
              <p:nvPr/>
            </p:nvSpPr>
            <p:spPr bwMode="auto">
              <a:xfrm>
                <a:off x="1614481" y="5948050"/>
                <a:ext cx="439715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charset="0"/>
                  </a:rPr>
                  <a:t>20</a:t>
                </a:r>
              </a:p>
            </p:txBody>
          </p:sp>
        </p:grpSp>
        <p:sp>
          <p:nvSpPr>
            <p:cNvPr id="309" name="pole tekstowe 18"/>
            <p:cNvSpPr txBox="1">
              <a:spLocks noChangeArrowheads="1"/>
            </p:cNvSpPr>
            <p:nvPr/>
          </p:nvSpPr>
          <p:spPr bwMode="auto">
            <a:xfrm>
              <a:off x="1122247" y="5537792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310" name="pole tekstowe 17"/>
            <p:cNvSpPr txBox="1">
              <a:spLocks noChangeArrowheads="1"/>
            </p:cNvSpPr>
            <p:nvPr/>
          </p:nvSpPr>
          <p:spPr bwMode="auto">
            <a:xfrm>
              <a:off x="1293567" y="5749796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311" name="pole tekstowe 10"/>
            <p:cNvSpPr txBox="1">
              <a:spLocks noChangeArrowheads="1"/>
            </p:cNvSpPr>
            <p:nvPr/>
          </p:nvSpPr>
          <p:spPr bwMode="auto">
            <a:xfrm>
              <a:off x="1533406" y="5745972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63" name="Prostokąt 1"/>
            <p:cNvSpPr/>
            <p:nvPr/>
          </p:nvSpPr>
          <p:spPr bwMode="auto">
            <a:xfrm>
              <a:off x="6871644" y="160831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4" name="Prostokąt 54"/>
            <p:cNvSpPr/>
            <p:nvPr/>
          </p:nvSpPr>
          <p:spPr bwMode="auto">
            <a:xfrm>
              <a:off x="6950315" y="160831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5" name="Prostokąt 55"/>
            <p:cNvSpPr/>
            <p:nvPr/>
          </p:nvSpPr>
          <p:spPr bwMode="auto">
            <a:xfrm>
              <a:off x="6794334" y="169115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6" name="Prostokąt 70"/>
            <p:cNvSpPr/>
            <p:nvPr/>
          </p:nvSpPr>
          <p:spPr bwMode="auto">
            <a:xfrm>
              <a:off x="2410159" y="4851243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7" name="Prostokąt 72"/>
            <p:cNvSpPr/>
            <p:nvPr/>
          </p:nvSpPr>
          <p:spPr bwMode="auto">
            <a:xfrm>
              <a:off x="2333900" y="4851243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3" name="Prostokąt 170"/>
            <p:cNvSpPr/>
            <p:nvPr/>
          </p:nvSpPr>
          <p:spPr bwMode="auto">
            <a:xfrm>
              <a:off x="2401294" y="5256755"/>
              <a:ext cx="123630" cy="963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254" name="Grupa 167"/>
            <p:cNvGrpSpPr/>
            <p:nvPr/>
          </p:nvGrpSpPr>
          <p:grpSpPr>
            <a:xfrm>
              <a:off x="2086319" y="5256755"/>
              <a:ext cx="154125" cy="281626"/>
              <a:chOff x="2387592" y="4973039"/>
              <a:chExt cx="166970" cy="281626"/>
            </a:xfrm>
          </p:grpSpPr>
          <p:sp>
            <p:nvSpPr>
              <p:cNvPr id="260" name="Prostokąt 166"/>
              <p:cNvSpPr/>
              <p:nvPr/>
            </p:nvSpPr>
            <p:spPr bwMode="auto">
              <a:xfrm>
                <a:off x="2389777" y="5096218"/>
                <a:ext cx="164785" cy="15844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61" name="Prostokąt 165"/>
              <p:cNvSpPr/>
              <p:nvPr/>
            </p:nvSpPr>
            <p:spPr bwMode="auto">
              <a:xfrm>
                <a:off x="2387592" y="4973039"/>
                <a:ext cx="87419" cy="123179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255" name="Prostokąt 169"/>
            <p:cNvSpPr/>
            <p:nvPr/>
          </p:nvSpPr>
          <p:spPr bwMode="auto">
            <a:xfrm>
              <a:off x="2381680" y="5068750"/>
              <a:ext cx="80695" cy="65474"/>
            </a:xfrm>
            <a:prstGeom prst="rect">
              <a:avLst/>
            </a:prstGeom>
            <a:solidFill>
              <a:srgbClr val="FFA3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256" name="Łącznik prosty ze strzałką 96"/>
            <p:cNvCxnSpPr/>
            <p:nvPr/>
          </p:nvCxnSpPr>
          <p:spPr bwMode="auto">
            <a:xfrm>
              <a:off x="5620884" y="5532232"/>
              <a:ext cx="3202077" cy="94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7" name="pole tekstowe 101"/>
            <p:cNvSpPr txBox="1"/>
            <p:nvPr/>
          </p:nvSpPr>
          <p:spPr>
            <a:xfrm>
              <a:off x="6202111" y="5514937"/>
              <a:ext cx="2436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Neutron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N</a:t>
              </a:r>
              <a:endPara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8" name="Łącznik prosty ze strzałką 93"/>
            <p:cNvCxnSpPr/>
            <p:nvPr/>
          </p:nvCxnSpPr>
          <p:spPr bwMode="auto">
            <a:xfrm flipV="1">
              <a:off x="1406340" y="1843281"/>
              <a:ext cx="0" cy="2987441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9" name="pole tekstowe 104"/>
            <p:cNvSpPr txBox="1"/>
            <p:nvPr/>
          </p:nvSpPr>
          <p:spPr>
            <a:xfrm rot="16200000">
              <a:off x="9797" y="3043393"/>
              <a:ext cx="2321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Proton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Z</a:t>
              </a:r>
              <a:endPara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7" name="Rectangle 144"/>
          <p:cNvSpPr>
            <a:spLocks noChangeArrowheads="1"/>
          </p:cNvSpPr>
          <p:nvPr/>
        </p:nvSpPr>
        <p:spPr bwMode="auto">
          <a:xfrm>
            <a:off x="2097412" y="326135"/>
            <a:ext cx="5693547" cy="5304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buClr>
                <a:srgbClr val="FF0000"/>
              </a:buClr>
            </a:pPr>
            <a:r>
              <a:rPr lang="it-IT" b="1" kern="0" dirty="0" err="1" smtClean="0">
                <a:solidFill>
                  <a:srgbClr val="FF0000"/>
                </a:solidFill>
                <a:latin typeface="Corbel" charset="0"/>
                <a:cs typeface="Corbel" charset="0"/>
              </a:rPr>
              <a:t>Quest</a:t>
            </a:r>
            <a:r>
              <a:rPr lang="it-IT" b="1" kern="0" dirty="0" smtClean="0">
                <a:solidFill>
                  <a:srgbClr val="FF0000"/>
                </a:solidFill>
                <a:latin typeface="Corbel" charset="0"/>
                <a:cs typeface="Corbel" charset="0"/>
              </a:rPr>
              <a:t> for a UNIFIED DESCRIPTION of ALL Nuclei</a:t>
            </a:r>
            <a:endParaRPr lang="it-IT" sz="800" kern="0" dirty="0" smtClean="0">
              <a:solidFill>
                <a:srgbClr val="FF0000"/>
              </a:solidFill>
              <a:latin typeface="Corbel" charset="0"/>
              <a:cs typeface="Corbel" charset="0"/>
            </a:endParaRPr>
          </a:p>
          <a:p>
            <a:pPr defTabSz="914400">
              <a:lnSpc>
                <a:spcPct val="110000"/>
              </a:lnSpc>
              <a:buClr>
                <a:srgbClr val="FF0000"/>
              </a:buClr>
            </a:pPr>
            <a:endParaRPr lang="it-IT" sz="800" kern="0" dirty="0" smtClean="0">
              <a:solidFill>
                <a:srgbClr val="FF0000"/>
              </a:solidFill>
              <a:latin typeface="Corbel" charset="0"/>
              <a:cs typeface="Corbel" charset="0"/>
            </a:endParaRPr>
          </a:p>
        </p:txBody>
      </p:sp>
      <p:sp>
        <p:nvSpPr>
          <p:cNvPr id="334" name="TextBox 2"/>
          <p:cNvSpPr txBox="1">
            <a:spLocks noChangeArrowheads="1"/>
          </p:cNvSpPr>
          <p:nvPr/>
        </p:nvSpPr>
        <p:spPr bwMode="auto">
          <a:xfrm>
            <a:off x="1895140" y="-103704"/>
            <a:ext cx="6017207" cy="5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FF00"/>
                </a:solidFill>
                <a:latin typeface="Corbel" charset="0"/>
              </a:rPr>
              <a:t>Challenge</a:t>
            </a:r>
            <a:r>
              <a:rPr lang="pl-PL" b="1" dirty="0" smtClean="0">
                <a:solidFill>
                  <a:srgbClr val="FFFF00"/>
                </a:solidFill>
                <a:latin typeface="Corbel" charset="0"/>
              </a:rPr>
              <a:t>s</a:t>
            </a:r>
            <a:r>
              <a:rPr lang="en-US" b="1" dirty="0" smtClean="0">
                <a:solidFill>
                  <a:srgbClr val="FFFF00"/>
                </a:solidFill>
                <a:latin typeface="Corbel" charset="0"/>
              </a:rPr>
              <a:t> in MODERN NUCLEAR PHYSICS</a:t>
            </a:r>
          </a:p>
          <a:p>
            <a:pPr eaLnBrk="1" hangingPunct="1">
              <a:lnSpc>
                <a:spcPct val="50000"/>
              </a:lnSpc>
            </a:pPr>
            <a:endParaRPr lang="en-US" sz="800" b="1" dirty="0" smtClean="0">
              <a:solidFill>
                <a:srgbClr val="FFFF00"/>
              </a:solidFill>
              <a:latin typeface="Corbel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262200" y="361676"/>
            <a:ext cx="6201447" cy="4956673"/>
            <a:chOff x="2262200" y="361672"/>
            <a:chExt cx="6201447" cy="4956673"/>
          </a:xfrm>
        </p:grpSpPr>
        <p:grpSp>
          <p:nvGrpSpPr>
            <p:cNvPr id="93" name="Gruppo 92"/>
            <p:cNvGrpSpPr/>
            <p:nvPr/>
          </p:nvGrpSpPr>
          <p:grpSpPr>
            <a:xfrm>
              <a:off x="2262200" y="361672"/>
              <a:ext cx="6201447" cy="4956673"/>
              <a:chOff x="2262200" y="361672"/>
              <a:chExt cx="6201447" cy="4956673"/>
            </a:xfrm>
          </p:grpSpPr>
          <p:sp>
            <p:nvSpPr>
              <p:cNvPr id="94" name="Dowolny kształt 66"/>
              <p:cNvSpPr/>
              <p:nvPr/>
            </p:nvSpPr>
            <p:spPr bwMode="auto">
              <a:xfrm>
                <a:off x="5462960" y="384578"/>
                <a:ext cx="2772302" cy="1529627"/>
              </a:xfrm>
              <a:custGeom>
                <a:avLst/>
                <a:gdLst>
                  <a:gd name="connsiteX0" fmla="*/ 0 w 3211174"/>
                  <a:gd name="connsiteY0" fmla="*/ 1496291 h 1506726"/>
                  <a:gd name="connsiteX1" fmla="*/ 118753 w 3211174"/>
                  <a:gd name="connsiteY1" fmla="*/ 1413164 h 1506726"/>
                  <a:gd name="connsiteX2" fmla="*/ 154379 w 3211174"/>
                  <a:gd name="connsiteY2" fmla="*/ 1401288 h 1506726"/>
                  <a:gd name="connsiteX3" fmla="*/ 190005 w 3211174"/>
                  <a:gd name="connsiteY3" fmla="*/ 1389413 h 1506726"/>
                  <a:gd name="connsiteX4" fmla="*/ 201880 w 3211174"/>
                  <a:gd name="connsiteY4" fmla="*/ 1353787 h 1506726"/>
                  <a:gd name="connsiteX5" fmla="*/ 273132 w 3211174"/>
                  <a:gd name="connsiteY5" fmla="*/ 1306286 h 1506726"/>
                  <a:gd name="connsiteX6" fmla="*/ 308758 w 3211174"/>
                  <a:gd name="connsiteY6" fmla="*/ 1270660 h 1506726"/>
                  <a:gd name="connsiteX7" fmla="*/ 320634 w 3211174"/>
                  <a:gd name="connsiteY7" fmla="*/ 1235034 h 1506726"/>
                  <a:gd name="connsiteX8" fmla="*/ 391885 w 3211174"/>
                  <a:gd name="connsiteY8" fmla="*/ 1211283 h 1506726"/>
                  <a:gd name="connsiteX9" fmla="*/ 522514 w 3211174"/>
                  <a:gd name="connsiteY9" fmla="*/ 1187532 h 1506726"/>
                  <a:gd name="connsiteX10" fmla="*/ 581891 w 3211174"/>
                  <a:gd name="connsiteY10" fmla="*/ 1140031 h 1506726"/>
                  <a:gd name="connsiteX11" fmla="*/ 617517 w 3211174"/>
                  <a:gd name="connsiteY11" fmla="*/ 1128156 h 1506726"/>
                  <a:gd name="connsiteX12" fmla="*/ 688769 w 3211174"/>
                  <a:gd name="connsiteY12" fmla="*/ 1080655 h 1506726"/>
                  <a:gd name="connsiteX13" fmla="*/ 724395 w 3211174"/>
                  <a:gd name="connsiteY13" fmla="*/ 1056904 h 1506726"/>
                  <a:gd name="connsiteX14" fmla="*/ 760021 w 3211174"/>
                  <a:gd name="connsiteY14" fmla="*/ 1045029 h 1506726"/>
                  <a:gd name="connsiteX15" fmla="*/ 819397 w 3211174"/>
                  <a:gd name="connsiteY15" fmla="*/ 997527 h 1506726"/>
                  <a:gd name="connsiteX16" fmla="*/ 855023 w 3211174"/>
                  <a:gd name="connsiteY16" fmla="*/ 961901 h 1506726"/>
                  <a:gd name="connsiteX17" fmla="*/ 961901 w 3211174"/>
                  <a:gd name="connsiteY17" fmla="*/ 902525 h 1506726"/>
                  <a:gd name="connsiteX18" fmla="*/ 997527 w 3211174"/>
                  <a:gd name="connsiteY18" fmla="*/ 878774 h 1506726"/>
                  <a:gd name="connsiteX19" fmla="*/ 1045028 w 3211174"/>
                  <a:gd name="connsiteY19" fmla="*/ 807522 h 1506726"/>
                  <a:gd name="connsiteX20" fmla="*/ 1116280 w 3211174"/>
                  <a:gd name="connsiteY20" fmla="*/ 771896 h 1506726"/>
                  <a:gd name="connsiteX21" fmla="*/ 1223158 w 3211174"/>
                  <a:gd name="connsiteY21" fmla="*/ 724395 h 1506726"/>
                  <a:gd name="connsiteX22" fmla="*/ 1258784 w 3211174"/>
                  <a:gd name="connsiteY22" fmla="*/ 712519 h 1506726"/>
                  <a:gd name="connsiteX23" fmla="*/ 1330036 w 3211174"/>
                  <a:gd name="connsiteY23" fmla="*/ 665018 h 1506726"/>
                  <a:gd name="connsiteX24" fmla="*/ 1389413 w 3211174"/>
                  <a:gd name="connsiteY24" fmla="*/ 605642 h 1506726"/>
                  <a:gd name="connsiteX25" fmla="*/ 1496291 w 3211174"/>
                  <a:gd name="connsiteY25" fmla="*/ 570016 h 1506726"/>
                  <a:gd name="connsiteX26" fmla="*/ 1531917 w 3211174"/>
                  <a:gd name="connsiteY26" fmla="*/ 558140 h 1506726"/>
                  <a:gd name="connsiteX27" fmla="*/ 1638795 w 3211174"/>
                  <a:gd name="connsiteY27" fmla="*/ 510639 h 1506726"/>
                  <a:gd name="connsiteX28" fmla="*/ 1698171 w 3211174"/>
                  <a:gd name="connsiteY28" fmla="*/ 498764 h 1506726"/>
                  <a:gd name="connsiteX29" fmla="*/ 1769423 w 3211174"/>
                  <a:gd name="connsiteY29" fmla="*/ 475013 h 1506726"/>
                  <a:gd name="connsiteX30" fmla="*/ 1828800 w 3211174"/>
                  <a:gd name="connsiteY30" fmla="*/ 415636 h 1506726"/>
                  <a:gd name="connsiteX31" fmla="*/ 1864426 w 3211174"/>
                  <a:gd name="connsiteY31" fmla="*/ 380010 h 1506726"/>
                  <a:gd name="connsiteX32" fmla="*/ 2030680 w 3211174"/>
                  <a:gd name="connsiteY32" fmla="*/ 344384 h 1506726"/>
                  <a:gd name="connsiteX33" fmla="*/ 2113808 w 3211174"/>
                  <a:gd name="connsiteY33" fmla="*/ 332509 h 1506726"/>
                  <a:gd name="connsiteX34" fmla="*/ 2232561 w 3211174"/>
                  <a:gd name="connsiteY34" fmla="*/ 296883 h 1506726"/>
                  <a:gd name="connsiteX35" fmla="*/ 2268187 w 3211174"/>
                  <a:gd name="connsiteY35" fmla="*/ 285008 h 1506726"/>
                  <a:gd name="connsiteX36" fmla="*/ 2303813 w 3211174"/>
                  <a:gd name="connsiteY36" fmla="*/ 261257 h 1506726"/>
                  <a:gd name="connsiteX37" fmla="*/ 2339439 w 3211174"/>
                  <a:gd name="connsiteY37" fmla="*/ 249382 h 1506726"/>
                  <a:gd name="connsiteX38" fmla="*/ 2375065 w 3211174"/>
                  <a:gd name="connsiteY38" fmla="*/ 213756 h 1506726"/>
                  <a:gd name="connsiteX39" fmla="*/ 2446317 w 3211174"/>
                  <a:gd name="connsiteY39" fmla="*/ 178130 h 1506726"/>
                  <a:gd name="connsiteX40" fmla="*/ 2481943 w 3211174"/>
                  <a:gd name="connsiteY40" fmla="*/ 154379 h 1506726"/>
                  <a:gd name="connsiteX41" fmla="*/ 2517569 w 3211174"/>
                  <a:gd name="connsiteY41" fmla="*/ 142504 h 1506726"/>
                  <a:gd name="connsiteX42" fmla="*/ 2588821 w 3211174"/>
                  <a:gd name="connsiteY42" fmla="*/ 95003 h 1506726"/>
                  <a:gd name="connsiteX43" fmla="*/ 2624447 w 3211174"/>
                  <a:gd name="connsiteY43" fmla="*/ 71252 h 1506726"/>
                  <a:gd name="connsiteX44" fmla="*/ 2826327 w 3211174"/>
                  <a:gd name="connsiteY44" fmla="*/ 35626 h 1506726"/>
                  <a:gd name="connsiteX45" fmla="*/ 3040083 w 3211174"/>
                  <a:gd name="connsiteY45" fmla="*/ 11875 h 1506726"/>
                  <a:gd name="connsiteX46" fmla="*/ 3099459 w 3211174"/>
                  <a:gd name="connsiteY46" fmla="*/ 0 h 1506726"/>
                  <a:gd name="connsiteX47" fmla="*/ 3194462 w 3211174"/>
                  <a:gd name="connsiteY47" fmla="*/ 11875 h 1506726"/>
                  <a:gd name="connsiteX48" fmla="*/ 3170711 w 3211174"/>
                  <a:gd name="connsiteY48" fmla="*/ 83127 h 1506726"/>
                  <a:gd name="connsiteX49" fmla="*/ 3135085 w 3211174"/>
                  <a:gd name="connsiteY49" fmla="*/ 95003 h 1506726"/>
                  <a:gd name="connsiteX50" fmla="*/ 3051958 w 3211174"/>
                  <a:gd name="connsiteY50" fmla="*/ 118753 h 1506726"/>
                  <a:gd name="connsiteX51" fmla="*/ 2980706 w 3211174"/>
                  <a:gd name="connsiteY51" fmla="*/ 178130 h 1506726"/>
                  <a:gd name="connsiteX52" fmla="*/ 2909454 w 3211174"/>
                  <a:gd name="connsiteY52" fmla="*/ 190005 h 1506726"/>
                  <a:gd name="connsiteX53" fmla="*/ 2660072 w 3211174"/>
                  <a:gd name="connsiteY53" fmla="*/ 249382 h 1506726"/>
                  <a:gd name="connsiteX54" fmla="*/ 2612571 w 3211174"/>
                  <a:gd name="connsiteY54" fmla="*/ 296883 h 1506726"/>
                  <a:gd name="connsiteX55" fmla="*/ 2576945 w 3211174"/>
                  <a:gd name="connsiteY55" fmla="*/ 332509 h 1506726"/>
                  <a:gd name="connsiteX56" fmla="*/ 2541319 w 3211174"/>
                  <a:gd name="connsiteY56" fmla="*/ 344384 h 1506726"/>
                  <a:gd name="connsiteX57" fmla="*/ 2398815 w 3211174"/>
                  <a:gd name="connsiteY57" fmla="*/ 356260 h 1506726"/>
                  <a:gd name="connsiteX58" fmla="*/ 2327563 w 3211174"/>
                  <a:gd name="connsiteY58" fmla="*/ 391886 h 1506726"/>
                  <a:gd name="connsiteX59" fmla="*/ 2256311 w 3211174"/>
                  <a:gd name="connsiteY59" fmla="*/ 415636 h 1506726"/>
                  <a:gd name="connsiteX60" fmla="*/ 2220685 w 3211174"/>
                  <a:gd name="connsiteY60" fmla="*/ 427512 h 1506726"/>
                  <a:gd name="connsiteX61" fmla="*/ 2185059 w 3211174"/>
                  <a:gd name="connsiteY61" fmla="*/ 451262 h 1506726"/>
                  <a:gd name="connsiteX62" fmla="*/ 2173184 w 3211174"/>
                  <a:gd name="connsiteY62" fmla="*/ 486888 h 1506726"/>
                  <a:gd name="connsiteX63" fmla="*/ 2161309 w 3211174"/>
                  <a:gd name="connsiteY63" fmla="*/ 534390 h 1506726"/>
                  <a:gd name="connsiteX64" fmla="*/ 2090057 w 3211174"/>
                  <a:gd name="connsiteY64" fmla="*/ 558140 h 1506726"/>
                  <a:gd name="connsiteX65" fmla="*/ 2006930 w 3211174"/>
                  <a:gd name="connsiteY65" fmla="*/ 581891 h 1506726"/>
                  <a:gd name="connsiteX66" fmla="*/ 1959428 w 3211174"/>
                  <a:gd name="connsiteY66" fmla="*/ 653143 h 1506726"/>
                  <a:gd name="connsiteX67" fmla="*/ 1888176 w 3211174"/>
                  <a:gd name="connsiteY67" fmla="*/ 676893 h 1506726"/>
                  <a:gd name="connsiteX68" fmla="*/ 1852550 w 3211174"/>
                  <a:gd name="connsiteY68" fmla="*/ 688769 h 1506726"/>
                  <a:gd name="connsiteX69" fmla="*/ 1840675 w 3211174"/>
                  <a:gd name="connsiteY69" fmla="*/ 724395 h 1506726"/>
                  <a:gd name="connsiteX70" fmla="*/ 1805049 w 3211174"/>
                  <a:gd name="connsiteY70" fmla="*/ 748145 h 1506726"/>
                  <a:gd name="connsiteX71" fmla="*/ 1721922 w 3211174"/>
                  <a:gd name="connsiteY71" fmla="*/ 771896 h 1506726"/>
                  <a:gd name="connsiteX72" fmla="*/ 1686296 w 3211174"/>
                  <a:gd name="connsiteY72" fmla="*/ 783771 h 1506726"/>
                  <a:gd name="connsiteX73" fmla="*/ 1626919 w 3211174"/>
                  <a:gd name="connsiteY73" fmla="*/ 831273 h 1506726"/>
                  <a:gd name="connsiteX74" fmla="*/ 1567543 w 3211174"/>
                  <a:gd name="connsiteY74" fmla="*/ 878774 h 1506726"/>
                  <a:gd name="connsiteX75" fmla="*/ 1531917 w 3211174"/>
                  <a:gd name="connsiteY75" fmla="*/ 902525 h 1506726"/>
                  <a:gd name="connsiteX76" fmla="*/ 1508166 w 3211174"/>
                  <a:gd name="connsiteY76" fmla="*/ 938151 h 1506726"/>
                  <a:gd name="connsiteX77" fmla="*/ 1436914 w 3211174"/>
                  <a:gd name="connsiteY77" fmla="*/ 961901 h 1506726"/>
                  <a:gd name="connsiteX78" fmla="*/ 1365662 w 3211174"/>
                  <a:gd name="connsiteY78" fmla="*/ 1009403 h 1506726"/>
                  <a:gd name="connsiteX79" fmla="*/ 1306285 w 3211174"/>
                  <a:gd name="connsiteY79" fmla="*/ 1080655 h 1506726"/>
                  <a:gd name="connsiteX80" fmla="*/ 1294410 w 3211174"/>
                  <a:gd name="connsiteY80" fmla="*/ 1116281 h 1506726"/>
                  <a:gd name="connsiteX81" fmla="*/ 1175657 w 3211174"/>
                  <a:gd name="connsiteY81" fmla="*/ 1151906 h 1506726"/>
                  <a:gd name="connsiteX82" fmla="*/ 1104405 w 3211174"/>
                  <a:gd name="connsiteY82" fmla="*/ 1175657 h 1506726"/>
                  <a:gd name="connsiteX83" fmla="*/ 1068779 w 3211174"/>
                  <a:gd name="connsiteY83" fmla="*/ 1187532 h 1506726"/>
                  <a:gd name="connsiteX84" fmla="*/ 1033153 w 3211174"/>
                  <a:gd name="connsiteY84" fmla="*/ 1211283 h 1506726"/>
                  <a:gd name="connsiteX85" fmla="*/ 878774 w 3211174"/>
                  <a:gd name="connsiteY85" fmla="*/ 1246909 h 1506726"/>
                  <a:gd name="connsiteX86" fmla="*/ 831272 w 3211174"/>
                  <a:gd name="connsiteY86" fmla="*/ 1258784 h 1506726"/>
                  <a:gd name="connsiteX87" fmla="*/ 771896 w 3211174"/>
                  <a:gd name="connsiteY87" fmla="*/ 1270660 h 1506726"/>
                  <a:gd name="connsiteX88" fmla="*/ 736270 w 3211174"/>
                  <a:gd name="connsiteY88" fmla="*/ 1282535 h 1506726"/>
                  <a:gd name="connsiteX89" fmla="*/ 593766 w 3211174"/>
                  <a:gd name="connsiteY89" fmla="*/ 1294410 h 1506726"/>
                  <a:gd name="connsiteX90" fmla="*/ 486888 w 3211174"/>
                  <a:gd name="connsiteY90" fmla="*/ 1353787 h 1506726"/>
                  <a:gd name="connsiteX91" fmla="*/ 451262 w 3211174"/>
                  <a:gd name="connsiteY91" fmla="*/ 1377538 h 1506726"/>
                  <a:gd name="connsiteX92" fmla="*/ 368135 w 3211174"/>
                  <a:gd name="connsiteY92" fmla="*/ 1401288 h 1506726"/>
                  <a:gd name="connsiteX93" fmla="*/ 273132 w 3211174"/>
                  <a:gd name="connsiteY93" fmla="*/ 1425039 h 1506726"/>
                  <a:gd name="connsiteX94" fmla="*/ 201880 w 3211174"/>
                  <a:gd name="connsiteY94" fmla="*/ 1496291 h 1506726"/>
                  <a:gd name="connsiteX95" fmla="*/ 0 w 3211174"/>
                  <a:gd name="connsiteY95" fmla="*/ 1496291 h 1506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3211174" h="1506726">
                    <a:moveTo>
                      <a:pt x="0" y="1496291"/>
                    </a:moveTo>
                    <a:cubicBezTo>
                      <a:pt x="63141" y="1417363"/>
                      <a:pt x="23454" y="1444930"/>
                      <a:pt x="118753" y="1413164"/>
                    </a:cubicBezTo>
                    <a:lnTo>
                      <a:pt x="154379" y="1401288"/>
                    </a:lnTo>
                    <a:lnTo>
                      <a:pt x="190005" y="1389413"/>
                    </a:lnTo>
                    <a:cubicBezTo>
                      <a:pt x="193963" y="1377538"/>
                      <a:pt x="193029" y="1362638"/>
                      <a:pt x="201880" y="1353787"/>
                    </a:cubicBezTo>
                    <a:cubicBezTo>
                      <a:pt x="222064" y="1333603"/>
                      <a:pt x="252948" y="1326470"/>
                      <a:pt x="273132" y="1306286"/>
                    </a:cubicBezTo>
                    <a:lnTo>
                      <a:pt x="308758" y="1270660"/>
                    </a:lnTo>
                    <a:cubicBezTo>
                      <a:pt x="312717" y="1258785"/>
                      <a:pt x="310448" y="1242310"/>
                      <a:pt x="320634" y="1235034"/>
                    </a:cubicBezTo>
                    <a:cubicBezTo>
                      <a:pt x="341006" y="1220483"/>
                      <a:pt x="368135" y="1219200"/>
                      <a:pt x="391885" y="1211283"/>
                    </a:cubicBezTo>
                    <a:cubicBezTo>
                      <a:pt x="457784" y="1189317"/>
                      <a:pt x="415100" y="1200959"/>
                      <a:pt x="522514" y="1187532"/>
                    </a:cubicBezTo>
                    <a:cubicBezTo>
                      <a:pt x="612061" y="1157684"/>
                      <a:pt x="505155" y="1201419"/>
                      <a:pt x="581891" y="1140031"/>
                    </a:cubicBezTo>
                    <a:cubicBezTo>
                      <a:pt x="591666" y="1132211"/>
                      <a:pt x="605642" y="1132114"/>
                      <a:pt x="617517" y="1128156"/>
                    </a:cubicBezTo>
                    <a:lnTo>
                      <a:pt x="688769" y="1080655"/>
                    </a:lnTo>
                    <a:cubicBezTo>
                      <a:pt x="700644" y="1072738"/>
                      <a:pt x="710855" y="1061417"/>
                      <a:pt x="724395" y="1056904"/>
                    </a:cubicBezTo>
                    <a:lnTo>
                      <a:pt x="760021" y="1045029"/>
                    </a:lnTo>
                    <a:cubicBezTo>
                      <a:pt x="813136" y="965355"/>
                      <a:pt x="750566" y="1043415"/>
                      <a:pt x="819397" y="997527"/>
                    </a:cubicBezTo>
                    <a:cubicBezTo>
                      <a:pt x="833371" y="988211"/>
                      <a:pt x="841766" y="972212"/>
                      <a:pt x="855023" y="961901"/>
                    </a:cubicBezTo>
                    <a:cubicBezTo>
                      <a:pt x="916274" y="914262"/>
                      <a:pt x="908148" y="920442"/>
                      <a:pt x="961901" y="902525"/>
                    </a:cubicBezTo>
                    <a:cubicBezTo>
                      <a:pt x="973776" y="894608"/>
                      <a:pt x="988129" y="889515"/>
                      <a:pt x="997527" y="878774"/>
                    </a:cubicBezTo>
                    <a:cubicBezTo>
                      <a:pt x="1016324" y="857292"/>
                      <a:pt x="1021277" y="823356"/>
                      <a:pt x="1045028" y="807522"/>
                    </a:cubicBezTo>
                    <a:cubicBezTo>
                      <a:pt x="1091069" y="776827"/>
                      <a:pt x="1067114" y="788284"/>
                      <a:pt x="1116280" y="771896"/>
                    </a:cubicBezTo>
                    <a:cubicBezTo>
                      <a:pt x="1172738" y="734257"/>
                      <a:pt x="1138364" y="752660"/>
                      <a:pt x="1223158" y="724395"/>
                    </a:cubicBezTo>
                    <a:cubicBezTo>
                      <a:pt x="1235033" y="720437"/>
                      <a:pt x="1248369" y="719463"/>
                      <a:pt x="1258784" y="712519"/>
                    </a:cubicBezTo>
                    <a:lnTo>
                      <a:pt x="1330036" y="665018"/>
                    </a:lnTo>
                    <a:cubicBezTo>
                      <a:pt x="1351704" y="632516"/>
                      <a:pt x="1351911" y="622309"/>
                      <a:pt x="1389413" y="605642"/>
                    </a:cubicBezTo>
                    <a:cubicBezTo>
                      <a:pt x="1389428" y="605635"/>
                      <a:pt x="1478470" y="575956"/>
                      <a:pt x="1496291" y="570016"/>
                    </a:cubicBezTo>
                    <a:cubicBezTo>
                      <a:pt x="1508166" y="566057"/>
                      <a:pt x="1521501" y="565083"/>
                      <a:pt x="1531917" y="558140"/>
                    </a:cubicBezTo>
                    <a:cubicBezTo>
                      <a:pt x="1574562" y="529711"/>
                      <a:pt x="1578232" y="522751"/>
                      <a:pt x="1638795" y="510639"/>
                    </a:cubicBezTo>
                    <a:cubicBezTo>
                      <a:pt x="1658587" y="506681"/>
                      <a:pt x="1678698" y="504075"/>
                      <a:pt x="1698171" y="498764"/>
                    </a:cubicBezTo>
                    <a:cubicBezTo>
                      <a:pt x="1722324" y="492177"/>
                      <a:pt x="1769423" y="475013"/>
                      <a:pt x="1769423" y="475013"/>
                    </a:cubicBezTo>
                    <a:cubicBezTo>
                      <a:pt x="1812966" y="409699"/>
                      <a:pt x="1769423" y="465117"/>
                      <a:pt x="1828800" y="415636"/>
                    </a:cubicBezTo>
                    <a:cubicBezTo>
                      <a:pt x="1841702" y="404885"/>
                      <a:pt x="1849745" y="388166"/>
                      <a:pt x="1864426" y="380010"/>
                    </a:cubicBezTo>
                    <a:cubicBezTo>
                      <a:pt x="1914371" y="352263"/>
                      <a:pt x="1976592" y="351596"/>
                      <a:pt x="2030680" y="344384"/>
                    </a:cubicBezTo>
                    <a:cubicBezTo>
                      <a:pt x="2058425" y="340685"/>
                      <a:pt x="2086269" y="337516"/>
                      <a:pt x="2113808" y="332509"/>
                    </a:cubicBezTo>
                    <a:cubicBezTo>
                      <a:pt x="2153295" y="325330"/>
                      <a:pt x="2195375" y="309278"/>
                      <a:pt x="2232561" y="296883"/>
                    </a:cubicBezTo>
                    <a:lnTo>
                      <a:pt x="2268187" y="285008"/>
                    </a:lnTo>
                    <a:cubicBezTo>
                      <a:pt x="2280062" y="277091"/>
                      <a:pt x="2291047" y="267640"/>
                      <a:pt x="2303813" y="261257"/>
                    </a:cubicBezTo>
                    <a:cubicBezTo>
                      <a:pt x="2315009" y="255659"/>
                      <a:pt x="2329024" y="256326"/>
                      <a:pt x="2339439" y="249382"/>
                    </a:cubicBezTo>
                    <a:cubicBezTo>
                      <a:pt x="2353413" y="240066"/>
                      <a:pt x="2362163" y="224507"/>
                      <a:pt x="2375065" y="213756"/>
                    </a:cubicBezTo>
                    <a:cubicBezTo>
                      <a:pt x="2405760" y="188177"/>
                      <a:pt x="2410610" y="190032"/>
                      <a:pt x="2446317" y="178130"/>
                    </a:cubicBezTo>
                    <a:cubicBezTo>
                      <a:pt x="2458192" y="170213"/>
                      <a:pt x="2469177" y="160762"/>
                      <a:pt x="2481943" y="154379"/>
                    </a:cubicBezTo>
                    <a:cubicBezTo>
                      <a:pt x="2493139" y="148781"/>
                      <a:pt x="2507154" y="149448"/>
                      <a:pt x="2517569" y="142504"/>
                    </a:cubicBezTo>
                    <a:cubicBezTo>
                      <a:pt x="2606524" y="83201"/>
                      <a:pt x="2504111" y="123239"/>
                      <a:pt x="2588821" y="95003"/>
                    </a:cubicBezTo>
                    <a:cubicBezTo>
                      <a:pt x="2600696" y="87086"/>
                      <a:pt x="2611405" y="77049"/>
                      <a:pt x="2624447" y="71252"/>
                    </a:cubicBezTo>
                    <a:cubicBezTo>
                      <a:pt x="2701748" y="36895"/>
                      <a:pt x="2732639" y="44143"/>
                      <a:pt x="2826327" y="35626"/>
                    </a:cubicBezTo>
                    <a:cubicBezTo>
                      <a:pt x="2924136" y="3024"/>
                      <a:pt x="2822232" y="33660"/>
                      <a:pt x="3040083" y="11875"/>
                    </a:cubicBezTo>
                    <a:cubicBezTo>
                      <a:pt x="3060167" y="9867"/>
                      <a:pt x="3079667" y="3958"/>
                      <a:pt x="3099459" y="0"/>
                    </a:cubicBezTo>
                    <a:cubicBezTo>
                      <a:pt x="3131127" y="3958"/>
                      <a:pt x="3165298" y="-1086"/>
                      <a:pt x="3194462" y="11875"/>
                    </a:cubicBezTo>
                    <a:cubicBezTo>
                      <a:pt x="3241231" y="32661"/>
                      <a:pt x="3175498" y="79935"/>
                      <a:pt x="3170711" y="83127"/>
                    </a:cubicBezTo>
                    <a:cubicBezTo>
                      <a:pt x="3160296" y="90071"/>
                      <a:pt x="3147121" y="91564"/>
                      <a:pt x="3135085" y="95003"/>
                    </a:cubicBezTo>
                    <a:cubicBezTo>
                      <a:pt x="3030680" y="124834"/>
                      <a:pt x="3137397" y="90274"/>
                      <a:pt x="3051958" y="118753"/>
                    </a:cubicBezTo>
                    <a:cubicBezTo>
                      <a:pt x="3035422" y="135289"/>
                      <a:pt x="3005505" y="169864"/>
                      <a:pt x="2980706" y="178130"/>
                    </a:cubicBezTo>
                    <a:cubicBezTo>
                      <a:pt x="2957863" y="185744"/>
                      <a:pt x="2933205" y="186047"/>
                      <a:pt x="2909454" y="190005"/>
                    </a:cubicBezTo>
                    <a:cubicBezTo>
                      <a:pt x="2788688" y="270515"/>
                      <a:pt x="2866683" y="235607"/>
                      <a:pt x="2660072" y="249382"/>
                    </a:cubicBezTo>
                    <a:cubicBezTo>
                      <a:pt x="2637453" y="317241"/>
                      <a:pt x="2666858" y="260692"/>
                      <a:pt x="2612571" y="296883"/>
                    </a:cubicBezTo>
                    <a:cubicBezTo>
                      <a:pt x="2598597" y="306199"/>
                      <a:pt x="2590919" y="323193"/>
                      <a:pt x="2576945" y="332509"/>
                    </a:cubicBezTo>
                    <a:cubicBezTo>
                      <a:pt x="2566530" y="339453"/>
                      <a:pt x="2553727" y="342730"/>
                      <a:pt x="2541319" y="344384"/>
                    </a:cubicBezTo>
                    <a:cubicBezTo>
                      <a:pt x="2494071" y="350684"/>
                      <a:pt x="2446316" y="352301"/>
                      <a:pt x="2398815" y="356260"/>
                    </a:cubicBezTo>
                    <a:cubicBezTo>
                      <a:pt x="2268888" y="399568"/>
                      <a:pt x="2465687" y="330498"/>
                      <a:pt x="2327563" y="391886"/>
                    </a:cubicBezTo>
                    <a:cubicBezTo>
                      <a:pt x="2304685" y="402054"/>
                      <a:pt x="2280062" y="407719"/>
                      <a:pt x="2256311" y="415636"/>
                    </a:cubicBezTo>
                    <a:cubicBezTo>
                      <a:pt x="2244436" y="419594"/>
                      <a:pt x="2231101" y="420569"/>
                      <a:pt x="2220685" y="427512"/>
                    </a:cubicBezTo>
                    <a:lnTo>
                      <a:pt x="2185059" y="451262"/>
                    </a:lnTo>
                    <a:cubicBezTo>
                      <a:pt x="2181101" y="463137"/>
                      <a:pt x="2176623" y="474852"/>
                      <a:pt x="2173184" y="486888"/>
                    </a:cubicBezTo>
                    <a:cubicBezTo>
                      <a:pt x="2168700" y="502581"/>
                      <a:pt x="2173701" y="523768"/>
                      <a:pt x="2161309" y="534390"/>
                    </a:cubicBezTo>
                    <a:cubicBezTo>
                      <a:pt x="2142301" y="550683"/>
                      <a:pt x="2114345" y="552068"/>
                      <a:pt x="2090057" y="558140"/>
                    </a:cubicBezTo>
                    <a:cubicBezTo>
                      <a:pt x="2030412" y="573052"/>
                      <a:pt x="2058040" y="564855"/>
                      <a:pt x="2006930" y="581891"/>
                    </a:cubicBezTo>
                    <a:cubicBezTo>
                      <a:pt x="1991096" y="605642"/>
                      <a:pt x="1986508" y="644117"/>
                      <a:pt x="1959428" y="653143"/>
                    </a:cubicBezTo>
                    <a:lnTo>
                      <a:pt x="1888176" y="676893"/>
                    </a:lnTo>
                    <a:lnTo>
                      <a:pt x="1852550" y="688769"/>
                    </a:lnTo>
                    <a:cubicBezTo>
                      <a:pt x="1848592" y="700644"/>
                      <a:pt x="1848495" y="714620"/>
                      <a:pt x="1840675" y="724395"/>
                    </a:cubicBezTo>
                    <a:cubicBezTo>
                      <a:pt x="1831759" y="735540"/>
                      <a:pt x="1817814" y="741762"/>
                      <a:pt x="1805049" y="748145"/>
                    </a:cubicBezTo>
                    <a:cubicBezTo>
                      <a:pt x="1786062" y="757639"/>
                      <a:pt x="1739685" y="766821"/>
                      <a:pt x="1721922" y="771896"/>
                    </a:cubicBezTo>
                    <a:cubicBezTo>
                      <a:pt x="1709886" y="775335"/>
                      <a:pt x="1698171" y="779813"/>
                      <a:pt x="1686296" y="783771"/>
                    </a:cubicBezTo>
                    <a:cubicBezTo>
                      <a:pt x="1618227" y="885873"/>
                      <a:pt x="1708864" y="765715"/>
                      <a:pt x="1626919" y="831273"/>
                    </a:cubicBezTo>
                    <a:cubicBezTo>
                      <a:pt x="1550187" y="892660"/>
                      <a:pt x="1657088" y="848927"/>
                      <a:pt x="1567543" y="878774"/>
                    </a:cubicBezTo>
                    <a:cubicBezTo>
                      <a:pt x="1555668" y="886691"/>
                      <a:pt x="1542009" y="892433"/>
                      <a:pt x="1531917" y="902525"/>
                    </a:cubicBezTo>
                    <a:cubicBezTo>
                      <a:pt x="1521825" y="912617"/>
                      <a:pt x="1520269" y="930587"/>
                      <a:pt x="1508166" y="938151"/>
                    </a:cubicBezTo>
                    <a:cubicBezTo>
                      <a:pt x="1486936" y="951420"/>
                      <a:pt x="1436914" y="961901"/>
                      <a:pt x="1436914" y="961901"/>
                    </a:cubicBezTo>
                    <a:cubicBezTo>
                      <a:pt x="1413163" y="977735"/>
                      <a:pt x="1381496" y="985652"/>
                      <a:pt x="1365662" y="1009403"/>
                    </a:cubicBezTo>
                    <a:cubicBezTo>
                      <a:pt x="1332595" y="1059003"/>
                      <a:pt x="1352003" y="1034937"/>
                      <a:pt x="1306285" y="1080655"/>
                    </a:cubicBezTo>
                    <a:cubicBezTo>
                      <a:pt x="1302327" y="1092530"/>
                      <a:pt x="1304596" y="1109005"/>
                      <a:pt x="1294410" y="1116281"/>
                    </a:cubicBezTo>
                    <a:cubicBezTo>
                      <a:pt x="1274141" y="1130759"/>
                      <a:pt x="1204115" y="1143369"/>
                      <a:pt x="1175657" y="1151906"/>
                    </a:cubicBezTo>
                    <a:cubicBezTo>
                      <a:pt x="1151677" y="1159100"/>
                      <a:pt x="1128156" y="1167740"/>
                      <a:pt x="1104405" y="1175657"/>
                    </a:cubicBezTo>
                    <a:lnTo>
                      <a:pt x="1068779" y="1187532"/>
                    </a:lnTo>
                    <a:cubicBezTo>
                      <a:pt x="1056904" y="1195449"/>
                      <a:pt x="1046195" y="1205486"/>
                      <a:pt x="1033153" y="1211283"/>
                    </a:cubicBezTo>
                    <a:cubicBezTo>
                      <a:pt x="962408" y="1242726"/>
                      <a:pt x="956430" y="1232790"/>
                      <a:pt x="878774" y="1246909"/>
                    </a:cubicBezTo>
                    <a:cubicBezTo>
                      <a:pt x="862716" y="1249829"/>
                      <a:pt x="847205" y="1255243"/>
                      <a:pt x="831272" y="1258784"/>
                    </a:cubicBezTo>
                    <a:cubicBezTo>
                      <a:pt x="811569" y="1263163"/>
                      <a:pt x="791477" y="1265765"/>
                      <a:pt x="771896" y="1270660"/>
                    </a:cubicBezTo>
                    <a:cubicBezTo>
                      <a:pt x="759752" y="1273696"/>
                      <a:pt x="748678" y="1280881"/>
                      <a:pt x="736270" y="1282535"/>
                    </a:cubicBezTo>
                    <a:cubicBezTo>
                      <a:pt x="689022" y="1288835"/>
                      <a:pt x="641267" y="1290452"/>
                      <a:pt x="593766" y="1294410"/>
                    </a:cubicBezTo>
                    <a:cubicBezTo>
                      <a:pt x="531061" y="1315313"/>
                      <a:pt x="568554" y="1299343"/>
                      <a:pt x="486888" y="1353787"/>
                    </a:cubicBezTo>
                    <a:cubicBezTo>
                      <a:pt x="475013" y="1361704"/>
                      <a:pt x="464802" y="1373025"/>
                      <a:pt x="451262" y="1377538"/>
                    </a:cubicBezTo>
                    <a:cubicBezTo>
                      <a:pt x="411587" y="1390763"/>
                      <a:pt x="412872" y="1391346"/>
                      <a:pt x="368135" y="1401288"/>
                    </a:cubicBezTo>
                    <a:cubicBezTo>
                      <a:pt x="282156" y="1420395"/>
                      <a:pt x="336792" y="1403820"/>
                      <a:pt x="273132" y="1425039"/>
                    </a:cubicBezTo>
                    <a:cubicBezTo>
                      <a:pt x="249381" y="1448790"/>
                      <a:pt x="235302" y="1492949"/>
                      <a:pt x="201880" y="1496291"/>
                    </a:cubicBezTo>
                    <a:cubicBezTo>
                      <a:pt x="43739" y="1512105"/>
                      <a:pt x="122909" y="1508166"/>
                      <a:pt x="0" y="1496291"/>
                    </a:cubicBezTo>
                    <a:close/>
                  </a:path>
                </a:pathLst>
              </a:custGeom>
              <a:gradFill>
                <a:gsLst>
                  <a:gs pos="16000">
                    <a:srgbClr val="080808"/>
                  </a:gs>
                  <a:gs pos="57000">
                    <a:srgbClr val="FFFFFF">
                      <a:lumMod val="94000"/>
                    </a:srgbClr>
                  </a:gs>
                </a:gsLst>
                <a:lin ang="147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5" name="Dowolny kształt 65"/>
              <p:cNvSpPr/>
              <p:nvPr/>
            </p:nvSpPr>
            <p:spPr bwMode="auto">
              <a:xfrm>
                <a:off x="2262200" y="361672"/>
                <a:ext cx="6201447" cy="4956673"/>
              </a:xfrm>
              <a:custGeom>
                <a:avLst/>
                <a:gdLst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127531 w 7094483"/>
                  <a:gd name="connsiteY175" fmla="*/ 1786878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5875283 w 7094483"/>
                  <a:gd name="connsiteY182" fmla="*/ 2007595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5402317 w 7094483"/>
                  <a:gd name="connsiteY190" fmla="*/ 2322905 h 5234271"/>
                  <a:gd name="connsiteX191" fmla="*/ 5339255 w 7094483"/>
                  <a:gd name="connsiteY191" fmla="*/ 2364947 h 5234271"/>
                  <a:gd name="connsiteX192" fmla="*/ 5255173 w 7094483"/>
                  <a:gd name="connsiteY192" fmla="*/ 2459540 h 5234271"/>
                  <a:gd name="connsiteX193" fmla="*/ 5223642 w 7094483"/>
                  <a:gd name="connsiteY193" fmla="*/ 2491071 h 5234271"/>
                  <a:gd name="connsiteX194" fmla="*/ 5192111 w 7094483"/>
                  <a:gd name="connsiteY194" fmla="*/ 2512091 h 5234271"/>
                  <a:gd name="connsiteX195" fmla="*/ 5160580 w 7094483"/>
                  <a:gd name="connsiteY195" fmla="*/ 2543622 h 5234271"/>
                  <a:gd name="connsiteX196" fmla="*/ 5139559 w 7094483"/>
                  <a:gd name="connsiteY196" fmla="*/ 2575153 h 5234271"/>
                  <a:gd name="connsiteX197" fmla="*/ 5076497 w 7094483"/>
                  <a:gd name="connsiteY197" fmla="*/ 2617195 h 5234271"/>
                  <a:gd name="connsiteX198" fmla="*/ 4981904 w 7094483"/>
                  <a:gd name="connsiteY198" fmla="*/ 2701278 h 5234271"/>
                  <a:gd name="connsiteX199" fmla="*/ 4929352 w 7094483"/>
                  <a:gd name="connsiteY199" fmla="*/ 2743319 h 5234271"/>
                  <a:gd name="connsiteX200" fmla="*/ 4908331 w 7094483"/>
                  <a:gd name="connsiteY200" fmla="*/ 2774850 h 5234271"/>
                  <a:gd name="connsiteX201" fmla="*/ 4845269 w 7094483"/>
                  <a:gd name="connsiteY201" fmla="*/ 2816891 h 5234271"/>
                  <a:gd name="connsiteX202" fmla="*/ 4771697 w 7094483"/>
                  <a:gd name="connsiteY202" fmla="*/ 2900974 h 5234271"/>
                  <a:gd name="connsiteX203" fmla="*/ 4508938 w 7094483"/>
                  <a:gd name="connsiteY203" fmla="*/ 2900974 h 5234271"/>
                  <a:gd name="connsiteX204" fmla="*/ 4477407 w 7094483"/>
                  <a:gd name="connsiteY204" fmla="*/ 2932505 h 5234271"/>
                  <a:gd name="connsiteX205" fmla="*/ 4445876 w 7094483"/>
                  <a:gd name="connsiteY205" fmla="*/ 2953526 h 5234271"/>
                  <a:gd name="connsiteX206" fmla="*/ 4340773 w 7094483"/>
                  <a:gd name="connsiteY206" fmla="*/ 2985057 h 5234271"/>
                  <a:gd name="connsiteX207" fmla="*/ 4309242 w 7094483"/>
                  <a:gd name="connsiteY207" fmla="*/ 2995567 h 5234271"/>
                  <a:gd name="connsiteX208" fmla="*/ 4277711 w 7094483"/>
                  <a:gd name="connsiteY208" fmla="*/ 3027098 h 5234271"/>
                  <a:gd name="connsiteX209" fmla="*/ 4246180 w 7094483"/>
                  <a:gd name="connsiteY209" fmla="*/ 3048119 h 5234271"/>
                  <a:gd name="connsiteX210" fmla="*/ 4225159 w 7094483"/>
                  <a:gd name="connsiteY210" fmla="*/ 3079650 h 5234271"/>
                  <a:gd name="connsiteX211" fmla="*/ 4193628 w 7094483"/>
                  <a:gd name="connsiteY211" fmla="*/ 3100671 h 5234271"/>
                  <a:gd name="connsiteX212" fmla="*/ 4099035 w 7094483"/>
                  <a:gd name="connsiteY212" fmla="*/ 3174243 h 5234271"/>
                  <a:gd name="connsiteX213" fmla="*/ 4067504 w 7094483"/>
                  <a:gd name="connsiteY213" fmla="*/ 3195264 h 5234271"/>
                  <a:gd name="connsiteX214" fmla="*/ 4004442 w 7094483"/>
                  <a:gd name="connsiteY214" fmla="*/ 3216284 h 5234271"/>
                  <a:gd name="connsiteX215" fmla="*/ 3972911 w 7094483"/>
                  <a:gd name="connsiteY215" fmla="*/ 3226795 h 5234271"/>
                  <a:gd name="connsiteX216" fmla="*/ 3909849 w 7094483"/>
                  <a:gd name="connsiteY216" fmla="*/ 3237305 h 5234271"/>
                  <a:gd name="connsiteX217" fmla="*/ 3815255 w 7094483"/>
                  <a:gd name="connsiteY217" fmla="*/ 3268836 h 5234271"/>
                  <a:gd name="connsiteX218" fmla="*/ 3783724 w 7094483"/>
                  <a:gd name="connsiteY218" fmla="*/ 3279347 h 5234271"/>
                  <a:gd name="connsiteX219" fmla="*/ 3752193 w 7094483"/>
                  <a:gd name="connsiteY219" fmla="*/ 3300367 h 5234271"/>
                  <a:gd name="connsiteX220" fmla="*/ 3731173 w 7094483"/>
                  <a:gd name="connsiteY220" fmla="*/ 3363429 h 5234271"/>
                  <a:gd name="connsiteX221" fmla="*/ 3636580 w 7094483"/>
                  <a:gd name="connsiteY221" fmla="*/ 3415981 h 5234271"/>
                  <a:gd name="connsiteX222" fmla="*/ 3584028 w 7094483"/>
                  <a:gd name="connsiteY222" fmla="*/ 3468533 h 5234271"/>
                  <a:gd name="connsiteX223" fmla="*/ 3541986 w 7094483"/>
                  <a:gd name="connsiteY223" fmla="*/ 3563126 h 5234271"/>
                  <a:gd name="connsiteX224" fmla="*/ 3478924 w 7094483"/>
                  <a:gd name="connsiteY224" fmla="*/ 3584147 h 5234271"/>
                  <a:gd name="connsiteX225" fmla="*/ 3447393 w 7094483"/>
                  <a:gd name="connsiteY225" fmla="*/ 3594657 h 5234271"/>
                  <a:gd name="connsiteX226" fmla="*/ 3415862 w 7094483"/>
                  <a:gd name="connsiteY226" fmla="*/ 3615678 h 5234271"/>
                  <a:gd name="connsiteX227" fmla="*/ 3384331 w 7094483"/>
                  <a:gd name="connsiteY227" fmla="*/ 3626188 h 5234271"/>
                  <a:gd name="connsiteX228" fmla="*/ 3373821 w 7094483"/>
                  <a:gd name="connsiteY228" fmla="*/ 3657719 h 5234271"/>
                  <a:gd name="connsiteX229" fmla="*/ 3363311 w 7094483"/>
                  <a:gd name="connsiteY229" fmla="*/ 3783843 h 5234271"/>
                  <a:gd name="connsiteX230" fmla="*/ 3331780 w 7094483"/>
                  <a:gd name="connsiteY230" fmla="*/ 3794353 h 5234271"/>
                  <a:gd name="connsiteX231" fmla="*/ 3300249 w 7094483"/>
                  <a:gd name="connsiteY231" fmla="*/ 3815374 h 5234271"/>
                  <a:gd name="connsiteX232" fmla="*/ 3153104 w 7094483"/>
                  <a:gd name="connsiteY232" fmla="*/ 3836395 h 5234271"/>
                  <a:gd name="connsiteX233" fmla="*/ 3090042 w 7094483"/>
                  <a:gd name="connsiteY233" fmla="*/ 3878436 h 5234271"/>
                  <a:gd name="connsiteX234" fmla="*/ 2995449 w 7094483"/>
                  <a:gd name="connsiteY234" fmla="*/ 3899457 h 5234271"/>
                  <a:gd name="connsiteX235" fmla="*/ 2932386 w 7094483"/>
                  <a:gd name="connsiteY235" fmla="*/ 3952009 h 5234271"/>
                  <a:gd name="connsiteX236" fmla="*/ 2869324 w 7094483"/>
                  <a:gd name="connsiteY236" fmla="*/ 3983540 h 5234271"/>
                  <a:gd name="connsiteX237" fmla="*/ 2806262 w 7094483"/>
                  <a:gd name="connsiteY237" fmla="*/ 4015071 h 5234271"/>
                  <a:gd name="connsiteX238" fmla="*/ 2764221 w 7094483"/>
                  <a:gd name="connsiteY238" fmla="*/ 4057112 h 5234271"/>
                  <a:gd name="connsiteX239" fmla="*/ 2743200 w 7094483"/>
                  <a:gd name="connsiteY239" fmla="*/ 4088643 h 5234271"/>
                  <a:gd name="connsiteX240" fmla="*/ 2711669 w 7094483"/>
                  <a:gd name="connsiteY240" fmla="*/ 4109664 h 5234271"/>
                  <a:gd name="connsiteX241" fmla="*/ 2617076 w 7094483"/>
                  <a:gd name="connsiteY241" fmla="*/ 4183236 h 5234271"/>
                  <a:gd name="connsiteX242" fmla="*/ 2585545 w 7094483"/>
                  <a:gd name="connsiteY242" fmla="*/ 4214767 h 5234271"/>
                  <a:gd name="connsiteX243" fmla="*/ 2522483 w 7094483"/>
                  <a:gd name="connsiteY243" fmla="*/ 4235788 h 5234271"/>
                  <a:gd name="connsiteX244" fmla="*/ 2459421 w 7094483"/>
                  <a:gd name="connsiteY244" fmla="*/ 4277829 h 5234271"/>
                  <a:gd name="connsiteX245" fmla="*/ 2396359 w 7094483"/>
                  <a:gd name="connsiteY245" fmla="*/ 4330381 h 5234271"/>
                  <a:gd name="connsiteX246" fmla="*/ 2375338 w 7094483"/>
                  <a:gd name="connsiteY246" fmla="*/ 4361912 h 5234271"/>
                  <a:gd name="connsiteX247" fmla="*/ 2270235 w 7094483"/>
                  <a:gd name="connsiteY247" fmla="*/ 4414464 h 5234271"/>
                  <a:gd name="connsiteX248" fmla="*/ 2217683 w 7094483"/>
                  <a:gd name="connsiteY248" fmla="*/ 4424974 h 5234271"/>
                  <a:gd name="connsiteX249" fmla="*/ 2154621 w 7094483"/>
                  <a:gd name="connsiteY249" fmla="*/ 4445995 h 5234271"/>
                  <a:gd name="connsiteX250" fmla="*/ 2091559 w 7094483"/>
                  <a:gd name="connsiteY250" fmla="*/ 4488036 h 5234271"/>
                  <a:gd name="connsiteX251" fmla="*/ 2028497 w 7094483"/>
                  <a:gd name="connsiteY251" fmla="*/ 4519567 h 5234271"/>
                  <a:gd name="connsiteX252" fmla="*/ 1933904 w 7094483"/>
                  <a:gd name="connsiteY252" fmla="*/ 4572119 h 5234271"/>
                  <a:gd name="connsiteX253" fmla="*/ 1723697 w 7094483"/>
                  <a:gd name="connsiteY253" fmla="*/ 4603650 h 5234271"/>
                  <a:gd name="connsiteX254" fmla="*/ 1713186 w 7094483"/>
                  <a:gd name="connsiteY254" fmla="*/ 4635181 h 5234271"/>
                  <a:gd name="connsiteX255" fmla="*/ 1650124 w 7094483"/>
                  <a:gd name="connsiteY255" fmla="*/ 4687733 h 5234271"/>
                  <a:gd name="connsiteX256" fmla="*/ 1618593 w 7094483"/>
                  <a:gd name="connsiteY256" fmla="*/ 4719264 h 5234271"/>
                  <a:gd name="connsiteX257" fmla="*/ 1555531 w 7094483"/>
                  <a:gd name="connsiteY257" fmla="*/ 4740284 h 5234271"/>
                  <a:gd name="connsiteX258" fmla="*/ 1524000 w 7094483"/>
                  <a:gd name="connsiteY258" fmla="*/ 4750795 h 5234271"/>
                  <a:gd name="connsiteX259" fmla="*/ 1460938 w 7094483"/>
                  <a:gd name="connsiteY259" fmla="*/ 4792836 h 5234271"/>
                  <a:gd name="connsiteX260" fmla="*/ 1397876 w 7094483"/>
                  <a:gd name="connsiteY260" fmla="*/ 4834878 h 5234271"/>
                  <a:gd name="connsiteX261" fmla="*/ 1366345 w 7094483"/>
                  <a:gd name="connsiteY261" fmla="*/ 4845388 h 5234271"/>
                  <a:gd name="connsiteX262" fmla="*/ 1271752 w 7094483"/>
                  <a:gd name="connsiteY262" fmla="*/ 4866409 h 5234271"/>
                  <a:gd name="connsiteX263" fmla="*/ 1208690 w 7094483"/>
                  <a:gd name="connsiteY263" fmla="*/ 4876919 h 5234271"/>
                  <a:gd name="connsiteX264" fmla="*/ 1093076 w 7094483"/>
                  <a:gd name="connsiteY264" fmla="*/ 4908450 h 5234271"/>
                  <a:gd name="connsiteX265" fmla="*/ 1061545 w 7094483"/>
                  <a:gd name="connsiteY265" fmla="*/ 4929471 h 5234271"/>
                  <a:gd name="connsiteX266" fmla="*/ 998483 w 7094483"/>
                  <a:gd name="connsiteY266" fmla="*/ 4950491 h 5234271"/>
                  <a:gd name="connsiteX267" fmla="*/ 935421 w 7094483"/>
                  <a:gd name="connsiteY267" fmla="*/ 4982022 h 5234271"/>
                  <a:gd name="connsiteX268" fmla="*/ 872359 w 7094483"/>
                  <a:gd name="connsiteY268" fmla="*/ 5024064 h 5234271"/>
                  <a:gd name="connsiteX269" fmla="*/ 777766 w 7094483"/>
                  <a:gd name="connsiteY269" fmla="*/ 5034574 h 5234271"/>
                  <a:gd name="connsiteX270" fmla="*/ 756745 w 7094483"/>
                  <a:gd name="connsiteY270" fmla="*/ 5066105 h 5234271"/>
                  <a:gd name="connsiteX271" fmla="*/ 693683 w 7094483"/>
                  <a:gd name="connsiteY271" fmla="*/ 5097636 h 5234271"/>
                  <a:gd name="connsiteX272" fmla="*/ 493986 w 7094483"/>
                  <a:gd name="connsiteY272" fmla="*/ 5087126 h 5234271"/>
                  <a:gd name="connsiteX273" fmla="*/ 388883 w 7094483"/>
                  <a:gd name="connsiteY273" fmla="*/ 5097636 h 5234271"/>
                  <a:gd name="connsiteX274" fmla="*/ 325821 w 7094483"/>
                  <a:gd name="connsiteY274" fmla="*/ 5118657 h 5234271"/>
                  <a:gd name="connsiteX275" fmla="*/ 294290 w 7094483"/>
                  <a:gd name="connsiteY275" fmla="*/ 5139678 h 5234271"/>
                  <a:gd name="connsiteX276" fmla="*/ 252249 w 7094483"/>
                  <a:gd name="connsiteY276" fmla="*/ 5181719 h 5234271"/>
                  <a:gd name="connsiteX277" fmla="*/ 220717 w 7094483"/>
                  <a:gd name="connsiteY277" fmla="*/ 5202740 h 5234271"/>
                  <a:gd name="connsiteX278" fmla="*/ 94593 w 7094483"/>
                  <a:gd name="connsiteY278" fmla="*/ 5234271 h 5234271"/>
                  <a:gd name="connsiteX279" fmla="*/ 52552 w 7094483"/>
                  <a:gd name="connsiteY279" fmla="*/ 5171209 h 5234271"/>
                  <a:gd name="connsiteX280" fmla="*/ 63062 w 7094483"/>
                  <a:gd name="connsiteY280" fmla="*/ 5139678 h 5234271"/>
                  <a:gd name="connsiteX281" fmla="*/ 94593 w 7094483"/>
                  <a:gd name="connsiteY281" fmla="*/ 5118657 h 5234271"/>
                  <a:gd name="connsiteX282" fmla="*/ 94593 w 7094483"/>
                  <a:gd name="connsiteY282" fmla="*/ 5118657 h 523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7094483" h="5234271">
                    <a:moveTo>
                      <a:pt x="0" y="5181719"/>
                    </a:moveTo>
                    <a:lnTo>
                      <a:pt x="0" y="5181719"/>
                    </a:lnTo>
                    <a:cubicBezTo>
                      <a:pt x="24524" y="5160698"/>
                      <a:pt x="49564" y="5140265"/>
                      <a:pt x="73573" y="5118657"/>
                    </a:cubicBezTo>
                    <a:cubicBezTo>
                      <a:pt x="97720" y="5096924"/>
                      <a:pt x="106602" y="5079453"/>
                      <a:pt x="136635" y="5066105"/>
                    </a:cubicBezTo>
                    <a:cubicBezTo>
                      <a:pt x="156883" y="5057106"/>
                      <a:pt x="199697" y="5045084"/>
                      <a:pt x="199697" y="5045084"/>
                    </a:cubicBezTo>
                    <a:cubicBezTo>
                      <a:pt x="206704" y="5034574"/>
                      <a:pt x="211785" y="5022485"/>
                      <a:pt x="220717" y="5013553"/>
                    </a:cubicBezTo>
                    <a:cubicBezTo>
                      <a:pt x="241090" y="4993181"/>
                      <a:pt x="258138" y="4990570"/>
                      <a:pt x="283780" y="4982022"/>
                    </a:cubicBezTo>
                    <a:cubicBezTo>
                      <a:pt x="290787" y="4971512"/>
                      <a:pt x="295868" y="4959423"/>
                      <a:pt x="304800" y="4950491"/>
                    </a:cubicBezTo>
                    <a:cubicBezTo>
                      <a:pt x="325173" y="4930118"/>
                      <a:pt x="342219" y="4927508"/>
                      <a:pt x="367862" y="4918960"/>
                    </a:cubicBezTo>
                    <a:cubicBezTo>
                      <a:pt x="378372" y="4908450"/>
                      <a:pt x="387974" y="4896945"/>
                      <a:pt x="399393" y="4887429"/>
                    </a:cubicBezTo>
                    <a:cubicBezTo>
                      <a:pt x="409097" y="4879342"/>
                      <a:pt x="421992" y="4875341"/>
                      <a:pt x="430924" y="4866409"/>
                    </a:cubicBezTo>
                    <a:cubicBezTo>
                      <a:pt x="500997" y="4796337"/>
                      <a:pt x="399389" y="4869916"/>
                      <a:pt x="483476" y="4813857"/>
                    </a:cubicBezTo>
                    <a:cubicBezTo>
                      <a:pt x="490483" y="4803347"/>
                      <a:pt x="495565" y="4791258"/>
                      <a:pt x="504497" y="4782326"/>
                    </a:cubicBezTo>
                    <a:cubicBezTo>
                      <a:pt x="513429" y="4773394"/>
                      <a:pt x="528137" y="4771169"/>
                      <a:pt x="536028" y="4761305"/>
                    </a:cubicBezTo>
                    <a:cubicBezTo>
                      <a:pt x="542949" y="4752654"/>
                      <a:pt x="541583" y="4739683"/>
                      <a:pt x="546538" y="4729774"/>
                    </a:cubicBezTo>
                    <a:cubicBezTo>
                      <a:pt x="552187" y="4718476"/>
                      <a:pt x="560552" y="4708753"/>
                      <a:pt x="567559" y="4698243"/>
                    </a:cubicBezTo>
                    <a:cubicBezTo>
                      <a:pt x="571062" y="4687733"/>
                      <a:pt x="571924" y="4675930"/>
                      <a:pt x="578069" y="4666712"/>
                    </a:cubicBezTo>
                    <a:cubicBezTo>
                      <a:pt x="586314" y="4654344"/>
                      <a:pt x="598181" y="4644697"/>
                      <a:pt x="609600" y="4635181"/>
                    </a:cubicBezTo>
                    <a:cubicBezTo>
                      <a:pt x="631886" y="4616609"/>
                      <a:pt x="657469" y="4605991"/>
                      <a:pt x="683173" y="4593140"/>
                    </a:cubicBezTo>
                    <a:cubicBezTo>
                      <a:pt x="717774" y="4558539"/>
                      <a:pt x="727483" y="4544708"/>
                      <a:pt x="777766" y="4519567"/>
                    </a:cubicBezTo>
                    <a:cubicBezTo>
                      <a:pt x="791780" y="4512560"/>
                      <a:pt x="806372" y="4506608"/>
                      <a:pt x="819807" y="4498547"/>
                    </a:cubicBezTo>
                    <a:cubicBezTo>
                      <a:pt x="841471" y="4485549"/>
                      <a:pt x="861848" y="4470519"/>
                      <a:pt x="882869" y="4456505"/>
                    </a:cubicBezTo>
                    <a:cubicBezTo>
                      <a:pt x="893379" y="4449498"/>
                      <a:pt x="902416" y="4439478"/>
                      <a:pt x="914400" y="4435484"/>
                    </a:cubicBezTo>
                    <a:lnTo>
                      <a:pt x="1008993" y="4403953"/>
                    </a:lnTo>
                    <a:lnTo>
                      <a:pt x="1040524" y="4393443"/>
                    </a:lnTo>
                    <a:lnTo>
                      <a:pt x="1072055" y="4382933"/>
                    </a:lnTo>
                    <a:cubicBezTo>
                      <a:pt x="1093076" y="4368919"/>
                      <a:pt x="1117252" y="4358755"/>
                      <a:pt x="1135117" y="4340891"/>
                    </a:cubicBezTo>
                    <a:cubicBezTo>
                      <a:pt x="1162323" y="4313686"/>
                      <a:pt x="1191997" y="4279891"/>
                      <a:pt x="1229711" y="4267319"/>
                    </a:cubicBezTo>
                    <a:cubicBezTo>
                      <a:pt x="1309720" y="4240649"/>
                      <a:pt x="1271046" y="4250643"/>
                      <a:pt x="1345324" y="4235788"/>
                    </a:cubicBezTo>
                    <a:cubicBezTo>
                      <a:pt x="1435688" y="4175544"/>
                      <a:pt x="1321357" y="4247772"/>
                      <a:pt x="1408386" y="4204257"/>
                    </a:cubicBezTo>
                    <a:cubicBezTo>
                      <a:pt x="1419684" y="4198608"/>
                      <a:pt x="1428374" y="4188366"/>
                      <a:pt x="1439917" y="4183236"/>
                    </a:cubicBezTo>
                    <a:cubicBezTo>
                      <a:pt x="1460165" y="4174237"/>
                      <a:pt x="1481959" y="4169223"/>
                      <a:pt x="1502980" y="4162216"/>
                    </a:cubicBezTo>
                    <a:cubicBezTo>
                      <a:pt x="1513490" y="4158713"/>
                      <a:pt x="1525293" y="4157850"/>
                      <a:pt x="1534511" y="4151705"/>
                    </a:cubicBezTo>
                    <a:cubicBezTo>
                      <a:pt x="1693888" y="4045455"/>
                      <a:pt x="1530319" y="4160455"/>
                      <a:pt x="1629104" y="4078133"/>
                    </a:cubicBezTo>
                    <a:cubicBezTo>
                      <a:pt x="1638808" y="4070046"/>
                      <a:pt x="1650931" y="4065199"/>
                      <a:pt x="1660635" y="4057112"/>
                    </a:cubicBezTo>
                    <a:cubicBezTo>
                      <a:pt x="1672054" y="4047596"/>
                      <a:pt x="1680747" y="4035097"/>
                      <a:pt x="1692166" y="4025581"/>
                    </a:cubicBezTo>
                    <a:cubicBezTo>
                      <a:pt x="1701870" y="4017494"/>
                      <a:pt x="1713993" y="4012647"/>
                      <a:pt x="1723697" y="4004560"/>
                    </a:cubicBezTo>
                    <a:cubicBezTo>
                      <a:pt x="1751986" y="3980986"/>
                      <a:pt x="1753206" y="3966921"/>
                      <a:pt x="1786759" y="3952009"/>
                    </a:cubicBezTo>
                    <a:cubicBezTo>
                      <a:pt x="1807007" y="3943010"/>
                      <a:pt x="1849821" y="3930988"/>
                      <a:pt x="1849821" y="3930988"/>
                    </a:cubicBezTo>
                    <a:cubicBezTo>
                      <a:pt x="1860331" y="3923981"/>
                      <a:pt x="1870054" y="3915616"/>
                      <a:pt x="1881352" y="3909967"/>
                    </a:cubicBezTo>
                    <a:cubicBezTo>
                      <a:pt x="1891261" y="3905012"/>
                      <a:pt x="1904232" y="3906378"/>
                      <a:pt x="1912883" y="3899457"/>
                    </a:cubicBezTo>
                    <a:cubicBezTo>
                      <a:pt x="1980799" y="3845125"/>
                      <a:pt x="1886181" y="3883833"/>
                      <a:pt x="1965435" y="3857416"/>
                    </a:cubicBezTo>
                    <a:cubicBezTo>
                      <a:pt x="1985238" y="3837612"/>
                      <a:pt x="2002155" y="3816571"/>
                      <a:pt x="2028497" y="3804864"/>
                    </a:cubicBezTo>
                    <a:cubicBezTo>
                      <a:pt x="2048745" y="3795865"/>
                      <a:pt x="2091559" y="3783843"/>
                      <a:pt x="2091559" y="3783843"/>
                    </a:cubicBezTo>
                    <a:cubicBezTo>
                      <a:pt x="2112580" y="3769829"/>
                      <a:pt x="2136757" y="3759666"/>
                      <a:pt x="2154621" y="3741802"/>
                    </a:cubicBezTo>
                    <a:cubicBezTo>
                      <a:pt x="2165131" y="3731292"/>
                      <a:pt x="2173159" y="3717490"/>
                      <a:pt x="2186152" y="3710271"/>
                    </a:cubicBezTo>
                    <a:cubicBezTo>
                      <a:pt x="2205521" y="3699510"/>
                      <a:pt x="2249214" y="3689250"/>
                      <a:pt x="2249214" y="3689250"/>
                    </a:cubicBezTo>
                    <a:cubicBezTo>
                      <a:pt x="2333301" y="3633191"/>
                      <a:pt x="2231693" y="3706770"/>
                      <a:pt x="2301766" y="3636698"/>
                    </a:cubicBezTo>
                    <a:cubicBezTo>
                      <a:pt x="2310698" y="3627766"/>
                      <a:pt x="2322787" y="3622685"/>
                      <a:pt x="2333297" y="3615678"/>
                    </a:cubicBezTo>
                    <a:cubicBezTo>
                      <a:pt x="2353967" y="3584672"/>
                      <a:pt x="2355499" y="3577908"/>
                      <a:pt x="2385849" y="3552616"/>
                    </a:cubicBezTo>
                    <a:cubicBezTo>
                      <a:pt x="2395553" y="3544529"/>
                      <a:pt x="2407676" y="3539682"/>
                      <a:pt x="2417380" y="3531595"/>
                    </a:cubicBezTo>
                    <a:cubicBezTo>
                      <a:pt x="2428799" y="3522079"/>
                      <a:pt x="2435918" y="3507283"/>
                      <a:pt x="2448911" y="3500064"/>
                    </a:cubicBezTo>
                    <a:cubicBezTo>
                      <a:pt x="2468280" y="3489303"/>
                      <a:pt x="2511973" y="3479043"/>
                      <a:pt x="2511973" y="3479043"/>
                    </a:cubicBezTo>
                    <a:cubicBezTo>
                      <a:pt x="2522483" y="3468533"/>
                      <a:pt x="2531136" y="3455757"/>
                      <a:pt x="2543504" y="3447512"/>
                    </a:cubicBezTo>
                    <a:cubicBezTo>
                      <a:pt x="2552722" y="3441367"/>
                      <a:pt x="2565126" y="3441957"/>
                      <a:pt x="2575035" y="3437002"/>
                    </a:cubicBezTo>
                    <a:cubicBezTo>
                      <a:pt x="2586333" y="3431353"/>
                      <a:pt x="2596056" y="3422988"/>
                      <a:pt x="2606566" y="3415981"/>
                    </a:cubicBezTo>
                    <a:cubicBezTo>
                      <a:pt x="2645101" y="3358177"/>
                      <a:pt x="2606568" y="3407220"/>
                      <a:pt x="2659117" y="3363429"/>
                    </a:cubicBezTo>
                    <a:cubicBezTo>
                      <a:pt x="2670536" y="3353913"/>
                      <a:pt x="2679363" y="3341571"/>
                      <a:pt x="2690649" y="3331898"/>
                    </a:cubicBezTo>
                    <a:cubicBezTo>
                      <a:pt x="2717889" y="3308550"/>
                      <a:pt x="2768610" y="3276421"/>
                      <a:pt x="2795752" y="3258326"/>
                    </a:cubicBezTo>
                    <a:cubicBezTo>
                      <a:pt x="2806262" y="3251319"/>
                      <a:pt x="2818351" y="3246237"/>
                      <a:pt x="2827283" y="3237305"/>
                    </a:cubicBezTo>
                    <a:cubicBezTo>
                      <a:pt x="2837793" y="3226795"/>
                      <a:pt x="2846446" y="3214019"/>
                      <a:pt x="2858814" y="3205774"/>
                    </a:cubicBezTo>
                    <a:cubicBezTo>
                      <a:pt x="2868032" y="3199629"/>
                      <a:pt x="2879835" y="3198767"/>
                      <a:pt x="2890345" y="3195264"/>
                    </a:cubicBezTo>
                    <a:cubicBezTo>
                      <a:pt x="2900855" y="3184754"/>
                      <a:pt x="2910143" y="3172859"/>
                      <a:pt x="2921876" y="3163733"/>
                    </a:cubicBezTo>
                    <a:cubicBezTo>
                      <a:pt x="2941818" y="3148222"/>
                      <a:pt x="2967074" y="3139555"/>
                      <a:pt x="2984938" y="3121691"/>
                    </a:cubicBezTo>
                    <a:cubicBezTo>
                      <a:pt x="3005959" y="3100670"/>
                      <a:pt x="3023265" y="3075119"/>
                      <a:pt x="3048000" y="3058629"/>
                    </a:cubicBezTo>
                    <a:cubicBezTo>
                      <a:pt x="3069021" y="3044615"/>
                      <a:pt x="3093198" y="3034452"/>
                      <a:pt x="3111062" y="3016588"/>
                    </a:cubicBezTo>
                    <a:cubicBezTo>
                      <a:pt x="3150427" y="2977223"/>
                      <a:pt x="3128492" y="2989757"/>
                      <a:pt x="3174124" y="2974547"/>
                    </a:cubicBezTo>
                    <a:cubicBezTo>
                      <a:pt x="3184634" y="2967540"/>
                      <a:pt x="3194357" y="2959175"/>
                      <a:pt x="3205655" y="2953526"/>
                    </a:cubicBezTo>
                    <a:cubicBezTo>
                      <a:pt x="3215564" y="2948571"/>
                      <a:pt x="3227968" y="2949161"/>
                      <a:pt x="3237186" y="2943016"/>
                    </a:cubicBezTo>
                    <a:cubicBezTo>
                      <a:pt x="3288841" y="2908579"/>
                      <a:pt x="3250961" y="2918729"/>
                      <a:pt x="3289738" y="2879953"/>
                    </a:cubicBezTo>
                    <a:cubicBezTo>
                      <a:pt x="3298670" y="2871021"/>
                      <a:pt x="3310759" y="2865940"/>
                      <a:pt x="3321269" y="2858933"/>
                    </a:cubicBezTo>
                    <a:cubicBezTo>
                      <a:pt x="3324773" y="2848423"/>
                      <a:pt x="3324859" y="2836053"/>
                      <a:pt x="3331780" y="2827402"/>
                    </a:cubicBezTo>
                    <a:cubicBezTo>
                      <a:pt x="3339671" y="2817538"/>
                      <a:pt x="3353607" y="2814468"/>
                      <a:pt x="3363311" y="2806381"/>
                    </a:cubicBezTo>
                    <a:cubicBezTo>
                      <a:pt x="3444237" y="2738942"/>
                      <a:pt x="3348087" y="2806020"/>
                      <a:pt x="3426373" y="2753829"/>
                    </a:cubicBezTo>
                    <a:lnTo>
                      <a:pt x="3531476" y="2596174"/>
                    </a:lnTo>
                    <a:lnTo>
                      <a:pt x="3552497" y="2564643"/>
                    </a:lnTo>
                    <a:cubicBezTo>
                      <a:pt x="3559504" y="2554133"/>
                      <a:pt x="3563007" y="2540119"/>
                      <a:pt x="3573517" y="2533112"/>
                    </a:cubicBezTo>
                    <a:cubicBezTo>
                      <a:pt x="3604521" y="2512443"/>
                      <a:pt x="3611291" y="2510907"/>
                      <a:pt x="3636580" y="2480560"/>
                    </a:cubicBezTo>
                    <a:cubicBezTo>
                      <a:pt x="3644667" y="2470856"/>
                      <a:pt x="3648094" y="2457347"/>
                      <a:pt x="3657600" y="2449029"/>
                    </a:cubicBezTo>
                    <a:cubicBezTo>
                      <a:pt x="3676613" y="2432393"/>
                      <a:pt x="3699641" y="2421002"/>
                      <a:pt x="3720662" y="2406988"/>
                    </a:cubicBezTo>
                    <a:cubicBezTo>
                      <a:pt x="3731172" y="2399981"/>
                      <a:pt x="3740209" y="2389961"/>
                      <a:pt x="3752193" y="2385967"/>
                    </a:cubicBezTo>
                    <a:lnTo>
                      <a:pt x="3815255" y="2364947"/>
                    </a:lnTo>
                    <a:cubicBezTo>
                      <a:pt x="3852202" y="2309527"/>
                      <a:pt x="3814972" y="2350053"/>
                      <a:pt x="3878317" y="2322905"/>
                    </a:cubicBezTo>
                    <a:cubicBezTo>
                      <a:pt x="3889928" y="2317929"/>
                      <a:pt x="3898550" y="2307533"/>
                      <a:pt x="3909849" y="2301884"/>
                    </a:cubicBezTo>
                    <a:cubicBezTo>
                      <a:pt x="3919758" y="2296929"/>
                      <a:pt x="3930870" y="2294877"/>
                      <a:pt x="3941380" y="2291374"/>
                    </a:cubicBezTo>
                    <a:cubicBezTo>
                      <a:pt x="3951890" y="2284367"/>
                      <a:pt x="3961083" y="2274788"/>
                      <a:pt x="3972911" y="2270353"/>
                    </a:cubicBezTo>
                    <a:cubicBezTo>
                      <a:pt x="3989637" y="2264081"/>
                      <a:pt x="4008131" y="2264176"/>
                      <a:pt x="4025462" y="2259843"/>
                    </a:cubicBezTo>
                    <a:cubicBezTo>
                      <a:pt x="4036210" y="2257156"/>
                      <a:pt x="4046483" y="2252836"/>
                      <a:pt x="4056993" y="2249333"/>
                    </a:cubicBezTo>
                    <a:cubicBezTo>
                      <a:pt x="4135279" y="2197142"/>
                      <a:pt x="4039129" y="2264220"/>
                      <a:pt x="4120055" y="2196781"/>
                    </a:cubicBezTo>
                    <a:cubicBezTo>
                      <a:pt x="4129759" y="2188694"/>
                      <a:pt x="4141882" y="2183847"/>
                      <a:pt x="4151586" y="2175760"/>
                    </a:cubicBezTo>
                    <a:cubicBezTo>
                      <a:pt x="4204072" y="2132022"/>
                      <a:pt x="4159236" y="2152189"/>
                      <a:pt x="4214649" y="2133719"/>
                    </a:cubicBezTo>
                    <a:cubicBezTo>
                      <a:pt x="4264618" y="2100406"/>
                      <a:pt x="4234194" y="2116694"/>
                      <a:pt x="4309242" y="2091678"/>
                    </a:cubicBezTo>
                    <a:lnTo>
                      <a:pt x="4340773" y="2081167"/>
                    </a:lnTo>
                    <a:lnTo>
                      <a:pt x="4372304" y="2070657"/>
                    </a:lnTo>
                    <a:cubicBezTo>
                      <a:pt x="4382814" y="2060147"/>
                      <a:pt x="4392416" y="2048642"/>
                      <a:pt x="4403835" y="2039126"/>
                    </a:cubicBezTo>
                    <a:cubicBezTo>
                      <a:pt x="4413539" y="2031039"/>
                      <a:pt x="4426434" y="2027037"/>
                      <a:pt x="4435366" y="2018105"/>
                    </a:cubicBezTo>
                    <a:cubicBezTo>
                      <a:pt x="4484977" y="1968493"/>
                      <a:pt x="4432705" y="2006331"/>
                      <a:pt x="4466897" y="1955043"/>
                    </a:cubicBezTo>
                    <a:cubicBezTo>
                      <a:pt x="4489392" y="1921301"/>
                      <a:pt x="4496901" y="1924021"/>
                      <a:pt x="4529959" y="1913002"/>
                    </a:cubicBezTo>
                    <a:cubicBezTo>
                      <a:pt x="4587489" y="1932178"/>
                      <a:pt x="4562214" y="1928647"/>
                      <a:pt x="4656083" y="1913002"/>
                    </a:cubicBezTo>
                    <a:cubicBezTo>
                      <a:pt x="4667011" y="1911181"/>
                      <a:pt x="4677929" y="1907871"/>
                      <a:pt x="4687614" y="1902491"/>
                    </a:cubicBezTo>
                    <a:cubicBezTo>
                      <a:pt x="4709698" y="1890222"/>
                      <a:pt x="4726709" y="1868439"/>
                      <a:pt x="4750676" y="1860450"/>
                    </a:cubicBezTo>
                    <a:lnTo>
                      <a:pt x="4876800" y="1818409"/>
                    </a:lnTo>
                    <a:cubicBezTo>
                      <a:pt x="4887310" y="1814905"/>
                      <a:pt x="4899113" y="1814043"/>
                      <a:pt x="4908331" y="1807898"/>
                    </a:cubicBezTo>
                    <a:lnTo>
                      <a:pt x="4971393" y="1765857"/>
                    </a:lnTo>
                    <a:cubicBezTo>
                      <a:pt x="4981903" y="1758850"/>
                      <a:pt x="4993992" y="1753768"/>
                      <a:pt x="5002924" y="1744836"/>
                    </a:cubicBezTo>
                    <a:cubicBezTo>
                      <a:pt x="5013434" y="1734326"/>
                      <a:pt x="5022087" y="1721550"/>
                      <a:pt x="5034455" y="1713305"/>
                    </a:cubicBezTo>
                    <a:cubicBezTo>
                      <a:pt x="5043673" y="1707160"/>
                      <a:pt x="5055333" y="1705839"/>
                      <a:pt x="5065986" y="1702795"/>
                    </a:cubicBezTo>
                    <a:cubicBezTo>
                      <a:pt x="5177155" y="1671032"/>
                      <a:pt x="5021263" y="1721206"/>
                      <a:pt x="5171090" y="1671264"/>
                    </a:cubicBezTo>
                    <a:cubicBezTo>
                      <a:pt x="5181600" y="1667761"/>
                      <a:pt x="5193403" y="1666898"/>
                      <a:pt x="5202621" y="1660753"/>
                    </a:cubicBezTo>
                    <a:cubicBezTo>
                      <a:pt x="5276911" y="1611228"/>
                      <a:pt x="5184963" y="1673367"/>
                      <a:pt x="5276193" y="1608202"/>
                    </a:cubicBezTo>
                    <a:cubicBezTo>
                      <a:pt x="5309462" y="1584438"/>
                      <a:pt x="5315421" y="1585088"/>
                      <a:pt x="5349766" y="1555650"/>
                    </a:cubicBezTo>
                    <a:cubicBezTo>
                      <a:pt x="5389443" y="1521642"/>
                      <a:pt x="5365097" y="1524119"/>
                      <a:pt x="5391807" y="1524119"/>
                    </a:cubicBezTo>
                    <a:lnTo>
                      <a:pt x="5391807" y="1471567"/>
                    </a:lnTo>
                    <a:cubicBezTo>
                      <a:pt x="5416331" y="1450546"/>
                      <a:pt x="5443921" y="1432647"/>
                      <a:pt x="5465380" y="1408505"/>
                    </a:cubicBezTo>
                    <a:cubicBezTo>
                      <a:pt x="5472740" y="1400225"/>
                      <a:pt x="5468969" y="1385625"/>
                      <a:pt x="5475890" y="1376974"/>
                    </a:cubicBezTo>
                    <a:cubicBezTo>
                      <a:pt x="5490708" y="1358451"/>
                      <a:pt x="5518180" y="1352367"/>
                      <a:pt x="5538952" y="1345443"/>
                    </a:cubicBezTo>
                    <a:cubicBezTo>
                      <a:pt x="5559973" y="1324422"/>
                      <a:pt x="5585524" y="1307116"/>
                      <a:pt x="5602014" y="1282381"/>
                    </a:cubicBezTo>
                    <a:cubicBezTo>
                      <a:pt x="5630042" y="1240340"/>
                      <a:pt x="5612525" y="1257857"/>
                      <a:pt x="5654566" y="1229829"/>
                    </a:cubicBezTo>
                    <a:cubicBezTo>
                      <a:pt x="5673065" y="1174331"/>
                      <a:pt x="5658931" y="1207515"/>
                      <a:pt x="5707117" y="1135236"/>
                    </a:cubicBezTo>
                    <a:cubicBezTo>
                      <a:pt x="5714124" y="1124726"/>
                      <a:pt x="5717628" y="1110712"/>
                      <a:pt x="5728138" y="1103705"/>
                    </a:cubicBezTo>
                    <a:lnTo>
                      <a:pt x="5791200" y="1061664"/>
                    </a:lnTo>
                    <a:cubicBezTo>
                      <a:pt x="5801710" y="1054657"/>
                      <a:pt x="5813799" y="1049575"/>
                      <a:pt x="5822731" y="1040643"/>
                    </a:cubicBezTo>
                    <a:cubicBezTo>
                      <a:pt x="5833241" y="1030133"/>
                      <a:pt x="5842529" y="1018237"/>
                      <a:pt x="5854262" y="1009112"/>
                    </a:cubicBezTo>
                    <a:cubicBezTo>
                      <a:pt x="5874204" y="993602"/>
                      <a:pt x="5899460" y="984935"/>
                      <a:pt x="5917324" y="967071"/>
                    </a:cubicBezTo>
                    <a:cubicBezTo>
                      <a:pt x="6009442" y="874953"/>
                      <a:pt x="5896712" y="991806"/>
                      <a:pt x="5969876" y="904009"/>
                    </a:cubicBezTo>
                    <a:cubicBezTo>
                      <a:pt x="5995166" y="873662"/>
                      <a:pt x="6001935" y="872126"/>
                      <a:pt x="6032938" y="851457"/>
                    </a:cubicBezTo>
                    <a:cubicBezTo>
                      <a:pt x="6052960" y="791396"/>
                      <a:pt x="6026932" y="841449"/>
                      <a:pt x="6074980" y="809416"/>
                    </a:cubicBezTo>
                    <a:cubicBezTo>
                      <a:pt x="6153710" y="756929"/>
                      <a:pt x="6063069" y="792364"/>
                      <a:pt x="6138042" y="767374"/>
                    </a:cubicBezTo>
                    <a:cubicBezTo>
                      <a:pt x="6197597" y="678038"/>
                      <a:pt x="6099507" y="816419"/>
                      <a:pt x="6222124" y="693802"/>
                    </a:cubicBezTo>
                    <a:cubicBezTo>
                      <a:pt x="6232634" y="683292"/>
                      <a:pt x="6244139" y="673690"/>
                      <a:pt x="6253655" y="662271"/>
                    </a:cubicBezTo>
                    <a:cubicBezTo>
                      <a:pt x="6261742" y="652567"/>
                      <a:pt x="6264812" y="638631"/>
                      <a:pt x="6274676" y="630740"/>
                    </a:cubicBezTo>
                    <a:cubicBezTo>
                      <a:pt x="6283327" y="623819"/>
                      <a:pt x="6295697" y="623733"/>
                      <a:pt x="6306207" y="620229"/>
                    </a:cubicBezTo>
                    <a:cubicBezTo>
                      <a:pt x="6358398" y="541943"/>
                      <a:pt x="6291320" y="638093"/>
                      <a:pt x="6358759" y="557167"/>
                    </a:cubicBezTo>
                    <a:cubicBezTo>
                      <a:pt x="6366846" y="547463"/>
                      <a:pt x="6371693" y="535340"/>
                      <a:pt x="6379780" y="525636"/>
                    </a:cubicBezTo>
                    <a:cubicBezTo>
                      <a:pt x="6405070" y="495289"/>
                      <a:pt x="6411839" y="493753"/>
                      <a:pt x="6442842" y="473084"/>
                    </a:cubicBezTo>
                    <a:cubicBezTo>
                      <a:pt x="6446345" y="462574"/>
                      <a:pt x="6446431" y="450204"/>
                      <a:pt x="6453352" y="441553"/>
                    </a:cubicBezTo>
                    <a:cubicBezTo>
                      <a:pt x="6461243" y="431689"/>
                      <a:pt x="6475179" y="428620"/>
                      <a:pt x="6484883" y="420533"/>
                    </a:cubicBezTo>
                    <a:cubicBezTo>
                      <a:pt x="6496302" y="411017"/>
                      <a:pt x="6504995" y="398518"/>
                      <a:pt x="6516414" y="389002"/>
                    </a:cubicBezTo>
                    <a:cubicBezTo>
                      <a:pt x="6526118" y="380915"/>
                      <a:pt x="6538241" y="376068"/>
                      <a:pt x="6547945" y="367981"/>
                    </a:cubicBezTo>
                    <a:cubicBezTo>
                      <a:pt x="6559364" y="358465"/>
                      <a:pt x="6568057" y="345966"/>
                      <a:pt x="6579476" y="336450"/>
                    </a:cubicBezTo>
                    <a:cubicBezTo>
                      <a:pt x="6589180" y="328363"/>
                      <a:pt x="6601566" y="323821"/>
                      <a:pt x="6611007" y="315429"/>
                    </a:cubicBezTo>
                    <a:cubicBezTo>
                      <a:pt x="6669911" y="263070"/>
                      <a:pt x="6663141" y="268759"/>
                      <a:pt x="6695090" y="220836"/>
                    </a:cubicBezTo>
                    <a:cubicBezTo>
                      <a:pt x="6721507" y="141582"/>
                      <a:pt x="6685872" y="239272"/>
                      <a:pt x="6726621" y="157774"/>
                    </a:cubicBezTo>
                    <a:cubicBezTo>
                      <a:pt x="6731576" y="147865"/>
                      <a:pt x="6733628" y="136753"/>
                      <a:pt x="6737131" y="126243"/>
                    </a:cubicBezTo>
                    <a:cubicBezTo>
                      <a:pt x="6712117" y="51197"/>
                      <a:pt x="6697675" y="75472"/>
                      <a:pt x="6747642" y="42160"/>
                    </a:cubicBezTo>
                    <a:cubicBezTo>
                      <a:pt x="6754649" y="31650"/>
                      <a:pt x="6758798" y="18520"/>
                      <a:pt x="6768662" y="10629"/>
                    </a:cubicBezTo>
                    <a:cubicBezTo>
                      <a:pt x="6797018" y="-12056"/>
                      <a:pt x="6848879" y="8259"/>
                      <a:pt x="6873766" y="10629"/>
                    </a:cubicBezTo>
                    <a:cubicBezTo>
                      <a:pt x="6922718" y="15291"/>
                      <a:pt x="6971863" y="17636"/>
                      <a:pt x="7020911" y="21140"/>
                    </a:cubicBezTo>
                    <a:lnTo>
                      <a:pt x="7062952" y="147264"/>
                    </a:lnTo>
                    <a:cubicBezTo>
                      <a:pt x="7066455" y="157774"/>
                      <a:pt x="7067317" y="169577"/>
                      <a:pt x="7073462" y="178795"/>
                    </a:cubicBezTo>
                    <a:lnTo>
                      <a:pt x="7094483" y="210326"/>
                    </a:lnTo>
                    <a:cubicBezTo>
                      <a:pt x="7090980" y="276891"/>
                      <a:pt x="7090008" y="343638"/>
                      <a:pt x="7083973" y="410022"/>
                    </a:cubicBezTo>
                    <a:cubicBezTo>
                      <a:pt x="7080688" y="446159"/>
                      <a:pt x="7066814" y="440746"/>
                      <a:pt x="7052442" y="473084"/>
                    </a:cubicBezTo>
                    <a:cubicBezTo>
                      <a:pt x="7037819" y="505987"/>
                      <a:pt x="7029646" y="543246"/>
                      <a:pt x="7020911" y="578188"/>
                    </a:cubicBezTo>
                    <a:cubicBezTo>
                      <a:pt x="7017407" y="623733"/>
                      <a:pt x="7017524" y="669702"/>
                      <a:pt x="7010400" y="714822"/>
                    </a:cubicBezTo>
                    <a:cubicBezTo>
                      <a:pt x="7006944" y="736709"/>
                      <a:pt x="6996387" y="756863"/>
                      <a:pt x="6989380" y="777884"/>
                    </a:cubicBezTo>
                    <a:lnTo>
                      <a:pt x="6968359" y="840947"/>
                    </a:lnTo>
                    <a:cubicBezTo>
                      <a:pt x="6964856" y="851457"/>
                      <a:pt x="6960536" y="861730"/>
                      <a:pt x="6957849" y="872478"/>
                    </a:cubicBezTo>
                    <a:cubicBezTo>
                      <a:pt x="6954345" y="886492"/>
                      <a:pt x="6950171" y="900355"/>
                      <a:pt x="6947338" y="914519"/>
                    </a:cubicBezTo>
                    <a:cubicBezTo>
                      <a:pt x="6943159" y="935416"/>
                      <a:pt x="6943567" y="957364"/>
                      <a:pt x="6936828" y="977581"/>
                    </a:cubicBezTo>
                    <a:cubicBezTo>
                      <a:pt x="6932833" y="989565"/>
                      <a:pt x="6922814" y="998602"/>
                      <a:pt x="6915807" y="1009112"/>
                    </a:cubicBezTo>
                    <a:cubicBezTo>
                      <a:pt x="6889390" y="1088366"/>
                      <a:pt x="6925025" y="990676"/>
                      <a:pt x="6884276" y="1072174"/>
                    </a:cubicBezTo>
                    <a:cubicBezTo>
                      <a:pt x="6853854" y="1133018"/>
                      <a:pt x="6902009" y="1075462"/>
                      <a:pt x="6842235" y="1135236"/>
                    </a:cubicBezTo>
                    <a:cubicBezTo>
                      <a:pt x="6826958" y="1181067"/>
                      <a:pt x="6827953" y="1196517"/>
                      <a:pt x="6800193" y="1229829"/>
                    </a:cubicBezTo>
                    <a:cubicBezTo>
                      <a:pt x="6790677" y="1241248"/>
                      <a:pt x="6777787" y="1249627"/>
                      <a:pt x="6768662" y="1261360"/>
                    </a:cubicBezTo>
                    <a:cubicBezTo>
                      <a:pt x="6702635" y="1346252"/>
                      <a:pt x="6756131" y="1304748"/>
                      <a:pt x="6695090" y="1345443"/>
                    </a:cubicBezTo>
                    <a:cubicBezTo>
                      <a:pt x="6676591" y="1400941"/>
                      <a:pt x="6693798" y="1370829"/>
                      <a:pt x="6621517" y="1419016"/>
                    </a:cubicBezTo>
                    <a:lnTo>
                      <a:pt x="6589986" y="1440036"/>
                    </a:lnTo>
                    <a:cubicBezTo>
                      <a:pt x="6571301" y="1468065"/>
                      <a:pt x="6565449" y="1481309"/>
                      <a:pt x="6537435" y="1503098"/>
                    </a:cubicBezTo>
                    <a:cubicBezTo>
                      <a:pt x="6517493" y="1518609"/>
                      <a:pt x="6492237" y="1527276"/>
                      <a:pt x="6474373" y="1545140"/>
                    </a:cubicBezTo>
                    <a:cubicBezTo>
                      <a:pt x="6463863" y="1555650"/>
                      <a:pt x="6454575" y="1567546"/>
                      <a:pt x="6442842" y="1576671"/>
                    </a:cubicBezTo>
                    <a:cubicBezTo>
                      <a:pt x="6371647" y="1632044"/>
                      <a:pt x="6399335" y="1604535"/>
                      <a:pt x="6337738" y="1639733"/>
                    </a:cubicBezTo>
                    <a:cubicBezTo>
                      <a:pt x="6280689" y="1672332"/>
                      <a:pt x="6332487" y="1651993"/>
                      <a:pt x="6274676" y="1671264"/>
                    </a:cubicBezTo>
                    <a:cubicBezTo>
                      <a:pt x="6267669" y="1681774"/>
                      <a:pt x="6263162" y="1694477"/>
                      <a:pt x="6253655" y="1702795"/>
                    </a:cubicBezTo>
                    <a:cubicBezTo>
                      <a:pt x="6234642" y="1719431"/>
                      <a:pt x="6211614" y="1730822"/>
                      <a:pt x="6190593" y="1744836"/>
                    </a:cubicBezTo>
                    <a:lnTo>
                      <a:pt x="6127531" y="1786878"/>
                    </a:lnTo>
                    <a:cubicBezTo>
                      <a:pt x="6117021" y="1793885"/>
                      <a:pt x="6104932" y="1798966"/>
                      <a:pt x="6096000" y="1807898"/>
                    </a:cubicBezTo>
                    <a:cubicBezTo>
                      <a:pt x="6085490" y="1818408"/>
                      <a:pt x="6073985" y="1828010"/>
                      <a:pt x="6064469" y="1839429"/>
                    </a:cubicBezTo>
                    <a:cubicBezTo>
                      <a:pt x="6056382" y="1849133"/>
                      <a:pt x="6053959" y="1863953"/>
                      <a:pt x="6043449" y="1870960"/>
                    </a:cubicBezTo>
                    <a:cubicBezTo>
                      <a:pt x="6031430" y="1878973"/>
                      <a:pt x="6015421" y="1877967"/>
                      <a:pt x="6001407" y="1881471"/>
                    </a:cubicBezTo>
                    <a:cubicBezTo>
                      <a:pt x="5952359" y="1955043"/>
                      <a:pt x="5980387" y="1930520"/>
                      <a:pt x="5927835" y="1965553"/>
                    </a:cubicBezTo>
                    <a:cubicBezTo>
                      <a:pt x="5920828" y="1976063"/>
                      <a:pt x="5916678" y="1989193"/>
                      <a:pt x="5906814" y="1997084"/>
                    </a:cubicBezTo>
                    <a:cubicBezTo>
                      <a:pt x="5898163" y="2004005"/>
                      <a:pt x="5885192" y="2002640"/>
                      <a:pt x="5875283" y="2007595"/>
                    </a:cubicBezTo>
                    <a:cubicBezTo>
                      <a:pt x="5863985" y="2013244"/>
                      <a:pt x="5855580" y="2024181"/>
                      <a:pt x="5843752" y="2028616"/>
                    </a:cubicBezTo>
                    <a:cubicBezTo>
                      <a:pt x="5832001" y="2033023"/>
                      <a:pt x="5735220" y="2048456"/>
                      <a:pt x="5728138" y="2049636"/>
                    </a:cubicBezTo>
                    <a:cubicBezTo>
                      <a:pt x="5707117" y="2056643"/>
                      <a:pt x="5680744" y="2054989"/>
                      <a:pt x="5665076" y="2070657"/>
                    </a:cubicBezTo>
                    <a:cubicBezTo>
                      <a:pt x="5644055" y="2091678"/>
                      <a:pt x="5618504" y="2108984"/>
                      <a:pt x="5602014" y="2133719"/>
                    </a:cubicBezTo>
                    <a:cubicBezTo>
                      <a:pt x="5573986" y="2175760"/>
                      <a:pt x="5591503" y="2158243"/>
                      <a:pt x="5549462" y="2186271"/>
                    </a:cubicBezTo>
                    <a:cubicBezTo>
                      <a:pt x="5530777" y="2214299"/>
                      <a:pt x="5524925" y="2227545"/>
                      <a:pt x="5496911" y="2249333"/>
                    </a:cubicBezTo>
                    <a:cubicBezTo>
                      <a:pt x="5476969" y="2264843"/>
                      <a:pt x="5451713" y="2273510"/>
                      <a:pt x="5433849" y="2291374"/>
                    </a:cubicBezTo>
                    <a:cubicBezTo>
                      <a:pt x="5423338" y="2301884"/>
                      <a:pt x="5414050" y="2313779"/>
                      <a:pt x="5402317" y="2322905"/>
                    </a:cubicBezTo>
                    <a:cubicBezTo>
                      <a:pt x="5382375" y="2338415"/>
                      <a:pt x="5339255" y="2364947"/>
                      <a:pt x="5339255" y="2364947"/>
                    </a:cubicBezTo>
                    <a:cubicBezTo>
                      <a:pt x="5301745" y="2421213"/>
                      <a:pt x="5327167" y="2387546"/>
                      <a:pt x="5255173" y="2459540"/>
                    </a:cubicBezTo>
                    <a:cubicBezTo>
                      <a:pt x="5244663" y="2470050"/>
                      <a:pt x="5236010" y="2482826"/>
                      <a:pt x="5223642" y="2491071"/>
                    </a:cubicBezTo>
                    <a:cubicBezTo>
                      <a:pt x="5213132" y="2498078"/>
                      <a:pt x="5201815" y="2504004"/>
                      <a:pt x="5192111" y="2512091"/>
                    </a:cubicBezTo>
                    <a:cubicBezTo>
                      <a:pt x="5180692" y="2521607"/>
                      <a:pt x="5170096" y="2532203"/>
                      <a:pt x="5160580" y="2543622"/>
                    </a:cubicBezTo>
                    <a:cubicBezTo>
                      <a:pt x="5152493" y="2553326"/>
                      <a:pt x="5149065" y="2566835"/>
                      <a:pt x="5139559" y="2575153"/>
                    </a:cubicBezTo>
                    <a:cubicBezTo>
                      <a:pt x="5120546" y="2591789"/>
                      <a:pt x="5094361" y="2599331"/>
                      <a:pt x="5076497" y="2617195"/>
                    </a:cubicBezTo>
                    <a:cubicBezTo>
                      <a:pt x="5004503" y="2689189"/>
                      <a:pt x="5038170" y="2663767"/>
                      <a:pt x="4981904" y="2701278"/>
                    </a:cubicBezTo>
                    <a:cubicBezTo>
                      <a:pt x="4921660" y="2791642"/>
                      <a:pt x="5001877" y="2685300"/>
                      <a:pt x="4929352" y="2743319"/>
                    </a:cubicBezTo>
                    <a:cubicBezTo>
                      <a:pt x="4919488" y="2751210"/>
                      <a:pt x="4917838" y="2766532"/>
                      <a:pt x="4908331" y="2774850"/>
                    </a:cubicBezTo>
                    <a:cubicBezTo>
                      <a:pt x="4889318" y="2791486"/>
                      <a:pt x="4845269" y="2816891"/>
                      <a:pt x="4845269" y="2816891"/>
                    </a:cubicBezTo>
                    <a:cubicBezTo>
                      <a:pt x="4796221" y="2890463"/>
                      <a:pt x="4824249" y="2865939"/>
                      <a:pt x="4771697" y="2900974"/>
                    </a:cubicBezTo>
                    <a:cubicBezTo>
                      <a:pt x="4685744" y="2893811"/>
                      <a:pt x="4594849" y="2879497"/>
                      <a:pt x="4508938" y="2900974"/>
                    </a:cubicBezTo>
                    <a:cubicBezTo>
                      <a:pt x="4494518" y="2904579"/>
                      <a:pt x="4488826" y="2922989"/>
                      <a:pt x="4477407" y="2932505"/>
                    </a:cubicBezTo>
                    <a:cubicBezTo>
                      <a:pt x="4467703" y="2940592"/>
                      <a:pt x="4457419" y="2948396"/>
                      <a:pt x="4445876" y="2953526"/>
                    </a:cubicBezTo>
                    <a:cubicBezTo>
                      <a:pt x="4400916" y="2973508"/>
                      <a:pt x="4383576" y="2972828"/>
                      <a:pt x="4340773" y="2985057"/>
                    </a:cubicBezTo>
                    <a:cubicBezTo>
                      <a:pt x="4330120" y="2988101"/>
                      <a:pt x="4319752" y="2992064"/>
                      <a:pt x="4309242" y="2995567"/>
                    </a:cubicBezTo>
                    <a:cubicBezTo>
                      <a:pt x="4298732" y="3006077"/>
                      <a:pt x="4289130" y="3017582"/>
                      <a:pt x="4277711" y="3027098"/>
                    </a:cubicBezTo>
                    <a:cubicBezTo>
                      <a:pt x="4268007" y="3035185"/>
                      <a:pt x="4255112" y="3039187"/>
                      <a:pt x="4246180" y="3048119"/>
                    </a:cubicBezTo>
                    <a:cubicBezTo>
                      <a:pt x="4237248" y="3057051"/>
                      <a:pt x="4234091" y="3070718"/>
                      <a:pt x="4225159" y="3079650"/>
                    </a:cubicBezTo>
                    <a:cubicBezTo>
                      <a:pt x="4216227" y="3088582"/>
                      <a:pt x="4203332" y="3092584"/>
                      <a:pt x="4193628" y="3100671"/>
                    </a:cubicBezTo>
                    <a:cubicBezTo>
                      <a:pt x="4094840" y="3182995"/>
                      <a:pt x="4258417" y="3067988"/>
                      <a:pt x="4099035" y="3174243"/>
                    </a:cubicBezTo>
                    <a:cubicBezTo>
                      <a:pt x="4088525" y="3181250"/>
                      <a:pt x="4079488" y="3191270"/>
                      <a:pt x="4067504" y="3195264"/>
                    </a:cubicBezTo>
                    <a:lnTo>
                      <a:pt x="4004442" y="3216284"/>
                    </a:lnTo>
                    <a:cubicBezTo>
                      <a:pt x="3993932" y="3219787"/>
                      <a:pt x="3983839" y="3224974"/>
                      <a:pt x="3972911" y="3226795"/>
                    </a:cubicBezTo>
                    <a:lnTo>
                      <a:pt x="3909849" y="3237305"/>
                    </a:lnTo>
                    <a:lnTo>
                      <a:pt x="3815255" y="3268836"/>
                    </a:lnTo>
                    <a:cubicBezTo>
                      <a:pt x="3804745" y="3272340"/>
                      <a:pt x="3792942" y="3273202"/>
                      <a:pt x="3783724" y="3279347"/>
                    </a:cubicBezTo>
                    <a:lnTo>
                      <a:pt x="3752193" y="3300367"/>
                    </a:lnTo>
                    <a:cubicBezTo>
                      <a:pt x="3745186" y="3321388"/>
                      <a:pt x="3749609" y="3351138"/>
                      <a:pt x="3731173" y="3363429"/>
                    </a:cubicBezTo>
                    <a:cubicBezTo>
                      <a:pt x="3658893" y="3411616"/>
                      <a:pt x="3692078" y="3397482"/>
                      <a:pt x="3636580" y="3415981"/>
                    </a:cubicBezTo>
                    <a:cubicBezTo>
                      <a:pt x="3607815" y="3435158"/>
                      <a:pt x="3598779" y="3435343"/>
                      <a:pt x="3584028" y="3468533"/>
                    </a:cubicBezTo>
                    <a:cubicBezTo>
                      <a:pt x="3578930" y="3480002"/>
                      <a:pt x="3563943" y="3549403"/>
                      <a:pt x="3541986" y="3563126"/>
                    </a:cubicBezTo>
                    <a:cubicBezTo>
                      <a:pt x="3523196" y="3574870"/>
                      <a:pt x="3499945" y="3577140"/>
                      <a:pt x="3478924" y="3584147"/>
                    </a:cubicBezTo>
                    <a:lnTo>
                      <a:pt x="3447393" y="3594657"/>
                    </a:lnTo>
                    <a:cubicBezTo>
                      <a:pt x="3436883" y="3601664"/>
                      <a:pt x="3427160" y="3610029"/>
                      <a:pt x="3415862" y="3615678"/>
                    </a:cubicBezTo>
                    <a:cubicBezTo>
                      <a:pt x="3405953" y="3620633"/>
                      <a:pt x="3392165" y="3618354"/>
                      <a:pt x="3384331" y="3626188"/>
                    </a:cubicBezTo>
                    <a:cubicBezTo>
                      <a:pt x="3376497" y="3634022"/>
                      <a:pt x="3377324" y="3647209"/>
                      <a:pt x="3373821" y="3657719"/>
                    </a:cubicBezTo>
                    <a:cubicBezTo>
                      <a:pt x="3370318" y="3699760"/>
                      <a:pt x="3375718" y="3743521"/>
                      <a:pt x="3363311" y="3783843"/>
                    </a:cubicBezTo>
                    <a:cubicBezTo>
                      <a:pt x="3360053" y="3794432"/>
                      <a:pt x="3341689" y="3789398"/>
                      <a:pt x="3331780" y="3794353"/>
                    </a:cubicBezTo>
                    <a:cubicBezTo>
                      <a:pt x="3320482" y="3800002"/>
                      <a:pt x="3311547" y="3809725"/>
                      <a:pt x="3300249" y="3815374"/>
                    </a:cubicBezTo>
                    <a:cubicBezTo>
                      <a:pt x="3259812" y="3835592"/>
                      <a:pt x="3182632" y="3833710"/>
                      <a:pt x="3153104" y="3836395"/>
                    </a:cubicBezTo>
                    <a:cubicBezTo>
                      <a:pt x="3132083" y="3850409"/>
                      <a:pt x="3114962" y="3874282"/>
                      <a:pt x="3090042" y="3878436"/>
                    </a:cubicBezTo>
                    <a:cubicBezTo>
                      <a:pt x="3016052" y="3890768"/>
                      <a:pt x="3047197" y="3882208"/>
                      <a:pt x="2995449" y="3899457"/>
                    </a:cubicBezTo>
                    <a:cubicBezTo>
                      <a:pt x="2917159" y="3951649"/>
                      <a:pt x="3013315" y="3884569"/>
                      <a:pt x="2932386" y="3952009"/>
                    </a:cubicBezTo>
                    <a:cubicBezTo>
                      <a:pt x="2887209" y="3989656"/>
                      <a:pt x="2916722" y="3959841"/>
                      <a:pt x="2869324" y="3983540"/>
                    </a:cubicBezTo>
                    <a:cubicBezTo>
                      <a:pt x="2787825" y="4024289"/>
                      <a:pt x="2885517" y="3988651"/>
                      <a:pt x="2806262" y="4015071"/>
                    </a:cubicBezTo>
                    <a:cubicBezTo>
                      <a:pt x="2783331" y="4083865"/>
                      <a:pt x="2815180" y="4016346"/>
                      <a:pt x="2764221" y="4057112"/>
                    </a:cubicBezTo>
                    <a:cubicBezTo>
                      <a:pt x="2754357" y="4065003"/>
                      <a:pt x="2752132" y="4079711"/>
                      <a:pt x="2743200" y="4088643"/>
                    </a:cubicBezTo>
                    <a:cubicBezTo>
                      <a:pt x="2734268" y="4097575"/>
                      <a:pt x="2721110" y="4101272"/>
                      <a:pt x="2711669" y="4109664"/>
                    </a:cubicBezTo>
                    <a:cubicBezTo>
                      <a:pt x="2626595" y="4185286"/>
                      <a:pt x="2682093" y="4161564"/>
                      <a:pt x="2617076" y="4183236"/>
                    </a:cubicBezTo>
                    <a:cubicBezTo>
                      <a:pt x="2606566" y="4193746"/>
                      <a:pt x="2598538" y="4207548"/>
                      <a:pt x="2585545" y="4214767"/>
                    </a:cubicBezTo>
                    <a:cubicBezTo>
                      <a:pt x="2566176" y="4225528"/>
                      <a:pt x="2522483" y="4235788"/>
                      <a:pt x="2522483" y="4235788"/>
                    </a:cubicBezTo>
                    <a:cubicBezTo>
                      <a:pt x="2501462" y="4249802"/>
                      <a:pt x="2477285" y="4259965"/>
                      <a:pt x="2459421" y="4277829"/>
                    </a:cubicBezTo>
                    <a:cubicBezTo>
                      <a:pt x="2418958" y="4318292"/>
                      <a:pt x="2440257" y="4301115"/>
                      <a:pt x="2396359" y="4330381"/>
                    </a:cubicBezTo>
                    <a:cubicBezTo>
                      <a:pt x="2389352" y="4340891"/>
                      <a:pt x="2384845" y="4353594"/>
                      <a:pt x="2375338" y="4361912"/>
                    </a:cubicBezTo>
                    <a:cubicBezTo>
                      <a:pt x="2329175" y="4402305"/>
                      <a:pt x="2320251" y="4403349"/>
                      <a:pt x="2270235" y="4414464"/>
                    </a:cubicBezTo>
                    <a:cubicBezTo>
                      <a:pt x="2252796" y="4418339"/>
                      <a:pt x="2234918" y="4420274"/>
                      <a:pt x="2217683" y="4424974"/>
                    </a:cubicBezTo>
                    <a:cubicBezTo>
                      <a:pt x="2196306" y="4430804"/>
                      <a:pt x="2154621" y="4445995"/>
                      <a:pt x="2154621" y="4445995"/>
                    </a:cubicBezTo>
                    <a:cubicBezTo>
                      <a:pt x="2094847" y="4505769"/>
                      <a:pt x="2152403" y="4457614"/>
                      <a:pt x="2091559" y="4488036"/>
                    </a:cubicBezTo>
                    <a:cubicBezTo>
                      <a:pt x="2010061" y="4528785"/>
                      <a:pt x="2107751" y="4493150"/>
                      <a:pt x="2028497" y="4519567"/>
                    </a:cubicBezTo>
                    <a:cubicBezTo>
                      <a:pt x="1956217" y="4567754"/>
                      <a:pt x="1989402" y="4553620"/>
                      <a:pt x="1933904" y="4572119"/>
                    </a:cubicBezTo>
                    <a:cubicBezTo>
                      <a:pt x="1837843" y="4636161"/>
                      <a:pt x="1985306" y="4545515"/>
                      <a:pt x="1723697" y="4603650"/>
                    </a:cubicBezTo>
                    <a:cubicBezTo>
                      <a:pt x="1712882" y="4606053"/>
                      <a:pt x="1719332" y="4625963"/>
                      <a:pt x="1713186" y="4635181"/>
                    </a:cubicBezTo>
                    <a:cubicBezTo>
                      <a:pt x="1690156" y="4669725"/>
                      <a:pt x="1679207" y="4663497"/>
                      <a:pt x="1650124" y="4687733"/>
                    </a:cubicBezTo>
                    <a:cubicBezTo>
                      <a:pt x="1638705" y="4697249"/>
                      <a:pt x="1631586" y="4712046"/>
                      <a:pt x="1618593" y="4719264"/>
                    </a:cubicBezTo>
                    <a:cubicBezTo>
                      <a:pt x="1599224" y="4730025"/>
                      <a:pt x="1576552" y="4733277"/>
                      <a:pt x="1555531" y="4740284"/>
                    </a:cubicBezTo>
                    <a:lnTo>
                      <a:pt x="1524000" y="4750795"/>
                    </a:lnTo>
                    <a:cubicBezTo>
                      <a:pt x="1454022" y="4820773"/>
                      <a:pt x="1529388" y="4754808"/>
                      <a:pt x="1460938" y="4792836"/>
                    </a:cubicBezTo>
                    <a:cubicBezTo>
                      <a:pt x="1438853" y="4805105"/>
                      <a:pt x="1421843" y="4826889"/>
                      <a:pt x="1397876" y="4834878"/>
                    </a:cubicBezTo>
                    <a:cubicBezTo>
                      <a:pt x="1387366" y="4838381"/>
                      <a:pt x="1376998" y="4842344"/>
                      <a:pt x="1366345" y="4845388"/>
                    </a:cubicBezTo>
                    <a:cubicBezTo>
                      <a:pt x="1336829" y="4853821"/>
                      <a:pt x="1301545" y="4860992"/>
                      <a:pt x="1271752" y="4866409"/>
                    </a:cubicBezTo>
                    <a:cubicBezTo>
                      <a:pt x="1250785" y="4870221"/>
                      <a:pt x="1229528" y="4872454"/>
                      <a:pt x="1208690" y="4876919"/>
                    </a:cubicBezTo>
                    <a:cubicBezTo>
                      <a:pt x="1142313" y="4891143"/>
                      <a:pt x="1141103" y="4892441"/>
                      <a:pt x="1093076" y="4908450"/>
                    </a:cubicBezTo>
                    <a:cubicBezTo>
                      <a:pt x="1082566" y="4915457"/>
                      <a:pt x="1073088" y="4924341"/>
                      <a:pt x="1061545" y="4929471"/>
                    </a:cubicBezTo>
                    <a:cubicBezTo>
                      <a:pt x="1041297" y="4938470"/>
                      <a:pt x="998483" y="4950491"/>
                      <a:pt x="998483" y="4950491"/>
                    </a:cubicBezTo>
                    <a:cubicBezTo>
                      <a:pt x="858504" y="5043812"/>
                      <a:pt x="1065965" y="4909497"/>
                      <a:pt x="935421" y="4982022"/>
                    </a:cubicBezTo>
                    <a:cubicBezTo>
                      <a:pt x="913336" y="4994291"/>
                      <a:pt x="897468" y="5021274"/>
                      <a:pt x="872359" y="5024064"/>
                    </a:cubicBezTo>
                    <a:lnTo>
                      <a:pt x="777766" y="5034574"/>
                    </a:lnTo>
                    <a:cubicBezTo>
                      <a:pt x="770759" y="5045084"/>
                      <a:pt x="765677" y="5057173"/>
                      <a:pt x="756745" y="5066105"/>
                    </a:cubicBezTo>
                    <a:cubicBezTo>
                      <a:pt x="736369" y="5086481"/>
                      <a:pt x="719329" y="5089088"/>
                      <a:pt x="693683" y="5097636"/>
                    </a:cubicBezTo>
                    <a:cubicBezTo>
                      <a:pt x="627117" y="5094133"/>
                      <a:pt x="560644" y="5087126"/>
                      <a:pt x="493986" y="5087126"/>
                    </a:cubicBezTo>
                    <a:cubicBezTo>
                      <a:pt x="458777" y="5087126"/>
                      <a:pt x="423489" y="5091147"/>
                      <a:pt x="388883" y="5097636"/>
                    </a:cubicBezTo>
                    <a:cubicBezTo>
                      <a:pt x="367105" y="5101719"/>
                      <a:pt x="325821" y="5118657"/>
                      <a:pt x="325821" y="5118657"/>
                    </a:cubicBezTo>
                    <a:cubicBezTo>
                      <a:pt x="315311" y="5125664"/>
                      <a:pt x="302181" y="5129814"/>
                      <a:pt x="294290" y="5139678"/>
                    </a:cubicBezTo>
                    <a:cubicBezTo>
                      <a:pt x="253524" y="5190637"/>
                      <a:pt x="321043" y="5158788"/>
                      <a:pt x="252249" y="5181719"/>
                    </a:cubicBezTo>
                    <a:cubicBezTo>
                      <a:pt x="241738" y="5188726"/>
                      <a:pt x="232972" y="5199676"/>
                      <a:pt x="220717" y="5202740"/>
                    </a:cubicBezTo>
                    <a:cubicBezTo>
                      <a:pt x="77854" y="5238455"/>
                      <a:pt x="166741" y="5186171"/>
                      <a:pt x="94593" y="5234271"/>
                    </a:cubicBezTo>
                    <a:cubicBezTo>
                      <a:pt x="80579" y="5213250"/>
                      <a:pt x="44563" y="5195176"/>
                      <a:pt x="52552" y="5171209"/>
                    </a:cubicBezTo>
                    <a:cubicBezTo>
                      <a:pt x="56055" y="5160699"/>
                      <a:pt x="56141" y="5148329"/>
                      <a:pt x="63062" y="5139678"/>
                    </a:cubicBezTo>
                    <a:cubicBezTo>
                      <a:pt x="70953" y="5129814"/>
                      <a:pt x="94593" y="5118657"/>
                      <a:pt x="94593" y="5118657"/>
                    </a:cubicBezTo>
                    <a:lnTo>
                      <a:pt x="94593" y="5118657"/>
                    </a:lnTo>
                  </a:path>
                </a:pathLst>
              </a:custGeom>
              <a:gradFill>
                <a:gsLst>
                  <a:gs pos="21000">
                    <a:srgbClr val="494949"/>
                  </a:gs>
                  <a:gs pos="62000">
                    <a:srgbClr val="FFFFFF">
                      <a:lumMod val="94000"/>
                    </a:srgbClr>
                  </a:gs>
                </a:gsLst>
                <a:lin ang="24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105" name="pole tekstowe 7"/>
            <p:cNvSpPr txBox="1">
              <a:spLocks noChangeArrowheads="1"/>
            </p:cNvSpPr>
            <p:nvPr/>
          </p:nvSpPr>
          <p:spPr bwMode="auto">
            <a:xfrm>
              <a:off x="3064869" y="4542264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>
                  <a:solidFill>
                    <a:srgbClr val="000000"/>
                  </a:solidFill>
                </a:rPr>
                <a:t>50</a:t>
              </a:r>
            </a:p>
          </p:txBody>
        </p:sp>
        <p:sp>
          <p:nvSpPr>
            <p:cNvPr id="106" name="pole tekstowe 5"/>
            <p:cNvSpPr txBox="1">
              <a:spLocks noChangeArrowheads="1"/>
            </p:cNvSpPr>
            <p:nvPr/>
          </p:nvSpPr>
          <p:spPr bwMode="auto">
            <a:xfrm>
              <a:off x="5970432" y="2220021"/>
              <a:ext cx="4842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>
                  <a:solidFill>
                    <a:srgbClr val="000000"/>
                  </a:solidFill>
                </a:rPr>
                <a:t>126</a:t>
              </a:r>
            </a:p>
          </p:txBody>
        </p:sp>
        <p:sp>
          <p:nvSpPr>
            <p:cNvPr id="107" name="pole tekstowe 6"/>
            <p:cNvSpPr txBox="1">
              <a:spLocks noChangeArrowheads="1"/>
            </p:cNvSpPr>
            <p:nvPr/>
          </p:nvSpPr>
          <p:spPr bwMode="auto">
            <a:xfrm>
              <a:off x="4341997" y="3699662"/>
              <a:ext cx="4529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>
                  <a:solidFill>
                    <a:srgbClr val="000000"/>
                  </a:solidFill>
                </a:rPr>
                <a:t>82</a:t>
              </a:r>
            </a:p>
          </p:txBody>
        </p:sp>
      </p:grpSp>
      <p:grpSp>
        <p:nvGrpSpPr>
          <p:cNvPr id="109" name="Gruppo 50"/>
          <p:cNvGrpSpPr/>
          <p:nvPr/>
        </p:nvGrpSpPr>
        <p:grpSpPr>
          <a:xfrm>
            <a:off x="6728032" y="1904869"/>
            <a:ext cx="2422337" cy="1884619"/>
            <a:chOff x="6728032" y="1904859"/>
            <a:chExt cx="2422337" cy="1884619"/>
          </a:xfrm>
        </p:grpSpPr>
        <p:grpSp>
          <p:nvGrpSpPr>
            <p:cNvPr id="110" name="Gruppo 117"/>
            <p:cNvGrpSpPr/>
            <p:nvPr/>
          </p:nvGrpSpPr>
          <p:grpSpPr>
            <a:xfrm>
              <a:off x="6728032" y="1904859"/>
              <a:ext cx="2422337" cy="1884619"/>
              <a:chOff x="753851" y="1053062"/>
              <a:chExt cx="2422337" cy="1884619"/>
            </a:xfrm>
          </p:grpSpPr>
          <p:sp>
            <p:nvSpPr>
              <p:cNvPr id="113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53851" y="1053062"/>
                <a:ext cx="2325208" cy="1884619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BASIC SCIENCE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</p:txBody>
          </p:sp>
          <p:pic>
            <p:nvPicPr>
              <p:cNvPr id="114" name="Picture 146"/>
              <p:cNvPicPr>
                <a:picLocks noChangeAspect="1"/>
              </p:cNvPicPr>
              <p:nvPr/>
            </p:nvPicPr>
            <p:blipFill rotWithShape="1">
              <a:blip r:embed="rId10"/>
              <a:srcRect b="50864"/>
              <a:stretch/>
            </p:blipFill>
            <p:spPr>
              <a:xfrm>
                <a:off x="874902" y="1496764"/>
                <a:ext cx="832629" cy="767692"/>
              </a:xfrm>
              <a:prstGeom prst="rect">
                <a:avLst/>
              </a:prstGeom>
            </p:spPr>
          </p:pic>
          <p:sp>
            <p:nvSpPr>
              <p:cNvPr id="115" name="Rectangle 3"/>
              <p:cNvSpPr/>
              <p:nvPr/>
            </p:nvSpPr>
            <p:spPr>
              <a:xfrm>
                <a:off x="1786990" y="1473810"/>
                <a:ext cx="1389198" cy="677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it-IT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Many</a:t>
                </a:r>
                <a:r>
                  <a:rPr kumimoji="0" lang="it-IT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 Body Finite Quantum System</a:t>
                </a:r>
                <a:endPara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</p:txBody>
          </p:sp>
          <p:pic>
            <p:nvPicPr>
              <p:cNvPr id="11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187" y="2363376"/>
                <a:ext cx="963947" cy="469999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17" name="Rectangle 147"/>
              <p:cNvSpPr/>
              <p:nvPr/>
            </p:nvSpPr>
            <p:spPr>
              <a:xfrm>
                <a:off x="2055858" y="2338437"/>
                <a:ext cx="8849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Symmetry</a:t>
                </a:r>
                <a:r>
                  <a:rPr kumimoji="0" lang="it-IT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Principle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</p:grpSp>
        <p:sp>
          <p:nvSpPr>
            <p:cNvPr id="111" name="CasellaDiTesto 48"/>
            <p:cNvSpPr txBox="1"/>
            <p:nvPr/>
          </p:nvSpPr>
          <p:spPr>
            <a:xfrm>
              <a:off x="6797240" y="3098268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n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</p:txBody>
        </p:sp>
        <p:sp>
          <p:nvSpPr>
            <p:cNvPr id="112" name="CasellaDiTesto 83"/>
            <p:cNvSpPr txBox="1"/>
            <p:nvPr/>
          </p:nvSpPr>
          <p:spPr>
            <a:xfrm>
              <a:off x="7365710" y="3087453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p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</p:txBody>
        </p:sp>
      </p:grpSp>
      <p:sp>
        <p:nvSpPr>
          <p:cNvPr id="159" name="Rettangolo 158"/>
          <p:cNvSpPr/>
          <p:nvPr/>
        </p:nvSpPr>
        <p:spPr>
          <a:xfrm>
            <a:off x="6375257" y="4021313"/>
            <a:ext cx="2671436" cy="595035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80000"/>
              </a:lnSpc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cs typeface="Corbel"/>
              </a:rPr>
              <a:t>SHELL STRUCTURE</a:t>
            </a:r>
          </a:p>
          <a:p>
            <a:pPr defTabSz="914400">
              <a:lnSpc>
                <a:spcPct val="80000"/>
              </a:lnSpc>
              <a:buClr>
                <a:srgbClr val="FF0000"/>
              </a:buClr>
              <a:defRPr/>
            </a:pPr>
            <a:r>
              <a:rPr lang="en-US" sz="2000" b="1" kern="0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2000" b="1" kern="0" dirty="0" smtClean="0">
                <a:solidFill>
                  <a:srgbClr val="0000FF"/>
                </a:solidFill>
                <a:latin typeface="Corbel"/>
                <a:cs typeface="Corbel"/>
              </a:rPr>
              <a:t>   </a:t>
            </a:r>
            <a:r>
              <a:rPr lang="en-US" kern="0" dirty="0" smtClean="0">
                <a:solidFill>
                  <a:srgbClr val="0000FF"/>
                </a:solidFill>
                <a:latin typeface="Corbel"/>
                <a:cs typeface="Corbel"/>
              </a:rPr>
              <a:t> (Magic Numbers)</a:t>
            </a:r>
            <a:endParaRPr lang="en-US" kern="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121" name="Gruppo 120"/>
          <p:cNvGrpSpPr/>
          <p:nvPr/>
        </p:nvGrpSpPr>
        <p:grpSpPr>
          <a:xfrm>
            <a:off x="1833819" y="884629"/>
            <a:ext cx="6518943" cy="5973095"/>
            <a:chOff x="1833813" y="884622"/>
            <a:chExt cx="6518943" cy="5973095"/>
          </a:xfrm>
        </p:grpSpPr>
        <p:grpSp>
          <p:nvGrpSpPr>
            <p:cNvPr id="122" name="Gruppo 121"/>
            <p:cNvGrpSpPr/>
            <p:nvPr/>
          </p:nvGrpSpPr>
          <p:grpSpPr>
            <a:xfrm>
              <a:off x="1833813" y="884622"/>
              <a:ext cx="6518943" cy="5973095"/>
              <a:chOff x="1833813" y="884622"/>
              <a:chExt cx="6518943" cy="5973095"/>
            </a:xfrm>
          </p:grpSpPr>
          <p:grpSp>
            <p:nvGrpSpPr>
              <p:cNvPr id="124" name="Gruppo 123"/>
              <p:cNvGrpSpPr/>
              <p:nvPr/>
            </p:nvGrpSpPr>
            <p:grpSpPr>
              <a:xfrm>
                <a:off x="6447481" y="884622"/>
                <a:ext cx="1905275" cy="913461"/>
                <a:chOff x="6434528" y="962360"/>
                <a:chExt cx="1905275" cy="913461"/>
              </a:xfrm>
            </p:grpSpPr>
            <p:pic>
              <p:nvPicPr>
                <p:cNvPr id="133" name="Immagine 132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5285" t="50000" r="50598"/>
                <a:stretch/>
              </p:blipFill>
              <p:spPr>
                <a:xfrm>
                  <a:off x="6563680" y="1038518"/>
                  <a:ext cx="811231" cy="827999"/>
                </a:xfrm>
                <a:prstGeom prst="rect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</p:pic>
            <p:sp>
              <p:nvSpPr>
                <p:cNvPr id="134" name="TextBox 342"/>
                <p:cNvSpPr txBox="1"/>
                <p:nvPr/>
              </p:nvSpPr>
              <p:spPr>
                <a:xfrm>
                  <a:off x="7317242" y="962360"/>
                  <a:ext cx="1022561" cy="8894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800" b="1" baseline="30000" dirty="0" smtClean="0">
                      <a:solidFill>
                        <a:srgbClr val="FF0000"/>
                      </a:solidFill>
                      <a:latin typeface="Corbel"/>
                      <a:cs typeface="Corbel"/>
                    </a:rPr>
                    <a:t>224</a:t>
                  </a:r>
                  <a:r>
                    <a:rPr lang="en-US" sz="2800" b="1" dirty="0" smtClean="0">
                      <a:solidFill>
                        <a:srgbClr val="FF0000"/>
                      </a:solidFill>
                      <a:latin typeface="Corbel"/>
                      <a:cs typeface="Corbel"/>
                    </a:rPr>
                    <a:t>Ra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dirty="0" smtClean="0">
                      <a:solidFill>
                        <a:srgbClr val="FF0000"/>
                      </a:solidFill>
                      <a:latin typeface="Corbel"/>
                      <a:cs typeface="Corbel"/>
                    </a:rPr>
                    <a:t>Stable 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dirty="0" err="1" smtClean="0">
                      <a:solidFill>
                        <a:srgbClr val="FF0000"/>
                      </a:solidFill>
                      <a:latin typeface="Corbel"/>
                      <a:cs typeface="Corbel"/>
                    </a:rPr>
                    <a:t>octupole</a:t>
                  </a:r>
                  <a:endParaRPr lang="en-US" dirty="0">
                    <a:solidFill>
                      <a:srgbClr val="FF0000"/>
                    </a:solidFill>
                    <a:latin typeface="Corbel"/>
                    <a:cs typeface="Corbel"/>
                  </a:endParaRPr>
                </a:p>
              </p:txBody>
            </p:sp>
            <p:cxnSp>
              <p:nvCxnSpPr>
                <p:cNvPr id="135" name="Straight Connector 9"/>
                <p:cNvCxnSpPr>
                  <a:cxnSpLocks noChangeShapeType="1"/>
                </p:cNvCxnSpPr>
                <p:nvPr/>
              </p:nvCxnSpPr>
              <p:spPr bwMode="auto">
                <a:xfrm flipH="1">
                  <a:off x="6434528" y="1651609"/>
                  <a:ext cx="293500" cy="22421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oval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25" name="Gruppo 124"/>
              <p:cNvGrpSpPr/>
              <p:nvPr/>
            </p:nvGrpSpPr>
            <p:grpSpPr>
              <a:xfrm>
                <a:off x="2590957" y="5235547"/>
                <a:ext cx="1330505" cy="899251"/>
                <a:chOff x="2590957" y="5235547"/>
                <a:chExt cx="1330505" cy="899251"/>
              </a:xfrm>
            </p:grpSpPr>
            <p:pic>
              <p:nvPicPr>
                <p:cNvPr id="130" name="Immagine 129"/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590957" y="5235547"/>
                  <a:ext cx="956050" cy="708981"/>
                </a:xfrm>
                <a:prstGeom prst="rect">
                  <a:avLst/>
                </a:prstGeom>
              </p:spPr>
            </p:pic>
            <p:sp>
              <p:nvSpPr>
                <p:cNvPr id="131" name="Rettangolo 130"/>
                <p:cNvSpPr/>
                <p:nvPr/>
              </p:nvSpPr>
              <p:spPr>
                <a:xfrm>
                  <a:off x="2967355" y="5765466"/>
                  <a:ext cx="95410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  <a:latin typeface="Corbel"/>
                      <a:cs typeface="Corbel"/>
                    </a:rPr>
                    <a:t>Clusters</a:t>
                  </a:r>
                  <a:endParaRPr lang="it-IT" dirty="0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32" name="Rettangolo 131"/>
                <p:cNvSpPr/>
                <p:nvPr/>
              </p:nvSpPr>
              <p:spPr>
                <a:xfrm>
                  <a:off x="3327398" y="5371753"/>
                  <a:ext cx="580850" cy="4514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800" b="1" baseline="30000" dirty="0" smtClean="0">
                      <a:solidFill>
                        <a:srgbClr val="FF0000"/>
                      </a:solidFill>
                      <a:latin typeface="Corbel"/>
                      <a:cs typeface="Corbel"/>
                    </a:rPr>
                    <a:t>12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Corbel"/>
                      <a:cs typeface="Corbel"/>
                    </a:rPr>
                    <a:t>c</a:t>
                  </a:r>
                </a:p>
              </p:txBody>
            </p:sp>
          </p:grpSp>
          <p:grpSp>
            <p:nvGrpSpPr>
              <p:cNvPr id="126" name="Gruppo 125"/>
              <p:cNvGrpSpPr/>
              <p:nvPr/>
            </p:nvGrpSpPr>
            <p:grpSpPr>
              <a:xfrm>
                <a:off x="1833813" y="5767428"/>
                <a:ext cx="1446560" cy="1090289"/>
                <a:chOff x="1833813" y="5767428"/>
                <a:chExt cx="1446560" cy="1090289"/>
              </a:xfrm>
            </p:grpSpPr>
            <p:pic>
              <p:nvPicPr>
                <p:cNvPr id="127" name="Immagine 126"/>
                <p:cNvPicPr>
                  <a:picLocks noChangeAspect="1"/>
                </p:cNvPicPr>
                <p:nvPr/>
              </p:nvPicPr>
              <p:blipFill rotWithShape="1">
                <a:blip r:embed="rId14"/>
                <a:srcRect r="51082"/>
                <a:stretch/>
              </p:blipFill>
              <p:spPr>
                <a:xfrm>
                  <a:off x="1833813" y="5767428"/>
                  <a:ext cx="789077" cy="806522"/>
                </a:xfrm>
                <a:prstGeom prst="rect">
                  <a:avLst/>
                </a:prstGeom>
              </p:spPr>
            </p:pic>
            <p:sp>
              <p:nvSpPr>
                <p:cNvPr id="128" name="Rettangolo 127"/>
                <p:cNvSpPr/>
                <p:nvPr/>
              </p:nvSpPr>
              <p:spPr>
                <a:xfrm>
                  <a:off x="2319589" y="6488385"/>
                  <a:ext cx="7232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FF00"/>
                      </a:solidFill>
                      <a:latin typeface="Corbel"/>
                      <a:cs typeface="Corbel"/>
                    </a:rPr>
                    <a:t>Halos</a:t>
                  </a:r>
                  <a:endParaRPr lang="it-IT" dirty="0">
                    <a:solidFill>
                      <a:srgbClr val="FFFF00"/>
                    </a:solidFill>
                    <a:latin typeface="Times New Roman"/>
                  </a:endParaRPr>
                </a:p>
              </p:txBody>
            </p:sp>
            <p:sp>
              <p:nvSpPr>
                <p:cNvPr id="129" name="Rettangolo 128"/>
                <p:cNvSpPr/>
                <p:nvPr/>
              </p:nvSpPr>
              <p:spPr>
                <a:xfrm>
                  <a:off x="2576618" y="6168827"/>
                  <a:ext cx="703755" cy="4514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800" b="1" baseline="30000" dirty="0" smtClean="0">
                      <a:solidFill>
                        <a:srgbClr val="FFFF00"/>
                      </a:solidFill>
                      <a:latin typeface="Corbel"/>
                      <a:cs typeface="Corbel"/>
                    </a:rPr>
                    <a:t>11</a:t>
                  </a:r>
                  <a:r>
                    <a:rPr lang="en-US" sz="2800" b="1" dirty="0" smtClean="0">
                      <a:solidFill>
                        <a:srgbClr val="FFFF00"/>
                      </a:solidFill>
                      <a:latin typeface="Corbel"/>
                      <a:cs typeface="Corbel"/>
                    </a:rPr>
                    <a:t>Li</a:t>
                  </a:r>
                  <a:endParaRPr lang="en-US" sz="2800" b="1" dirty="0">
                    <a:solidFill>
                      <a:srgbClr val="FFFF00"/>
                    </a:solidFill>
                    <a:latin typeface="Corbel"/>
                    <a:cs typeface="Corbel"/>
                  </a:endParaRPr>
                </a:p>
              </p:txBody>
            </p:sp>
          </p:grpSp>
        </p:grpSp>
        <p:pic>
          <p:nvPicPr>
            <p:cNvPr id="123" name="Immagine 122"/>
            <p:cNvPicPr>
              <a:picLocks noChangeAspect="1"/>
            </p:cNvPicPr>
            <p:nvPr/>
          </p:nvPicPr>
          <p:blipFill rotWithShape="1">
            <a:blip r:embed="rId12"/>
            <a:srcRect l="24801" r="50249" b="50000"/>
            <a:stretch/>
          </p:blipFill>
          <p:spPr>
            <a:xfrm>
              <a:off x="3384712" y="3604650"/>
              <a:ext cx="860656" cy="899997"/>
            </a:xfrm>
            <a:prstGeom prst="rect">
              <a:avLst/>
            </a:prstGeom>
          </p:spPr>
        </p:pic>
      </p:grpSp>
      <p:sp>
        <p:nvSpPr>
          <p:cNvPr id="136" name="Rettangolo 135"/>
          <p:cNvSpPr/>
          <p:nvPr/>
        </p:nvSpPr>
        <p:spPr>
          <a:xfrm>
            <a:off x="6375257" y="4608540"/>
            <a:ext cx="2665071" cy="348813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80000"/>
              </a:lnSpc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cs typeface="Corbel"/>
              </a:rPr>
              <a:t>SHAPES</a:t>
            </a:r>
            <a:endParaRPr lang="en-US" sz="2000" b="1" kern="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62" name="Rettangolo 161"/>
          <p:cNvSpPr/>
          <p:nvPr/>
        </p:nvSpPr>
        <p:spPr>
          <a:xfrm>
            <a:off x="6375258" y="4950331"/>
            <a:ext cx="2667718" cy="348813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80000"/>
              </a:lnSpc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cs typeface="Corbel"/>
              </a:rPr>
              <a:t>EXCITATIONS</a:t>
            </a:r>
            <a:endParaRPr lang="en-US" sz="2000" b="1" kern="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163" name="Gruppo 162"/>
          <p:cNvGrpSpPr/>
          <p:nvPr/>
        </p:nvGrpSpPr>
        <p:grpSpPr>
          <a:xfrm>
            <a:off x="1092009" y="1138201"/>
            <a:ext cx="3939705" cy="1443880"/>
            <a:chOff x="1590049" y="5195022"/>
            <a:chExt cx="5109187" cy="1822533"/>
          </a:xfrm>
        </p:grpSpPr>
        <p:pic>
          <p:nvPicPr>
            <p:cNvPr id="164" name="Picture 5" descr="dipole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695" y="5247284"/>
              <a:ext cx="1491209" cy="1096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" name="Rettangolo 164"/>
            <p:cNvSpPr/>
            <p:nvPr/>
          </p:nvSpPr>
          <p:spPr>
            <a:xfrm>
              <a:off x="2437503" y="5220670"/>
              <a:ext cx="1844114" cy="310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80000"/>
                </a:lnSpc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Corbel"/>
                  <a:cs typeface="Corbel"/>
                </a:rPr>
                <a:t>GIANT DIPOLE </a:t>
              </a:r>
              <a:endParaRPr lang="en-US" sz="1200" b="1" kern="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pic>
          <p:nvPicPr>
            <p:cNvPr id="166" name="Picture 3" descr="povnuc_pdr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054" y="5242433"/>
              <a:ext cx="1480214" cy="1101191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7" name="Rettangolo 166"/>
            <p:cNvSpPr/>
            <p:nvPr/>
          </p:nvSpPr>
          <p:spPr>
            <a:xfrm>
              <a:off x="3900541" y="6097554"/>
              <a:ext cx="1844114" cy="4972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80000"/>
                </a:lnSpc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Corbel"/>
                  <a:cs typeface="Corbel"/>
                </a:rPr>
                <a:t>N SKIN  OSCILLATION </a:t>
              </a:r>
              <a:endParaRPr lang="en-US" sz="1200" b="1" kern="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168" name="Rettangolo 167"/>
            <p:cNvSpPr/>
            <p:nvPr/>
          </p:nvSpPr>
          <p:spPr>
            <a:xfrm>
              <a:off x="3927538" y="5195022"/>
              <a:ext cx="1844114" cy="310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80000"/>
                </a:lnSpc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Corbel"/>
                  <a:cs typeface="Corbel"/>
                </a:rPr>
                <a:t>pygmy DIPOLE </a:t>
              </a:r>
              <a:endParaRPr lang="en-US" sz="1200" b="1" kern="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169" name="Rettangolo 168"/>
            <p:cNvSpPr/>
            <p:nvPr/>
          </p:nvSpPr>
          <p:spPr>
            <a:xfrm>
              <a:off x="1590049" y="6329927"/>
              <a:ext cx="5109187" cy="687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80000"/>
                </a:lnSpc>
                <a:defRPr/>
              </a:pPr>
              <a:r>
                <a:rPr lang="en-US" kern="0" dirty="0" smtClean="0">
                  <a:solidFill>
                    <a:srgbClr val="FF0000"/>
                  </a:solidFill>
                  <a:latin typeface="Corbel"/>
                  <a:cs typeface="Corbel"/>
                </a:rPr>
                <a:t>Collective Excitations:</a:t>
              </a:r>
            </a:p>
            <a:p>
              <a:pPr algn="ctr" defTabSz="914400">
                <a:lnSpc>
                  <a:spcPct val="80000"/>
                </a:lnSpc>
                <a:defRPr/>
              </a:pPr>
              <a:r>
                <a:rPr lang="en-US" kern="0" dirty="0" smtClean="0">
                  <a:solidFill>
                    <a:srgbClr val="FF0000"/>
                  </a:solidFill>
                  <a:latin typeface="Corbel"/>
                  <a:cs typeface="Corbel"/>
                </a:rPr>
                <a:t>RESONANCES</a:t>
              </a:r>
              <a:endParaRPr lang="en-US" kern="0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70" name="Gruppo 169"/>
          <p:cNvGrpSpPr/>
          <p:nvPr/>
        </p:nvGrpSpPr>
        <p:grpSpPr>
          <a:xfrm>
            <a:off x="2524927" y="3604660"/>
            <a:ext cx="3533532" cy="1204647"/>
            <a:chOff x="2732302" y="3777306"/>
            <a:chExt cx="3533532" cy="1204647"/>
          </a:xfrm>
        </p:grpSpPr>
        <p:grpSp>
          <p:nvGrpSpPr>
            <p:cNvPr id="171" name="Gruppo 170"/>
            <p:cNvGrpSpPr>
              <a:grpSpLocks noChangeAspect="1"/>
            </p:cNvGrpSpPr>
            <p:nvPr/>
          </p:nvGrpSpPr>
          <p:grpSpPr>
            <a:xfrm>
              <a:off x="2732302" y="3777306"/>
              <a:ext cx="3455219" cy="899997"/>
              <a:chOff x="2894022" y="4224173"/>
              <a:chExt cx="3429196" cy="817793"/>
            </a:xfrm>
          </p:grpSpPr>
          <p:pic>
            <p:nvPicPr>
              <p:cNvPr id="173" name="Immagine 172"/>
              <p:cNvPicPr>
                <a:picLocks noChangeAspect="1"/>
              </p:cNvPicPr>
              <p:nvPr/>
            </p:nvPicPr>
            <p:blipFill rotWithShape="1">
              <a:blip r:embed="rId12"/>
              <a:srcRect r="24716" b="50000"/>
              <a:stretch/>
            </p:blipFill>
            <p:spPr>
              <a:xfrm>
                <a:off x="2894022" y="4224173"/>
                <a:ext cx="2577313" cy="817793"/>
              </a:xfrm>
              <a:prstGeom prst="rect">
                <a:avLst/>
              </a:prstGeom>
            </p:spPr>
          </p:pic>
          <p:pic>
            <p:nvPicPr>
              <p:cNvPr id="174" name="Immagine 173"/>
              <p:cNvPicPr>
                <a:picLocks noChangeAspect="1"/>
              </p:cNvPicPr>
              <p:nvPr/>
            </p:nvPicPr>
            <p:blipFill rotWithShape="1">
              <a:blip r:embed="rId12"/>
              <a:srcRect t="50000" r="74700"/>
              <a:stretch/>
            </p:blipFill>
            <p:spPr>
              <a:xfrm>
                <a:off x="5457101" y="4224173"/>
                <a:ext cx="866117" cy="817792"/>
              </a:xfrm>
              <a:prstGeom prst="rect">
                <a:avLst/>
              </a:prstGeom>
            </p:spPr>
          </p:pic>
        </p:grpSp>
        <p:sp>
          <p:nvSpPr>
            <p:cNvPr id="172" name="Rettangolo 171"/>
            <p:cNvSpPr/>
            <p:nvPr/>
          </p:nvSpPr>
          <p:spPr>
            <a:xfrm>
              <a:off x="4525867" y="4658788"/>
              <a:ext cx="173996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lnSpc>
                  <a:spcPct val="80000"/>
                </a:lnSpc>
                <a:defRPr/>
              </a:pPr>
              <a:r>
                <a:rPr lang="en-US" kern="0" dirty="0" smtClean="0">
                  <a:solidFill>
                    <a:srgbClr val="FF0000"/>
                  </a:solidFill>
                  <a:latin typeface="Corbel"/>
                  <a:cs typeface="Corbel"/>
                </a:rPr>
                <a:t>Shape Evolution</a:t>
              </a:r>
              <a:endParaRPr lang="en-US" kern="0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4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6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4918058" y="64035"/>
            <a:ext cx="3688880" cy="809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Complete </a:t>
            </a:r>
            <a:r>
              <a:rPr lang="it-IT" sz="2800" b="1" dirty="0" err="1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Low</a:t>
            </a:r>
            <a:r>
              <a:rPr lang="it-IT" sz="2800" b="1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 Spin</a:t>
            </a:r>
          </a:p>
          <a:p>
            <a:pPr algn="ctr"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800" b="1" dirty="0" err="1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Spectroscopy</a:t>
            </a:r>
            <a:r>
              <a:rPr lang="it-IT" sz="2800" b="1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 of  </a:t>
            </a:r>
            <a:r>
              <a:rPr lang="it-IT" sz="3600" b="1" baseline="30000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210</a:t>
            </a:r>
            <a:r>
              <a:rPr lang="it-IT" sz="3600" b="1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Bi</a:t>
            </a:r>
            <a:endParaRPr lang="it-IT" sz="3600" b="1" dirty="0">
              <a:solidFill>
                <a:srgbClr val="FFFF00"/>
              </a:solidFill>
              <a:latin typeface="Corbel" charset="0"/>
              <a:ea typeface="ＭＳ Ｐゴシック" charset="0"/>
              <a:cs typeface="Corbel" charset="0"/>
            </a:endParaRPr>
          </a:p>
        </p:txBody>
      </p:sp>
      <p:grpSp>
        <p:nvGrpSpPr>
          <p:cNvPr id="3" name="Grupa 68"/>
          <p:cNvGrpSpPr/>
          <p:nvPr/>
        </p:nvGrpSpPr>
        <p:grpSpPr>
          <a:xfrm>
            <a:off x="487255" y="130648"/>
            <a:ext cx="3852139" cy="6563521"/>
            <a:chOff x="556574" y="130628"/>
            <a:chExt cx="3852139" cy="6563521"/>
          </a:xfrm>
        </p:grpSpPr>
        <p:pic>
          <p:nvPicPr>
            <p:cNvPr id="4" name="Obraz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574" y="130628"/>
              <a:ext cx="3852139" cy="6563521"/>
            </a:xfrm>
            <a:prstGeom prst="rect">
              <a:avLst/>
            </a:prstGeom>
          </p:spPr>
        </p:pic>
        <p:cxnSp>
          <p:nvCxnSpPr>
            <p:cNvPr id="5" name="Łącznik prosty 3"/>
            <p:cNvCxnSpPr/>
            <p:nvPr/>
          </p:nvCxnSpPr>
          <p:spPr>
            <a:xfrm>
              <a:off x="3013543" y="3228229"/>
              <a:ext cx="111600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pole tekstowe 4"/>
            <p:cNvSpPr txBox="1"/>
            <p:nvPr/>
          </p:nvSpPr>
          <p:spPr>
            <a:xfrm>
              <a:off x="4063116" y="3112556"/>
              <a:ext cx="26198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600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3+</a:t>
              </a:r>
              <a:endParaRPr lang="pl-PL" sz="600" dirty="0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  <p:sp>
          <p:nvSpPr>
            <p:cNvPr id="7" name="pole tekstowe 5"/>
            <p:cNvSpPr txBox="1"/>
            <p:nvPr/>
          </p:nvSpPr>
          <p:spPr>
            <a:xfrm>
              <a:off x="2713730" y="3120250"/>
              <a:ext cx="35583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600" dirty="0" smtClean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1898</a:t>
              </a:r>
              <a:endParaRPr lang="pl-PL" sz="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pole tekstowe 6"/>
            <p:cNvSpPr txBox="1"/>
            <p:nvPr/>
          </p:nvSpPr>
          <p:spPr>
            <a:xfrm>
              <a:off x="629477" y="3117222"/>
              <a:ext cx="27870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600" dirty="0" smtClean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</a:t>
              </a:r>
              <a:r>
                <a:rPr lang="pl-PL" sz="6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9" name="Łącznik prosty 8"/>
            <p:cNvCxnSpPr>
              <a:endCxn id="7" idx="1"/>
            </p:cNvCxnSpPr>
            <p:nvPr/>
          </p:nvCxnSpPr>
          <p:spPr>
            <a:xfrm>
              <a:off x="2202422" y="3204888"/>
              <a:ext cx="511308" cy="769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Łącznik prosty 64"/>
            <p:cNvCxnSpPr/>
            <p:nvPr/>
          </p:nvCxnSpPr>
          <p:spPr>
            <a:xfrm>
              <a:off x="2224726" y="2509422"/>
              <a:ext cx="589696" cy="23441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pole tekstowe 66"/>
            <p:cNvSpPr txBox="1"/>
            <p:nvPr/>
          </p:nvSpPr>
          <p:spPr>
            <a:xfrm>
              <a:off x="626932" y="2409394"/>
              <a:ext cx="300477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5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(4+)</a:t>
              </a:r>
              <a:endParaRPr lang="pl-PL" sz="5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2"/>
          <p:cNvSpPr txBox="1"/>
          <p:nvPr/>
        </p:nvSpPr>
        <p:spPr>
          <a:xfrm>
            <a:off x="803188" y="6517524"/>
            <a:ext cx="1105358" cy="27699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xperiment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2863665" y="6527604"/>
            <a:ext cx="1335834" cy="27699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SHELL  Model</a:t>
            </a:r>
            <a:endParaRPr lang="pl-PL" sz="1600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925687" y="1161853"/>
            <a:ext cx="7917803" cy="4085535"/>
            <a:chOff x="925684" y="1161843"/>
            <a:chExt cx="7917803" cy="4085535"/>
          </a:xfrm>
        </p:grpSpPr>
        <p:sp>
          <p:nvSpPr>
            <p:cNvPr id="15" name="Rectangle 7"/>
            <p:cNvSpPr/>
            <p:nvPr/>
          </p:nvSpPr>
          <p:spPr>
            <a:xfrm>
              <a:off x="4823654" y="4268649"/>
              <a:ext cx="4019833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sz="2400" b="1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12</a:t>
              </a:r>
              <a:r>
                <a:rPr lang="it-IT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 </a:t>
              </a:r>
              <a:r>
                <a:rPr lang="it-IT" dirty="0" err="1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Low</a:t>
              </a:r>
              <a:r>
                <a:rPr lang="it-IT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-Spin </a:t>
              </a:r>
              <a:r>
                <a:rPr lang="it-IT" dirty="0" err="1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States</a:t>
              </a:r>
              <a:endParaRPr lang="it-IT" dirty="0">
                <a:solidFill>
                  <a:srgbClr val="FFFF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endParaRP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2 &lt; E &lt; 3 </a:t>
              </a:r>
              <a:r>
                <a:rPr lang="it-IT" b="1" dirty="0" err="1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MeV</a:t>
              </a:r>
              <a:r>
                <a:rPr lang="it-IT" b="1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 </a:t>
              </a:r>
            </a:p>
            <a:p>
              <a:pPr algn="ctr" defTabSz="914400" fontAlgn="base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</a:pPr>
              <a:endParaRPr lang="it-IT" b="1" dirty="0" smtClean="0">
                <a:solidFill>
                  <a:srgbClr val="FFFF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endParaRP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NOT</a:t>
              </a:r>
              <a:r>
                <a:rPr lang="it-IT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 </a:t>
              </a:r>
              <a:r>
                <a:rPr lang="it-IT" dirty="0" err="1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described</a:t>
              </a:r>
              <a:r>
                <a:rPr lang="it-IT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 by </a:t>
              </a:r>
              <a:r>
                <a:rPr lang="it-IT" b="1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SHELL Model</a:t>
              </a:r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925684" y="1161843"/>
              <a:ext cx="876699" cy="1860809"/>
              <a:chOff x="1161358" y="1161843"/>
              <a:chExt cx="876699" cy="1860809"/>
            </a:xfrm>
          </p:grpSpPr>
          <p:cxnSp>
            <p:nvCxnSpPr>
              <p:cNvPr id="17" name="Straight Connector 38"/>
              <p:cNvCxnSpPr/>
              <p:nvPr/>
            </p:nvCxnSpPr>
            <p:spPr>
              <a:xfrm>
                <a:off x="1163463" y="3022652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38"/>
              <p:cNvCxnSpPr/>
              <p:nvPr/>
            </p:nvCxnSpPr>
            <p:spPr>
              <a:xfrm>
                <a:off x="1169813" y="2806752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38"/>
              <p:cNvCxnSpPr/>
              <p:nvPr/>
            </p:nvCxnSpPr>
            <p:spPr>
              <a:xfrm>
                <a:off x="1169813" y="2109850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38"/>
              <p:cNvCxnSpPr/>
              <p:nvPr/>
            </p:nvCxnSpPr>
            <p:spPr>
              <a:xfrm>
                <a:off x="1163463" y="1847383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38"/>
              <p:cNvCxnSpPr/>
              <p:nvPr/>
            </p:nvCxnSpPr>
            <p:spPr>
              <a:xfrm>
                <a:off x="1163463" y="1813515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38"/>
              <p:cNvCxnSpPr/>
              <p:nvPr/>
            </p:nvCxnSpPr>
            <p:spPr>
              <a:xfrm>
                <a:off x="1167708" y="1680205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38"/>
              <p:cNvCxnSpPr/>
              <p:nvPr/>
            </p:nvCxnSpPr>
            <p:spPr>
              <a:xfrm>
                <a:off x="1161358" y="1565800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38"/>
              <p:cNvCxnSpPr/>
              <p:nvPr/>
            </p:nvCxnSpPr>
            <p:spPr>
              <a:xfrm>
                <a:off x="1174058" y="1394350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38"/>
              <p:cNvCxnSpPr/>
              <p:nvPr/>
            </p:nvCxnSpPr>
            <p:spPr>
              <a:xfrm>
                <a:off x="1167708" y="1265092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38"/>
              <p:cNvCxnSpPr/>
              <p:nvPr/>
            </p:nvCxnSpPr>
            <p:spPr>
              <a:xfrm>
                <a:off x="1167708" y="1233342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38"/>
              <p:cNvCxnSpPr/>
              <p:nvPr/>
            </p:nvCxnSpPr>
            <p:spPr>
              <a:xfrm>
                <a:off x="1167708" y="1201275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38"/>
              <p:cNvCxnSpPr/>
              <p:nvPr/>
            </p:nvCxnSpPr>
            <p:spPr>
              <a:xfrm>
                <a:off x="1174058" y="1161843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CasellaDiTesto 28"/>
          <p:cNvSpPr txBox="1"/>
          <p:nvPr/>
        </p:nvSpPr>
        <p:spPr>
          <a:xfrm>
            <a:off x="4438617" y="1022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pSp>
        <p:nvGrpSpPr>
          <p:cNvPr id="30" name="Gruppo 29"/>
          <p:cNvGrpSpPr/>
          <p:nvPr/>
        </p:nvGrpSpPr>
        <p:grpSpPr>
          <a:xfrm>
            <a:off x="4516724" y="1203706"/>
            <a:ext cx="4635447" cy="3031600"/>
            <a:chOff x="4516724" y="1203706"/>
            <a:chExt cx="4635447" cy="3031600"/>
          </a:xfrm>
        </p:grpSpPr>
        <p:sp>
          <p:nvSpPr>
            <p:cNvPr id="31" name="Rettangolo 30"/>
            <p:cNvSpPr/>
            <p:nvPr/>
          </p:nvSpPr>
          <p:spPr>
            <a:xfrm>
              <a:off x="4516724" y="1203706"/>
              <a:ext cx="4536251" cy="3031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2400" b="1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Comparison</a:t>
              </a:r>
              <a:r>
                <a:rPr lang="pl-PL" sz="2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 with SHELL Model</a:t>
              </a: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sz="1600" dirty="0">
                  <a:solidFill>
                    <a:srgbClr val="0000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 </a:t>
              </a:r>
              <a:r>
                <a:rPr lang="it-IT" dirty="0" smtClean="0">
                  <a:solidFill>
                    <a:srgbClr val="0000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 </a:t>
              </a:r>
              <a:r>
                <a:rPr lang="it-IT" sz="1600" dirty="0" err="1" smtClean="0">
                  <a:solidFill>
                    <a:srgbClr val="0000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considering</a:t>
              </a:r>
              <a:endParaRPr lang="it-IT" sz="1600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endParaRPr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5763304" y="1796671"/>
              <a:ext cx="2154141" cy="237380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pic>
          <p:nvPicPr>
            <p:cNvPr id="33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0801" y="2314914"/>
              <a:ext cx="2010726" cy="1816002"/>
            </a:xfrm>
            <a:prstGeom prst="rect">
              <a:avLst/>
            </a:prstGeom>
          </p:spPr>
        </p:pic>
        <p:sp>
          <p:nvSpPr>
            <p:cNvPr id="34" name="TextBox 9"/>
            <p:cNvSpPr txBox="1"/>
            <p:nvPr/>
          </p:nvSpPr>
          <p:spPr>
            <a:xfrm>
              <a:off x="5763303" y="1912368"/>
              <a:ext cx="206508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2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208</a:t>
              </a:r>
              <a:r>
                <a:rPr lang="en-US" sz="2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Pb + 1𝜋 + 1𝜈</a:t>
              </a:r>
              <a:endParaRPr lang="en-US" sz="22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4703297" y="2393711"/>
              <a:ext cx="823287" cy="5447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err="1">
                  <a:solidFill>
                    <a:schemeClr val="bg1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frozen</a:t>
              </a:r>
              <a:r>
                <a:rPr lang="it-IT" b="1" dirty="0">
                  <a:solidFill>
                    <a:schemeClr val="bg1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 </a:t>
              </a:r>
              <a:endParaRPr lang="it-IT" b="1" dirty="0" smtClean="0">
                <a:solidFill>
                  <a:schemeClr val="bg1"/>
                </a:solidFill>
                <a:latin typeface="Corbel"/>
                <a:ea typeface="ＭＳ Ｐゴシック" charset="0"/>
                <a:cs typeface="Corbel"/>
                <a:sym typeface="Symbol" charset="0"/>
              </a:endParaRP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smtClean="0">
                  <a:solidFill>
                    <a:schemeClr val="bg1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CORE</a:t>
              </a:r>
              <a:endParaRPr lang="pl-PL" b="1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36" name="Oval 80"/>
            <p:cNvSpPr>
              <a:spLocks noChangeAspect="1"/>
            </p:cNvSpPr>
            <p:nvPr/>
          </p:nvSpPr>
          <p:spPr>
            <a:xfrm>
              <a:off x="5871400" y="1840535"/>
              <a:ext cx="803352" cy="447359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Connector 85"/>
            <p:cNvCxnSpPr>
              <a:stCxn id="36" idx="3"/>
            </p:cNvCxnSpPr>
            <p:nvPr/>
          </p:nvCxnSpPr>
          <p:spPr>
            <a:xfrm flipH="1">
              <a:off x="5445190" y="2222380"/>
              <a:ext cx="543858" cy="241064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80"/>
            <p:cNvSpPr>
              <a:spLocks noChangeAspect="1"/>
            </p:cNvSpPr>
            <p:nvPr/>
          </p:nvSpPr>
          <p:spPr>
            <a:xfrm>
              <a:off x="6772144" y="1855247"/>
              <a:ext cx="952306" cy="447359"/>
            </a:xfrm>
            <a:prstGeom prst="ellipse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39" name="Straight Connector 85"/>
            <p:cNvCxnSpPr/>
            <p:nvPr/>
          </p:nvCxnSpPr>
          <p:spPr>
            <a:xfrm>
              <a:off x="7706857" y="2125880"/>
              <a:ext cx="590285" cy="337564"/>
            </a:xfrm>
            <a:prstGeom prst="line">
              <a:avLst/>
            </a:prstGeom>
            <a:ln w="9525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ttangolo 39"/>
            <p:cNvSpPr/>
            <p:nvPr/>
          </p:nvSpPr>
          <p:spPr>
            <a:xfrm>
              <a:off x="7991877" y="2477034"/>
              <a:ext cx="1160294" cy="5447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smtClean="0">
                  <a:solidFill>
                    <a:srgbClr val="FF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VALENCE</a:t>
              </a: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err="1" smtClean="0">
                  <a:solidFill>
                    <a:srgbClr val="FF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Particles</a:t>
              </a:r>
              <a:endParaRPr lang="pl-PL" b="1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41" name="Gruppo 40"/>
          <p:cNvGrpSpPr/>
          <p:nvPr/>
        </p:nvGrpSpPr>
        <p:grpSpPr>
          <a:xfrm>
            <a:off x="3514" y="5760193"/>
            <a:ext cx="9238440" cy="819439"/>
            <a:chOff x="3514" y="5760193"/>
            <a:chExt cx="9238440" cy="819439"/>
          </a:xfrm>
        </p:grpSpPr>
        <p:sp>
          <p:nvSpPr>
            <p:cNvPr id="42" name="Rectangle 8"/>
            <p:cNvSpPr/>
            <p:nvPr/>
          </p:nvSpPr>
          <p:spPr>
            <a:xfrm>
              <a:off x="5343017" y="5781857"/>
              <a:ext cx="389893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000" dirty="0" err="1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</a:rPr>
                <a:t>Couplings</a:t>
              </a:r>
              <a:r>
                <a:rPr lang="it-IT" sz="2000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</a:rPr>
                <a:t> with  </a:t>
              </a:r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</a:rPr>
                <a:t>CORE </a:t>
              </a:r>
              <a:r>
                <a:rPr lang="it-IT" b="1" dirty="0" err="1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</a:rPr>
                <a:t>Excitations</a:t>
              </a:r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</a:rPr>
                <a:t> ?</a:t>
              </a:r>
              <a:endParaRPr lang="it-IT" sz="800" b="1" dirty="0" smtClean="0">
                <a:solidFill>
                  <a:srgbClr val="00FFFF"/>
                </a:solidFill>
                <a:latin typeface="Corbel"/>
                <a:ea typeface="ＭＳ Ｐゴシック" charset="0"/>
                <a:cs typeface="Corbel"/>
                <a:sym typeface="Symbol" charset="0"/>
              </a:endParaRPr>
            </a:p>
            <a:p>
              <a:pPr algn="ctr">
                <a:lnSpc>
                  <a:spcPct val="50000"/>
                </a:lnSpc>
              </a:pPr>
              <a:endParaRPr lang="it-IT" sz="800" b="1" dirty="0" smtClean="0">
                <a:solidFill>
                  <a:srgbClr val="00FFFF"/>
                </a:solidFill>
                <a:latin typeface="Corbel"/>
                <a:ea typeface="ＭＳ Ｐゴシック" charset="0"/>
                <a:cs typeface="Corbel"/>
                <a:sym typeface="Symbol" charset="0"/>
              </a:endParaRPr>
            </a:p>
            <a:p>
              <a:pPr algn="ctr"/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E</a:t>
              </a:r>
              <a:r>
                <a:rPr lang="it-IT" b="1" baseline="-25000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x</a:t>
              </a:r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(</a:t>
              </a:r>
              <a:r>
                <a:rPr lang="it-IT" b="1" dirty="0" smtClean="0">
                  <a:solidFill>
                    <a:srgbClr val="00FFFF"/>
                  </a:solidFill>
                  <a:latin typeface="Calibri"/>
                  <a:ea typeface="ＭＳ Ｐゴシック" charset="0"/>
                  <a:cs typeface="Corbel"/>
                  <a:sym typeface="Symbol" charset="0"/>
                </a:rPr>
                <a:t>3</a:t>
              </a:r>
              <a:r>
                <a:rPr lang="it-IT" b="1" baseline="30000" dirty="0" smtClean="0">
                  <a:solidFill>
                    <a:srgbClr val="00FFFF"/>
                  </a:solidFill>
                  <a:latin typeface="Calibri"/>
                  <a:ea typeface="ＭＳ Ｐゴシック" charset="0"/>
                  <a:cs typeface="Corbel"/>
                  <a:sym typeface="Symbol" charset="0"/>
                </a:rPr>
                <a:t>-</a:t>
              </a:r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)  = 2.6 </a:t>
              </a:r>
              <a:r>
                <a:rPr lang="it-IT" b="1" dirty="0" err="1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MeV</a:t>
              </a:r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, B(E3) = 34 </a:t>
              </a:r>
              <a:r>
                <a:rPr lang="it-IT" b="1" dirty="0" err="1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W.u</a:t>
              </a:r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. </a:t>
              </a:r>
              <a:endParaRPr lang="en-US" dirty="0">
                <a:solidFill>
                  <a:srgbClr val="00FFFF"/>
                </a:solidFill>
                <a:latin typeface="Calibri"/>
              </a:endParaRPr>
            </a:p>
          </p:txBody>
        </p:sp>
        <p:grpSp>
          <p:nvGrpSpPr>
            <p:cNvPr id="43" name="Group 12"/>
            <p:cNvGrpSpPr/>
            <p:nvPr/>
          </p:nvGrpSpPr>
          <p:grpSpPr>
            <a:xfrm>
              <a:off x="3514" y="5794248"/>
              <a:ext cx="1928943" cy="690393"/>
              <a:chOff x="439606" y="5982540"/>
              <a:chExt cx="1809223" cy="598671"/>
            </a:xfrm>
          </p:grpSpPr>
          <p:grpSp>
            <p:nvGrpSpPr>
              <p:cNvPr id="49" name="Group 28"/>
              <p:cNvGrpSpPr/>
              <p:nvPr/>
            </p:nvGrpSpPr>
            <p:grpSpPr>
              <a:xfrm>
                <a:off x="439606" y="5982540"/>
                <a:ext cx="1809223" cy="266887"/>
                <a:chOff x="439606" y="5982540"/>
                <a:chExt cx="1809223" cy="266887"/>
              </a:xfrm>
            </p:grpSpPr>
            <p:cxnSp>
              <p:nvCxnSpPr>
                <p:cNvPr id="54" name="Straight Connector 24"/>
                <p:cNvCxnSpPr/>
                <p:nvPr/>
              </p:nvCxnSpPr>
              <p:spPr>
                <a:xfrm>
                  <a:off x="1194408" y="6122779"/>
                  <a:ext cx="1054421" cy="0"/>
                </a:xfrm>
                <a:prstGeom prst="line">
                  <a:avLst/>
                </a:prstGeom>
                <a:ln w="38100" cmpd="sng">
                  <a:solidFill>
                    <a:srgbClr val="CC009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27"/>
                <p:cNvSpPr txBox="1"/>
                <p:nvPr/>
              </p:nvSpPr>
              <p:spPr>
                <a:xfrm>
                  <a:off x="439606" y="5982540"/>
                  <a:ext cx="638507" cy="266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CC0099"/>
                      </a:solidFill>
                      <a:latin typeface="Calibri"/>
                    </a:rPr>
                    <a:t>3 10</a:t>
                  </a:r>
                  <a:r>
                    <a:rPr lang="en-US" sz="1400" baseline="30000" dirty="0">
                      <a:solidFill>
                        <a:srgbClr val="CC0099"/>
                      </a:solidFill>
                      <a:latin typeface="Calibri"/>
                    </a:rPr>
                    <a:t>6</a:t>
                  </a:r>
                  <a:r>
                    <a:rPr lang="en-US" sz="1400" dirty="0" smtClean="0">
                      <a:solidFill>
                        <a:srgbClr val="CC0099"/>
                      </a:solidFill>
                      <a:latin typeface="Calibri"/>
                    </a:rPr>
                    <a:t> y</a:t>
                  </a:r>
                  <a:endParaRPr lang="en-US" sz="1400" dirty="0">
                    <a:solidFill>
                      <a:srgbClr val="CC0099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50" name="Straight Connector 25"/>
              <p:cNvCxnSpPr/>
              <p:nvPr/>
            </p:nvCxnSpPr>
            <p:spPr>
              <a:xfrm>
                <a:off x="1194408" y="6455608"/>
                <a:ext cx="1054421" cy="0"/>
              </a:xfrm>
              <a:prstGeom prst="line">
                <a:avLst/>
              </a:prstGeom>
              <a:ln w="38100" cmpd="sng">
                <a:solidFill>
                  <a:srgbClr val="CC009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29"/>
              <p:cNvCxnSpPr/>
              <p:nvPr/>
            </p:nvCxnSpPr>
            <p:spPr>
              <a:xfrm>
                <a:off x="1194408" y="6524733"/>
                <a:ext cx="1054421" cy="0"/>
              </a:xfrm>
              <a:prstGeom prst="line">
                <a:avLst/>
              </a:prstGeom>
              <a:ln w="38100" cmpd="sng">
                <a:solidFill>
                  <a:srgbClr val="CC009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30"/>
              <p:cNvSpPr txBox="1"/>
              <p:nvPr/>
            </p:nvSpPr>
            <p:spPr>
              <a:xfrm>
                <a:off x="1015183" y="6068179"/>
                <a:ext cx="179997" cy="1200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rgbClr val="CC0099"/>
                    </a:solidFill>
                    <a:latin typeface="Calibri"/>
                  </a:rPr>
                  <a:t>9-</a:t>
                </a:r>
                <a:endParaRPr lang="en-US" sz="900" b="1" dirty="0">
                  <a:solidFill>
                    <a:srgbClr val="CC0099"/>
                  </a:solidFill>
                  <a:latin typeface="Calibri"/>
                </a:endParaRPr>
              </a:p>
            </p:txBody>
          </p:sp>
          <p:sp>
            <p:nvSpPr>
              <p:cNvPr id="53" name="TextBox 31"/>
              <p:cNvSpPr txBox="1"/>
              <p:nvPr/>
            </p:nvSpPr>
            <p:spPr>
              <a:xfrm>
                <a:off x="1015124" y="6341013"/>
                <a:ext cx="179997" cy="240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rgbClr val="CC0099"/>
                    </a:solidFill>
                    <a:latin typeface="Calibri"/>
                  </a:rPr>
                  <a:t>0</a:t>
                </a:r>
                <a:r>
                  <a:rPr lang="en-US" sz="900" b="1" dirty="0" smtClean="0">
                    <a:solidFill>
                      <a:srgbClr val="CC0099"/>
                    </a:solidFill>
                    <a:latin typeface="Calibri"/>
                  </a:rPr>
                  <a:t>-</a:t>
                </a:r>
              </a:p>
              <a:p>
                <a:pPr algn="ctr"/>
                <a:r>
                  <a:rPr lang="en-US" sz="900" b="1" dirty="0" smtClean="0">
                    <a:solidFill>
                      <a:srgbClr val="CC0099"/>
                    </a:solidFill>
                    <a:latin typeface="Calibri"/>
                  </a:rPr>
                  <a:t>1-</a:t>
                </a:r>
                <a:endParaRPr lang="en-US" sz="900" b="1" dirty="0">
                  <a:solidFill>
                    <a:srgbClr val="CC0099"/>
                  </a:solidFill>
                  <a:latin typeface="Calibri"/>
                </a:endParaRPr>
              </a:p>
            </p:txBody>
          </p:sp>
        </p:grpSp>
        <p:grpSp>
          <p:nvGrpSpPr>
            <p:cNvPr id="44" name="Gruppo 43"/>
            <p:cNvGrpSpPr/>
            <p:nvPr/>
          </p:nvGrpSpPr>
          <p:grpSpPr>
            <a:xfrm>
              <a:off x="4459999" y="5760193"/>
              <a:ext cx="1020358" cy="819439"/>
              <a:chOff x="4459999" y="5760193"/>
              <a:chExt cx="1020358" cy="819439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576" t="36542" r="15134" b="50163"/>
              <a:stretch>
                <a:fillRect/>
              </a:stretch>
            </p:blipFill>
            <p:spPr bwMode="auto">
              <a:xfrm>
                <a:off x="4459999" y="5765586"/>
                <a:ext cx="914169" cy="807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Oval 2"/>
              <p:cNvSpPr>
                <a:spLocks noChangeAspect="1"/>
              </p:cNvSpPr>
              <p:nvPr/>
            </p:nvSpPr>
            <p:spPr bwMode="auto">
              <a:xfrm>
                <a:off x="5121979" y="5760193"/>
                <a:ext cx="122481" cy="107974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8100000" scaled="1"/>
                <a:tileRect/>
              </a:gradFill>
              <a:ln w="9525"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rgbClr val="CC0099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47" name="Oval 2"/>
              <p:cNvSpPr>
                <a:spLocks noChangeAspect="1"/>
              </p:cNvSpPr>
              <p:nvPr/>
            </p:nvSpPr>
            <p:spPr bwMode="auto">
              <a:xfrm>
                <a:off x="5259948" y="5898163"/>
                <a:ext cx="122481" cy="107974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8100000" scaled="1"/>
                <a:tileRect/>
              </a:gradFill>
              <a:ln w="9525"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rgbClr val="CC0099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48" name="Rettangolo 47"/>
              <p:cNvSpPr/>
              <p:nvPr/>
            </p:nvSpPr>
            <p:spPr>
              <a:xfrm>
                <a:off x="5077332" y="6117967"/>
                <a:ext cx="4030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b="1" dirty="0">
                    <a:solidFill>
                      <a:srgbClr val="CC0099"/>
                    </a:solidFill>
                    <a:latin typeface="Corbel"/>
                    <a:ea typeface="ＭＳ Ｐゴシック" charset="0"/>
                    <a:cs typeface="Corbel"/>
                  </a:rPr>
                  <a:t>3</a:t>
                </a:r>
                <a:r>
                  <a:rPr lang="it-IT" sz="2400" b="1" baseline="30000" dirty="0">
                    <a:solidFill>
                      <a:srgbClr val="CC0099"/>
                    </a:solidFill>
                    <a:latin typeface="Corbel"/>
                    <a:ea typeface="ＭＳ Ｐゴシック" charset="0"/>
                    <a:cs typeface="Corbel"/>
                  </a:rPr>
                  <a:t>-</a:t>
                </a:r>
                <a:endParaRPr lang="it-IT" sz="2400" dirty="0"/>
              </a:p>
            </p:txBody>
          </p:sp>
        </p:grpSp>
      </p:grpSp>
      <p:sp>
        <p:nvSpPr>
          <p:cNvPr id="56" name="Rettangolo 55"/>
          <p:cNvSpPr/>
          <p:nvPr/>
        </p:nvSpPr>
        <p:spPr>
          <a:xfrm>
            <a:off x="1933603" y="236061"/>
            <a:ext cx="96914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1600" b="1" dirty="0" smtClean="0">
                <a:solidFill>
                  <a:srgbClr val="CC0099"/>
                </a:solidFill>
                <a:latin typeface="Corbel"/>
                <a:cs typeface="Corbel"/>
              </a:rPr>
              <a:t>PARTIAL</a:t>
            </a:r>
            <a:endParaRPr lang="it-IT" sz="16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0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411" y="3205800"/>
            <a:ext cx="6567761" cy="3652199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>
            <a:off x="6567755" y="1095139"/>
            <a:ext cx="1244611" cy="2001752"/>
            <a:chOff x="6567755" y="1095139"/>
            <a:chExt cx="1244611" cy="2001752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6567755" y="1095139"/>
              <a:ext cx="1224136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GALILEO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2014 - ...</a:t>
              </a:r>
              <a:endParaRPr lang="it-IT" sz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7761" y="1628812"/>
              <a:ext cx="1244605" cy="1468079"/>
            </a:xfrm>
            <a:prstGeom prst="rect">
              <a:avLst/>
            </a:prstGeom>
          </p:spPr>
        </p:pic>
      </p:grpSp>
      <p:grpSp>
        <p:nvGrpSpPr>
          <p:cNvPr id="20" name="Gruppo 19"/>
          <p:cNvGrpSpPr/>
          <p:nvPr/>
        </p:nvGrpSpPr>
        <p:grpSpPr>
          <a:xfrm>
            <a:off x="148632" y="664690"/>
            <a:ext cx="8945522" cy="2541110"/>
            <a:chOff x="148632" y="664690"/>
            <a:chExt cx="8945522" cy="2541110"/>
          </a:xfrm>
        </p:grpSpPr>
        <p:sp>
          <p:nvSpPr>
            <p:cNvPr id="3" name="Rectangle 7"/>
            <p:cNvSpPr/>
            <p:nvPr/>
          </p:nvSpPr>
          <p:spPr>
            <a:xfrm>
              <a:off x="7943037" y="1628981"/>
              <a:ext cx="1021452" cy="143997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887695" y="664690"/>
              <a:ext cx="8042062" cy="371583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eaLnBrk="1" fontAlgn="auto" hangingPunct="1">
                <a:lnSpc>
                  <a:spcPct val="7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it-IT" sz="20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Spettroscopia </a:t>
              </a:r>
              <a:r>
                <a:rPr lang="it-IT" sz="2000" b="1" dirty="0" smtClean="0">
                  <a:solidFill>
                    <a:srgbClr val="00FFFF"/>
                  </a:solidFill>
                  <a:latin typeface="Symbol" charset="2"/>
                  <a:cs typeface="Symbol" charset="2"/>
                </a:rPr>
                <a:t>g</a:t>
              </a:r>
              <a:r>
                <a:rPr lang="it-IT" sz="20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 di alta risoluzione e alta efficienza  - ARRAY </a:t>
              </a:r>
              <a:r>
                <a:rPr lang="it-IT" sz="2000" b="1" dirty="0" smtClean="0">
                  <a:solidFill>
                    <a:srgbClr val="00FFFF"/>
                  </a:solidFill>
                  <a:latin typeface="Symbol" charset="2"/>
                  <a:cs typeface="Symbol" charset="2"/>
                </a:rPr>
                <a:t>g</a:t>
              </a:r>
              <a:r>
                <a:rPr lang="it-IT" sz="20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 a LNL</a:t>
              </a:r>
              <a:endParaRPr lang="it-IT" sz="1800" b="1" dirty="0" smtClean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652" y="1628980"/>
              <a:ext cx="1439991" cy="1439991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91404" y="1628966"/>
              <a:ext cx="1439991" cy="1439991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6" cstate="print"/>
            <a:srcRect l="6214"/>
            <a:stretch/>
          </p:blipFill>
          <p:spPr>
            <a:xfrm>
              <a:off x="3635902" y="1628966"/>
              <a:ext cx="1350503" cy="1439991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56"/>
            <a:stretch/>
          </p:blipFill>
          <p:spPr>
            <a:xfrm>
              <a:off x="5127601" y="1628981"/>
              <a:ext cx="1334065" cy="1439991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682670" y="1080039"/>
              <a:ext cx="1152128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GASP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1992 - 2012</a:t>
              </a:r>
              <a:endParaRPr lang="it-IT" sz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2029511" y="1080039"/>
              <a:ext cx="1533483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EUROBALL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1997 - 1998</a:t>
              </a:r>
              <a:endParaRPr lang="it-IT" sz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3664705" y="1080038"/>
              <a:ext cx="1339349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CLARA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2004 - 2008</a:t>
              </a:r>
              <a:endParaRPr lang="it-IT" sz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127596" y="1095139"/>
              <a:ext cx="129614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AGATA</a:t>
              </a:r>
              <a:r>
                <a:rPr lang="it-IT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/>
              </a:r>
              <a:br>
                <a:rPr lang="it-IT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it-IT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2009 - 2011</a:t>
              </a:r>
              <a:endParaRPr lang="it-IT" sz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CasellaDiTesto 8"/>
            <p:cNvSpPr txBox="1"/>
            <p:nvPr/>
          </p:nvSpPr>
          <p:spPr>
            <a:xfrm rot="16200000">
              <a:off x="-684976" y="1958357"/>
              <a:ext cx="1944216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MIPAD  </a:t>
              </a:r>
              <a:r>
                <a:rPr lang="it-IT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1988 - 1992</a:t>
              </a:r>
              <a:endParaRPr lang="it-IT" sz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7884369" y="1095139"/>
              <a:ext cx="1080120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AGATA</a:t>
              </a:r>
              <a:endPara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2019 - …</a:t>
              </a:r>
            </a:p>
          </p:txBody>
        </p: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15292" y="1477608"/>
              <a:ext cx="1278862" cy="1728192"/>
            </a:xfrm>
            <a:prstGeom prst="rect">
              <a:avLst/>
            </a:prstGeom>
          </p:spPr>
        </p:pic>
      </p:grpSp>
      <p:sp>
        <p:nvSpPr>
          <p:cNvPr id="19" name="Rettangolo 18"/>
          <p:cNvSpPr/>
          <p:nvPr/>
        </p:nvSpPr>
        <p:spPr>
          <a:xfrm>
            <a:off x="0" y="-40570"/>
            <a:ext cx="9161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FFFF00"/>
                </a:solidFill>
                <a:latin typeface="Corbel"/>
                <a:ea typeface="+mn-ea"/>
                <a:cs typeface="Corbel"/>
              </a:rPr>
              <a:t>GAMMA in ITALIA LNL (e LNS)</a:t>
            </a:r>
            <a:endParaRPr lang="it-IT" sz="2800" b="1" dirty="0">
              <a:solidFill>
                <a:srgbClr val="FFFF00"/>
              </a:solidFill>
              <a:latin typeface="Corbel"/>
              <a:ea typeface="+mn-ea"/>
              <a:cs typeface="Corbel"/>
            </a:endParaRPr>
          </a:p>
        </p:txBody>
      </p:sp>
      <p:sp>
        <p:nvSpPr>
          <p:cNvPr id="21" name="Rettangolo 20"/>
          <p:cNvSpPr/>
          <p:nvPr/>
        </p:nvSpPr>
        <p:spPr>
          <a:xfrm rot="1668456">
            <a:off x="4576245" y="4213020"/>
            <a:ext cx="861800" cy="52322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>
            <a:spAutoFit/>
          </a:bodyPr>
          <a:lstStyle/>
          <a:p>
            <a:pPr lvl="0" algn="ctr"/>
            <a:endParaRPr lang="it-IT" sz="2800" b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55007" y="3453137"/>
            <a:ext cx="43821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</a:rPr>
              <a:t>Laboratori Nazionali di Legnaro</a:t>
            </a:r>
          </a:p>
          <a:p>
            <a:pPr lvl="0"/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</a:rPr>
              <a:t>INFN</a:t>
            </a:r>
            <a:endParaRPr lang="it-IT" sz="2400" b="1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32766" y="4396929"/>
            <a:ext cx="3664139" cy="263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/>
              <a:buChar char="o"/>
              <a:tabLst>
                <a:tab pos="268288" algn="l"/>
              </a:tabLst>
            </a:pPr>
            <a:r>
              <a:rPr lang="en" sz="2400" dirty="0" smtClean="0">
                <a:solidFill>
                  <a:srgbClr val="FFFFFF"/>
                </a:solidFill>
                <a:latin typeface="Calibri"/>
                <a:cs typeface="Calibri"/>
              </a:rPr>
              <a:t>Tandem</a:t>
            </a:r>
            <a:endParaRPr lang="it-IT" sz="24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Font typeface="Courier New"/>
              <a:buChar char="o"/>
              <a:tabLst>
                <a:tab pos="268288" algn="l"/>
              </a:tabLst>
            </a:pPr>
            <a:r>
              <a:rPr lang="en" sz="2400" dirty="0" smtClean="0">
                <a:solidFill>
                  <a:srgbClr val="FFFFFF"/>
                </a:solidFill>
                <a:latin typeface="Calibri"/>
                <a:cs typeface="Calibri"/>
              </a:rPr>
              <a:t>ALPI – PIAVE</a:t>
            </a:r>
            <a:endParaRPr lang="it-IT" sz="24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50000"/>
              </a:lnSpc>
              <a:tabLst>
                <a:tab pos="268288" algn="l"/>
              </a:tabLst>
            </a:pPr>
            <a:endParaRPr lang="it-IT" sz="24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50000"/>
              </a:lnSpc>
              <a:buFont typeface="Courier New"/>
              <a:buChar char="o"/>
              <a:tabLst>
                <a:tab pos="268288" algn="l"/>
              </a:tabLst>
            </a:pPr>
            <a:r>
              <a:rPr lang="en" sz="2400" dirty="0" smtClean="0">
                <a:solidFill>
                  <a:srgbClr val="FFFFFF"/>
                </a:solidFill>
                <a:latin typeface="Calibri"/>
                <a:cs typeface="Calibri"/>
              </a:rPr>
              <a:t>SPES</a:t>
            </a:r>
            <a:r>
              <a:rPr lang="it-IT" sz="24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400" dirty="0">
                <a:solidFill>
                  <a:srgbClr val="FFFFFF"/>
                </a:solidFill>
                <a:latin typeface="Calibri"/>
                <a:cs typeface="Calibri"/>
              </a:rPr>
              <a:t>– ISOL </a:t>
            </a:r>
            <a:r>
              <a:rPr lang="it-IT" sz="2400" dirty="0" err="1" smtClean="0">
                <a:solidFill>
                  <a:srgbClr val="FFFFFF"/>
                </a:solidFill>
                <a:latin typeface="Calibri"/>
                <a:cs typeface="Calibri"/>
              </a:rPr>
              <a:t>Beams</a:t>
            </a:r>
            <a:r>
              <a:rPr lang="it-IT" sz="2400" dirty="0" smtClean="0">
                <a:solidFill>
                  <a:srgbClr val="FFFFFF"/>
                </a:solidFill>
                <a:latin typeface="Calibri"/>
                <a:cs typeface="Calibri"/>
              </a:rPr>
              <a:t>:</a:t>
            </a:r>
          </a:p>
          <a:p>
            <a:pPr marL="342900" indent="-342900">
              <a:lnSpc>
                <a:spcPct val="50000"/>
              </a:lnSpc>
              <a:buFont typeface="Courier New"/>
              <a:buChar char="o"/>
              <a:tabLst>
                <a:tab pos="268288" algn="l"/>
              </a:tabLst>
            </a:pPr>
            <a:endParaRPr lang="it-IT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50000"/>
              </a:lnSpc>
              <a:tabLst>
                <a:tab pos="268288" algn="l"/>
              </a:tabLst>
            </a:pPr>
            <a:r>
              <a:rPr lang="it-IT" sz="2000" dirty="0" smtClean="0">
                <a:solidFill>
                  <a:srgbClr val="FFFFFF"/>
                </a:solidFill>
                <a:latin typeface="Calibri"/>
                <a:cs typeface="Calibri"/>
              </a:rPr>
              <a:t>     </a:t>
            </a:r>
            <a:r>
              <a:rPr lang="it-IT" sz="2000" dirty="0" err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  <a:cs typeface="Calibri"/>
              </a:rPr>
              <a:t>-rich</a:t>
            </a:r>
            <a:r>
              <a:rPr lang="it-IT" sz="2000" dirty="0" smtClean="0">
                <a:solidFill>
                  <a:srgbClr val="FFFFFF"/>
                </a:solidFill>
                <a:latin typeface="Calibri"/>
                <a:cs typeface="Calibri"/>
              </a:rPr>
              <a:t> Nuclei by U 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  <a:cs typeface="Calibri"/>
              </a:rPr>
              <a:t>Fission</a:t>
            </a:r>
            <a:endParaRPr lang="it-IT" sz="20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tabLst>
                <a:tab pos="268288" algn="l"/>
              </a:tabLst>
            </a:pP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dirty="0" smtClean="0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 (up to 10</a:t>
            </a:r>
            <a:r>
              <a:rPr lang="it-IT" baseline="30000" dirty="0" smtClean="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</a:p>
          <a:p>
            <a:pPr>
              <a:lnSpc>
                <a:spcPct val="90000"/>
              </a:lnSpc>
              <a:tabLst>
                <a:tab pos="268288" algn="l"/>
              </a:tabLst>
            </a:pPr>
            <a:r>
              <a:rPr lang="it-IT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    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cs typeface="Calibri"/>
              </a:rPr>
              <a:t>reacceleration</a:t>
            </a: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 up to &gt; 10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cs typeface="Calibri"/>
              </a:rPr>
              <a:t>MeV</a:t>
            </a: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/u</a:t>
            </a:r>
          </a:p>
          <a:p>
            <a:pPr>
              <a:lnSpc>
                <a:spcPct val="50000"/>
              </a:lnSpc>
              <a:tabLst>
                <a:tab pos="268288" algn="l"/>
              </a:tabLst>
            </a:pPr>
            <a:endParaRPr lang="it-IT" sz="8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tabLst>
                <a:tab pos="268288" algn="l"/>
              </a:tabLst>
            </a:pPr>
            <a:r>
              <a:rPr lang="it-IT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     </a:t>
            </a:r>
            <a:r>
              <a:rPr lang="it-IT" i="1" dirty="0" smtClean="0">
                <a:solidFill>
                  <a:srgbClr val="FFFFFF"/>
                </a:solidFill>
                <a:latin typeface="Calibri"/>
                <a:cs typeface="Calibri"/>
              </a:rPr>
              <a:t>2018: first </a:t>
            </a:r>
            <a:r>
              <a:rPr lang="it-IT" i="1" dirty="0" err="1" smtClean="0">
                <a:solidFill>
                  <a:srgbClr val="FFFFFF"/>
                </a:solidFill>
                <a:latin typeface="Calibri"/>
                <a:cs typeface="Calibri"/>
              </a:rPr>
              <a:t>beam</a:t>
            </a:r>
            <a:endParaRPr lang="it-IT" i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50000"/>
              </a:lnSpc>
              <a:tabLst>
                <a:tab pos="268288" algn="l"/>
              </a:tabLst>
            </a:pPr>
            <a:r>
              <a:rPr lang="it-IT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    </a:t>
            </a:r>
            <a:endParaRPr lang="en" sz="24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24" name="Picture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54" y="3328325"/>
            <a:ext cx="2077539" cy="596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Dowolny kształt 40"/>
          <p:cNvSpPr>
            <a:spLocks noChangeAspect="1"/>
          </p:cNvSpPr>
          <p:nvPr/>
        </p:nvSpPr>
        <p:spPr bwMode="auto">
          <a:xfrm rot="7474069" flipH="1">
            <a:off x="4894452" y="4027260"/>
            <a:ext cx="988742" cy="253252"/>
          </a:xfrm>
          <a:custGeom>
            <a:avLst/>
            <a:gdLst>
              <a:gd name="connsiteX0" fmla="*/ 2100147 w 2100147"/>
              <a:gd name="connsiteY0" fmla="*/ 0 h 364274"/>
              <a:gd name="connsiteX1" fmla="*/ 1434791 w 2100147"/>
              <a:gd name="connsiteY1" fmla="*/ 22303 h 364274"/>
              <a:gd name="connsiteX2" fmla="*/ 706244 w 2100147"/>
              <a:gd name="connsiteY2" fmla="*/ 111513 h 364274"/>
              <a:gd name="connsiteX3" fmla="*/ 0 w 2100147"/>
              <a:gd name="connsiteY3" fmla="*/ 364274 h 36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47" h="364274">
                <a:moveTo>
                  <a:pt x="2100147" y="0"/>
                </a:moveTo>
                <a:cubicBezTo>
                  <a:pt x="1883627" y="1858"/>
                  <a:pt x="1667108" y="3717"/>
                  <a:pt x="1434791" y="22303"/>
                </a:cubicBezTo>
                <a:cubicBezTo>
                  <a:pt x="1202474" y="40889"/>
                  <a:pt x="945376" y="54518"/>
                  <a:pt x="706244" y="111513"/>
                </a:cubicBezTo>
                <a:cubicBezTo>
                  <a:pt x="467112" y="168508"/>
                  <a:pt x="233556" y="266391"/>
                  <a:pt x="0" y="364274"/>
                </a:cubicBezTo>
              </a:path>
            </a:pathLst>
          </a:custGeom>
          <a:noFill/>
          <a:ln w="28575" cap="flat" cmpd="sng" algn="ctr">
            <a:solidFill>
              <a:srgbClr val="FF8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0461" y="5884332"/>
            <a:ext cx="993540" cy="9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/>
          <p:nvPr/>
        </p:nvSpPr>
        <p:spPr>
          <a:xfrm>
            <a:off x="4838135" y="2751866"/>
            <a:ext cx="4320480" cy="3583036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r">
              <a:tabLst>
                <a:tab pos="268288" algn="l"/>
              </a:tabLst>
            </a:pPr>
            <a:endParaRPr lang="it-IT" sz="2000" b="1" dirty="0" smtClean="0">
              <a:solidFill>
                <a:srgbClr val="00FFFF"/>
              </a:solidFill>
              <a:latin typeface="Calibri"/>
              <a:cs typeface="Calibri"/>
            </a:endParaRPr>
          </a:p>
          <a:p>
            <a:pPr algn="r">
              <a:tabLst>
                <a:tab pos="268288" algn="l"/>
              </a:tabLst>
            </a:pPr>
            <a:endParaRPr lang="it-IT" sz="2000" b="1" dirty="0">
              <a:solidFill>
                <a:srgbClr val="00FFFF"/>
              </a:solidFill>
              <a:latin typeface="Calibri"/>
              <a:cs typeface="Calibri"/>
            </a:endParaRPr>
          </a:p>
          <a:p>
            <a:pPr algn="r">
              <a:tabLst>
                <a:tab pos="268288" algn="l"/>
              </a:tabLst>
            </a:pPr>
            <a:r>
              <a:rPr lang="en" sz="2000" b="1" dirty="0" smtClean="0">
                <a:solidFill>
                  <a:srgbClr val="00FFFF"/>
                </a:solidFill>
                <a:latin typeface="Calibri"/>
                <a:cs typeface="Calibri"/>
              </a:rPr>
              <a:t>using AGATA R&amp;D</a:t>
            </a:r>
          </a:p>
          <a:p>
            <a:pPr marL="274638" indent="-274638" algn="r">
              <a:tabLst>
                <a:tab pos="268288" algn="l"/>
              </a:tabLst>
            </a:pPr>
            <a:r>
              <a:rPr lang="en" dirty="0" smtClean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en" dirty="0" smtClean="0">
                <a:solidFill>
                  <a:schemeClr val="bg1"/>
                </a:solidFill>
                <a:latin typeface="Calibri"/>
                <a:cs typeface="Calibri"/>
              </a:rPr>
              <a:t>preamplifiers</a:t>
            </a:r>
            <a:r>
              <a:rPr lang="en" dirty="0">
                <a:solidFill>
                  <a:schemeClr val="bg1"/>
                </a:solidFill>
                <a:latin typeface="Calibri"/>
                <a:cs typeface="Calibri"/>
              </a:rPr>
              <a:t>, digital </a:t>
            </a:r>
            <a:r>
              <a:rPr lang="en" dirty="0" smtClean="0">
                <a:solidFill>
                  <a:schemeClr val="bg1"/>
                </a:solidFill>
                <a:latin typeface="Calibri"/>
                <a:cs typeface="Calibri"/>
              </a:rPr>
              <a:t>sampling,</a:t>
            </a:r>
            <a:r>
              <a:rPr lang="en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" dirty="0" smtClean="0">
                <a:solidFill>
                  <a:schemeClr val="bg1"/>
                </a:solidFill>
                <a:latin typeface="Calibri"/>
                <a:cs typeface="Calibri"/>
              </a:rPr>
              <a:t>preprocessing</a:t>
            </a:r>
            <a:r>
              <a:rPr lang="en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en" dirty="0" smtClean="0">
                <a:solidFill>
                  <a:schemeClr val="bg1"/>
                </a:solidFill>
                <a:latin typeface="Calibri"/>
                <a:cs typeface="Calibri"/>
              </a:rPr>
              <a:t>DAQ</a:t>
            </a:r>
            <a:endParaRPr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r">
              <a:tabLst>
                <a:tab pos="268288" algn="l"/>
              </a:tabLst>
            </a:pPr>
            <a:r>
              <a:rPr lang="en" b="1" dirty="0" smtClean="0">
                <a:solidFill>
                  <a:schemeClr val="bg1"/>
                </a:solidFill>
                <a:latin typeface="Calibri"/>
                <a:cs typeface="Calibri"/>
              </a:rPr>
              <a:t>→ high count rates</a:t>
            </a:r>
          </a:p>
          <a:p>
            <a:pPr algn="r">
              <a:tabLst>
                <a:tab pos="268288" algn="l"/>
              </a:tabLst>
            </a:pPr>
            <a:r>
              <a:rPr lang="en" b="1" dirty="0" smtClean="0">
                <a:solidFill>
                  <a:schemeClr val="bg1"/>
                </a:solidFill>
                <a:latin typeface="Calibri"/>
                <a:cs typeface="Calibri"/>
              </a:rPr>
              <a:t>	(30–50 </a:t>
            </a:r>
            <a:r>
              <a:rPr lang="en" b="1" dirty="0">
                <a:solidFill>
                  <a:schemeClr val="bg1"/>
                </a:solidFill>
                <a:latin typeface="Calibri"/>
                <a:cs typeface="Calibri"/>
              </a:rPr>
              <a:t>kHz/det)</a:t>
            </a:r>
            <a:endParaRPr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r">
              <a:tabLst>
                <a:tab pos="268288" algn="l"/>
              </a:tabLst>
            </a:pPr>
            <a:endParaRPr lang="en-US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r">
              <a:tabLst>
                <a:tab pos="268288" algn="l"/>
              </a:tabLst>
            </a:pPr>
            <a:r>
              <a:rPr lang="en" sz="2000" b="1" dirty="0" smtClean="0">
                <a:solidFill>
                  <a:srgbClr val="00FFFF"/>
                </a:solidFill>
                <a:latin typeface="Calibri"/>
                <a:cs typeface="Calibri"/>
              </a:rPr>
              <a:t>using </a:t>
            </a:r>
            <a:r>
              <a:rPr lang="it-IT" sz="2000" b="1" dirty="0" smtClean="0">
                <a:solidFill>
                  <a:srgbClr val="00FFFF"/>
                </a:solidFill>
                <a:latin typeface="Calibri"/>
                <a:cs typeface="Calibri"/>
              </a:rPr>
              <a:t>EXISTING DETECTORS</a:t>
            </a:r>
            <a:endParaRPr sz="2000" b="1" dirty="0">
              <a:solidFill>
                <a:srgbClr val="00FFFF"/>
              </a:solidFill>
              <a:latin typeface="Calibri"/>
              <a:cs typeface="Calibri"/>
            </a:endParaRPr>
          </a:p>
          <a:p>
            <a:pPr algn="r">
              <a:tabLst>
                <a:tab pos="268288" algn="l"/>
              </a:tabLst>
            </a:pPr>
            <a:r>
              <a:rPr lang="en" dirty="0" smtClean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en" dirty="0">
                <a:solidFill>
                  <a:srgbClr val="FFFFFF"/>
                </a:solidFill>
                <a:latin typeface="Calibri"/>
                <a:cs typeface="Calibri"/>
              </a:rPr>
              <a:t>GASP </a:t>
            </a:r>
            <a:r>
              <a:rPr lang="en" dirty="0" smtClean="0">
                <a:solidFill>
                  <a:srgbClr val="FFFFFF"/>
                </a:solidFill>
                <a:latin typeface="Calibri"/>
                <a:cs typeface="Calibri"/>
              </a:rPr>
              <a:t>detectors</a:t>
            </a:r>
            <a:endParaRPr lang="it-IT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algn="r">
              <a:tabLst>
                <a:tab pos="268288" algn="l"/>
              </a:tabLst>
            </a:pPr>
            <a:r>
              <a:rPr lang="en" dirty="0" smtClean="0">
                <a:solidFill>
                  <a:srgbClr val="FFFFFF"/>
                </a:solidFill>
                <a:latin typeface="Calibri"/>
                <a:cs typeface="Calibri"/>
              </a:rPr>
              <a:t>EB </a:t>
            </a:r>
            <a:r>
              <a:rPr lang="en" dirty="0">
                <a:solidFill>
                  <a:srgbClr val="FFFFFF"/>
                </a:solidFill>
                <a:latin typeface="Calibri"/>
                <a:cs typeface="Calibri"/>
              </a:rPr>
              <a:t>cluster detectors capsules </a:t>
            </a:r>
          </a:p>
          <a:p>
            <a:pPr algn="r">
              <a:tabLst>
                <a:tab pos="268288" algn="l"/>
              </a:tabLst>
            </a:pPr>
            <a:r>
              <a:rPr lang="en" b="1" dirty="0" smtClean="0">
                <a:solidFill>
                  <a:srgbClr val="FFFFFF"/>
                </a:solidFill>
                <a:latin typeface="Calibri"/>
                <a:cs typeface="Calibri"/>
              </a:rPr>
              <a:t>→</a:t>
            </a:r>
            <a:r>
              <a:rPr lang="en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" b="1" dirty="0">
                <a:solidFill>
                  <a:srgbClr val="FFFFFF"/>
                </a:solidFill>
                <a:latin typeface="Calibri"/>
                <a:cs typeface="Calibri"/>
              </a:rPr>
              <a:t>high photopeak </a:t>
            </a:r>
            <a:r>
              <a:rPr lang="en" b="1" dirty="0" smtClean="0">
                <a:solidFill>
                  <a:srgbClr val="FFFFFF"/>
                </a:solidFill>
                <a:latin typeface="Calibri"/>
                <a:cs typeface="Calibri"/>
              </a:rPr>
              <a:t>efficiency</a:t>
            </a:r>
            <a:endParaRPr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5796724" y="980728"/>
            <a:ext cx="3635896" cy="18002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" b="1" u="sng" dirty="0" smtClean="0">
                <a:solidFill>
                  <a:schemeClr val="bg1"/>
                </a:solidFill>
                <a:latin typeface="Calibri"/>
                <a:cs typeface="Calibri"/>
              </a:rPr>
              <a:t>30 </a:t>
            </a:r>
            <a:r>
              <a:rPr lang="en" b="1" u="sng" dirty="0">
                <a:solidFill>
                  <a:schemeClr val="bg1"/>
                </a:solidFill>
                <a:latin typeface="Calibri"/>
                <a:cs typeface="Calibri"/>
              </a:rPr>
              <a:t>GASP </a:t>
            </a:r>
            <a:r>
              <a:rPr lang="it-IT" b="1" u="sng" dirty="0" err="1" smtClean="0">
                <a:solidFill>
                  <a:schemeClr val="bg1"/>
                </a:solidFill>
                <a:latin typeface="Calibri"/>
                <a:cs typeface="Calibri"/>
              </a:rPr>
              <a:t>HPGe</a:t>
            </a:r>
            <a:r>
              <a:rPr lang="it-IT" b="1" u="sng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1600" b="1" dirty="0" smtClean="0">
                <a:solidFill>
                  <a:schemeClr val="bg1"/>
                </a:solidFill>
                <a:latin typeface="Calibri"/>
                <a:cs typeface="Calibri"/>
              </a:rPr>
              <a:t>(80%)</a:t>
            </a:r>
            <a:r>
              <a:rPr lang="en" sz="16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" sz="1600" b="1" dirty="0">
                <a:solidFill>
                  <a:schemeClr val="bg1"/>
                </a:solidFill>
                <a:latin typeface="Calibri"/>
                <a:cs typeface="Calibri"/>
              </a:rPr>
              <a:t>@ </a:t>
            </a:r>
            <a:r>
              <a:rPr lang="en" sz="1600" b="1" dirty="0" smtClean="0">
                <a:solidFill>
                  <a:schemeClr val="bg1"/>
                </a:solidFill>
                <a:latin typeface="Calibri"/>
                <a:cs typeface="Calibri"/>
              </a:rPr>
              <a:t>22.5</a:t>
            </a:r>
            <a:r>
              <a:rPr lang="it-IT" sz="16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" sz="1600" b="1" dirty="0" smtClean="0">
                <a:solidFill>
                  <a:schemeClr val="bg1"/>
                </a:solidFill>
                <a:latin typeface="Calibri"/>
                <a:cs typeface="Calibri"/>
              </a:rPr>
              <a:t>cm</a:t>
            </a:r>
            <a:r>
              <a:rPr lang="it-IT" sz="16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1600" b="1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" sz="16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it-IT" sz="16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" sz="1600" dirty="0" smtClean="0">
                <a:solidFill>
                  <a:schemeClr val="bg1"/>
                </a:solidFill>
                <a:latin typeface="Calibri"/>
                <a:cs typeface="Calibri"/>
              </a:rPr>
              <a:t>5       5        5        5        5        5      </a:t>
            </a:r>
          </a:p>
          <a:p>
            <a:pPr algn="ctr"/>
            <a:r>
              <a:rPr lang="en" sz="1600" dirty="0" smtClean="0">
                <a:solidFill>
                  <a:schemeClr val="bg1"/>
                </a:solidFill>
                <a:latin typeface="Calibri"/>
                <a:cs typeface="Calibri"/>
              </a:rPr>
              <a:t>29</a:t>
            </a:r>
            <a:r>
              <a:rPr lang="en" sz="16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lang="en" sz="1600" dirty="0" smtClean="0">
                <a:solidFill>
                  <a:schemeClr val="bg1"/>
                </a:solidFill>
                <a:latin typeface="Calibri"/>
                <a:cs typeface="Calibri"/>
              </a:rPr>
              <a:t>     51</a:t>
            </a:r>
            <a:r>
              <a:rPr lang="en" sz="16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lang="en" sz="1600" dirty="0" smtClean="0">
                <a:solidFill>
                  <a:schemeClr val="bg1"/>
                </a:solidFill>
                <a:latin typeface="Calibri"/>
                <a:cs typeface="Calibri"/>
              </a:rPr>
              <a:t>     59</a:t>
            </a:r>
            <a:r>
              <a:rPr lang="en" sz="16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lang="en" sz="1600" dirty="0" smtClean="0">
                <a:solidFill>
                  <a:schemeClr val="bg1"/>
                </a:solidFill>
                <a:latin typeface="Calibri"/>
                <a:cs typeface="Calibri"/>
              </a:rPr>
              <a:t>    121</a:t>
            </a:r>
            <a:r>
              <a:rPr lang="en" sz="16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lang="en" sz="1600" dirty="0" smtClean="0">
                <a:solidFill>
                  <a:schemeClr val="bg1"/>
                </a:solidFill>
                <a:latin typeface="Calibri"/>
                <a:cs typeface="Calibri"/>
              </a:rPr>
              <a:t>  129</a:t>
            </a:r>
            <a:r>
              <a:rPr lang="en" sz="16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lang="en" sz="1600" dirty="0" smtClean="0">
                <a:solidFill>
                  <a:schemeClr val="bg1"/>
                </a:solidFill>
                <a:latin typeface="Calibri"/>
                <a:cs typeface="Calibri"/>
              </a:rPr>
              <a:t>  151</a:t>
            </a:r>
            <a:r>
              <a:rPr lang="en" sz="16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lang="en-US" sz="1600" baseline="30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endParaRPr sz="1600" b="1" baseline="30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it-IT" b="1" u="sng" dirty="0" smtClean="0">
                <a:solidFill>
                  <a:schemeClr val="bg1"/>
                </a:solidFill>
                <a:latin typeface="Calibri"/>
                <a:cs typeface="Calibri"/>
              </a:rPr>
              <a:t>30 EB cluster </a:t>
            </a:r>
            <a:r>
              <a:rPr lang="it-IT" b="1" u="sng" dirty="0" err="1" smtClean="0">
                <a:solidFill>
                  <a:schemeClr val="bg1"/>
                </a:solidFill>
                <a:latin typeface="Calibri"/>
                <a:cs typeface="Calibri"/>
              </a:rPr>
              <a:t>capsules</a:t>
            </a:r>
            <a:r>
              <a:rPr lang="it-IT" b="1" u="sng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1600" b="1" dirty="0" smtClean="0">
                <a:solidFill>
                  <a:schemeClr val="bg1"/>
                </a:solidFill>
                <a:latin typeface="Calibri"/>
                <a:cs typeface="Calibri"/>
              </a:rPr>
              <a:t>(60%) </a:t>
            </a:r>
            <a:endParaRPr lang="it-IT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it-IT" sz="1600" dirty="0" smtClean="0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en" sz="1600" dirty="0" smtClean="0">
                <a:solidFill>
                  <a:schemeClr val="bg1"/>
                </a:solidFill>
                <a:latin typeface="Calibri"/>
                <a:cs typeface="Calibri"/>
              </a:rPr>
              <a:t>10 </a:t>
            </a:r>
            <a:r>
              <a:rPr lang="en-US" sz="1600" dirty="0" smtClean="0">
                <a:solidFill>
                  <a:schemeClr val="bg1"/>
                </a:solidFill>
                <a:latin typeface="Calibri"/>
                <a:cs typeface="Calibri"/>
              </a:rPr>
              <a:t>EB clusters)</a:t>
            </a:r>
            <a:r>
              <a:rPr lang="en" sz="16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" sz="1600" dirty="0">
                <a:solidFill>
                  <a:schemeClr val="bg1"/>
                </a:solidFill>
                <a:latin typeface="Calibri"/>
                <a:cs typeface="Calibri"/>
              </a:rPr>
              <a:t>@ </a:t>
            </a:r>
            <a:r>
              <a:rPr lang="en" sz="1600" dirty="0" smtClean="0">
                <a:solidFill>
                  <a:schemeClr val="bg1"/>
                </a:solidFill>
                <a:latin typeface="Calibri"/>
                <a:cs typeface="Calibri"/>
              </a:rPr>
              <a:t>24</a:t>
            </a:r>
            <a:r>
              <a:rPr lang="it-IT" sz="16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" sz="1600" dirty="0" smtClean="0">
                <a:solidFill>
                  <a:schemeClr val="bg1"/>
                </a:solidFill>
                <a:latin typeface="Calibri"/>
                <a:cs typeface="Calibri"/>
              </a:rPr>
              <a:t>cm</a:t>
            </a:r>
            <a:r>
              <a:rPr lang="it-IT" sz="1600" dirty="0" smtClean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it-IT" sz="16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" sz="1600" dirty="0" smtClean="0">
                <a:solidFill>
                  <a:schemeClr val="bg1"/>
                </a:solidFill>
                <a:latin typeface="Calibri"/>
                <a:cs typeface="Calibri"/>
              </a:rPr>
              <a:t>90</a:t>
            </a:r>
            <a:r>
              <a:rPr lang="en" sz="16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sz="1600" baseline="30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Rettangolo 13"/>
          <p:cNvSpPr>
            <a:spLocks/>
          </p:cNvSpPr>
          <p:nvPr/>
        </p:nvSpPr>
        <p:spPr>
          <a:xfrm>
            <a:off x="3910868" y="849"/>
            <a:ext cx="1445771" cy="9746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" sz="2000" b="1" dirty="0" smtClean="0">
                <a:solidFill>
                  <a:schemeClr val="bg1"/>
                </a:solidFill>
                <a:latin typeface="Symbol"/>
              </a:rPr>
              <a:t>e</a:t>
            </a:r>
            <a:r>
              <a:rPr lang="en" sz="2000" b="1" baseline="-25000" dirty="0" smtClean="0">
                <a:solidFill>
                  <a:schemeClr val="bg1"/>
                </a:solidFill>
                <a:latin typeface="Helvetica Neue"/>
              </a:rPr>
              <a:t>ph</a:t>
            </a:r>
            <a:r>
              <a:rPr lang="en" sz="2000" b="1" dirty="0" smtClean="0">
                <a:solidFill>
                  <a:schemeClr val="bg1"/>
                </a:solidFill>
                <a:latin typeface="Helvetica Neue"/>
              </a:rPr>
              <a:t> </a:t>
            </a:r>
            <a:r>
              <a:rPr lang="it-IT" sz="2000" b="1" dirty="0" smtClean="0">
                <a:solidFill>
                  <a:schemeClr val="bg1"/>
                </a:solidFill>
                <a:latin typeface="Helvetica Neue"/>
              </a:rPr>
              <a:t> </a:t>
            </a:r>
            <a:r>
              <a:rPr lang="en" sz="2000" b="1" dirty="0" smtClean="0">
                <a:solidFill>
                  <a:schemeClr val="bg1"/>
                </a:solidFill>
                <a:latin typeface="Helvetica Neue"/>
              </a:rPr>
              <a:t>~ </a:t>
            </a:r>
            <a:r>
              <a:rPr lang="en" sz="2000" b="1" dirty="0">
                <a:solidFill>
                  <a:schemeClr val="bg1"/>
                </a:solidFill>
                <a:latin typeface="Helvetica Neue"/>
              </a:rPr>
              <a:t>8%    </a:t>
            </a:r>
            <a:endParaRPr lang="it-IT" sz="2000" b="1" dirty="0" smtClean="0">
              <a:solidFill>
                <a:schemeClr val="bg1"/>
              </a:solidFill>
              <a:latin typeface="Helvetica Neue"/>
            </a:endParaRPr>
          </a:p>
          <a:p>
            <a:pPr>
              <a:lnSpc>
                <a:spcPct val="50000"/>
              </a:lnSpc>
            </a:pPr>
            <a:endParaRPr lang="it-IT" sz="2000" b="1" dirty="0" smtClean="0">
              <a:solidFill>
                <a:schemeClr val="bg1"/>
              </a:solidFill>
              <a:latin typeface="Helvetica Neue"/>
            </a:endParaRPr>
          </a:p>
          <a:p>
            <a:pPr>
              <a:lnSpc>
                <a:spcPct val="120000"/>
              </a:lnSpc>
            </a:pPr>
            <a:r>
              <a:rPr lang="en" sz="2000" b="1" dirty="0" smtClean="0">
                <a:solidFill>
                  <a:schemeClr val="bg1"/>
                </a:solidFill>
                <a:latin typeface="Helvetica Neue"/>
              </a:rPr>
              <a:t>P/T </a:t>
            </a:r>
            <a:r>
              <a:rPr lang="en" sz="2000" b="1" dirty="0">
                <a:solidFill>
                  <a:schemeClr val="bg1"/>
                </a:solidFill>
                <a:latin typeface="Helvetica Neue"/>
              </a:rPr>
              <a:t>~ 50%</a:t>
            </a:r>
            <a:endParaRPr lang="en" sz="2000" dirty="0">
              <a:solidFill>
                <a:schemeClr val="bg1"/>
              </a:solidFill>
            </a:endParaRPr>
          </a:p>
        </p:txBody>
      </p:sp>
      <p:sp>
        <p:nvSpPr>
          <p:cNvPr id="15" name="Titolo 4"/>
          <p:cNvSpPr>
            <a:spLocks noGrp="1"/>
          </p:cNvSpPr>
          <p:nvPr>
            <p:ph type="title"/>
          </p:nvPr>
        </p:nvSpPr>
        <p:spPr>
          <a:xfrm>
            <a:off x="3744399" y="-27384"/>
            <a:ext cx="5400600" cy="936104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it-IT" sz="3600" b="1" dirty="0" smtClean="0">
                <a:solidFill>
                  <a:srgbClr val="FFFF00"/>
                </a:solidFill>
                <a:latin typeface="Calibri"/>
                <a:cs typeface="Calibri"/>
              </a:rPr>
              <a:t>GALILEO</a:t>
            </a:r>
            <a:br>
              <a:rPr lang="it-IT" sz="3600" b="1" dirty="0" smtClean="0">
                <a:solidFill>
                  <a:srgbClr val="FFFF00"/>
                </a:solidFill>
                <a:latin typeface="Calibri"/>
                <a:cs typeface="Calibri"/>
              </a:rPr>
            </a:br>
            <a:r>
              <a:rPr lang="it-IT" sz="3200" b="1" dirty="0" smtClean="0">
                <a:solidFill>
                  <a:srgbClr val="FFFF00"/>
                </a:solidFill>
                <a:latin typeface="Calibri"/>
                <a:cs typeface="Calibri"/>
              </a:rPr>
              <a:t>The LNL Array</a:t>
            </a:r>
            <a:endParaRPr lang="it-IT" sz="32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494555" y="1228690"/>
            <a:ext cx="7581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00FFFF"/>
                </a:solidFill>
                <a:latin typeface="Calibri"/>
                <a:cs typeface="Calibri"/>
              </a:rPr>
              <a:t>4.5 </a:t>
            </a:r>
            <a:r>
              <a:rPr lang="en" sz="2000" b="1" dirty="0" smtClean="0">
                <a:solidFill>
                  <a:srgbClr val="00FFFF"/>
                </a:solidFill>
                <a:latin typeface="Calibri"/>
                <a:cs typeface="Calibri"/>
              </a:rPr>
              <a:t>%</a:t>
            </a:r>
            <a:endParaRPr lang="it-IT" sz="2000" dirty="0">
              <a:solidFill>
                <a:srgbClr val="00FFFF"/>
              </a:solidFill>
              <a:latin typeface="Calibri"/>
              <a:cs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594731" y="1907682"/>
            <a:ext cx="6176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00FFFF"/>
                </a:solidFill>
                <a:latin typeface="Calibri"/>
                <a:cs typeface="Calibri"/>
              </a:rPr>
              <a:t>4  </a:t>
            </a:r>
            <a:r>
              <a:rPr lang="en" sz="2000" b="1" dirty="0" smtClean="0">
                <a:solidFill>
                  <a:srgbClr val="00FFFF"/>
                </a:solidFill>
                <a:latin typeface="Calibri"/>
                <a:cs typeface="Calibri"/>
              </a:rPr>
              <a:t>%</a:t>
            </a:r>
            <a:endParaRPr lang="it-IT" sz="2000" dirty="0">
              <a:solidFill>
                <a:srgbClr val="00FFFF"/>
              </a:solidFill>
              <a:latin typeface="Calibri"/>
              <a:cs typeface="Calibri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2"/>
          <a:srcRect t="1166" b="15884"/>
          <a:stretch/>
        </p:blipFill>
        <p:spPr>
          <a:xfrm>
            <a:off x="3910868" y="2691960"/>
            <a:ext cx="5247747" cy="4164362"/>
          </a:xfrm>
          <a:prstGeom prst="rect">
            <a:avLst/>
          </a:prstGeom>
        </p:spPr>
      </p:pic>
      <p:pic>
        <p:nvPicPr>
          <p:cNvPr id="8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3910867" cy="370871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/>
          <a:srcRect l="5806" t="9610" r="5862" b="9100"/>
          <a:stretch/>
        </p:blipFill>
        <p:spPr>
          <a:xfrm>
            <a:off x="1" y="-27383"/>
            <a:ext cx="1035416" cy="936104"/>
          </a:xfrm>
          <a:prstGeom prst="rect">
            <a:avLst/>
          </a:prstGeom>
        </p:spPr>
      </p:pic>
      <p:sp>
        <p:nvSpPr>
          <p:cNvPr id="19" name="CustomShape 1"/>
          <p:cNvSpPr/>
          <p:nvPr/>
        </p:nvSpPr>
        <p:spPr>
          <a:xfrm>
            <a:off x="0" y="3837311"/>
            <a:ext cx="4320480" cy="4104456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tabLst>
                <a:tab pos="268288" algn="l"/>
              </a:tabLst>
            </a:pPr>
            <a:r>
              <a:rPr lang="en" sz="2000" b="1" dirty="0" smtClean="0">
                <a:solidFill>
                  <a:srgbClr val="00FFFF"/>
                </a:solidFill>
                <a:latin typeface="Calibri"/>
                <a:cs typeface="Calibri"/>
              </a:rPr>
              <a:t>using </a:t>
            </a:r>
            <a:r>
              <a:rPr lang="it-IT" sz="2000" b="1" dirty="0" smtClean="0">
                <a:solidFill>
                  <a:srgbClr val="00FFFF"/>
                </a:solidFill>
                <a:latin typeface="Calibri"/>
                <a:cs typeface="Calibri"/>
              </a:rPr>
              <a:t>EXISTING DETECTORS</a:t>
            </a:r>
            <a:endParaRPr sz="2000" b="1" dirty="0">
              <a:solidFill>
                <a:srgbClr val="00FFFF"/>
              </a:solidFill>
              <a:latin typeface="Calibri"/>
              <a:cs typeface="Calibri"/>
            </a:endParaRPr>
          </a:p>
          <a:p>
            <a:pPr>
              <a:tabLst>
                <a:tab pos="268288" algn="l"/>
              </a:tabLst>
            </a:pPr>
            <a:r>
              <a:rPr lang="en" dirty="0" smtClean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en" dirty="0">
                <a:solidFill>
                  <a:srgbClr val="FFFFFF"/>
                </a:solidFill>
                <a:latin typeface="Calibri"/>
                <a:cs typeface="Calibri"/>
              </a:rPr>
              <a:t>GASP </a:t>
            </a:r>
            <a:r>
              <a:rPr lang="en" dirty="0" smtClean="0">
                <a:solidFill>
                  <a:srgbClr val="FFFFFF"/>
                </a:solidFill>
                <a:latin typeface="Calibri"/>
                <a:cs typeface="Calibri"/>
              </a:rPr>
              <a:t>detectors</a:t>
            </a:r>
            <a:endParaRPr lang="it-IT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tabLst>
                <a:tab pos="268288" algn="l"/>
              </a:tabLst>
            </a:pP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     </a:t>
            </a:r>
            <a:r>
              <a:rPr lang="en" dirty="0" smtClean="0">
                <a:solidFill>
                  <a:srgbClr val="FFFFFF"/>
                </a:solidFill>
                <a:latin typeface="Calibri"/>
                <a:cs typeface="Calibri"/>
              </a:rPr>
              <a:t>EB </a:t>
            </a:r>
            <a:r>
              <a:rPr lang="en" dirty="0">
                <a:solidFill>
                  <a:srgbClr val="FFFFFF"/>
                </a:solidFill>
                <a:latin typeface="Calibri"/>
                <a:cs typeface="Calibri"/>
              </a:rPr>
              <a:t>cluster detectors capsules </a:t>
            </a:r>
          </a:p>
          <a:p>
            <a:pPr>
              <a:tabLst>
                <a:tab pos="268288" algn="l"/>
              </a:tabLst>
            </a:pPr>
            <a:r>
              <a:rPr lang="en" b="1" dirty="0" smtClean="0">
                <a:solidFill>
                  <a:srgbClr val="FFFFFF"/>
                </a:solidFill>
                <a:latin typeface="Calibri"/>
                <a:cs typeface="Calibri"/>
              </a:rPr>
              <a:t>→</a:t>
            </a:r>
            <a:r>
              <a:rPr lang="en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" b="1" dirty="0">
                <a:solidFill>
                  <a:srgbClr val="FFFFFF"/>
                </a:solidFill>
                <a:latin typeface="Calibri"/>
                <a:cs typeface="Calibri"/>
              </a:rPr>
              <a:t>high photopeak </a:t>
            </a:r>
            <a:r>
              <a:rPr lang="en" b="1" dirty="0" smtClean="0">
                <a:solidFill>
                  <a:srgbClr val="FFFFFF"/>
                </a:solidFill>
                <a:latin typeface="Calibri"/>
                <a:cs typeface="Calibri"/>
              </a:rPr>
              <a:t>efficiency</a:t>
            </a:r>
            <a:endParaRPr lang="it-IT" b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tabLst>
                <a:tab pos="268288" algn="l"/>
              </a:tabLst>
            </a:pPr>
            <a:endParaRPr lang="it-IT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tabLst>
                <a:tab pos="268288" algn="l"/>
              </a:tabLst>
            </a:pPr>
            <a:r>
              <a:rPr lang="it-IT" sz="2000" b="1" dirty="0" err="1">
                <a:solidFill>
                  <a:srgbClr val="00FFFF"/>
                </a:solidFill>
                <a:latin typeface="Calibri"/>
                <a:cs typeface="Calibri"/>
              </a:rPr>
              <a:t>using</a:t>
            </a:r>
            <a:r>
              <a:rPr lang="it-IT" sz="2000" b="1" dirty="0">
                <a:solidFill>
                  <a:srgbClr val="00FFFF"/>
                </a:solidFill>
                <a:latin typeface="Calibri"/>
                <a:cs typeface="Calibri"/>
              </a:rPr>
              <a:t> AGATA R&amp;D</a:t>
            </a:r>
          </a:p>
          <a:p>
            <a:pPr marL="274638" indent="-274638">
              <a:tabLst>
                <a:tab pos="268288" algn="l"/>
              </a:tabLst>
            </a:pPr>
            <a:r>
              <a:rPr lang="it-IT" dirty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preamplifiers</a:t>
            </a:r>
            <a:r>
              <a:rPr lang="it-IT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digital</a:t>
            </a:r>
            <a:r>
              <a:rPr lang="it-IT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sampling</a:t>
            </a:r>
            <a:r>
              <a:rPr lang="it-IT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Calibri"/>
                <a:cs typeface="Calibri"/>
              </a:rPr>
              <a:t>preprocessing</a:t>
            </a:r>
            <a:r>
              <a:rPr lang="it-IT" dirty="0">
                <a:solidFill>
                  <a:schemeClr val="bg1"/>
                </a:solidFill>
                <a:latin typeface="Calibri"/>
                <a:cs typeface="Calibri"/>
              </a:rPr>
              <a:t>, DAQ</a:t>
            </a:r>
          </a:p>
          <a:p>
            <a:pPr>
              <a:tabLst>
                <a:tab pos="268288" algn="l"/>
              </a:tabLst>
            </a:pPr>
            <a:r>
              <a:rPr lang="it-IT" b="1" dirty="0">
                <a:solidFill>
                  <a:schemeClr val="bg1"/>
                </a:solidFill>
                <a:latin typeface="Calibri"/>
                <a:cs typeface="Calibri"/>
              </a:rPr>
              <a:t>→ high </a:t>
            </a:r>
            <a:r>
              <a:rPr lang="it-IT" b="1" dirty="0" err="1">
                <a:solidFill>
                  <a:schemeClr val="bg1"/>
                </a:solidFill>
                <a:latin typeface="Calibri"/>
                <a:cs typeface="Calibri"/>
              </a:rPr>
              <a:t>count</a:t>
            </a:r>
            <a:r>
              <a:rPr lang="it-IT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Calibri"/>
                <a:cs typeface="Calibri"/>
              </a:rPr>
              <a:t>rates</a:t>
            </a:r>
            <a:endParaRPr lang="it-IT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tabLst>
                <a:tab pos="268288" algn="l"/>
              </a:tabLst>
            </a:pPr>
            <a:r>
              <a:rPr lang="it-IT" b="1" dirty="0">
                <a:solidFill>
                  <a:schemeClr val="bg1"/>
                </a:solidFill>
                <a:latin typeface="Calibri"/>
                <a:cs typeface="Calibri"/>
              </a:rPr>
              <a:t>	(30–50 kHz/</a:t>
            </a:r>
            <a:r>
              <a:rPr lang="it-IT" b="1" dirty="0" err="1">
                <a:solidFill>
                  <a:schemeClr val="bg1"/>
                </a:solidFill>
                <a:latin typeface="Calibri"/>
                <a:cs typeface="Calibri"/>
              </a:rPr>
              <a:t>det</a:t>
            </a:r>
            <a:r>
              <a:rPr lang="it-IT" b="1" dirty="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it-IT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tabLst>
                <a:tab pos="268288" algn="l"/>
              </a:tabLst>
            </a:pPr>
            <a:endParaRPr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15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048" y="3156271"/>
            <a:ext cx="3648463" cy="2859203"/>
          </a:xfrm>
          <a:prstGeom prst="rect">
            <a:avLst/>
          </a:prstGeom>
        </p:spPr>
      </p:pic>
      <p:sp>
        <p:nvSpPr>
          <p:cNvPr id="15" name="Titolo 4"/>
          <p:cNvSpPr>
            <a:spLocks noGrp="1"/>
          </p:cNvSpPr>
          <p:nvPr>
            <p:ph type="title"/>
          </p:nvPr>
        </p:nvSpPr>
        <p:spPr>
          <a:xfrm>
            <a:off x="0" y="-27384"/>
            <a:ext cx="8568952" cy="5040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2800" b="1" dirty="0" smtClean="0">
                <a:solidFill>
                  <a:srgbClr val="FFFF00"/>
                </a:solidFill>
                <a:latin typeface="Calibri"/>
                <a:cs typeface="Calibri"/>
              </a:rPr>
              <a:t>ANCILLARY Detectors</a:t>
            </a:r>
            <a:endParaRPr lang="en-US" sz="28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95594" y="442451"/>
            <a:ext cx="4824535" cy="3316601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lvl="1">
              <a:lnSpc>
                <a:spcPct val="114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00FFFF"/>
                </a:solidFill>
                <a:latin typeface="Calibri"/>
                <a:cs typeface="Calibri"/>
              </a:rPr>
              <a:t>INTERNI (reaction chamber)</a:t>
            </a:r>
            <a:endParaRPr lang="en-US" sz="18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EUCLIDES (GAMMAPOOL)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PLUNGER (</a:t>
            </a:r>
            <a:r>
              <a:rPr lang="en-US" sz="1800" dirty="0" err="1">
                <a:solidFill>
                  <a:schemeClr val="bg1"/>
                </a:solidFill>
                <a:latin typeface="Calibri"/>
                <a:cs typeface="Calibri"/>
              </a:rPr>
              <a:t>Kholn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/LNL)</a:t>
            </a:r>
          </a:p>
          <a:p>
            <a:pPr marL="400050" lvl="2"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TRACE (</a:t>
            </a:r>
            <a:r>
              <a:rPr lang="en-US" sz="1800" dirty="0" err="1" smtClean="0">
                <a:solidFill>
                  <a:schemeClr val="bg1"/>
                </a:solidFill>
                <a:latin typeface="Calibri"/>
                <a:cs typeface="Calibri"/>
              </a:rPr>
              <a:t>Padova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400050" lvl="2"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SPIDER (Firenze)</a:t>
            </a:r>
          </a:p>
          <a:p>
            <a:pPr marL="400050" lvl="2"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DANTE (LNL)</a:t>
            </a:r>
          </a:p>
          <a:p>
            <a:pPr marL="0" lvl="1">
              <a:lnSpc>
                <a:spcPct val="15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00FFFF"/>
                </a:solidFill>
                <a:latin typeface="Calibri"/>
                <a:cs typeface="Calibri"/>
              </a:rPr>
              <a:t>ESTERNI</a:t>
            </a:r>
            <a:endParaRPr lang="en-US" sz="1800" b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n–Wall (GAMMAPOOL)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LaBr</a:t>
            </a:r>
            <a:r>
              <a:rPr lang="en-US" sz="1800" baseline="-250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 (Milano)</a:t>
            </a:r>
          </a:p>
          <a:p>
            <a:pPr marL="400050" lvl="2">
              <a:spcBef>
                <a:spcPts val="0"/>
              </a:spcBef>
            </a:pP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RFD (IFJ PAN Krakow)</a:t>
            </a:r>
          </a:p>
          <a:p>
            <a:pPr marL="400050" lvl="2">
              <a:spcBef>
                <a:spcPts val="0"/>
              </a:spcBef>
            </a:pP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NEDA (LNL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1" name="Picture 10" descr="PD_GAMMA_all_3GALILEO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2131" y="16700"/>
            <a:ext cx="2681873" cy="313958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852002" y="5501893"/>
            <a:ext cx="1328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cs typeface="Arial"/>
              </a:rPr>
              <a:t>n–Wall </a:t>
            </a: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5806" t="9610" r="5862" b="9100"/>
          <a:stretch/>
        </p:blipFill>
        <p:spPr>
          <a:xfrm>
            <a:off x="5330950" y="-27384"/>
            <a:ext cx="1129403" cy="97154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8641" y="3872810"/>
            <a:ext cx="4089205" cy="354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alibri"/>
                <a:cs typeface="Calibri"/>
              </a:rPr>
              <a:t>GALILEO – Activity</a:t>
            </a:r>
          </a:p>
          <a:p>
            <a:pPr>
              <a:lnSpc>
                <a:spcPct val="50000"/>
              </a:lnSpc>
            </a:pPr>
            <a:endParaRPr lang="en-US" sz="800" b="1" dirty="0" smtClean="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lnSpc>
                <a:spcPct val="50000"/>
              </a:lnSpc>
            </a:pPr>
            <a:endParaRPr lang="en-US" sz="800" b="1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285750" lvl="1" indent="-285750">
              <a:lnSpc>
                <a:spcPct val="90000"/>
              </a:lnSpc>
              <a:spcBef>
                <a:spcPts val="0"/>
              </a:spcBef>
              <a:buFont typeface="Courier New"/>
              <a:buChar char="o"/>
            </a:pPr>
            <a:r>
              <a:rPr lang="en-US" b="1" dirty="0" smtClean="0">
                <a:solidFill>
                  <a:srgbClr val="00FFFF"/>
                </a:solidFill>
                <a:latin typeface="Calibri"/>
                <a:cs typeface="Calibri"/>
              </a:rPr>
              <a:t>COMMISSIONING: </a:t>
            </a:r>
            <a:r>
              <a:rPr lang="en-US" sz="1600" dirty="0" smtClean="0">
                <a:solidFill>
                  <a:schemeClr val="bg1"/>
                </a:solidFill>
                <a:latin typeface="Calibri"/>
                <a:cs typeface="Calibri"/>
              </a:rPr>
              <a:t>2014/2015</a:t>
            </a:r>
          </a:p>
          <a:p>
            <a:pPr marL="285750" lvl="1" indent="-285750">
              <a:lnSpc>
                <a:spcPct val="90000"/>
              </a:lnSpc>
              <a:buFont typeface="Courier New"/>
              <a:buChar char="o"/>
            </a:pPr>
            <a:r>
              <a:rPr lang="en-US" b="1" dirty="0" smtClean="0">
                <a:solidFill>
                  <a:srgbClr val="00FFFF"/>
                </a:solidFill>
                <a:latin typeface="Calibri"/>
                <a:cs typeface="Calibri"/>
              </a:rPr>
              <a:t>1° Experiment</a:t>
            </a:r>
            <a:r>
              <a:rPr lang="en-US" dirty="0" smtClean="0">
                <a:solidFill>
                  <a:srgbClr val="00FFFF"/>
                </a:solidFill>
                <a:latin typeface="Calibri"/>
                <a:cs typeface="Calibri"/>
              </a:rPr>
              <a:t>: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 July 2015</a:t>
            </a:r>
          </a:p>
          <a:p>
            <a:pPr marL="0" lvl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    25 </a:t>
            </a:r>
            <a:r>
              <a:rPr lang="en-US" dirty="0" err="1" smtClean="0">
                <a:solidFill>
                  <a:schemeClr val="bg1"/>
                </a:solidFill>
                <a:latin typeface="Calibri"/>
                <a:cs typeface="Calibri"/>
              </a:rPr>
              <a:t>HPGe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 + EUCLIDES + n-Wall</a:t>
            </a:r>
          </a:p>
          <a:p>
            <a:pPr marL="285750" lvl="1" indent="-285750">
              <a:buFont typeface="Courier New"/>
              <a:buChar char="o"/>
            </a:pPr>
            <a:r>
              <a:rPr lang="it-IT" b="1" dirty="0" smtClean="0">
                <a:solidFill>
                  <a:srgbClr val="00FFFF"/>
                </a:solidFill>
                <a:latin typeface="Calibri"/>
                <a:cs typeface="Calibri"/>
              </a:rPr>
              <a:t>5 </a:t>
            </a:r>
            <a:r>
              <a:rPr lang="it-IT" b="1" dirty="0" err="1" smtClean="0">
                <a:solidFill>
                  <a:srgbClr val="00FFFF"/>
                </a:solidFill>
                <a:latin typeface="Calibri"/>
                <a:cs typeface="Calibri"/>
              </a:rPr>
              <a:t>Exp</a:t>
            </a:r>
            <a:r>
              <a:rPr lang="it-IT" b="1" dirty="0" smtClean="0">
                <a:solidFill>
                  <a:srgbClr val="00FFFF"/>
                </a:solidFill>
                <a:latin typeface="Calibri"/>
                <a:cs typeface="Calibri"/>
              </a:rPr>
              <a:t>. </a:t>
            </a:r>
            <a:r>
              <a:rPr lang="it-IT" b="1" dirty="0" err="1" smtClean="0">
                <a:solidFill>
                  <a:srgbClr val="00FFFF"/>
                </a:solidFill>
                <a:latin typeface="Calibri"/>
                <a:cs typeface="Calibri"/>
              </a:rPr>
              <a:t>Approved</a:t>
            </a:r>
            <a:r>
              <a:rPr lang="it-IT" b="1" dirty="0" smtClean="0">
                <a:solidFill>
                  <a:srgbClr val="00FFFF"/>
                </a:solidFill>
                <a:latin typeface="Calibri"/>
                <a:cs typeface="Calibri"/>
              </a:rPr>
              <a:t>          </a:t>
            </a:r>
          </a:p>
          <a:p>
            <a:pPr marL="0" lvl="1">
              <a:lnSpc>
                <a:spcPct val="114000"/>
              </a:lnSpc>
            </a:pPr>
            <a:r>
              <a:rPr lang="it-IT" b="1" dirty="0">
                <a:solidFill>
                  <a:srgbClr val="00FFFF"/>
                </a:solidFill>
                <a:latin typeface="Calibri"/>
                <a:cs typeface="Calibri"/>
              </a:rPr>
              <a:t> </a:t>
            </a:r>
            <a:r>
              <a:rPr lang="it-IT" b="1" dirty="0" smtClean="0">
                <a:solidFill>
                  <a:srgbClr val="00FFFF"/>
                </a:solidFill>
                <a:latin typeface="Calibri"/>
                <a:cs typeface="Calibri"/>
              </a:rPr>
              <a:t>    </a:t>
            </a: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(PAC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cs typeface="Calibri"/>
              </a:rPr>
              <a:t>July</a:t>
            </a: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 2015, 50% LNL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cs typeface="Calibri"/>
              </a:rPr>
              <a:t>Beam</a:t>
            </a: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 Time)</a:t>
            </a:r>
          </a:p>
          <a:p>
            <a:pPr marL="0" lvl="1">
              <a:lnSpc>
                <a:spcPct val="50000"/>
              </a:lnSpc>
            </a:pPr>
            <a:endParaRPr lang="it-IT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0"/>
            <a:r>
              <a:rPr lang="en-US" sz="2800" b="1" dirty="0">
                <a:solidFill>
                  <a:srgbClr val="FFFF00"/>
                </a:solidFill>
                <a:latin typeface="Calibri"/>
                <a:cs typeface="Calibri"/>
              </a:rPr>
              <a:t>GALILEO 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  <a:cs typeface="Calibri"/>
              </a:rPr>
              <a:t>upgrade to 60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  <a:cs typeface="Calibri"/>
              </a:rPr>
              <a:t>HPGe</a:t>
            </a:r>
            <a:endParaRPr lang="en-US" sz="2400" b="1" dirty="0" smtClean="0">
              <a:solidFill>
                <a:srgbClr val="FFFF00"/>
              </a:solidFill>
              <a:latin typeface="Calibri"/>
              <a:cs typeface="Calibri"/>
            </a:endParaRPr>
          </a:p>
          <a:p>
            <a:pPr lvl="0">
              <a:lnSpc>
                <a:spcPct val="50000"/>
              </a:lnSpc>
            </a:pPr>
            <a:endParaRPr lang="en-US" sz="1200" b="1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285750" lvl="1" indent="-285750">
              <a:lnSpc>
                <a:spcPct val="90000"/>
              </a:lnSpc>
              <a:buFont typeface="Courier New"/>
              <a:buChar char="o"/>
            </a:pPr>
            <a:r>
              <a:rPr lang="en-US" b="1" dirty="0" smtClean="0">
                <a:solidFill>
                  <a:srgbClr val="00FFFF"/>
                </a:solidFill>
                <a:latin typeface="Calibri"/>
                <a:cs typeface="Calibri"/>
              </a:rPr>
              <a:t>10 TRIPLE Cluster @ 90°: 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2016/2017</a:t>
            </a:r>
            <a:r>
              <a:rPr lang="en-US" b="1" dirty="0" smtClean="0">
                <a:solidFill>
                  <a:srgbClr val="00FFFF"/>
                </a:solidFill>
                <a:latin typeface="Calibri"/>
                <a:cs typeface="Calibri"/>
              </a:rPr>
              <a:t> </a:t>
            </a:r>
            <a:endParaRPr lang="en-US" sz="1600" dirty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en-US" sz="2400" b="1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0" lvl="1">
              <a:lnSpc>
                <a:spcPct val="114000"/>
              </a:lnSpc>
            </a:pPr>
            <a:endParaRPr lang="it-IT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377467" y="6241626"/>
            <a:ext cx="4788490" cy="461665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charset="0"/>
                <a:cs typeface="Calibri" charset="0"/>
                <a:sym typeface="Wingdings"/>
              </a:rPr>
              <a:t></a:t>
            </a:r>
            <a:r>
              <a:rPr lang="en-US" sz="2400" b="1" dirty="0" smtClean="0">
                <a:solidFill>
                  <a:srgbClr val="0000FF"/>
                </a:solidFill>
                <a:latin typeface="Calibri" charset="0"/>
                <a:cs typeface="Calibri" charset="0"/>
                <a:sym typeface="Wingdings"/>
              </a:rPr>
              <a:t> a KEY permanent SETUP for </a:t>
            </a:r>
            <a:r>
              <a:rPr lang="en-US" sz="2400" b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SPES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2522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076" y="-23998"/>
            <a:ext cx="2106334" cy="724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308" y="700754"/>
            <a:ext cx="625692" cy="613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66" y="-82394"/>
            <a:ext cx="9042400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 b="1" dirty="0" err="1" smtClean="0">
                <a:solidFill>
                  <a:srgbClr val="FFFF00"/>
                </a:solidFill>
                <a:latin typeface="Corbel" charset="0"/>
              </a:rPr>
              <a:t>Conclusions</a:t>
            </a:r>
            <a:endParaRPr lang="it-IT" sz="3600" b="1" dirty="0" smtClean="0">
              <a:solidFill>
                <a:srgbClr val="FFFF00"/>
              </a:solidFill>
              <a:latin typeface="Corbe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-3766" y="1512176"/>
            <a:ext cx="9147766" cy="305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lnSpc>
                <a:spcPct val="80000"/>
              </a:lnSpc>
              <a:buFont typeface="Courier New"/>
              <a:buChar char="o"/>
            </a:pPr>
            <a:r>
              <a:rPr lang="en-US" b="1" dirty="0" smtClean="0">
                <a:solidFill>
                  <a:srgbClr val="00FFFF"/>
                </a:solidFill>
                <a:latin typeface="Corbel" charset="0"/>
              </a:rPr>
              <a:t>The GAMMA community studies the most fundamental aspects of</a:t>
            </a: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solidFill>
                  <a:srgbClr val="00FFFF"/>
                </a:solidFill>
                <a:latin typeface="Corbel" charset="0"/>
              </a:rPr>
              <a:t>      Nuclear Structure by gamma spectroscopy</a:t>
            </a:r>
          </a:p>
          <a:p>
            <a:pPr eaLnBrk="1" hangingPunct="1">
              <a:lnSpc>
                <a:spcPct val="80000"/>
              </a:lnSpc>
            </a:pPr>
            <a:r>
              <a:rPr lang="en-US" b="1" dirty="0">
                <a:solidFill>
                  <a:srgbClr val="00FFFF"/>
                </a:solidFill>
                <a:latin typeface="Corbel" charset="0"/>
              </a:rPr>
              <a:t> </a:t>
            </a:r>
            <a:r>
              <a:rPr lang="en-US" b="1" dirty="0" smtClean="0">
                <a:solidFill>
                  <a:srgbClr val="00FFFF"/>
                </a:solidFill>
                <a:latin typeface="Corbel" charset="0"/>
              </a:rPr>
              <a:t>     </a:t>
            </a:r>
            <a:r>
              <a:rPr lang="en-US" dirty="0" smtClean="0">
                <a:solidFill>
                  <a:schemeClr val="bg1"/>
                </a:solidFill>
                <a:latin typeface="Corbel" charset="0"/>
              </a:rPr>
              <a:t>(exotic nuclei, limit of nuclear existence, excitation modes…)</a:t>
            </a:r>
          </a:p>
          <a:p>
            <a:pPr eaLnBrk="1" hangingPunct="1">
              <a:lnSpc>
                <a:spcPct val="80000"/>
              </a:lnSpc>
            </a:pPr>
            <a:endParaRPr lang="en-US" b="1" dirty="0">
              <a:solidFill>
                <a:srgbClr val="00FFFF"/>
              </a:solidFill>
              <a:latin typeface="Corbel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Courier New"/>
              <a:buChar char="o"/>
            </a:pPr>
            <a:r>
              <a:rPr lang="en-US" b="1" dirty="0" smtClean="0">
                <a:solidFill>
                  <a:srgbClr val="00FFFF"/>
                </a:solidFill>
                <a:latin typeface="Corbel" charset="0"/>
              </a:rPr>
              <a:t>Strong International Collaborations </a:t>
            </a:r>
          </a:p>
          <a:p>
            <a:pPr marL="342900" indent="-342900" eaLnBrk="1" hangingPunct="1">
              <a:lnSpc>
                <a:spcPct val="80000"/>
              </a:lnSpc>
              <a:buFont typeface="Courier New"/>
              <a:buChar char="o"/>
            </a:pPr>
            <a:endParaRPr lang="en-US" b="1" dirty="0">
              <a:solidFill>
                <a:srgbClr val="00FFFF"/>
              </a:solidFill>
              <a:latin typeface="Corbel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Courier New"/>
              <a:buChar char="o"/>
            </a:pPr>
            <a:r>
              <a:rPr lang="en-US" b="1" dirty="0" smtClean="0">
                <a:solidFill>
                  <a:srgbClr val="00FFFF"/>
                </a:solidFill>
                <a:latin typeface="Corbel" charset="0"/>
              </a:rPr>
              <a:t>State of the art SETUP: </a:t>
            </a:r>
            <a:r>
              <a:rPr lang="en-US" b="1" dirty="0" smtClean="0">
                <a:solidFill>
                  <a:srgbClr val="FFFFFF"/>
                </a:solidFill>
                <a:latin typeface="Corbel" charset="0"/>
              </a:rPr>
              <a:t>AGATA, </a:t>
            </a:r>
            <a:r>
              <a:rPr lang="en-US" dirty="0" smtClean="0">
                <a:solidFill>
                  <a:srgbClr val="FFFFFF"/>
                </a:solidFill>
                <a:latin typeface="Corbel" charset="0"/>
              </a:rPr>
              <a:t>EXILL, MINIBALL, …</a:t>
            </a:r>
          </a:p>
          <a:p>
            <a:pPr marL="342900" indent="-342900" eaLnBrk="1" hangingPunct="1">
              <a:lnSpc>
                <a:spcPct val="80000"/>
              </a:lnSpc>
              <a:buFont typeface="Courier New"/>
              <a:buChar char="o"/>
            </a:pPr>
            <a:endParaRPr lang="en-US" dirty="0">
              <a:solidFill>
                <a:srgbClr val="FFFFFF"/>
              </a:solidFill>
              <a:latin typeface="Corbel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Courier New"/>
              <a:buChar char="o"/>
            </a:pPr>
            <a:r>
              <a:rPr lang="en-US" b="1" dirty="0" smtClean="0">
                <a:solidFill>
                  <a:srgbClr val="00FFFF"/>
                </a:solidFill>
                <a:latin typeface="Corbel" charset="0"/>
              </a:rPr>
              <a:t>Solid National Project: </a:t>
            </a:r>
            <a:r>
              <a:rPr lang="en-US" b="1" dirty="0" smtClean="0">
                <a:solidFill>
                  <a:schemeClr val="bg1"/>
                </a:solidFill>
                <a:latin typeface="Corbel" charset="0"/>
              </a:rPr>
              <a:t>GALILEO Spectrometer</a:t>
            </a:r>
            <a:endParaRPr lang="en-US" b="1" dirty="0">
              <a:solidFill>
                <a:srgbClr val="00FFFF"/>
              </a:solidFill>
              <a:latin typeface="Corbel" charset="0"/>
            </a:endParaRPr>
          </a:p>
          <a:p>
            <a:pPr eaLnBrk="1" hangingPunct="1">
              <a:lnSpc>
                <a:spcPct val="80000"/>
              </a:lnSpc>
            </a:pPr>
            <a:endParaRPr lang="en-US" b="1" dirty="0" smtClean="0">
              <a:solidFill>
                <a:srgbClr val="00FFFF"/>
              </a:solidFill>
              <a:latin typeface="Corbel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103399" y="3697109"/>
            <a:ext cx="9092010" cy="3134119"/>
            <a:chOff x="103399" y="3697109"/>
            <a:chExt cx="9092010" cy="3134119"/>
          </a:xfrm>
        </p:grpSpPr>
        <p:pic>
          <p:nvPicPr>
            <p:cNvPr id="7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8547" y="5785555"/>
              <a:ext cx="3644919" cy="10456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5"/>
            <a:srcRect l="5806" t="9610" r="5862" b="9100"/>
            <a:stretch/>
          </p:blipFill>
          <p:spPr>
            <a:xfrm>
              <a:off x="8179026" y="4859281"/>
              <a:ext cx="977719" cy="883941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6"/>
            <a:srcRect t="6100" b="7348"/>
            <a:stretch/>
          </p:blipFill>
          <p:spPr>
            <a:xfrm>
              <a:off x="8194036" y="3697109"/>
              <a:ext cx="1001373" cy="11712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1" name="Rettangolo 10"/>
            <p:cNvSpPr/>
            <p:nvPr/>
          </p:nvSpPr>
          <p:spPr>
            <a:xfrm>
              <a:off x="103399" y="5992780"/>
              <a:ext cx="5145934" cy="796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80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Corbel" charset="0"/>
                </a:rPr>
                <a:t>GAMMA </a:t>
              </a:r>
            </a:p>
            <a:p>
              <a:pPr lvl="0">
                <a:lnSpc>
                  <a:spcPct val="80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Corbel" charset="0"/>
                </a:rPr>
                <a:t>is getting ready for SPES ….</a:t>
              </a:r>
            </a:p>
          </p:txBody>
        </p:sp>
      </p:grpSp>
      <p:sp>
        <p:nvSpPr>
          <p:cNvPr id="13" name="Titolo 3"/>
          <p:cNvSpPr txBox="1">
            <a:spLocks/>
          </p:cNvSpPr>
          <p:nvPr/>
        </p:nvSpPr>
        <p:spPr>
          <a:xfrm>
            <a:off x="263918" y="4786755"/>
            <a:ext cx="8229600" cy="6016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GB" sz="2800" i="1" dirty="0" smtClean="0">
                <a:solidFill>
                  <a:srgbClr val="FFFF00"/>
                </a:solidFill>
                <a:latin typeface="Corbel"/>
                <a:cs typeface="Corbel"/>
              </a:rPr>
              <a:t>** Thank You for the Attention **</a:t>
            </a:r>
            <a:endParaRPr lang="en-GB" sz="1800" i="1" dirty="0" smtClean="0">
              <a:solidFill>
                <a:srgbClr val="FFFF00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9316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622" y="22368"/>
            <a:ext cx="9042400" cy="680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200" b="1" dirty="0" smtClean="0">
                <a:solidFill>
                  <a:srgbClr val="FFFF00"/>
                </a:solidFill>
                <a:latin typeface="Corbel" charset="0"/>
              </a:rPr>
              <a:t>GAMMA</a:t>
            </a:r>
          </a:p>
          <a:p>
            <a:pPr eaLnBrk="1" hangingPunct="1">
              <a:lnSpc>
                <a:spcPct val="50000"/>
              </a:lnSpc>
              <a:defRPr/>
            </a:pPr>
            <a:endParaRPr lang="it-IT" b="1" i="1" u="sng" dirty="0">
              <a:solidFill>
                <a:srgbClr val="00FFFF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Milano </a:t>
            </a:r>
            <a:r>
              <a:rPr lang="it-IT" b="1" i="1" u="sng" dirty="0" err="1" smtClean="0">
                <a:solidFill>
                  <a:srgbClr val="00FFFF"/>
                </a:solidFill>
                <a:latin typeface="Corbel" charset="0"/>
              </a:rPr>
              <a:t>University</a:t>
            </a: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 and INFN</a:t>
            </a:r>
            <a:r>
              <a:rPr lang="it-IT" sz="1600" i="1" u="sng" dirty="0" smtClean="0">
                <a:solidFill>
                  <a:srgbClr val="00FFFF"/>
                </a:solidFill>
                <a:latin typeface="Corbel" charset="0"/>
              </a:rPr>
              <a:t> </a:t>
            </a:r>
          </a:p>
          <a:p>
            <a:pPr marL="0" indent="0" eaLnBrk="1" hangingPunct="1">
              <a:defRPr/>
            </a:pP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A. Bracco, G.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Benzoni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N. Blasi,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F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 Camera, 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F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 Crespi, S. Leoni, B.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Million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O.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Wieland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</a:t>
            </a:r>
          </a:p>
          <a:p>
            <a:pPr marL="0" indent="0" eaLnBrk="1" hangingPunct="1">
              <a:defRPr/>
            </a:pPr>
            <a:r>
              <a:rPr lang="it-IT" sz="1400" dirty="0" err="1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R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Avigo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S. Bottoni, G. Bocchi, S. Ceruti, A.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Giaz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R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Nicolini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L. Pellegri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</a:t>
            </a:r>
          </a:p>
          <a:p>
            <a:pPr eaLnBrk="1" hangingPunct="1">
              <a:defRPr/>
            </a:pP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P.F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.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Bortignon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G.Colò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,  et al. </a:t>
            </a:r>
            <a:endParaRPr lang="it-IT" sz="1200" dirty="0" smtClean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lnSpc>
                <a:spcPct val="50000"/>
              </a:lnSpc>
              <a:defRPr/>
            </a:pPr>
            <a:endParaRPr lang="en-US" b="1" dirty="0" smtClean="0">
              <a:solidFill>
                <a:srgbClr val="00FFFF"/>
              </a:solidFill>
              <a:latin typeface="Corbel" charset="0"/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en-US" b="1" i="1" u="sng" dirty="0" err="1" smtClean="0">
                <a:solidFill>
                  <a:srgbClr val="00FFFF"/>
                </a:solidFill>
                <a:latin typeface="Corbel" charset="0"/>
              </a:rPr>
              <a:t>Legnaro</a:t>
            </a:r>
            <a:r>
              <a:rPr lang="en-US" b="1" i="1" u="sng" dirty="0" smtClean="0">
                <a:solidFill>
                  <a:srgbClr val="00FFFF"/>
                </a:solidFill>
                <a:latin typeface="Corbel" charset="0"/>
              </a:rPr>
              <a:t> INFN Laboratory</a:t>
            </a:r>
            <a:r>
              <a:rPr lang="en-US" sz="1600" b="1" i="1" u="sng" dirty="0" smtClean="0">
                <a:solidFill>
                  <a:srgbClr val="00FFFF"/>
                </a:solidFill>
                <a:latin typeface="Corbel" charset="0"/>
              </a:rPr>
              <a:t> </a:t>
            </a:r>
          </a:p>
          <a:p>
            <a:pPr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  <a:latin typeface="Corbel" charset="0"/>
              </a:rPr>
              <a:t>G. </a:t>
            </a:r>
            <a:r>
              <a:rPr lang="en-US" sz="1400" dirty="0" err="1" smtClean="0">
                <a:solidFill>
                  <a:schemeClr val="bg1"/>
                </a:solidFill>
                <a:latin typeface="Corbel" charset="0"/>
              </a:rPr>
              <a:t>DeAngelis</a:t>
            </a:r>
            <a:r>
              <a:rPr lang="en-US" sz="1400" dirty="0" smtClean="0">
                <a:solidFill>
                  <a:schemeClr val="bg1"/>
                </a:solidFill>
                <a:latin typeface="Corbel" charset="0"/>
              </a:rPr>
              <a:t>, D. Napoli, J.J. </a:t>
            </a:r>
            <a:r>
              <a:rPr lang="en-US" sz="1400" dirty="0" err="1" smtClean="0">
                <a:solidFill>
                  <a:schemeClr val="bg1"/>
                </a:solidFill>
                <a:latin typeface="Corbel" charset="0"/>
              </a:rPr>
              <a:t>Valiente-Dobon</a:t>
            </a:r>
            <a:r>
              <a:rPr lang="en-US" sz="1400" dirty="0" smtClean="0">
                <a:solidFill>
                  <a:schemeClr val="bg1"/>
                </a:solidFill>
                <a:latin typeface="Corbel" charset="0"/>
              </a:rPr>
              <a:t>, L. </a:t>
            </a:r>
            <a:r>
              <a:rPr lang="en-US" sz="1400" dirty="0" err="1" smtClean="0">
                <a:solidFill>
                  <a:schemeClr val="bg1"/>
                </a:solidFill>
                <a:latin typeface="Corbel" charset="0"/>
              </a:rPr>
              <a:t>Corradi</a:t>
            </a:r>
            <a:r>
              <a:rPr lang="en-US" sz="1400" dirty="0" smtClean="0">
                <a:solidFill>
                  <a:schemeClr val="bg1"/>
                </a:solidFill>
                <a:latin typeface="Corbel" charset="0"/>
              </a:rPr>
              <a:t>,  E. </a:t>
            </a:r>
            <a:r>
              <a:rPr lang="en-US" sz="1400" dirty="0" err="1" smtClean="0">
                <a:solidFill>
                  <a:schemeClr val="bg1"/>
                </a:solidFill>
                <a:latin typeface="Corbel" charset="0"/>
              </a:rPr>
              <a:t>Fioretto</a:t>
            </a:r>
            <a:r>
              <a:rPr lang="en-US" sz="1400" dirty="0" smtClean="0">
                <a:solidFill>
                  <a:schemeClr val="bg1"/>
                </a:solidFill>
                <a:latin typeface="Corbel" charset="0"/>
              </a:rPr>
              <a:t>, A. </a:t>
            </a:r>
            <a:r>
              <a:rPr lang="en-US" sz="1400" dirty="0" err="1" smtClean="0">
                <a:solidFill>
                  <a:schemeClr val="bg1"/>
                </a:solidFill>
                <a:latin typeface="Corbel" charset="0"/>
              </a:rPr>
              <a:t>Stefanini</a:t>
            </a:r>
            <a:r>
              <a:rPr lang="en-US" sz="1400" dirty="0" smtClean="0">
                <a:solidFill>
                  <a:schemeClr val="bg1"/>
                </a:solidFill>
                <a:latin typeface="Corbel" charset="0"/>
              </a:rPr>
              <a:t> et al. </a:t>
            </a:r>
            <a:endParaRPr lang="en-US" b="1" dirty="0" smtClean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lnSpc>
                <a:spcPct val="95000"/>
              </a:lnSpc>
              <a:defRPr/>
            </a:pPr>
            <a:r>
              <a:rPr lang="en-US" b="1" i="1" u="sng" dirty="0" err="1" smtClean="0">
                <a:solidFill>
                  <a:srgbClr val="00FFFF"/>
                </a:solidFill>
                <a:latin typeface="Corbel" charset="0"/>
              </a:rPr>
              <a:t>Padova</a:t>
            </a:r>
            <a:r>
              <a:rPr lang="en-US" b="1" i="1" u="sng" dirty="0" smtClean="0">
                <a:solidFill>
                  <a:srgbClr val="00FFFF"/>
                </a:solidFill>
                <a:latin typeface="Corbel" charset="0"/>
              </a:rPr>
              <a:t> University and INFN</a:t>
            </a:r>
            <a:r>
              <a:rPr lang="en-US" sz="1600" b="1" i="1" u="sng" dirty="0" smtClean="0">
                <a:solidFill>
                  <a:srgbClr val="00FFFF"/>
                </a:solidFill>
                <a:latin typeface="Corbel" charset="0"/>
              </a:rPr>
              <a:t> </a:t>
            </a:r>
          </a:p>
          <a:p>
            <a:pPr eaLnBrk="1" hangingPunct="1">
              <a:defRPr/>
            </a:pP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D.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Bazzacco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E.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Farnea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S. Lenzi,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S.Lunardi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D.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Mengoni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G. Montagnoli,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F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 Recchia,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F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Scarlassara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C.Ur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et al.</a:t>
            </a:r>
            <a:endParaRPr lang="it-IT" sz="1400" dirty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Firenze INFN </a:t>
            </a:r>
            <a:endParaRPr lang="it-IT" b="1" i="1" u="sng" dirty="0">
              <a:solidFill>
                <a:srgbClr val="00FFFF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A. Nannini,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B.Melon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 et 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al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</a:t>
            </a:r>
            <a:endParaRPr lang="it-IT" sz="1400" dirty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Camerino/Perugia </a:t>
            </a:r>
            <a:r>
              <a:rPr lang="it-IT" b="1" i="1" u="sng" dirty="0" err="1" smtClean="0">
                <a:solidFill>
                  <a:srgbClr val="00FFFF"/>
                </a:solidFill>
                <a:latin typeface="Corbel" charset="0"/>
              </a:rPr>
              <a:t>University</a:t>
            </a: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 and  </a:t>
            </a:r>
            <a:r>
              <a:rPr lang="it-IT" b="1" i="1" u="sng" dirty="0">
                <a:solidFill>
                  <a:srgbClr val="00FFFF"/>
                </a:solidFill>
                <a:latin typeface="Corbel" charset="0"/>
              </a:rPr>
              <a:t>INFN </a:t>
            </a:r>
          </a:p>
          <a:p>
            <a:pPr eaLnBrk="1" hangingPunct="1">
              <a:defRPr/>
            </a:pPr>
            <a:r>
              <a:rPr lang="it-IT" sz="1400" dirty="0">
                <a:solidFill>
                  <a:schemeClr val="bg1"/>
                </a:solidFill>
                <a:latin typeface="Corbel" charset="0"/>
              </a:rPr>
              <a:t>A. 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Saltarelli, S.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Simonucci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 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et 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al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</a:t>
            </a:r>
          </a:p>
          <a:p>
            <a:pPr eaLnBrk="1" hangingPunct="1">
              <a:defRPr/>
            </a:pP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Napoli </a:t>
            </a:r>
            <a:r>
              <a:rPr lang="it-IT" b="1" i="1" u="sng" dirty="0" err="1" smtClean="0">
                <a:solidFill>
                  <a:srgbClr val="00FFFF"/>
                </a:solidFill>
                <a:latin typeface="Corbel" charset="0"/>
              </a:rPr>
              <a:t>University</a:t>
            </a: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 and INFN</a:t>
            </a:r>
            <a:endParaRPr lang="it-IT" b="1" i="1" u="sng" dirty="0">
              <a:solidFill>
                <a:srgbClr val="00FFFF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E.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Vardaci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  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et al.</a:t>
            </a:r>
          </a:p>
          <a:p>
            <a:pPr eaLnBrk="1" hangingPunct="1">
              <a:defRPr/>
            </a:pPr>
            <a:endParaRPr lang="it-IT" sz="1200" dirty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it-IT" sz="2400" b="1" dirty="0" smtClean="0">
                <a:solidFill>
                  <a:srgbClr val="FFFF00"/>
                </a:solidFill>
                <a:latin typeface="Corbel" charset="0"/>
              </a:rPr>
              <a:t>MAIN International </a:t>
            </a:r>
            <a:r>
              <a:rPr lang="it-IT" sz="2400" b="1" dirty="0" err="1" smtClean="0">
                <a:solidFill>
                  <a:srgbClr val="FFFF00"/>
                </a:solidFill>
                <a:latin typeface="Corbel" charset="0"/>
              </a:rPr>
              <a:t>Collaborations</a:t>
            </a:r>
            <a:endParaRPr lang="it-IT" sz="2000" b="1" i="1" u="sng" dirty="0" smtClean="0">
              <a:solidFill>
                <a:srgbClr val="FFFF00"/>
              </a:solidFill>
              <a:latin typeface="Corbel" charset="0"/>
            </a:endParaRPr>
          </a:p>
          <a:p>
            <a:pPr eaLnBrk="1" hangingPunct="1">
              <a:lnSpc>
                <a:spcPct val="50000"/>
              </a:lnSpc>
              <a:defRPr/>
            </a:pPr>
            <a:endParaRPr lang="it-IT" b="1" i="1" u="sng" dirty="0" smtClean="0">
              <a:solidFill>
                <a:srgbClr val="FFFF00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IFJ</a:t>
            </a:r>
            <a:r>
              <a:rPr lang="it-IT" b="1" i="1" u="sng" dirty="0">
                <a:solidFill>
                  <a:srgbClr val="00FFFF"/>
                </a:solidFill>
                <a:latin typeface="Corbel" charset="0"/>
              </a:rPr>
              <a:t>-PAN, </a:t>
            </a:r>
            <a:r>
              <a:rPr lang="it-IT" b="1" i="1" u="sng" dirty="0" err="1">
                <a:solidFill>
                  <a:srgbClr val="00FFFF"/>
                </a:solidFill>
                <a:latin typeface="Corbel" charset="0"/>
              </a:rPr>
              <a:t>Krakow</a:t>
            </a:r>
            <a:r>
              <a:rPr lang="it-IT" b="1" i="1" u="sng" dirty="0">
                <a:solidFill>
                  <a:srgbClr val="00FFFF"/>
                </a:solidFill>
                <a:latin typeface="Corbel" charset="0"/>
              </a:rPr>
              <a:t>, Poland </a:t>
            </a:r>
            <a:r>
              <a:rPr lang="it-IT" i="1" u="sng" dirty="0">
                <a:solidFill>
                  <a:schemeClr val="bg1"/>
                </a:solidFill>
                <a:latin typeface="Corbel" charset="0"/>
              </a:rPr>
              <a:t>(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A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.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Maj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B.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Fornal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 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et 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al., 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)</a:t>
            </a:r>
            <a:endParaRPr lang="it-IT" sz="1200" dirty="0">
              <a:solidFill>
                <a:schemeClr val="bg1"/>
              </a:solidFill>
              <a:latin typeface="Corbel" charset="0"/>
            </a:endParaRPr>
          </a:p>
          <a:p>
            <a:pPr marL="0" lvl="0" indent="0" eaLnBrk="1" hangingPunct="1">
              <a:defRPr/>
            </a:pPr>
            <a:r>
              <a:rPr lang="it-IT" b="1" i="1" u="sng" dirty="0" smtClean="0">
                <a:solidFill>
                  <a:srgbClr val="00FFFF"/>
                </a:solidFill>
                <a:latin typeface="Corbel" charset="0"/>
                <a:ea typeface="+mn-ea"/>
                <a:cs typeface="+mn-cs"/>
              </a:rPr>
              <a:t>KU </a:t>
            </a:r>
            <a:r>
              <a:rPr lang="it-IT" b="1" i="1" u="sng" dirty="0" err="1" smtClean="0">
                <a:solidFill>
                  <a:srgbClr val="00FFFF"/>
                </a:solidFill>
                <a:latin typeface="Corbel" charset="0"/>
                <a:ea typeface="+mn-ea"/>
                <a:cs typeface="+mn-cs"/>
              </a:rPr>
              <a:t>Leuven</a:t>
            </a:r>
            <a:r>
              <a:rPr lang="it-IT" b="1" i="1" u="sng" dirty="0">
                <a:solidFill>
                  <a:srgbClr val="00FFFF"/>
                </a:solidFill>
                <a:latin typeface="Corbel" charset="0"/>
                <a:ea typeface="+mn-ea"/>
                <a:cs typeface="+mn-cs"/>
              </a:rPr>
              <a:t> </a:t>
            </a:r>
            <a:r>
              <a:rPr lang="it-IT" u="sng" dirty="0" smtClean="0">
                <a:solidFill>
                  <a:srgbClr val="FFFFFF"/>
                </a:solidFill>
                <a:latin typeface="Corbel" charset="0"/>
                <a:ea typeface="+mn-ea"/>
                <a:cs typeface="+mn-cs"/>
              </a:rPr>
              <a:t>(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R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Raabe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 et al., )</a:t>
            </a:r>
            <a:endParaRPr lang="it-IT" sz="1200" dirty="0">
              <a:solidFill>
                <a:schemeClr val="bg1"/>
              </a:solidFill>
              <a:latin typeface="Corbel" charset="0"/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IFIN</a:t>
            </a:r>
            <a:r>
              <a:rPr lang="it-IT" b="1" i="1" u="sng" dirty="0">
                <a:solidFill>
                  <a:srgbClr val="00FFFF"/>
                </a:solidFill>
                <a:latin typeface="Corbel" charset="0"/>
              </a:rPr>
              <a:t>-HH </a:t>
            </a:r>
            <a:r>
              <a:rPr lang="it-IT" b="1" i="1" u="sng" dirty="0" err="1" smtClean="0">
                <a:solidFill>
                  <a:srgbClr val="00FFFF"/>
                </a:solidFill>
                <a:latin typeface="Corbel" charset="0"/>
              </a:rPr>
              <a:t>Bucharest</a:t>
            </a:r>
            <a:r>
              <a:rPr lang="it-IT" b="1" i="1" u="sng" dirty="0">
                <a:solidFill>
                  <a:srgbClr val="00FFFF"/>
                </a:solidFill>
                <a:latin typeface="Corbel" charset="0"/>
              </a:rPr>
              <a:t> 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(N.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Marginean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,  D.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Bucurescu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, C.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Mihai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, C. Nita et al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.)</a:t>
            </a:r>
            <a:endParaRPr lang="en-US" b="1" dirty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CSIC-</a:t>
            </a:r>
            <a:r>
              <a:rPr lang="it-IT" b="1" i="1" u="sng" dirty="0" err="1" smtClean="0">
                <a:solidFill>
                  <a:srgbClr val="00FFFF"/>
                </a:solidFill>
                <a:latin typeface="Corbel" charset="0"/>
              </a:rPr>
              <a:t>University</a:t>
            </a: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 of Valencia</a:t>
            </a:r>
            <a:r>
              <a:rPr lang="it-IT" b="1" i="1" u="sng" dirty="0">
                <a:solidFill>
                  <a:srgbClr val="00FFFF"/>
                </a:solidFill>
                <a:latin typeface="Corbel" charset="0"/>
              </a:rPr>
              <a:t> 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(A.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Gadea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 et al.,)</a:t>
            </a:r>
          </a:p>
          <a:p>
            <a:pPr eaLnBrk="1" hangingPunct="1">
              <a:lnSpc>
                <a:spcPct val="50000"/>
              </a:lnSpc>
              <a:defRPr/>
            </a:pPr>
            <a:endParaRPr lang="it-IT" sz="1200" dirty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en-US" sz="2400" b="1" i="1" u="sng" dirty="0" smtClean="0">
                <a:solidFill>
                  <a:srgbClr val="00FFFF"/>
                </a:solidFill>
                <a:latin typeface="Corbel" charset="0"/>
              </a:rPr>
              <a:t>EXILL</a:t>
            </a:r>
            <a:r>
              <a:rPr lang="en-US" sz="2400" b="1" i="1" dirty="0" smtClean="0">
                <a:solidFill>
                  <a:srgbClr val="00FFFF"/>
                </a:solidFill>
                <a:latin typeface="Corbel" charset="0"/>
              </a:rPr>
              <a:t>  </a:t>
            </a:r>
            <a:r>
              <a:rPr lang="da-DK" sz="1400" dirty="0" smtClean="0">
                <a:solidFill>
                  <a:schemeClr val="bg1"/>
                </a:solidFill>
                <a:latin typeface="Corbel" charset="0"/>
              </a:rPr>
              <a:t>(</a:t>
            </a:r>
            <a:r>
              <a:rPr lang="da-DK" sz="1400" dirty="0" smtClean="0">
                <a:solidFill>
                  <a:schemeClr val="bg1"/>
                </a:solidFill>
                <a:latin typeface="Corbel" charset="0"/>
              </a:rPr>
              <a:t>G. </a:t>
            </a:r>
            <a:r>
              <a:rPr lang="da-DK" sz="1400" dirty="0" err="1">
                <a:solidFill>
                  <a:schemeClr val="bg1"/>
                </a:solidFill>
                <a:latin typeface="Corbel" charset="0"/>
              </a:rPr>
              <a:t>DeFrance</a:t>
            </a:r>
            <a:r>
              <a:rPr lang="da-DK" sz="1400" dirty="0">
                <a:solidFill>
                  <a:schemeClr val="bg1"/>
                </a:solidFill>
                <a:latin typeface="Corbel" charset="0"/>
              </a:rPr>
              <a:t>,  A. Blanc, U. Koster, M. </a:t>
            </a:r>
            <a:r>
              <a:rPr lang="da-DK" sz="1400" dirty="0" err="1">
                <a:solidFill>
                  <a:schemeClr val="bg1"/>
                </a:solidFill>
                <a:latin typeface="Corbel" charset="0"/>
              </a:rPr>
              <a:t>Jentschel</a:t>
            </a:r>
            <a:r>
              <a:rPr lang="da-DK" sz="1400" dirty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da-DK" sz="1400" b="1" dirty="0" smtClean="0">
                <a:solidFill>
                  <a:schemeClr val="bg1"/>
                </a:solidFill>
                <a:latin typeface="Corbel" charset="0"/>
              </a:rPr>
              <a:t>C. </a:t>
            </a:r>
            <a:r>
              <a:rPr lang="da-DK" sz="1400" b="1" dirty="0" err="1" smtClean="0">
                <a:solidFill>
                  <a:schemeClr val="bg1"/>
                </a:solidFill>
                <a:latin typeface="Corbel" charset="0"/>
              </a:rPr>
              <a:t>Michelagnoli</a:t>
            </a:r>
            <a:r>
              <a:rPr lang="da-DK" sz="1400" dirty="0" smtClean="0">
                <a:solidFill>
                  <a:schemeClr val="bg1"/>
                </a:solidFill>
                <a:latin typeface="Corbel" charset="0"/>
              </a:rPr>
              <a:t>, P</a:t>
            </a:r>
            <a:r>
              <a:rPr lang="da-DK" sz="1400" dirty="0">
                <a:solidFill>
                  <a:schemeClr val="bg1"/>
                </a:solidFill>
                <a:latin typeface="Corbel" charset="0"/>
              </a:rPr>
              <a:t>. </a:t>
            </a:r>
            <a:r>
              <a:rPr lang="da-DK" sz="1400" dirty="0" err="1">
                <a:solidFill>
                  <a:schemeClr val="bg1"/>
                </a:solidFill>
                <a:latin typeface="Corbel" charset="0"/>
              </a:rPr>
              <a:t>Mutti</a:t>
            </a:r>
            <a:r>
              <a:rPr lang="da-DK" sz="1400" dirty="0">
                <a:solidFill>
                  <a:schemeClr val="bg1"/>
                </a:solidFill>
                <a:latin typeface="Corbel" charset="0"/>
              </a:rPr>
              <a:t>, G. Simpson, J.M. Regis et al. </a:t>
            </a:r>
            <a:r>
              <a:rPr lang="da-DK" sz="1400" dirty="0" smtClean="0">
                <a:solidFill>
                  <a:schemeClr val="bg1"/>
                </a:solidFill>
                <a:latin typeface="Corbel" charset="0"/>
              </a:rPr>
              <a:t>)</a:t>
            </a:r>
            <a:endParaRPr lang="da-DK" sz="1200" dirty="0">
              <a:solidFill>
                <a:schemeClr val="bg1"/>
              </a:solidFill>
              <a:latin typeface="Corbel" charset="0"/>
            </a:endParaRPr>
          </a:p>
          <a:p>
            <a:pPr marL="0" lvl="0" indent="0" eaLnBrk="1" hangingPunct="1">
              <a:defRPr/>
            </a:pPr>
            <a:r>
              <a:rPr lang="en-US" sz="2400" b="1" i="1" u="sng" dirty="0" smtClean="0">
                <a:solidFill>
                  <a:srgbClr val="00FFFF"/>
                </a:solidFill>
                <a:latin typeface="Corbel" charset="0"/>
                <a:ea typeface="+mn-ea"/>
                <a:cs typeface="+mn-cs"/>
              </a:rPr>
              <a:t>AGATA</a:t>
            </a:r>
            <a:endParaRPr lang="en-US" sz="2400" b="1" i="1" u="sng" dirty="0">
              <a:solidFill>
                <a:srgbClr val="00FFFF"/>
              </a:solidFill>
              <a:latin typeface="Corbe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076" y="-23998"/>
            <a:ext cx="2106334" cy="724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308" y="700754"/>
            <a:ext cx="625692" cy="61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6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/>
          <p:cNvSpPr txBox="1">
            <a:spLocks/>
          </p:cNvSpPr>
          <p:nvPr/>
        </p:nvSpPr>
        <p:spPr>
          <a:xfrm>
            <a:off x="549240" y="2966948"/>
            <a:ext cx="8229600" cy="6016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GB" sz="4800" b="1" i="1" dirty="0" smtClean="0">
                <a:solidFill>
                  <a:srgbClr val="CC0099"/>
                </a:solidFill>
                <a:latin typeface="Corbel"/>
                <a:cs typeface="Corbel"/>
              </a:rPr>
              <a:t>Backup Slides</a:t>
            </a:r>
            <a:endParaRPr lang="en-GB" sz="3600" b="1" i="1" dirty="0" smtClean="0">
              <a:solidFill>
                <a:srgbClr val="CC0099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221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943037" y="1628981"/>
            <a:ext cx="1021452" cy="143997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2" y="548432"/>
            <a:ext cx="8496944" cy="72008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</a:rPr>
              <a:t>Spettroscopia </a:t>
            </a:r>
            <a:r>
              <a:rPr lang="it-IT" sz="2000" b="1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g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</a:rPr>
              <a:t> di alta risoluzione e alta efficienza</a:t>
            </a:r>
            <a:endParaRPr lang="it-IT" sz="1800" b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>
              <a:lnSpc>
                <a:spcPct val="70000"/>
              </a:lnSpc>
              <a:buNone/>
              <a:defRPr/>
            </a:pPr>
            <a:r>
              <a:rPr lang="it-IT" sz="1600" dirty="0" smtClean="0">
                <a:solidFill>
                  <a:srgbClr val="00FFFF"/>
                </a:solidFill>
                <a:latin typeface="Corbel"/>
                <a:cs typeface="Corbel"/>
              </a:rPr>
              <a:t>Rivelatori HPGe per raggi gamma ai LNL</a:t>
            </a:r>
            <a:r>
              <a:rPr lang="it-IT" sz="1600" i="1" dirty="0" smtClean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endParaRPr lang="it-IT" sz="1600" dirty="0" smtClean="0">
              <a:solidFill>
                <a:srgbClr val="00FFFF"/>
              </a:solidFill>
              <a:latin typeface="Corbel"/>
              <a:cs typeface="Corbe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-105360"/>
            <a:ext cx="9161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FFFF00"/>
                </a:solidFill>
                <a:latin typeface="Corbel"/>
                <a:ea typeface="+mn-ea"/>
                <a:cs typeface="Corbel"/>
              </a:rPr>
              <a:t>GAMMA in ITALIA (LNL)</a:t>
            </a:r>
            <a:endParaRPr lang="it-IT" sz="2800" b="1" dirty="0">
              <a:solidFill>
                <a:srgbClr val="FFFF00"/>
              </a:solidFill>
              <a:latin typeface="Corbel"/>
              <a:ea typeface="+mn-ea"/>
              <a:cs typeface="Corbe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652" y="1628980"/>
            <a:ext cx="1439991" cy="143999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1404" y="1628966"/>
            <a:ext cx="1439991" cy="14399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/>
          <a:srcRect l="6214"/>
          <a:stretch/>
        </p:blipFill>
        <p:spPr>
          <a:xfrm>
            <a:off x="3635902" y="1628966"/>
            <a:ext cx="1350503" cy="143999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6"/>
          <a:stretch/>
        </p:blipFill>
        <p:spPr>
          <a:xfrm>
            <a:off x="5127601" y="1628981"/>
            <a:ext cx="1334065" cy="143999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82670" y="1080039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GASP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1992 - 2012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29511" y="1080039"/>
            <a:ext cx="153348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EUROBALL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1997 - 1998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664705" y="1080038"/>
            <a:ext cx="133934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CLARA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2004 - 2008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127596" y="1095139"/>
            <a:ext cx="129614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AGATA</a:t>
            </a: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2009 - 2011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Hector_1980_NBI.jpg"/>
          <p:cNvPicPr>
            <a:picLocks noChangeAspect="1"/>
          </p:cNvPicPr>
          <p:nvPr/>
        </p:nvPicPr>
        <p:blipFill>
          <a:blip r:embed="rId7" cstate="print"/>
          <a:srcRect l="8200" t="16040" r="13325" b="16040"/>
          <a:stretch>
            <a:fillRect/>
          </a:stretch>
        </p:blipFill>
        <p:spPr>
          <a:xfrm>
            <a:off x="169942" y="4640828"/>
            <a:ext cx="1521738" cy="1288561"/>
          </a:xfrm>
          <a:prstGeom prst="rect">
            <a:avLst/>
          </a:prstGeom>
        </p:spPr>
      </p:pic>
      <p:sp>
        <p:nvSpPr>
          <p:cNvPr id="16" name="CasellaDiTesto 8"/>
          <p:cNvSpPr txBox="1"/>
          <p:nvPr/>
        </p:nvSpPr>
        <p:spPr>
          <a:xfrm>
            <a:off x="467546" y="4019569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1980' @ NBI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Hector_1990_LNL.jpg"/>
          <p:cNvPicPr>
            <a:picLocks noChangeAspect="1"/>
          </p:cNvPicPr>
          <p:nvPr/>
        </p:nvPicPr>
        <p:blipFill rotWithShape="1">
          <a:blip r:embed="rId8" cstate="print"/>
          <a:srcRect l="10771" t="16770" r="24164" b="18743"/>
          <a:stretch/>
        </p:blipFill>
        <p:spPr>
          <a:xfrm rot="-60000">
            <a:off x="1804058" y="4550929"/>
            <a:ext cx="1425983" cy="1469844"/>
          </a:xfrm>
          <a:prstGeom prst="rect">
            <a:avLst/>
          </a:prstGeom>
        </p:spPr>
      </p:pic>
      <p:sp>
        <p:nvSpPr>
          <p:cNvPr id="18" name="CasellaDiTesto 8"/>
          <p:cNvSpPr txBox="1"/>
          <p:nvPr/>
        </p:nvSpPr>
        <p:spPr>
          <a:xfrm>
            <a:off x="1979714" y="4005076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1990' @ LNL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Hector_2000_IRES.jpg"/>
          <p:cNvPicPr>
            <a:picLocks noChangeAspect="1"/>
          </p:cNvPicPr>
          <p:nvPr/>
        </p:nvPicPr>
        <p:blipFill>
          <a:blip r:embed="rId9" cstate="print"/>
          <a:srcRect l="9336" t="4672" r="12448" b="13081"/>
          <a:stretch>
            <a:fillRect/>
          </a:stretch>
        </p:blipFill>
        <p:spPr>
          <a:xfrm rot="240000">
            <a:off x="3365478" y="4547096"/>
            <a:ext cx="1264381" cy="1476000"/>
          </a:xfrm>
          <a:prstGeom prst="rect">
            <a:avLst/>
          </a:prstGeom>
        </p:spPr>
      </p:pic>
      <p:sp>
        <p:nvSpPr>
          <p:cNvPr id="20" name="CasellaDiTesto 8"/>
          <p:cNvSpPr txBox="1"/>
          <p:nvPr/>
        </p:nvSpPr>
        <p:spPr>
          <a:xfrm>
            <a:off x="3419872" y="4005076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2000' @ IRES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CasellaDiTesto 8"/>
          <p:cNvSpPr txBox="1"/>
          <p:nvPr/>
        </p:nvSpPr>
        <p:spPr>
          <a:xfrm>
            <a:off x="5004050" y="4005076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2000' @ GSI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rising_hector.jpg"/>
          <p:cNvPicPr>
            <a:picLocks noChangeAspect="1"/>
          </p:cNvPicPr>
          <p:nvPr/>
        </p:nvPicPr>
        <p:blipFill>
          <a:blip r:embed="rId10" cstate="print"/>
          <a:srcRect l="2362" r="16535"/>
          <a:stretch>
            <a:fillRect/>
          </a:stretch>
        </p:blipFill>
        <p:spPr>
          <a:xfrm>
            <a:off x="4755699" y="4565096"/>
            <a:ext cx="1557150" cy="1440000"/>
          </a:xfrm>
          <a:prstGeom prst="rect">
            <a:avLst/>
          </a:prstGeom>
        </p:spPr>
      </p:pic>
      <p:pic>
        <p:nvPicPr>
          <p:cNvPr id="24" name="Picture 23" descr="AGATA@GSI_Scintillatori_GERL_NSP2013_Padov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11878" y="4565096"/>
            <a:ext cx="1328474" cy="1440000"/>
          </a:xfrm>
          <a:prstGeom prst="rect">
            <a:avLst/>
          </a:prstGeom>
        </p:spPr>
      </p:pic>
      <p:sp>
        <p:nvSpPr>
          <p:cNvPr id="25" name="CasellaDiTesto 8"/>
          <p:cNvSpPr txBox="1"/>
          <p:nvPr/>
        </p:nvSpPr>
        <p:spPr>
          <a:xfrm>
            <a:off x="6516218" y="4005076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HECTOR+</a:t>
            </a:r>
            <a:endParaRPr lang="it-IT" sz="12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2010' @ GSI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251522" y="3400048"/>
            <a:ext cx="849694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000" b="1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Spettroscopia </a:t>
            </a:r>
            <a:r>
              <a:rPr lang="it-IT" sz="2000" b="1" dirty="0" smtClean="0">
                <a:solidFill>
                  <a:srgbClr val="00FFFF"/>
                </a:solidFill>
                <a:latin typeface="Symbol" charset="2"/>
                <a:ea typeface="+mn-ea"/>
                <a:cs typeface="Symbol" charset="2"/>
              </a:rPr>
              <a:t>g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 di alta energia</a:t>
            </a:r>
          </a:p>
          <a:p>
            <a:pPr marL="342900" indent="-342900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600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Rivelatori scintillatori per raggi gamma (BaF</a:t>
            </a:r>
            <a:r>
              <a:rPr lang="it-IT" sz="1600" baseline="-25000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2</a:t>
            </a:r>
            <a:r>
              <a:rPr lang="it-IT" sz="1600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, LaBr</a:t>
            </a:r>
            <a:r>
              <a:rPr lang="it-IT" sz="1600" baseline="-25000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3</a:t>
            </a:r>
            <a:r>
              <a:rPr lang="it-IT" sz="1600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, ...)</a:t>
            </a:r>
          </a:p>
        </p:txBody>
      </p:sp>
      <p:sp>
        <p:nvSpPr>
          <p:cNvPr id="27" name="CasellaDiTesto 8"/>
          <p:cNvSpPr txBox="1"/>
          <p:nvPr/>
        </p:nvSpPr>
        <p:spPr>
          <a:xfrm rot="-5400000">
            <a:off x="-684976" y="1958357"/>
            <a:ext cx="1944216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MIPAD  </a:t>
            </a: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1988 - 1992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567755" y="1095139"/>
            <a:ext cx="1244611" cy="2001752"/>
            <a:chOff x="6567755" y="1095139"/>
            <a:chExt cx="1244611" cy="2001752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6567755" y="1095139"/>
              <a:ext cx="1224136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GALILEO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2014 - ...</a:t>
              </a:r>
              <a:endParaRPr lang="it-IT" sz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67761" y="1628812"/>
              <a:ext cx="1244605" cy="1468079"/>
            </a:xfrm>
            <a:prstGeom prst="rect">
              <a:avLst/>
            </a:prstGeom>
          </p:spPr>
        </p:pic>
      </p:grpSp>
      <p:sp>
        <p:nvSpPr>
          <p:cNvPr id="28" name="CasellaDiTesto 27"/>
          <p:cNvSpPr txBox="1"/>
          <p:nvPr/>
        </p:nvSpPr>
        <p:spPr>
          <a:xfrm>
            <a:off x="7884369" y="1095139"/>
            <a:ext cx="108012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AGATA</a:t>
            </a:r>
            <a:endParaRPr lang="it-IT" sz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2019 - …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15292" y="1477608"/>
            <a:ext cx="1278862" cy="1728192"/>
          </a:xfrm>
          <a:prstGeom prst="rect">
            <a:avLst/>
          </a:prstGeom>
        </p:spPr>
      </p:pic>
      <p:sp>
        <p:nvSpPr>
          <p:cNvPr id="31" name="CasellaDiTesto 8"/>
          <p:cNvSpPr txBox="1"/>
          <p:nvPr/>
        </p:nvSpPr>
        <p:spPr>
          <a:xfrm>
            <a:off x="7884374" y="4005076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HECTOR+</a:t>
            </a:r>
            <a:endParaRPr lang="it-IT" sz="12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2014' @ RIKEN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2" name="Immagine 31" descr="20140922_161242.jpg"/>
          <p:cNvPicPr>
            <a:picLocks noChangeAspect="1"/>
          </p:cNvPicPr>
          <p:nvPr/>
        </p:nvPicPr>
        <p:blipFill rotWithShape="1">
          <a:blip r:embed="rId14" cstate="print"/>
          <a:srcRect l="4400" t="10666" r="6941" b="13225"/>
          <a:stretch/>
        </p:blipFill>
        <p:spPr>
          <a:xfrm>
            <a:off x="7812360" y="4532692"/>
            <a:ext cx="1248535" cy="1481954"/>
          </a:xfrm>
          <a:prstGeom prst="rect">
            <a:avLst/>
          </a:prstGeom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251522" y="6251416"/>
            <a:ext cx="849694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000" b="1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Ricerca e Sviluppo </a:t>
            </a:r>
          </a:p>
          <a:p>
            <a:pPr marL="342900" indent="-342900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600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Rivelatori </a:t>
            </a:r>
            <a:r>
              <a:rPr lang="it-IT" sz="1600" dirty="0" err="1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HPGe</a:t>
            </a:r>
            <a:r>
              <a:rPr lang="it-IT" sz="1600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, scintillatori e nuovi materiali, elettronica dedicata …</a:t>
            </a:r>
          </a:p>
        </p:txBody>
      </p:sp>
    </p:spTree>
    <p:extLst>
      <p:ext uri="{BB962C8B-B14F-4D97-AF65-F5344CB8AC3E}">
        <p14:creationId xmlns:p14="http://schemas.microsoft.com/office/powerpoint/2010/main" val="150819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3670" y="541355"/>
            <a:ext cx="8744942" cy="6144952"/>
            <a:chOff x="407228" y="1009850"/>
            <a:chExt cx="8441384" cy="5479480"/>
          </a:xfrm>
        </p:grpSpPr>
        <p:grpSp>
          <p:nvGrpSpPr>
            <p:cNvPr id="71" name="Group 70"/>
            <p:cNvGrpSpPr/>
            <p:nvPr/>
          </p:nvGrpSpPr>
          <p:grpSpPr>
            <a:xfrm>
              <a:off x="407228" y="1009850"/>
              <a:ext cx="8441384" cy="5479480"/>
              <a:chOff x="584420" y="415002"/>
              <a:chExt cx="8441384" cy="5479480"/>
            </a:xfrm>
            <a:solidFill>
              <a:srgbClr val="FFFFFF"/>
            </a:solidFill>
          </p:grpSpPr>
          <p:grpSp>
            <p:nvGrpSpPr>
              <p:cNvPr id="142" name="Grupa 74"/>
              <p:cNvGrpSpPr/>
              <p:nvPr/>
            </p:nvGrpSpPr>
            <p:grpSpPr>
              <a:xfrm>
                <a:off x="584420" y="415002"/>
                <a:ext cx="8441384" cy="5479480"/>
                <a:chOff x="633118" y="163835"/>
                <a:chExt cx="9144833" cy="5936103"/>
              </a:xfrm>
              <a:grpFill/>
            </p:grpSpPr>
            <p:grpSp>
              <p:nvGrpSpPr>
                <p:cNvPr id="147" name="Grupa 79"/>
                <p:cNvGrpSpPr/>
                <p:nvPr/>
              </p:nvGrpSpPr>
              <p:grpSpPr>
                <a:xfrm>
                  <a:off x="633118" y="163835"/>
                  <a:ext cx="9144833" cy="5936103"/>
                  <a:chOff x="553225" y="392228"/>
                  <a:chExt cx="9144833" cy="5936103"/>
                </a:xfrm>
                <a:grpFill/>
              </p:grpSpPr>
              <p:sp>
                <p:nvSpPr>
                  <p:cNvPr id="153" name="Prostokąt 49"/>
                  <p:cNvSpPr>
                    <a:spLocks noChangeArrowheads="1"/>
                  </p:cNvSpPr>
                  <p:nvPr/>
                </p:nvSpPr>
                <p:spPr bwMode="auto">
                  <a:xfrm>
                    <a:off x="553225" y="392229"/>
                    <a:ext cx="9144833" cy="5936102"/>
                  </a:xfrm>
                  <a:prstGeom prst="rect">
                    <a:avLst/>
                  </a:prstGeom>
                  <a:grp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 dirty="0">
                      <a:solidFill>
                        <a:srgbClr val="FFFFFF"/>
                      </a:solidFill>
                    </a:endParaRPr>
                  </a:p>
                </p:txBody>
              </p:sp>
              <p:pic>
                <p:nvPicPr>
                  <p:cNvPr id="154" name="Obraz 4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163" t="3923" b="12035"/>
                  <a:stretch/>
                </p:blipFill>
                <p:spPr bwMode="auto">
                  <a:xfrm>
                    <a:off x="6845702" y="392228"/>
                    <a:ext cx="2690383" cy="17331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5" name="Obraz 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346" b="7314"/>
                  <a:stretch>
                    <a:fillRect/>
                  </a:stretch>
                </p:blipFill>
                <p:spPr bwMode="auto">
                  <a:xfrm>
                    <a:off x="4585652" y="1405731"/>
                    <a:ext cx="2747345" cy="191136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6" name="Obraz 2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34" b="7684"/>
                  <a:stretch>
                    <a:fillRect/>
                  </a:stretch>
                </p:blipFill>
                <p:spPr bwMode="auto">
                  <a:xfrm>
                    <a:off x="2573608" y="2644142"/>
                    <a:ext cx="3001571" cy="1903716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7" name="Obraz 1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rightnessContrast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402" r="-7402" b="7880"/>
                  <a:stretch>
                    <a:fillRect/>
                  </a:stretch>
                </p:blipFill>
                <p:spPr bwMode="auto">
                  <a:xfrm>
                    <a:off x="1177577" y="4307995"/>
                    <a:ext cx="3134298" cy="189966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8" name="pole tekstowe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00185" y="6012896"/>
                    <a:ext cx="289471" cy="28126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844083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292" b="1">
                        <a:solidFill>
                          <a:srgbClr val="7030A0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159" name="Prostokąt 15"/>
                  <p:cNvSpPr>
                    <a:spLocks noChangeArrowheads="1"/>
                  </p:cNvSpPr>
                  <p:nvPr/>
                </p:nvSpPr>
                <p:spPr bwMode="auto">
                  <a:xfrm>
                    <a:off x="1314830" y="5884171"/>
                    <a:ext cx="567076" cy="45719"/>
                  </a:xfrm>
                  <a:prstGeom prst="rect">
                    <a:avLst/>
                  </a:prstGeom>
                  <a:noFill/>
                  <a:ln w="9525" algn="ctr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60" name="Prostokąt 1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276857" y="5857130"/>
                    <a:ext cx="371476" cy="42200"/>
                  </a:xfrm>
                  <a:prstGeom prst="rect">
                    <a:avLst/>
                  </a:prstGeom>
                  <a:noFill/>
                  <a:ln w="6350" algn="ctr">
                    <a:solidFill>
                      <a:schemeClr val="bg2">
                        <a:alpha val="50980"/>
                      </a:schemeClr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61" name="pole tekstowe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08945" y="6000040"/>
                    <a:ext cx="289471" cy="28126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844083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292" b="1" dirty="0">
                        <a:solidFill>
                          <a:srgbClr val="7030A0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163" name="Prostokąt 19"/>
                  <p:cNvSpPr>
                    <a:spLocks noChangeArrowheads="1"/>
                  </p:cNvSpPr>
                  <p:nvPr/>
                </p:nvSpPr>
                <p:spPr bwMode="auto">
                  <a:xfrm>
                    <a:off x="1677495" y="5095823"/>
                    <a:ext cx="92315" cy="13372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64" name="Prostokąt 20"/>
                  <p:cNvSpPr>
                    <a:spLocks noChangeArrowheads="1"/>
                  </p:cNvSpPr>
                  <p:nvPr/>
                </p:nvSpPr>
                <p:spPr bwMode="auto">
                  <a:xfrm>
                    <a:off x="1367579" y="5581900"/>
                    <a:ext cx="48858" cy="8964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65" name="Prostokąt 21"/>
                  <p:cNvSpPr>
                    <a:spLocks noChangeArrowheads="1"/>
                  </p:cNvSpPr>
                  <p:nvPr/>
                </p:nvSpPr>
                <p:spPr bwMode="auto">
                  <a:xfrm>
                    <a:off x="1685122" y="6037106"/>
                    <a:ext cx="92315" cy="476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66" name="Prostokąt 22"/>
                  <p:cNvSpPr>
                    <a:spLocks noChangeArrowheads="1"/>
                  </p:cNvSpPr>
                  <p:nvPr/>
                </p:nvSpPr>
                <p:spPr bwMode="auto">
                  <a:xfrm>
                    <a:off x="1416437" y="6040155"/>
                    <a:ext cx="92315" cy="476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67" name="Prostokąt 23"/>
                  <p:cNvSpPr>
                    <a:spLocks noChangeArrowheads="1"/>
                  </p:cNvSpPr>
                  <p:nvPr/>
                </p:nvSpPr>
                <p:spPr bwMode="auto">
                  <a:xfrm>
                    <a:off x="1285593" y="5811027"/>
                    <a:ext cx="46157" cy="13440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68" name="Prostokąt 24"/>
                  <p:cNvSpPr>
                    <a:spLocks noChangeArrowheads="1"/>
                  </p:cNvSpPr>
                  <p:nvPr/>
                </p:nvSpPr>
                <p:spPr bwMode="auto">
                  <a:xfrm>
                    <a:off x="1862374" y="5876914"/>
                    <a:ext cx="46157" cy="13440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69" name="Prostokąt 25"/>
                  <p:cNvSpPr>
                    <a:spLocks noChangeArrowheads="1"/>
                  </p:cNvSpPr>
                  <p:nvPr/>
                </p:nvSpPr>
                <p:spPr bwMode="auto">
                  <a:xfrm>
                    <a:off x="2387209" y="5558087"/>
                    <a:ext cx="46157" cy="13440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0" name="Prostokąt 26"/>
                  <p:cNvSpPr>
                    <a:spLocks noChangeArrowheads="1"/>
                  </p:cNvSpPr>
                  <p:nvPr/>
                </p:nvSpPr>
                <p:spPr bwMode="auto">
                  <a:xfrm>
                    <a:off x="2210244" y="5752854"/>
                    <a:ext cx="92315" cy="476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" name="Prostokąt 27"/>
                  <p:cNvSpPr>
                    <a:spLocks noChangeArrowheads="1"/>
                  </p:cNvSpPr>
                  <p:nvPr/>
                </p:nvSpPr>
                <p:spPr bwMode="auto">
                  <a:xfrm>
                    <a:off x="2561262" y="5558088"/>
                    <a:ext cx="92315" cy="476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2" name="Prostokąt 28"/>
                  <p:cNvSpPr>
                    <a:spLocks noChangeArrowheads="1"/>
                  </p:cNvSpPr>
                  <p:nvPr/>
                </p:nvSpPr>
                <p:spPr bwMode="auto">
                  <a:xfrm>
                    <a:off x="1445980" y="5671544"/>
                    <a:ext cx="33229" cy="252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3" name="pole tekstowe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01436" y="5449857"/>
                    <a:ext cx="289471" cy="28126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844083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292" b="1">
                        <a:solidFill>
                          <a:srgbClr val="C00000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174" name="Prostokąt 29"/>
                  <p:cNvSpPr>
                    <a:spLocks noChangeArrowheads="1"/>
                  </p:cNvSpPr>
                  <p:nvPr/>
                </p:nvSpPr>
                <p:spPr bwMode="auto">
                  <a:xfrm>
                    <a:off x="1780919" y="5004121"/>
                    <a:ext cx="48858" cy="8964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5" name="pole tekstowe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1559" y="4895050"/>
                    <a:ext cx="385832" cy="28126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844083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292" b="1" dirty="0">
                        <a:solidFill>
                          <a:srgbClr val="C00000"/>
                        </a:solidFill>
                      </a:rPr>
                      <a:t>20</a:t>
                    </a:r>
                  </a:p>
                </p:txBody>
              </p:sp>
              <p:sp>
                <p:nvSpPr>
                  <p:cNvPr id="176" name="Prostokąt 31"/>
                  <p:cNvSpPr>
                    <a:spLocks noChangeArrowheads="1"/>
                  </p:cNvSpPr>
                  <p:nvPr/>
                </p:nvSpPr>
                <p:spPr bwMode="auto">
                  <a:xfrm>
                    <a:off x="2055012" y="4635444"/>
                    <a:ext cx="48858" cy="8964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7" name="Prostokąt 32"/>
                  <p:cNvSpPr>
                    <a:spLocks noChangeArrowheads="1"/>
                  </p:cNvSpPr>
                  <p:nvPr/>
                </p:nvSpPr>
                <p:spPr bwMode="auto">
                  <a:xfrm>
                    <a:off x="3170793" y="5006179"/>
                    <a:ext cx="48858" cy="8964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8" name="pole tekstowe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9777" y="4504944"/>
                    <a:ext cx="385832" cy="28126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844083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292" b="1">
                        <a:solidFill>
                          <a:srgbClr val="C00000"/>
                        </a:solidFill>
                      </a:rPr>
                      <a:t>28</a:t>
                    </a:r>
                  </a:p>
                </p:txBody>
              </p:sp>
              <p:sp>
                <p:nvSpPr>
                  <p:cNvPr id="179" name="Prostokąt 34"/>
                  <p:cNvSpPr>
                    <a:spLocks noChangeArrowheads="1"/>
                  </p:cNvSpPr>
                  <p:nvPr/>
                </p:nvSpPr>
                <p:spPr bwMode="auto">
                  <a:xfrm>
                    <a:off x="2210245" y="4443625"/>
                    <a:ext cx="92315" cy="6686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0" name="Prostokąt 35"/>
                  <p:cNvSpPr>
                    <a:spLocks noChangeArrowheads="1"/>
                  </p:cNvSpPr>
                  <p:nvPr/>
                </p:nvSpPr>
                <p:spPr bwMode="auto">
                  <a:xfrm>
                    <a:off x="2548766" y="4190774"/>
                    <a:ext cx="92315" cy="6686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1" name="Prostokąt 36"/>
                  <p:cNvSpPr>
                    <a:spLocks noChangeArrowheads="1"/>
                  </p:cNvSpPr>
                  <p:nvPr/>
                </p:nvSpPr>
                <p:spPr bwMode="auto">
                  <a:xfrm>
                    <a:off x="3529057" y="3375211"/>
                    <a:ext cx="92315" cy="6686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2" name="Prostokąt 37"/>
                  <p:cNvSpPr>
                    <a:spLocks noChangeArrowheads="1"/>
                  </p:cNvSpPr>
                  <p:nvPr/>
                </p:nvSpPr>
                <p:spPr bwMode="auto">
                  <a:xfrm>
                    <a:off x="3314674" y="3596000"/>
                    <a:ext cx="48858" cy="8964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3" name="Prostokąt 38"/>
                  <p:cNvSpPr>
                    <a:spLocks noChangeArrowheads="1"/>
                  </p:cNvSpPr>
                  <p:nvPr/>
                </p:nvSpPr>
                <p:spPr bwMode="auto">
                  <a:xfrm>
                    <a:off x="3751140" y="4614010"/>
                    <a:ext cx="48858" cy="8964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4" name="Prostokąt 39"/>
                  <p:cNvSpPr>
                    <a:spLocks noChangeArrowheads="1"/>
                  </p:cNvSpPr>
                  <p:nvPr/>
                </p:nvSpPr>
                <p:spPr bwMode="auto">
                  <a:xfrm>
                    <a:off x="3527926" y="4812723"/>
                    <a:ext cx="92315" cy="6686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5" name="pole tekstowe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56262" y="3472149"/>
                    <a:ext cx="385832" cy="28126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844083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292" b="1" dirty="0">
                        <a:solidFill>
                          <a:srgbClr val="C00000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186" name="Prostokąt 41"/>
                  <p:cNvSpPr>
                    <a:spLocks noChangeArrowheads="1"/>
                  </p:cNvSpPr>
                  <p:nvPr/>
                </p:nvSpPr>
                <p:spPr bwMode="auto">
                  <a:xfrm>
                    <a:off x="4917648" y="3946066"/>
                    <a:ext cx="92315" cy="6686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7" name="Prostokąt 42"/>
                  <p:cNvSpPr>
                    <a:spLocks noChangeArrowheads="1"/>
                  </p:cNvSpPr>
                  <p:nvPr/>
                </p:nvSpPr>
                <p:spPr bwMode="auto">
                  <a:xfrm>
                    <a:off x="5355575" y="3592411"/>
                    <a:ext cx="48858" cy="8964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8" name="Prostokąt 43"/>
                  <p:cNvSpPr>
                    <a:spLocks noChangeArrowheads="1"/>
                  </p:cNvSpPr>
                  <p:nvPr/>
                </p:nvSpPr>
                <p:spPr bwMode="auto">
                  <a:xfrm>
                    <a:off x="4917648" y="2327980"/>
                    <a:ext cx="92315" cy="6686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9" name="Prostokąt 44"/>
                  <p:cNvSpPr>
                    <a:spLocks noChangeArrowheads="1"/>
                  </p:cNvSpPr>
                  <p:nvPr/>
                </p:nvSpPr>
                <p:spPr bwMode="auto">
                  <a:xfrm>
                    <a:off x="5388317" y="2067730"/>
                    <a:ext cx="48858" cy="8964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90" name="pole tekstowe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46574" y="1926614"/>
                    <a:ext cx="385832" cy="28126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844083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292" b="1" dirty="0">
                        <a:solidFill>
                          <a:srgbClr val="C00000"/>
                        </a:solidFill>
                      </a:rPr>
                      <a:t>82</a:t>
                    </a:r>
                  </a:p>
                </p:txBody>
              </p:sp>
              <p:sp>
                <p:nvSpPr>
                  <p:cNvPr id="191" name="Prostokąt 46"/>
                  <p:cNvSpPr>
                    <a:spLocks noChangeArrowheads="1"/>
                  </p:cNvSpPr>
                  <p:nvPr/>
                </p:nvSpPr>
                <p:spPr bwMode="auto">
                  <a:xfrm>
                    <a:off x="6882753" y="2529726"/>
                    <a:ext cx="92315" cy="6686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92" name="Prostokąt 47"/>
                  <p:cNvSpPr>
                    <a:spLocks noChangeArrowheads="1"/>
                  </p:cNvSpPr>
                  <p:nvPr/>
                </p:nvSpPr>
                <p:spPr bwMode="auto">
                  <a:xfrm>
                    <a:off x="6882753" y="1372300"/>
                    <a:ext cx="92315" cy="6686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93" name="Prostokąt 48"/>
                  <p:cNvSpPr>
                    <a:spLocks noChangeArrowheads="1"/>
                  </p:cNvSpPr>
                  <p:nvPr/>
                </p:nvSpPr>
                <p:spPr bwMode="auto">
                  <a:xfrm>
                    <a:off x="7579920" y="2082536"/>
                    <a:ext cx="79609" cy="11249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pPr defTabSz="84408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215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196" name="Grupa 130"/>
                  <p:cNvGrpSpPr/>
                  <p:nvPr/>
                </p:nvGrpSpPr>
                <p:grpSpPr>
                  <a:xfrm>
                    <a:off x="2079441" y="4658832"/>
                    <a:ext cx="1669923" cy="1315798"/>
                    <a:chOff x="1641783" y="4949650"/>
                    <a:chExt cx="1669923" cy="1315798"/>
                  </a:xfrm>
                  <a:grpFill/>
                </p:grpSpPr>
                <p:sp>
                  <p:nvSpPr>
                    <p:cNvPr id="197" name="pole tekstowe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95708" y="5807786"/>
                      <a:ext cx="385832" cy="28126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defTabSz="844083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1292" b="1">
                          <a:solidFill>
                            <a:srgbClr val="7030A0"/>
                          </a:solidFill>
                        </a:rPr>
                        <a:t>28</a:t>
                      </a:r>
                    </a:p>
                  </p:txBody>
                </p:sp>
                <p:sp>
                  <p:nvSpPr>
                    <p:cNvPr id="198" name="pole tekstowe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41783" y="5984187"/>
                      <a:ext cx="385832" cy="28126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defTabSz="844083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1292" b="1" dirty="0">
                          <a:solidFill>
                            <a:srgbClr val="7030A0"/>
                          </a:solidFill>
                        </a:rPr>
                        <a:t>20</a:t>
                      </a:r>
                    </a:p>
                  </p:txBody>
                </p:sp>
                <p:sp>
                  <p:nvSpPr>
                    <p:cNvPr id="199" name="pole tekstowe 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25874" y="4949650"/>
                      <a:ext cx="385832" cy="28126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defTabSz="844083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1292" b="1" dirty="0">
                          <a:solidFill>
                            <a:srgbClr val="000000"/>
                          </a:solidFill>
                        </a:rPr>
                        <a:t>50</a:t>
                      </a:r>
                    </a:p>
                  </p:txBody>
                </p:sp>
              </p:grpSp>
              <p:sp>
                <p:nvSpPr>
                  <p:cNvPr id="162" name="pole tekstowe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13901" y="5753140"/>
                    <a:ext cx="289471" cy="2812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844083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292" b="1" dirty="0">
                        <a:solidFill>
                          <a:srgbClr val="C00000"/>
                        </a:solidFill>
                      </a:rPr>
                      <a:t>2</a:t>
                    </a:r>
                  </a:p>
                </p:txBody>
              </p:sp>
            </p:grpSp>
            <p:sp>
              <p:nvSpPr>
                <p:cNvPr id="148" name="Prostokąt 80"/>
                <p:cNvSpPr/>
                <p:nvPr/>
              </p:nvSpPr>
              <p:spPr bwMode="auto">
                <a:xfrm>
                  <a:off x="7765200" y="1375200"/>
                  <a:ext cx="45719" cy="45719"/>
                </a:xfrm>
                <a:prstGeom prst="rect">
                  <a:avLst/>
                </a:prstGeom>
                <a:grpFill/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84406" tIns="42203" rIns="84406" bIns="42203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221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9" name="Prostokąt 81"/>
                <p:cNvSpPr/>
                <p:nvPr/>
              </p:nvSpPr>
              <p:spPr bwMode="auto">
                <a:xfrm>
                  <a:off x="7855200" y="1375200"/>
                  <a:ext cx="45719" cy="45719"/>
                </a:xfrm>
                <a:prstGeom prst="rect">
                  <a:avLst/>
                </a:prstGeom>
                <a:grpFill/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84406" tIns="42203" rIns="84406" bIns="42203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221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0" name="Prostokąt 84"/>
                <p:cNvSpPr/>
                <p:nvPr/>
              </p:nvSpPr>
              <p:spPr bwMode="auto">
                <a:xfrm>
                  <a:off x="7676757" y="1462679"/>
                  <a:ext cx="45719" cy="45719"/>
                </a:xfrm>
                <a:prstGeom prst="rect">
                  <a:avLst/>
                </a:prstGeom>
                <a:grpFill/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84406" tIns="42203" rIns="84406" bIns="42203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221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1" name="Prostokąt 85"/>
                <p:cNvSpPr/>
                <p:nvPr/>
              </p:nvSpPr>
              <p:spPr bwMode="auto">
                <a:xfrm>
                  <a:off x="2661240" y="4799748"/>
                  <a:ext cx="45719" cy="45719"/>
                </a:xfrm>
                <a:prstGeom prst="rect">
                  <a:avLst/>
                </a:prstGeom>
                <a:solidFill>
                  <a:srgbClr val="FF6FCF"/>
                </a:solidFill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84406" tIns="42203" rIns="84406" bIns="42203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2215">
                    <a:solidFill>
                      <a:srgbClr val="FF00FF"/>
                    </a:solidFill>
                  </a:endParaRPr>
                </a:p>
              </p:txBody>
            </p:sp>
            <p:sp>
              <p:nvSpPr>
                <p:cNvPr id="152" name="Prostokąt 86"/>
                <p:cNvSpPr/>
                <p:nvPr/>
              </p:nvSpPr>
              <p:spPr bwMode="auto">
                <a:xfrm>
                  <a:off x="2574000" y="4799748"/>
                  <a:ext cx="45719" cy="45719"/>
                </a:xfrm>
                <a:prstGeom prst="rect">
                  <a:avLst/>
                </a:prstGeom>
                <a:solidFill>
                  <a:srgbClr val="FF6FCF"/>
                </a:solidFill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84406" tIns="42203" rIns="84406" bIns="42203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84408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2215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38" name="pole tekstowe 65"/>
              <p:cNvSpPr txBox="1"/>
              <p:nvPr/>
            </p:nvSpPr>
            <p:spPr>
              <a:xfrm>
                <a:off x="3089289" y="5461753"/>
                <a:ext cx="2241879" cy="33564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defTabSz="84408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846" b="1" i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Neutron number N</a:t>
                </a:r>
              </a:p>
            </p:txBody>
          </p:sp>
          <p:sp>
            <p:nvSpPr>
              <p:cNvPr id="139" name="pole tekstowe 66"/>
              <p:cNvSpPr txBox="1"/>
              <p:nvPr/>
            </p:nvSpPr>
            <p:spPr>
              <a:xfrm rot="16200000">
                <a:off x="-101405" y="2962156"/>
                <a:ext cx="1977081" cy="36334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defTabSz="84408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846" b="1" i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Proton number  Z</a:t>
                </a:r>
              </a:p>
            </p:txBody>
          </p:sp>
        </p:grpSp>
        <p:sp>
          <p:nvSpPr>
            <p:cNvPr id="202" name="pole tekstowe 6"/>
            <p:cNvSpPr txBox="1">
              <a:spLocks noChangeArrowheads="1"/>
            </p:cNvSpPr>
            <p:nvPr/>
          </p:nvSpPr>
          <p:spPr bwMode="auto">
            <a:xfrm>
              <a:off x="4320504" y="4233421"/>
              <a:ext cx="478339" cy="25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292" b="1" dirty="0">
                  <a:solidFill>
                    <a:srgbClr val="000000"/>
                  </a:solidFill>
                </a:rPr>
                <a:t>82</a:t>
              </a:r>
            </a:p>
          </p:txBody>
        </p:sp>
        <p:sp>
          <p:nvSpPr>
            <p:cNvPr id="203" name="pole tekstowe 6"/>
            <p:cNvSpPr txBox="1">
              <a:spLocks noChangeArrowheads="1"/>
            </p:cNvSpPr>
            <p:nvPr/>
          </p:nvSpPr>
          <p:spPr bwMode="auto">
            <a:xfrm>
              <a:off x="6006027" y="2841674"/>
              <a:ext cx="478339" cy="25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84408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292" b="1" dirty="0" smtClean="0">
                  <a:solidFill>
                    <a:srgbClr val="000000"/>
                  </a:solidFill>
                </a:rPr>
                <a:t>126</a:t>
              </a:r>
              <a:endParaRPr lang="pl-PL" sz="1292" b="1" dirty="0">
                <a:solidFill>
                  <a:srgbClr val="000000"/>
                </a:solidFill>
              </a:endParaRPr>
            </a:p>
          </p:txBody>
        </p:sp>
        <p:cxnSp>
          <p:nvCxnSpPr>
            <p:cNvPr id="204" name="Łącznik prosty ze strzałką 64"/>
            <p:cNvCxnSpPr/>
            <p:nvPr/>
          </p:nvCxnSpPr>
          <p:spPr bwMode="auto">
            <a:xfrm>
              <a:off x="2375811" y="6072565"/>
              <a:ext cx="3202075" cy="8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" name="Łącznik prosty ze strzałką 64"/>
            <p:cNvCxnSpPr/>
            <p:nvPr/>
          </p:nvCxnSpPr>
          <p:spPr bwMode="auto">
            <a:xfrm flipV="1">
              <a:off x="922261" y="2182839"/>
              <a:ext cx="0" cy="283718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oup 8"/>
          <p:cNvGrpSpPr/>
          <p:nvPr/>
        </p:nvGrpSpPr>
        <p:grpSpPr>
          <a:xfrm>
            <a:off x="5876885" y="2054565"/>
            <a:ext cx="625930" cy="504428"/>
            <a:chOff x="5850967" y="2164438"/>
            <a:chExt cx="625930" cy="504428"/>
          </a:xfrm>
        </p:grpSpPr>
        <p:sp>
          <p:nvSpPr>
            <p:cNvPr id="92" name="Oval 91"/>
            <p:cNvSpPr/>
            <p:nvPr/>
          </p:nvSpPr>
          <p:spPr>
            <a:xfrm>
              <a:off x="5850967" y="2423131"/>
              <a:ext cx="283634" cy="24573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/>
            <p:cNvSpPr/>
            <p:nvPr/>
          </p:nvSpPr>
          <p:spPr>
            <a:xfrm>
              <a:off x="6193263" y="2164438"/>
              <a:ext cx="283634" cy="24573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71719" y="2195552"/>
            <a:ext cx="2218449" cy="1607758"/>
            <a:chOff x="6435360" y="2170720"/>
            <a:chExt cx="2218449" cy="1607758"/>
          </a:xfrm>
        </p:grpSpPr>
        <p:grpSp>
          <p:nvGrpSpPr>
            <p:cNvPr id="10" name="Group 9"/>
            <p:cNvGrpSpPr/>
            <p:nvPr/>
          </p:nvGrpSpPr>
          <p:grpSpPr>
            <a:xfrm>
              <a:off x="7152757" y="2382754"/>
              <a:ext cx="1501052" cy="1395724"/>
              <a:chOff x="6816930" y="2378700"/>
              <a:chExt cx="1501052" cy="1395724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6816930" y="2378700"/>
                <a:ext cx="1374032" cy="1170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i="1" baseline="30000" dirty="0" smtClean="0">
                    <a:solidFill>
                      <a:srgbClr val="0000FF"/>
                    </a:solidFill>
                  </a:rPr>
                  <a:t>209</a:t>
                </a:r>
                <a:r>
                  <a:rPr lang="en-US" sz="2400" b="1" i="1" dirty="0" smtClean="0">
                    <a:solidFill>
                      <a:srgbClr val="0000FF"/>
                    </a:solidFill>
                  </a:rPr>
                  <a:t>Bi(</a:t>
                </a:r>
                <a:r>
                  <a:rPr lang="en-US" sz="2400" b="1" i="1" dirty="0" err="1" smtClean="0">
                    <a:solidFill>
                      <a:srgbClr val="0000FF"/>
                    </a:solidFill>
                  </a:rPr>
                  <a:t>n,</a:t>
                </a:r>
                <a:r>
                  <a:rPr lang="en-US" sz="2400" b="1" i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g</a:t>
                </a:r>
                <a:r>
                  <a:rPr lang="en-US" sz="2400" b="1" i="1" dirty="0" smtClean="0">
                    <a:solidFill>
                      <a:srgbClr val="0000FF"/>
                    </a:solidFill>
                  </a:rPr>
                  <a:t>)</a:t>
                </a:r>
              </a:p>
              <a:p>
                <a:pPr>
                  <a:lnSpc>
                    <a:spcPct val="50000"/>
                  </a:lnSpc>
                </a:pPr>
                <a:endParaRPr lang="en-US" sz="800" b="1" i="1" dirty="0" smtClean="0">
                  <a:solidFill>
                    <a:srgbClr val="0000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1400" i="1" dirty="0" err="1" smtClean="0">
                    <a:solidFill>
                      <a:srgbClr val="0000FF"/>
                    </a:solidFill>
                  </a:rPr>
                  <a:t>N.Cieplicka</a:t>
                </a:r>
                <a:endParaRPr lang="en-US" sz="1400" i="1" dirty="0" smtClean="0">
                  <a:solidFill>
                    <a:srgbClr val="0000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1400" b="1" i="1" dirty="0" smtClean="0">
                    <a:solidFill>
                      <a:srgbClr val="0000FF"/>
                    </a:solidFill>
                  </a:rPr>
                  <a:t>B. </a:t>
                </a:r>
                <a:r>
                  <a:rPr lang="en-US" sz="1400" b="1" i="1" dirty="0" err="1" smtClean="0">
                    <a:solidFill>
                      <a:srgbClr val="0000FF"/>
                    </a:solidFill>
                  </a:rPr>
                  <a:t>Fornal</a:t>
                </a:r>
                <a:r>
                  <a:rPr lang="en-US" sz="1400" b="1" i="1" dirty="0" smtClean="0">
                    <a:solidFill>
                      <a:srgbClr val="0000FF"/>
                    </a:solidFill>
                  </a:rPr>
                  <a:t> </a:t>
                </a:r>
              </a:p>
              <a:p>
                <a:pPr>
                  <a:lnSpc>
                    <a:spcPct val="50000"/>
                  </a:lnSpc>
                </a:pPr>
                <a:endParaRPr lang="en-US" sz="800" i="1" dirty="0" smtClean="0">
                  <a:solidFill>
                    <a:srgbClr val="0000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1400" i="1" dirty="0" smtClean="0">
                    <a:solidFill>
                      <a:srgbClr val="0000FF"/>
                    </a:solidFill>
                  </a:rPr>
                  <a:t>Krakow</a:t>
                </a:r>
                <a:endParaRPr lang="en-US" sz="1400" dirty="0"/>
              </a:p>
            </p:txBody>
          </p:sp>
          <p:grpSp>
            <p:nvGrpSpPr>
              <p:cNvPr id="80" name="Grupa 2"/>
              <p:cNvGrpSpPr>
                <a:grpSpLocks noChangeAspect="1"/>
              </p:cNvGrpSpPr>
              <p:nvPr/>
            </p:nvGrpSpPr>
            <p:grpSpPr bwMode="auto">
              <a:xfrm>
                <a:off x="7647292" y="3104809"/>
                <a:ext cx="670690" cy="669615"/>
                <a:chOff x="80845" y="1707463"/>
                <a:chExt cx="957600" cy="956775"/>
              </a:xfrm>
            </p:grpSpPr>
            <p:sp>
              <p:nvSpPr>
                <p:cNvPr id="81" name="Elipsa 1"/>
                <p:cNvSpPr>
                  <a:spLocks noChangeAspect="1"/>
                </p:cNvSpPr>
                <p:nvPr/>
              </p:nvSpPr>
              <p:spPr bwMode="auto">
                <a:xfrm>
                  <a:off x="80845" y="1707463"/>
                  <a:ext cx="957600" cy="956775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defTabSz="914400"/>
                  <a:endParaRPr lang="pl-PL" sz="3000">
                    <a:latin typeface="Times New Roman" pitchFamily="18" charset="0"/>
                  </a:endParaRPr>
                </a:p>
              </p:txBody>
            </p:sp>
            <p:pic>
              <p:nvPicPr>
                <p:cNvPr id="83" name="Picture 6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18332" y="1862794"/>
                  <a:ext cx="682625" cy="66833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cxnSp>
          <p:nvCxnSpPr>
            <p:cNvPr id="12" name="Straight Connector 11"/>
            <p:cNvCxnSpPr/>
            <p:nvPr/>
          </p:nvCxnSpPr>
          <p:spPr>
            <a:xfrm>
              <a:off x="6435360" y="2170720"/>
              <a:ext cx="827630" cy="418874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763580" y="2523006"/>
            <a:ext cx="1667469" cy="2414512"/>
            <a:chOff x="5446738" y="2329369"/>
            <a:chExt cx="1667469" cy="2414512"/>
          </a:xfrm>
        </p:grpSpPr>
        <p:sp>
          <p:nvSpPr>
            <p:cNvPr id="84" name="Rectangle 83"/>
            <p:cNvSpPr/>
            <p:nvPr/>
          </p:nvSpPr>
          <p:spPr>
            <a:xfrm>
              <a:off x="5446738" y="3379918"/>
              <a:ext cx="1396423" cy="13639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baseline="30000" dirty="0">
                  <a:solidFill>
                    <a:srgbClr val="0000FF"/>
                  </a:solidFill>
                </a:rPr>
                <a:t>1</a:t>
              </a:r>
              <a:r>
                <a:rPr lang="en-US" sz="2400" b="1" i="1" baseline="30000" dirty="0" smtClean="0">
                  <a:solidFill>
                    <a:srgbClr val="0000FF"/>
                  </a:solidFill>
                </a:rPr>
                <a:t>94</a:t>
              </a:r>
              <a:r>
                <a:rPr lang="en-US" sz="2400" b="1" i="1" dirty="0" smtClean="0">
                  <a:solidFill>
                    <a:srgbClr val="0000FF"/>
                  </a:solidFill>
                </a:rPr>
                <a:t>Pt(</a:t>
              </a:r>
              <a:r>
                <a:rPr lang="en-US" sz="2400" b="1" i="1" dirty="0" err="1" smtClean="0">
                  <a:solidFill>
                    <a:srgbClr val="0000FF"/>
                  </a:solidFill>
                </a:rPr>
                <a:t>n,</a:t>
              </a:r>
              <a:r>
                <a:rPr lang="en-US" sz="2400" b="1" i="1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400" b="1" i="1" dirty="0" smtClean="0">
                  <a:solidFill>
                    <a:srgbClr val="0000FF"/>
                  </a:solidFill>
                </a:rPr>
                <a:t>)</a:t>
              </a:r>
            </a:p>
            <a:p>
              <a:pPr>
                <a:lnSpc>
                  <a:spcPct val="50000"/>
                </a:lnSpc>
              </a:pPr>
              <a:endParaRPr lang="en-US" sz="800" b="1" i="1" dirty="0" smtClean="0">
                <a:solidFill>
                  <a:srgbClr val="0000FF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lang="en-US" sz="1400" i="1" dirty="0" smtClean="0">
                  <a:solidFill>
                    <a:srgbClr val="0000FF"/>
                  </a:solidFill>
                </a:rPr>
                <a:t>D. </a:t>
              </a:r>
              <a:r>
                <a:rPr lang="en-US" sz="1400" i="1" dirty="0" err="1" smtClean="0">
                  <a:solidFill>
                    <a:srgbClr val="0000FF"/>
                  </a:solidFill>
                </a:rPr>
                <a:t>Wilmsen</a:t>
              </a:r>
              <a:endParaRPr lang="en-US" sz="1400" b="1" i="1" dirty="0" smtClean="0">
                <a:solidFill>
                  <a:srgbClr val="0000FF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lang="en-US" sz="1400" b="1" i="1" dirty="0" smtClean="0">
                  <a:solidFill>
                    <a:srgbClr val="0000FF"/>
                  </a:solidFill>
                </a:rPr>
                <a:t>U. Koester</a:t>
              </a:r>
            </a:p>
            <a:p>
              <a:pPr>
                <a:lnSpc>
                  <a:spcPct val="50000"/>
                </a:lnSpc>
              </a:pPr>
              <a:endParaRPr lang="en-US" sz="800" i="1" dirty="0" smtClean="0">
                <a:solidFill>
                  <a:srgbClr val="0000FF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lang="en-US" sz="1400" i="1" dirty="0" err="1" smtClean="0">
                  <a:solidFill>
                    <a:srgbClr val="0000FF"/>
                  </a:solidFill>
                </a:rPr>
                <a:t>Koeln</a:t>
              </a:r>
              <a:endParaRPr lang="en-US" sz="1400" i="1" dirty="0" smtClean="0">
                <a:solidFill>
                  <a:srgbClr val="0000FF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lang="en-US" sz="1400" i="1" dirty="0" smtClean="0">
                  <a:solidFill>
                    <a:srgbClr val="0000FF"/>
                  </a:solidFill>
                </a:rPr>
                <a:t>ILL</a:t>
              </a:r>
              <a:endParaRPr lang="en-US" sz="14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59438" y="3962785"/>
              <a:ext cx="754769" cy="754769"/>
            </a:xfrm>
            <a:prstGeom prst="rect">
              <a:avLst/>
            </a:prstGeom>
          </p:spPr>
        </p:pic>
        <p:cxnSp>
          <p:nvCxnSpPr>
            <p:cNvPr id="94" name="Straight Connector 93"/>
            <p:cNvCxnSpPr>
              <a:stCxn id="92" idx="5"/>
            </p:cNvCxnSpPr>
            <p:nvPr/>
          </p:nvCxnSpPr>
          <p:spPr>
            <a:xfrm>
              <a:off x="5802145" y="2329369"/>
              <a:ext cx="41537" cy="1106282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ectangle 4"/>
          <p:cNvSpPr txBox="1">
            <a:spLocks noChangeArrowheads="1"/>
          </p:cNvSpPr>
          <p:nvPr/>
        </p:nvSpPr>
        <p:spPr>
          <a:xfrm>
            <a:off x="370849" y="-39892"/>
            <a:ext cx="8194866" cy="994621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3200" b="1" dirty="0" smtClean="0">
                <a:solidFill>
                  <a:srgbClr val="FF0000"/>
                </a:solidFill>
                <a:latin typeface="Corbel"/>
                <a:cs typeface="Corbel"/>
              </a:rPr>
              <a:t>HIGHLIGHTS </a:t>
            </a:r>
            <a:r>
              <a:rPr lang="de-DE" sz="3200" b="1" dirty="0" err="1" smtClean="0">
                <a:solidFill>
                  <a:srgbClr val="FF0000"/>
                </a:solidFill>
                <a:latin typeface="Corbel"/>
                <a:cs typeface="Corbel"/>
              </a:rPr>
              <a:t>from</a:t>
            </a:r>
            <a:r>
              <a:rPr lang="de-DE" sz="3200" b="1" dirty="0" smtClean="0">
                <a:solidFill>
                  <a:srgbClr val="FF0000"/>
                </a:solidFill>
                <a:latin typeface="Corbel"/>
                <a:cs typeface="Corbel"/>
              </a:rPr>
              <a:t> EXILL</a:t>
            </a:r>
            <a:endParaRPr lang="en-US" sz="2800" b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85" name="Rectangle 144"/>
          <p:cNvSpPr>
            <a:spLocks noChangeAspect="1" noChangeArrowheads="1"/>
          </p:cNvSpPr>
          <p:nvPr/>
        </p:nvSpPr>
        <p:spPr bwMode="auto">
          <a:xfrm>
            <a:off x="991260" y="973737"/>
            <a:ext cx="3289164" cy="76431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buClr>
                <a:srgbClr val="FF0000"/>
              </a:buClr>
            </a:pPr>
            <a:r>
              <a:rPr lang="it-IT" sz="2000" b="1" kern="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NUCLEAR STRUCTURE &amp;</a:t>
            </a:r>
          </a:p>
          <a:p>
            <a:pPr defTabSz="914400">
              <a:lnSpc>
                <a:spcPct val="110000"/>
              </a:lnSpc>
              <a:buClr>
                <a:srgbClr val="FF0000"/>
              </a:buClr>
            </a:pPr>
            <a:r>
              <a:rPr lang="it-IT" sz="2000" b="1" kern="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APPLICATIONS</a:t>
            </a:r>
            <a:endParaRPr lang="it-IT" sz="800" kern="0" dirty="0">
              <a:solidFill>
                <a:srgbClr val="FF00FF"/>
              </a:solidFill>
              <a:latin typeface="Corbel" charset="0"/>
              <a:cs typeface="Corbel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3374369" y="3700155"/>
            <a:ext cx="2101872" cy="2535651"/>
            <a:chOff x="3374369" y="3700145"/>
            <a:chExt cx="2101872" cy="2535651"/>
          </a:xfrm>
        </p:grpSpPr>
        <p:grpSp>
          <p:nvGrpSpPr>
            <p:cNvPr id="86" name="Group 11"/>
            <p:cNvGrpSpPr/>
            <p:nvPr/>
          </p:nvGrpSpPr>
          <p:grpSpPr>
            <a:xfrm>
              <a:off x="3374369" y="3700145"/>
              <a:ext cx="1703900" cy="2535651"/>
              <a:chOff x="3680220" y="3829323"/>
              <a:chExt cx="1703900" cy="2535651"/>
            </a:xfrm>
          </p:grpSpPr>
          <p:sp>
            <p:nvSpPr>
              <p:cNvPr id="87" name="Oval 80"/>
              <p:cNvSpPr>
                <a:spLocks noChangeAspect="1"/>
              </p:cNvSpPr>
              <p:nvPr/>
            </p:nvSpPr>
            <p:spPr>
              <a:xfrm>
                <a:off x="4513905" y="3829323"/>
                <a:ext cx="288353" cy="2520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8" name="Group 81"/>
              <p:cNvGrpSpPr/>
              <p:nvPr/>
            </p:nvGrpSpPr>
            <p:grpSpPr>
              <a:xfrm>
                <a:off x="3680220" y="4025280"/>
                <a:ext cx="1703900" cy="2339694"/>
                <a:chOff x="4995856" y="2456773"/>
                <a:chExt cx="1703900" cy="2339694"/>
              </a:xfrm>
            </p:grpSpPr>
            <p:sp>
              <p:nvSpPr>
                <p:cNvPr id="90" name="Rectangle 86"/>
                <p:cNvSpPr/>
                <p:nvPr/>
              </p:nvSpPr>
              <p:spPr>
                <a:xfrm>
                  <a:off x="4995856" y="3300160"/>
                  <a:ext cx="1703900" cy="14963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i="1" baseline="30000" dirty="0" smtClean="0">
                      <a:solidFill>
                        <a:srgbClr val="0000FF"/>
                      </a:solidFill>
                    </a:rPr>
                    <a:t>133</a:t>
                  </a:r>
                  <a:r>
                    <a:rPr lang="en-US" sz="2400" b="1" i="1" dirty="0" smtClean="0">
                      <a:solidFill>
                        <a:srgbClr val="0000FF"/>
                      </a:solidFill>
                    </a:rPr>
                    <a:t>Sb: </a:t>
                  </a:r>
                  <a:r>
                    <a:rPr lang="en-US" sz="2000" b="1" i="1" dirty="0" smtClean="0">
                      <a:solidFill>
                        <a:srgbClr val="0000FF"/>
                      </a:solidFill>
                    </a:rPr>
                    <a:t>fission</a:t>
                  </a:r>
                  <a:endParaRPr lang="en-US" sz="700" b="1" i="1" dirty="0" smtClean="0">
                    <a:solidFill>
                      <a:srgbClr val="0000FF"/>
                    </a:solidFill>
                  </a:endParaRPr>
                </a:p>
                <a:p>
                  <a:pPr>
                    <a:lnSpc>
                      <a:spcPct val="90000"/>
                    </a:lnSpc>
                  </a:pPr>
                  <a:r>
                    <a:rPr lang="en-US" sz="1400" i="1" dirty="0" smtClean="0">
                      <a:solidFill>
                        <a:srgbClr val="0000FF"/>
                      </a:solidFill>
                    </a:rPr>
                    <a:t>G. </a:t>
                  </a:r>
                  <a:r>
                    <a:rPr lang="en-US" sz="1400" i="1" dirty="0" err="1" smtClean="0">
                      <a:solidFill>
                        <a:srgbClr val="0000FF"/>
                      </a:solidFill>
                    </a:rPr>
                    <a:t>Bocchi</a:t>
                  </a:r>
                  <a:endParaRPr lang="en-US" sz="1400" i="1" dirty="0" smtClean="0">
                    <a:solidFill>
                      <a:srgbClr val="0000FF"/>
                    </a:solidFill>
                  </a:endParaRPr>
                </a:p>
                <a:p>
                  <a:pPr>
                    <a:lnSpc>
                      <a:spcPct val="90000"/>
                    </a:lnSpc>
                  </a:pPr>
                  <a:r>
                    <a:rPr lang="en-US" sz="1400" b="1" i="1" dirty="0" smtClean="0">
                      <a:solidFill>
                        <a:srgbClr val="0000FF"/>
                      </a:solidFill>
                    </a:rPr>
                    <a:t>S. </a:t>
                  </a:r>
                  <a:r>
                    <a:rPr lang="en-US" sz="1400" b="1" i="1" dirty="0" err="1" smtClean="0">
                      <a:solidFill>
                        <a:srgbClr val="0000FF"/>
                      </a:solidFill>
                    </a:rPr>
                    <a:t>Leoni</a:t>
                  </a:r>
                  <a:r>
                    <a:rPr lang="en-US" sz="1400" b="1" i="1" dirty="0" smtClean="0">
                      <a:solidFill>
                        <a:srgbClr val="0000FF"/>
                      </a:solidFill>
                    </a:rPr>
                    <a:t> 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US" sz="1400" b="1" i="1" dirty="0" smtClean="0">
                      <a:solidFill>
                        <a:srgbClr val="0000FF"/>
                      </a:solidFill>
                    </a:rPr>
                    <a:t>B. </a:t>
                  </a:r>
                  <a:r>
                    <a:rPr lang="en-US" sz="1400" b="1" i="1" dirty="0" err="1" smtClean="0">
                      <a:solidFill>
                        <a:srgbClr val="0000FF"/>
                      </a:solidFill>
                    </a:rPr>
                    <a:t>Fornal</a:t>
                  </a:r>
                  <a:endParaRPr lang="en-US" sz="1400" b="1" i="1" dirty="0" smtClean="0">
                    <a:solidFill>
                      <a:srgbClr val="0000FF"/>
                    </a:solidFill>
                  </a:endParaRPr>
                </a:p>
                <a:p>
                  <a:pPr>
                    <a:lnSpc>
                      <a:spcPct val="50000"/>
                    </a:lnSpc>
                  </a:pPr>
                  <a:endParaRPr lang="en-US" sz="800" i="1" dirty="0" smtClean="0">
                    <a:solidFill>
                      <a:srgbClr val="0000FF"/>
                    </a:solidFill>
                  </a:endParaRPr>
                </a:p>
                <a:p>
                  <a:pPr>
                    <a:lnSpc>
                      <a:spcPct val="90000"/>
                    </a:lnSpc>
                  </a:pPr>
                  <a:r>
                    <a:rPr lang="en-US" sz="1400" i="1" dirty="0" smtClean="0">
                      <a:solidFill>
                        <a:srgbClr val="0000FF"/>
                      </a:solidFill>
                    </a:rPr>
                    <a:t>Milano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US" sz="1400" i="1" dirty="0" smtClean="0">
                      <a:solidFill>
                        <a:srgbClr val="0000FF"/>
                      </a:solidFill>
                    </a:rPr>
                    <a:t>Krakow</a:t>
                  </a:r>
                  <a:endParaRPr lang="en-US" sz="1400" dirty="0"/>
                </a:p>
              </p:txBody>
            </p:sp>
            <p:cxnSp>
              <p:nvCxnSpPr>
                <p:cNvPr id="91" name="Straight Connector 85"/>
                <p:cNvCxnSpPr/>
                <p:nvPr/>
              </p:nvCxnSpPr>
              <p:spPr>
                <a:xfrm flipH="1">
                  <a:off x="5581251" y="2456773"/>
                  <a:ext cx="394710" cy="948725"/>
                </a:xfrm>
                <a:prstGeom prst="line">
                  <a:avLst/>
                </a:prstGeom>
                <a:ln w="9525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9" name="Picture 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10270" y="5374302"/>
                <a:ext cx="724425" cy="719999"/>
              </a:xfrm>
              <a:prstGeom prst="rect">
                <a:avLst/>
              </a:prstGeom>
            </p:spPr>
          </p:pic>
        </p:grpSp>
        <p:sp>
          <p:nvSpPr>
            <p:cNvPr id="97" name="Elipsa 1"/>
            <p:cNvSpPr>
              <a:spLocks noChangeAspect="1"/>
            </p:cNvSpPr>
            <p:nvPr/>
          </p:nvSpPr>
          <p:spPr bwMode="auto">
            <a:xfrm>
              <a:off x="4792125" y="5252827"/>
              <a:ext cx="684116" cy="683020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defTabSz="914400"/>
              <a:endParaRPr lang="pl-PL" sz="3000">
                <a:latin typeface="Times New Roman" pitchFamily="18" charset="0"/>
              </a:endParaRPr>
            </a:p>
          </p:txBody>
        </p:sp>
        <p:pic>
          <p:nvPicPr>
            <p:cNvPr id="98" name="Picture 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901377" y="5361539"/>
              <a:ext cx="478358" cy="468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6" name="Gruppo 95"/>
          <p:cNvGrpSpPr/>
          <p:nvPr/>
        </p:nvGrpSpPr>
        <p:grpSpPr>
          <a:xfrm>
            <a:off x="7862288" y="10"/>
            <a:ext cx="1291537" cy="567207"/>
            <a:chOff x="7862283" y="0"/>
            <a:chExt cx="1291537" cy="567207"/>
          </a:xfrm>
        </p:grpSpPr>
        <p:sp>
          <p:nvSpPr>
            <p:cNvPr id="99" name="TextBox 11"/>
            <p:cNvSpPr txBox="1"/>
            <p:nvPr/>
          </p:nvSpPr>
          <p:spPr>
            <a:xfrm>
              <a:off x="7862283" y="8945"/>
              <a:ext cx="72873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EXILL</a:t>
              </a:r>
            </a:p>
          </p:txBody>
        </p:sp>
        <p:pic>
          <p:nvPicPr>
            <p:cNvPr id="100" name="Immagine 9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51332" y="0"/>
              <a:ext cx="602488" cy="567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1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3509" y="34"/>
            <a:ext cx="41957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4400" b="1" baseline="30000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194</a:t>
            </a:r>
            <a:r>
              <a:rPr lang="it-IT" sz="4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Pt(</a:t>
            </a:r>
            <a:r>
              <a:rPr lang="it-IT" sz="4400" b="1" dirty="0" err="1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n,</a:t>
            </a:r>
            <a:r>
              <a:rPr lang="it-IT" sz="4400" b="1" dirty="0" err="1" smtClean="0">
                <a:solidFill>
                  <a:srgbClr val="0000FF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it-IT" sz="4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)</a:t>
            </a:r>
            <a:r>
              <a:rPr lang="it-IT" sz="4400" b="1" baseline="30000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195</a:t>
            </a:r>
            <a:r>
              <a:rPr lang="it-IT" sz="4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Pt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3"/>
          <a:srcRect l="7136" r="9756" b="56509"/>
          <a:stretch/>
        </p:blipFill>
        <p:spPr>
          <a:xfrm>
            <a:off x="282931" y="1015943"/>
            <a:ext cx="4906211" cy="165775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82940" y="2796510"/>
            <a:ext cx="4841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High Spin </a:t>
            </a:r>
            <a:r>
              <a:rPr lang="it-IT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Isomer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 (</a:t>
            </a:r>
            <a:r>
              <a:rPr lang="it-IT" sz="2000" b="1" dirty="0">
                <a:solidFill>
                  <a:srgbClr val="0000FF"/>
                </a:solidFill>
                <a:latin typeface="Corbel"/>
                <a:cs typeface="Corbel"/>
              </a:rPr>
              <a:t>13/2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+)</a:t>
            </a:r>
            <a:endParaRPr lang="it-IT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Strong </a:t>
            </a:r>
            <a:r>
              <a:rPr lang="it-IT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population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 from </a:t>
            </a:r>
            <a:r>
              <a:rPr lang="it-IT" dirty="0" err="1" smtClean="0">
                <a:solidFill>
                  <a:srgbClr val="0000FF"/>
                </a:solidFill>
                <a:latin typeface="Corbel"/>
                <a:cs typeface="Corbel"/>
              </a:rPr>
              <a:t>low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 spin </a:t>
            </a:r>
            <a:r>
              <a:rPr lang="it-IT" dirty="0" err="1" smtClean="0">
                <a:solidFill>
                  <a:srgbClr val="0000FF"/>
                </a:solidFill>
                <a:latin typeface="Corbel"/>
                <a:cs typeface="Corbel"/>
              </a:rPr>
              <a:t>capture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 state</a:t>
            </a:r>
            <a:endParaRPr lang="it-IT" sz="2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52894" y="5856310"/>
            <a:ext cx="7938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CC0099"/>
                </a:solidFill>
                <a:latin typeface="Corbel"/>
                <a:cs typeface="Corbel"/>
                <a:sym typeface="Wingdings"/>
              </a:rPr>
              <a:t> </a:t>
            </a:r>
            <a:r>
              <a:rPr lang="it-IT" sz="2400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Search</a:t>
            </a:r>
            <a:r>
              <a:rPr lang="it-IT" sz="2400" b="1" i="1" dirty="0" smtClean="0">
                <a:solidFill>
                  <a:srgbClr val="CC0099"/>
                </a:solidFill>
                <a:latin typeface="Corbel"/>
                <a:cs typeface="Corbel"/>
              </a:rPr>
              <a:t> for </a:t>
            </a:r>
            <a:r>
              <a:rPr lang="it-IT" sz="2400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low</a:t>
            </a:r>
            <a:r>
              <a:rPr lang="it-IT" sz="2400" b="1" i="1" dirty="0" smtClean="0">
                <a:solidFill>
                  <a:srgbClr val="CC0099"/>
                </a:solidFill>
                <a:latin typeface="Corbel"/>
                <a:cs typeface="Corbel"/>
              </a:rPr>
              <a:t>-spin “</a:t>
            </a:r>
            <a:r>
              <a:rPr lang="it-IT" sz="2400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doorway</a:t>
            </a:r>
            <a:r>
              <a:rPr lang="it-IT" sz="2400" b="1" i="1" dirty="0" smtClean="0">
                <a:solidFill>
                  <a:srgbClr val="CC0099"/>
                </a:solidFill>
                <a:latin typeface="Corbel"/>
                <a:cs typeface="Corbel"/>
              </a:rPr>
              <a:t> </a:t>
            </a:r>
            <a:r>
              <a:rPr lang="it-IT" sz="2400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states</a:t>
            </a:r>
            <a:r>
              <a:rPr lang="it-IT" sz="2400" b="1" i="1" dirty="0" smtClean="0">
                <a:solidFill>
                  <a:srgbClr val="CC0099"/>
                </a:solidFill>
                <a:latin typeface="Corbel"/>
                <a:cs typeface="Corbel"/>
              </a:rPr>
              <a:t>” </a:t>
            </a:r>
            <a:r>
              <a:rPr lang="it-IT" sz="2400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feeding</a:t>
            </a:r>
            <a:r>
              <a:rPr lang="it-IT" sz="2400" b="1" i="1" dirty="0" smtClean="0">
                <a:solidFill>
                  <a:srgbClr val="CC0099"/>
                </a:solidFill>
                <a:latin typeface="Corbel"/>
                <a:cs typeface="Corbel"/>
              </a:rPr>
              <a:t> the </a:t>
            </a:r>
            <a:r>
              <a:rPr lang="it-IT" sz="2400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isomer</a:t>
            </a:r>
            <a:endParaRPr lang="it-IT" sz="2400" i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82935" y="3985060"/>
            <a:ext cx="7071167" cy="1829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u="sng" dirty="0" smtClean="0">
                <a:solidFill>
                  <a:srgbClr val="FF0000"/>
                </a:solidFill>
                <a:latin typeface="Corbel"/>
                <a:cs typeface="Corbel"/>
              </a:rPr>
              <a:t>IDEAL </a:t>
            </a:r>
            <a:r>
              <a:rPr lang="it-IT" sz="2400" b="1" u="sng" dirty="0" err="1" smtClean="0">
                <a:solidFill>
                  <a:srgbClr val="FF0000"/>
                </a:solidFill>
                <a:latin typeface="Corbel"/>
                <a:cs typeface="Corbel"/>
              </a:rPr>
              <a:t>Properties</a:t>
            </a:r>
            <a:r>
              <a:rPr lang="it-IT" sz="2400" b="1" u="sng" dirty="0" smtClean="0">
                <a:solidFill>
                  <a:srgbClr val="FF0000"/>
                </a:solidFill>
                <a:latin typeface="Corbel"/>
                <a:cs typeface="Corbel"/>
              </a:rPr>
              <a:t> for </a:t>
            </a:r>
            <a:r>
              <a:rPr lang="it-IT" sz="2400" b="1" u="sng" dirty="0" err="1" smtClean="0">
                <a:solidFill>
                  <a:srgbClr val="FF0000"/>
                </a:solidFill>
                <a:latin typeface="Corbel"/>
                <a:cs typeface="Corbel"/>
              </a:rPr>
              <a:t>Medical</a:t>
            </a:r>
            <a:r>
              <a:rPr lang="it-IT" sz="2400" b="1" u="sng" dirty="0" smtClean="0">
                <a:solidFill>
                  <a:srgbClr val="FF0000"/>
                </a:solidFill>
                <a:latin typeface="Corbel"/>
                <a:cs typeface="Corbel"/>
              </a:rPr>
              <a:t> Application</a:t>
            </a:r>
            <a:r>
              <a:rPr lang="it-IT" sz="2400" b="1" dirty="0" smtClean="0">
                <a:solidFill>
                  <a:srgbClr val="FF0000"/>
                </a:solidFill>
                <a:latin typeface="Corbel"/>
                <a:cs typeface="Corbel"/>
              </a:rPr>
              <a:t>:</a:t>
            </a:r>
          </a:p>
          <a:p>
            <a:pPr>
              <a:lnSpc>
                <a:spcPct val="50000"/>
              </a:lnSpc>
            </a:pPr>
            <a:endParaRPr lang="it-IT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²"/>
            </a:pP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4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days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half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-life 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(</a:t>
            </a:r>
            <a:r>
              <a:rPr lang="it-IT" dirty="0" err="1" smtClean="0">
                <a:solidFill>
                  <a:srgbClr val="0000FF"/>
                </a:solidFill>
                <a:latin typeface="Corbel"/>
                <a:cs typeface="Corbel"/>
              </a:rPr>
              <a:t>nuclear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 medicine in-vivo)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²"/>
            </a:pP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IMAGING with 99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keV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-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ray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 and X-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rays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(</a:t>
            </a:r>
            <a:r>
              <a:rPr lang="it-IT" dirty="0" err="1" smtClean="0">
                <a:solidFill>
                  <a:srgbClr val="0000FF"/>
                </a:solidFill>
                <a:latin typeface="Corbel"/>
                <a:cs typeface="Corbel"/>
              </a:rPr>
              <a:t>similar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 to </a:t>
            </a:r>
            <a:r>
              <a:rPr lang="it-IT" baseline="30000" dirty="0" smtClean="0">
                <a:solidFill>
                  <a:srgbClr val="0000FF"/>
                </a:solidFill>
                <a:latin typeface="Corbel"/>
                <a:cs typeface="Corbel"/>
              </a:rPr>
              <a:t>99m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Tc and </a:t>
            </a:r>
            <a:r>
              <a:rPr lang="it-IT" baseline="30000" dirty="0" smtClean="0">
                <a:solidFill>
                  <a:srgbClr val="0000FF"/>
                </a:solidFill>
                <a:latin typeface="Corbel"/>
                <a:cs typeface="Corbel"/>
              </a:rPr>
              <a:t>201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Tl)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²"/>
            </a:pP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Conversion and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Auger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electron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used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in RADIO-CHEMOTHERAPY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²"/>
            </a:pP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Chemical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similarities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with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cytotoxic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chemotherapeutic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compounds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endParaRPr lang="it-IT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6182295" y="2270303"/>
            <a:ext cx="2785709" cy="2245895"/>
            <a:chOff x="6182285" y="2270293"/>
            <a:chExt cx="2785709" cy="2245895"/>
          </a:xfrm>
        </p:grpSpPr>
        <p:grpSp>
          <p:nvGrpSpPr>
            <p:cNvPr id="6" name="Gruppo 5"/>
            <p:cNvGrpSpPr/>
            <p:nvPr/>
          </p:nvGrpSpPr>
          <p:grpSpPr>
            <a:xfrm>
              <a:off x="6182285" y="2270293"/>
              <a:ext cx="2753894" cy="2245895"/>
              <a:chOff x="6136105" y="1031863"/>
              <a:chExt cx="2753894" cy="2245895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4"/>
              <a:srcRect l="8938" t="2595" r="10896" b="3974"/>
              <a:stretch/>
            </p:blipFill>
            <p:spPr>
              <a:xfrm>
                <a:off x="6136105" y="1031863"/>
                <a:ext cx="2753894" cy="2245895"/>
              </a:xfrm>
              <a:prstGeom prst="rect">
                <a:avLst/>
              </a:prstGeom>
            </p:spPr>
          </p:pic>
          <p:sp>
            <p:nvSpPr>
              <p:cNvPr id="4" name="CasellaDiTesto 3"/>
              <p:cNvSpPr txBox="1"/>
              <p:nvPr/>
            </p:nvSpPr>
            <p:spPr>
              <a:xfrm>
                <a:off x="6275927" y="2691143"/>
                <a:ext cx="806568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60000"/>
                  </a:lnSpc>
                </a:pPr>
                <a:r>
                  <a:rPr lang="it-IT" b="1" i="1" dirty="0">
                    <a:solidFill>
                      <a:srgbClr val="0000FF"/>
                    </a:solidFill>
                    <a:latin typeface="Corbel"/>
                    <a:cs typeface="Corbel"/>
                  </a:rPr>
                  <a:t>n</a:t>
                </a:r>
                <a:r>
                  <a:rPr lang="it-IT" b="1" i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m </a:t>
                </a:r>
              </a:p>
              <a:p>
                <a:pPr>
                  <a:lnSpc>
                    <a:spcPct val="60000"/>
                  </a:lnSpc>
                </a:pPr>
                <a:r>
                  <a:rPr lang="it-IT" b="1" i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range</a:t>
                </a:r>
                <a:endParaRPr lang="it-IT" b="1" i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2" name="Rettangolo 1"/>
            <p:cNvSpPr/>
            <p:nvPr/>
          </p:nvSpPr>
          <p:spPr>
            <a:xfrm>
              <a:off x="8139334" y="3541511"/>
              <a:ext cx="828660" cy="5447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b="1" i="1" dirty="0" err="1">
                  <a:solidFill>
                    <a:srgbClr val="0000FF"/>
                  </a:solidFill>
                  <a:latin typeface="Corbel"/>
                  <a:cs typeface="Corbel"/>
                </a:rPr>
                <a:t>Auger</a:t>
              </a:r>
              <a:r>
                <a:rPr lang="it-IT" b="1" i="1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endParaRPr lang="it-IT" b="1" i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80000"/>
                </a:lnSpc>
              </a:pPr>
              <a:r>
                <a:rPr lang="it-IT" b="1" i="1" dirty="0" smtClean="0">
                  <a:solidFill>
                    <a:srgbClr val="0000FF"/>
                  </a:solidFill>
                  <a:latin typeface="Corbel"/>
                  <a:cs typeface="Corbel"/>
                </a:rPr>
                <a:t>e</a:t>
              </a:r>
              <a:r>
                <a:rPr lang="it-IT" b="1" i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-</a:t>
              </a:r>
              <a:endParaRPr lang="it-IT" i="1" baseline="30000" dirty="0"/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7862288" y="10"/>
            <a:ext cx="1291537" cy="567207"/>
            <a:chOff x="7862283" y="0"/>
            <a:chExt cx="1291537" cy="567207"/>
          </a:xfrm>
        </p:grpSpPr>
        <p:sp>
          <p:nvSpPr>
            <p:cNvPr id="15" name="TextBox 11"/>
            <p:cNvSpPr txBox="1"/>
            <p:nvPr/>
          </p:nvSpPr>
          <p:spPr>
            <a:xfrm>
              <a:off x="7862283" y="8945"/>
              <a:ext cx="72873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EXILL</a:t>
              </a:r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1332" y="0"/>
              <a:ext cx="602488" cy="567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781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970703" y="361676"/>
            <a:ext cx="7852260" cy="5723307"/>
            <a:chOff x="970701" y="361672"/>
            <a:chExt cx="7852260" cy="5723307"/>
          </a:xfrm>
        </p:grpSpPr>
        <p:sp>
          <p:nvSpPr>
            <p:cNvPr id="268" name="Prostokąt 49"/>
            <p:cNvSpPr>
              <a:spLocks noChangeArrowheads="1"/>
            </p:cNvSpPr>
            <p:nvPr/>
          </p:nvSpPr>
          <p:spPr bwMode="auto">
            <a:xfrm>
              <a:off x="970701" y="361672"/>
              <a:ext cx="7852260" cy="5723307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269" name="Obraz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3" b="12035"/>
            <a:stretch>
              <a:fillRect/>
            </a:stretch>
          </p:blipFill>
          <p:spPr bwMode="auto">
            <a:xfrm>
              <a:off x="6137727" y="384577"/>
              <a:ext cx="2351724" cy="171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0" name="Obraz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 b="7314"/>
            <a:stretch>
              <a:fillRect/>
            </a:stretch>
          </p:blipFill>
          <p:spPr bwMode="auto">
            <a:xfrm>
              <a:off x="4162167" y="1420946"/>
              <a:ext cx="2401516" cy="180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1" name="Obraz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4" b="7684"/>
            <a:stretch>
              <a:fillRect/>
            </a:stretch>
          </p:blipFill>
          <p:spPr bwMode="auto">
            <a:xfrm>
              <a:off x="2403394" y="2593679"/>
              <a:ext cx="2623740" cy="180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2" name="Obraz 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2" r="-7402" b="7880"/>
            <a:stretch>
              <a:fillRect/>
            </a:stretch>
          </p:blipFill>
          <p:spPr bwMode="auto">
            <a:xfrm>
              <a:off x="1183092" y="4169289"/>
              <a:ext cx="2739760" cy="179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3" name="Prostokąt 15"/>
            <p:cNvSpPr>
              <a:spLocks noChangeArrowheads="1"/>
            </p:cNvSpPr>
            <p:nvPr/>
          </p:nvSpPr>
          <p:spPr bwMode="auto">
            <a:xfrm>
              <a:off x="1303068" y="5661874"/>
              <a:ext cx="495694" cy="43294"/>
            </a:xfrm>
            <a:prstGeom prst="rect">
              <a:avLst/>
            </a:prstGeom>
            <a:noFill/>
            <a:ln w="9525" algn="ctr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4" name="Prostokąt 16"/>
            <p:cNvSpPr>
              <a:spLocks noChangeArrowheads="1"/>
            </p:cNvSpPr>
            <p:nvPr/>
          </p:nvSpPr>
          <p:spPr bwMode="auto">
            <a:xfrm rot="5400000">
              <a:off x="1256345" y="5637804"/>
              <a:ext cx="351775" cy="36888"/>
            </a:xfrm>
            <a:prstGeom prst="rect">
              <a:avLst/>
            </a:prstGeom>
            <a:noFill/>
            <a:ln w="6350" algn="ctr">
              <a:solidFill>
                <a:srgbClr val="000000">
                  <a:alpha val="5098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5" name="Prostokąt 19"/>
            <p:cNvSpPr>
              <a:spLocks noChangeArrowheads="1"/>
            </p:cNvSpPr>
            <p:nvPr/>
          </p:nvSpPr>
          <p:spPr bwMode="auto">
            <a:xfrm>
              <a:off x="1620081" y="4915336"/>
              <a:ext cx="80695" cy="1266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6" name="Prostokąt 20"/>
            <p:cNvSpPr>
              <a:spLocks noChangeArrowheads="1"/>
            </p:cNvSpPr>
            <p:nvPr/>
          </p:nvSpPr>
          <p:spPr bwMode="auto">
            <a:xfrm>
              <a:off x="1349177" y="5375634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7" name="Prostokąt 21"/>
            <p:cNvSpPr>
              <a:spLocks noChangeArrowheads="1"/>
            </p:cNvSpPr>
            <p:nvPr/>
          </p:nvSpPr>
          <p:spPr bwMode="auto">
            <a:xfrm>
              <a:off x="1626748" y="5806698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8" name="Prostokąt 22"/>
            <p:cNvSpPr>
              <a:spLocks noChangeArrowheads="1"/>
            </p:cNvSpPr>
            <p:nvPr/>
          </p:nvSpPr>
          <p:spPr bwMode="auto">
            <a:xfrm>
              <a:off x="1391885" y="5809585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9" name="Prostokąt 23"/>
            <p:cNvSpPr>
              <a:spLocks noChangeArrowheads="1"/>
            </p:cNvSpPr>
            <p:nvPr/>
          </p:nvSpPr>
          <p:spPr bwMode="auto">
            <a:xfrm>
              <a:off x="1277511" y="5592609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0" name="Prostokąt 24"/>
            <p:cNvSpPr>
              <a:spLocks noChangeArrowheads="1"/>
            </p:cNvSpPr>
            <p:nvPr/>
          </p:nvSpPr>
          <p:spPr bwMode="auto">
            <a:xfrm>
              <a:off x="1781688" y="5655002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1" name="Prostokąt 25"/>
            <p:cNvSpPr>
              <a:spLocks noChangeArrowheads="1"/>
            </p:cNvSpPr>
            <p:nvPr/>
          </p:nvSpPr>
          <p:spPr bwMode="auto">
            <a:xfrm>
              <a:off x="2240458" y="5353084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2" name="Prostokąt 26"/>
            <p:cNvSpPr>
              <a:spLocks noChangeArrowheads="1"/>
            </p:cNvSpPr>
            <p:nvPr/>
          </p:nvSpPr>
          <p:spPr bwMode="auto">
            <a:xfrm>
              <a:off x="2085769" y="5537521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3" name="Prostokąt 27"/>
            <p:cNvSpPr>
              <a:spLocks noChangeArrowheads="1"/>
            </p:cNvSpPr>
            <p:nvPr/>
          </p:nvSpPr>
          <p:spPr bwMode="auto">
            <a:xfrm>
              <a:off x="2392602" y="5353085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4" name="Prostokąt 28"/>
            <p:cNvSpPr>
              <a:spLocks noChangeArrowheads="1"/>
            </p:cNvSpPr>
            <p:nvPr/>
          </p:nvSpPr>
          <p:spPr bwMode="auto">
            <a:xfrm>
              <a:off x="1417709" y="5460524"/>
              <a:ext cx="29046" cy="238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5" name="pole tekstowe 11"/>
            <p:cNvSpPr txBox="1">
              <a:spLocks noChangeArrowheads="1"/>
            </p:cNvSpPr>
            <p:nvPr/>
          </p:nvSpPr>
          <p:spPr bwMode="auto">
            <a:xfrm>
              <a:off x="1199830" y="5252455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86" name="Prostokąt 29"/>
            <p:cNvSpPr>
              <a:spLocks noChangeArrowheads="1"/>
            </p:cNvSpPr>
            <p:nvPr/>
          </p:nvSpPr>
          <p:spPr bwMode="auto">
            <a:xfrm>
              <a:off x="1710487" y="482849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7" name="pole tekstowe 30"/>
            <p:cNvSpPr txBox="1">
              <a:spLocks noChangeArrowheads="1"/>
            </p:cNvSpPr>
            <p:nvPr/>
          </p:nvSpPr>
          <p:spPr bwMode="auto">
            <a:xfrm>
              <a:off x="1510001" y="4725212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288" name="Prostokąt 31"/>
            <p:cNvSpPr>
              <a:spLocks noChangeArrowheads="1"/>
            </p:cNvSpPr>
            <p:nvPr/>
          </p:nvSpPr>
          <p:spPr bwMode="auto">
            <a:xfrm>
              <a:off x="1950077" y="4479373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9" name="Prostokąt 32"/>
            <p:cNvSpPr>
              <a:spLocks noChangeArrowheads="1"/>
            </p:cNvSpPr>
            <p:nvPr/>
          </p:nvSpPr>
          <p:spPr bwMode="auto">
            <a:xfrm>
              <a:off x="2925407" y="4830446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0" name="pole tekstowe 33"/>
            <p:cNvSpPr txBox="1">
              <a:spLocks noChangeArrowheads="1"/>
            </p:cNvSpPr>
            <p:nvPr/>
          </p:nvSpPr>
          <p:spPr bwMode="auto">
            <a:xfrm>
              <a:off x="1753194" y="4355793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291" name="Prostokąt 34"/>
            <p:cNvSpPr>
              <a:spLocks noChangeArrowheads="1"/>
            </p:cNvSpPr>
            <p:nvPr/>
          </p:nvSpPr>
          <p:spPr bwMode="auto">
            <a:xfrm>
              <a:off x="2085770" y="4297727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2" name="Prostokąt 35"/>
            <p:cNvSpPr>
              <a:spLocks noChangeArrowheads="1"/>
            </p:cNvSpPr>
            <p:nvPr/>
          </p:nvSpPr>
          <p:spPr bwMode="auto">
            <a:xfrm>
              <a:off x="2381679" y="405828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3" name="Prostokąt 36"/>
            <p:cNvSpPr>
              <a:spLocks noChangeArrowheads="1"/>
            </p:cNvSpPr>
            <p:nvPr/>
          </p:nvSpPr>
          <p:spPr bwMode="auto">
            <a:xfrm>
              <a:off x="3238573" y="328597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4" name="Prostokąt 37"/>
            <p:cNvSpPr>
              <a:spLocks noChangeArrowheads="1"/>
            </p:cNvSpPr>
            <p:nvPr/>
          </p:nvSpPr>
          <p:spPr bwMode="auto">
            <a:xfrm>
              <a:off x="3051176" y="3495055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5" name="Prostokąt 38"/>
            <p:cNvSpPr>
              <a:spLocks noChangeArrowheads="1"/>
            </p:cNvSpPr>
            <p:nvPr/>
          </p:nvSpPr>
          <p:spPr bwMode="auto">
            <a:xfrm>
              <a:off x="3432701" y="4459075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6" name="Prostokąt 39"/>
            <p:cNvSpPr>
              <a:spLocks noChangeArrowheads="1"/>
            </p:cNvSpPr>
            <p:nvPr/>
          </p:nvSpPr>
          <p:spPr bwMode="auto">
            <a:xfrm>
              <a:off x="3237585" y="4647250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7" name="pole tekstowe 40"/>
            <p:cNvSpPr txBox="1">
              <a:spLocks noChangeArrowheads="1"/>
            </p:cNvSpPr>
            <p:nvPr/>
          </p:nvSpPr>
          <p:spPr bwMode="auto">
            <a:xfrm>
              <a:off x="2875096" y="3365321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298" name="Prostokąt 41"/>
            <p:cNvSpPr>
              <a:spLocks noChangeArrowheads="1"/>
            </p:cNvSpPr>
            <p:nvPr/>
          </p:nvSpPr>
          <p:spPr bwMode="auto">
            <a:xfrm>
              <a:off x="4452372" y="382655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9" name="Prostokąt 42"/>
            <p:cNvSpPr>
              <a:spLocks noChangeArrowheads="1"/>
            </p:cNvSpPr>
            <p:nvPr/>
          </p:nvSpPr>
          <p:spPr bwMode="auto">
            <a:xfrm>
              <a:off x="4835173" y="349165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0" name="Prostokąt 43"/>
            <p:cNvSpPr>
              <a:spLocks noChangeArrowheads="1"/>
            </p:cNvSpPr>
            <p:nvPr/>
          </p:nvSpPr>
          <p:spPr bwMode="auto">
            <a:xfrm>
              <a:off x="4452372" y="2294284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1" name="Prostokąt 44"/>
            <p:cNvSpPr>
              <a:spLocks noChangeArrowheads="1"/>
            </p:cNvSpPr>
            <p:nvPr/>
          </p:nvSpPr>
          <p:spPr bwMode="auto">
            <a:xfrm>
              <a:off x="4863794" y="204783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2" name="pole tekstowe 45"/>
            <p:cNvSpPr txBox="1">
              <a:spLocks noChangeArrowheads="1"/>
            </p:cNvSpPr>
            <p:nvPr/>
          </p:nvSpPr>
          <p:spPr bwMode="auto">
            <a:xfrm>
              <a:off x="4652481" y="1914205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  <p:sp>
          <p:nvSpPr>
            <p:cNvPr id="303" name="Prostokąt 46"/>
            <p:cNvSpPr>
              <a:spLocks noChangeArrowheads="1"/>
            </p:cNvSpPr>
            <p:nvPr/>
          </p:nvSpPr>
          <p:spPr bwMode="auto">
            <a:xfrm>
              <a:off x="6170114" y="2485331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4" name="Prostokąt 47"/>
            <p:cNvSpPr>
              <a:spLocks noChangeArrowheads="1"/>
            </p:cNvSpPr>
            <p:nvPr/>
          </p:nvSpPr>
          <p:spPr bwMode="auto">
            <a:xfrm>
              <a:off x="6170114" y="1389288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5" name="Prostokąt 48"/>
            <p:cNvSpPr>
              <a:spLocks noChangeArrowheads="1"/>
            </p:cNvSpPr>
            <p:nvPr/>
          </p:nvSpPr>
          <p:spPr bwMode="auto">
            <a:xfrm>
              <a:off x="6779523" y="2061857"/>
              <a:ext cx="69588" cy="1065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08" name="Grupa 67"/>
            <p:cNvGrpSpPr/>
            <p:nvPr/>
          </p:nvGrpSpPr>
          <p:grpSpPr>
            <a:xfrm>
              <a:off x="1947566" y="2179277"/>
              <a:ext cx="4536096" cy="3575470"/>
              <a:chOff x="1614481" y="2497350"/>
              <a:chExt cx="5189314" cy="3775714"/>
            </a:xfrm>
          </p:grpSpPr>
          <p:sp>
            <p:nvSpPr>
              <p:cNvPr id="312" name="pole tekstowe 8"/>
              <p:cNvSpPr txBox="1">
                <a:spLocks noChangeArrowheads="1"/>
              </p:cNvSpPr>
              <p:nvPr/>
            </p:nvSpPr>
            <p:spPr bwMode="auto">
              <a:xfrm>
                <a:off x="1965555" y="5796080"/>
                <a:ext cx="439715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charset="0"/>
                  </a:rPr>
                  <a:t>28</a:t>
                </a:r>
              </a:p>
            </p:txBody>
          </p:sp>
          <p:sp>
            <p:nvSpPr>
              <p:cNvPr id="313" name="pole tekstowe 7"/>
              <p:cNvSpPr txBox="1">
                <a:spLocks noChangeArrowheads="1"/>
              </p:cNvSpPr>
              <p:nvPr/>
            </p:nvSpPr>
            <p:spPr bwMode="auto">
              <a:xfrm>
                <a:off x="2925874" y="4949650"/>
                <a:ext cx="439715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50</a:t>
                </a:r>
              </a:p>
            </p:txBody>
          </p:sp>
          <p:sp>
            <p:nvSpPr>
              <p:cNvPr id="314" name="pole tekstowe 5"/>
              <p:cNvSpPr txBox="1">
                <a:spLocks noChangeArrowheads="1"/>
              </p:cNvSpPr>
              <p:nvPr/>
            </p:nvSpPr>
            <p:spPr bwMode="auto">
              <a:xfrm>
                <a:off x="6249851" y="2497350"/>
                <a:ext cx="553944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126</a:t>
                </a:r>
              </a:p>
            </p:txBody>
          </p:sp>
          <p:sp>
            <p:nvSpPr>
              <p:cNvPr id="315" name="pole tekstowe 6"/>
              <p:cNvSpPr txBox="1">
                <a:spLocks noChangeArrowheads="1"/>
              </p:cNvSpPr>
              <p:nvPr/>
            </p:nvSpPr>
            <p:spPr bwMode="auto">
              <a:xfrm>
                <a:off x="4370949" y="4207245"/>
                <a:ext cx="518200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82</a:t>
                </a:r>
              </a:p>
            </p:txBody>
          </p:sp>
          <p:sp>
            <p:nvSpPr>
              <p:cNvPr id="316" name="pole tekstowe 9"/>
              <p:cNvSpPr txBox="1">
                <a:spLocks noChangeArrowheads="1"/>
              </p:cNvSpPr>
              <p:nvPr/>
            </p:nvSpPr>
            <p:spPr bwMode="auto">
              <a:xfrm>
                <a:off x="1614481" y="5948050"/>
                <a:ext cx="439715" cy="325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charset="0"/>
                  </a:rPr>
                  <a:t>20</a:t>
                </a:r>
              </a:p>
            </p:txBody>
          </p:sp>
        </p:grpSp>
        <p:sp>
          <p:nvSpPr>
            <p:cNvPr id="309" name="pole tekstowe 18"/>
            <p:cNvSpPr txBox="1">
              <a:spLocks noChangeArrowheads="1"/>
            </p:cNvSpPr>
            <p:nvPr/>
          </p:nvSpPr>
          <p:spPr bwMode="auto">
            <a:xfrm>
              <a:off x="1122247" y="5537792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310" name="pole tekstowe 17"/>
            <p:cNvSpPr txBox="1">
              <a:spLocks noChangeArrowheads="1"/>
            </p:cNvSpPr>
            <p:nvPr/>
          </p:nvSpPr>
          <p:spPr bwMode="auto">
            <a:xfrm>
              <a:off x="1293567" y="5749796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311" name="pole tekstowe 10"/>
            <p:cNvSpPr txBox="1">
              <a:spLocks noChangeArrowheads="1"/>
            </p:cNvSpPr>
            <p:nvPr/>
          </p:nvSpPr>
          <p:spPr bwMode="auto">
            <a:xfrm>
              <a:off x="1533406" y="5745972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63" name="Prostokąt 1"/>
            <p:cNvSpPr/>
            <p:nvPr/>
          </p:nvSpPr>
          <p:spPr bwMode="auto">
            <a:xfrm>
              <a:off x="6871644" y="160831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4" name="Prostokąt 54"/>
            <p:cNvSpPr/>
            <p:nvPr/>
          </p:nvSpPr>
          <p:spPr bwMode="auto">
            <a:xfrm>
              <a:off x="6950315" y="160831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5" name="Prostokąt 55"/>
            <p:cNvSpPr/>
            <p:nvPr/>
          </p:nvSpPr>
          <p:spPr bwMode="auto">
            <a:xfrm>
              <a:off x="6794334" y="169115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6" name="Prostokąt 70"/>
            <p:cNvSpPr/>
            <p:nvPr/>
          </p:nvSpPr>
          <p:spPr bwMode="auto">
            <a:xfrm>
              <a:off x="2410159" y="4851243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7" name="Prostokąt 72"/>
            <p:cNvSpPr/>
            <p:nvPr/>
          </p:nvSpPr>
          <p:spPr bwMode="auto">
            <a:xfrm>
              <a:off x="2333900" y="4851243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3" name="Prostokąt 170"/>
            <p:cNvSpPr/>
            <p:nvPr/>
          </p:nvSpPr>
          <p:spPr bwMode="auto">
            <a:xfrm>
              <a:off x="2401294" y="5256755"/>
              <a:ext cx="123630" cy="963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254" name="Grupa 167"/>
            <p:cNvGrpSpPr/>
            <p:nvPr/>
          </p:nvGrpSpPr>
          <p:grpSpPr>
            <a:xfrm>
              <a:off x="2086319" y="5256755"/>
              <a:ext cx="154125" cy="281626"/>
              <a:chOff x="2387592" y="4973039"/>
              <a:chExt cx="166970" cy="281626"/>
            </a:xfrm>
          </p:grpSpPr>
          <p:sp>
            <p:nvSpPr>
              <p:cNvPr id="260" name="Prostokąt 166"/>
              <p:cNvSpPr/>
              <p:nvPr/>
            </p:nvSpPr>
            <p:spPr bwMode="auto">
              <a:xfrm>
                <a:off x="2389777" y="5096218"/>
                <a:ext cx="164785" cy="15844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61" name="Prostokąt 165"/>
              <p:cNvSpPr/>
              <p:nvPr/>
            </p:nvSpPr>
            <p:spPr bwMode="auto">
              <a:xfrm>
                <a:off x="2387592" y="4973039"/>
                <a:ext cx="87419" cy="123179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255" name="Prostokąt 169"/>
            <p:cNvSpPr/>
            <p:nvPr/>
          </p:nvSpPr>
          <p:spPr bwMode="auto">
            <a:xfrm>
              <a:off x="2381680" y="5068750"/>
              <a:ext cx="80695" cy="65474"/>
            </a:xfrm>
            <a:prstGeom prst="rect">
              <a:avLst/>
            </a:prstGeom>
            <a:solidFill>
              <a:srgbClr val="FFA3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256" name="Łącznik prosty ze strzałką 96"/>
            <p:cNvCxnSpPr/>
            <p:nvPr/>
          </p:nvCxnSpPr>
          <p:spPr bwMode="auto">
            <a:xfrm>
              <a:off x="5620884" y="5532232"/>
              <a:ext cx="3202077" cy="94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7" name="pole tekstowe 101"/>
            <p:cNvSpPr txBox="1"/>
            <p:nvPr/>
          </p:nvSpPr>
          <p:spPr>
            <a:xfrm>
              <a:off x="6202111" y="5514937"/>
              <a:ext cx="2436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Neutron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N</a:t>
              </a:r>
              <a:endPara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8" name="Łącznik prosty ze strzałką 93"/>
            <p:cNvCxnSpPr/>
            <p:nvPr/>
          </p:nvCxnSpPr>
          <p:spPr bwMode="auto">
            <a:xfrm flipV="1">
              <a:off x="1406340" y="1843281"/>
              <a:ext cx="0" cy="2987441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9" name="pole tekstowe 104"/>
            <p:cNvSpPr txBox="1"/>
            <p:nvPr/>
          </p:nvSpPr>
          <p:spPr>
            <a:xfrm rot="16200000">
              <a:off x="9797" y="3043393"/>
              <a:ext cx="2321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Proton </a:t>
              </a:r>
              <a:r>
                <a:rPr kumimoji="0" lang="pl-PL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number</a:t>
              </a:r>
              <a:r>
                <a:rPr kumimoji="0" lang="pl-PL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Z</a:t>
              </a:r>
              <a:endPara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7" name="Rectangle 144"/>
          <p:cNvSpPr>
            <a:spLocks noChangeArrowheads="1"/>
          </p:cNvSpPr>
          <p:nvPr/>
        </p:nvSpPr>
        <p:spPr bwMode="auto">
          <a:xfrm>
            <a:off x="2097412" y="326135"/>
            <a:ext cx="5693547" cy="5304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buClr>
                <a:srgbClr val="FF0000"/>
              </a:buClr>
            </a:pPr>
            <a:r>
              <a:rPr lang="it-IT" b="1" kern="0" dirty="0" err="1" smtClean="0">
                <a:solidFill>
                  <a:srgbClr val="FF0000"/>
                </a:solidFill>
                <a:latin typeface="Corbel" charset="0"/>
                <a:cs typeface="Corbel" charset="0"/>
              </a:rPr>
              <a:t>Quest</a:t>
            </a:r>
            <a:r>
              <a:rPr lang="it-IT" b="1" kern="0" dirty="0" smtClean="0">
                <a:solidFill>
                  <a:srgbClr val="FF0000"/>
                </a:solidFill>
                <a:latin typeface="Corbel" charset="0"/>
                <a:cs typeface="Corbel" charset="0"/>
              </a:rPr>
              <a:t> for a UNIFIED DESCRIPTION of ALL Nuclei</a:t>
            </a:r>
            <a:endParaRPr lang="it-IT" sz="800" kern="0" dirty="0" smtClean="0">
              <a:solidFill>
                <a:srgbClr val="FF0000"/>
              </a:solidFill>
              <a:latin typeface="Corbel" charset="0"/>
              <a:cs typeface="Corbel" charset="0"/>
            </a:endParaRPr>
          </a:p>
          <a:p>
            <a:pPr defTabSz="914400">
              <a:lnSpc>
                <a:spcPct val="110000"/>
              </a:lnSpc>
              <a:buClr>
                <a:srgbClr val="FF0000"/>
              </a:buClr>
            </a:pPr>
            <a:endParaRPr lang="it-IT" sz="800" kern="0" dirty="0" smtClean="0">
              <a:solidFill>
                <a:srgbClr val="FF0000"/>
              </a:solidFill>
              <a:latin typeface="Corbel" charset="0"/>
              <a:cs typeface="Corbel" charset="0"/>
            </a:endParaRPr>
          </a:p>
        </p:txBody>
      </p:sp>
      <p:sp>
        <p:nvSpPr>
          <p:cNvPr id="334" name="TextBox 2"/>
          <p:cNvSpPr txBox="1">
            <a:spLocks noChangeArrowheads="1"/>
          </p:cNvSpPr>
          <p:nvPr/>
        </p:nvSpPr>
        <p:spPr bwMode="auto">
          <a:xfrm>
            <a:off x="1895140" y="-103704"/>
            <a:ext cx="6017207" cy="5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FF00"/>
                </a:solidFill>
                <a:latin typeface="Corbel" charset="0"/>
              </a:rPr>
              <a:t>Challenge</a:t>
            </a:r>
            <a:r>
              <a:rPr lang="pl-PL" b="1" dirty="0" smtClean="0">
                <a:solidFill>
                  <a:srgbClr val="FFFF00"/>
                </a:solidFill>
                <a:latin typeface="Corbel" charset="0"/>
              </a:rPr>
              <a:t>s</a:t>
            </a:r>
            <a:r>
              <a:rPr lang="en-US" b="1" dirty="0" smtClean="0">
                <a:solidFill>
                  <a:srgbClr val="FFFF00"/>
                </a:solidFill>
                <a:latin typeface="Corbel" charset="0"/>
              </a:rPr>
              <a:t> in MODERN NUCLEAR PHYSICS</a:t>
            </a:r>
          </a:p>
          <a:p>
            <a:pPr eaLnBrk="1" hangingPunct="1">
              <a:lnSpc>
                <a:spcPct val="50000"/>
              </a:lnSpc>
            </a:pPr>
            <a:endParaRPr lang="en-US" sz="800" b="1" dirty="0" smtClean="0">
              <a:solidFill>
                <a:srgbClr val="FFFF00"/>
              </a:solidFill>
              <a:latin typeface="Corbel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262200" y="361676"/>
            <a:ext cx="6201447" cy="4956673"/>
            <a:chOff x="2262200" y="361672"/>
            <a:chExt cx="6201447" cy="4956673"/>
          </a:xfrm>
        </p:grpSpPr>
        <p:grpSp>
          <p:nvGrpSpPr>
            <p:cNvPr id="93" name="Gruppo 92"/>
            <p:cNvGrpSpPr/>
            <p:nvPr/>
          </p:nvGrpSpPr>
          <p:grpSpPr>
            <a:xfrm>
              <a:off x="2262200" y="361672"/>
              <a:ext cx="6201447" cy="4956673"/>
              <a:chOff x="2262200" y="361672"/>
              <a:chExt cx="6201447" cy="4956673"/>
            </a:xfrm>
          </p:grpSpPr>
          <p:sp>
            <p:nvSpPr>
              <p:cNvPr id="94" name="Dowolny kształt 66"/>
              <p:cNvSpPr/>
              <p:nvPr/>
            </p:nvSpPr>
            <p:spPr bwMode="auto">
              <a:xfrm>
                <a:off x="5462960" y="384578"/>
                <a:ext cx="2772302" cy="1529627"/>
              </a:xfrm>
              <a:custGeom>
                <a:avLst/>
                <a:gdLst>
                  <a:gd name="connsiteX0" fmla="*/ 0 w 3211174"/>
                  <a:gd name="connsiteY0" fmla="*/ 1496291 h 1506726"/>
                  <a:gd name="connsiteX1" fmla="*/ 118753 w 3211174"/>
                  <a:gd name="connsiteY1" fmla="*/ 1413164 h 1506726"/>
                  <a:gd name="connsiteX2" fmla="*/ 154379 w 3211174"/>
                  <a:gd name="connsiteY2" fmla="*/ 1401288 h 1506726"/>
                  <a:gd name="connsiteX3" fmla="*/ 190005 w 3211174"/>
                  <a:gd name="connsiteY3" fmla="*/ 1389413 h 1506726"/>
                  <a:gd name="connsiteX4" fmla="*/ 201880 w 3211174"/>
                  <a:gd name="connsiteY4" fmla="*/ 1353787 h 1506726"/>
                  <a:gd name="connsiteX5" fmla="*/ 273132 w 3211174"/>
                  <a:gd name="connsiteY5" fmla="*/ 1306286 h 1506726"/>
                  <a:gd name="connsiteX6" fmla="*/ 308758 w 3211174"/>
                  <a:gd name="connsiteY6" fmla="*/ 1270660 h 1506726"/>
                  <a:gd name="connsiteX7" fmla="*/ 320634 w 3211174"/>
                  <a:gd name="connsiteY7" fmla="*/ 1235034 h 1506726"/>
                  <a:gd name="connsiteX8" fmla="*/ 391885 w 3211174"/>
                  <a:gd name="connsiteY8" fmla="*/ 1211283 h 1506726"/>
                  <a:gd name="connsiteX9" fmla="*/ 522514 w 3211174"/>
                  <a:gd name="connsiteY9" fmla="*/ 1187532 h 1506726"/>
                  <a:gd name="connsiteX10" fmla="*/ 581891 w 3211174"/>
                  <a:gd name="connsiteY10" fmla="*/ 1140031 h 1506726"/>
                  <a:gd name="connsiteX11" fmla="*/ 617517 w 3211174"/>
                  <a:gd name="connsiteY11" fmla="*/ 1128156 h 1506726"/>
                  <a:gd name="connsiteX12" fmla="*/ 688769 w 3211174"/>
                  <a:gd name="connsiteY12" fmla="*/ 1080655 h 1506726"/>
                  <a:gd name="connsiteX13" fmla="*/ 724395 w 3211174"/>
                  <a:gd name="connsiteY13" fmla="*/ 1056904 h 1506726"/>
                  <a:gd name="connsiteX14" fmla="*/ 760021 w 3211174"/>
                  <a:gd name="connsiteY14" fmla="*/ 1045029 h 1506726"/>
                  <a:gd name="connsiteX15" fmla="*/ 819397 w 3211174"/>
                  <a:gd name="connsiteY15" fmla="*/ 997527 h 1506726"/>
                  <a:gd name="connsiteX16" fmla="*/ 855023 w 3211174"/>
                  <a:gd name="connsiteY16" fmla="*/ 961901 h 1506726"/>
                  <a:gd name="connsiteX17" fmla="*/ 961901 w 3211174"/>
                  <a:gd name="connsiteY17" fmla="*/ 902525 h 1506726"/>
                  <a:gd name="connsiteX18" fmla="*/ 997527 w 3211174"/>
                  <a:gd name="connsiteY18" fmla="*/ 878774 h 1506726"/>
                  <a:gd name="connsiteX19" fmla="*/ 1045028 w 3211174"/>
                  <a:gd name="connsiteY19" fmla="*/ 807522 h 1506726"/>
                  <a:gd name="connsiteX20" fmla="*/ 1116280 w 3211174"/>
                  <a:gd name="connsiteY20" fmla="*/ 771896 h 1506726"/>
                  <a:gd name="connsiteX21" fmla="*/ 1223158 w 3211174"/>
                  <a:gd name="connsiteY21" fmla="*/ 724395 h 1506726"/>
                  <a:gd name="connsiteX22" fmla="*/ 1258784 w 3211174"/>
                  <a:gd name="connsiteY22" fmla="*/ 712519 h 1506726"/>
                  <a:gd name="connsiteX23" fmla="*/ 1330036 w 3211174"/>
                  <a:gd name="connsiteY23" fmla="*/ 665018 h 1506726"/>
                  <a:gd name="connsiteX24" fmla="*/ 1389413 w 3211174"/>
                  <a:gd name="connsiteY24" fmla="*/ 605642 h 1506726"/>
                  <a:gd name="connsiteX25" fmla="*/ 1496291 w 3211174"/>
                  <a:gd name="connsiteY25" fmla="*/ 570016 h 1506726"/>
                  <a:gd name="connsiteX26" fmla="*/ 1531917 w 3211174"/>
                  <a:gd name="connsiteY26" fmla="*/ 558140 h 1506726"/>
                  <a:gd name="connsiteX27" fmla="*/ 1638795 w 3211174"/>
                  <a:gd name="connsiteY27" fmla="*/ 510639 h 1506726"/>
                  <a:gd name="connsiteX28" fmla="*/ 1698171 w 3211174"/>
                  <a:gd name="connsiteY28" fmla="*/ 498764 h 1506726"/>
                  <a:gd name="connsiteX29" fmla="*/ 1769423 w 3211174"/>
                  <a:gd name="connsiteY29" fmla="*/ 475013 h 1506726"/>
                  <a:gd name="connsiteX30" fmla="*/ 1828800 w 3211174"/>
                  <a:gd name="connsiteY30" fmla="*/ 415636 h 1506726"/>
                  <a:gd name="connsiteX31" fmla="*/ 1864426 w 3211174"/>
                  <a:gd name="connsiteY31" fmla="*/ 380010 h 1506726"/>
                  <a:gd name="connsiteX32" fmla="*/ 2030680 w 3211174"/>
                  <a:gd name="connsiteY32" fmla="*/ 344384 h 1506726"/>
                  <a:gd name="connsiteX33" fmla="*/ 2113808 w 3211174"/>
                  <a:gd name="connsiteY33" fmla="*/ 332509 h 1506726"/>
                  <a:gd name="connsiteX34" fmla="*/ 2232561 w 3211174"/>
                  <a:gd name="connsiteY34" fmla="*/ 296883 h 1506726"/>
                  <a:gd name="connsiteX35" fmla="*/ 2268187 w 3211174"/>
                  <a:gd name="connsiteY35" fmla="*/ 285008 h 1506726"/>
                  <a:gd name="connsiteX36" fmla="*/ 2303813 w 3211174"/>
                  <a:gd name="connsiteY36" fmla="*/ 261257 h 1506726"/>
                  <a:gd name="connsiteX37" fmla="*/ 2339439 w 3211174"/>
                  <a:gd name="connsiteY37" fmla="*/ 249382 h 1506726"/>
                  <a:gd name="connsiteX38" fmla="*/ 2375065 w 3211174"/>
                  <a:gd name="connsiteY38" fmla="*/ 213756 h 1506726"/>
                  <a:gd name="connsiteX39" fmla="*/ 2446317 w 3211174"/>
                  <a:gd name="connsiteY39" fmla="*/ 178130 h 1506726"/>
                  <a:gd name="connsiteX40" fmla="*/ 2481943 w 3211174"/>
                  <a:gd name="connsiteY40" fmla="*/ 154379 h 1506726"/>
                  <a:gd name="connsiteX41" fmla="*/ 2517569 w 3211174"/>
                  <a:gd name="connsiteY41" fmla="*/ 142504 h 1506726"/>
                  <a:gd name="connsiteX42" fmla="*/ 2588821 w 3211174"/>
                  <a:gd name="connsiteY42" fmla="*/ 95003 h 1506726"/>
                  <a:gd name="connsiteX43" fmla="*/ 2624447 w 3211174"/>
                  <a:gd name="connsiteY43" fmla="*/ 71252 h 1506726"/>
                  <a:gd name="connsiteX44" fmla="*/ 2826327 w 3211174"/>
                  <a:gd name="connsiteY44" fmla="*/ 35626 h 1506726"/>
                  <a:gd name="connsiteX45" fmla="*/ 3040083 w 3211174"/>
                  <a:gd name="connsiteY45" fmla="*/ 11875 h 1506726"/>
                  <a:gd name="connsiteX46" fmla="*/ 3099459 w 3211174"/>
                  <a:gd name="connsiteY46" fmla="*/ 0 h 1506726"/>
                  <a:gd name="connsiteX47" fmla="*/ 3194462 w 3211174"/>
                  <a:gd name="connsiteY47" fmla="*/ 11875 h 1506726"/>
                  <a:gd name="connsiteX48" fmla="*/ 3170711 w 3211174"/>
                  <a:gd name="connsiteY48" fmla="*/ 83127 h 1506726"/>
                  <a:gd name="connsiteX49" fmla="*/ 3135085 w 3211174"/>
                  <a:gd name="connsiteY49" fmla="*/ 95003 h 1506726"/>
                  <a:gd name="connsiteX50" fmla="*/ 3051958 w 3211174"/>
                  <a:gd name="connsiteY50" fmla="*/ 118753 h 1506726"/>
                  <a:gd name="connsiteX51" fmla="*/ 2980706 w 3211174"/>
                  <a:gd name="connsiteY51" fmla="*/ 178130 h 1506726"/>
                  <a:gd name="connsiteX52" fmla="*/ 2909454 w 3211174"/>
                  <a:gd name="connsiteY52" fmla="*/ 190005 h 1506726"/>
                  <a:gd name="connsiteX53" fmla="*/ 2660072 w 3211174"/>
                  <a:gd name="connsiteY53" fmla="*/ 249382 h 1506726"/>
                  <a:gd name="connsiteX54" fmla="*/ 2612571 w 3211174"/>
                  <a:gd name="connsiteY54" fmla="*/ 296883 h 1506726"/>
                  <a:gd name="connsiteX55" fmla="*/ 2576945 w 3211174"/>
                  <a:gd name="connsiteY55" fmla="*/ 332509 h 1506726"/>
                  <a:gd name="connsiteX56" fmla="*/ 2541319 w 3211174"/>
                  <a:gd name="connsiteY56" fmla="*/ 344384 h 1506726"/>
                  <a:gd name="connsiteX57" fmla="*/ 2398815 w 3211174"/>
                  <a:gd name="connsiteY57" fmla="*/ 356260 h 1506726"/>
                  <a:gd name="connsiteX58" fmla="*/ 2327563 w 3211174"/>
                  <a:gd name="connsiteY58" fmla="*/ 391886 h 1506726"/>
                  <a:gd name="connsiteX59" fmla="*/ 2256311 w 3211174"/>
                  <a:gd name="connsiteY59" fmla="*/ 415636 h 1506726"/>
                  <a:gd name="connsiteX60" fmla="*/ 2220685 w 3211174"/>
                  <a:gd name="connsiteY60" fmla="*/ 427512 h 1506726"/>
                  <a:gd name="connsiteX61" fmla="*/ 2185059 w 3211174"/>
                  <a:gd name="connsiteY61" fmla="*/ 451262 h 1506726"/>
                  <a:gd name="connsiteX62" fmla="*/ 2173184 w 3211174"/>
                  <a:gd name="connsiteY62" fmla="*/ 486888 h 1506726"/>
                  <a:gd name="connsiteX63" fmla="*/ 2161309 w 3211174"/>
                  <a:gd name="connsiteY63" fmla="*/ 534390 h 1506726"/>
                  <a:gd name="connsiteX64" fmla="*/ 2090057 w 3211174"/>
                  <a:gd name="connsiteY64" fmla="*/ 558140 h 1506726"/>
                  <a:gd name="connsiteX65" fmla="*/ 2006930 w 3211174"/>
                  <a:gd name="connsiteY65" fmla="*/ 581891 h 1506726"/>
                  <a:gd name="connsiteX66" fmla="*/ 1959428 w 3211174"/>
                  <a:gd name="connsiteY66" fmla="*/ 653143 h 1506726"/>
                  <a:gd name="connsiteX67" fmla="*/ 1888176 w 3211174"/>
                  <a:gd name="connsiteY67" fmla="*/ 676893 h 1506726"/>
                  <a:gd name="connsiteX68" fmla="*/ 1852550 w 3211174"/>
                  <a:gd name="connsiteY68" fmla="*/ 688769 h 1506726"/>
                  <a:gd name="connsiteX69" fmla="*/ 1840675 w 3211174"/>
                  <a:gd name="connsiteY69" fmla="*/ 724395 h 1506726"/>
                  <a:gd name="connsiteX70" fmla="*/ 1805049 w 3211174"/>
                  <a:gd name="connsiteY70" fmla="*/ 748145 h 1506726"/>
                  <a:gd name="connsiteX71" fmla="*/ 1721922 w 3211174"/>
                  <a:gd name="connsiteY71" fmla="*/ 771896 h 1506726"/>
                  <a:gd name="connsiteX72" fmla="*/ 1686296 w 3211174"/>
                  <a:gd name="connsiteY72" fmla="*/ 783771 h 1506726"/>
                  <a:gd name="connsiteX73" fmla="*/ 1626919 w 3211174"/>
                  <a:gd name="connsiteY73" fmla="*/ 831273 h 1506726"/>
                  <a:gd name="connsiteX74" fmla="*/ 1567543 w 3211174"/>
                  <a:gd name="connsiteY74" fmla="*/ 878774 h 1506726"/>
                  <a:gd name="connsiteX75" fmla="*/ 1531917 w 3211174"/>
                  <a:gd name="connsiteY75" fmla="*/ 902525 h 1506726"/>
                  <a:gd name="connsiteX76" fmla="*/ 1508166 w 3211174"/>
                  <a:gd name="connsiteY76" fmla="*/ 938151 h 1506726"/>
                  <a:gd name="connsiteX77" fmla="*/ 1436914 w 3211174"/>
                  <a:gd name="connsiteY77" fmla="*/ 961901 h 1506726"/>
                  <a:gd name="connsiteX78" fmla="*/ 1365662 w 3211174"/>
                  <a:gd name="connsiteY78" fmla="*/ 1009403 h 1506726"/>
                  <a:gd name="connsiteX79" fmla="*/ 1306285 w 3211174"/>
                  <a:gd name="connsiteY79" fmla="*/ 1080655 h 1506726"/>
                  <a:gd name="connsiteX80" fmla="*/ 1294410 w 3211174"/>
                  <a:gd name="connsiteY80" fmla="*/ 1116281 h 1506726"/>
                  <a:gd name="connsiteX81" fmla="*/ 1175657 w 3211174"/>
                  <a:gd name="connsiteY81" fmla="*/ 1151906 h 1506726"/>
                  <a:gd name="connsiteX82" fmla="*/ 1104405 w 3211174"/>
                  <a:gd name="connsiteY82" fmla="*/ 1175657 h 1506726"/>
                  <a:gd name="connsiteX83" fmla="*/ 1068779 w 3211174"/>
                  <a:gd name="connsiteY83" fmla="*/ 1187532 h 1506726"/>
                  <a:gd name="connsiteX84" fmla="*/ 1033153 w 3211174"/>
                  <a:gd name="connsiteY84" fmla="*/ 1211283 h 1506726"/>
                  <a:gd name="connsiteX85" fmla="*/ 878774 w 3211174"/>
                  <a:gd name="connsiteY85" fmla="*/ 1246909 h 1506726"/>
                  <a:gd name="connsiteX86" fmla="*/ 831272 w 3211174"/>
                  <a:gd name="connsiteY86" fmla="*/ 1258784 h 1506726"/>
                  <a:gd name="connsiteX87" fmla="*/ 771896 w 3211174"/>
                  <a:gd name="connsiteY87" fmla="*/ 1270660 h 1506726"/>
                  <a:gd name="connsiteX88" fmla="*/ 736270 w 3211174"/>
                  <a:gd name="connsiteY88" fmla="*/ 1282535 h 1506726"/>
                  <a:gd name="connsiteX89" fmla="*/ 593766 w 3211174"/>
                  <a:gd name="connsiteY89" fmla="*/ 1294410 h 1506726"/>
                  <a:gd name="connsiteX90" fmla="*/ 486888 w 3211174"/>
                  <a:gd name="connsiteY90" fmla="*/ 1353787 h 1506726"/>
                  <a:gd name="connsiteX91" fmla="*/ 451262 w 3211174"/>
                  <a:gd name="connsiteY91" fmla="*/ 1377538 h 1506726"/>
                  <a:gd name="connsiteX92" fmla="*/ 368135 w 3211174"/>
                  <a:gd name="connsiteY92" fmla="*/ 1401288 h 1506726"/>
                  <a:gd name="connsiteX93" fmla="*/ 273132 w 3211174"/>
                  <a:gd name="connsiteY93" fmla="*/ 1425039 h 1506726"/>
                  <a:gd name="connsiteX94" fmla="*/ 201880 w 3211174"/>
                  <a:gd name="connsiteY94" fmla="*/ 1496291 h 1506726"/>
                  <a:gd name="connsiteX95" fmla="*/ 0 w 3211174"/>
                  <a:gd name="connsiteY95" fmla="*/ 1496291 h 1506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3211174" h="1506726">
                    <a:moveTo>
                      <a:pt x="0" y="1496291"/>
                    </a:moveTo>
                    <a:cubicBezTo>
                      <a:pt x="63141" y="1417363"/>
                      <a:pt x="23454" y="1444930"/>
                      <a:pt x="118753" y="1413164"/>
                    </a:cubicBezTo>
                    <a:lnTo>
                      <a:pt x="154379" y="1401288"/>
                    </a:lnTo>
                    <a:lnTo>
                      <a:pt x="190005" y="1389413"/>
                    </a:lnTo>
                    <a:cubicBezTo>
                      <a:pt x="193963" y="1377538"/>
                      <a:pt x="193029" y="1362638"/>
                      <a:pt x="201880" y="1353787"/>
                    </a:cubicBezTo>
                    <a:cubicBezTo>
                      <a:pt x="222064" y="1333603"/>
                      <a:pt x="252948" y="1326470"/>
                      <a:pt x="273132" y="1306286"/>
                    </a:cubicBezTo>
                    <a:lnTo>
                      <a:pt x="308758" y="1270660"/>
                    </a:lnTo>
                    <a:cubicBezTo>
                      <a:pt x="312717" y="1258785"/>
                      <a:pt x="310448" y="1242310"/>
                      <a:pt x="320634" y="1235034"/>
                    </a:cubicBezTo>
                    <a:cubicBezTo>
                      <a:pt x="341006" y="1220483"/>
                      <a:pt x="368135" y="1219200"/>
                      <a:pt x="391885" y="1211283"/>
                    </a:cubicBezTo>
                    <a:cubicBezTo>
                      <a:pt x="457784" y="1189317"/>
                      <a:pt x="415100" y="1200959"/>
                      <a:pt x="522514" y="1187532"/>
                    </a:cubicBezTo>
                    <a:cubicBezTo>
                      <a:pt x="612061" y="1157684"/>
                      <a:pt x="505155" y="1201419"/>
                      <a:pt x="581891" y="1140031"/>
                    </a:cubicBezTo>
                    <a:cubicBezTo>
                      <a:pt x="591666" y="1132211"/>
                      <a:pt x="605642" y="1132114"/>
                      <a:pt x="617517" y="1128156"/>
                    </a:cubicBezTo>
                    <a:lnTo>
                      <a:pt x="688769" y="1080655"/>
                    </a:lnTo>
                    <a:cubicBezTo>
                      <a:pt x="700644" y="1072738"/>
                      <a:pt x="710855" y="1061417"/>
                      <a:pt x="724395" y="1056904"/>
                    </a:cubicBezTo>
                    <a:lnTo>
                      <a:pt x="760021" y="1045029"/>
                    </a:lnTo>
                    <a:cubicBezTo>
                      <a:pt x="813136" y="965355"/>
                      <a:pt x="750566" y="1043415"/>
                      <a:pt x="819397" y="997527"/>
                    </a:cubicBezTo>
                    <a:cubicBezTo>
                      <a:pt x="833371" y="988211"/>
                      <a:pt x="841766" y="972212"/>
                      <a:pt x="855023" y="961901"/>
                    </a:cubicBezTo>
                    <a:cubicBezTo>
                      <a:pt x="916274" y="914262"/>
                      <a:pt x="908148" y="920442"/>
                      <a:pt x="961901" y="902525"/>
                    </a:cubicBezTo>
                    <a:cubicBezTo>
                      <a:pt x="973776" y="894608"/>
                      <a:pt x="988129" y="889515"/>
                      <a:pt x="997527" y="878774"/>
                    </a:cubicBezTo>
                    <a:cubicBezTo>
                      <a:pt x="1016324" y="857292"/>
                      <a:pt x="1021277" y="823356"/>
                      <a:pt x="1045028" y="807522"/>
                    </a:cubicBezTo>
                    <a:cubicBezTo>
                      <a:pt x="1091069" y="776827"/>
                      <a:pt x="1067114" y="788284"/>
                      <a:pt x="1116280" y="771896"/>
                    </a:cubicBezTo>
                    <a:cubicBezTo>
                      <a:pt x="1172738" y="734257"/>
                      <a:pt x="1138364" y="752660"/>
                      <a:pt x="1223158" y="724395"/>
                    </a:cubicBezTo>
                    <a:cubicBezTo>
                      <a:pt x="1235033" y="720437"/>
                      <a:pt x="1248369" y="719463"/>
                      <a:pt x="1258784" y="712519"/>
                    </a:cubicBezTo>
                    <a:lnTo>
                      <a:pt x="1330036" y="665018"/>
                    </a:lnTo>
                    <a:cubicBezTo>
                      <a:pt x="1351704" y="632516"/>
                      <a:pt x="1351911" y="622309"/>
                      <a:pt x="1389413" y="605642"/>
                    </a:cubicBezTo>
                    <a:cubicBezTo>
                      <a:pt x="1389428" y="605635"/>
                      <a:pt x="1478470" y="575956"/>
                      <a:pt x="1496291" y="570016"/>
                    </a:cubicBezTo>
                    <a:cubicBezTo>
                      <a:pt x="1508166" y="566057"/>
                      <a:pt x="1521501" y="565083"/>
                      <a:pt x="1531917" y="558140"/>
                    </a:cubicBezTo>
                    <a:cubicBezTo>
                      <a:pt x="1574562" y="529711"/>
                      <a:pt x="1578232" y="522751"/>
                      <a:pt x="1638795" y="510639"/>
                    </a:cubicBezTo>
                    <a:cubicBezTo>
                      <a:pt x="1658587" y="506681"/>
                      <a:pt x="1678698" y="504075"/>
                      <a:pt x="1698171" y="498764"/>
                    </a:cubicBezTo>
                    <a:cubicBezTo>
                      <a:pt x="1722324" y="492177"/>
                      <a:pt x="1769423" y="475013"/>
                      <a:pt x="1769423" y="475013"/>
                    </a:cubicBezTo>
                    <a:cubicBezTo>
                      <a:pt x="1812966" y="409699"/>
                      <a:pt x="1769423" y="465117"/>
                      <a:pt x="1828800" y="415636"/>
                    </a:cubicBezTo>
                    <a:cubicBezTo>
                      <a:pt x="1841702" y="404885"/>
                      <a:pt x="1849745" y="388166"/>
                      <a:pt x="1864426" y="380010"/>
                    </a:cubicBezTo>
                    <a:cubicBezTo>
                      <a:pt x="1914371" y="352263"/>
                      <a:pt x="1976592" y="351596"/>
                      <a:pt x="2030680" y="344384"/>
                    </a:cubicBezTo>
                    <a:cubicBezTo>
                      <a:pt x="2058425" y="340685"/>
                      <a:pt x="2086269" y="337516"/>
                      <a:pt x="2113808" y="332509"/>
                    </a:cubicBezTo>
                    <a:cubicBezTo>
                      <a:pt x="2153295" y="325330"/>
                      <a:pt x="2195375" y="309278"/>
                      <a:pt x="2232561" y="296883"/>
                    </a:cubicBezTo>
                    <a:lnTo>
                      <a:pt x="2268187" y="285008"/>
                    </a:lnTo>
                    <a:cubicBezTo>
                      <a:pt x="2280062" y="277091"/>
                      <a:pt x="2291047" y="267640"/>
                      <a:pt x="2303813" y="261257"/>
                    </a:cubicBezTo>
                    <a:cubicBezTo>
                      <a:pt x="2315009" y="255659"/>
                      <a:pt x="2329024" y="256326"/>
                      <a:pt x="2339439" y="249382"/>
                    </a:cubicBezTo>
                    <a:cubicBezTo>
                      <a:pt x="2353413" y="240066"/>
                      <a:pt x="2362163" y="224507"/>
                      <a:pt x="2375065" y="213756"/>
                    </a:cubicBezTo>
                    <a:cubicBezTo>
                      <a:pt x="2405760" y="188177"/>
                      <a:pt x="2410610" y="190032"/>
                      <a:pt x="2446317" y="178130"/>
                    </a:cubicBezTo>
                    <a:cubicBezTo>
                      <a:pt x="2458192" y="170213"/>
                      <a:pt x="2469177" y="160762"/>
                      <a:pt x="2481943" y="154379"/>
                    </a:cubicBezTo>
                    <a:cubicBezTo>
                      <a:pt x="2493139" y="148781"/>
                      <a:pt x="2507154" y="149448"/>
                      <a:pt x="2517569" y="142504"/>
                    </a:cubicBezTo>
                    <a:cubicBezTo>
                      <a:pt x="2606524" y="83201"/>
                      <a:pt x="2504111" y="123239"/>
                      <a:pt x="2588821" y="95003"/>
                    </a:cubicBezTo>
                    <a:cubicBezTo>
                      <a:pt x="2600696" y="87086"/>
                      <a:pt x="2611405" y="77049"/>
                      <a:pt x="2624447" y="71252"/>
                    </a:cubicBezTo>
                    <a:cubicBezTo>
                      <a:pt x="2701748" y="36895"/>
                      <a:pt x="2732639" y="44143"/>
                      <a:pt x="2826327" y="35626"/>
                    </a:cubicBezTo>
                    <a:cubicBezTo>
                      <a:pt x="2924136" y="3024"/>
                      <a:pt x="2822232" y="33660"/>
                      <a:pt x="3040083" y="11875"/>
                    </a:cubicBezTo>
                    <a:cubicBezTo>
                      <a:pt x="3060167" y="9867"/>
                      <a:pt x="3079667" y="3958"/>
                      <a:pt x="3099459" y="0"/>
                    </a:cubicBezTo>
                    <a:cubicBezTo>
                      <a:pt x="3131127" y="3958"/>
                      <a:pt x="3165298" y="-1086"/>
                      <a:pt x="3194462" y="11875"/>
                    </a:cubicBezTo>
                    <a:cubicBezTo>
                      <a:pt x="3241231" y="32661"/>
                      <a:pt x="3175498" y="79935"/>
                      <a:pt x="3170711" y="83127"/>
                    </a:cubicBezTo>
                    <a:cubicBezTo>
                      <a:pt x="3160296" y="90071"/>
                      <a:pt x="3147121" y="91564"/>
                      <a:pt x="3135085" y="95003"/>
                    </a:cubicBezTo>
                    <a:cubicBezTo>
                      <a:pt x="3030680" y="124834"/>
                      <a:pt x="3137397" y="90274"/>
                      <a:pt x="3051958" y="118753"/>
                    </a:cubicBezTo>
                    <a:cubicBezTo>
                      <a:pt x="3035422" y="135289"/>
                      <a:pt x="3005505" y="169864"/>
                      <a:pt x="2980706" y="178130"/>
                    </a:cubicBezTo>
                    <a:cubicBezTo>
                      <a:pt x="2957863" y="185744"/>
                      <a:pt x="2933205" y="186047"/>
                      <a:pt x="2909454" y="190005"/>
                    </a:cubicBezTo>
                    <a:cubicBezTo>
                      <a:pt x="2788688" y="270515"/>
                      <a:pt x="2866683" y="235607"/>
                      <a:pt x="2660072" y="249382"/>
                    </a:cubicBezTo>
                    <a:cubicBezTo>
                      <a:pt x="2637453" y="317241"/>
                      <a:pt x="2666858" y="260692"/>
                      <a:pt x="2612571" y="296883"/>
                    </a:cubicBezTo>
                    <a:cubicBezTo>
                      <a:pt x="2598597" y="306199"/>
                      <a:pt x="2590919" y="323193"/>
                      <a:pt x="2576945" y="332509"/>
                    </a:cubicBezTo>
                    <a:cubicBezTo>
                      <a:pt x="2566530" y="339453"/>
                      <a:pt x="2553727" y="342730"/>
                      <a:pt x="2541319" y="344384"/>
                    </a:cubicBezTo>
                    <a:cubicBezTo>
                      <a:pt x="2494071" y="350684"/>
                      <a:pt x="2446316" y="352301"/>
                      <a:pt x="2398815" y="356260"/>
                    </a:cubicBezTo>
                    <a:cubicBezTo>
                      <a:pt x="2268888" y="399568"/>
                      <a:pt x="2465687" y="330498"/>
                      <a:pt x="2327563" y="391886"/>
                    </a:cubicBezTo>
                    <a:cubicBezTo>
                      <a:pt x="2304685" y="402054"/>
                      <a:pt x="2280062" y="407719"/>
                      <a:pt x="2256311" y="415636"/>
                    </a:cubicBezTo>
                    <a:cubicBezTo>
                      <a:pt x="2244436" y="419594"/>
                      <a:pt x="2231101" y="420569"/>
                      <a:pt x="2220685" y="427512"/>
                    </a:cubicBezTo>
                    <a:lnTo>
                      <a:pt x="2185059" y="451262"/>
                    </a:lnTo>
                    <a:cubicBezTo>
                      <a:pt x="2181101" y="463137"/>
                      <a:pt x="2176623" y="474852"/>
                      <a:pt x="2173184" y="486888"/>
                    </a:cubicBezTo>
                    <a:cubicBezTo>
                      <a:pt x="2168700" y="502581"/>
                      <a:pt x="2173701" y="523768"/>
                      <a:pt x="2161309" y="534390"/>
                    </a:cubicBezTo>
                    <a:cubicBezTo>
                      <a:pt x="2142301" y="550683"/>
                      <a:pt x="2114345" y="552068"/>
                      <a:pt x="2090057" y="558140"/>
                    </a:cubicBezTo>
                    <a:cubicBezTo>
                      <a:pt x="2030412" y="573052"/>
                      <a:pt x="2058040" y="564855"/>
                      <a:pt x="2006930" y="581891"/>
                    </a:cubicBezTo>
                    <a:cubicBezTo>
                      <a:pt x="1991096" y="605642"/>
                      <a:pt x="1986508" y="644117"/>
                      <a:pt x="1959428" y="653143"/>
                    </a:cubicBezTo>
                    <a:lnTo>
                      <a:pt x="1888176" y="676893"/>
                    </a:lnTo>
                    <a:lnTo>
                      <a:pt x="1852550" y="688769"/>
                    </a:lnTo>
                    <a:cubicBezTo>
                      <a:pt x="1848592" y="700644"/>
                      <a:pt x="1848495" y="714620"/>
                      <a:pt x="1840675" y="724395"/>
                    </a:cubicBezTo>
                    <a:cubicBezTo>
                      <a:pt x="1831759" y="735540"/>
                      <a:pt x="1817814" y="741762"/>
                      <a:pt x="1805049" y="748145"/>
                    </a:cubicBezTo>
                    <a:cubicBezTo>
                      <a:pt x="1786062" y="757639"/>
                      <a:pt x="1739685" y="766821"/>
                      <a:pt x="1721922" y="771896"/>
                    </a:cubicBezTo>
                    <a:cubicBezTo>
                      <a:pt x="1709886" y="775335"/>
                      <a:pt x="1698171" y="779813"/>
                      <a:pt x="1686296" y="783771"/>
                    </a:cubicBezTo>
                    <a:cubicBezTo>
                      <a:pt x="1618227" y="885873"/>
                      <a:pt x="1708864" y="765715"/>
                      <a:pt x="1626919" y="831273"/>
                    </a:cubicBezTo>
                    <a:cubicBezTo>
                      <a:pt x="1550187" y="892660"/>
                      <a:pt x="1657088" y="848927"/>
                      <a:pt x="1567543" y="878774"/>
                    </a:cubicBezTo>
                    <a:cubicBezTo>
                      <a:pt x="1555668" y="886691"/>
                      <a:pt x="1542009" y="892433"/>
                      <a:pt x="1531917" y="902525"/>
                    </a:cubicBezTo>
                    <a:cubicBezTo>
                      <a:pt x="1521825" y="912617"/>
                      <a:pt x="1520269" y="930587"/>
                      <a:pt x="1508166" y="938151"/>
                    </a:cubicBezTo>
                    <a:cubicBezTo>
                      <a:pt x="1486936" y="951420"/>
                      <a:pt x="1436914" y="961901"/>
                      <a:pt x="1436914" y="961901"/>
                    </a:cubicBezTo>
                    <a:cubicBezTo>
                      <a:pt x="1413163" y="977735"/>
                      <a:pt x="1381496" y="985652"/>
                      <a:pt x="1365662" y="1009403"/>
                    </a:cubicBezTo>
                    <a:cubicBezTo>
                      <a:pt x="1332595" y="1059003"/>
                      <a:pt x="1352003" y="1034937"/>
                      <a:pt x="1306285" y="1080655"/>
                    </a:cubicBezTo>
                    <a:cubicBezTo>
                      <a:pt x="1302327" y="1092530"/>
                      <a:pt x="1304596" y="1109005"/>
                      <a:pt x="1294410" y="1116281"/>
                    </a:cubicBezTo>
                    <a:cubicBezTo>
                      <a:pt x="1274141" y="1130759"/>
                      <a:pt x="1204115" y="1143369"/>
                      <a:pt x="1175657" y="1151906"/>
                    </a:cubicBezTo>
                    <a:cubicBezTo>
                      <a:pt x="1151677" y="1159100"/>
                      <a:pt x="1128156" y="1167740"/>
                      <a:pt x="1104405" y="1175657"/>
                    </a:cubicBezTo>
                    <a:lnTo>
                      <a:pt x="1068779" y="1187532"/>
                    </a:lnTo>
                    <a:cubicBezTo>
                      <a:pt x="1056904" y="1195449"/>
                      <a:pt x="1046195" y="1205486"/>
                      <a:pt x="1033153" y="1211283"/>
                    </a:cubicBezTo>
                    <a:cubicBezTo>
                      <a:pt x="962408" y="1242726"/>
                      <a:pt x="956430" y="1232790"/>
                      <a:pt x="878774" y="1246909"/>
                    </a:cubicBezTo>
                    <a:cubicBezTo>
                      <a:pt x="862716" y="1249829"/>
                      <a:pt x="847205" y="1255243"/>
                      <a:pt x="831272" y="1258784"/>
                    </a:cubicBezTo>
                    <a:cubicBezTo>
                      <a:pt x="811569" y="1263163"/>
                      <a:pt x="791477" y="1265765"/>
                      <a:pt x="771896" y="1270660"/>
                    </a:cubicBezTo>
                    <a:cubicBezTo>
                      <a:pt x="759752" y="1273696"/>
                      <a:pt x="748678" y="1280881"/>
                      <a:pt x="736270" y="1282535"/>
                    </a:cubicBezTo>
                    <a:cubicBezTo>
                      <a:pt x="689022" y="1288835"/>
                      <a:pt x="641267" y="1290452"/>
                      <a:pt x="593766" y="1294410"/>
                    </a:cubicBezTo>
                    <a:cubicBezTo>
                      <a:pt x="531061" y="1315313"/>
                      <a:pt x="568554" y="1299343"/>
                      <a:pt x="486888" y="1353787"/>
                    </a:cubicBezTo>
                    <a:cubicBezTo>
                      <a:pt x="475013" y="1361704"/>
                      <a:pt x="464802" y="1373025"/>
                      <a:pt x="451262" y="1377538"/>
                    </a:cubicBezTo>
                    <a:cubicBezTo>
                      <a:pt x="411587" y="1390763"/>
                      <a:pt x="412872" y="1391346"/>
                      <a:pt x="368135" y="1401288"/>
                    </a:cubicBezTo>
                    <a:cubicBezTo>
                      <a:pt x="282156" y="1420395"/>
                      <a:pt x="336792" y="1403820"/>
                      <a:pt x="273132" y="1425039"/>
                    </a:cubicBezTo>
                    <a:cubicBezTo>
                      <a:pt x="249381" y="1448790"/>
                      <a:pt x="235302" y="1492949"/>
                      <a:pt x="201880" y="1496291"/>
                    </a:cubicBezTo>
                    <a:cubicBezTo>
                      <a:pt x="43739" y="1512105"/>
                      <a:pt x="122909" y="1508166"/>
                      <a:pt x="0" y="1496291"/>
                    </a:cubicBezTo>
                    <a:close/>
                  </a:path>
                </a:pathLst>
              </a:custGeom>
              <a:gradFill>
                <a:gsLst>
                  <a:gs pos="16000">
                    <a:srgbClr val="080808"/>
                  </a:gs>
                  <a:gs pos="57000">
                    <a:srgbClr val="FFFFFF">
                      <a:lumMod val="94000"/>
                    </a:srgbClr>
                  </a:gs>
                </a:gsLst>
                <a:lin ang="147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5" name="Dowolny kształt 65"/>
              <p:cNvSpPr/>
              <p:nvPr/>
            </p:nvSpPr>
            <p:spPr bwMode="auto">
              <a:xfrm>
                <a:off x="2262200" y="361672"/>
                <a:ext cx="6201447" cy="4956673"/>
              </a:xfrm>
              <a:custGeom>
                <a:avLst/>
                <a:gdLst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127531 w 7094483"/>
                  <a:gd name="connsiteY175" fmla="*/ 1786878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5875283 w 7094483"/>
                  <a:gd name="connsiteY182" fmla="*/ 2007595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5402317 w 7094483"/>
                  <a:gd name="connsiteY190" fmla="*/ 2322905 h 5234271"/>
                  <a:gd name="connsiteX191" fmla="*/ 5339255 w 7094483"/>
                  <a:gd name="connsiteY191" fmla="*/ 2364947 h 5234271"/>
                  <a:gd name="connsiteX192" fmla="*/ 5255173 w 7094483"/>
                  <a:gd name="connsiteY192" fmla="*/ 2459540 h 5234271"/>
                  <a:gd name="connsiteX193" fmla="*/ 5223642 w 7094483"/>
                  <a:gd name="connsiteY193" fmla="*/ 2491071 h 5234271"/>
                  <a:gd name="connsiteX194" fmla="*/ 5192111 w 7094483"/>
                  <a:gd name="connsiteY194" fmla="*/ 2512091 h 5234271"/>
                  <a:gd name="connsiteX195" fmla="*/ 5160580 w 7094483"/>
                  <a:gd name="connsiteY195" fmla="*/ 2543622 h 5234271"/>
                  <a:gd name="connsiteX196" fmla="*/ 5139559 w 7094483"/>
                  <a:gd name="connsiteY196" fmla="*/ 2575153 h 5234271"/>
                  <a:gd name="connsiteX197" fmla="*/ 5076497 w 7094483"/>
                  <a:gd name="connsiteY197" fmla="*/ 2617195 h 5234271"/>
                  <a:gd name="connsiteX198" fmla="*/ 4981904 w 7094483"/>
                  <a:gd name="connsiteY198" fmla="*/ 2701278 h 5234271"/>
                  <a:gd name="connsiteX199" fmla="*/ 4929352 w 7094483"/>
                  <a:gd name="connsiteY199" fmla="*/ 2743319 h 5234271"/>
                  <a:gd name="connsiteX200" fmla="*/ 4908331 w 7094483"/>
                  <a:gd name="connsiteY200" fmla="*/ 2774850 h 5234271"/>
                  <a:gd name="connsiteX201" fmla="*/ 4845269 w 7094483"/>
                  <a:gd name="connsiteY201" fmla="*/ 2816891 h 5234271"/>
                  <a:gd name="connsiteX202" fmla="*/ 4771697 w 7094483"/>
                  <a:gd name="connsiteY202" fmla="*/ 2900974 h 5234271"/>
                  <a:gd name="connsiteX203" fmla="*/ 4508938 w 7094483"/>
                  <a:gd name="connsiteY203" fmla="*/ 2900974 h 5234271"/>
                  <a:gd name="connsiteX204" fmla="*/ 4477407 w 7094483"/>
                  <a:gd name="connsiteY204" fmla="*/ 2932505 h 5234271"/>
                  <a:gd name="connsiteX205" fmla="*/ 4445876 w 7094483"/>
                  <a:gd name="connsiteY205" fmla="*/ 2953526 h 5234271"/>
                  <a:gd name="connsiteX206" fmla="*/ 4340773 w 7094483"/>
                  <a:gd name="connsiteY206" fmla="*/ 2985057 h 5234271"/>
                  <a:gd name="connsiteX207" fmla="*/ 4309242 w 7094483"/>
                  <a:gd name="connsiteY207" fmla="*/ 2995567 h 5234271"/>
                  <a:gd name="connsiteX208" fmla="*/ 4277711 w 7094483"/>
                  <a:gd name="connsiteY208" fmla="*/ 3027098 h 5234271"/>
                  <a:gd name="connsiteX209" fmla="*/ 4246180 w 7094483"/>
                  <a:gd name="connsiteY209" fmla="*/ 3048119 h 5234271"/>
                  <a:gd name="connsiteX210" fmla="*/ 4225159 w 7094483"/>
                  <a:gd name="connsiteY210" fmla="*/ 3079650 h 5234271"/>
                  <a:gd name="connsiteX211" fmla="*/ 4193628 w 7094483"/>
                  <a:gd name="connsiteY211" fmla="*/ 3100671 h 5234271"/>
                  <a:gd name="connsiteX212" fmla="*/ 4099035 w 7094483"/>
                  <a:gd name="connsiteY212" fmla="*/ 3174243 h 5234271"/>
                  <a:gd name="connsiteX213" fmla="*/ 4067504 w 7094483"/>
                  <a:gd name="connsiteY213" fmla="*/ 3195264 h 5234271"/>
                  <a:gd name="connsiteX214" fmla="*/ 4004442 w 7094483"/>
                  <a:gd name="connsiteY214" fmla="*/ 3216284 h 5234271"/>
                  <a:gd name="connsiteX215" fmla="*/ 3972911 w 7094483"/>
                  <a:gd name="connsiteY215" fmla="*/ 3226795 h 5234271"/>
                  <a:gd name="connsiteX216" fmla="*/ 3909849 w 7094483"/>
                  <a:gd name="connsiteY216" fmla="*/ 3237305 h 5234271"/>
                  <a:gd name="connsiteX217" fmla="*/ 3815255 w 7094483"/>
                  <a:gd name="connsiteY217" fmla="*/ 3268836 h 5234271"/>
                  <a:gd name="connsiteX218" fmla="*/ 3783724 w 7094483"/>
                  <a:gd name="connsiteY218" fmla="*/ 3279347 h 5234271"/>
                  <a:gd name="connsiteX219" fmla="*/ 3752193 w 7094483"/>
                  <a:gd name="connsiteY219" fmla="*/ 3300367 h 5234271"/>
                  <a:gd name="connsiteX220" fmla="*/ 3731173 w 7094483"/>
                  <a:gd name="connsiteY220" fmla="*/ 3363429 h 5234271"/>
                  <a:gd name="connsiteX221" fmla="*/ 3636580 w 7094483"/>
                  <a:gd name="connsiteY221" fmla="*/ 3415981 h 5234271"/>
                  <a:gd name="connsiteX222" fmla="*/ 3584028 w 7094483"/>
                  <a:gd name="connsiteY222" fmla="*/ 3468533 h 5234271"/>
                  <a:gd name="connsiteX223" fmla="*/ 3541986 w 7094483"/>
                  <a:gd name="connsiteY223" fmla="*/ 3563126 h 5234271"/>
                  <a:gd name="connsiteX224" fmla="*/ 3478924 w 7094483"/>
                  <a:gd name="connsiteY224" fmla="*/ 3584147 h 5234271"/>
                  <a:gd name="connsiteX225" fmla="*/ 3447393 w 7094483"/>
                  <a:gd name="connsiteY225" fmla="*/ 3594657 h 5234271"/>
                  <a:gd name="connsiteX226" fmla="*/ 3415862 w 7094483"/>
                  <a:gd name="connsiteY226" fmla="*/ 3615678 h 5234271"/>
                  <a:gd name="connsiteX227" fmla="*/ 3384331 w 7094483"/>
                  <a:gd name="connsiteY227" fmla="*/ 3626188 h 5234271"/>
                  <a:gd name="connsiteX228" fmla="*/ 3373821 w 7094483"/>
                  <a:gd name="connsiteY228" fmla="*/ 3657719 h 5234271"/>
                  <a:gd name="connsiteX229" fmla="*/ 3363311 w 7094483"/>
                  <a:gd name="connsiteY229" fmla="*/ 3783843 h 5234271"/>
                  <a:gd name="connsiteX230" fmla="*/ 3331780 w 7094483"/>
                  <a:gd name="connsiteY230" fmla="*/ 3794353 h 5234271"/>
                  <a:gd name="connsiteX231" fmla="*/ 3300249 w 7094483"/>
                  <a:gd name="connsiteY231" fmla="*/ 3815374 h 5234271"/>
                  <a:gd name="connsiteX232" fmla="*/ 3153104 w 7094483"/>
                  <a:gd name="connsiteY232" fmla="*/ 3836395 h 5234271"/>
                  <a:gd name="connsiteX233" fmla="*/ 3090042 w 7094483"/>
                  <a:gd name="connsiteY233" fmla="*/ 3878436 h 5234271"/>
                  <a:gd name="connsiteX234" fmla="*/ 2995449 w 7094483"/>
                  <a:gd name="connsiteY234" fmla="*/ 3899457 h 5234271"/>
                  <a:gd name="connsiteX235" fmla="*/ 2932386 w 7094483"/>
                  <a:gd name="connsiteY235" fmla="*/ 3952009 h 5234271"/>
                  <a:gd name="connsiteX236" fmla="*/ 2869324 w 7094483"/>
                  <a:gd name="connsiteY236" fmla="*/ 3983540 h 5234271"/>
                  <a:gd name="connsiteX237" fmla="*/ 2806262 w 7094483"/>
                  <a:gd name="connsiteY237" fmla="*/ 4015071 h 5234271"/>
                  <a:gd name="connsiteX238" fmla="*/ 2764221 w 7094483"/>
                  <a:gd name="connsiteY238" fmla="*/ 4057112 h 5234271"/>
                  <a:gd name="connsiteX239" fmla="*/ 2743200 w 7094483"/>
                  <a:gd name="connsiteY239" fmla="*/ 4088643 h 5234271"/>
                  <a:gd name="connsiteX240" fmla="*/ 2711669 w 7094483"/>
                  <a:gd name="connsiteY240" fmla="*/ 4109664 h 5234271"/>
                  <a:gd name="connsiteX241" fmla="*/ 2617076 w 7094483"/>
                  <a:gd name="connsiteY241" fmla="*/ 4183236 h 5234271"/>
                  <a:gd name="connsiteX242" fmla="*/ 2585545 w 7094483"/>
                  <a:gd name="connsiteY242" fmla="*/ 4214767 h 5234271"/>
                  <a:gd name="connsiteX243" fmla="*/ 2522483 w 7094483"/>
                  <a:gd name="connsiteY243" fmla="*/ 4235788 h 5234271"/>
                  <a:gd name="connsiteX244" fmla="*/ 2459421 w 7094483"/>
                  <a:gd name="connsiteY244" fmla="*/ 4277829 h 5234271"/>
                  <a:gd name="connsiteX245" fmla="*/ 2396359 w 7094483"/>
                  <a:gd name="connsiteY245" fmla="*/ 4330381 h 5234271"/>
                  <a:gd name="connsiteX246" fmla="*/ 2375338 w 7094483"/>
                  <a:gd name="connsiteY246" fmla="*/ 4361912 h 5234271"/>
                  <a:gd name="connsiteX247" fmla="*/ 2270235 w 7094483"/>
                  <a:gd name="connsiteY247" fmla="*/ 4414464 h 5234271"/>
                  <a:gd name="connsiteX248" fmla="*/ 2217683 w 7094483"/>
                  <a:gd name="connsiteY248" fmla="*/ 4424974 h 5234271"/>
                  <a:gd name="connsiteX249" fmla="*/ 2154621 w 7094483"/>
                  <a:gd name="connsiteY249" fmla="*/ 4445995 h 5234271"/>
                  <a:gd name="connsiteX250" fmla="*/ 2091559 w 7094483"/>
                  <a:gd name="connsiteY250" fmla="*/ 4488036 h 5234271"/>
                  <a:gd name="connsiteX251" fmla="*/ 2028497 w 7094483"/>
                  <a:gd name="connsiteY251" fmla="*/ 4519567 h 5234271"/>
                  <a:gd name="connsiteX252" fmla="*/ 1933904 w 7094483"/>
                  <a:gd name="connsiteY252" fmla="*/ 4572119 h 5234271"/>
                  <a:gd name="connsiteX253" fmla="*/ 1723697 w 7094483"/>
                  <a:gd name="connsiteY253" fmla="*/ 4603650 h 5234271"/>
                  <a:gd name="connsiteX254" fmla="*/ 1713186 w 7094483"/>
                  <a:gd name="connsiteY254" fmla="*/ 4635181 h 5234271"/>
                  <a:gd name="connsiteX255" fmla="*/ 1650124 w 7094483"/>
                  <a:gd name="connsiteY255" fmla="*/ 4687733 h 5234271"/>
                  <a:gd name="connsiteX256" fmla="*/ 1618593 w 7094483"/>
                  <a:gd name="connsiteY256" fmla="*/ 4719264 h 5234271"/>
                  <a:gd name="connsiteX257" fmla="*/ 1555531 w 7094483"/>
                  <a:gd name="connsiteY257" fmla="*/ 4740284 h 5234271"/>
                  <a:gd name="connsiteX258" fmla="*/ 1524000 w 7094483"/>
                  <a:gd name="connsiteY258" fmla="*/ 4750795 h 5234271"/>
                  <a:gd name="connsiteX259" fmla="*/ 1460938 w 7094483"/>
                  <a:gd name="connsiteY259" fmla="*/ 4792836 h 5234271"/>
                  <a:gd name="connsiteX260" fmla="*/ 1397876 w 7094483"/>
                  <a:gd name="connsiteY260" fmla="*/ 4834878 h 5234271"/>
                  <a:gd name="connsiteX261" fmla="*/ 1366345 w 7094483"/>
                  <a:gd name="connsiteY261" fmla="*/ 4845388 h 5234271"/>
                  <a:gd name="connsiteX262" fmla="*/ 1271752 w 7094483"/>
                  <a:gd name="connsiteY262" fmla="*/ 4866409 h 5234271"/>
                  <a:gd name="connsiteX263" fmla="*/ 1208690 w 7094483"/>
                  <a:gd name="connsiteY263" fmla="*/ 4876919 h 5234271"/>
                  <a:gd name="connsiteX264" fmla="*/ 1093076 w 7094483"/>
                  <a:gd name="connsiteY264" fmla="*/ 4908450 h 5234271"/>
                  <a:gd name="connsiteX265" fmla="*/ 1061545 w 7094483"/>
                  <a:gd name="connsiteY265" fmla="*/ 4929471 h 5234271"/>
                  <a:gd name="connsiteX266" fmla="*/ 998483 w 7094483"/>
                  <a:gd name="connsiteY266" fmla="*/ 4950491 h 5234271"/>
                  <a:gd name="connsiteX267" fmla="*/ 935421 w 7094483"/>
                  <a:gd name="connsiteY267" fmla="*/ 4982022 h 5234271"/>
                  <a:gd name="connsiteX268" fmla="*/ 872359 w 7094483"/>
                  <a:gd name="connsiteY268" fmla="*/ 5024064 h 5234271"/>
                  <a:gd name="connsiteX269" fmla="*/ 777766 w 7094483"/>
                  <a:gd name="connsiteY269" fmla="*/ 5034574 h 5234271"/>
                  <a:gd name="connsiteX270" fmla="*/ 756745 w 7094483"/>
                  <a:gd name="connsiteY270" fmla="*/ 5066105 h 5234271"/>
                  <a:gd name="connsiteX271" fmla="*/ 693683 w 7094483"/>
                  <a:gd name="connsiteY271" fmla="*/ 5097636 h 5234271"/>
                  <a:gd name="connsiteX272" fmla="*/ 493986 w 7094483"/>
                  <a:gd name="connsiteY272" fmla="*/ 5087126 h 5234271"/>
                  <a:gd name="connsiteX273" fmla="*/ 388883 w 7094483"/>
                  <a:gd name="connsiteY273" fmla="*/ 5097636 h 5234271"/>
                  <a:gd name="connsiteX274" fmla="*/ 325821 w 7094483"/>
                  <a:gd name="connsiteY274" fmla="*/ 5118657 h 5234271"/>
                  <a:gd name="connsiteX275" fmla="*/ 294290 w 7094483"/>
                  <a:gd name="connsiteY275" fmla="*/ 5139678 h 5234271"/>
                  <a:gd name="connsiteX276" fmla="*/ 252249 w 7094483"/>
                  <a:gd name="connsiteY276" fmla="*/ 5181719 h 5234271"/>
                  <a:gd name="connsiteX277" fmla="*/ 220717 w 7094483"/>
                  <a:gd name="connsiteY277" fmla="*/ 5202740 h 5234271"/>
                  <a:gd name="connsiteX278" fmla="*/ 94593 w 7094483"/>
                  <a:gd name="connsiteY278" fmla="*/ 5234271 h 5234271"/>
                  <a:gd name="connsiteX279" fmla="*/ 52552 w 7094483"/>
                  <a:gd name="connsiteY279" fmla="*/ 5171209 h 5234271"/>
                  <a:gd name="connsiteX280" fmla="*/ 63062 w 7094483"/>
                  <a:gd name="connsiteY280" fmla="*/ 5139678 h 5234271"/>
                  <a:gd name="connsiteX281" fmla="*/ 94593 w 7094483"/>
                  <a:gd name="connsiteY281" fmla="*/ 5118657 h 5234271"/>
                  <a:gd name="connsiteX282" fmla="*/ 94593 w 7094483"/>
                  <a:gd name="connsiteY282" fmla="*/ 5118657 h 523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7094483" h="5234271">
                    <a:moveTo>
                      <a:pt x="0" y="5181719"/>
                    </a:moveTo>
                    <a:lnTo>
                      <a:pt x="0" y="5181719"/>
                    </a:lnTo>
                    <a:cubicBezTo>
                      <a:pt x="24524" y="5160698"/>
                      <a:pt x="49564" y="5140265"/>
                      <a:pt x="73573" y="5118657"/>
                    </a:cubicBezTo>
                    <a:cubicBezTo>
                      <a:pt x="97720" y="5096924"/>
                      <a:pt x="106602" y="5079453"/>
                      <a:pt x="136635" y="5066105"/>
                    </a:cubicBezTo>
                    <a:cubicBezTo>
                      <a:pt x="156883" y="5057106"/>
                      <a:pt x="199697" y="5045084"/>
                      <a:pt x="199697" y="5045084"/>
                    </a:cubicBezTo>
                    <a:cubicBezTo>
                      <a:pt x="206704" y="5034574"/>
                      <a:pt x="211785" y="5022485"/>
                      <a:pt x="220717" y="5013553"/>
                    </a:cubicBezTo>
                    <a:cubicBezTo>
                      <a:pt x="241090" y="4993181"/>
                      <a:pt x="258138" y="4990570"/>
                      <a:pt x="283780" y="4982022"/>
                    </a:cubicBezTo>
                    <a:cubicBezTo>
                      <a:pt x="290787" y="4971512"/>
                      <a:pt x="295868" y="4959423"/>
                      <a:pt x="304800" y="4950491"/>
                    </a:cubicBezTo>
                    <a:cubicBezTo>
                      <a:pt x="325173" y="4930118"/>
                      <a:pt x="342219" y="4927508"/>
                      <a:pt x="367862" y="4918960"/>
                    </a:cubicBezTo>
                    <a:cubicBezTo>
                      <a:pt x="378372" y="4908450"/>
                      <a:pt x="387974" y="4896945"/>
                      <a:pt x="399393" y="4887429"/>
                    </a:cubicBezTo>
                    <a:cubicBezTo>
                      <a:pt x="409097" y="4879342"/>
                      <a:pt x="421992" y="4875341"/>
                      <a:pt x="430924" y="4866409"/>
                    </a:cubicBezTo>
                    <a:cubicBezTo>
                      <a:pt x="500997" y="4796337"/>
                      <a:pt x="399389" y="4869916"/>
                      <a:pt x="483476" y="4813857"/>
                    </a:cubicBezTo>
                    <a:cubicBezTo>
                      <a:pt x="490483" y="4803347"/>
                      <a:pt x="495565" y="4791258"/>
                      <a:pt x="504497" y="4782326"/>
                    </a:cubicBezTo>
                    <a:cubicBezTo>
                      <a:pt x="513429" y="4773394"/>
                      <a:pt x="528137" y="4771169"/>
                      <a:pt x="536028" y="4761305"/>
                    </a:cubicBezTo>
                    <a:cubicBezTo>
                      <a:pt x="542949" y="4752654"/>
                      <a:pt x="541583" y="4739683"/>
                      <a:pt x="546538" y="4729774"/>
                    </a:cubicBezTo>
                    <a:cubicBezTo>
                      <a:pt x="552187" y="4718476"/>
                      <a:pt x="560552" y="4708753"/>
                      <a:pt x="567559" y="4698243"/>
                    </a:cubicBezTo>
                    <a:cubicBezTo>
                      <a:pt x="571062" y="4687733"/>
                      <a:pt x="571924" y="4675930"/>
                      <a:pt x="578069" y="4666712"/>
                    </a:cubicBezTo>
                    <a:cubicBezTo>
                      <a:pt x="586314" y="4654344"/>
                      <a:pt x="598181" y="4644697"/>
                      <a:pt x="609600" y="4635181"/>
                    </a:cubicBezTo>
                    <a:cubicBezTo>
                      <a:pt x="631886" y="4616609"/>
                      <a:pt x="657469" y="4605991"/>
                      <a:pt x="683173" y="4593140"/>
                    </a:cubicBezTo>
                    <a:cubicBezTo>
                      <a:pt x="717774" y="4558539"/>
                      <a:pt x="727483" y="4544708"/>
                      <a:pt x="777766" y="4519567"/>
                    </a:cubicBezTo>
                    <a:cubicBezTo>
                      <a:pt x="791780" y="4512560"/>
                      <a:pt x="806372" y="4506608"/>
                      <a:pt x="819807" y="4498547"/>
                    </a:cubicBezTo>
                    <a:cubicBezTo>
                      <a:pt x="841471" y="4485549"/>
                      <a:pt x="861848" y="4470519"/>
                      <a:pt x="882869" y="4456505"/>
                    </a:cubicBezTo>
                    <a:cubicBezTo>
                      <a:pt x="893379" y="4449498"/>
                      <a:pt x="902416" y="4439478"/>
                      <a:pt x="914400" y="4435484"/>
                    </a:cubicBezTo>
                    <a:lnTo>
                      <a:pt x="1008993" y="4403953"/>
                    </a:lnTo>
                    <a:lnTo>
                      <a:pt x="1040524" y="4393443"/>
                    </a:lnTo>
                    <a:lnTo>
                      <a:pt x="1072055" y="4382933"/>
                    </a:lnTo>
                    <a:cubicBezTo>
                      <a:pt x="1093076" y="4368919"/>
                      <a:pt x="1117252" y="4358755"/>
                      <a:pt x="1135117" y="4340891"/>
                    </a:cubicBezTo>
                    <a:cubicBezTo>
                      <a:pt x="1162323" y="4313686"/>
                      <a:pt x="1191997" y="4279891"/>
                      <a:pt x="1229711" y="4267319"/>
                    </a:cubicBezTo>
                    <a:cubicBezTo>
                      <a:pt x="1309720" y="4240649"/>
                      <a:pt x="1271046" y="4250643"/>
                      <a:pt x="1345324" y="4235788"/>
                    </a:cubicBezTo>
                    <a:cubicBezTo>
                      <a:pt x="1435688" y="4175544"/>
                      <a:pt x="1321357" y="4247772"/>
                      <a:pt x="1408386" y="4204257"/>
                    </a:cubicBezTo>
                    <a:cubicBezTo>
                      <a:pt x="1419684" y="4198608"/>
                      <a:pt x="1428374" y="4188366"/>
                      <a:pt x="1439917" y="4183236"/>
                    </a:cubicBezTo>
                    <a:cubicBezTo>
                      <a:pt x="1460165" y="4174237"/>
                      <a:pt x="1481959" y="4169223"/>
                      <a:pt x="1502980" y="4162216"/>
                    </a:cubicBezTo>
                    <a:cubicBezTo>
                      <a:pt x="1513490" y="4158713"/>
                      <a:pt x="1525293" y="4157850"/>
                      <a:pt x="1534511" y="4151705"/>
                    </a:cubicBezTo>
                    <a:cubicBezTo>
                      <a:pt x="1693888" y="4045455"/>
                      <a:pt x="1530319" y="4160455"/>
                      <a:pt x="1629104" y="4078133"/>
                    </a:cubicBezTo>
                    <a:cubicBezTo>
                      <a:pt x="1638808" y="4070046"/>
                      <a:pt x="1650931" y="4065199"/>
                      <a:pt x="1660635" y="4057112"/>
                    </a:cubicBezTo>
                    <a:cubicBezTo>
                      <a:pt x="1672054" y="4047596"/>
                      <a:pt x="1680747" y="4035097"/>
                      <a:pt x="1692166" y="4025581"/>
                    </a:cubicBezTo>
                    <a:cubicBezTo>
                      <a:pt x="1701870" y="4017494"/>
                      <a:pt x="1713993" y="4012647"/>
                      <a:pt x="1723697" y="4004560"/>
                    </a:cubicBezTo>
                    <a:cubicBezTo>
                      <a:pt x="1751986" y="3980986"/>
                      <a:pt x="1753206" y="3966921"/>
                      <a:pt x="1786759" y="3952009"/>
                    </a:cubicBezTo>
                    <a:cubicBezTo>
                      <a:pt x="1807007" y="3943010"/>
                      <a:pt x="1849821" y="3930988"/>
                      <a:pt x="1849821" y="3930988"/>
                    </a:cubicBezTo>
                    <a:cubicBezTo>
                      <a:pt x="1860331" y="3923981"/>
                      <a:pt x="1870054" y="3915616"/>
                      <a:pt x="1881352" y="3909967"/>
                    </a:cubicBezTo>
                    <a:cubicBezTo>
                      <a:pt x="1891261" y="3905012"/>
                      <a:pt x="1904232" y="3906378"/>
                      <a:pt x="1912883" y="3899457"/>
                    </a:cubicBezTo>
                    <a:cubicBezTo>
                      <a:pt x="1980799" y="3845125"/>
                      <a:pt x="1886181" y="3883833"/>
                      <a:pt x="1965435" y="3857416"/>
                    </a:cubicBezTo>
                    <a:cubicBezTo>
                      <a:pt x="1985238" y="3837612"/>
                      <a:pt x="2002155" y="3816571"/>
                      <a:pt x="2028497" y="3804864"/>
                    </a:cubicBezTo>
                    <a:cubicBezTo>
                      <a:pt x="2048745" y="3795865"/>
                      <a:pt x="2091559" y="3783843"/>
                      <a:pt x="2091559" y="3783843"/>
                    </a:cubicBezTo>
                    <a:cubicBezTo>
                      <a:pt x="2112580" y="3769829"/>
                      <a:pt x="2136757" y="3759666"/>
                      <a:pt x="2154621" y="3741802"/>
                    </a:cubicBezTo>
                    <a:cubicBezTo>
                      <a:pt x="2165131" y="3731292"/>
                      <a:pt x="2173159" y="3717490"/>
                      <a:pt x="2186152" y="3710271"/>
                    </a:cubicBezTo>
                    <a:cubicBezTo>
                      <a:pt x="2205521" y="3699510"/>
                      <a:pt x="2249214" y="3689250"/>
                      <a:pt x="2249214" y="3689250"/>
                    </a:cubicBezTo>
                    <a:cubicBezTo>
                      <a:pt x="2333301" y="3633191"/>
                      <a:pt x="2231693" y="3706770"/>
                      <a:pt x="2301766" y="3636698"/>
                    </a:cubicBezTo>
                    <a:cubicBezTo>
                      <a:pt x="2310698" y="3627766"/>
                      <a:pt x="2322787" y="3622685"/>
                      <a:pt x="2333297" y="3615678"/>
                    </a:cubicBezTo>
                    <a:cubicBezTo>
                      <a:pt x="2353967" y="3584672"/>
                      <a:pt x="2355499" y="3577908"/>
                      <a:pt x="2385849" y="3552616"/>
                    </a:cubicBezTo>
                    <a:cubicBezTo>
                      <a:pt x="2395553" y="3544529"/>
                      <a:pt x="2407676" y="3539682"/>
                      <a:pt x="2417380" y="3531595"/>
                    </a:cubicBezTo>
                    <a:cubicBezTo>
                      <a:pt x="2428799" y="3522079"/>
                      <a:pt x="2435918" y="3507283"/>
                      <a:pt x="2448911" y="3500064"/>
                    </a:cubicBezTo>
                    <a:cubicBezTo>
                      <a:pt x="2468280" y="3489303"/>
                      <a:pt x="2511973" y="3479043"/>
                      <a:pt x="2511973" y="3479043"/>
                    </a:cubicBezTo>
                    <a:cubicBezTo>
                      <a:pt x="2522483" y="3468533"/>
                      <a:pt x="2531136" y="3455757"/>
                      <a:pt x="2543504" y="3447512"/>
                    </a:cubicBezTo>
                    <a:cubicBezTo>
                      <a:pt x="2552722" y="3441367"/>
                      <a:pt x="2565126" y="3441957"/>
                      <a:pt x="2575035" y="3437002"/>
                    </a:cubicBezTo>
                    <a:cubicBezTo>
                      <a:pt x="2586333" y="3431353"/>
                      <a:pt x="2596056" y="3422988"/>
                      <a:pt x="2606566" y="3415981"/>
                    </a:cubicBezTo>
                    <a:cubicBezTo>
                      <a:pt x="2645101" y="3358177"/>
                      <a:pt x="2606568" y="3407220"/>
                      <a:pt x="2659117" y="3363429"/>
                    </a:cubicBezTo>
                    <a:cubicBezTo>
                      <a:pt x="2670536" y="3353913"/>
                      <a:pt x="2679363" y="3341571"/>
                      <a:pt x="2690649" y="3331898"/>
                    </a:cubicBezTo>
                    <a:cubicBezTo>
                      <a:pt x="2717889" y="3308550"/>
                      <a:pt x="2768610" y="3276421"/>
                      <a:pt x="2795752" y="3258326"/>
                    </a:cubicBezTo>
                    <a:cubicBezTo>
                      <a:pt x="2806262" y="3251319"/>
                      <a:pt x="2818351" y="3246237"/>
                      <a:pt x="2827283" y="3237305"/>
                    </a:cubicBezTo>
                    <a:cubicBezTo>
                      <a:pt x="2837793" y="3226795"/>
                      <a:pt x="2846446" y="3214019"/>
                      <a:pt x="2858814" y="3205774"/>
                    </a:cubicBezTo>
                    <a:cubicBezTo>
                      <a:pt x="2868032" y="3199629"/>
                      <a:pt x="2879835" y="3198767"/>
                      <a:pt x="2890345" y="3195264"/>
                    </a:cubicBezTo>
                    <a:cubicBezTo>
                      <a:pt x="2900855" y="3184754"/>
                      <a:pt x="2910143" y="3172859"/>
                      <a:pt x="2921876" y="3163733"/>
                    </a:cubicBezTo>
                    <a:cubicBezTo>
                      <a:pt x="2941818" y="3148222"/>
                      <a:pt x="2967074" y="3139555"/>
                      <a:pt x="2984938" y="3121691"/>
                    </a:cubicBezTo>
                    <a:cubicBezTo>
                      <a:pt x="3005959" y="3100670"/>
                      <a:pt x="3023265" y="3075119"/>
                      <a:pt x="3048000" y="3058629"/>
                    </a:cubicBezTo>
                    <a:cubicBezTo>
                      <a:pt x="3069021" y="3044615"/>
                      <a:pt x="3093198" y="3034452"/>
                      <a:pt x="3111062" y="3016588"/>
                    </a:cubicBezTo>
                    <a:cubicBezTo>
                      <a:pt x="3150427" y="2977223"/>
                      <a:pt x="3128492" y="2989757"/>
                      <a:pt x="3174124" y="2974547"/>
                    </a:cubicBezTo>
                    <a:cubicBezTo>
                      <a:pt x="3184634" y="2967540"/>
                      <a:pt x="3194357" y="2959175"/>
                      <a:pt x="3205655" y="2953526"/>
                    </a:cubicBezTo>
                    <a:cubicBezTo>
                      <a:pt x="3215564" y="2948571"/>
                      <a:pt x="3227968" y="2949161"/>
                      <a:pt x="3237186" y="2943016"/>
                    </a:cubicBezTo>
                    <a:cubicBezTo>
                      <a:pt x="3288841" y="2908579"/>
                      <a:pt x="3250961" y="2918729"/>
                      <a:pt x="3289738" y="2879953"/>
                    </a:cubicBezTo>
                    <a:cubicBezTo>
                      <a:pt x="3298670" y="2871021"/>
                      <a:pt x="3310759" y="2865940"/>
                      <a:pt x="3321269" y="2858933"/>
                    </a:cubicBezTo>
                    <a:cubicBezTo>
                      <a:pt x="3324773" y="2848423"/>
                      <a:pt x="3324859" y="2836053"/>
                      <a:pt x="3331780" y="2827402"/>
                    </a:cubicBezTo>
                    <a:cubicBezTo>
                      <a:pt x="3339671" y="2817538"/>
                      <a:pt x="3353607" y="2814468"/>
                      <a:pt x="3363311" y="2806381"/>
                    </a:cubicBezTo>
                    <a:cubicBezTo>
                      <a:pt x="3444237" y="2738942"/>
                      <a:pt x="3348087" y="2806020"/>
                      <a:pt x="3426373" y="2753829"/>
                    </a:cubicBezTo>
                    <a:lnTo>
                      <a:pt x="3531476" y="2596174"/>
                    </a:lnTo>
                    <a:lnTo>
                      <a:pt x="3552497" y="2564643"/>
                    </a:lnTo>
                    <a:cubicBezTo>
                      <a:pt x="3559504" y="2554133"/>
                      <a:pt x="3563007" y="2540119"/>
                      <a:pt x="3573517" y="2533112"/>
                    </a:cubicBezTo>
                    <a:cubicBezTo>
                      <a:pt x="3604521" y="2512443"/>
                      <a:pt x="3611291" y="2510907"/>
                      <a:pt x="3636580" y="2480560"/>
                    </a:cubicBezTo>
                    <a:cubicBezTo>
                      <a:pt x="3644667" y="2470856"/>
                      <a:pt x="3648094" y="2457347"/>
                      <a:pt x="3657600" y="2449029"/>
                    </a:cubicBezTo>
                    <a:cubicBezTo>
                      <a:pt x="3676613" y="2432393"/>
                      <a:pt x="3699641" y="2421002"/>
                      <a:pt x="3720662" y="2406988"/>
                    </a:cubicBezTo>
                    <a:cubicBezTo>
                      <a:pt x="3731172" y="2399981"/>
                      <a:pt x="3740209" y="2389961"/>
                      <a:pt x="3752193" y="2385967"/>
                    </a:cubicBezTo>
                    <a:lnTo>
                      <a:pt x="3815255" y="2364947"/>
                    </a:lnTo>
                    <a:cubicBezTo>
                      <a:pt x="3852202" y="2309527"/>
                      <a:pt x="3814972" y="2350053"/>
                      <a:pt x="3878317" y="2322905"/>
                    </a:cubicBezTo>
                    <a:cubicBezTo>
                      <a:pt x="3889928" y="2317929"/>
                      <a:pt x="3898550" y="2307533"/>
                      <a:pt x="3909849" y="2301884"/>
                    </a:cubicBezTo>
                    <a:cubicBezTo>
                      <a:pt x="3919758" y="2296929"/>
                      <a:pt x="3930870" y="2294877"/>
                      <a:pt x="3941380" y="2291374"/>
                    </a:cubicBezTo>
                    <a:cubicBezTo>
                      <a:pt x="3951890" y="2284367"/>
                      <a:pt x="3961083" y="2274788"/>
                      <a:pt x="3972911" y="2270353"/>
                    </a:cubicBezTo>
                    <a:cubicBezTo>
                      <a:pt x="3989637" y="2264081"/>
                      <a:pt x="4008131" y="2264176"/>
                      <a:pt x="4025462" y="2259843"/>
                    </a:cubicBezTo>
                    <a:cubicBezTo>
                      <a:pt x="4036210" y="2257156"/>
                      <a:pt x="4046483" y="2252836"/>
                      <a:pt x="4056993" y="2249333"/>
                    </a:cubicBezTo>
                    <a:cubicBezTo>
                      <a:pt x="4135279" y="2197142"/>
                      <a:pt x="4039129" y="2264220"/>
                      <a:pt x="4120055" y="2196781"/>
                    </a:cubicBezTo>
                    <a:cubicBezTo>
                      <a:pt x="4129759" y="2188694"/>
                      <a:pt x="4141882" y="2183847"/>
                      <a:pt x="4151586" y="2175760"/>
                    </a:cubicBezTo>
                    <a:cubicBezTo>
                      <a:pt x="4204072" y="2132022"/>
                      <a:pt x="4159236" y="2152189"/>
                      <a:pt x="4214649" y="2133719"/>
                    </a:cubicBezTo>
                    <a:cubicBezTo>
                      <a:pt x="4264618" y="2100406"/>
                      <a:pt x="4234194" y="2116694"/>
                      <a:pt x="4309242" y="2091678"/>
                    </a:cubicBezTo>
                    <a:lnTo>
                      <a:pt x="4340773" y="2081167"/>
                    </a:lnTo>
                    <a:lnTo>
                      <a:pt x="4372304" y="2070657"/>
                    </a:lnTo>
                    <a:cubicBezTo>
                      <a:pt x="4382814" y="2060147"/>
                      <a:pt x="4392416" y="2048642"/>
                      <a:pt x="4403835" y="2039126"/>
                    </a:cubicBezTo>
                    <a:cubicBezTo>
                      <a:pt x="4413539" y="2031039"/>
                      <a:pt x="4426434" y="2027037"/>
                      <a:pt x="4435366" y="2018105"/>
                    </a:cubicBezTo>
                    <a:cubicBezTo>
                      <a:pt x="4484977" y="1968493"/>
                      <a:pt x="4432705" y="2006331"/>
                      <a:pt x="4466897" y="1955043"/>
                    </a:cubicBezTo>
                    <a:cubicBezTo>
                      <a:pt x="4489392" y="1921301"/>
                      <a:pt x="4496901" y="1924021"/>
                      <a:pt x="4529959" y="1913002"/>
                    </a:cubicBezTo>
                    <a:cubicBezTo>
                      <a:pt x="4587489" y="1932178"/>
                      <a:pt x="4562214" y="1928647"/>
                      <a:pt x="4656083" y="1913002"/>
                    </a:cubicBezTo>
                    <a:cubicBezTo>
                      <a:pt x="4667011" y="1911181"/>
                      <a:pt x="4677929" y="1907871"/>
                      <a:pt x="4687614" y="1902491"/>
                    </a:cubicBezTo>
                    <a:cubicBezTo>
                      <a:pt x="4709698" y="1890222"/>
                      <a:pt x="4726709" y="1868439"/>
                      <a:pt x="4750676" y="1860450"/>
                    </a:cubicBezTo>
                    <a:lnTo>
                      <a:pt x="4876800" y="1818409"/>
                    </a:lnTo>
                    <a:cubicBezTo>
                      <a:pt x="4887310" y="1814905"/>
                      <a:pt x="4899113" y="1814043"/>
                      <a:pt x="4908331" y="1807898"/>
                    </a:cubicBezTo>
                    <a:lnTo>
                      <a:pt x="4971393" y="1765857"/>
                    </a:lnTo>
                    <a:cubicBezTo>
                      <a:pt x="4981903" y="1758850"/>
                      <a:pt x="4993992" y="1753768"/>
                      <a:pt x="5002924" y="1744836"/>
                    </a:cubicBezTo>
                    <a:cubicBezTo>
                      <a:pt x="5013434" y="1734326"/>
                      <a:pt x="5022087" y="1721550"/>
                      <a:pt x="5034455" y="1713305"/>
                    </a:cubicBezTo>
                    <a:cubicBezTo>
                      <a:pt x="5043673" y="1707160"/>
                      <a:pt x="5055333" y="1705839"/>
                      <a:pt x="5065986" y="1702795"/>
                    </a:cubicBezTo>
                    <a:cubicBezTo>
                      <a:pt x="5177155" y="1671032"/>
                      <a:pt x="5021263" y="1721206"/>
                      <a:pt x="5171090" y="1671264"/>
                    </a:cubicBezTo>
                    <a:cubicBezTo>
                      <a:pt x="5181600" y="1667761"/>
                      <a:pt x="5193403" y="1666898"/>
                      <a:pt x="5202621" y="1660753"/>
                    </a:cubicBezTo>
                    <a:cubicBezTo>
                      <a:pt x="5276911" y="1611228"/>
                      <a:pt x="5184963" y="1673367"/>
                      <a:pt x="5276193" y="1608202"/>
                    </a:cubicBezTo>
                    <a:cubicBezTo>
                      <a:pt x="5309462" y="1584438"/>
                      <a:pt x="5315421" y="1585088"/>
                      <a:pt x="5349766" y="1555650"/>
                    </a:cubicBezTo>
                    <a:cubicBezTo>
                      <a:pt x="5389443" y="1521642"/>
                      <a:pt x="5365097" y="1524119"/>
                      <a:pt x="5391807" y="1524119"/>
                    </a:cubicBezTo>
                    <a:lnTo>
                      <a:pt x="5391807" y="1471567"/>
                    </a:lnTo>
                    <a:cubicBezTo>
                      <a:pt x="5416331" y="1450546"/>
                      <a:pt x="5443921" y="1432647"/>
                      <a:pt x="5465380" y="1408505"/>
                    </a:cubicBezTo>
                    <a:cubicBezTo>
                      <a:pt x="5472740" y="1400225"/>
                      <a:pt x="5468969" y="1385625"/>
                      <a:pt x="5475890" y="1376974"/>
                    </a:cubicBezTo>
                    <a:cubicBezTo>
                      <a:pt x="5490708" y="1358451"/>
                      <a:pt x="5518180" y="1352367"/>
                      <a:pt x="5538952" y="1345443"/>
                    </a:cubicBezTo>
                    <a:cubicBezTo>
                      <a:pt x="5559973" y="1324422"/>
                      <a:pt x="5585524" y="1307116"/>
                      <a:pt x="5602014" y="1282381"/>
                    </a:cubicBezTo>
                    <a:cubicBezTo>
                      <a:pt x="5630042" y="1240340"/>
                      <a:pt x="5612525" y="1257857"/>
                      <a:pt x="5654566" y="1229829"/>
                    </a:cubicBezTo>
                    <a:cubicBezTo>
                      <a:pt x="5673065" y="1174331"/>
                      <a:pt x="5658931" y="1207515"/>
                      <a:pt x="5707117" y="1135236"/>
                    </a:cubicBezTo>
                    <a:cubicBezTo>
                      <a:pt x="5714124" y="1124726"/>
                      <a:pt x="5717628" y="1110712"/>
                      <a:pt x="5728138" y="1103705"/>
                    </a:cubicBezTo>
                    <a:lnTo>
                      <a:pt x="5791200" y="1061664"/>
                    </a:lnTo>
                    <a:cubicBezTo>
                      <a:pt x="5801710" y="1054657"/>
                      <a:pt x="5813799" y="1049575"/>
                      <a:pt x="5822731" y="1040643"/>
                    </a:cubicBezTo>
                    <a:cubicBezTo>
                      <a:pt x="5833241" y="1030133"/>
                      <a:pt x="5842529" y="1018237"/>
                      <a:pt x="5854262" y="1009112"/>
                    </a:cubicBezTo>
                    <a:cubicBezTo>
                      <a:pt x="5874204" y="993602"/>
                      <a:pt x="5899460" y="984935"/>
                      <a:pt x="5917324" y="967071"/>
                    </a:cubicBezTo>
                    <a:cubicBezTo>
                      <a:pt x="6009442" y="874953"/>
                      <a:pt x="5896712" y="991806"/>
                      <a:pt x="5969876" y="904009"/>
                    </a:cubicBezTo>
                    <a:cubicBezTo>
                      <a:pt x="5995166" y="873662"/>
                      <a:pt x="6001935" y="872126"/>
                      <a:pt x="6032938" y="851457"/>
                    </a:cubicBezTo>
                    <a:cubicBezTo>
                      <a:pt x="6052960" y="791396"/>
                      <a:pt x="6026932" y="841449"/>
                      <a:pt x="6074980" y="809416"/>
                    </a:cubicBezTo>
                    <a:cubicBezTo>
                      <a:pt x="6153710" y="756929"/>
                      <a:pt x="6063069" y="792364"/>
                      <a:pt x="6138042" y="767374"/>
                    </a:cubicBezTo>
                    <a:cubicBezTo>
                      <a:pt x="6197597" y="678038"/>
                      <a:pt x="6099507" y="816419"/>
                      <a:pt x="6222124" y="693802"/>
                    </a:cubicBezTo>
                    <a:cubicBezTo>
                      <a:pt x="6232634" y="683292"/>
                      <a:pt x="6244139" y="673690"/>
                      <a:pt x="6253655" y="662271"/>
                    </a:cubicBezTo>
                    <a:cubicBezTo>
                      <a:pt x="6261742" y="652567"/>
                      <a:pt x="6264812" y="638631"/>
                      <a:pt x="6274676" y="630740"/>
                    </a:cubicBezTo>
                    <a:cubicBezTo>
                      <a:pt x="6283327" y="623819"/>
                      <a:pt x="6295697" y="623733"/>
                      <a:pt x="6306207" y="620229"/>
                    </a:cubicBezTo>
                    <a:cubicBezTo>
                      <a:pt x="6358398" y="541943"/>
                      <a:pt x="6291320" y="638093"/>
                      <a:pt x="6358759" y="557167"/>
                    </a:cubicBezTo>
                    <a:cubicBezTo>
                      <a:pt x="6366846" y="547463"/>
                      <a:pt x="6371693" y="535340"/>
                      <a:pt x="6379780" y="525636"/>
                    </a:cubicBezTo>
                    <a:cubicBezTo>
                      <a:pt x="6405070" y="495289"/>
                      <a:pt x="6411839" y="493753"/>
                      <a:pt x="6442842" y="473084"/>
                    </a:cubicBezTo>
                    <a:cubicBezTo>
                      <a:pt x="6446345" y="462574"/>
                      <a:pt x="6446431" y="450204"/>
                      <a:pt x="6453352" y="441553"/>
                    </a:cubicBezTo>
                    <a:cubicBezTo>
                      <a:pt x="6461243" y="431689"/>
                      <a:pt x="6475179" y="428620"/>
                      <a:pt x="6484883" y="420533"/>
                    </a:cubicBezTo>
                    <a:cubicBezTo>
                      <a:pt x="6496302" y="411017"/>
                      <a:pt x="6504995" y="398518"/>
                      <a:pt x="6516414" y="389002"/>
                    </a:cubicBezTo>
                    <a:cubicBezTo>
                      <a:pt x="6526118" y="380915"/>
                      <a:pt x="6538241" y="376068"/>
                      <a:pt x="6547945" y="367981"/>
                    </a:cubicBezTo>
                    <a:cubicBezTo>
                      <a:pt x="6559364" y="358465"/>
                      <a:pt x="6568057" y="345966"/>
                      <a:pt x="6579476" y="336450"/>
                    </a:cubicBezTo>
                    <a:cubicBezTo>
                      <a:pt x="6589180" y="328363"/>
                      <a:pt x="6601566" y="323821"/>
                      <a:pt x="6611007" y="315429"/>
                    </a:cubicBezTo>
                    <a:cubicBezTo>
                      <a:pt x="6669911" y="263070"/>
                      <a:pt x="6663141" y="268759"/>
                      <a:pt x="6695090" y="220836"/>
                    </a:cubicBezTo>
                    <a:cubicBezTo>
                      <a:pt x="6721507" y="141582"/>
                      <a:pt x="6685872" y="239272"/>
                      <a:pt x="6726621" y="157774"/>
                    </a:cubicBezTo>
                    <a:cubicBezTo>
                      <a:pt x="6731576" y="147865"/>
                      <a:pt x="6733628" y="136753"/>
                      <a:pt x="6737131" y="126243"/>
                    </a:cubicBezTo>
                    <a:cubicBezTo>
                      <a:pt x="6712117" y="51197"/>
                      <a:pt x="6697675" y="75472"/>
                      <a:pt x="6747642" y="42160"/>
                    </a:cubicBezTo>
                    <a:cubicBezTo>
                      <a:pt x="6754649" y="31650"/>
                      <a:pt x="6758798" y="18520"/>
                      <a:pt x="6768662" y="10629"/>
                    </a:cubicBezTo>
                    <a:cubicBezTo>
                      <a:pt x="6797018" y="-12056"/>
                      <a:pt x="6848879" y="8259"/>
                      <a:pt x="6873766" y="10629"/>
                    </a:cubicBezTo>
                    <a:cubicBezTo>
                      <a:pt x="6922718" y="15291"/>
                      <a:pt x="6971863" y="17636"/>
                      <a:pt x="7020911" y="21140"/>
                    </a:cubicBezTo>
                    <a:lnTo>
                      <a:pt x="7062952" y="147264"/>
                    </a:lnTo>
                    <a:cubicBezTo>
                      <a:pt x="7066455" y="157774"/>
                      <a:pt x="7067317" y="169577"/>
                      <a:pt x="7073462" y="178795"/>
                    </a:cubicBezTo>
                    <a:lnTo>
                      <a:pt x="7094483" y="210326"/>
                    </a:lnTo>
                    <a:cubicBezTo>
                      <a:pt x="7090980" y="276891"/>
                      <a:pt x="7090008" y="343638"/>
                      <a:pt x="7083973" y="410022"/>
                    </a:cubicBezTo>
                    <a:cubicBezTo>
                      <a:pt x="7080688" y="446159"/>
                      <a:pt x="7066814" y="440746"/>
                      <a:pt x="7052442" y="473084"/>
                    </a:cubicBezTo>
                    <a:cubicBezTo>
                      <a:pt x="7037819" y="505987"/>
                      <a:pt x="7029646" y="543246"/>
                      <a:pt x="7020911" y="578188"/>
                    </a:cubicBezTo>
                    <a:cubicBezTo>
                      <a:pt x="7017407" y="623733"/>
                      <a:pt x="7017524" y="669702"/>
                      <a:pt x="7010400" y="714822"/>
                    </a:cubicBezTo>
                    <a:cubicBezTo>
                      <a:pt x="7006944" y="736709"/>
                      <a:pt x="6996387" y="756863"/>
                      <a:pt x="6989380" y="777884"/>
                    </a:cubicBezTo>
                    <a:lnTo>
                      <a:pt x="6968359" y="840947"/>
                    </a:lnTo>
                    <a:cubicBezTo>
                      <a:pt x="6964856" y="851457"/>
                      <a:pt x="6960536" y="861730"/>
                      <a:pt x="6957849" y="872478"/>
                    </a:cubicBezTo>
                    <a:cubicBezTo>
                      <a:pt x="6954345" y="886492"/>
                      <a:pt x="6950171" y="900355"/>
                      <a:pt x="6947338" y="914519"/>
                    </a:cubicBezTo>
                    <a:cubicBezTo>
                      <a:pt x="6943159" y="935416"/>
                      <a:pt x="6943567" y="957364"/>
                      <a:pt x="6936828" y="977581"/>
                    </a:cubicBezTo>
                    <a:cubicBezTo>
                      <a:pt x="6932833" y="989565"/>
                      <a:pt x="6922814" y="998602"/>
                      <a:pt x="6915807" y="1009112"/>
                    </a:cubicBezTo>
                    <a:cubicBezTo>
                      <a:pt x="6889390" y="1088366"/>
                      <a:pt x="6925025" y="990676"/>
                      <a:pt x="6884276" y="1072174"/>
                    </a:cubicBezTo>
                    <a:cubicBezTo>
                      <a:pt x="6853854" y="1133018"/>
                      <a:pt x="6902009" y="1075462"/>
                      <a:pt x="6842235" y="1135236"/>
                    </a:cubicBezTo>
                    <a:cubicBezTo>
                      <a:pt x="6826958" y="1181067"/>
                      <a:pt x="6827953" y="1196517"/>
                      <a:pt x="6800193" y="1229829"/>
                    </a:cubicBezTo>
                    <a:cubicBezTo>
                      <a:pt x="6790677" y="1241248"/>
                      <a:pt x="6777787" y="1249627"/>
                      <a:pt x="6768662" y="1261360"/>
                    </a:cubicBezTo>
                    <a:cubicBezTo>
                      <a:pt x="6702635" y="1346252"/>
                      <a:pt x="6756131" y="1304748"/>
                      <a:pt x="6695090" y="1345443"/>
                    </a:cubicBezTo>
                    <a:cubicBezTo>
                      <a:pt x="6676591" y="1400941"/>
                      <a:pt x="6693798" y="1370829"/>
                      <a:pt x="6621517" y="1419016"/>
                    </a:cubicBezTo>
                    <a:lnTo>
                      <a:pt x="6589986" y="1440036"/>
                    </a:lnTo>
                    <a:cubicBezTo>
                      <a:pt x="6571301" y="1468065"/>
                      <a:pt x="6565449" y="1481309"/>
                      <a:pt x="6537435" y="1503098"/>
                    </a:cubicBezTo>
                    <a:cubicBezTo>
                      <a:pt x="6517493" y="1518609"/>
                      <a:pt x="6492237" y="1527276"/>
                      <a:pt x="6474373" y="1545140"/>
                    </a:cubicBezTo>
                    <a:cubicBezTo>
                      <a:pt x="6463863" y="1555650"/>
                      <a:pt x="6454575" y="1567546"/>
                      <a:pt x="6442842" y="1576671"/>
                    </a:cubicBezTo>
                    <a:cubicBezTo>
                      <a:pt x="6371647" y="1632044"/>
                      <a:pt x="6399335" y="1604535"/>
                      <a:pt x="6337738" y="1639733"/>
                    </a:cubicBezTo>
                    <a:cubicBezTo>
                      <a:pt x="6280689" y="1672332"/>
                      <a:pt x="6332487" y="1651993"/>
                      <a:pt x="6274676" y="1671264"/>
                    </a:cubicBezTo>
                    <a:cubicBezTo>
                      <a:pt x="6267669" y="1681774"/>
                      <a:pt x="6263162" y="1694477"/>
                      <a:pt x="6253655" y="1702795"/>
                    </a:cubicBezTo>
                    <a:cubicBezTo>
                      <a:pt x="6234642" y="1719431"/>
                      <a:pt x="6211614" y="1730822"/>
                      <a:pt x="6190593" y="1744836"/>
                    </a:cubicBezTo>
                    <a:lnTo>
                      <a:pt x="6127531" y="1786878"/>
                    </a:lnTo>
                    <a:cubicBezTo>
                      <a:pt x="6117021" y="1793885"/>
                      <a:pt x="6104932" y="1798966"/>
                      <a:pt x="6096000" y="1807898"/>
                    </a:cubicBezTo>
                    <a:cubicBezTo>
                      <a:pt x="6085490" y="1818408"/>
                      <a:pt x="6073985" y="1828010"/>
                      <a:pt x="6064469" y="1839429"/>
                    </a:cubicBezTo>
                    <a:cubicBezTo>
                      <a:pt x="6056382" y="1849133"/>
                      <a:pt x="6053959" y="1863953"/>
                      <a:pt x="6043449" y="1870960"/>
                    </a:cubicBezTo>
                    <a:cubicBezTo>
                      <a:pt x="6031430" y="1878973"/>
                      <a:pt x="6015421" y="1877967"/>
                      <a:pt x="6001407" y="1881471"/>
                    </a:cubicBezTo>
                    <a:cubicBezTo>
                      <a:pt x="5952359" y="1955043"/>
                      <a:pt x="5980387" y="1930520"/>
                      <a:pt x="5927835" y="1965553"/>
                    </a:cubicBezTo>
                    <a:cubicBezTo>
                      <a:pt x="5920828" y="1976063"/>
                      <a:pt x="5916678" y="1989193"/>
                      <a:pt x="5906814" y="1997084"/>
                    </a:cubicBezTo>
                    <a:cubicBezTo>
                      <a:pt x="5898163" y="2004005"/>
                      <a:pt x="5885192" y="2002640"/>
                      <a:pt x="5875283" y="2007595"/>
                    </a:cubicBezTo>
                    <a:cubicBezTo>
                      <a:pt x="5863985" y="2013244"/>
                      <a:pt x="5855580" y="2024181"/>
                      <a:pt x="5843752" y="2028616"/>
                    </a:cubicBezTo>
                    <a:cubicBezTo>
                      <a:pt x="5832001" y="2033023"/>
                      <a:pt x="5735220" y="2048456"/>
                      <a:pt x="5728138" y="2049636"/>
                    </a:cubicBezTo>
                    <a:cubicBezTo>
                      <a:pt x="5707117" y="2056643"/>
                      <a:pt x="5680744" y="2054989"/>
                      <a:pt x="5665076" y="2070657"/>
                    </a:cubicBezTo>
                    <a:cubicBezTo>
                      <a:pt x="5644055" y="2091678"/>
                      <a:pt x="5618504" y="2108984"/>
                      <a:pt x="5602014" y="2133719"/>
                    </a:cubicBezTo>
                    <a:cubicBezTo>
                      <a:pt x="5573986" y="2175760"/>
                      <a:pt x="5591503" y="2158243"/>
                      <a:pt x="5549462" y="2186271"/>
                    </a:cubicBezTo>
                    <a:cubicBezTo>
                      <a:pt x="5530777" y="2214299"/>
                      <a:pt x="5524925" y="2227545"/>
                      <a:pt x="5496911" y="2249333"/>
                    </a:cubicBezTo>
                    <a:cubicBezTo>
                      <a:pt x="5476969" y="2264843"/>
                      <a:pt x="5451713" y="2273510"/>
                      <a:pt x="5433849" y="2291374"/>
                    </a:cubicBezTo>
                    <a:cubicBezTo>
                      <a:pt x="5423338" y="2301884"/>
                      <a:pt x="5414050" y="2313779"/>
                      <a:pt x="5402317" y="2322905"/>
                    </a:cubicBezTo>
                    <a:cubicBezTo>
                      <a:pt x="5382375" y="2338415"/>
                      <a:pt x="5339255" y="2364947"/>
                      <a:pt x="5339255" y="2364947"/>
                    </a:cubicBezTo>
                    <a:cubicBezTo>
                      <a:pt x="5301745" y="2421213"/>
                      <a:pt x="5327167" y="2387546"/>
                      <a:pt x="5255173" y="2459540"/>
                    </a:cubicBezTo>
                    <a:cubicBezTo>
                      <a:pt x="5244663" y="2470050"/>
                      <a:pt x="5236010" y="2482826"/>
                      <a:pt x="5223642" y="2491071"/>
                    </a:cubicBezTo>
                    <a:cubicBezTo>
                      <a:pt x="5213132" y="2498078"/>
                      <a:pt x="5201815" y="2504004"/>
                      <a:pt x="5192111" y="2512091"/>
                    </a:cubicBezTo>
                    <a:cubicBezTo>
                      <a:pt x="5180692" y="2521607"/>
                      <a:pt x="5170096" y="2532203"/>
                      <a:pt x="5160580" y="2543622"/>
                    </a:cubicBezTo>
                    <a:cubicBezTo>
                      <a:pt x="5152493" y="2553326"/>
                      <a:pt x="5149065" y="2566835"/>
                      <a:pt x="5139559" y="2575153"/>
                    </a:cubicBezTo>
                    <a:cubicBezTo>
                      <a:pt x="5120546" y="2591789"/>
                      <a:pt x="5094361" y="2599331"/>
                      <a:pt x="5076497" y="2617195"/>
                    </a:cubicBezTo>
                    <a:cubicBezTo>
                      <a:pt x="5004503" y="2689189"/>
                      <a:pt x="5038170" y="2663767"/>
                      <a:pt x="4981904" y="2701278"/>
                    </a:cubicBezTo>
                    <a:cubicBezTo>
                      <a:pt x="4921660" y="2791642"/>
                      <a:pt x="5001877" y="2685300"/>
                      <a:pt x="4929352" y="2743319"/>
                    </a:cubicBezTo>
                    <a:cubicBezTo>
                      <a:pt x="4919488" y="2751210"/>
                      <a:pt x="4917838" y="2766532"/>
                      <a:pt x="4908331" y="2774850"/>
                    </a:cubicBezTo>
                    <a:cubicBezTo>
                      <a:pt x="4889318" y="2791486"/>
                      <a:pt x="4845269" y="2816891"/>
                      <a:pt x="4845269" y="2816891"/>
                    </a:cubicBezTo>
                    <a:cubicBezTo>
                      <a:pt x="4796221" y="2890463"/>
                      <a:pt x="4824249" y="2865939"/>
                      <a:pt x="4771697" y="2900974"/>
                    </a:cubicBezTo>
                    <a:cubicBezTo>
                      <a:pt x="4685744" y="2893811"/>
                      <a:pt x="4594849" y="2879497"/>
                      <a:pt x="4508938" y="2900974"/>
                    </a:cubicBezTo>
                    <a:cubicBezTo>
                      <a:pt x="4494518" y="2904579"/>
                      <a:pt x="4488826" y="2922989"/>
                      <a:pt x="4477407" y="2932505"/>
                    </a:cubicBezTo>
                    <a:cubicBezTo>
                      <a:pt x="4467703" y="2940592"/>
                      <a:pt x="4457419" y="2948396"/>
                      <a:pt x="4445876" y="2953526"/>
                    </a:cubicBezTo>
                    <a:cubicBezTo>
                      <a:pt x="4400916" y="2973508"/>
                      <a:pt x="4383576" y="2972828"/>
                      <a:pt x="4340773" y="2985057"/>
                    </a:cubicBezTo>
                    <a:cubicBezTo>
                      <a:pt x="4330120" y="2988101"/>
                      <a:pt x="4319752" y="2992064"/>
                      <a:pt x="4309242" y="2995567"/>
                    </a:cubicBezTo>
                    <a:cubicBezTo>
                      <a:pt x="4298732" y="3006077"/>
                      <a:pt x="4289130" y="3017582"/>
                      <a:pt x="4277711" y="3027098"/>
                    </a:cubicBezTo>
                    <a:cubicBezTo>
                      <a:pt x="4268007" y="3035185"/>
                      <a:pt x="4255112" y="3039187"/>
                      <a:pt x="4246180" y="3048119"/>
                    </a:cubicBezTo>
                    <a:cubicBezTo>
                      <a:pt x="4237248" y="3057051"/>
                      <a:pt x="4234091" y="3070718"/>
                      <a:pt x="4225159" y="3079650"/>
                    </a:cubicBezTo>
                    <a:cubicBezTo>
                      <a:pt x="4216227" y="3088582"/>
                      <a:pt x="4203332" y="3092584"/>
                      <a:pt x="4193628" y="3100671"/>
                    </a:cubicBezTo>
                    <a:cubicBezTo>
                      <a:pt x="4094840" y="3182995"/>
                      <a:pt x="4258417" y="3067988"/>
                      <a:pt x="4099035" y="3174243"/>
                    </a:cubicBezTo>
                    <a:cubicBezTo>
                      <a:pt x="4088525" y="3181250"/>
                      <a:pt x="4079488" y="3191270"/>
                      <a:pt x="4067504" y="3195264"/>
                    </a:cubicBezTo>
                    <a:lnTo>
                      <a:pt x="4004442" y="3216284"/>
                    </a:lnTo>
                    <a:cubicBezTo>
                      <a:pt x="3993932" y="3219787"/>
                      <a:pt x="3983839" y="3224974"/>
                      <a:pt x="3972911" y="3226795"/>
                    </a:cubicBezTo>
                    <a:lnTo>
                      <a:pt x="3909849" y="3237305"/>
                    </a:lnTo>
                    <a:lnTo>
                      <a:pt x="3815255" y="3268836"/>
                    </a:lnTo>
                    <a:cubicBezTo>
                      <a:pt x="3804745" y="3272340"/>
                      <a:pt x="3792942" y="3273202"/>
                      <a:pt x="3783724" y="3279347"/>
                    </a:cubicBezTo>
                    <a:lnTo>
                      <a:pt x="3752193" y="3300367"/>
                    </a:lnTo>
                    <a:cubicBezTo>
                      <a:pt x="3745186" y="3321388"/>
                      <a:pt x="3749609" y="3351138"/>
                      <a:pt x="3731173" y="3363429"/>
                    </a:cubicBezTo>
                    <a:cubicBezTo>
                      <a:pt x="3658893" y="3411616"/>
                      <a:pt x="3692078" y="3397482"/>
                      <a:pt x="3636580" y="3415981"/>
                    </a:cubicBezTo>
                    <a:cubicBezTo>
                      <a:pt x="3607815" y="3435158"/>
                      <a:pt x="3598779" y="3435343"/>
                      <a:pt x="3584028" y="3468533"/>
                    </a:cubicBezTo>
                    <a:cubicBezTo>
                      <a:pt x="3578930" y="3480002"/>
                      <a:pt x="3563943" y="3549403"/>
                      <a:pt x="3541986" y="3563126"/>
                    </a:cubicBezTo>
                    <a:cubicBezTo>
                      <a:pt x="3523196" y="3574870"/>
                      <a:pt x="3499945" y="3577140"/>
                      <a:pt x="3478924" y="3584147"/>
                    </a:cubicBezTo>
                    <a:lnTo>
                      <a:pt x="3447393" y="3594657"/>
                    </a:lnTo>
                    <a:cubicBezTo>
                      <a:pt x="3436883" y="3601664"/>
                      <a:pt x="3427160" y="3610029"/>
                      <a:pt x="3415862" y="3615678"/>
                    </a:cubicBezTo>
                    <a:cubicBezTo>
                      <a:pt x="3405953" y="3620633"/>
                      <a:pt x="3392165" y="3618354"/>
                      <a:pt x="3384331" y="3626188"/>
                    </a:cubicBezTo>
                    <a:cubicBezTo>
                      <a:pt x="3376497" y="3634022"/>
                      <a:pt x="3377324" y="3647209"/>
                      <a:pt x="3373821" y="3657719"/>
                    </a:cubicBezTo>
                    <a:cubicBezTo>
                      <a:pt x="3370318" y="3699760"/>
                      <a:pt x="3375718" y="3743521"/>
                      <a:pt x="3363311" y="3783843"/>
                    </a:cubicBezTo>
                    <a:cubicBezTo>
                      <a:pt x="3360053" y="3794432"/>
                      <a:pt x="3341689" y="3789398"/>
                      <a:pt x="3331780" y="3794353"/>
                    </a:cubicBezTo>
                    <a:cubicBezTo>
                      <a:pt x="3320482" y="3800002"/>
                      <a:pt x="3311547" y="3809725"/>
                      <a:pt x="3300249" y="3815374"/>
                    </a:cubicBezTo>
                    <a:cubicBezTo>
                      <a:pt x="3259812" y="3835592"/>
                      <a:pt x="3182632" y="3833710"/>
                      <a:pt x="3153104" y="3836395"/>
                    </a:cubicBezTo>
                    <a:cubicBezTo>
                      <a:pt x="3132083" y="3850409"/>
                      <a:pt x="3114962" y="3874282"/>
                      <a:pt x="3090042" y="3878436"/>
                    </a:cubicBezTo>
                    <a:cubicBezTo>
                      <a:pt x="3016052" y="3890768"/>
                      <a:pt x="3047197" y="3882208"/>
                      <a:pt x="2995449" y="3899457"/>
                    </a:cubicBezTo>
                    <a:cubicBezTo>
                      <a:pt x="2917159" y="3951649"/>
                      <a:pt x="3013315" y="3884569"/>
                      <a:pt x="2932386" y="3952009"/>
                    </a:cubicBezTo>
                    <a:cubicBezTo>
                      <a:pt x="2887209" y="3989656"/>
                      <a:pt x="2916722" y="3959841"/>
                      <a:pt x="2869324" y="3983540"/>
                    </a:cubicBezTo>
                    <a:cubicBezTo>
                      <a:pt x="2787825" y="4024289"/>
                      <a:pt x="2885517" y="3988651"/>
                      <a:pt x="2806262" y="4015071"/>
                    </a:cubicBezTo>
                    <a:cubicBezTo>
                      <a:pt x="2783331" y="4083865"/>
                      <a:pt x="2815180" y="4016346"/>
                      <a:pt x="2764221" y="4057112"/>
                    </a:cubicBezTo>
                    <a:cubicBezTo>
                      <a:pt x="2754357" y="4065003"/>
                      <a:pt x="2752132" y="4079711"/>
                      <a:pt x="2743200" y="4088643"/>
                    </a:cubicBezTo>
                    <a:cubicBezTo>
                      <a:pt x="2734268" y="4097575"/>
                      <a:pt x="2721110" y="4101272"/>
                      <a:pt x="2711669" y="4109664"/>
                    </a:cubicBezTo>
                    <a:cubicBezTo>
                      <a:pt x="2626595" y="4185286"/>
                      <a:pt x="2682093" y="4161564"/>
                      <a:pt x="2617076" y="4183236"/>
                    </a:cubicBezTo>
                    <a:cubicBezTo>
                      <a:pt x="2606566" y="4193746"/>
                      <a:pt x="2598538" y="4207548"/>
                      <a:pt x="2585545" y="4214767"/>
                    </a:cubicBezTo>
                    <a:cubicBezTo>
                      <a:pt x="2566176" y="4225528"/>
                      <a:pt x="2522483" y="4235788"/>
                      <a:pt x="2522483" y="4235788"/>
                    </a:cubicBezTo>
                    <a:cubicBezTo>
                      <a:pt x="2501462" y="4249802"/>
                      <a:pt x="2477285" y="4259965"/>
                      <a:pt x="2459421" y="4277829"/>
                    </a:cubicBezTo>
                    <a:cubicBezTo>
                      <a:pt x="2418958" y="4318292"/>
                      <a:pt x="2440257" y="4301115"/>
                      <a:pt x="2396359" y="4330381"/>
                    </a:cubicBezTo>
                    <a:cubicBezTo>
                      <a:pt x="2389352" y="4340891"/>
                      <a:pt x="2384845" y="4353594"/>
                      <a:pt x="2375338" y="4361912"/>
                    </a:cubicBezTo>
                    <a:cubicBezTo>
                      <a:pt x="2329175" y="4402305"/>
                      <a:pt x="2320251" y="4403349"/>
                      <a:pt x="2270235" y="4414464"/>
                    </a:cubicBezTo>
                    <a:cubicBezTo>
                      <a:pt x="2252796" y="4418339"/>
                      <a:pt x="2234918" y="4420274"/>
                      <a:pt x="2217683" y="4424974"/>
                    </a:cubicBezTo>
                    <a:cubicBezTo>
                      <a:pt x="2196306" y="4430804"/>
                      <a:pt x="2154621" y="4445995"/>
                      <a:pt x="2154621" y="4445995"/>
                    </a:cubicBezTo>
                    <a:cubicBezTo>
                      <a:pt x="2094847" y="4505769"/>
                      <a:pt x="2152403" y="4457614"/>
                      <a:pt x="2091559" y="4488036"/>
                    </a:cubicBezTo>
                    <a:cubicBezTo>
                      <a:pt x="2010061" y="4528785"/>
                      <a:pt x="2107751" y="4493150"/>
                      <a:pt x="2028497" y="4519567"/>
                    </a:cubicBezTo>
                    <a:cubicBezTo>
                      <a:pt x="1956217" y="4567754"/>
                      <a:pt x="1989402" y="4553620"/>
                      <a:pt x="1933904" y="4572119"/>
                    </a:cubicBezTo>
                    <a:cubicBezTo>
                      <a:pt x="1837843" y="4636161"/>
                      <a:pt x="1985306" y="4545515"/>
                      <a:pt x="1723697" y="4603650"/>
                    </a:cubicBezTo>
                    <a:cubicBezTo>
                      <a:pt x="1712882" y="4606053"/>
                      <a:pt x="1719332" y="4625963"/>
                      <a:pt x="1713186" y="4635181"/>
                    </a:cubicBezTo>
                    <a:cubicBezTo>
                      <a:pt x="1690156" y="4669725"/>
                      <a:pt x="1679207" y="4663497"/>
                      <a:pt x="1650124" y="4687733"/>
                    </a:cubicBezTo>
                    <a:cubicBezTo>
                      <a:pt x="1638705" y="4697249"/>
                      <a:pt x="1631586" y="4712046"/>
                      <a:pt x="1618593" y="4719264"/>
                    </a:cubicBezTo>
                    <a:cubicBezTo>
                      <a:pt x="1599224" y="4730025"/>
                      <a:pt x="1576552" y="4733277"/>
                      <a:pt x="1555531" y="4740284"/>
                    </a:cubicBezTo>
                    <a:lnTo>
                      <a:pt x="1524000" y="4750795"/>
                    </a:lnTo>
                    <a:cubicBezTo>
                      <a:pt x="1454022" y="4820773"/>
                      <a:pt x="1529388" y="4754808"/>
                      <a:pt x="1460938" y="4792836"/>
                    </a:cubicBezTo>
                    <a:cubicBezTo>
                      <a:pt x="1438853" y="4805105"/>
                      <a:pt x="1421843" y="4826889"/>
                      <a:pt x="1397876" y="4834878"/>
                    </a:cubicBezTo>
                    <a:cubicBezTo>
                      <a:pt x="1387366" y="4838381"/>
                      <a:pt x="1376998" y="4842344"/>
                      <a:pt x="1366345" y="4845388"/>
                    </a:cubicBezTo>
                    <a:cubicBezTo>
                      <a:pt x="1336829" y="4853821"/>
                      <a:pt x="1301545" y="4860992"/>
                      <a:pt x="1271752" y="4866409"/>
                    </a:cubicBezTo>
                    <a:cubicBezTo>
                      <a:pt x="1250785" y="4870221"/>
                      <a:pt x="1229528" y="4872454"/>
                      <a:pt x="1208690" y="4876919"/>
                    </a:cubicBezTo>
                    <a:cubicBezTo>
                      <a:pt x="1142313" y="4891143"/>
                      <a:pt x="1141103" y="4892441"/>
                      <a:pt x="1093076" y="4908450"/>
                    </a:cubicBezTo>
                    <a:cubicBezTo>
                      <a:pt x="1082566" y="4915457"/>
                      <a:pt x="1073088" y="4924341"/>
                      <a:pt x="1061545" y="4929471"/>
                    </a:cubicBezTo>
                    <a:cubicBezTo>
                      <a:pt x="1041297" y="4938470"/>
                      <a:pt x="998483" y="4950491"/>
                      <a:pt x="998483" y="4950491"/>
                    </a:cubicBezTo>
                    <a:cubicBezTo>
                      <a:pt x="858504" y="5043812"/>
                      <a:pt x="1065965" y="4909497"/>
                      <a:pt x="935421" y="4982022"/>
                    </a:cubicBezTo>
                    <a:cubicBezTo>
                      <a:pt x="913336" y="4994291"/>
                      <a:pt x="897468" y="5021274"/>
                      <a:pt x="872359" y="5024064"/>
                    </a:cubicBezTo>
                    <a:lnTo>
                      <a:pt x="777766" y="5034574"/>
                    </a:lnTo>
                    <a:cubicBezTo>
                      <a:pt x="770759" y="5045084"/>
                      <a:pt x="765677" y="5057173"/>
                      <a:pt x="756745" y="5066105"/>
                    </a:cubicBezTo>
                    <a:cubicBezTo>
                      <a:pt x="736369" y="5086481"/>
                      <a:pt x="719329" y="5089088"/>
                      <a:pt x="693683" y="5097636"/>
                    </a:cubicBezTo>
                    <a:cubicBezTo>
                      <a:pt x="627117" y="5094133"/>
                      <a:pt x="560644" y="5087126"/>
                      <a:pt x="493986" y="5087126"/>
                    </a:cubicBezTo>
                    <a:cubicBezTo>
                      <a:pt x="458777" y="5087126"/>
                      <a:pt x="423489" y="5091147"/>
                      <a:pt x="388883" y="5097636"/>
                    </a:cubicBezTo>
                    <a:cubicBezTo>
                      <a:pt x="367105" y="5101719"/>
                      <a:pt x="325821" y="5118657"/>
                      <a:pt x="325821" y="5118657"/>
                    </a:cubicBezTo>
                    <a:cubicBezTo>
                      <a:pt x="315311" y="5125664"/>
                      <a:pt x="302181" y="5129814"/>
                      <a:pt x="294290" y="5139678"/>
                    </a:cubicBezTo>
                    <a:cubicBezTo>
                      <a:pt x="253524" y="5190637"/>
                      <a:pt x="321043" y="5158788"/>
                      <a:pt x="252249" y="5181719"/>
                    </a:cubicBezTo>
                    <a:cubicBezTo>
                      <a:pt x="241738" y="5188726"/>
                      <a:pt x="232972" y="5199676"/>
                      <a:pt x="220717" y="5202740"/>
                    </a:cubicBezTo>
                    <a:cubicBezTo>
                      <a:pt x="77854" y="5238455"/>
                      <a:pt x="166741" y="5186171"/>
                      <a:pt x="94593" y="5234271"/>
                    </a:cubicBezTo>
                    <a:cubicBezTo>
                      <a:pt x="80579" y="5213250"/>
                      <a:pt x="44563" y="5195176"/>
                      <a:pt x="52552" y="5171209"/>
                    </a:cubicBezTo>
                    <a:cubicBezTo>
                      <a:pt x="56055" y="5160699"/>
                      <a:pt x="56141" y="5148329"/>
                      <a:pt x="63062" y="5139678"/>
                    </a:cubicBezTo>
                    <a:cubicBezTo>
                      <a:pt x="70953" y="5129814"/>
                      <a:pt x="94593" y="5118657"/>
                      <a:pt x="94593" y="5118657"/>
                    </a:cubicBezTo>
                    <a:lnTo>
                      <a:pt x="94593" y="5118657"/>
                    </a:lnTo>
                  </a:path>
                </a:pathLst>
              </a:custGeom>
              <a:gradFill>
                <a:gsLst>
                  <a:gs pos="21000">
                    <a:srgbClr val="494949"/>
                  </a:gs>
                  <a:gs pos="62000">
                    <a:srgbClr val="FFFFFF">
                      <a:lumMod val="94000"/>
                    </a:srgbClr>
                  </a:gs>
                </a:gsLst>
                <a:lin ang="24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105" name="pole tekstowe 7"/>
            <p:cNvSpPr txBox="1">
              <a:spLocks noChangeArrowheads="1"/>
            </p:cNvSpPr>
            <p:nvPr/>
          </p:nvSpPr>
          <p:spPr bwMode="auto">
            <a:xfrm>
              <a:off x="3106734" y="4444565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>
                  <a:solidFill>
                    <a:srgbClr val="000000"/>
                  </a:solidFill>
                </a:rPr>
                <a:t>50</a:t>
              </a:r>
            </a:p>
          </p:txBody>
        </p:sp>
        <p:sp>
          <p:nvSpPr>
            <p:cNvPr id="106" name="pole tekstowe 5"/>
            <p:cNvSpPr txBox="1">
              <a:spLocks noChangeArrowheads="1"/>
            </p:cNvSpPr>
            <p:nvPr/>
          </p:nvSpPr>
          <p:spPr bwMode="auto">
            <a:xfrm>
              <a:off x="6012297" y="2122322"/>
              <a:ext cx="4842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>
                  <a:solidFill>
                    <a:srgbClr val="000000"/>
                  </a:solidFill>
                </a:rPr>
                <a:t>126</a:t>
              </a:r>
            </a:p>
          </p:txBody>
        </p:sp>
        <p:sp>
          <p:nvSpPr>
            <p:cNvPr id="107" name="pole tekstowe 6"/>
            <p:cNvSpPr txBox="1">
              <a:spLocks noChangeArrowheads="1"/>
            </p:cNvSpPr>
            <p:nvPr/>
          </p:nvSpPr>
          <p:spPr bwMode="auto">
            <a:xfrm>
              <a:off x="4369907" y="3741533"/>
              <a:ext cx="4529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>
                  <a:solidFill>
                    <a:srgbClr val="000000"/>
                  </a:solidFill>
                </a:rPr>
                <a:t>82</a:t>
              </a:r>
            </a:p>
          </p:txBody>
        </p:sp>
      </p:grpSp>
      <p:sp>
        <p:nvSpPr>
          <p:cNvPr id="159" name="Rettangolo 158"/>
          <p:cNvSpPr/>
          <p:nvPr/>
        </p:nvSpPr>
        <p:spPr>
          <a:xfrm>
            <a:off x="6375257" y="4021313"/>
            <a:ext cx="2671436" cy="595035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80000"/>
              </a:lnSpc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cs typeface="Corbel"/>
              </a:rPr>
              <a:t>SHELL STRUCTURE</a:t>
            </a:r>
          </a:p>
          <a:p>
            <a:pPr defTabSz="914400">
              <a:lnSpc>
                <a:spcPct val="80000"/>
              </a:lnSpc>
              <a:buClr>
                <a:srgbClr val="FF0000"/>
              </a:buClr>
              <a:defRPr/>
            </a:pPr>
            <a:r>
              <a:rPr lang="en-US" sz="2000" b="1" kern="0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2000" b="1" kern="0" dirty="0" smtClean="0">
                <a:solidFill>
                  <a:srgbClr val="0000FF"/>
                </a:solidFill>
                <a:latin typeface="Corbel"/>
                <a:cs typeface="Corbel"/>
              </a:rPr>
              <a:t>   </a:t>
            </a:r>
            <a:r>
              <a:rPr lang="en-US" kern="0" dirty="0" smtClean="0">
                <a:solidFill>
                  <a:srgbClr val="0000FF"/>
                </a:solidFill>
                <a:latin typeface="Corbel"/>
                <a:cs typeface="Corbel"/>
              </a:rPr>
              <a:t> (Magic Numbers)</a:t>
            </a:r>
            <a:endParaRPr lang="en-US" kern="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36" name="Rettangolo 135"/>
          <p:cNvSpPr/>
          <p:nvPr/>
        </p:nvSpPr>
        <p:spPr>
          <a:xfrm>
            <a:off x="6375257" y="4608540"/>
            <a:ext cx="2667719" cy="348813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80000"/>
              </a:lnSpc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cs typeface="Corbel"/>
              </a:rPr>
              <a:t>SHAPES</a:t>
            </a:r>
            <a:endParaRPr lang="en-US" sz="2000" b="1" kern="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62" name="Rettangolo 161"/>
          <p:cNvSpPr/>
          <p:nvPr/>
        </p:nvSpPr>
        <p:spPr>
          <a:xfrm>
            <a:off x="6375258" y="4950331"/>
            <a:ext cx="2667718" cy="348813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80000"/>
              </a:lnSpc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cs typeface="Corbel"/>
              </a:rPr>
              <a:t>EXCITATIONS</a:t>
            </a:r>
            <a:endParaRPr lang="en-US" sz="2000" b="1" kern="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149" name="Gruppo 148"/>
          <p:cNvGrpSpPr/>
          <p:nvPr/>
        </p:nvGrpSpPr>
        <p:grpSpPr>
          <a:xfrm>
            <a:off x="2462383" y="1873214"/>
            <a:ext cx="4993511" cy="2725772"/>
            <a:chOff x="2462373" y="1873214"/>
            <a:chExt cx="4993511" cy="2725772"/>
          </a:xfrm>
        </p:grpSpPr>
        <p:sp>
          <p:nvSpPr>
            <p:cNvPr id="150" name="Dowolny kształt 82"/>
            <p:cNvSpPr/>
            <p:nvPr/>
          </p:nvSpPr>
          <p:spPr bwMode="auto">
            <a:xfrm>
              <a:off x="2462373" y="1873214"/>
              <a:ext cx="4993511" cy="2725772"/>
            </a:xfrm>
            <a:custGeom>
              <a:avLst/>
              <a:gdLst>
                <a:gd name="connsiteX0" fmla="*/ 0 w 5647386"/>
                <a:gd name="connsiteY0" fmla="*/ 2878428 h 2878428"/>
                <a:gd name="connsiteX1" fmla="*/ 508715 w 5647386"/>
                <a:gd name="connsiteY1" fmla="*/ 2878428 h 2878428"/>
                <a:gd name="connsiteX2" fmla="*/ 579549 w 5647386"/>
                <a:gd name="connsiteY2" fmla="*/ 2820473 h 2878428"/>
                <a:gd name="connsiteX3" fmla="*/ 656822 w 5647386"/>
                <a:gd name="connsiteY3" fmla="*/ 2775397 h 2878428"/>
                <a:gd name="connsiteX4" fmla="*/ 708338 w 5647386"/>
                <a:gd name="connsiteY4" fmla="*/ 2762519 h 2878428"/>
                <a:gd name="connsiteX5" fmla="*/ 779172 w 5647386"/>
                <a:gd name="connsiteY5" fmla="*/ 2730321 h 2878428"/>
                <a:gd name="connsiteX6" fmla="*/ 798490 w 5647386"/>
                <a:gd name="connsiteY6" fmla="*/ 2723882 h 2878428"/>
                <a:gd name="connsiteX7" fmla="*/ 850006 w 5647386"/>
                <a:gd name="connsiteY7" fmla="*/ 2620851 h 2878428"/>
                <a:gd name="connsiteX8" fmla="*/ 901521 w 5647386"/>
                <a:gd name="connsiteY8" fmla="*/ 2511380 h 2878428"/>
                <a:gd name="connsiteX9" fmla="*/ 927279 w 5647386"/>
                <a:gd name="connsiteY9" fmla="*/ 2453426 h 2878428"/>
                <a:gd name="connsiteX10" fmla="*/ 965915 w 5647386"/>
                <a:gd name="connsiteY10" fmla="*/ 2427668 h 2878428"/>
                <a:gd name="connsiteX11" fmla="*/ 1133341 w 5647386"/>
                <a:gd name="connsiteY11" fmla="*/ 2389031 h 2878428"/>
                <a:gd name="connsiteX12" fmla="*/ 1384479 w 5647386"/>
                <a:gd name="connsiteY12" fmla="*/ 2343955 h 2878428"/>
                <a:gd name="connsiteX13" fmla="*/ 1693572 w 5647386"/>
                <a:gd name="connsiteY13" fmla="*/ 2279561 h 2878428"/>
                <a:gd name="connsiteX14" fmla="*/ 1938270 w 5647386"/>
                <a:gd name="connsiteY14" fmla="*/ 2234485 h 2878428"/>
                <a:gd name="connsiteX15" fmla="*/ 2157211 w 5647386"/>
                <a:gd name="connsiteY15" fmla="*/ 2157211 h 2878428"/>
                <a:gd name="connsiteX16" fmla="*/ 2273121 w 5647386"/>
                <a:gd name="connsiteY16" fmla="*/ 2041302 h 2878428"/>
                <a:gd name="connsiteX17" fmla="*/ 2343955 w 5647386"/>
                <a:gd name="connsiteY17" fmla="*/ 1770845 h 2878428"/>
                <a:gd name="connsiteX18" fmla="*/ 2363273 w 5647386"/>
                <a:gd name="connsiteY18" fmla="*/ 1725769 h 2878428"/>
                <a:gd name="connsiteX19" fmla="*/ 2498501 w 5647386"/>
                <a:gd name="connsiteY19" fmla="*/ 1661375 h 2878428"/>
                <a:gd name="connsiteX20" fmla="*/ 2723882 w 5647386"/>
                <a:gd name="connsiteY20" fmla="*/ 1584102 h 2878428"/>
                <a:gd name="connsiteX21" fmla="*/ 2994338 w 5647386"/>
                <a:gd name="connsiteY21" fmla="*/ 1500389 h 2878428"/>
                <a:gd name="connsiteX22" fmla="*/ 3129566 w 5647386"/>
                <a:gd name="connsiteY22" fmla="*/ 1468192 h 2878428"/>
                <a:gd name="connsiteX23" fmla="*/ 3303431 w 5647386"/>
                <a:gd name="connsiteY23" fmla="*/ 1423116 h 2878428"/>
                <a:gd name="connsiteX24" fmla="*/ 3477296 w 5647386"/>
                <a:gd name="connsiteY24" fmla="*/ 1397358 h 2878428"/>
                <a:gd name="connsiteX25" fmla="*/ 3625403 w 5647386"/>
                <a:gd name="connsiteY25" fmla="*/ 1378040 h 2878428"/>
                <a:gd name="connsiteX26" fmla="*/ 3715555 w 5647386"/>
                <a:gd name="connsiteY26" fmla="*/ 1352282 h 2878428"/>
                <a:gd name="connsiteX27" fmla="*/ 3960253 w 5647386"/>
                <a:gd name="connsiteY27" fmla="*/ 1217054 h 2878428"/>
                <a:gd name="connsiteX28" fmla="*/ 4101921 w 5647386"/>
                <a:gd name="connsiteY28" fmla="*/ 1126902 h 2878428"/>
                <a:gd name="connsiteX29" fmla="*/ 4159876 w 5647386"/>
                <a:gd name="connsiteY29" fmla="*/ 1088265 h 2878428"/>
                <a:gd name="connsiteX30" fmla="*/ 4185634 w 5647386"/>
                <a:gd name="connsiteY30" fmla="*/ 1004552 h 2878428"/>
                <a:gd name="connsiteX31" fmla="*/ 4179194 w 5647386"/>
                <a:gd name="connsiteY31" fmla="*/ 676141 h 2878428"/>
                <a:gd name="connsiteX32" fmla="*/ 4211391 w 5647386"/>
                <a:gd name="connsiteY32" fmla="*/ 631065 h 2878428"/>
                <a:gd name="connsiteX33" fmla="*/ 4250028 w 5647386"/>
                <a:gd name="connsiteY33" fmla="*/ 598868 h 2878428"/>
                <a:gd name="connsiteX34" fmla="*/ 4365938 w 5647386"/>
                <a:gd name="connsiteY34" fmla="*/ 592428 h 2878428"/>
                <a:gd name="connsiteX35" fmla="*/ 4655713 w 5647386"/>
                <a:gd name="connsiteY35" fmla="*/ 598868 h 2878428"/>
                <a:gd name="connsiteX36" fmla="*/ 4752304 w 5647386"/>
                <a:gd name="connsiteY36" fmla="*/ 585989 h 2878428"/>
                <a:gd name="connsiteX37" fmla="*/ 4848896 w 5647386"/>
                <a:gd name="connsiteY37" fmla="*/ 540913 h 2878428"/>
                <a:gd name="connsiteX38" fmla="*/ 5035639 w 5647386"/>
                <a:gd name="connsiteY38" fmla="*/ 431442 h 2878428"/>
                <a:gd name="connsiteX39" fmla="*/ 5203065 w 5647386"/>
                <a:gd name="connsiteY39" fmla="*/ 315533 h 2878428"/>
                <a:gd name="connsiteX40" fmla="*/ 5402687 w 5647386"/>
                <a:gd name="connsiteY40" fmla="*/ 199623 h 2878428"/>
                <a:gd name="connsiteX41" fmla="*/ 5550794 w 5647386"/>
                <a:gd name="connsiteY41" fmla="*/ 83713 h 2878428"/>
                <a:gd name="connsiteX42" fmla="*/ 5647386 w 5647386"/>
                <a:gd name="connsiteY42" fmla="*/ 0 h 287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47386" h="2878428">
                  <a:moveTo>
                    <a:pt x="0" y="2878428"/>
                  </a:moveTo>
                  <a:lnTo>
                    <a:pt x="508715" y="2878428"/>
                  </a:lnTo>
                  <a:lnTo>
                    <a:pt x="579549" y="2820473"/>
                  </a:lnTo>
                  <a:lnTo>
                    <a:pt x="656822" y="2775397"/>
                  </a:lnTo>
                  <a:lnTo>
                    <a:pt x="708338" y="2762519"/>
                  </a:lnTo>
                  <a:lnTo>
                    <a:pt x="779172" y="2730321"/>
                  </a:lnTo>
                  <a:lnTo>
                    <a:pt x="798490" y="2723882"/>
                  </a:lnTo>
                  <a:lnTo>
                    <a:pt x="850006" y="2620851"/>
                  </a:lnTo>
                  <a:lnTo>
                    <a:pt x="901521" y="2511380"/>
                  </a:lnTo>
                  <a:lnTo>
                    <a:pt x="927279" y="2453426"/>
                  </a:lnTo>
                  <a:lnTo>
                    <a:pt x="965915" y="2427668"/>
                  </a:lnTo>
                  <a:lnTo>
                    <a:pt x="1133341" y="2389031"/>
                  </a:lnTo>
                  <a:lnTo>
                    <a:pt x="1384479" y="2343955"/>
                  </a:lnTo>
                  <a:lnTo>
                    <a:pt x="1693572" y="2279561"/>
                  </a:lnTo>
                  <a:lnTo>
                    <a:pt x="1938270" y="2234485"/>
                  </a:lnTo>
                  <a:lnTo>
                    <a:pt x="2157211" y="2157211"/>
                  </a:lnTo>
                  <a:lnTo>
                    <a:pt x="2273121" y="2041302"/>
                  </a:lnTo>
                  <a:lnTo>
                    <a:pt x="2343955" y="1770845"/>
                  </a:lnTo>
                  <a:lnTo>
                    <a:pt x="2363273" y="1725769"/>
                  </a:lnTo>
                  <a:lnTo>
                    <a:pt x="2498501" y="1661375"/>
                  </a:lnTo>
                  <a:lnTo>
                    <a:pt x="2723882" y="1584102"/>
                  </a:lnTo>
                  <a:lnTo>
                    <a:pt x="2994338" y="1500389"/>
                  </a:lnTo>
                  <a:lnTo>
                    <a:pt x="3129566" y="1468192"/>
                  </a:lnTo>
                  <a:lnTo>
                    <a:pt x="3303431" y="1423116"/>
                  </a:lnTo>
                  <a:lnTo>
                    <a:pt x="3477296" y="1397358"/>
                  </a:lnTo>
                  <a:lnTo>
                    <a:pt x="3625403" y="1378040"/>
                  </a:lnTo>
                  <a:lnTo>
                    <a:pt x="3715555" y="1352282"/>
                  </a:lnTo>
                  <a:lnTo>
                    <a:pt x="3960253" y="1217054"/>
                  </a:lnTo>
                  <a:lnTo>
                    <a:pt x="4101921" y="1126902"/>
                  </a:lnTo>
                  <a:lnTo>
                    <a:pt x="4159876" y="1088265"/>
                  </a:lnTo>
                  <a:lnTo>
                    <a:pt x="4185634" y="1004552"/>
                  </a:lnTo>
                  <a:lnTo>
                    <a:pt x="4179194" y="676141"/>
                  </a:lnTo>
                  <a:lnTo>
                    <a:pt x="4211391" y="631065"/>
                  </a:lnTo>
                  <a:lnTo>
                    <a:pt x="4250028" y="598868"/>
                  </a:lnTo>
                  <a:lnTo>
                    <a:pt x="4365938" y="592428"/>
                  </a:lnTo>
                  <a:lnTo>
                    <a:pt x="4655713" y="598868"/>
                  </a:lnTo>
                  <a:lnTo>
                    <a:pt x="4752304" y="585989"/>
                  </a:lnTo>
                  <a:lnTo>
                    <a:pt x="4848896" y="540913"/>
                  </a:lnTo>
                  <a:lnTo>
                    <a:pt x="5035639" y="431442"/>
                  </a:lnTo>
                  <a:lnTo>
                    <a:pt x="5203065" y="315533"/>
                  </a:lnTo>
                  <a:lnTo>
                    <a:pt x="5402687" y="199623"/>
                  </a:lnTo>
                  <a:lnTo>
                    <a:pt x="5550794" y="83713"/>
                  </a:lnTo>
                  <a:lnTo>
                    <a:pt x="5647386" y="0"/>
                  </a:lnTo>
                </a:path>
              </a:pathLst>
            </a:custGeom>
            <a:noFill/>
            <a:ln w="76200" cap="flat" cmpd="sng" algn="ctr">
              <a:solidFill>
                <a:srgbClr val="FFCC66">
                  <a:lumMod val="75000"/>
                  <a:alpha val="93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51" name="pole tekstowe 83"/>
            <p:cNvSpPr txBox="1"/>
            <p:nvPr/>
          </p:nvSpPr>
          <p:spPr>
            <a:xfrm rot="19646555">
              <a:off x="4453442" y="3596920"/>
              <a:ext cx="2322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</a:t>
              </a:r>
              <a:r>
                <a:rPr kumimoji="0" lang="pl-PL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-</a:t>
              </a:r>
              <a:r>
                <a:rPr kumimoji="0" lang="pl-PL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process</a:t>
              </a:r>
              <a:r>
                <a:rPr kumimoji="0" lang="pl-PL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pl-PL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path</a:t>
              </a:r>
              <a:endPara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2" name="Łącznik prosty ze strzałką 58"/>
            <p:cNvCxnSpPr/>
            <p:nvPr/>
          </p:nvCxnSpPr>
          <p:spPr bwMode="auto">
            <a:xfrm flipH="1" flipV="1">
              <a:off x="5256049" y="3219428"/>
              <a:ext cx="208312" cy="583963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FF9933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3" name="Gruppo 152"/>
          <p:cNvGrpSpPr/>
          <p:nvPr/>
        </p:nvGrpSpPr>
        <p:grpSpPr>
          <a:xfrm>
            <a:off x="380520" y="942063"/>
            <a:ext cx="2802336" cy="1119794"/>
            <a:chOff x="1623023" y="885850"/>
            <a:chExt cx="2802336" cy="1119794"/>
          </a:xfrm>
        </p:grpSpPr>
        <p:sp>
          <p:nvSpPr>
            <p:cNvPr id="154" name="Rectangle 136"/>
            <p:cNvSpPr>
              <a:spLocks noChangeArrowheads="1"/>
            </p:cNvSpPr>
            <p:nvPr/>
          </p:nvSpPr>
          <p:spPr bwMode="auto">
            <a:xfrm>
              <a:off x="1623023" y="885850"/>
              <a:ext cx="2802336" cy="111979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/>
            <a:p>
              <a:pPr defTabSz="914400">
                <a:lnSpc>
                  <a:spcPct val="110000"/>
                </a:lnSpc>
                <a:buClr>
                  <a:srgbClr val="FF0000"/>
                </a:buClr>
              </a:pPr>
              <a:r>
                <a:rPr lang="it-IT" b="1" kern="0" dirty="0" smtClean="0">
                  <a:solidFill>
                    <a:srgbClr val="0000FF"/>
                  </a:solidFill>
                  <a:latin typeface="Corbel" charset="0"/>
                  <a:cs typeface="Corbel" charset="0"/>
                </a:rPr>
                <a:t>INTERDISCIPLINARITY</a:t>
              </a:r>
            </a:p>
            <a:p>
              <a:pPr defTabSz="914400">
                <a:lnSpc>
                  <a:spcPct val="150000"/>
                </a:lnSpc>
                <a:buClr>
                  <a:srgbClr val="FF0000"/>
                </a:buClr>
              </a:pPr>
              <a:endParaRPr lang="it-IT" sz="800" b="1" kern="0" dirty="0">
                <a:solidFill>
                  <a:srgbClr val="FF00FF"/>
                </a:solidFill>
                <a:latin typeface="Corbel" charset="0"/>
                <a:cs typeface="Corbel" charset="0"/>
              </a:endParaRPr>
            </a:p>
            <a:p>
              <a:pPr defTabSz="914400">
                <a:lnSpc>
                  <a:spcPct val="110000"/>
                </a:lnSpc>
                <a:buClr>
                  <a:srgbClr val="FF0000"/>
                </a:buClr>
              </a:pPr>
              <a:r>
                <a:rPr lang="it-IT" b="1" kern="0" dirty="0" err="1" smtClean="0">
                  <a:solidFill>
                    <a:srgbClr val="CC0099"/>
                  </a:solidFill>
                  <a:latin typeface="Corbel" charset="0"/>
                  <a:cs typeface="Corbel" charset="0"/>
                  <a:sym typeface="Wingdings" charset="0"/>
                </a:rPr>
                <a:t>Astrophysics</a:t>
              </a:r>
              <a:r>
                <a:rPr lang="it-IT" sz="1600" kern="0" dirty="0" smtClean="0">
                  <a:solidFill>
                    <a:srgbClr val="CC0099"/>
                  </a:solidFill>
                  <a:latin typeface="Corbel" charset="0"/>
                  <a:cs typeface="Corbel" charset="0"/>
                  <a:sym typeface="Wingdings" charset="0"/>
                </a:rPr>
                <a:t> </a:t>
              </a:r>
            </a:p>
            <a:p>
              <a:pPr defTabSz="914400">
                <a:lnSpc>
                  <a:spcPct val="110000"/>
                </a:lnSpc>
                <a:buClr>
                  <a:srgbClr val="FF0000"/>
                </a:buClr>
              </a:pPr>
              <a:r>
                <a:rPr lang="it-IT" sz="1400" kern="0" dirty="0" err="1" smtClean="0">
                  <a:solidFill>
                    <a:srgbClr val="CC0099"/>
                  </a:solidFill>
                  <a:latin typeface="Corbel" charset="0"/>
                  <a:cs typeface="Corbel" charset="0"/>
                  <a:sym typeface="Wingdings" charset="0"/>
                </a:rPr>
                <a:t>Nucleosynthesis</a:t>
              </a:r>
              <a:endParaRPr lang="it-IT" sz="1400" kern="0" dirty="0" smtClean="0">
                <a:solidFill>
                  <a:srgbClr val="CC0099"/>
                </a:solidFill>
                <a:latin typeface="Corbel" charset="0"/>
                <a:cs typeface="Corbel" charset="0"/>
                <a:sym typeface="Wingdings" charset="0"/>
              </a:endParaRPr>
            </a:p>
          </p:txBody>
        </p:sp>
        <p:pic>
          <p:nvPicPr>
            <p:cNvPr id="155" name="Picture 137"/>
            <p:cNvPicPr>
              <a:picLocks noChangeAspect="1"/>
            </p:cNvPicPr>
            <p:nvPr/>
          </p:nvPicPr>
          <p:blipFill rotWithShape="1">
            <a:blip r:embed="rId10"/>
            <a:srcRect t="49432"/>
            <a:stretch/>
          </p:blipFill>
          <p:spPr>
            <a:xfrm>
              <a:off x="3546806" y="1183421"/>
              <a:ext cx="853779" cy="814682"/>
            </a:xfrm>
            <a:prstGeom prst="rect">
              <a:avLst/>
            </a:prstGeom>
          </p:spPr>
        </p:pic>
      </p:grpSp>
      <p:grpSp>
        <p:nvGrpSpPr>
          <p:cNvPr id="156" name="Gruppo 155"/>
          <p:cNvGrpSpPr/>
          <p:nvPr/>
        </p:nvGrpSpPr>
        <p:grpSpPr>
          <a:xfrm>
            <a:off x="781174" y="4851243"/>
            <a:ext cx="5099453" cy="2014488"/>
            <a:chOff x="781164" y="4851243"/>
            <a:chExt cx="5099453" cy="2014488"/>
          </a:xfrm>
        </p:grpSpPr>
        <p:grpSp>
          <p:nvGrpSpPr>
            <p:cNvPr id="157" name="Group 154"/>
            <p:cNvGrpSpPr/>
            <p:nvPr/>
          </p:nvGrpSpPr>
          <p:grpSpPr>
            <a:xfrm>
              <a:off x="2833493" y="4851243"/>
              <a:ext cx="3047124" cy="2014488"/>
              <a:chOff x="6096876" y="4150816"/>
              <a:chExt cx="3047124" cy="2014488"/>
            </a:xfrm>
          </p:grpSpPr>
          <p:pic>
            <p:nvPicPr>
              <p:cNvPr id="170" name="Picture 15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96876" y="4150816"/>
                <a:ext cx="3047124" cy="2014488"/>
              </a:xfrm>
              <a:prstGeom prst="rect">
                <a:avLst/>
              </a:prstGeom>
            </p:spPr>
          </p:pic>
          <p:sp>
            <p:nvSpPr>
              <p:cNvPr id="171" name="Rectangle 156"/>
              <p:cNvSpPr/>
              <p:nvPr/>
            </p:nvSpPr>
            <p:spPr>
              <a:xfrm>
                <a:off x="7405916" y="4278272"/>
                <a:ext cx="1492634" cy="18466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200" b="1" i="1" dirty="0" smtClean="0">
                    <a:solidFill>
                      <a:srgbClr val="FF33CC"/>
                    </a:solidFill>
                    <a:latin typeface="Corbel"/>
                    <a:cs typeface="Corbel"/>
                  </a:rPr>
                  <a:t>Impact on abundances</a:t>
                </a:r>
                <a:endParaRPr lang="en-US" sz="1100" i="1" dirty="0">
                  <a:solidFill>
                    <a:srgbClr val="FF33CC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158" name="Rettangolo 157"/>
            <p:cNvSpPr/>
            <p:nvPr/>
          </p:nvSpPr>
          <p:spPr>
            <a:xfrm>
              <a:off x="781164" y="6203821"/>
              <a:ext cx="2044128" cy="595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400">
                <a:lnSpc>
                  <a:spcPct val="80000"/>
                </a:lnSpc>
                <a:defRPr/>
              </a:pPr>
              <a:r>
                <a:rPr lang="en-US" sz="2000" b="1" kern="0" dirty="0" smtClean="0">
                  <a:solidFill>
                    <a:srgbClr val="FFFF00"/>
                  </a:solidFill>
                  <a:latin typeface="Corbel"/>
                  <a:cs typeface="Corbel"/>
                </a:rPr>
                <a:t>Element </a:t>
              </a:r>
            </a:p>
            <a:p>
              <a:pPr algn="r" defTabSz="914400">
                <a:lnSpc>
                  <a:spcPct val="80000"/>
                </a:lnSpc>
                <a:defRPr/>
              </a:pPr>
              <a:r>
                <a:rPr lang="en-US" sz="2000" b="1" kern="0" dirty="0" smtClean="0">
                  <a:solidFill>
                    <a:srgbClr val="FFFF00"/>
                  </a:solidFill>
                  <a:latin typeface="Corbel"/>
                  <a:cs typeface="Corbel"/>
                </a:rPr>
                <a:t>ABUNDANCES</a:t>
              </a:r>
              <a:endParaRPr lang="en-US" sz="2000" b="1" kern="0" dirty="0">
                <a:solidFill>
                  <a:srgbClr val="FFFF00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09" name="Gruppo 50"/>
          <p:cNvGrpSpPr/>
          <p:nvPr/>
        </p:nvGrpSpPr>
        <p:grpSpPr>
          <a:xfrm>
            <a:off x="6728032" y="1904869"/>
            <a:ext cx="2422337" cy="1884619"/>
            <a:chOff x="6728032" y="1904859"/>
            <a:chExt cx="2422337" cy="1884619"/>
          </a:xfrm>
        </p:grpSpPr>
        <p:grpSp>
          <p:nvGrpSpPr>
            <p:cNvPr id="110" name="Gruppo 117"/>
            <p:cNvGrpSpPr/>
            <p:nvPr/>
          </p:nvGrpSpPr>
          <p:grpSpPr>
            <a:xfrm>
              <a:off x="6728032" y="1904859"/>
              <a:ext cx="2422337" cy="1884619"/>
              <a:chOff x="753851" y="1053062"/>
              <a:chExt cx="2422337" cy="1884619"/>
            </a:xfrm>
          </p:grpSpPr>
          <p:sp>
            <p:nvSpPr>
              <p:cNvPr id="113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53851" y="1053062"/>
                <a:ext cx="2325208" cy="1884619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BASIC SCIENCE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</p:txBody>
          </p:sp>
          <p:pic>
            <p:nvPicPr>
              <p:cNvPr id="114" name="Picture 146"/>
              <p:cNvPicPr>
                <a:picLocks noChangeAspect="1"/>
              </p:cNvPicPr>
              <p:nvPr/>
            </p:nvPicPr>
            <p:blipFill rotWithShape="1">
              <a:blip r:embed="rId10"/>
              <a:srcRect b="50864"/>
              <a:stretch/>
            </p:blipFill>
            <p:spPr>
              <a:xfrm>
                <a:off x="874902" y="1496764"/>
                <a:ext cx="832629" cy="767692"/>
              </a:xfrm>
              <a:prstGeom prst="rect">
                <a:avLst/>
              </a:prstGeom>
            </p:spPr>
          </p:pic>
          <p:sp>
            <p:nvSpPr>
              <p:cNvPr id="115" name="Rectangle 3"/>
              <p:cNvSpPr/>
              <p:nvPr/>
            </p:nvSpPr>
            <p:spPr>
              <a:xfrm>
                <a:off x="1786990" y="1473810"/>
                <a:ext cx="1389198" cy="677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it-IT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Many</a:t>
                </a:r>
                <a:r>
                  <a:rPr kumimoji="0" lang="it-IT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 Body Finite Quantum System</a:t>
                </a:r>
                <a:endPara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orbel" charset="0"/>
                  <a:cs typeface="Corbel" charset="0"/>
                </a:endParaRPr>
              </a:p>
            </p:txBody>
          </p:sp>
          <p:pic>
            <p:nvPicPr>
              <p:cNvPr id="116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187" y="2363376"/>
                <a:ext cx="963947" cy="469999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17" name="Rectangle 147"/>
              <p:cNvSpPr/>
              <p:nvPr/>
            </p:nvSpPr>
            <p:spPr>
              <a:xfrm>
                <a:off x="2055858" y="2338437"/>
                <a:ext cx="8849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Symmetry</a:t>
                </a:r>
                <a:r>
                  <a:rPr kumimoji="0" lang="it-IT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 charset="0"/>
                    <a:cs typeface="Corbel" charset="0"/>
                  </a:rPr>
                  <a:t>Principle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</a:endParaRPr>
              </a:p>
            </p:txBody>
          </p:sp>
        </p:grpSp>
        <p:sp>
          <p:nvSpPr>
            <p:cNvPr id="111" name="CasellaDiTesto 48"/>
            <p:cNvSpPr txBox="1"/>
            <p:nvPr/>
          </p:nvSpPr>
          <p:spPr>
            <a:xfrm>
              <a:off x="6797240" y="3098268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n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</p:txBody>
        </p:sp>
        <p:sp>
          <p:nvSpPr>
            <p:cNvPr id="112" name="CasellaDiTesto 83"/>
            <p:cNvSpPr txBox="1"/>
            <p:nvPr/>
          </p:nvSpPr>
          <p:spPr>
            <a:xfrm>
              <a:off x="7365710" y="3087453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p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</p:txBody>
        </p:sp>
      </p:grpSp>
      <p:grpSp>
        <p:nvGrpSpPr>
          <p:cNvPr id="172" name="Gruppo 171"/>
          <p:cNvGrpSpPr/>
          <p:nvPr/>
        </p:nvGrpSpPr>
        <p:grpSpPr>
          <a:xfrm>
            <a:off x="380962" y="2229399"/>
            <a:ext cx="2784784" cy="1153136"/>
            <a:chOff x="1615802" y="2120579"/>
            <a:chExt cx="2784784" cy="1153136"/>
          </a:xfrm>
        </p:grpSpPr>
        <p:sp>
          <p:nvSpPr>
            <p:cNvPr id="173" name="Rectangle 139"/>
            <p:cNvSpPr>
              <a:spLocks noChangeArrowheads="1"/>
            </p:cNvSpPr>
            <p:nvPr/>
          </p:nvSpPr>
          <p:spPr bwMode="auto">
            <a:xfrm>
              <a:off x="1615802" y="2120579"/>
              <a:ext cx="2784784" cy="115313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/>
            <a:p>
              <a:pPr defTabSz="914400">
                <a:lnSpc>
                  <a:spcPct val="50000"/>
                </a:lnSpc>
                <a:buClr>
                  <a:srgbClr val="FF0000"/>
                </a:buClr>
              </a:pPr>
              <a:endParaRPr lang="it-IT" b="1" kern="0" dirty="0" smtClean="0">
                <a:solidFill>
                  <a:srgbClr val="CC0099"/>
                </a:solidFill>
                <a:latin typeface="Corbel" charset="0"/>
                <a:cs typeface="Corbel" charset="0"/>
                <a:sym typeface="Wingdings" charset="0"/>
              </a:endParaRPr>
            </a:p>
            <a:p>
              <a:pPr defTabSz="914400">
                <a:lnSpc>
                  <a:spcPct val="110000"/>
                </a:lnSpc>
                <a:buClr>
                  <a:srgbClr val="FF0000"/>
                </a:buClr>
              </a:pPr>
              <a:r>
                <a:rPr lang="it-IT" b="1" kern="0" dirty="0" smtClean="0">
                  <a:solidFill>
                    <a:srgbClr val="CC0099"/>
                  </a:solidFill>
                  <a:latin typeface="Corbel" charset="0"/>
                  <a:cs typeface="Corbel" charset="0"/>
                  <a:sym typeface="Wingdings" charset="0"/>
                </a:rPr>
                <a:t>Applications</a:t>
              </a:r>
              <a:endParaRPr lang="it-IT" sz="1600" kern="0" dirty="0" smtClean="0">
                <a:solidFill>
                  <a:srgbClr val="CC0099"/>
                </a:solidFill>
                <a:latin typeface="Corbel" charset="0"/>
                <a:cs typeface="Corbel" charset="0"/>
                <a:sym typeface="Wingdings" charset="0"/>
              </a:endParaRPr>
            </a:p>
            <a:p>
              <a:pPr defTabSz="914400">
                <a:lnSpc>
                  <a:spcPct val="110000"/>
                </a:lnSpc>
                <a:buClr>
                  <a:srgbClr val="FF0000"/>
                </a:buClr>
              </a:pPr>
              <a:r>
                <a:rPr lang="it-IT" sz="1400" kern="0" dirty="0" err="1" smtClean="0">
                  <a:solidFill>
                    <a:srgbClr val="CC0099"/>
                  </a:solidFill>
                  <a:latin typeface="Corbel" charset="0"/>
                  <a:cs typeface="Corbel" charset="0"/>
                  <a:sym typeface="Wingdings" charset="0"/>
                </a:rPr>
                <a:t>Radioisotopes</a:t>
              </a:r>
              <a:r>
                <a:rPr lang="it-IT" sz="1400" kern="0" dirty="0" smtClean="0">
                  <a:solidFill>
                    <a:srgbClr val="CC0099"/>
                  </a:solidFill>
                  <a:latin typeface="Corbel" charset="0"/>
                  <a:cs typeface="Corbel" charset="0"/>
                  <a:sym typeface="Wingdings" charset="0"/>
                </a:rPr>
                <a:t>, </a:t>
              </a:r>
            </a:p>
            <a:p>
              <a:pPr defTabSz="914400">
                <a:lnSpc>
                  <a:spcPct val="110000"/>
                </a:lnSpc>
                <a:buClr>
                  <a:srgbClr val="FF0000"/>
                </a:buClr>
              </a:pPr>
              <a:r>
                <a:rPr lang="it-IT" sz="1400" kern="0" dirty="0" err="1" smtClean="0">
                  <a:solidFill>
                    <a:srgbClr val="CC0099"/>
                  </a:solidFill>
                  <a:latin typeface="Corbel" charset="0"/>
                  <a:cs typeface="Corbel" charset="0"/>
                  <a:sym typeface="Wingdings" charset="0"/>
                </a:rPr>
                <a:t>Reactors</a:t>
              </a:r>
              <a:r>
                <a:rPr lang="it-IT" sz="1400" kern="0" dirty="0" smtClean="0">
                  <a:solidFill>
                    <a:srgbClr val="CC0099"/>
                  </a:solidFill>
                  <a:latin typeface="Corbel" charset="0"/>
                  <a:cs typeface="Corbel" charset="0"/>
                  <a:sym typeface="Wingdings" charset="0"/>
                </a:rPr>
                <a:t>, … </a:t>
              </a:r>
              <a:endParaRPr lang="it-IT" sz="1400" kern="0" dirty="0">
                <a:solidFill>
                  <a:srgbClr val="CC0099"/>
                </a:solidFill>
                <a:latin typeface="Corbel" charset="0"/>
                <a:cs typeface="Corbel" charset="0"/>
                <a:sym typeface="Wingdings" charset="0"/>
              </a:endParaRPr>
            </a:p>
            <a:p>
              <a:pPr defTabSz="914400">
                <a:lnSpc>
                  <a:spcPct val="50000"/>
                </a:lnSpc>
                <a:buClr>
                  <a:srgbClr val="FF0000"/>
                </a:buClr>
              </a:pPr>
              <a:endParaRPr lang="it-IT" sz="1400" kern="0" dirty="0">
                <a:solidFill>
                  <a:srgbClr val="FF00FF"/>
                </a:solidFill>
                <a:latin typeface="Corbel" charset="0"/>
                <a:cs typeface="Corbel" charset="0"/>
                <a:sym typeface="Wingdings" charset="0"/>
              </a:endParaRPr>
            </a:p>
          </p:txBody>
        </p:sp>
        <p:pic>
          <p:nvPicPr>
            <p:cNvPr id="174" name="Picture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3407614" y="2229708"/>
              <a:ext cx="860899" cy="9868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184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47061" y="757415"/>
            <a:ext cx="8796418" cy="5476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62" y="938497"/>
            <a:ext cx="7620000" cy="52578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3509" y="34"/>
            <a:ext cx="41957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4400" b="1" baseline="30000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194</a:t>
            </a:r>
            <a:r>
              <a:rPr lang="it-IT" sz="4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Pt(</a:t>
            </a:r>
            <a:r>
              <a:rPr lang="it-IT" sz="4400" b="1" dirty="0" err="1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n,</a:t>
            </a:r>
            <a:r>
              <a:rPr lang="it-IT" sz="4400" b="1" dirty="0" err="1" smtClean="0">
                <a:solidFill>
                  <a:srgbClr val="0000FF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it-IT" sz="4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)</a:t>
            </a:r>
            <a:r>
              <a:rPr lang="it-IT" sz="4400" b="1" baseline="30000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195</a:t>
            </a:r>
            <a:r>
              <a:rPr lang="it-IT" sz="4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Pt</a:t>
            </a:r>
          </a:p>
        </p:txBody>
      </p:sp>
      <p:sp>
        <p:nvSpPr>
          <p:cNvPr id="6" name="Rettangolo 5"/>
          <p:cNvSpPr>
            <a:spLocks noChangeAspect="1"/>
          </p:cNvSpPr>
          <p:nvPr/>
        </p:nvSpPr>
        <p:spPr>
          <a:xfrm>
            <a:off x="3370921" y="5586963"/>
            <a:ext cx="1997286" cy="64633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baseline="30000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              195</a:t>
            </a:r>
            <a:r>
              <a:rPr lang="it-IT" sz="36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Pt</a:t>
            </a:r>
            <a:endParaRPr lang="it-IT" sz="3600" b="1" dirty="0">
              <a:solidFill>
                <a:srgbClr val="0000FF"/>
              </a:solidFill>
              <a:latin typeface="Corbel" charset="0"/>
              <a:ea typeface="ＭＳ Ｐゴシック" charset="0"/>
              <a:cs typeface="Corbel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1149700" y="5201708"/>
            <a:ext cx="6881273" cy="26736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719591" y="724709"/>
            <a:ext cx="1981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 smtClean="0">
                <a:solidFill>
                  <a:srgbClr val="0000FF"/>
                </a:solidFill>
                <a:latin typeface="Corbel"/>
                <a:cs typeface="Corbel"/>
              </a:rPr>
              <a:t>Capture</a:t>
            </a:r>
            <a:r>
              <a:rPr lang="it-IT" sz="2400" b="1" i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2400" b="1" i="1" dirty="0" err="1" smtClean="0">
                <a:solidFill>
                  <a:srgbClr val="0000FF"/>
                </a:solidFill>
                <a:latin typeface="Corbel"/>
                <a:cs typeface="Corbel"/>
              </a:rPr>
              <a:t>level</a:t>
            </a:r>
            <a:endParaRPr lang="it-IT" sz="2400" b="1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1" name="CasellaDiTesto 10"/>
          <p:cNvSpPr txBox="1">
            <a:spLocks noChangeAspect="1"/>
          </p:cNvSpPr>
          <p:nvPr/>
        </p:nvSpPr>
        <p:spPr>
          <a:xfrm>
            <a:off x="548769" y="819083"/>
            <a:ext cx="62931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0000FF"/>
                </a:solidFill>
                <a:latin typeface="Corbel"/>
                <a:cs typeface="Corbel"/>
              </a:rPr>
              <a:t>½+</a:t>
            </a:r>
            <a:endParaRPr lang="it-IT" sz="2400" b="1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2" name="CasellaDiTesto 11"/>
          <p:cNvSpPr txBox="1">
            <a:spLocks noChangeAspect="1"/>
          </p:cNvSpPr>
          <p:nvPr/>
        </p:nvSpPr>
        <p:spPr>
          <a:xfrm>
            <a:off x="209344" y="5239374"/>
            <a:ext cx="65258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0000FF"/>
                </a:solidFill>
                <a:latin typeface="Corbel"/>
                <a:cs typeface="Corbel"/>
              </a:rPr>
              <a:t>½-</a:t>
            </a:r>
            <a:endParaRPr lang="it-IT" sz="2400" b="1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3" name="CasellaDiTesto 12"/>
          <p:cNvSpPr txBox="1">
            <a:spLocks noChangeAspect="1"/>
          </p:cNvSpPr>
          <p:nvPr/>
        </p:nvSpPr>
        <p:spPr>
          <a:xfrm>
            <a:off x="8039580" y="4801483"/>
            <a:ext cx="890532" cy="6514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000" b="1" i="1" dirty="0" smtClean="0">
                <a:solidFill>
                  <a:srgbClr val="FF0000"/>
                </a:solidFill>
                <a:latin typeface="Corbel"/>
                <a:cs typeface="Corbel"/>
              </a:rPr>
              <a:t>13/2+</a:t>
            </a:r>
          </a:p>
          <a:p>
            <a:pPr>
              <a:lnSpc>
                <a:spcPct val="90000"/>
              </a:lnSpc>
            </a:pPr>
            <a:r>
              <a:rPr lang="it-IT" sz="2000" i="1" dirty="0" err="1" smtClean="0">
                <a:solidFill>
                  <a:srgbClr val="FF0000"/>
                </a:solidFill>
                <a:latin typeface="Corbel"/>
                <a:cs typeface="Corbel"/>
              </a:rPr>
              <a:t>isomer</a:t>
            </a:r>
            <a:endParaRPr lang="it-IT" sz="2000" i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221062" y="2902326"/>
            <a:ext cx="1637149" cy="1008270"/>
            <a:chOff x="221062" y="3021258"/>
            <a:chExt cx="1637149" cy="1008270"/>
          </a:xfrm>
        </p:grpSpPr>
        <p:grpSp>
          <p:nvGrpSpPr>
            <p:cNvPr id="20" name="Gruppo 19"/>
            <p:cNvGrpSpPr/>
            <p:nvPr/>
          </p:nvGrpSpPr>
          <p:grpSpPr>
            <a:xfrm>
              <a:off x="465535" y="3562507"/>
              <a:ext cx="1392676" cy="467021"/>
              <a:chOff x="465535" y="3562507"/>
              <a:chExt cx="1392676" cy="467021"/>
            </a:xfrm>
          </p:grpSpPr>
          <p:sp>
            <p:nvSpPr>
              <p:cNvPr id="14" name="CasellaDiTesto 13"/>
              <p:cNvSpPr txBox="1">
                <a:spLocks noChangeAspect="1"/>
              </p:cNvSpPr>
              <p:nvPr/>
            </p:nvSpPr>
            <p:spPr>
              <a:xfrm>
                <a:off x="465535" y="3562507"/>
                <a:ext cx="712549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2400" b="1" i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½+</a:t>
                </a:r>
                <a:endParaRPr lang="it-IT" sz="2400" b="1" i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cxnSp>
            <p:nvCxnSpPr>
              <p:cNvPr id="17" name="Connettore 1 16"/>
              <p:cNvCxnSpPr/>
              <p:nvPr/>
            </p:nvCxnSpPr>
            <p:spPr>
              <a:xfrm flipV="1">
                <a:off x="548763" y="4024172"/>
                <a:ext cx="1309448" cy="5356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CasellaDiTesto 20"/>
            <p:cNvSpPr txBox="1"/>
            <p:nvPr/>
          </p:nvSpPr>
          <p:spPr>
            <a:xfrm>
              <a:off x="221062" y="3021258"/>
              <a:ext cx="10528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err="1">
                  <a:solidFill>
                    <a:srgbClr val="FF0000"/>
                  </a:solidFill>
                  <a:latin typeface="Corbel"/>
                  <a:cs typeface="Corbel"/>
                </a:rPr>
                <a:t>d</a:t>
              </a:r>
              <a:r>
                <a:rPr lang="it-IT" i="1" dirty="0" err="1" smtClean="0">
                  <a:solidFill>
                    <a:srgbClr val="FF0000"/>
                  </a:solidFill>
                  <a:latin typeface="Corbel"/>
                  <a:cs typeface="Corbel"/>
                </a:rPr>
                <a:t>oorway</a:t>
              </a:r>
              <a:r>
                <a:rPr lang="it-IT" i="1" dirty="0" smtClean="0">
                  <a:solidFill>
                    <a:srgbClr val="FF0000"/>
                  </a:solidFill>
                  <a:latin typeface="Corbel"/>
                  <a:cs typeface="Corbel"/>
                </a:rPr>
                <a:t> </a:t>
              </a:r>
            </a:p>
            <a:p>
              <a:r>
                <a:rPr lang="it-IT" i="1" dirty="0" smtClean="0">
                  <a:solidFill>
                    <a:srgbClr val="FF0000"/>
                  </a:solidFill>
                  <a:latin typeface="Corbel"/>
                  <a:cs typeface="Corbel"/>
                </a:rPr>
                <a:t>state</a:t>
              </a:r>
              <a:endParaRPr lang="it-IT" i="1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156510" y="6355164"/>
            <a:ext cx="7231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CC0099"/>
                </a:solidFill>
                <a:latin typeface="Corbel"/>
                <a:cs typeface="Corbel"/>
                <a:sym typeface="Wingdings"/>
              </a:rPr>
              <a:t> </a:t>
            </a:r>
            <a:r>
              <a:rPr lang="it-IT" sz="2400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photoproduction</a:t>
            </a:r>
            <a:r>
              <a:rPr lang="it-IT" sz="2400" b="1" i="1" dirty="0" smtClean="0">
                <a:solidFill>
                  <a:srgbClr val="CC0099"/>
                </a:solidFill>
                <a:latin typeface="Corbel"/>
                <a:cs typeface="Corbel"/>
              </a:rPr>
              <a:t>  (ELI </a:t>
            </a:r>
            <a:r>
              <a:rPr lang="it-IT" sz="2400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like</a:t>
            </a:r>
            <a:r>
              <a:rPr lang="it-IT" sz="2400" b="1" i="1" dirty="0" smtClean="0">
                <a:solidFill>
                  <a:srgbClr val="CC0099"/>
                </a:solidFill>
                <a:latin typeface="Corbel"/>
                <a:cs typeface="Corbel"/>
              </a:rPr>
              <a:t> GAMMA </a:t>
            </a:r>
            <a:r>
              <a:rPr lang="it-IT" sz="2400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Beam</a:t>
            </a:r>
            <a:r>
              <a:rPr lang="it-IT" sz="2400" b="1" i="1" dirty="0" smtClean="0">
                <a:solidFill>
                  <a:srgbClr val="CC0099"/>
                </a:solidFill>
                <a:latin typeface="Corbel"/>
                <a:cs typeface="Corbel"/>
              </a:rPr>
              <a:t> </a:t>
            </a:r>
            <a:r>
              <a:rPr lang="it-IT" sz="2400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Facility</a:t>
            </a:r>
            <a:r>
              <a:rPr lang="it-IT" sz="2400" b="1" i="1" dirty="0" smtClean="0">
                <a:solidFill>
                  <a:srgbClr val="CC0099"/>
                </a:solidFill>
                <a:latin typeface="Corbel"/>
                <a:cs typeface="Corbel"/>
              </a:rPr>
              <a:t> ?)</a:t>
            </a:r>
            <a:endParaRPr lang="it-IT" sz="2400" i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  <p:cxnSp>
        <p:nvCxnSpPr>
          <p:cNvPr id="29" name="Connettore 2 28"/>
          <p:cNvCxnSpPr/>
          <p:nvPr/>
        </p:nvCxnSpPr>
        <p:spPr>
          <a:xfrm>
            <a:off x="1783360" y="4519911"/>
            <a:ext cx="1" cy="486600"/>
          </a:xfrm>
          <a:prstGeom prst="straightConnector1">
            <a:avLst/>
          </a:prstGeom>
          <a:ln w="127000" cmpd="sng">
            <a:solidFill>
              <a:srgbClr val="FF0000"/>
            </a:solidFill>
            <a:headEnd type="none"/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>
            <a:off x="1588182" y="3910626"/>
            <a:ext cx="1" cy="636051"/>
          </a:xfrm>
          <a:prstGeom prst="straightConnector1">
            <a:avLst/>
          </a:prstGeom>
          <a:ln w="127000" cmpd="sng">
            <a:solidFill>
              <a:srgbClr val="FF0000"/>
            </a:solidFill>
            <a:headEnd type="none"/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>
            <a:off x="1922378" y="5001202"/>
            <a:ext cx="0" cy="251315"/>
          </a:xfrm>
          <a:prstGeom prst="straightConnector1">
            <a:avLst/>
          </a:prstGeom>
          <a:ln w="101600" cmpd="sng">
            <a:solidFill>
              <a:srgbClr val="FF0000"/>
            </a:solidFill>
            <a:headEnd type="none"/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V="1">
            <a:off x="927630" y="3905270"/>
            <a:ext cx="0" cy="1612257"/>
          </a:xfrm>
          <a:prstGeom prst="straightConnector1">
            <a:avLst/>
          </a:prstGeom>
          <a:ln w="127000" cmpd="sng">
            <a:solidFill>
              <a:srgbClr val="FF0000"/>
            </a:solidFill>
            <a:headEnd type="none"/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/>
          <p:cNvGrpSpPr/>
          <p:nvPr/>
        </p:nvGrpSpPr>
        <p:grpSpPr>
          <a:xfrm>
            <a:off x="7862288" y="10"/>
            <a:ext cx="1291537" cy="567207"/>
            <a:chOff x="7862283" y="0"/>
            <a:chExt cx="1291537" cy="567207"/>
          </a:xfrm>
        </p:grpSpPr>
        <p:sp>
          <p:nvSpPr>
            <p:cNvPr id="27" name="TextBox 11"/>
            <p:cNvSpPr txBox="1"/>
            <p:nvPr/>
          </p:nvSpPr>
          <p:spPr>
            <a:xfrm>
              <a:off x="7862283" y="8945"/>
              <a:ext cx="72873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EXILL</a:t>
              </a:r>
            </a:p>
          </p:txBody>
        </p:sp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1332" y="0"/>
              <a:ext cx="602488" cy="567207"/>
            </a:xfrm>
            <a:prstGeom prst="rect">
              <a:avLst/>
            </a:prstGeom>
          </p:spPr>
        </p:pic>
      </p:grpSp>
      <p:sp>
        <p:nvSpPr>
          <p:cNvPr id="30" name="Rettangolo 30"/>
          <p:cNvSpPr/>
          <p:nvPr/>
        </p:nvSpPr>
        <p:spPr>
          <a:xfrm>
            <a:off x="103896" y="5987388"/>
            <a:ext cx="53334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D. </a:t>
            </a:r>
            <a:r>
              <a:rPr lang="en-US" sz="1400" dirty="0" err="1">
                <a:solidFill>
                  <a:srgbClr val="000000"/>
                </a:solidFill>
              </a:rPr>
              <a:t>Wilmsen</a:t>
            </a:r>
            <a:r>
              <a:rPr lang="en-US" sz="1400" dirty="0">
                <a:solidFill>
                  <a:srgbClr val="000000"/>
                </a:solidFill>
              </a:rPr>
              <a:t>, Master </a:t>
            </a:r>
            <a:r>
              <a:rPr lang="en-US" sz="1400" dirty="0" smtClean="0">
                <a:solidFill>
                  <a:srgbClr val="000000"/>
                </a:solidFill>
              </a:rPr>
              <a:t>and PhD (</a:t>
            </a:r>
            <a:r>
              <a:rPr lang="en-US" sz="1400" dirty="0" err="1" smtClean="0">
                <a:solidFill>
                  <a:srgbClr val="000000"/>
                </a:solidFill>
              </a:rPr>
              <a:t>Koeln</a:t>
            </a:r>
            <a:r>
              <a:rPr lang="en-US" sz="1400" dirty="0" smtClean="0">
                <a:solidFill>
                  <a:srgbClr val="000000"/>
                </a:solidFill>
              </a:rPr>
              <a:t>, CEA</a:t>
            </a:r>
            <a:r>
              <a:rPr lang="en-US" sz="1400" dirty="0">
                <a:solidFill>
                  <a:srgbClr val="000000"/>
                </a:solidFill>
              </a:rPr>
              <a:t>/GANIL/ILL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98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578110" y="694174"/>
            <a:ext cx="4626398" cy="233018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4881" y="3364553"/>
            <a:ext cx="4657771" cy="350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 l="5286" t="44310" r="32233"/>
          <a:stretch>
            <a:fillRect/>
          </a:stretch>
        </p:blipFill>
        <p:spPr bwMode="auto">
          <a:xfrm>
            <a:off x="1578112" y="936787"/>
            <a:ext cx="4568825" cy="20796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5" name="Image 45" descr="YZ.png"/>
          <p:cNvPicPr>
            <a:picLocks noChangeAspect="1"/>
          </p:cNvPicPr>
          <p:nvPr/>
        </p:nvPicPr>
        <p:blipFill>
          <a:blip r:embed="rId4" cstate="print"/>
          <a:srcRect l="18501" t="17967" r="41310" b="24373"/>
          <a:stretch>
            <a:fillRect/>
          </a:stretch>
        </p:blipFill>
        <p:spPr bwMode="auto">
          <a:xfrm>
            <a:off x="296993" y="1987729"/>
            <a:ext cx="1065212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48"/>
          <p:cNvCxnSpPr>
            <a:cxnSpLocks noChangeShapeType="1"/>
          </p:cNvCxnSpPr>
          <p:nvPr/>
        </p:nvCxnSpPr>
        <p:spPr bwMode="auto">
          <a:xfrm>
            <a:off x="1001853" y="2197259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071693" y="1584484"/>
            <a:ext cx="577850" cy="576262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ZoneTexte 52"/>
          <p:cNvSpPr txBox="1">
            <a:spLocks noChangeArrowheads="1"/>
          </p:cNvSpPr>
          <p:nvPr/>
        </p:nvSpPr>
        <p:spPr bwMode="auto">
          <a:xfrm>
            <a:off x="2545914" y="863779"/>
            <a:ext cx="17372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orbel"/>
                <a:cs typeface="Corbel"/>
              </a:rPr>
              <a:t>VAMOS</a:t>
            </a:r>
          </a:p>
          <a:p>
            <a:pPr algn="ctr"/>
            <a:r>
              <a:rPr lang="en-US" dirty="0">
                <a:latin typeface="Corbel"/>
                <a:cs typeface="Corbel"/>
              </a:rPr>
              <a:t>dispersive mode</a:t>
            </a:r>
          </a:p>
        </p:txBody>
      </p:sp>
      <p:sp>
        <p:nvSpPr>
          <p:cNvPr id="10" name="Rectangle 54"/>
          <p:cNvSpPr>
            <a:spLocks noChangeArrowheads="1"/>
          </p:cNvSpPr>
          <p:nvPr/>
        </p:nvSpPr>
        <p:spPr bwMode="auto">
          <a:xfrm>
            <a:off x="21193" y="1570512"/>
            <a:ext cx="1305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AGATA</a:t>
            </a: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1" name="ZoneTexte 10"/>
          <p:cNvSpPr txBox="1"/>
          <p:nvPr/>
        </p:nvSpPr>
        <p:spPr>
          <a:xfrm rot="2727250">
            <a:off x="935597" y="1341663"/>
            <a:ext cx="80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beam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0" y="-169922"/>
            <a:ext cx="9144000" cy="864096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Corbel"/>
                <a:cs typeface="Corbel"/>
              </a:rPr>
              <a:t>AGATA + VAMOS @ GANIL  (2014-2018)</a:t>
            </a:r>
            <a:endParaRPr lang="en-US" sz="3200" b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" y="3545622"/>
            <a:ext cx="3024336" cy="3319080"/>
          </a:xfrm>
          <a:prstGeom prst="rect">
            <a:avLst/>
          </a:prstGeom>
        </p:spPr>
      </p:pic>
      <p:pic>
        <p:nvPicPr>
          <p:cNvPr id="20" name="Image 19" descr="ganilacce.jpg"/>
          <p:cNvPicPr>
            <a:picLocks noChangeAspect="1"/>
          </p:cNvPicPr>
          <p:nvPr/>
        </p:nvPicPr>
        <p:blipFill>
          <a:blip r:embed="rId6" cstate="print"/>
          <a:srcRect l="70653" t="9534" b="45953"/>
          <a:stretch>
            <a:fillRect/>
          </a:stretch>
        </p:blipFill>
        <p:spPr>
          <a:xfrm>
            <a:off x="242278" y="745359"/>
            <a:ext cx="792088" cy="766472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269061" y="6019970"/>
            <a:ext cx="1656184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PSA hits for 24 crystals</a:t>
            </a:r>
            <a:endParaRPr lang="en-US" b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146930" y="885304"/>
            <a:ext cx="31923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0000FF"/>
                </a:solidFill>
                <a:latin typeface="Corbel"/>
                <a:cs typeface="Corbel"/>
              </a:rPr>
              <a:t>Commissioning</a:t>
            </a:r>
            <a:endParaRPr lang="fr-FR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algn="ctr"/>
            <a:r>
              <a:rPr lang="fr-FR" sz="2400" b="1" dirty="0">
                <a:solidFill>
                  <a:srgbClr val="0000FF"/>
                </a:solidFill>
                <a:latin typeface="Corbel"/>
                <a:cs typeface="Corbel"/>
              </a:rPr>
              <a:t>i</a:t>
            </a:r>
            <a:r>
              <a:rPr lang="fr-FR" sz="2400" b="1" dirty="0" smtClean="0">
                <a:solidFill>
                  <a:srgbClr val="0000FF"/>
                </a:solidFill>
                <a:latin typeface="Corbel"/>
                <a:cs typeface="Corbel"/>
              </a:rPr>
              <a:t>n </a:t>
            </a:r>
            <a:r>
              <a:rPr lang="fr-FR" sz="2400" b="1" dirty="0" err="1" smtClean="0">
                <a:solidFill>
                  <a:srgbClr val="0000FF"/>
                </a:solidFill>
                <a:latin typeface="Corbel"/>
                <a:cs typeface="Corbel"/>
              </a:rPr>
              <a:t>December</a:t>
            </a:r>
            <a:r>
              <a:rPr lang="fr-FR" sz="2400" b="1" dirty="0" smtClean="0">
                <a:solidFill>
                  <a:srgbClr val="0000FF"/>
                </a:solidFill>
                <a:latin typeface="Corbel"/>
                <a:cs typeface="Corbel"/>
              </a:rPr>
              <a:t> 2014</a:t>
            </a:r>
          </a:p>
          <a:p>
            <a:pPr algn="ctr">
              <a:lnSpc>
                <a:spcPct val="50000"/>
              </a:lnSpc>
            </a:pPr>
            <a:endParaRPr lang="fr-FR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algn="ctr"/>
            <a:r>
              <a:rPr lang="fr-FR" sz="2400" b="1" dirty="0" smtClean="0">
                <a:solidFill>
                  <a:srgbClr val="0000FF"/>
                </a:solidFill>
                <a:latin typeface="Corbel"/>
                <a:cs typeface="Corbel"/>
              </a:rPr>
              <a:t>6 </a:t>
            </a:r>
            <a:r>
              <a:rPr lang="fr-FR" sz="2400" b="1" dirty="0" err="1" smtClean="0">
                <a:solidFill>
                  <a:srgbClr val="0000FF"/>
                </a:solidFill>
                <a:latin typeface="Corbel"/>
                <a:cs typeface="Corbel"/>
              </a:rPr>
              <a:t>Experiments</a:t>
            </a:r>
            <a:endParaRPr lang="fr-FR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algn="ctr"/>
            <a:r>
              <a:rPr lang="fr-FR" sz="2400" b="1" dirty="0" smtClean="0">
                <a:solidFill>
                  <a:srgbClr val="0000FF"/>
                </a:solidFill>
                <a:latin typeface="Corbel"/>
                <a:cs typeface="Corbel"/>
              </a:rPr>
              <a:t>in 2015</a:t>
            </a:r>
            <a:endParaRPr lang="en-US" sz="24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3501349" y="3972890"/>
            <a:ext cx="5668570" cy="2581873"/>
            <a:chOff x="3475430" y="3972870"/>
            <a:chExt cx="5668570" cy="2581873"/>
          </a:xfrm>
        </p:grpSpPr>
        <p:pic>
          <p:nvPicPr>
            <p:cNvPr id="22" name="Image 3" descr="98Zr_AGATA_EXOGAM_New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75430" y="3972870"/>
              <a:ext cx="5668570" cy="2581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ZoneTexte 9"/>
            <p:cNvSpPr txBox="1"/>
            <p:nvPr/>
          </p:nvSpPr>
          <p:spPr>
            <a:xfrm>
              <a:off x="6146930" y="4326914"/>
              <a:ext cx="1112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  <a:sym typeface="Wingdings" pitchFamily="2" charset="2"/>
                </a:rPr>
                <a:t> 4.8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 Rounded MT Bold" pitchFamily="34" charset="0"/>
                  <a:sym typeface="Wingdings" pitchFamily="2" charset="2"/>
                </a:rPr>
                <a:t>keV</a:t>
              </a:r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  <a:sym typeface="Wingdings" pitchFamily="2" charset="2"/>
                </a:rPr>
                <a:t> </a:t>
              </a:r>
              <a:endParaRPr lang="en-US" sz="12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sp>
          <p:nvSpPr>
            <p:cNvPr id="32" name="ZoneTexte 10"/>
            <p:cNvSpPr txBox="1"/>
            <p:nvPr/>
          </p:nvSpPr>
          <p:spPr>
            <a:xfrm>
              <a:off x="6178589" y="5557409"/>
              <a:ext cx="1112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  <a:sym typeface="Wingdings" pitchFamily="2" charset="2"/>
                </a:rPr>
                <a:t> 7.2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 Rounded MT Bold" pitchFamily="34" charset="0"/>
                  <a:sym typeface="Wingdings" pitchFamily="2" charset="2"/>
                </a:rPr>
                <a:t>keV</a:t>
              </a:r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  <a:sym typeface="Wingdings" pitchFamily="2" charset="2"/>
                </a:rPr>
                <a:t> </a:t>
              </a:r>
              <a:endParaRPr lang="en-US" sz="12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887618" y="4216354"/>
              <a:ext cx="726606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it-IT" sz="2800" b="1" baseline="30000" dirty="0" smtClean="0">
                  <a:solidFill>
                    <a:srgbClr val="0000FF"/>
                  </a:solidFill>
                </a:rPr>
                <a:t>98</a:t>
              </a:r>
              <a:r>
                <a:rPr lang="it-IT" sz="2800" b="1" dirty="0" smtClean="0">
                  <a:solidFill>
                    <a:srgbClr val="0000FF"/>
                  </a:solidFill>
                </a:rPr>
                <a:t>Zr</a:t>
              </a:r>
              <a:endParaRPr lang="it-IT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5821659" y="1738114"/>
            <a:ext cx="3543534" cy="2794032"/>
            <a:chOff x="5795736" y="1738114"/>
            <a:chExt cx="3543534" cy="2794032"/>
          </a:xfrm>
        </p:grpSpPr>
        <p:pic>
          <p:nvPicPr>
            <p:cNvPr id="25" name="Image 17" descr="NvZ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94645" y="1738114"/>
              <a:ext cx="2849355" cy="207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6301936" y="3710803"/>
              <a:ext cx="3037334" cy="400110"/>
            </a:xfrm>
            <a:prstGeom prst="rect">
              <a:avLst/>
            </a:prstGeom>
            <a:solidFill>
              <a:srgbClr val="FFFFFF"/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i="1" baseline="30000" dirty="0" smtClean="0">
                  <a:solidFill>
                    <a:srgbClr val="CC0099"/>
                  </a:solidFill>
                  <a:latin typeface="Corbel"/>
                  <a:cs typeface="Corbel"/>
                </a:rPr>
                <a:t>  238</a:t>
              </a:r>
              <a:r>
                <a:rPr lang="fr-FR" sz="20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U+</a:t>
              </a:r>
              <a:r>
                <a:rPr lang="fr-FR" sz="2000" b="1" i="1" baseline="30000" dirty="0" smtClean="0">
                  <a:solidFill>
                    <a:srgbClr val="CC0099"/>
                  </a:solidFill>
                  <a:latin typeface="Corbel"/>
                  <a:cs typeface="Corbel"/>
                </a:rPr>
                <a:t>9</a:t>
              </a:r>
              <a:r>
                <a:rPr lang="fr-FR" sz="20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Be @ 6.6 MeV/u     </a:t>
              </a:r>
            </a:p>
          </p:txBody>
        </p:sp>
        <p:sp>
          <p:nvSpPr>
            <p:cNvPr id="29" name="Ovale 28"/>
            <p:cNvSpPr/>
            <p:nvPr/>
          </p:nvSpPr>
          <p:spPr>
            <a:xfrm>
              <a:off x="7192103" y="2912930"/>
              <a:ext cx="201377" cy="206957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Freeform 11"/>
            <p:cNvSpPr/>
            <p:nvPr/>
          </p:nvSpPr>
          <p:spPr>
            <a:xfrm rot="5832124" flipV="1">
              <a:off x="5654695" y="3093591"/>
              <a:ext cx="1579596" cy="1297513"/>
            </a:xfrm>
            <a:custGeom>
              <a:avLst/>
              <a:gdLst>
                <a:gd name="connsiteX0" fmla="*/ 0 w 2177322"/>
                <a:gd name="connsiteY0" fmla="*/ 665201 h 665201"/>
                <a:gd name="connsiteX1" fmla="*/ 892097 w 2177322"/>
                <a:gd name="connsiteY1" fmla="*/ 181418 h 665201"/>
                <a:gd name="connsiteX2" fmla="*/ 2177322 w 2177322"/>
                <a:gd name="connsiteY2" fmla="*/ 0 h 66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7322" h="665201">
                  <a:moveTo>
                    <a:pt x="0" y="665201"/>
                  </a:moveTo>
                  <a:cubicBezTo>
                    <a:pt x="264605" y="478743"/>
                    <a:pt x="529210" y="292285"/>
                    <a:pt x="892097" y="181418"/>
                  </a:cubicBezTo>
                  <a:cubicBezTo>
                    <a:pt x="1254984" y="70551"/>
                    <a:pt x="2177322" y="0"/>
                    <a:pt x="2177322" y="0"/>
                  </a:cubicBezTo>
                </a:path>
              </a:pathLst>
            </a:custGeom>
            <a:ln w="19050" cmpd="sng">
              <a:solidFill>
                <a:schemeClr val="accent6"/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8" name="Immagin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7092" y="-113524"/>
            <a:ext cx="817284" cy="110443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319197" y="6529063"/>
            <a:ext cx="4865434" cy="3231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0000FF"/>
                </a:solidFill>
              </a:rPr>
              <a:t>See A</a:t>
            </a:r>
            <a:r>
              <a:rPr lang="en-US" dirty="0">
                <a:solidFill>
                  <a:srgbClr val="0000FF"/>
                </a:solidFill>
              </a:rPr>
              <a:t>. </a:t>
            </a:r>
            <a:r>
              <a:rPr lang="en-US" dirty="0" err="1" smtClean="0">
                <a:solidFill>
                  <a:srgbClr val="0000FF"/>
                </a:solidFill>
              </a:rPr>
              <a:t>Gottardo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>
                <a:solidFill>
                  <a:srgbClr val="0000FF"/>
                </a:solidFill>
              </a:rPr>
              <a:t>Preliminary from AGATA@</a:t>
            </a:r>
            <a:r>
              <a:rPr lang="en-US" dirty="0" smtClean="0">
                <a:solidFill>
                  <a:srgbClr val="0000FF"/>
                </a:solidFill>
              </a:rPr>
              <a:t>GANIL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169934" y="671169"/>
            <a:ext cx="249310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fr-FR" dirty="0" err="1" smtClean="0">
                <a:latin typeface="Corbel"/>
                <a:cs typeface="Corbel"/>
              </a:rPr>
              <a:t>Magnetic</a:t>
            </a:r>
            <a:r>
              <a:rPr lang="fr-FR" dirty="0" smtClean="0">
                <a:latin typeface="Corbel"/>
                <a:cs typeface="Corbel"/>
              </a:rPr>
              <a:t>  </a:t>
            </a:r>
            <a:r>
              <a:rPr lang="fr-FR" dirty="0" err="1">
                <a:latin typeface="Corbel"/>
                <a:cs typeface="Corbel"/>
              </a:rPr>
              <a:t>S</a:t>
            </a:r>
            <a:r>
              <a:rPr lang="fr-FR" dirty="0" err="1" smtClean="0">
                <a:latin typeface="Corbel"/>
                <a:cs typeface="Corbel"/>
              </a:rPr>
              <a:t>pectrometer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783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83" y="413696"/>
            <a:ext cx="8512346" cy="6381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45" y="554050"/>
            <a:ext cx="6649275" cy="383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FF"/>
                </a:solidFill>
                <a:latin typeface="Corbel"/>
                <a:cs typeface="Corbel"/>
              </a:rPr>
              <a:t>Stable Beams: A &lt; 136, E up to 22 MeV/A </a:t>
            </a:r>
            <a:endParaRPr lang="en-US" sz="2400" b="1" dirty="0">
              <a:solidFill>
                <a:srgbClr val="FF00FF"/>
              </a:solidFill>
              <a:latin typeface="Corbel"/>
              <a:cs typeface="Corbel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9846" y="96696"/>
            <a:ext cx="6414776" cy="490619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Corbel"/>
                <a:cs typeface="Corbel"/>
              </a:rPr>
              <a:t>The </a:t>
            </a:r>
            <a:r>
              <a:rPr lang="it-IT" sz="3200" b="1" dirty="0" err="1" smtClean="0">
                <a:solidFill>
                  <a:srgbClr val="0000FF"/>
                </a:solidFill>
                <a:latin typeface="Corbel"/>
                <a:cs typeface="Corbel"/>
              </a:rPr>
              <a:t>Experimental</a:t>
            </a:r>
            <a:r>
              <a:rPr lang="it-IT" sz="32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3200" b="1" dirty="0" err="1" smtClean="0">
                <a:solidFill>
                  <a:srgbClr val="0000FF"/>
                </a:solidFill>
                <a:latin typeface="Corbel"/>
                <a:cs typeface="Corbel"/>
              </a:rPr>
              <a:t>Campaign</a:t>
            </a:r>
            <a:r>
              <a:rPr lang="it-IT" sz="3200" b="1" dirty="0" smtClean="0">
                <a:solidFill>
                  <a:srgbClr val="0000FF"/>
                </a:solidFill>
                <a:latin typeface="Corbel"/>
                <a:cs typeface="Corbel"/>
              </a:rPr>
              <a:t> @ LNL</a:t>
            </a:r>
            <a:endParaRPr lang="en-US" sz="32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00838" y="3085311"/>
            <a:ext cx="1615700" cy="491518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72370" y="1853858"/>
            <a:ext cx="2301071" cy="287999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2952" y="1329340"/>
            <a:ext cx="1490423" cy="47929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7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Group 37"/>
          <p:cNvGrpSpPr>
            <a:grpSpLocks/>
          </p:cNvGrpSpPr>
          <p:nvPr/>
        </p:nvGrpSpPr>
        <p:grpSpPr bwMode="auto">
          <a:xfrm>
            <a:off x="0" y="136531"/>
            <a:ext cx="9144000" cy="6721475"/>
            <a:chOff x="0" y="136525"/>
            <a:chExt cx="9144000" cy="6721475"/>
          </a:xfrm>
        </p:grpSpPr>
        <p:grpSp>
          <p:nvGrpSpPr>
            <p:cNvPr id="81956" name="Group 54"/>
            <p:cNvGrpSpPr>
              <a:grpSpLocks/>
            </p:cNvGrpSpPr>
            <p:nvPr/>
          </p:nvGrpSpPr>
          <p:grpSpPr bwMode="auto">
            <a:xfrm>
              <a:off x="0" y="136525"/>
              <a:ext cx="9144000" cy="6721475"/>
              <a:chOff x="0" y="86"/>
              <a:chExt cx="5760" cy="4234"/>
            </a:xfrm>
          </p:grpSpPr>
          <p:grpSp>
            <p:nvGrpSpPr>
              <p:cNvPr id="81958" name="Group 2"/>
              <p:cNvGrpSpPr>
                <a:grpSpLocks/>
              </p:cNvGrpSpPr>
              <p:nvPr/>
            </p:nvGrpSpPr>
            <p:grpSpPr bwMode="auto">
              <a:xfrm>
                <a:off x="0" y="86"/>
                <a:ext cx="5760" cy="4234"/>
                <a:chOff x="256" y="56"/>
                <a:chExt cx="5768" cy="4178"/>
              </a:xfrm>
            </p:grpSpPr>
            <p:pic>
              <p:nvPicPr>
                <p:cNvPr id="81960" name="Picture 3" descr="Table_blue-red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" y="56"/>
                  <a:ext cx="5768" cy="41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66" name="Rectangle 4"/>
                <p:cNvSpPr>
                  <a:spLocks noChangeArrowheads="1"/>
                </p:cNvSpPr>
                <p:nvPr/>
              </p:nvSpPr>
              <p:spPr bwMode="auto">
                <a:xfrm>
                  <a:off x="1872" y="3736"/>
                  <a:ext cx="1520" cy="4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2400" b="1">
                    <a:solidFill>
                      <a:srgbClr val="000000"/>
                    </a:solidFill>
                    <a:cs typeface="+mn-cs"/>
                  </a:endParaRPr>
                </a:p>
              </p:txBody>
            </p:sp>
            <p:sp>
              <p:nvSpPr>
                <p:cNvPr id="56367" name="Rectangle 5"/>
                <p:cNvSpPr>
                  <a:spLocks noChangeArrowheads="1"/>
                </p:cNvSpPr>
                <p:nvPr/>
              </p:nvSpPr>
              <p:spPr bwMode="auto">
                <a:xfrm>
                  <a:off x="367" y="1696"/>
                  <a:ext cx="310" cy="9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2400" b="1">
                    <a:solidFill>
                      <a:srgbClr val="000000"/>
                    </a:solidFill>
                    <a:cs typeface="+mn-cs"/>
                  </a:endParaRPr>
                </a:p>
              </p:txBody>
            </p:sp>
          </p:grpSp>
          <p:sp>
            <p:nvSpPr>
              <p:cNvPr id="56364" name="Rectangle 31"/>
              <p:cNvSpPr>
                <a:spLocks noChangeArrowheads="1"/>
              </p:cNvSpPr>
              <p:nvPr/>
            </p:nvSpPr>
            <p:spPr bwMode="auto">
              <a:xfrm>
                <a:off x="4512" y="1728"/>
                <a:ext cx="816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1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81957" name="Rectangle 36"/>
            <p:cNvSpPr>
              <a:spLocks noChangeArrowheads="1"/>
            </p:cNvSpPr>
            <p:nvPr/>
          </p:nvSpPr>
          <p:spPr bwMode="auto">
            <a:xfrm>
              <a:off x="5436096" y="764704"/>
              <a:ext cx="1152128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it-IT" sz="2400" b="1"/>
            </a:p>
          </p:txBody>
        </p:sp>
      </p:grpSp>
      <p:sp>
        <p:nvSpPr>
          <p:cNvPr id="56324" name="Line 7"/>
          <p:cNvSpPr>
            <a:spLocks noChangeShapeType="1"/>
          </p:cNvSpPr>
          <p:nvPr/>
        </p:nvSpPr>
        <p:spPr bwMode="auto">
          <a:xfrm flipV="1">
            <a:off x="457200" y="3505200"/>
            <a:ext cx="2514600" cy="2743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solidFill>
                <a:srgbClr val="000000"/>
              </a:solidFill>
              <a:cs typeface="+mn-cs"/>
            </a:endParaRPr>
          </a:p>
        </p:txBody>
      </p:sp>
      <p:sp>
        <p:nvSpPr>
          <p:cNvPr id="81923" name="Text Box 8"/>
          <p:cNvSpPr txBox="1">
            <a:spLocks noChangeArrowheads="1"/>
          </p:cNvSpPr>
          <p:nvPr/>
        </p:nvSpPr>
        <p:spPr bwMode="auto">
          <a:xfrm>
            <a:off x="2844800" y="3581407"/>
            <a:ext cx="71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b="1">
                <a:solidFill>
                  <a:srgbClr val="FFFF00"/>
                </a:solidFill>
                <a:cs typeface="Arial" charset="0"/>
              </a:rPr>
              <a:t>N=Z</a:t>
            </a:r>
            <a:endParaRPr lang="it-IT" sz="1800" b="1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56326" name="Rectangle 9"/>
          <p:cNvSpPr>
            <a:spLocks noChangeArrowheads="1"/>
          </p:cNvSpPr>
          <p:nvPr/>
        </p:nvSpPr>
        <p:spPr bwMode="auto">
          <a:xfrm>
            <a:off x="228600" y="3124200"/>
            <a:ext cx="7620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81925" name="Group 10"/>
          <p:cNvGrpSpPr>
            <a:grpSpLocks/>
          </p:cNvGrpSpPr>
          <p:nvPr/>
        </p:nvGrpSpPr>
        <p:grpSpPr bwMode="auto">
          <a:xfrm>
            <a:off x="73244" y="3581402"/>
            <a:ext cx="461595" cy="1563688"/>
            <a:chOff x="4173" y="3138"/>
            <a:chExt cx="315" cy="985"/>
          </a:xfrm>
        </p:grpSpPr>
        <p:sp>
          <p:nvSpPr>
            <p:cNvPr id="81954" name="Text Box 11"/>
            <p:cNvSpPr txBox="1">
              <a:spLocks noChangeArrowheads="1"/>
            </p:cNvSpPr>
            <p:nvPr/>
          </p:nvSpPr>
          <p:spPr bwMode="auto">
            <a:xfrm rot="16200000">
              <a:off x="3865" y="3499"/>
              <a:ext cx="932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>
                  <a:solidFill>
                    <a:srgbClr val="000000"/>
                  </a:solidFill>
                  <a:latin typeface="Helvetica" charset="0"/>
                  <a:cs typeface="Arial" charset="0"/>
                </a:rPr>
                <a:t> protons</a:t>
              </a:r>
              <a:endParaRPr lang="it-IT">
                <a:solidFill>
                  <a:srgbClr val="000000"/>
                </a:solidFill>
                <a:latin typeface="Helvetica" charset="0"/>
                <a:cs typeface="Arial" charset="0"/>
              </a:endParaRPr>
            </a:p>
          </p:txBody>
        </p:sp>
        <p:sp>
          <p:nvSpPr>
            <p:cNvPr id="56362" name="Line 12"/>
            <p:cNvSpPr>
              <a:spLocks noChangeShapeType="1"/>
            </p:cNvSpPr>
            <p:nvPr/>
          </p:nvSpPr>
          <p:spPr bwMode="auto">
            <a:xfrm rot="-5400000">
              <a:off x="3730" y="3630"/>
              <a:ext cx="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81926" name="Group 23"/>
          <p:cNvGrpSpPr>
            <a:grpSpLocks/>
          </p:cNvGrpSpPr>
          <p:nvPr/>
        </p:nvGrpSpPr>
        <p:grpSpPr bwMode="auto">
          <a:xfrm>
            <a:off x="1371600" y="6400800"/>
            <a:ext cx="1536700" cy="457200"/>
            <a:chOff x="2185" y="169"/>
            <a:chExt cx="984" cy="288"/>
          </a:xfrm>
        </p:grpSpPr>
        <p:sp>
          <p:nvSpPr>
            <p:cNvPr id="81952" name="Text Box 24"/>
            <p:cNvSpPr txBox="1">
              <a:spLocks noChangeArrowheads="1"/>
            </p:cNvSpPr>
            <p:nvPr/>
          </p:nvSpPr>
          <p:spPr bwMode="auto">
            <a:xfrm>
              <a:off x="2185" y="169"/>
              <a:ext cx="93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>
                  <a:solidFill>
                    <a:srgbClr val="000000"/>
                  </a:solidFill>
                  <a:latin typeface="Helvetica" charset="0"/>
                  <a:cs typeface="Arial" charset="0"/>
                </a:rPr>
                <a:t>neutrons</a:t>
              </a:r>
              <a:endParaRPr lang="it-IT">
                <a:solidFill>
                  <a:srgbClr val="000000"/>
                </a:solidFill>
                <a:latin typeface="Helvetica" charset="0"/>
                <a:cs typeface="Arial" charset="0"/>
              </a:endParaRPr>
            </a:p>
          </p:txBody>
        </p:sp>
        <p:sp>
          <p:nvSpPr>
            <p:cNvPr id="56360" name="Line 25"/>
            <p:cNvSpPr>
              <a:spLocks noChangeShapeType="1"/>
            </p:cNvSpPr>
            <p:nvPr/>
          </p:nvSpPr>
          <p:spPr bwMode="auto">
            <a:xfrm>
              <a:off x="2185" y="216"/>
              <a:ext cx="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81927" name="Text Box 1"/>
          <p:cNvSpPr txBox="1">
            <a:spLocks noChangeArrowheads="1"/>
          </p:cNvSpPr>
          <p:nvPr/>
        </p:nvSpPr>
        <p:spPr bwMode="auto">
          <a:xfrm>
            <a:off x="-36513" y="-26988"/>
            <a:ext cx="6480176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it-IT" sz="2900" b="1">
                <a:solidFill>
                  <a:srgbClr val="0000FF"/>
                </a:solidFill>
                <a:cs typeface="Arial" charset="0"/>
              </a:rPr>
              <a:t>GSI-PRESPEC Campaign: 7 exps </a:t>
            </a:r>
          </a:p>
        </p:txBody>
      </p:sp>
      <p:sp>
        <p:nvSpPr>
          <p:cNvPr id="81928" name="Oval 1"/>
          <p:cNvSpPr>
            <a:spLocks noChangeArrowheads="1"/>
          </p:cNvSpPr>
          <p:nvPr/>
        </p:nvSpPr>
        <p:spPr bwMode="auto">
          <a:xfrm>
            <a:off x="5940430" y="2133600"/>
            <a:ext cx="431800" cy="2873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 b="1"/>
          </a:p>
        </p:txBody>
      </p:sp>
      <p:sp>
        <p:nvSpPr>
          <p:cNvPr id="81929" name="TextBox 2"/>
          <p:cNvSpPr txBox="1">
            <a:spLocks noChangeArrowheads="1"/>
          </p:cNvSpPr>
          <p:nvPr/>
        </p:nvSpPr>
        <p:spPr bwMode="auto">
          <a:xfrm>
            <a:off x="6551623" y="1989138"/>
            <a:ext cx="2592387" cy="646112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Evolution of collectivity in the </a:t>
            </a:r>
            <a:r>
              <a:rPr lang="en-US" sz="1800" baseline="30000"/>
              <a:t>208</a:t>
            </a:r>
            <a:r>
              <a:rPr lang="en-US" sz="1800"/>
              <a:t>Pb region</a:t>
            </a:r>
          </a:p>
        </p:txBody>
      </p:sp>
      <p:cxnSp>
        <p:nvCxnSpPr>
          <p:cNvPr id="81930" name="Straight Connector 4"/>
          <p:cNvCxnSpPr>
            <a:cxnSpLocks noChangeShapeType="1"/>
            <a:stCxn id="81929" idx="1"/>
            <a:endCxn id="81928" idx="5"/>
          </p:cNvCxnSpPr>
          <p:nvPr/>
        </p:nvCxnSpPr>
        <p:spPr bwMode="auto">
          <a:xfrm flipH="1">
            <a:off x="6308726" y="2311420"/>
            <a:ext cx="242888" cy="66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31" name="TextBox 52"/>
          <p:cNvSpPr txBox="1">
            <a:spLocks noChangeArrowheads="1"/>
          </p:cNvSpPr>
          <p:nvPr/>
        </p:nvSpPr>
        <p:spPr bwMode="auto">
          <a:xfrm>
            <a:off x="2987682" y="5589608"/>
            <a:ext cx="2879725" cy="922337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Pygmy dipole resonance in </a:t>
            </a:r>
            <a:r>
              <a:rPr lang="en-US" sz="1800" baseline="30000"/>
              <a:t>62,64</a:t>
            </a:r>
            <a:r>
              <a:rPr lang="en-US" sz="1800"/>
              <a:t>Fe and the properties of neutron skin</a:t>
            </a:r>
          </a:p>
        </p:txBody>
      </p:sp>
      <p:sp>
        <p:nvSpPr>
          <p:cNvPr id="81932" name="Oval 53"/>
          <p:cNvSpPr>
            <a:spLocks noChangeArrowheads="1"/>
          </p:cNvSpPr>
          <p:nvPr/>
        </p:nvSpPr>
        <p:spPr bwMode="auto">
          <a:xfrm>
            <a:off x="1825625" y="4930775"/>
            <a:ext cx="287338" cy="215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 b="1"/>
          </a:p>
        </p:txBody>
      </p:sp>
      <p:cxnSp>
        <p:nvCxnSpPr>
          <p:cNvPr id="81933" name="Straight Connector 54"/>
          <p:cNvCxnSpPr>
            <a:cxnSpLocks noChangeShapeType="1"/>
            <a:stCxn id="81931" idx="1"/>
            <a:endCxn id="81932" idx="5"/>
          </p:cNvCxnSpPr>
          <p:nvPr/>
        </p:nvCxnSpPr>
        <p:spPr bwMode="auto">
          <a:xfrm flipH="1" flipV="1">
            <a:off x="2071698" y="5114945"/>
            <a:ext cx="915987" cy="936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34" name="TextBox 61"/>
          <p:cNvSpPr txBox="1">
            <a:spLocks noChangeArrowheads="1"/>
          </p:cNvSpPr>
          <p:nvPr/>
        </p:nvSpPr>
        <p:spPr bwMode="auto">
          <a:xfrm>
            <a:off x="4572010" y="4508520"/>
            <a:ext cx="2016125" cy="923925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Relativistic </a:t>
            </a:r>
            <a:br>
              <a:rPr lang="en-US" sz="1800"/>
            </a:br>
            <a:r>
              <a:rPr lang="en-US" sz="1800"/>
              <a:t>M1-Coulomb excitation of </a:t>
            </a:r>
            <a:r>
              <a:rPr lang="en-US" sz="1800" baseline="30000"/>
              <a:t>85</a:t>
            </a:r>
            <a:r>
              <a:rPr lang="en-US" sz="1800"/>
              <a:t>Br</a:t>
            </a:r>
          </a:p>
        </p:txBody>
      </p:sp>
      <p:sp>
        <p:nvSpPr>
          <p:cNvPr id="81935" name="Oval 62"/>
          <p:cNvSpPr>
            <a:spLocks noChangeArrowheads="1"/>
          </p:cNvSpPr>
          <p:nvPr/>
        </p:nvSpPr>
        <p:spPr bwMode="auto">
          <a:xfrm>
            <a:off x="2555881" y="4437063"/>
            <a:ext cx="287338" cy="215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 b="1"/>
          </a:p>
        </p:txBody>
      </p:sp>
      <p:cxnSp>
        <p:nvCxnSpPr>
          <p:cNvPr id="81936" name="Straight Connector 63"/>
          <p:cNvCxnSpPr>
            <a:cxnSpLocks noChangeShapeType="1"/>
            <a:stCxn id="81934" idx="1"/>
            <a:endCxn id="81935" idx="6"/>
          </p:cNvCxnSpPr>
          <p:nvPr/>
        </p:nvCxnSpPr>
        <p:spPr bwMode="auto">
          <a:xfrm flipH="1" flipV="1">
            <a:off x="2843223" y="4545013"/>
            <a:ext cx="1728787" cy="425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37" name="TextBox 70"/>
          <p:cNvSpPr txBox="1">
            <a:spLocks noChangeArrowheads="1"/>
          </p:cNvSpPr>
          <p:nvPr/>
        </p:nvSpPr>
        <p:spPr bwMode="auto">
          <a:xfrm>
            <a:off x="179398" y="2636838"/>
            <a:ext cx="2016125" cy="1200150"/>
          </a:xfrm>
          <a:prstGeom prst="rect">
            <a:avLst/>
          </a:prstGeom>
          <a:solidFill>
            <a:srgbClr val="FFFFFF"/>
          </a:solidFill>
          <a:ln w="2857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Transition rates and mirror energy differences in isobaric multiplets</a:t>
            </a:r>
          </a:p>
        </p:txBody>
      </p:sp>
      <p:sp>
        <p:nvSpPr>
          <p:cNvPr id="81938" name="Oval 71"/>
          <p:cNvSpPr>
            <a:spLocks noChangeArrowheads="1"/>
          </p:cNvSpPr>
          <p:nvPr/>
        </p:nvSpPr>
        <p:spPr bwMode="auto">
          <a:xfrm>
            <a:off x="1320800" y="5024438"/>
            <a:ext cx="288925" cy="215900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 b="1"/>
          </a:p>
        </p:txBody>
      </p:sp>
      <p:cxnSp>
        <p:nvCxnSpPr>
          <p:cNvPr id="81939" name="Straight Connector 72"/>
          <p:cNvCxnSpPr>
            <a:cxnSpLocks noChangeShapeType="1"/>
            <a:stCxn id="81937" idx="2"/>
          </p:cNvCxnSpPr>
          <p:nvPr/>
        </p:nvCxnSpPr>
        <p:spPr bwMode="auto">
          <a:xfrm>
            <a:off x="1187457" y="3837008"/>
            <a:ext cx="144463" cy="1247775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0" name="TextBox 79"/>
          <p:cNvSpPr txBox="1">
            <a:spLocks noChangeArrowheads="1"/>
          </p:cNvSpPr>
          <p:nvPr/>
        </p:nvSpPr>
        <p:spPr bwMode="auto">
          <a:xfrm>
            <a:off x="2195523" y="1436688"/>
            <a:ext cx="2232025" cy="1200150"/>
          </a:xfrm>
          <a:prstGeom prst="rect">
            <a:avLst/>
          </a:prstGeom>
          <a:solidFill>
            <a:srgbClr val="FFFFFF"/>
          </a:solidFill>
          <a:ln w="2857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Coulomb excitation of the 12+band-terminating yrast trap in </a:t>
            </a:r>
            <a:r>
              <a:rPr lang="en-US" sz="1800" baseline="30000"/>
              <a:t>52</a:t>
            </a:r>
            <a:r>
              <a:rPr lang="en-US" sz="1800"/>
              <a:t>Fe</a:t>
            </a:r>
          </a:p>
        </p:txBody>
      </p:sp>
      <p:sp>
        <p:nvSpPr>
          <p:cNvPr id="81941" name="Oval 80"/>
          <p:cNvSpPr>
            <a:spLocks noChangeArrowheads="1"/>
          </p:cNvSpPr>
          <p:nvPr/>
        </p:nvSpPr>
        <p:spPr bwMode="auto">
          <a:xfrm>
            <a:off x="1497013" y="4868863"/>
            <a:ext cx="215900" cy="215900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 b="1"/>
          </a:p>
        </p:txBody>
      </p:sp>
      <p:cxnSp>
        <p:nvCxnSpPr>
          <p:cNvPr id="81942" name="Straight Connector 81"/>
          <p:cNvCxnSpPr>
            <a:cxnSpLocks noChangeShapeType="1"/>
            <a:stCxn id="81940" idx="2"/>
            <a:endCxn id="81941" idx="7"/>
          </p:cNvCxnSpPr>
          <p:nvPr/>
        </p:nvCxnSpPr>
        <p:spPr bwMode="auto">
          <a:xfrm flipH="1">
            <a:off x="1681163" y="2636841"/>
            <a:ext cx="1630362" cy="2263775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3" name="TextBox 88"/>
          <p:cNvSpPr txBox="1">
            <a:spLocks noChangeArrowheads="1"/>
          </p:cNvSpPr>
          <p:nvPr/>
        </p:nvSpPr>
        <p:spPr bwMode="auto">
          <a:xfrm>
            <a:off x="4859338" y="3573471"/>
            <a:ext cx="2233612" cy="922337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Shape evolution in the region of the  neutron-rich Zr</a:t>
            </a:r>
          </a:p>
        </p:txBody>
      </p:sp>
      <p:sp>
        <p:nvSpPr>
          <p:cNvPr id="81944" name="Oval 89"/>
          <p:cNvSpPr>
            <a:spLocks noChangeArrowheads="1"/>
          </p:cNvSpPr>
          <p:nvPr/>
        </p:nvSpPr>
        <p:spPr bwMode="auto">
          <a:xfrm>
            <a:off x="2987682" y="4189413"/>
            <a:ext cx="288925" cy="215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 b="1"/>
          </a:p>
        </p:txBody>
      </p:sp>
      <p:cxnSp>
        <p:nvCxnSpPr>
          <p:cNvPr id="81945" name="Straight Connector 90"/>
          <p:cNvCxnSpPr>
            <a:cxnSpLocks noChangeShapeType="1"/>
            <a:stCxn id="81943" idx="1"/>
            <a:endCxn id="81944" idx="6"/>
          </p:cNvCxnSpPr>
          <p:nvPr/>
        </p:nvCxnSpPr>
        <p:spPr bwMode="auto">
          <a:xfrm flipH="1">
            <a:off x="3276601" y="4035425"/>
            <a:ext cx="1582738" cy="2619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6" name="TextBox 92"/>
          <p:cNvSpPr txBox="1">
            <a:spLocks noChangeArrowheads="1"/>
          </p:cNvSpPr>
          <p:nvPr/>
        </p:nvSpPr>
        <p:spPr bwMode="auto">
          <a:xfrm>
            <a:off x="5867410" y="2636858"/>
            <a:ext cx="2233613" cy="923925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Proton hole states in </a:t>
            </a:r>
            <a:r>
              <a:rPr lang="en-US" sz="1800" baseline="30000"/>
              <a:t>132</a:t>
            </a:r>
            <a:r>
              <a:rPr lang="en-US" sz="1800"/>
              <a:t>Sn and N=82 shell structure</a:t>
            </a:r>
          </a:p>
        </p:txBody>
      </p:sp>
      <p:sp>
        <p:nvSpPr>
          <p:cNvPr id="81947" name="Oval 93"/>
          <p:cNvSpPr>
            <a:spLocks noChangeArrowheads="1"/>
          </p:cNvSpPr>
          <p:nvPr/>
        </p:nvSpPr>
        <p:spPr bwMode="auto">
          <a:xfrm>
            <a:off x="3924301" y="3397250"/>
            <a:ext cx="287338" cy="215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 b="1"/>
          </a:p>
        </p:txBody>
      </p:sp>
      <p:cxnSp>
        <p:nvCxnSpPr>
          <p:cNvPr id="81948" name="Straight Connector 94"/>
          <p:cNvCxnSpPr>
            <a:cxnSpLocks noChangeShapeType="1"/>
            <a:stCxn id="81946" idx="1"/>
            <a:endCxn id="81947" idx="6"/>
          </p:cNvCxnSpPr>
          <p:nvPr/>
        </p:nvCxnSpPr>
        <p:spPr bwMode="auto">
          <a:xfrm flipH="1">
            <a:off x="4211638" y="3098800"/>
            <a:ext cx="1655762" cy="406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9" name="TextBox 97"/>
          <p:cNvSpPr txBox="1">
            <a:spLocks noChangeArrowheads="1"/>
          </p:cNvSpPr>
          <p:nvPr/>
        </p:nvSpPr>
        <p:spPr bwMode="auto">
          <a:xfrm>
            <a:off x="4211641" y="692155"/>
            <a:ext cx="16565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2012-2014</a:t>
            </a:r>
          </a:p>
        </p:txBody>
      </p:sp>
      <p:pic>
        <p:nvPicPr>
          <p:cNvPr id="8195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6" y="4652983"/>
            <a:ext cx="24653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1" name="TextBox 38"/>
          <p:cNvSpPr txBox="1">
            <a:spLocks noChangeArrowheads="1"/>
          </p:cNvSpPr>
          <p:nvPr/>
        </p:nvSpPr>
        <p:spPr bwMode="auto">
          <a:xfrm>
            <a:off x="250834" y="620732"/>
            <a:ext cx="33406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GSI – FRS secondary Beams</a:t>
            </a:r>
          </a:p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AGATA and HECTOR </a:t>
            </a:r>
          </a:p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PRESPEC</a:t>
            </a:r>
          </a:p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LYCCA</a:t>
            </a:r>
          </a:p>
        </p:txBody>
      </p:sp>
    </p:spTree>
    <p:extLst>
      <p:ext uri="{BB962C8B-B14F-4D97-AF65-F5344CB8AC3E}">
        <p14:creationId xmlns:p14="http://schemas.microsoft.com/office/powerpoint/2010/main" val="86638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3360" r="5682"/>
          <a:stretch>
            <a:fillRect/>
          </a:stretch>
        </p:blipFill>
        <p:spPr bwMode="auto">
          <a:xfrm>
            <a:off x="323850" y="2091327"/>
            <a:ext cx="44640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13368"/>
            <a:ext cx="9144000" cy="131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tIns="90000" bIns="9000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Importance of Nuclear Deformation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for r-process </a:t>
            </a:r>
            <a:endParaRPr lang="it-IT" sz="3200" b="1" dirty="0">
              <a:solidFill>
                <a:srgbClr val="0000FF"/>
              </a:solidFill>
              <a:latin typeface="Corbel"/>
              <a:ea typeface="MS PGothic" charset="0"/>
              <a:cs typeface="Corbel"/>
            </a:endParaRPr>
          </a:p>
          <a:p>
            <a:pPr algn="ctr" defTabSz="914400" fontAlgn="base">
              <a:lnSpc>
                <a:spcPct val="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800" dirty="0">
              <a:solidFill>
                <a:srgbClr val="0000FF"/>
              </a:solidFill>
              <a:latin typeface="Corbel"/>
              <a:ea typeface="MS PGothic" charset="0"/>
              <a:cs typeface="Corbe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688" y="1225823"/>
            <a:ext cx="8569325" cy="83202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smtClean="0">
                <a:solidFill>
                  <a:srgbClr val="0000FF"/>
                </a:solidFill>
                <a:latin typeface="Symbol" charset="2"/>
                <a:ea typeface="MS PGothic" charset="0"/>
                <a:cs typeface="Symbol" charset="2"/>
              </a:rPr>
              <a:t>b</a:t>
            </a:r>
            <a:r>
              <a:rPr lang="en-US" sz="2400" b="1" i="1" dirty="0" smtClean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-decay half-lives </a:t>
            </a:r>
            <a:r>
              <a:rPr lang="en-US" sz="2000" i="1" dirty="0" smtClean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and </a:t>
            </a:r>
            <a:r>
              <a:rPr lang="en-US" sz="2400" b="1" i="1" dirty="0" smtClean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neutron emission probabilities </a:t>
            </a:r>
            <a:endParaRPr lang="en-US" sz="2000" b="1" i="1" dirty="0" smtClean="0">
              <a:solidFill>
                <a:srgbClr val="0000FF"/>
              </a:solidFill>
              <a:latin typeface="Corbel"/>
              <a:ea typeface="MS PGothic" charset="0"/>
              <a:cs typeface="Corbel"/>
            </a:endParaRPr>
          </a:p>
          <a:p>
            <a:pPr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 smtClean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are different in </a:t>
            </a:r>
            <a:r>
              <a:rPr lang="en-US" sz="2000" b="1" i="1" dirty="0" smtClean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DEFORMED</a:t>
            </a:r>
            <a:r>
              <a:rPr lang="en-US" sz="2000" i="1" dirty="0" smtClean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 and  </a:t>
            </a:r>
            <a:r>
              <a:rPr lang="en-US" sz="2000" b="1" i="1" dirty="0" smtClean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SPHERICAL</a:t>
            </a:r>
            <a:r>
              <a:rPr lang="en-US" sz="2000" i="1" dirty="0" smtClean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 nuclei</a:t>
            </a:r>
            <a:endParaRPr lang="it-IT" sz="2000" i="1" dirty="0">
              <a:solidFill>
                <a:prstClr val="black"/>
              </a:solidFill>
              <a:latin typeface="Corbel"/>
              <a:ea typeface="MS PGothic" charset="0"/>
              <a:cs typeface="Corbel"/>
            </a:endParaRPr>
          </a:p>
        </p:txBody>
      </p:sp>
      <p:sp>
        <p:nvSpPr>
          <p:cNvPr id="25608" name="TextBox 5"/>
          <p:cNvSpPr txBox="1">
            <a:spLocks noChangeArrowheads="1"/>
          </p:cNvSpPr>
          <p:nvPr/>
        </p:nvSpPr>
        <p:spPr bwMode="auto">
          <a:xfrm>
            <a:off x="34926" y="6546850"/>
            <a:ext cx="5373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600" i="1" smtClean="0">
                <a:solidFill>
                  <a:srgbClr val="0000FF"/>
                </a:solidFill>
                <a:latin typeface="Corbel" charset="0"/>
              </a:rPr>
              <a:t>P. Moller  et al., </a:t>
            </a:r>
            <a:r>
              <a:rPr lang="en-US" sz="1600" i="1" smtClean="0">
                <a:solidFill>
                  <a:srgbClr val="0000FF"/>
                </a:solidFill>
                <a:latin typeface="Corbel" charset="0"/>
              </a:rPr>
              <a:t>Phys. Rev. C67, 055802 (2003)  and ref. therein.</a:t>
            </a:r>
            <a:endParaRPr lang="it-IT" sz="1600" i="1" smtClean="0">
              <a:solidFill>
                <a:srgbClr val="0000FF"/>
              </a:solidFill>
              <a:latin typeface="Corbe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82628" y="4624977"/>
            <a:ext cx="2592387" cy="0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1203" y="3786777"/>
            <a:ext cx="2592387" cy="0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348043" y="3569295"/>
            <a:ext cx="2160587" cy="217487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48043" y="3713752"/>
            <a:ext cx="2160587" cy="93662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80069" y="2777157"/>
            <a:ext cx="2376487" cy="1200329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7200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t</a:t>
            </a:r>
            <a:r>
              <a:rPr lang="it-IT" sz="2000" b="1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b</a:t>
            </a:r>
            <a:r>
              <a:rPr lang="it-IT" sz="20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 </a:t>
            </a:r>
            <a:r>
              <a:rPr lang="it-IT" sz="20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SPH</a:t>
            </a:r>
            <a:r>
              <a:rPr lang="it-IT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  ~ 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7</a:t>
            </a:r>
            <a:r>
              <a:rPr lang="it-IT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 x </a:t>
            </a:r>
            <a:r>
              <a:rPr lang="it-IT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t</a:t>
            </a:r>
            <a:r>
              <a:rPr lang="it-IT" sz="2000" b="1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b</a:t>
            </a:r>
            <a:r>
              <a:rPr lang="it-IT" sz="20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 </a:t>
            </a:r>
            <a:r>
              <a:rPr lang="it-IT" sz="20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DEF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baseline="-25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rbe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P</a:t>
            </a:r>
            <a:r>
              <a:rPr lang="it-IT" sz="2800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n</a:t>
            </a:r>
            <a:r>
              <a:rPr lang="it-IT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SPH</a:t>
            </a:r>
            <a:r>
              <a:rPr lang="it-IT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   ~ 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0.5</a:t>
            </a:r>
            <a:r>
              <a:rPr lang="it-IT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 x </a:t>
            </a:r>
            <a:r>
              <a:rPr lang="it-IT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P</a:t>
            </a:r>
            <a:r>
              <a:rPr lang="it-IT" sz="2800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n</a:t>
            </a:r>
            <a:r>
              <a:rPr lang="it-IT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DEF</a:t>
            </a:r>
            <a:r>
              <a:rPr lang="it-IT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6071" y="4349410"/>
            <a:ext cx="3636719" cy="217290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  <a:defRPr/>
            </a:pPr>
            <a:r>
              <a:rPr lang="it-IT" sz="2400" b="1" i="1" dirty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 Large uncertainty in</a:t>
            </a: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i="1" dirty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r-process location</a:t>
            </a: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 b="1" i="1" dirty="0">
              <a:solidFill>
                <a:srgbClr val="0000FF"/>
              </a:solidFill>
              <a:latin typeface="Corbel"/>
              <a:ea typeface="MS PGothic" charset="0"/>
              <a:cs typeface="Corbel"/>
            </a:endParaRP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  <a:defRPr/>
            </a:pPr>
            <a:r>
              <a:rPr lang="it-IT" sz="2400" b="1" i="1" dirty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 difficult to extrapolate</a:t>
            </a: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i="1" dirty="0">
                <a:solidFill>
                  <a:srgbClr val="0000FF"/>
                </a:solidFill>
                <a:latin typeface="Corbel"/>
                <a:ea typeface="MS PGothic" charset="0"/>
                <a:cs typeface="Corbel"/>
              </a:rPr>
              <a:t>to more exotic regions</a:t>
            </a: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 b="1" i="1" dirty="0">
              <a:solidFill>
                <a:srgbClr val="0000FF"/>
              </a:solidFill>
              <a:latin typeface="Corbel"/>
              <a:ea typeface="MS PGothic" charset="0"/>
              <a:cs typeface="Corbel"/>
            </a:endParaRP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 b="1" i="1" dirty="0">
              <a:solidFill>
                <a:srgbClr val="0000FF"/>
              </a:solidFill>
              <a:latin typeface="Corbel"/>
              <a:ea typeface="MS PGothic" charset="0"/>
              <a:cs typeface="Corbe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66271" y="6071947"/>
            <a:ext cx="5810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u="sng" dirty="0" err="1" smtClean="0">
                <a:solidFill>
                  <a:srgbClr val="CC0099"/>
                </a:solidFill>
                <a:latin typeface="Corbel"/>
                <a:ea typeface="ＭＳ Ｐゴシック" charset="0"/>
                <a:cs typeface="Corbel"/>
                <a:sym typeface="Wingdings"/>
              </a:rPr>
              <a:t>Nuclear</a:t>
            </a:r>
            <a:r>
              <a:rPr lang="it-IT" sz="2800" b="1" i="1" u="sng" dirty="0" smtClean="0">
                <a:solidFill>
                  <a:srgbClr val="CC0099"/>
                </a:solidFill>
                <a:latin typeface="Corbel"/>
                <a:ea typeface="ＭＳ Ｐゴシック" charset="0"/>
                <a:cs typeface="Corbel"/>
                <a:sym typeface="Wingdings"/>
              </a:rPr>
              <a:t> </a:t>
            </a:r>
            <a:r>
              <a:rPr lang="it-IT" sz="2800" b="1" i="1" u="sng" dirty="0" err="1">
                <a:solidFill>
                  <a:srgbClr val="CC0099"/>
                </a:solidFill>
                <a:latin typeface="Corbel"/>
                <a:ea typeface="ＭＳ Ｐゴシック" charset="0"/>
                <a:cs typeface="Corbel"/>
                <a:sym typeface="Wingdings"/>
              </a:rPr>
              <a:t>Structure</a:t>
            </a:r>
            <a:r>
              <a:rPr lang="it-IT" sz="2800" b="1" i="1" u="sng" dirty="0">
                <a:solidFill>
                  <a:srgbClr val="CC0099"/>
                </a:solidFill>
                <a:latin typeface="Corbel"/>
                <a:ea typeface="ＭＳ Ｐゴシック" charset="0"/>
                <a:cs typeface="Corbel"/>
                <a:sym typeface="Wingdings"/>
              </a:rPr>
              <a:t> </a:t>
            </a:r>
            <a:r>
              <a:rPr lang="it-IT" sz="2800" b="1" i="1" u="sng" dirty="0" err="1" smtClean="0">
                <a:solidFill>
                  <a:srgbClr val="CC0099"/>
                </a:solidFill>
                <a:latin typeface="Corbel"/>
                <a:ea typeface="ＭＳ Ｐゴシック" charset="0"/>
                <a:cs typeface="Corbel"/>
                <a:sym typeface="Wingdings"/>
              </a:rPr>
              <a:t>studies</a:t>
            </a:r>
            <a:r>
              <a:rPr lang="it-IT" sz="2800" b="1" i="1" u="sng" dirty="0" smtClean="0">
                <a:solidFill>
                  <a:srgbClr val="CC0099"/>
                </a:solidFill>
                <a:latin typeface="Corbel"/>
                <a:ea typeface="ＭＳ Ｐゴシック" charset="0"/>
                <a:cs typeface="Corbel"/>
                <a:sym typeface="Wingdings"/>
              </a:rPr>
              <a:t> are </a:t>
            </a:r>
            <a:r>
              <a:rPr lang="it-IT" sz="2800" b="1" i="1" u="sng" dirty="0" err="1" smtClean="0">
                <a:solidFill>
                  <a:srgbClr val="CC0099"/>
                </a:solidFill>
                <a:latin typeface="Corbel"/>
                <a:ea typeface="ＭＳ Ｐゴシック" charset="0"/>
                <a:cs typeface="Corbel"/>
                <a:sym typeface="Wingdings"/>
              </a:rPr>
              <a:t>needed</a:t>
            </a:r>
            <a:endParaRPr lang="it-IT" sz="2400" u="sng" dirty="0">
              <a:solidFill>
                <a:srgbClr val="CC0099"/>
              </a:solidFill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035" y="648295"/>
            <a:ext cx="2021042" cy="18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4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4486344" y="1111728"/>
            <a:ext cx="4622160" cy="530229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it-IT" sz="1800" dirty="0" smtClean="0">
              <a:solidFill>
                <a:prstClr val="white"/>
              </a:solidFill>
              <a:latin typeface="Corbel"/>
              <a:cs typeface="Corbel"/>
            </a:endParaRPr>
          </a:p>
        </p:txBody>
      </p:sp>
      <p:pic>
        <p:nvPicPr>
          <p:cNvPr id="21" name="Picture 20" descr="16O_2ede.jpg"/>
          <p:cNvPicPr>
            <a:picLocks noChangeAspect="1"/>
          </p:cNvPicPr>
          <p:nvPr/>
        </p:nvPicPr>
        <p:blipFill rotWithShape="1">
          <a:blip r:embed="rId2" cstate="screen"/>
          <a:srcRect l="-4376" r="6214"/>
          <a:stretch/>
        </p:blipFill>
        <p:spPr>
          <a:xfrm>
            <a:off x="126602" y="2031330"/>
            <a:ext cx="4028936" cy="386937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2610372" y="1815298"/>
            <a:ext cx="3049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orbel"/>
                <a:cs typeface="Corbel"/>
              </a:rPr>
              <a:t>F</a:t>
            </a:r>
            <a:endParaRPr lang="it-IT" sz="1800" b="1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06317" y="2175338"/>
            <a:ext cx="3541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orbel"/>
                <a:cs typeface="Corbel"/>
              </a:rPr>
              <a:t>O</a:t>
            </a:r>
            <a:endParaRPr lang="it-IT" sz="1800" b="1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8094" y="2751402"/>
            <a:ext cx="3526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orbel"/>
                <a:cs typeface="Corbel"/>
              </a:rPr>
              <a:t>N</a:t>
            </a:r>
            <a:endParaRPr lang="it-IT" sz="1800" b="1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94903" y="3246166"/>
            <a:ext cx="3195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orbel"/>
                <a:cs typeface="Corbel"/>
              </a:rPr>
              <a:t>C</a:t>
            </a:r>
            <a:endParaRPr lang="it-IT" sz="1800" b="1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70213" y="3822230"/>
            <a:ext cx="3284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orbel"/>
                <a:cs typeface="Corbel"/>
              </a:rPr>
              <a:t>B</a:t>
            </a:r>
            <a:endParaRPr lang="it-IT" sz="1800" b="1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712" y="4263570"/>
            <a:ext cx="4468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orbel"/>
                <a:cs typeface="Corbel"/>
              </a:rPr>
              <a:t>Be</a:t>
            </a:r>
            <a:endParaRPr lang="it-IT" sz="1800" b="1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8666" y="5415698"/>
            <a:ext cx="3034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orbel"/>
                <a:cs typeface="Corbel"/>
              </a:rPr>
              <a:t>a</a:t>
            </a:r>
            <a:endParaRPr lang="it-IT" sz="1800" b="1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8169" y="4623610"/>
            <a:ext cx="3661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orbel"/>
                <a:cs typeface="Corbel"/>
              </a:rPr>
              <a:t>Li</a:t>
            </a:r>
            <a:endParaRPr lang="it-IT" sz="1800" b="1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cxnSp>
        <p:nvCxnSpPr>
          <p:cNvPr id="30" name="Straight Connector 29"/>
          <p:cNvCxnSpPr>
            <a:stCxn id="22" idx="2"/>
          </p:cNvCxnSpPr>
          <p:nvPr/>
        </p:nvCxnSpPr>
        <p:spPr bwMode="auto">
          <a:xfrm>
            <a:off x="2762837" y="2184630"/>
            <a:ext cx="351594" cy="4947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23" idx="2"/>
          </p:cNvCxnSpPr>
          <p:nvPr/>
        </p:nvCxnSpPr>
        <p:spPr bwMode="auto">
          <a:xfrm>
            <a:off x="2283409" y="2544670"/>
            <a:ext cx="326965" cy="42275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24" idx="2"/>
          </p:cNvCxnSpPr>
          <p:nvPr/>
        </p:nvCxnSpPr>
        <p:spPr bwMode="auto">
          <a:xfrm>
            <a:off x="1974397" y="3120734"/>
            <a:ext cx="347942" cy="42275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25" idx="2"/>
          </p:cNvCxnSpPr>
          <p:nvPr/>
        </p:nvCxnSpPr>
        <p:spPr bwMode="auto">
          <a:xfrm>
            <a:off x="1554694" y="3615498"/>
            <a:ext cx="335602" cy="36004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26" idx="2"/>
          </p:cNvCxnSpPr>
          <p:nvPr/>
        </p:nvCxnSpPr>
        <p:spPr bwMode="auto">
          <a:xfrm>
            <a:off x="1334456" y="4191562"/>
            <a:ext cx="339812" cy="36004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27" idx="2"/>
          </p:cNvCxnSpPr>
          <p:nvPr/>
        </p:nvCxnSpPr>
        <p:spPr bwMode="auto">
          <a:xfrm>
            <a:off x="1077128" y="4632902"/>
            <a:ext cx="309107" cy="27874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29" idx="2"/>
          </p:cNvCxnSpPr>
          <p:nvPr/>
        </p:nvCxnSpPr>
        <p:spPr bwMode="auto">
          <a:xfrm>
            <a:off x="921235" y="4992942"/>
            <a:ext cx="204268" cy="27874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stCxn id="28" idx="3"/>
          </p:cNvCxnSpPr>
          <p:nvPr/>
        </p:nvCxnSpPr>
        <p:spPr bwMode="auto">
          <a:xfrm flipV="1">
            <a:off x="662129" y="5442406"/>
            <a:ext cx="220052" cy="1579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4773668" y="1592384"/>
            <a:ext cx="1710725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u="sng" dirty="0" smtClean="0">
                <a:solidFill>
                  <a:prstClr val="white">
                    <a:lumMod val="50000"/>
                  </a:prstClr>
                </a:solidFill>
                <a:latin typeface="Corbel"/>
                <a:cs typeface="Corbel"/>
              </a:rPr>
              <a:t>No Doppler Corr.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u="sng" dirty="0" smtClean="0">
                <a:solidFill>
                  <a:prstClr val="black"/>
                </a:solidFill>
                <a:latin typeface="Corbel"/>
                <a:cs typeface="Corbel"/>
              </a:rPr>
              <a:t>Crystal </a:t>
            </a:r>
            <a:r>
              <a:rPr lang="it-IT" sz="1600" b="1" u="sng" dirty="0" err="1" smtClean="0">
                <a:solidFill>
                  <a:prstClr val="black"/>
                </a:solidFill>
                <a:latin typeface="Corbel"/>
                <a:cs typeface="Corbel"/>
              </a:rPr>
              <a:t>Centers</a:t>
            </a:r>
            <a:endParaRPr lang="it-IT" sz="1600" b="1" u="sng" dirty="0" smtClean="0">
              <a:solidFill>
                <a:prstClr val="black"/>
              </a:solidFill>
              <a:latin typeface="Corbel"/>
              <a:cs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u="sng" dirty="0" err="1" smtClean="0">
                <a:solidFill>
                  <a:srgbClr val="0000FF"/>
                </a:solidFill>
                <a:latin typeface="Corbel"/>
                <a:cs typeface="Corbel"/>
              </a:rPr>
              <a:t>Segment</a:t>
            </a:r>
            <a:r>
              <a:rPr lang="it-IT" sz="1600" b="1" u="sng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1600" b="1" u="sng" dirty="0" err="1" smtClean="0">
                <a:solidFill>
                  <a:srgbClr val="0000FF"/>
                </a:solidFill>
                <a:latin typeface="Corbel"/>
                <a:cs typeface="Corbel"/>
              </a:rPr>
              <a:t>Centers</a:t>
            </a:r>
            <a:endParaRPr lang="it-IT" sz="1600" b="1" u="sng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u="sng" dirty="0" err="1" smtClean="0">
                <a:solidFill>
                  <a:srgbClr val="FF0000"/>
                </a:solidFill>
                <a:latin typeface="Corbel"/>
                <a:cs typeface="Corbel"/>
              </a:rPr>
              <a:t>PSA+Tracking</a:t>
            </a:r>
            <a:endParaRPr lang="it-IT" sz="1600" b="1" u="sng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pic>
        <p:nvPicPr>
          <p:cNvPr id="41" name="Picture 40" descr="16Ogg.png"/>
          <p:cNvPicPr>
            <a:picLocks noChangeAspect="1"/>
          </p:cNvPicPr>
          <p:nvPr/>
        </p:nvPicPr>
        <p:blipFill>
          <a:blip r:embed="rId3" cstate="screen"/>
          <a:srcRect t="6951" r="4676"/>
          <a:stretch>
            <a:fillRect/>
          </a:stretch>
        </p:blipFill>
        <p:spPr>
          <a:xfrm>
            <a:off x="4558358" y="2699200"/>
            <a:ext cx="4392488" cy="3629074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 bwMode="auto">
          <a:xfrm flipH="1">
            <a:off x="3901795" y="4098432"/>
            <a:ext cx="1512891" cy="38117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CC66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7322622" y="2001205"/>
            <a:ext cx="771899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16</a:t>
            </a:r>
            <a:r>
              <a:rPr lang="it-IT" sz="3200" b="1" dirty="0" smtClean="0">
                <a:solidFill>
                  <a:srgbClr val="0000FF"/>
                </a:solidFill>
                <a:latin typeface="Corbel"/>
                <a:cs typeface="Corbel"/>
              </a:rPr>
              <a:t>O</a:t>
            </a:r>
            <a:endParaRPr lang="it-IT" sz="32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08036" y="5587010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prstClr val="black"/>
                </a:solidFill>
                <a:latin typeface="Corbel"/>
                <a:cs typeface="Corbel"/>
              </a:rPr>
              <a:t>TKE (</a:t>
            </a:r>
            <a:r>
              <a:rPr lang="it-IT" sz="1800" dirty="0" err="1" smtClean="0">
                <a:solidFill>
                  <a:prstClr val="black"/>
                </a:solidFill>
                <a:latin typeface="Corbel"/>
                <a:cs typeface="Corbel"/>
              </a:rPr>
              <a:t>MeV</a:t>
            </a:r>
            <a:r>
              <a:rPr lang="it-IT" sz="1800" dirty="0" smtClean="0">
                <a:solidFill>
                  <a:prstClr val="black"/>
                </a:solidFill>
                <a:latin typeface="Corbel"/>
                <a:cs typeface="Corbel"/>
              </a:rPr>
              <a:t>)</a:t>
            </a:r>
            <a:endParaRPr lang="it-IT" sz="1800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-228346" y="3695997"/>
            <a:ext cx="106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 smtClean="0">
                <a:solidFill>
                  <a:prstClr val="black"/>
                </a:solidFill>
                <a:latin typeface="Corbel"/>
                <a:cs typeface="Corbel"/>
              </a:rPr>
              <a:t>dE</a:t>
            </a:r>
            <a:r>
              <a:rPr lang="it-IT" sz="1800" dirty="0" smtClean="0">
                <a:solidFill>
                  <a:prstClr val="black"/>
                </a:solidFill>
                <a:latin typeface="Corbel"/>
                <a:cs typeface="Corbel"/>
              </a:rPr>
              <a:t> (</a:t>
            </a:r>
            <a:r>
              <a:rPr lang="it-IT" sz="1800" dirty="0" err="1" smtClean="0">
                <a:solidFill>
                  <a:prstClr val="black"/>
                </a:solidFill>
                <a:latin typeface="Corbel"/>
                <a:cs typeface="Corbel"/>
              </a:rPr>
              <a:t>MeV</a:t>
            </a:r>
            <a:r>
              <a:rPr lang="it-IT" sz="1800" dirty="0" smtClean="0">
                <a:solidFill>
                  <a:prstClr val="black"/>
                </a:solidFill>
                <a:latin typeface="Corbel"/>
                <a:cs typeface="Corbel"/>
              </a:rPr>
              <a:t>)</a:t>
            </a:r>
            <a:endParaRPr lang="it-IT" sz="1800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grpSp>
        <p:nvGrpSpPr>
          <p:cNvPr id="2" name="Group 46"/>
          <p:cNvGrpSpPr/>
          <p:nvPr/>
        </p:nvGrpSpPr>
        <p:grpSpPr>
          <a:xfrm>
            <a:off x="6557167" y="1111728"/>
            <a:ext cx="2465688" cy="877648"/>
            <a:chOff x="6354784" y="895168"/>
            <a:chExt cx="2465688" cy="877648"/>
          </a:xfrm>
        </p:grpSpPr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4" cstate="screen"/>
            <a:srcRect r="20891" b="11402"/>
            <a:stretch>
              <a:fillRect/>
            </a:stretch>
          </p:blipFill>
          <p:spPr bwMode="auto">
            <a:xfrm>
              <a:off x="6354784" y="895168"/>
              <a:ext cx="2177656" cy="877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9" name="Rectangle 48"/>
            <p:cNvSpPr/>
            <p:nvPr/>
          </p:nvSpPr>
          <p:spPr bwMode="auto">
            <a:xfrm>
              <a:off x="8388424" y="1484784"/>
              <a:ext cx="432048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it-IT" sz="1800" smtClean="0">
                <a:solidFill>
                  <a:prstClr val="white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809741" y="6492592"/>
            <a:ext cx="2557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rbel"/>
                <a:cs typeface="Corbel"/>
              </a:rPr>
              <a:t>F. </a:t>
            </a:r>
            <a:r>
              <a:rPr lang="en-US" sz="1400" dirty="0" err="1" smtClean="0">
                <a:solidFill>
                  <a:prstClr val="black"/>
                </a:solidFill>
                <a:latin typeface="Corbel"/>
                <a:cs typeface="Corbel"/>
              </a:rPr>
              <a:t>Crespi</a:t>
            </a:r>
            <a:r>
              <a:rPr lang="en-US" sz="1400" dirty="0" smtClean="0">
                <a:solidFill>
                  <a:prstClr val="black"/>
                </a:solidFill>
                <a:latin typeface="Corbel"/>
                <a:cs typeface="Corbel"/>
              </a:rPr>
              <a:t> et al., NIMA</a:t>
            </a:r>
            <a:r>
              <a:rPr lang="it-IT" sz="1400" dirty="0" smtClean="0"/>
              <a:t>75(2013)47</a:t>
            </a:r>
            <a:endParaRPr lang="en-US" sz="1400" dirty="0" smtClean="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97375" y="2910104"/>
            <a:ext cx="16047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Corbel"/>
                <a:cs typeface="Corbel"/>
              </a:rPr>
              <a:t>v/c  20%</a:t>
            </a:r>
            <a:endParaRPr lang="it-IT" sz="32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0958" y="1301488"/>
            <a:ext cx="2854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99"/>
                </a:solidFill>
                <a:latin typeface="Corbel"/>
                <a:cs typeface="Corbel"/>
              </a:rPr>
              <a:t>Charged particles detected </a:t>
            </a:r>
          </a:p>
          <a:p>
            <a:r>
              <a:rPr lang="en-US" b="1" dirty="0" smtClean="0">
                <a:solidFill>
                  <a:srgbClr val="CC0099"/>
                </a:solidFill>
                <a:latin typeface="Corbel"/>
                <a:cs typeface="Corbel"/>
              </a:rPr>
              <a:t>in pixel </a:t>
            </a:r>
            <a:r>
              <a:rPr lang="en-US" b="1" dirty="0" smtClean="0">
                <a:solidFill>
                  <a:srgbClr val="CC0099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 smtClean="0">
                <a:solidFill>
                  <a:srgbClr val="CC0099"/>
                </a:solidFill>
                <a:latin typeface="Corbel"/>
                <a:cs typeface="Corbel"/>
              </a:rPr>
              <a:t>E-E Telescopes</a:t>
            </a:r>
            <a:endParaRPr lang="it-IT" b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1" y="-196410"/>
            <a:ext cx="9143999" cy="908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AGATA Doppler</a:t>
            </a:r>
            <a:r>
              <a:rPr kumimoji="0" lang="it-IT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 correction </a:t>
            </a:r>
            <a:r>
              <a:rPr kumimoji="0" lang="it-IT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capabilities</a:t>
            </a:r>
            <a:r>
              <a:rPr kumimoji="0" lang="it-IT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 </a:t>
            </a:r>
            <a:r>
              <a:rPr lang="it-IT" sz="3600" b="1" dirty="0">
                <a:solidFill>
                  <a:srgbClr val="FF0000"/>
                </a:solidFill>
                <a:latin typeface="Corbel"/>
                <a:ea typeface="+mj-ea"/>
                <a:cs typeface="Corbel"/>
              </a:rPr>
              <a:t>(</a:t>
            </a:r>
            <a:r>
              <a:rPr kumimoji="0" lang="it-IT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j-ea"/>
                <a:cs typeface="Symbol" charset="2"/>
              </a:rPr>
              <a:t>b</a:t>
            </a:r>
            <a:r>
              <a:rPr kumimoji="0" lang="it-IT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~20%)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1337299" y="548654"/>
            <a:ext cx="6331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inelastic scattering of </a:t>
            </a:r>
            <a:r>
              <a:rPr lang="en-US" sz="24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17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O @ 20 </a:t>
            </a:r>
            <a:r>
              <a:rPr lang="en-US" sz="2400" b="1" dirty="0" err="1" smtClean="0">
                <a:solidFill>
                  <a:srgbClr val="0000FF"/>
                </a:solidFill>
                <a:latin typeface="Corbel"/>
                <a:cs typeface="Corbel"/>
              </a:rPr>
              <a:t>MeV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/u on </a:t>
            </a:r>
            <a:r>
              <a:rPr lang="en-US" sz="24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208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Pb </a:t>
            </a: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844232" y="6121630"/>
            <a:ext cx="2787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Corbel"/>
                <a:cs typeface="Corbel"/>
              </a:rPr>
              <a:t>AGATA @ LNL</a:t>
            </a:r>
            <a:endParaRPr lang="en-US" sz="32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9438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3437295" y="2368396"/>
            <a:ext cx="5625015" cy="311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2872" y="1313586"/>
            <a:ext cx="3238797" cy="5484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74" y="4430458"/>
            <a:ext cx="3084853" cy="236807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64863" t="50095" r="5744" b="15805"/>
          <a:stretch/>
        </p:blipFill>
        <p:spPr>
          <a:xfrm>
            <a:off x="6324418" y="2776732"/>
            <a:ext cx="2687600" cy="26052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63142" t="52805" r="5593" b="15933"/>
          <a:stretch/>
        </p:blipFill>
        <p:spPr>
          <a:xfrm>
            <a:off x="62872" y="1734887"/>
            <a:ext cx="3216755" cy="24229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63142" t="20232" r="5908" b="47064"/>
          <a:stretch/>
        </p:blipFill>
        <p:spPr>
          <a:xfrm>
            <a:off x="3532440" y="2819610"/>
            <a:ext cx="2917712" cy="266586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" y="-196410"/>
            <a:ext cx="9143999" cy="908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Extraction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 of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Pygmy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 E1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Strength</a:t>
            </a:r>
            <a:endParaRPr kumimoji="0" lang="it-IT" sz="36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/>
              <a:ea typeface="+mj-ea"/>
              <a:cs typeface="Corbe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28080" y="1313584"/>
            <a:ext cx="2733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Transition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probabilities</a:t>
            </a:r>
            <a:endParaRPr lang="it-IT" sz="20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00902" y="4152542"/>
            <a:ext cx="2800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Form </a:t>
            </a:r>
            <a:r>
              <a:rPr lang="it-IT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Factors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 for DWBA</a:t>
            </a:r>
            <a:endParaRPr lang="it-IT" sz="20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177468" y="2368396"/>
            <a:ext cx="1856297" cy="651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Cross </a:t>
            </a:r>
            <a:r>
              <a:rPr lang="it-IT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Section</a:t>
            </a:r>
            <a:endParaRPr lang="it-IT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algn="ctr">
              <a:lnSpc>
                <a:spcPct val="90000"/>
              </a:lnSpc>
            </a:pP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EXP. Vs. DWBA</a:t>
            </a:r>
            <a:endParaRPr lang="it-IT" sz="20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911538" y="2368396"/>
            <a:ext cx="1998940" cy="651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Pygmy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orbel"/>
                <a:cs typeface="Corbel"/>
              </a:rPr>
              <a:t>Strength</a:t>
            </a:r>
            <a:endParaRPr lang="it-IT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algn="ctr">
              <a:lnSpc>
                <a:spcPct val="90000"/>
              </a:lnSpc>
            </a:pP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E1ISOSCALAR</a:t>
            </a:r>
            <a:endParaRPr lang="it-IT" sz="20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917847" y="617953"/>
            <a:ext cx="7523163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2000" dirty="0" smtClean="0">
                <a:solidFill>
                  <a:srgbClr val="0000FF"/>
                </a:solidFill>
                <a:latin typeface="Corbel"/>
                <a:cs typeface="Corbel"/>
              </a:rPr>
              <a:t>Via </a:t>
            </a:r>
            <a:r>
              <a:rPr lang="it-IT" sz="2000" dirty="0" err="1" smtClean="0">
                <a:solidFill>
                  <a:srgbClr val="0000FF"/>
                </a:solidFill>
                <a:latin typeface="Corbel"/>
                <a:cs typeface="Corbel"/>
              </a:rPr>
              <a:t>comparisons</a:t>
            </a:r>
            <a:r>
              <a:rPr lang="it-IT" sz="2000" dirty="0" smtClean="0">
                <a:solidFill>
                  <a:srgbClr val="0000FF"/>
                </a:solidFill>
                <a:latin typeface="Corbel"/>
                <a:cs typeface="Corbel"/>
              </a:rPr>
              <a:t> of </a:t>
            </a:r>
            <a:r>
              <a:rPr lang="it-IT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measured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 cross </a:t>
            </a:r>
            <a:r>
              <a:rPr lang="it-IT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sections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rbel"/>
                <a:cs typeface="Corbel"/>
              </a:rPr>
              <a:t>and 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DWBA </a:t>
            </a:r>
            <a:r>
              <a:rPr lang="it-IT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calculations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it-IT" dirty="0">
                <a:solidFill>
                  <a:srgbClr val="0000FF"/>
                </a:solidFill>
                <a:latin typeface="Corbel"/>
                <a:cs typeface="Corbel"/>
              </a:rPr>
              <a:t>(</a:t>
            </a:r>
            <a:r>
              <a:rPr lang="it-IT" dirty="0" err="1" smtClean="0">
                <a:solidFill>
                  <a:srgbClr val="0000FF"/>
                </a:solidFill>
                <a:latin typeface="Corbel"/>
                <a:cs typeface="Corbel"/>
              </a:rPr>
              <a:t>microscopic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rbel"/>
                <a:cs typeface="Corbel"/>
              </a:rPr>
              <a:t>form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rbel"/>
                <a:cs typeface="Corbel"/>
              </a:rPr>
              <a:t>factors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rbel"/>
                <a:cs typeface="Corbel"/>
              </a:rPr>
              <a:t>including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 E1 PDR </a:t>
            </a:r>
            <a:r>
              <a:rPr lang="it-IT" dirty="0" err="1" smtClean="0">
                <a:solidFill>
                  <a:srgbClr val="0000FF"/>
                </a:solidFill>
                <a:latin typeface="Corbel"/>
                <a:cs typeface="Corbel"/>
              </a:rPr>
              <a:t>states</a:t>
            </a:r>
            <a:r>
              <a:rPr lang="it-IT" sz="2000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1600" dirty="0" smtClean="0">
                <a:latin typeface="Corbel"/>
                <a:cs typeface="Corbel"/>
              </a:rPr>
              <a:t>- E.G</a:t>
            </a:r>
            <a:r>
              <a:rPr lang="it-IT" sz="1600" dirty="0">
                <a:latin typeface="Corbel"/>
                <a:cs typeface="Corbel"/>
              </a:rPr>
              <a:t>. Lanza, </a:t>
            </a:r>
            <a:r>
              <a:rPr lang="it-IT" sz="1600" dirty="0" smtClean="0">
                <a:latin typeface="Corbel"/>
                <a:cs typeface="Corbel"/>
              </a:rPr>
              <a:t>E. </a:t>
            </a:r>
            <a:r>
              <a:rPr lang="it-IT" sz="1600" dirty="0" err="1" smtClean="0">
                <a:latin typeface="Corbel"/>
                <a:cs typeface="Corbel"/>
              </a:rPr>
              <a:t>Litvinova</a:t>
            </a:r>
            <a:r>
              <a:rPr lang="it-IT" sz="1600" dirty="0" smtClean="0">
                <a:latin typeface="Corbel"/>
                <a:cs typeface="Corbel"/>
              </a:rPr>
              <a:t>, …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)</a:t>
            </a:r>
            <a:endParaRPr lang="it-IT" dirty="0">
              <a:solidFill>
                <a:srgbClr val="0000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2120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01" y="482559"/>
            <a:ext cx="7962517" cy="599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1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13" y="312186"/>
            <a:ext cx="7796422" cy="607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1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1318255" y="697373"/>
            <a:ext cx="3221627" cy="2864175"/>
            <a:chOff x="173743" y="930597"/>
            <a:chExt cx="3221627" cy="2864175"/>
          </a:xfrm>
        </p:grpSpPr>
        <p:sp>
          <p:nvSpPr>
            <p:cNvPr id="6" name="Rettangolo 5"/>
            <p:cNvSpPr/>
            <p:nvPr/>
          </p:nvSpPr>
          <p:spPr>
            <a:xfrm>
              <a:off x="173743" y="930597"/>
              <a:ext cx="3221627" cy="2864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/>
            <a:srcRect b="3125"/>
            <a:stretch/>
          </p:blipFill>
          <p:spPr>
            <a:xfrm>
              <a:off x="296570" y="1254524"/>
              <a:ext cx="3098800" cy="2472932"/>
            </a:xfrm>
            <a:prstGeom prst="rect">
              <a:avLst/>
            </a:prstGeom>
          </p:spPr>
        </p:pic>
        <p:sp>
          <p:nvSpPr>
            <p:cNvPr id="43" name="Rectangle 13"/>
            <p:cNvSpPr/>
            <p:nvPr/>
          </p:nvSpPr>
          <p:spPr>
            <a:xfrm>
              <a:off x="1229094" y="956007"/>
              <a:ext cx="1846817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SURFACE MODE</a:t>
              </a:r>
              <a:endParaRPr lang="it-IT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44" name="Text Box 33"/>
            <p:cNvSpPr txBox="1">
              <a:spLocks noChangeArrowheads="1"/>
            </p:cNvSpPr>
            <p:nvPr/>
          </p:nvSpPr>
          <p:spPr bwMode="auto">
            <a:xfrm rot="16200000">
              <a:off x="-423471" y="2735792"/>
              <a:ext cx="1638652" cy="444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dirty="0">
                  <a:latin typeface="Corbel"/>
                  <a:cs typeface="Corbel"/>
                </a:rPr>
                <a:t>Average Transition </a:t>
              </a:r>
              <a:endParaRPr lang="en-US" sz="1400" b="1" dirty="0" smtClean="0">
                <a:latin typeface="Corbel"/>
                <a:cs typeface="Corbel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1400" b="1" dirty="0" smtClean="0">
                  <a:latin typeface="Corbel"/>
                  <a:cs typeface="Corbel"/>
                </a:rPr>
                <a:t>charge </a:t>
              </a:r>
              <a:r>
                <a:rPr lang="en-US" sz="1400" b="1" dirty="0">
                  <a:latin typeface="Corbel"/>
                  <a:cs typeface="Corbel"/>
                </a:rPr>
                <a:t>densities</a:t>
              </a:r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2" y="-182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Corbel"/>
                <a:cs typeface="Corbel"/>
              </a:rPr>
              <a:t>The DIPOLE </a:t>
            </a:r>
            <a:r>
              <a:rPr lang="it-IT" sz="3600" b="1" dirty="0" err="1" smtClean="0">
                <a:solidFill>
                  <a:srgbClr val="FF0000"/>
                </a:solidFill>
                <a:latin typeface="Corbel"/>
                <a:cs typeface="Corbel"/>
              </a:rPr>
              <a:t>Response</a:t>
            </a:r>
            <a:r>
              <a:rPr lang="it-IT" sz="3600" b="1" dirty="0" smtClean="0">
                <a:solidFill>
                  <a:srgbClr val="FF0000"/>
                </a:solidFill>
                <a:latin typeface="Corbel"/>
                <a:cs typeface="Corbel"/>
              </a:rPr>
              <a:t> In Nuclei 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1318252" y="3683355"/>
            <a:ext cx="3742588" cy="3121515"/>
            <a:chOff x="136390" y="3683345"/>
            <a:chExt cx="3742588" cy="3121515"/>
          </a:xfrm>
        </p:grpSpPr>
        <p:grpSp>
          <p:nvGrpSpPr>
            <p:cNvPr id="3" name="Gruppo 2"/>
            <p:cNvGrpSpPr/>
            <p:nvPr/>
          </p:nvGrpSpPr>
          <p:grpSpPr>
            <a:xfrm>
              <a:off x="136390" y="3683345"/>
              <a:ext cx="3742588" cy="3121515"/>
              <a:chOff x="136390" y="3683345"/>
              <a:chExt cx="3742588" cy="3121515"/>
            </a:xfrm>
          </p:grpSpPr>
          <p:sp>
            <p:nvSpPr>
              <p:cNvPr id="32" name="Rettangolo 31"/>
              <p:cNvSpPr/>
              <p:nvPr/>
            </p:nvSpPr>
            <p:spPr>
              <a:xfrm>
                <a:off x="136390" y="3683345"/>
                <a:ext cx="3221627" cy="31215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649459" y="4644799"/>
                <a:ext cx="738754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</a:rPr>
                  <a:t>(</a:t>
                </a:r>
                <a:r>
                  <a:rPr lang="it-IT" b="1" dirty="0" err="1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a</a:t>
                </a:r>
                <a:r>
                  <a:rPr lang="it-IT" b="1" dirty="0" err="1" smtClean="0">
                    <a:solidFill>
                      <a:srgbClr val="FF0000"/>
                    </a:solidFill>
                  </a:rPr>
                  <a:t>,</a:t>
                </a:r>
                <a:r>
                  <a:rPr lang="it-IT" b="1" dirty="0" err="1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a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’)</a:t>
                </a:r>
                <a:endParaRPr lang="it-IT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CasellaDiTesto 30"/>
              <p:cNvSpPr txBox="1"/>
              <p:nvPr/>
            </p:nvSpPr>
            <p:spPr>
              <a:xfrm>
                <a:off x="649459" y="5450140"/>
                <a:ext cx="635511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0000FF"/>
                    </a:solidFill>
                  </a:rPr>
                  <a:t>(</a:t>
                </a:r>
                <a:r>
                  <a:rPr lang="it-IT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g,g</a:t>
                </a:r>
                <a:r>
                  <a:rPr lang="it-IT" b="1" dirty="0" smtClean="0">
                    <a:solidFill>
                      <a:srgbClr val="0000FF"/>
                    </a:solidFill>
                  </a:rPr>
                  <a:t>’)</a:t>
                </a:r>
                <a:endParaRPr lang="it-IT" b="1" dirty="0">
                  <a:solidFill>
                    <a:srgbClr val="0000FF"/>
                  </a:solidFill>
                </a:endParaRPr>
              </a:p>
            </p:txBody>
          </p:sp>
          <p:pic>
            <p:nvPicPr>
              <p:cNvPr id="34" name="Picture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864" y="4197340"/>
                <a:ext cx="3147660" cy="2170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CasellaDiTesto 5"/>
              <p:cNvSpPr txBox="1">
                <a:spLocks noChangeArrowheads="1"/>
              </p:cNvSpPr>
              <p:nvPr/>
            </p:nvSpPr>
            <p:spPr bwMode="auto">
              <a:xfrm>
                <a:off x="691408" y="6325468"/>
                <a:ext cx="244647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200" dirty="0">
                    <a:latin typeface="Corbel" charset="0"/>
                    <a:cs typeface="Corbel" charset="0"/>
                  </a:rPr>
                  <a:t>D. </a:t>
                </a:r>
                <a:r>
                  <a:rPr lang="it-IT" sz="1200" dirty="0" err="1">
                    <a:latin typeface="Corbel" charset="0"/>
                    <a:cs typeface="Corbel" charset="0"/>
                  </a:rPr>
                  <a:t>Savran</a:t>
                </a:r>
                <a:r>
                  <a:rPr lang="it-IT" sz="1200" dirty="0">
                    <a:latin typeface="Corbel" charset="0"/>
                    <a:cs typeface="Corbel" charset="0"/>
                  </a:rPr>
                  <a:t> et al. PRL97,172502(2006)</a:t>
                </a:r>
              </a:p>
            </p:txBody>
          </p:sp>
          <p:sp>
            <p:nvSpPr>
              <p:cNvPr id="37" name="Rettangolo 36"/>
              <p:cNvSpPr/>
              <p:nvPr/>
            </p:nvSpPr>
            <p:spPr>
              <a:xfrm>
                <a:off x="594667" y="6502958"/>
                <a:ext cx="318521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latin typeface="Corbel"/>
                    <a:cs typeface="Corbel"/>
                  </a:rPr>
                  <a:t>J. </a:t>
                </a:r>
                <a:r>
                  <a:rPr lang="fr-FR" sz="1200" dirty="0" err="1">
                    <a:latin typeface="Corbel"/>
                    <a:cs typeface="Corbel"/>
                  </a:rPr>
                  <a:t>Endres</a:t>
                </a:r>
                <a:r>
                  <a:rPr lang="fr-FR" sz="1200" dirty="0">
                    <a:latin typeface="Corbel"/>
                    <a:cs typeface="Corbel"/>
                  </a:rPr>
                  <a:t> et al., </a:t>
                </a:r>
                <a:r>
                  <a:rPr lang="fr-FR" sz="1200" dirty="0" smtClean="0">
                    <a:latin typeface="Corbel"/>
                    <a:cs typeface="Corbel"/>
                  </a:rPr>
                  <a:t>PRL105</a:t>
                </a:r>
                <a:r>
                  <a:rPr lang="fr-FR" sz="1200" dirty="0">
                    <a:latin typeface="Corbel"/>
                    <a:cs typeface="Corbel"/>
                  </a:rPr>
                  <a:t>, 212503 (2010) </a:t>
                </a:r>
                <a:endParaRPr lang="it-IT" sz="1200" dirty="0">
                  <a:latin typeface="Corbel"/>
                  <a:cs typeface="Corbel"/>
                </a:endParaRPr>
              </a:p>
            </p:txBody>
          </p:sp>
          <p:sp>
            <p:nvSpPr>
              <p:cNvPr id="30" name="Rectangle 13"/>
              <p:cNvSpPr/>
              <p:nvPr/>
            </p:nvSpPr>
            <p:spPr>
              <a:xfrm>
                <a:off x="579572" y="3757894"/>
                <a:ext cx="2559602" cy="5555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UNDERLYING </a:t>
                </a:r>
                <a:r>
                  <a:rPr lang="it-IT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Structure</a:t>
                </a:r>
                <a:endParaRPr lang="it-IT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 fontAlgn="auto">
                  <a:lnSpc>
                    <a:spcPct val="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800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 fontAlgn="auto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(KVI and Darmstadt)</a:t>
                </a:r>
                <a:endParaRPr lang="it-IT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38" name="Rettangolo 37"/>
              <p:cNvSpPr/>
              <p:nvPr/>
            </p:nvSpPr>
            <p:spPr>
              <a:xfrm>
                <a:off x="831916" y="5180424"/>
                <a:ext cx="8027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(</a:t>
                </a:r>
                <a:r>
                  <a:rPr lang="it-IT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a,a</a:t>
                </a:r>
                <a:r>
                  <a:rPr lang="it-IT" b="1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’)</a:t>
                </a:r>
                <a:endParaRPr lang="it-IT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cxnSp>
            <p:nvCxnSpPr>
              <p:cNvPr id="39" name="Connettore 1 38"/>
              <p:cNvCxnSpPr/>
              <p:nvPr/>
            </p:nvCxnSpPr>
            <p:spPr>
              <a:xfrm flipH="1" flipV="1">
                <a:off x="1356101" y="5512410"/>
                <a:ext cx="467949" cy="345497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1 39"/>
              <p:cNvCxnSpPr/>
              <p:nvPr/>
            </p:nvCxnSpPr>
            <p:spPr>
              <a:xfrm flipV="1">
                <a:off x="2522656" y="5163397"/>
                <a:ext cx="279253" cy="336907"/>
              </a:xfrm>
              <a:prstGeom prst="line">
                <a:avLst/>
              </a:prstGeom>
              <a:ln w="952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ttangolo 41"/>
              <p:cNvSpPr/>
              <p:nvPr/>
            </p:nvSpPr>
            <p:spPr>
              <a:xfrm>
                <a:off x="2555433" y="4791271"/>
                <a:ext cx="132354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(</a:t>
                </a:r>
                <a:r>
                  <a:rPr lang="it-IT" b="1" dirty="0" err="1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g,g</a:t>
                </a:r>
                <a:r>
                  <a:rPr lang="it-IT" b="1" dirty="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’)</a:t>
                </a:r>
                <a:endParaRPr lang="it-IT" b="1" dirty="0">
                  <a:solidFill>
                    <a:srgbClr val="FF0000"/>
                  </a:solidFill>
                  <a:latin typeface="Symbol" charset="2"/>
                  <a:cs typeface="Symbol" charset="2"/>
                </a:endParaRPr>
              </a:p>
            </p:txBody>
          </p:sp>
        </p:grpSp>
        <p:sp>
          <p:nvSpPr>
            <p:cNvPr id="8" name="Rettangolo 7"/>
            <p:cNvSpPr>
              <a:spLocks noChangeAspect="1"/>
            </p:cNvSpPr>
            <p:nvPr/>
          </p:nvSpPr>
          <p:spPr>
            <a:xfrm>
              <a:off x="649459" y="4400949"/>
              <a:ext cx="1377834" cy="77947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70000"/>
                </a:lnSpc>
              </a:pPr>
              <a:endParaRPr lang="it-IT" dirty="0" smtClean="0">
                <a:solidFill>
                  <a:srgbClr val="0000FF"/>
                </a:solidFill>
              </a:endParaRPr>
            </a:p>
            <a:p>
              <a:pPr>
                <a:lnSpc>
                  <a:spcPct val="70000"/>
                </a:lnSpc>
              </a:pPr>
              <a:endParaRPr lang="it-IT" dirty="0">
                <a:solidFill>
                  <a:srgbClr val="0000FF"/>
                </a:solidFill>
              </a:endParaRPr>
            </a:p>
            <a:p>
              <a:pPr>
                <a:lnSpc>
                  <a:spcPct val="70000"/>
                </a:lnSpc>
              </a:pPr>
              <a:r>
                <a:rPr lang="it-IT" sz="2000" b="1" dirty="0" err="1" smtClean="0">
                  <a:solidFill>
                    <a:srgbClr val="0000FF"/>
                  </a:solidFill>
                </a:rPr>
                <a:t>Different</a:t>
              </a:r>
              <a:r>
                <a:rPr lang="it-IT" sz="2000" b="1" dirty="0" smtClean="0">
                  <a:solidFill>
                    <a:srgbClr val="0000FF"/>
                  </a:solidFill>
                </a:rPr>
                <a:t> </a:t>
              </a:r>
              <a:r>
                <a:rPr lang="it-IT" sz="2000" b="1" dirty="0" err="1" smtClean="0">
                  <a:solidFill>
                    <a:srgbClr val="0000FF"/>
                  </a:solidFill>
                </a:rPr>
                <a:t>probes</a:t>
              </a:r>
              <a:endParaRPr lang="it-IT" sz="2000" b="1" dirty="0" smtClean="0">
                <a:solidFill>
                  <a:srgbClr val="0000FF"/>
                </a:solidFill>
              </a:endParaRPr>
            </a:p>
            <a:p>
              <a:pPr>
                <a:lnSpc>
                  <a:spcPct val="70000"/>
                </a:lnSpc>
              </a:pPr>
              <a:endParaRPr lang="it-IT" dirty="0">
                <a:solidFill>
                  <a:srgbClr val="0000FF"/>
                </a:solidFill>
              </a:endParaRPr>
            </a:p>
            <a:p>
              <a:pPr>
                <a:lnSpc>
                  <a:spcPct val="70000"/>
                </a:lnSpc>
              </a:pPr>
              <a:endParaRPr lang="it-IT" dirty="0" smtClean="0">
                <a:solidFill>
                  <a:srgbClr val="0000FF"/>
                </a:solidFill>
              </a:endParaRPr>
            </a:p>
            <a:p>
              <a:pPr>
                <a:lnSpc>
                  <a:spcPct val="70000"/>
                </a:lnSpc>
              </a:pPr>
              <a:endParaRPr lang="it-IT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5" name="Gruppo 44"/>
          <p:cNvGrpSpPr/>
          <p:nvPr/>
        </p:nvGrpSpPr>
        <p:grpSpPr>
          <a:xfrm>
            <a:off x="4286853" y="670533"/>
            <a:ext cx="4118733" cy="3162821"/>
            <a:chOff x="-276172" y="698651"/>
            <a:chExt cx="4118733" cy="3162821"/>
          </a:xfrm>
        </p:grpSpPr>
        <p:sp>
          <p:nvSpPr>
            <p:cNvPr id="46" name="Rettangolo 45"/>
            <p:cNvSpPr/>
            <p:nvPr/>
          </p:nvSpPr>
          <p:spPr>
            <a:xfrm>
              <a:off x="220297" y="698651"/>
              <a:ext cx="2928673" cy="316282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Rectangle 7"/>
            <p:cNvSpPr/>
            <p:nvPr/>
          </p:nvSpPr>
          <p:spPr>
            <a:xfrm>
              <a:off x="-276172" y="1049987"/>
              <a:ext cx="4118733" cy="444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1400" dirty="0" err="1">
                  <a:solidFill>
                    <a:srgbClr val="0000FF"/>
                  </a:solidFill>
                  <a:latin typeface="Corbel"/>
                  <a:cs typeface="Corbel"/>
                </a:rPr>
                <a:t>Relevant</a:t>
              </a:r>
              <a:r>
                <a:rPr lang="it-IT" sz="1400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it-IT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ENERGY </a:t>
              </a:r>
              <a:r>
                <a:rPr lang="it-IT" sz="1400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window</a:t>
              </a:r>
              <a:r>
                <a:rPr lang="it-IT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 for </a:t>
              </a:r>
            </a:p>
            <a:p>
              <a:pPr algn="ctr">
                <a:lnSpc>
                  <a:spcPct val="80000"/>
                </a:lnSpc>
              </a:pPr>
              <a:r>
                <a:rPr lang="it-IT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(</a:t>
              </a:r>
              <a:r>
                <a:rPr lang="el-GR" sz="1400" dirty="0">
                  <a:solidFill>
                    <a:srgbClr val="0000FF"/>
                  </a:solidFill>
                  <a:latin typeface="Corbel"/>
                  <a:cs typeface="Corbel"/>
                </a:rPr>
                <a:t>γ</a:t>
              </a:r>
              <a:r>
                <a:rPr lang="it-IT" sz="1400" dirty="0">
                  <a:solidFill>
                    <a:srgbClr val="0000FF"/>
                  </a:solidFill>
                  <a:latin typeface="Corbel"/>
                  <a:cs typeface="Corbel"/>
                </a:rPr>
                <a:t>,</a:t>
              </a:r>
              <a:r>
                <a:rPr lang="it-IT" sz="1400" dirty="0" err="1">
                  <a:solidFill>
                    <a:srgbClr val="0000FF"/>
                  </a:solidFill>
                  <a:latin typeface="Corbel"/>
                  <a:cs typeface="Corbel"/>
                </a:rPr>
                <a:t>n</a:t>
              </a:r>
              <a:r>
                <a:rPr lang="it-IT" sz="1400" dirty="0">
                  <a:solidFill>
                    <a:srgbClr val="0000FF"/>
                  </a:solidFill>
                  <a:latin typeface="Corbel"/>
                  <a:cs typeface="Corbel"/>
                </a:rPr>
                <a:t>) </a:t>
              </a:r>
              <a:r>
                <a:rPr lang="it-IT" sz="1400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reactions</a:t>
              </a:r>
              <a:r>
                <a:rPr lang="it-IT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 in STARS </a:t>
              </a:r>
              <a:endParaRPr lang="it-IT" sz="1400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grpSp>
          <p:nvGrpSpPr>
            <p:cNvPr id="48" name="Gruppo 47"/>
            <p:cNvGrpSpPr/>
            <p:nvPr/>
          </p:nvGrpSpPr>
          <p:grpSpPr>
            <a:xfrm>
              <a:off x="129592" y="737525"/>
              <a:ext cx="3330392" cy="3123947"/>
              <a:chOff x="129592" y="737525"/>
              <a:chExt cx="3330392" cy="3123947"/>
            </a:xfrm>
            <a:solidFill>
              <a:srgbClr val="FFFFFF"/>
            </a:solidFill>
          </p:grpSpPr>
          <p:sp>
            <p:nvSpPr>
              <p:cNvPr id="49" name="Rectangle 9"/>
              <p:cNvSpPr/>
              <p:nvPr/>
            </p:nvSpPr>
            <p:spPr>
              <a:xfrm>
                <a:off x="129592" y="737525"/>
                <a:ext cx="3330392" cy="374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200" b="1" dirty="0">
                    <a:solidFill>
                      <a:srgbClr val="0000FF"/>
                    </a:solidFill>
                    <a:latin typeface="Corbel" charset="0"/>
                    <a:cs typeface="Corbel" charset="0"/>
                  </a:rPr>
                  <a:t>Element </a:t>
                </a:r>
                <a:r>
                  <a:rPr lang="en-US" sz="2200" b="1" dirty="0" smtClean="0">
                    <a:solidFill>
                      <a:srgbClr val="0000FF"/>
                    </a:solidFill>
                    <a:latin typeface="Corbel" charset="0"/>
                    <a:cs typeface="Corbel" charset="0"/>
                  </a:rPr>
                  <a:t>Abundance </a:t>
                </a:r>
              </a:p>
            </p:txBody>
          </p:sp>
          <p:grpSp>
            <p:nvGrpSpPr>
              <p:cNvPr id="53" name="Group 10"/>
              <p:cNvGrpSpPr/>
              <p:nvPr/>
            </p:nvGrpSpPr>
            <p:grpSpPr>
              <a:xfrm>
                <a:off x="359036" y="1461149"/>
                <a:ext cx="2526918" cy="2400323"/>
                <a:chOff x="4560735" y="4471527"/>
                <a:chExt cx="3719512" cy="3525838"/>
              </a:xfrm>
              <a:grpFill/>
            </p:grpSpPr>
            <p:pic>
              <p:nvPicPr>
                <p:cNvPr id="55" name="Picture 4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56" t="4860" r="18680" b="59927"/>
                <a:stretch>
                  <a:fillRect/>
                </a:stretch>
              </p:blipFill>
              <p:spPr bwMode="auto">
                <a:xfrm>
                  <a:off x="4560735" y="4471527"/>
                  <a:ext cx="3719512" cy="352583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6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734358" y="4510413"/>
                  <a:ext cx="890650" cy="58772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FF0000"/>
                      </a:solidFill>
                      <a:latin typeface="Corbel"/>
                      <a:cs typeface="Corbel"/>
                    </a:rPr>
                    <a:t>E</a:t>
                  </a:r>
                  <a:r>
                    <a:rPr lang="en-US" sz="2000" b="1" dirty="0" err="1" smtClean="0">
                      <a:solidFill>
                        <a:srgbClr val="FF0000"/>
                      </a:solidFill>
                      <a:latin typeface="Corbel"/>
                      <a:cs typeface="Corbel"/>
                    </a:rPr>
                    <a:t>xp</a:t>
                  </a:r>
                  <a:r>
                    <a:rPr lang="en-US" sz="2000" b="1" dirty="0" smtClean="0">
                      <a:solidFill>
                        <a:srgbClr val="FF0000"/>
                      </a:solidFill>
                      <a:latin typeface="Corbel"/>
                      <a:cs typeface="Corbel"/>
                    </a:rPr>
                    <a:t> </a:t>
                  </a:r>
                  <a:endParaRPr lang="en-GB" sz="2000" b="1" dirty="0">
                    <a:solidFill>
                      <a:srgbClr val="FF0000"/>
                    </a:solidFill>
                    <a:latin typeface="Corbel"/>
                    <a:cs typeface="Corbel"/>
                  </a:endParaRPr>
                </a:p>
              </p:txBody>
            </p:sp>
            <p:sp>
              <p:nvSpPr>
                <p:cNvPr id="58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6598213" y="6722714"/>
                  <a:ext cx="1328898" cy="5425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0099FF"/>
                      </a:solidFill>
                      <a:latin typeface="Corbel"/>
                      <a:cs typeface="Corbel"/>
                    </a:rPr>
                    <a:t>Theory</a:t>
                  </a:r>
                  <a:r>
                    <a:rPr lang="en-US" b="1" dirty="0">
                      <a:latin typeface="Corbel"/>
                      <a:cs typeface="Corbel"/>
                    </a:rPr>
                    <a:t> </a:t>
                  </a:r>
                  <a:endParaRPr lang="en-GB" b="1" dirty="0">
                    <a:latin typeface="Corbel"/>
                    <a:cs typeface="Corbel"/>
                  </a:endParaRPr>
                </a:p>
              </p:txBody>
            </p:sp>
            <p:sp>
              <p:nvSpPr>
                <p:cNvPr id="59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5659160" y="6065457"/>
                  <a:ext cx="1838561" cy="4973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33CC33"/>
                      </a:solidFill>
                      <a:latin typeface="Corbel"/>
                      <a:cs typeface="Corbel"/>
                    </a:rPr>
                    <a:t>with pygmy</a:t>
                  </a:r>
                  <a:endParaRPr lang="en-GB" sz="1600" b="1" dirty="0">
                    <a:solidFill>
                      <a:srgbClr val="33CC33"/>
                    </a:solidFill>
                    <a:latin typeface="Corbel"/>
                    <a:cs typeface="Corbel"/>
                  </a:endParaRPr>
                </a:p>
              </p:txBody>
            </p:sp>
          </p:grpSp>
        </p:grpSp>
      </p:grpSp>
      <p:grpSp>
        <p:nvGrpSpPr>
          <p:cNvPr id="60" name="Gruppo 59"/>
          <p:cNvGrpSpPr/>
          <p:nvPr/>
        </p:nvGrpSpPr>
        <p:grpSpPr>
          <a:xfrm>
            <a:off x="4777120" y="3964777"/>
            <a:ext cx="2960441" cy="2839170"/>
            <a:chOff x="265938" y="3966999"/>
            <a:chExt cx="2960441" cy="2839170"/>
          </a:xfrm>
        </p:grpSpPr>
        <p:sp>
          <p:nvSpPr>
            <p:cNvPr id="61" name="Rettangolo 60"/>
            <p:cNvSpPr/>
            <p:nvPr/>
          </p:nvSpPr>
          <p:spPr>
            <a:xfrm>
              <a:off x="265938" y="3966999"/>
              <a:ext cx="2928673" cy="283917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3" y="4548539"/>
              <a:ext cx="2453274" cy="2257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Text Box 15"/>
            <p:cNvSpPr txBox="1">
              <a:spLocks noChangeArrowheads="1"/>
            </p:cNvSpPr>
            <p:nvPr/>
          </p:nvSpPr>
          <p:spPr bwMode="auto">
            <a:xfrm>
              <a:off x="294241" y="3979956"/>
              <a:ext cx="291598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2000" b="1" dirty="0" err="1">
                  <a:solidFill>
                    <a:srgbClr val="0000FF"/>
                  </a:solidFill>
                  <a:latin typeface="Corbel" charset="0"/>
                  <a:cs typeface="Corbel" charset="0"/>
                </a:rPr>
                <a:t>Neutron</a:t>
              </a:r>
              <a:r>
                <a:rPr lang="it-IT" sz="1800" b="1" dirty="0">
                  <a:solidFill>
                    <a:srgbClr val="0000FF"/>
                  </a:solidFill>
                  <a:latin typeface="Corbel" charset="0"/>
                  <a:cs typeface="Corbel" charset="0"/>
                </a:rPr>
                <a:t> Pressure from </a:t>
              </a:r>
              <a:r>
                <a:rPr lang="it-IT" sz="1800" b="1" dirty="0" smtClean="0">
                  <a:solidFill>
                    <a:srgbClr val="0000FF"/>
                  </a:solidFill>
                  <a:latin typeface="Corbel" charset="0"/>
                  <a:cs typeface="Corbel" charset="0"/>
                </a:rPr>
                <a:t>SKIN</a:t>
              </a:r>
              <a:endParaRPr lang="it-IT" b="1" dirty="0">
                <a:solidFill>
                  <a:srgbClr val="0000FF"/>
                </a:solidFill>
                <a:latin typeface="Corbel" charset="0"/>
                <a:cs typeface="Corbel" charset="0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462708" y="4217276"/>
              <a:ext cx="27636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1600" dirty="0" err="1" smtClean="0">
                  <a:solidFill>
                    <a:srgbClr val="0000FF"/>
                  </a:solidFill>
                  <a:latin typeface="Corbel" charset="0"/>
                  <a:cs typeface="Corbel" charset="0"/>
                </a:rPr>
                <a:t>Extrapolations</a:t>
              </a:r>
              <a:r>
                <a:rPr lang="it-IT" sz="1600" dirty="0" smtClean="0">
                  <a:solidFill>
                    <a:srgbClr val="0000FF"/>
                  </a:solidFill>
                  <a:latin typeface="Corbel" charset="0"/>
                  <a:cs typeface="Corbel" charset="0"/>
                </a:rPr>
                <a:t> for </a:t>
              </a:r>
              <a:r>
                <a:rPr lang="it-IT" sz="1600" baseline="30000" dirty="0" smtClean="0">
                  <a:solidFill>
                    <a:srgbClr val="0000FF"/>
                  </a:solidFill>
                  <a:latin typeface="Corbel" charset="0"/>
                  <a:cs typeface="Corbel" charset="0"/>
                </a:rPr>
                <a:t>208</a:t>
              </a:r>
              <a:r>
                <a:rPr lang="it-IT" sz="1600" dirty="0" smtClean="0">
                  <a:solidFill>
                    <a:srgbClr val="0000FF"/>
                  </a:solidFill>
                  <a:latin typeface="Corbel" charset="0"/>
                  <a:cs typeface="Corbel" charset="0"/>
                </a:rPr>
                <a:t>Pb</a:t>
              </a:r>
              <a:endParaRPr lang="it-IT" sz="1600" b="1" dirty="0">
                <a:solidFill>
                  <a:srgbClr val="0000FF"/>
                </a:solidFill>
                <a:latin typeface="Corbel" charset="0"/>
                <a:cs typeface="Corbel" charset="0"/>
              </a:endParaRPr>
            </a:p>
          </p:txBody>
        </p:sp>
      </p:grpSp>
      <p:grpSp>
        <p:nvGrpSpPr>
          <p:cNvPr id="65" name="Gruppo 64"/>
          <p:cNvGrpSpPr/>
          <p:nvPr/>
        </p:nvGrpSpPr>
        <p:grpSpPr>
          <a:xfrm>
            <a:off x="5982274" y="5245751"/>
            <a:ext cx="789506" cy="369332"/>
            <a:chOff x="1471095" y="5247973"/>
            <a:chExt cx="789506" cy="369332"/>
          </a:xfrm>
        </p:grpSpPr>
        <p:sp>
          <p:nvSpPr>
            <p:cNvPr id="66" name="Ovale 65"/>
            <p:cNvSpPr>
              <a:spLocks noChangeAspect="1"/>
            </p:cNvSpPr>
            <p:nvPr/>
          </p:nvSpPr>
          <p:spPr>
            <a:xfrm>
              <a:off x="2008604" y="5364595"/>
              <a:ext cx="251997" cy="20993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CasellaDiTesto 66"/>
            <p:cNvSpPr txBox="1"/>
            <p:nvPr/>
          </p:nvSpPr>
          <p:spPr>
            <a:xfrm>
              <a:off x="1471095" y="5247973"/>
              <a:ext cx="582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PDR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06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0" t="2991" r="2848" b="7141"/>
          <a:stretch/>
        </p:blipFill>
        <p:spPr>
          <a:xfrm>
            <a:off x="-354" y="1467073"/>
            <a:ext cx="9144000" cy="5474670"/>
          </a:xfrm>
          <a:prstGeom prst="rect">
            <a:avLst/>
          </a:prstGeom>
        </p:spPr>
      </p:pic>
      <p:sp>
        <p:nvSpPr>
          <p:cNvPr id="3" name="Stella a 5 punte 7"/>
          <p:cNvSpPr>
            <a:spLocks noChangeAspect="1"/>
          </p:cNvSpPr>
          <p:nvPr/>
        </p:nvSpPr>
        <p:spPr>
          <a:xfrm>
            <a:off x="7719874" y="3877168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tella a 5 punte 7"/>
          <p:cNvSpPr>
            <a:spLocks noChangeAspect="1"/>
          </p:cNvSpPr>
          <p:nvPr/>
        </p:nvSpPr>
        <p:spPr>
          <a:xfrm>
            <a:off x="4211960" y="3545108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tella a 5 punte 7"/>
          <p:cNvSpPr>
            <a:spLocks noChangeAspect="1"/>
          </p:cNvSpPr>
          <p:nvPr/>
        </p:nvSpPr>
        <p:spPr>
          <a:xfrm>
            <a:off x="4427984" y="3617116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tella a 5 punte 7"/>
          <p:cNvSpPr>
            <a:spLocks noChangeAspect="1"/>
          </p:cNvSpPr>
          <p:nvPr/>
        </p:nvSpPr>
        <p:spPr>
          <a:xfrm>
            <a:off x="4551522" y="3733152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tella a 5 punte 7"/>
          <p:cNvSpPr>
            <a:spLocks noChangeAspect="1"/>
          </p:cNvSpPr>
          <p:nvPr/>
        </p:nvSpPr>
        <p:spPr>
          <a:xfrm>
            <a:off x="4285038" y="3769516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11"/>
          <p:cNvSpPr txBox="1"/>
          <p:nvPr/>
        </p:nvSpPr>
        <p:spPr>
          <a:xfrm>
            <a:off x="7775865" y="3877168"/>
            <a:ext cx="8720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00FF"/>
                </a:solidFill>
              </a:rPr>
              <a:t>RIKEN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3665624" y="3568910"/>
            <a:ext cx="99746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LNL</a:t>
            </a:r>
          </a:p>
          <a:p>
            <a:r>
              <a:rPr lang="en-US" sz="1600" b="1" i="1" dirty="0" smtClean="0">
                <a:solidFill>
                  <a:srgbClr val="FF0000"/>
                </a:solidFill>
              </a:rPr>
              <a:t>LNS</a:t>
            </a:r>
          </a:p>
          <a:p>
            <a:r>
              <a:rPr lang="en-US" sz="1600" b="1" i="1" dirty="0" smtClean="0">
                <a:solidFill>
                  <a:srgbClr val="0000FF"/>
                </a:solidFill>
              </a:rPr>
              <a:t>GANIL</a:t>
            </a:r>
            <a:endParaRPr lang="en-US" sz="1600" b="1" i="1" dirty="0">
              <a:solidFill>
                <a:srgbClr val="0000FF"/>
              </a:solidFill>
            </a:endParaRPr>
          </a:p>
          <a:p>
            <a:r>
              <a:rPr lang="en-US" sz="1600" b="1" i="1" dirty="0">
                <a:solidFill>
                  <a:srgbClr val="0000FF"/>
                </a:solidFill>
              </a:rPr>
              <a:t>GSI</a:t>
            </a:r>
          </a:p>
          <a:p>
            <a:r>
              <a:rPr lang="en-US" sz="1600" b="1" i="1" dirty="0" smtClean="0">
                <a:solidFill>
                  <a:srgbClr val="0000FF"/>
                </a:solidFill>
              </a:rPr>
              <a:t>ISOLDE</a:t>
            </a:r>
          </a:p>
          <a:p>
            <a:endParaRPr lang="en-US" sz="1600" b="1" i="1" dirty="0">
              <a:solidFill>
                <a:srgbClr val="0000FF"/>
              </a:solidFill>
            </a:endParaRPr>
          </a:p>
        </p:txBody>
      </p:sp>
      <p:sp>
        <p:nvSpPr>
          <p:cNvPr id="10" name="Stella a 5 punte 7"/>
          <p:cNvSpPr>
            <a:spLocks noChangeAspect="1"/>
          </p:cNvSpPr>
          <p:nvPr/>
        </p:nvSpPr>
        <p:spPr>
          <a:xfrm>
            <a:off x="2339752" y="3733152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tella a 5 punte 7"/>
          <p:cNvSpPr>
            <a:spLocks noChangeAspect="1"/>
          </p:cNvSpPr>
          <p:nvPr/>
        </p:nvSpPr>
        <p:spPr>
          <a:xfrm>
            <a:off x="2267744" y="3989336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5"/>
          <p:cNvSpPr txBox="1"/>
          <p:nvPr/>
        </p:nvSpPr>
        <p:spPr>
          <a:xfrm>
            <a:off x="1250680" y="3724440"/>
            <a:ext cx="1089072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rgbClr val="0000FF"/>
                </a:solidFill>
              </a:rPr>
              <a:t>MSU</a:t>
            </a:r>
          </a:p>
          <a:p>
            <a:pPr algn="r"/>
            <a:r>
              <a:rPr lang="en-US" sz="1600" b="1" i="1" dirty="0" smtClean="0">
                <a:solidFill>
                  <a:srgbClr val="0000FF"/>
                </a:solidFill>
              </a:rPr>
              <a:t>Argonne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  <p:sp>
        <p:nvSpPr>
          <p:cNvPr id="13" name="Stella a 5 punte 7"/>
          <p:cNvSpPr>
            <a:spLocks noChangeAspect="1"/>
          </p:cNvSpPr>
          <p:nvPr/>
        </p:nvSpPr>
        <p:spPr>
          <a:xfrm>
            <a:off x="1384016" y="3444837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2"/>
          <p:cNvSpPr/>
          <p:nvPr/>
        </p:nvSpPr>
        <p:spPr>
          <a:xfrm>
            <a:off x="440991" y="3372907"/>
            <a:ext cx="1008582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en-US" sz="1600" b="1" i="1" dirty="0" smtClean="0">
                <a:solidFill>
                  <a:srgbClr val="0000FF"/>
                </a:solidFill>
              </a:rPr>
              <a:t>TRIUMF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  <p:sp>
        <p:nvSpPr>
          <p:cNvPr id="15" name="Stella a 5 punte 7"/>
          <p:cNvSpPr>
            <a:spLocks noChangeAspect="1"/>
          </p:cNvSpPr>
          <p:nvPr/>
        </p:nvSpPr>
        <p:spPr>
          <a:xfrm>
            <a:off x="4444804" y="3800560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7"/>
          <p:cNvSpPr>
            <a:spLocks noChangeAspect="1"/>
          </p:cNvSpPr>
          <p:nvPr/>
        </p:nvSpPr>
        <p:spPr>
          <a:xfrm>
            <a:off x="4786169" y="3176738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tella a 5 punte 7"/>
          <p:cNvSpPr>
            <a:spLocks noChangeAspect="1"/>
          </p:cNvSpPr>
          <p:nvPr/>
        </p:nvSpPr>
        <p:spPr>
          <a:xfrm>
            <a:off x="5103063" y="3176738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tella a 5 punte 7"/>
          <p:cNvSpPr>
            <a:spLocks noChangeAspect="1"/>
          </p:cNvSpPr>
          <p:nvPr/>
        </p:nvSpPr>
        <p:spPr>
          <a:xfrm>
            <a:off x="4786169" y="5919681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tella a 5 punte 7"/>
          <p:cNvSpPr>
            <a:spLocks noChangeAspect="1"/>
          </p:cNvSpPr>
          <p:nvPr/>
        </p:nvSpPr>
        <p:spPr>
          <a:xfrm>
            <a:off x="7983065" y="6072081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tella a 5 punte 7"/>
          <p:cNvSpPr>
            <a:spLocks noChangeAspect="1"/>
          </p:cNvSpPr>
          <p:nvPr/>
        </p:nvSpPr>
        <p:spPr>
          <a:xfrm>
            <a:off x="6300185" y="4408874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Stella a 5 punte 7"/>
          <p:cNvSpPr>
            <a:spLocks noChangeAspect="1"/>
          </p:cNvSpPr>
          <p:nvPr/>
        </p:nvSpPr>
        <p:spPr>
          <a:xfrm>
            <a:off x="6992693" y="4148931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tella a 5 punte 7"/>
          <p:cNvSpPr>
            <a:spLocks noChangeAspect="1"/>
          </p:cNvSpPr>
          <p:nvPr/>
        </p:nvSpPr>
        <p:spPr>
          <a:xfrm>
            <a:off x="7746881" y="3712429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tella a 5 punte 7"/>
          <p:cNvSpPr/>
          <p:nvPr/>
        </p:nvSpPr>
        <p:spPr>
          <a:xfrm>
            <a:off x="2963630" y="5770145"/>
            <a:ext cx="136866" cy="132834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tella a 5 punte 7"/>
          <p:cNvSpPr>
            <a:spLocks noChangeAspect="1"/>
          </p:cNvSpPr>
          <p:nvPr/>
        </p:nvSpPr>
        <p:spPr>
          <a:xfrm>
            <a:off x="4663938" y="3945380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tella a 5 punte 7"/>
          <p:cNvSpPr>
            <a:spLocks noChangeAspect="1"/>
          </p:cNvSpPr>
          <p:nvPr/>
        </p:nvSpPr>
        <p:spPr>
          <a:xfrm>
            <a:off x="4771937" y="3785829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Stella a 5 punte 7"/>
          <p:cNvSpPr>
            <a:spLocks noChangeAspect="1"/>
          </p:cNvSpPr>
          <p:nvPr/>
        </p:nvSpPr>
        <p:spPr>
          <a:xfrm>
            <a:off x="4663938" y="3529184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Stella a 5 punte 7"/>
          <p:cNvSpPr>
            <a:spLocks noChangeAspect="1"/>
          </p:cNvSpPr>
          <p:nvPr/>
        </p:nvSpPr>
        <p:spPr>
          <a:xfrm>
            <a:off x="1260698" y="3733152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-3766" y="44632"/>
            <a:ext cx="9147766" cy="127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  <a:latin typeface="Corbel" charset="0"/>
              </a:rPr>
              <a:t>A World Wide Effort to Expand the Nuclear Chart …</a:t>
            </a:r>
          </a:p>
          <a:p>
            <a:pPr eaLnBrk="1" hangingPunct="1">
              <a:lnSpc>
                <a:spcPct val="80000"/>
              </a:lnSpc>
            </a:pPr>
            <a:endParaRPr lang="en-US" sz="1400" b="1" dirty="0" smtClean="0">
              <a:solidFill>
                <a:srgbClr val="FFFF00"/>
              </a:solidFill>
              <a:latin typeface="Corbel" charset="0"/>
            </a:endParaRPr>
          </a:p>
          <a:p>
            <a:pPr eaLnBrk="1" hangingPunct="1">
              <a:lnSpc>
                <a:spcPct val="50000"/>
              </a:lnSpc>
            </a:pPr>
            <a:r>
              <a:rPr lang="en-US" sz="1100" b="1" dirty="0" smtClean="0">
                <a:solidFill>
                  <a:srgbClr val="0000FF"/>
                </a:solidFill>
                <a:latin typeface="Corbel" charset="0"/>
              </a:rPr>
              <a:t> </a:t>
            </a:r>
          </a:p>
          <a:p>
            <a:pPr marL="285750" indent="-285750" eaLnBrk="1" hangingPunct="1">
              <a:lnSpc>
                <a:spcPct val="7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00FFFF"/>
                </a:solidFill>
                <a:latin typeface="Corbel" charset="0"/>
              </a:rPr>
              <a:t>PRODUCTION</a:t>
            </a:r>
            <a:r>
              <a:rPr lang="en-US" sz="2000" dirty="0" smtClean="0">
                <a:solidFill>
                  <a:srgbClr val="00FFFF"/>
                </a:solidFill>
                <a:latin typeface="Corbel" charset="0"/>
              </a:rPr>
              <a:t>:</a:t>
            </a:r>
            <a:r>
              <a:rPr lang="en-US" sz="1800" dirty="0" smtClean="0">
                <a:solidFill>
                  <a:srgbClr val="00FFFF"/>
                </a:solidFill>
                <a:latin typeface="Corbel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orbel" charset="0"/>
              </a:rPr>
              <a:t>stable</a:t>
            </a:r>
            <a:r>
              <a:rPr lang="en-US" sz="2000" dirty="0" smtClean="0">
                <a:solidFill>
                  <a:srgbClr val="00FFFF"/>
                </a:solidFill>
                <a:latin typeface="Corbel" charset="0"/>
              </a:rPr>
              <a:t> and </a:t>
            </a: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radioactive 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i</a:t>
            </a: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on 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b</a:t>
            </a: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eams</a:t>
            </a:r>
            <a:r>
              <a:rPr lang="en-US" sz="2000" dirty="0" smtClean="0">
                <a:solidFill>
                  <a:srgbClr val="00FFFF"/>
                </a:solidFill>
                <a:latin typeface="Corbel" charset="0"/>
              </a:rPr>
              <a:t>, 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n</a:t>
            </a: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eutron</a:t>
            </a:r>
            <a:r>
              <a:rPr lang="en-US" sz="2000" dirty="0" smtClean="0">
                <a:solidFill>
                  <a:srgbClr val="00FFFF"/>
                </a:solidFill>
                <a:latin typeface="Corbel" charset="0"/>
              </a:rPr>
              <a:t> </a:t>
            </a:r>
            <a:r>
              <a:rPr lang="en-US" sz="2000" dirty="0">
                <a:solidFill>
                  <a:srgbClr val="00FFFF"/>
                </a:solidFill>
                <a:latin typeface="Corbel" charset="0"/>
              </a:rPr>
              <a:t>b</a:t>
            </a:r>
            <a:r>
              <a:rPr lang="en-US" sz="2000" dirty="0" smtClean="0">
                <a:solidFill>
                  <a:srgbClr val="00FFFF"/>
                </a:solidFill>
                <a:latin typeface="Corbel" charset="0"/>
              </a:rPr>
              <a:t>eams, …  </a:t>
            </a:r>
            <a:endParaRPr lang="en-US" sz="1800" dirty="0" smtClean="0">
              <a:solidFill>
                <a:srgbClr val="00FFFF"/>
              </a:solidFill>
              <a:latin typeface="Corbel" charset="0"/>
            </a:endParaRPr>
          </a:p>
          <a:p>
            <a:pPr marL="285750" indent="-285750" eaLnBrk="1" hangingPunct="1">
              <a:lnSpc>
                <a:spcPct val="7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00FFFF"/>
                </a:solidFill>
                <a:latin typeface="Corbel" charset="0"/>
              </a:rPr>
              <a:t>INVESTIGATION of </a:t>
            </a:r>
            <a:r>
              <a:rPr lang="en-US" b="1" dirty="0" smtClean="0">
                <a:solidFill>
                  <a:srgbClr val="00FFFF"/>
                </a:solidFill>
                <a:latin typeface="Corbel" charset="0"/>
              </a:rPr>
              <a:t>Nuclear Structure</a:t>
            </a:r>
            <a:r>
              <a:rPr lang="en-US" sz="2000" dirty="0" smtClean="0">
                <a:solidFill>
                  <a:srgbClr val="00FFFF"/>
                </a:solidFill>
                <a:latin typeface="Corbel" charset="0"/>
              </a:rPr>
              <a:t>: 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g</a:t>
            </a: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amma</a:t>
            </a:r>
            <a:r>
              <a:rPr lang="en-US" sz="3200" b="1" dirty="0" smtClean="0">
                <a:solidFill>
                  <a:srgbClr val="FFFF00"/>
                </a:solidFill>
                <a:latin typeface="Corbel" charset="0"/>
              </a:rPr>
              <a:t> </a:t>
            </a:r>
            <a:r>
              <a:rPr lang="en-US" sz="2000" dirty="0" smtClean="0">
                <a:solidFill>
                  <a:srgbClr val="00FFFF"/>
                </a:solidFill>
                <a:latin typeface="Corbel" charset="0"/>
              </a:rPr>
              <a:t>and </a:t>
            </a: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particle</a:t>
            </a:r>
            <a:r>
              <a:rPr lang="en-US" sz="2000" dirty="0" smtClean="0">
                <a:solidFill>
                  <a:srgbClr val="00FFFF"/>
                </a:solidFill>
                <a:latin typeface="Corbel" charset="0"/>
              </a:rPr>
              <a:t> spectroscopy</a:t>
            </a:r>
            <a:endParaRPr lang="en-US" sz="1800" dirty="0">
              <a:solidFill>
                <a:srgbClr val="00FFFF"/>
              </a:solidFill>
              <a:latin typeface="Corbel" charset="0"/>
            </a:endParaRPr>
          </a:p>
        </p:txBody>
      </p:sp>
      <p:sp>
        <p:nvSpPr>
          <p:cNvPr id="33" name="Stella a 5 punte 7"/>
          <p:cNvSpPr>
            <a:spLocks noChangeAspect="1"/>
          </p:cNvSpPr>
          <p:nvPr/>
        </p:nvSpPr>
        <p:spPr>
          <a:xfrm>
            <a:off x="4519919" y="3287267"/>
            <a:ext cx="108000" cy="115466"/>
          </a:xfrm>
          <a:prstGeom prst="star5">
            <a:avLst/>
          </a:prstGeom>
          <a:solidFill>
            <a:srgbClr val="0000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688" y="3615474"/>
            <a:ext cx="542127" cy="53128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2869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3" descr="collimation_cu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31060"/>
            <a:ext cx="9144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560863" y="4818456"/>
            <a:ext cx="2357497" cy="1832083"/>
            <a:chOff x="560846" y="4648200"/>
            <a:chExt cx="2357497" cy="1832083"/>
          </a:xfrm>
        </p:grpSpPr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846" y="5026787"/>
              <a:ext cx="2357497" cy="1453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1905000" y="4648200"/>
              <a:ext cx="304800" cy="609600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2995369" y="4818423"/>
            <a:ext cx="2344574" cy="1832082"/>
            <a:chOff x="2995369" y="4648201"/>
            <a:chExt cx="2344574" cy="1832082"/>
          </a:xfrm>
        </p:grpSpPr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995369" y="5043608"/>
              <a:ext cx="2344574" cy="143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3581402" y="4648201"/>
              <a:ext cx="362986" cy="609599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334001" y="4818456"/>
            <a:ext cx="2421583" cy="1832083"/>
            <a:chOff x="5334001" y="4648200"/>
            <a:chExt cx="2421583" cy="1832083"/>
          </a:xfrm>
        </p:grpSpPr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5452189" y="5007262"/>
              <a:ext cx="2303395" cy="1473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Arrow Connector 17"/>
            <p:cNvCxnSpPr/>
            <p:nvPr/>
          </p:nvCxnSpPr>
          <p:spPr>
            <a:xfrm flipH="1" flipV="1">
              <a:off x="5334001" y="4648200"/>
              <a:ext cx="696119" cy="675871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2013-04-10 16.10.4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3041" y="990600"/>
            <a:ext cx="208392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2013-04-12 14.49.4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1752600"/>
            <a:ext cx="20574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2013-04-12 14.55.3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8946" y="990600"/>
            <a:ext cx="123309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0" y="4970822"/>
            <a:ext cx="1121692" cy="400110"/>
          </a:xfrm>
          <a:prstGeom prst="rect">
            <a:avLst/>
          </a:prstGeom>
          <a:ln>
            <a:solidFill>
              <a:srgbClr val="FF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FF"/>
                </a:solidFill>
                <a:latin typeface="Corbel"/>
                <a:cs typeface="Corbel"/>
              </a:rPr>
              <a:t>1cm B</a:t>
            </a:r>
            <a:r>
              <a:rPr lang="en-US" sz="1000" baseline="-25000" dirty="0">
                <a:solidFill>
                  <a:srgbClr val="0000FF"/>
                </a:solidFill>
                <a:latin typeface="Corbel"/>
                <a:cs typeface="Corbel"/>
              </a:rPr>
              <a:t>4</a:t>
            </a:r>
            <a:r>
              <a:rPr lang="en-US" sz="1000" dirty="0">
                <a:solidFill>
                  <a:srgbClr val="0000FF"/>
                </a:solidFill>
                <a:latin typeface="Corbel"/>
                <a:cs typeface="Corbel"/>
              </a:rPr>
              <a:t>C ceramics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FF"/>
                </a:solidFill>
                <a:latin typeface="Corbel"/>
                <a:cs typeface="Corbel"/>
              </a:rPr>
              <a:t>5 cm </a:t>
            </a:r>
            <a:r>
              <a:rPr lang="en-US" sz="1000" dirty="0" err="1">
                <a:solidFill>
                  <a:srgbClr val="0000FF"/>
                </a:solidFill>
                <a:latin typeface="Corbel"/>
                <a:cs typeface="Corbel"/>
              </a:rPr>
              <a:t>Pb</a:t>
            </a:r>
            <a:endParaRPr lang="en-US" sz="1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29000" y="3904022"/>
            <a:ext cx="1600200" cy="400050"/>
          </a:xfrm>
          <a:prstGeom prst="rect">
            <a:avLst/>
          </a:prstGeom>
          <a:ln>
            <a:solidFill>
              <a:srgbClr val="FF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FF"/>
                </a:solidFill>
                <a:latin typeface="Corbel"/>
                <a:cs typeface="Corbel"/>
              </a:rPr>
              <a:t>Borated plastics + </a:t>
            </a:r>
            <a:r>
              <a:rPr lang="en-US" sz="1000" baseline="30000" dirty="0">
                <a:solidFill>
                  <a:srgbClr val="0000FF"/>
                </a:solidFill>
                <a:latin typeface="Corbel"/>
                <a:cs typeface="Corbel"/>
              </a:rPr>
              <a:t>6</a:t>
            </a:r>
            <a:r>
              <a:rPr lang="en-US" sz="1000" dirty="0">
                <a:solidFill>
                  <a:srgbClr val="0000FF"/>
                </a:solidFill>
                <a:latin typeface="Corbel"/>
                <a:cs typeface="Corbel"/>
              </a:rPr>
              <a:t>LiF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FF"/>
                </a:solidFill>
                <a:latin typeface="Corbel"/>
                <a:cs typeface="Corbel"/>
              </a:rPr>
              <a:t>5 cm </a:t>
            </a:r>
            <a:r>
              <a:rPr lang="en-US" sz="1000" dirty="0" err="1">
                <a:solidFill>
                  <a:srgbClr val="0000FF"/>
                </a:solidFill>
                <a:latin typeface="Corbel"/>
                <a:cs typeface="Corbel"/>
              </a:rPr>
              <a:t>Pb</a:t>
            </a:r>
            <a:endParaRPr lang="en-US" sz="1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543800" y="1143000"/>
            <a:ext cx="1066800" cy="1828800"/>
            <a:chOff x="7543800" y="1143000"/>
            <a:chExt cx="1066800" cy="1828800"/>
          </a:xfrm>
        </p:grpSpPr>
        <p:pic>
          <p:nvPicPr>
            <p:cNvPr id="29" name="Picture 28" descr="2013-04-12 14.49.40.jpg"/>
            <p:cNvPicPr>
              <a:picLocks noChangeAspect="1"/>
            </p:cNvPicPr>
            <p:nvPr/>
          </p:nvPicPr>
          <p:blipFill>
            <a:blip r:embed="rId9" cstate="print">
              <a:lum bright="40000"/>
            </a:blip>
            <a:srcRect/>
            <a:stretch>
              <a:fillRect/>
            </a:stretch>
          </p:blipFill>
          <p:spPr>
            <a:xfrm>
              <a:off x="7543800" y="1143000"/>
              <a:ext cx="1066800" cy="1066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7543800" y="2209800"/>
              <a:ext cx="304800" cy="762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8382000" y="2209800"/>
              <a:ext cx="228600" cy="762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/>
          <p:cNvCxnSpPr>
            <a:stCxn id="28" idx="1"/>
          </p:cNvCxnSpPr>
          <p:nvPr/>
        </p:nvCxnSpPr>
        <p:spPr>
          <a:xfrm flipH="1">
            <a:off x="1981200" y="4104081"/>
            <a:ext cx="1447800" cy="485775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8" idx="3"/>
          </p:cNvCxnSpPr>
          <p:nvPr/>
        </p:nvCxnSpPr>
        <p:spPr>
          <a:xfrm>
            <a:off x="5029200" y="4104081"/>
            <a:ext cx="228600" cy="409575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8" idx="2"/>
          </p:cNvCxnSpPr>
          <p:nvPr/>
        </p:nvCxnSpPr>
        <p:spPr>
          <a:xfrm flipH="1">
            <a:off x="3657600" y="4304072"/>
            <a:ext cx="571500" cy="28575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27" idx="0"/>
          </p:cNvCxnSpPr>
          <p:nvPr/>
        </p:nvCxnSpPr>
        <p:spPr>
          <a:xfrm flipH="1" flipV="1">
            <a:off x="228612" y="4666022"/>
            <a:ext cx="332234" cy="3048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27" idx="0"/>
          </p:cNvCxnSpPr>
          <p:nvPr/>
        </p:nvCxnSpPr>
        <p:spPr>
          <a:xfrm flipV="1">
            <a:off x="560846" y="4666022"/>
            <a:ext cx="353554" cy="3048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-389831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Neutron Beam: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dedicated collimation system (5 m)</a:t>
            </a:r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9257" y="381641"/>
            <a:ext cx="7969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Sequence of apertures made from High Absorbing Materials (+5 cm </a:t>
            </a:r>
            <a:r>
              <a:rPr lang="en-US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Pb</a:t>
            </a:r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): </a:t>
            </a:r>
            <a:r>
              <a:rPr lang="en-US" b="1" i="1" baseline="30000" dirty="0" smtClean="0">
                <a:solidFill>
                  <a:srgbClr val="CC0099"/>
                </a:solidFill>
                <a:latin typeface="Corbel"/>
                <a:cs typeface="Corbel"/>
              </a:rPr>
              <a:t>10</a:t>
            </a:r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B, </a:t>
            </a:r>
            <a:r>
              <a:rPr lang="en-US" b="1" i="1" baseline="30000" dirty="0" smtClean="0">
                <a:solidFill>
                  <a:srgbClr val="CC0099"/>
                </a:solidFill>
                <a:latin typeface="Corbel"/>
                <a:cs typeface="Corbel"/>
              </a:rPr>
              <a:t>6</a:t>
            </a:r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LiF</a:t>
            </a:r>
            <a:endParaRPr lang="en-US" dirty="0">
              <a:solidFill>
                <a:srgbClr val="CC0099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1183" y="990600"/>
            <a:ext cx="2977214" cy="3003666"/>
            <a:chOff x="311178" y="990600"/>
            <a:chExt cx="2977214" cy="3003666"/>
          </a:xfrm>
        </p:grpSpPr>
        <p:sp>
          <p:nvSpPr>
            <p:cNvPr id="11" name="Rectangle 10"/>
            <p:cNvSpPr/>
            <p:nvPr/>
          </p:nvSpPr>
          <p:spPr>
            <a:xfrm>
              <a:off x="311178" y="990600"/>
              <a:ext cx="2977214" cy="3003666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77586" y="1622541"/>
              <a:ext cx="2819400" cy="237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243198" y="1022363"/>
              <a:ext cx="1441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b="1" i="1" dirty="0">
                  <a:solidFill>
                    <a:srgbClr val="FF00FF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200" b="1" i="1" dirty="0">
                  <a:solidFill>
                    <a:srgbClr val="FF00FF"/>
                  </a:solidFill>
                  <a:latin typeface="Corbel"/>
                  <a:cs typeface="Corbel"/>
                </a:rPr>
                <a:t> = 2×10</a:t>
              </a:r>
              <a:r>
                <a:rPr lang="en-US" sz="1200" b="1" i="1" baseline="30000" dirty="0">
                  <a:solidFill>
                    <a:srgbClr val="FF00FF"/>
                  </a:solidFill>
                  <a:latin typeface="Corbel"/>
                  <a:cs typeface="Corbel"/>
                </a:rPr>
                <a:t>10</a:t>
              </a:r>
              <a:r>
                <a:rPr lang="en-US" sz="1200" b="1" i="1" dirty="0">
                  <a:solidFill>
                    <a:srgbClr val="FF00FF"/>
                  </a:solidFill>
                  <a:latin typeface="Corbel"/>
                  <a:cs typeface="Corbel"/>
                </a:rPr>
                <a:t> </a:t>
              </a:r>
              <a:r>
                <a:rPr lang="en-US" sz="1200" b="1" i="1" dirty="0" smtClean="0">
                  <a:solidFill>
                    <a:srgbClr val="FF00FF"/>
                  </a:solidFill>
                  <a:latin typeface="Corbel"/>
                  <a:cs typeface="Corbel"/>
                </a:rPr>
                <a:t>n/(cm s</a:t>
              </a:r>
              <a:r>
                <a:rPr lang="en-US" sz="1200" b="1" i="1" dirty="0">
                  <a:solidFill>
                    <a:srgbClr val="FF00FF"/>
                  </a:solidFill>
                  <a:latin typeface="Corbel"/>
                  <a:cs typeface="Corbel"/>
                </a:rPr>
                <a:t>)</a:t>
              </a:r>
            </a:p>
            <a:p>
              <a:pPr lvl="0"/>
              <a:r>
                <a:rPr lang="en-US" sz="1200" b="1" i="1" dirty="0">
                  <a:solidFill>
                    <a:srgbClr val="FF00FF"/>
                  </a:solidFill>
                  <a:latin typeface="Symbol" charset="2"/>
                  <a:cs typeface="Symbol" charset="2"/>
                </a:rPr>
                <a:t>DQ</a:t>
              </a:r>
              <a:r>
                <a:rPr lang="en-US" sz="1200" b="1" i="1" dirty="0">
                  <a:solidFill>
                    <a:srgbClr val="FF00FF"/>
                  </a:solidFill>
                  <a:latin typeface="Corbel"/>
                  <a:cs typeface="Corbel"/>
                </a:rPr>
                <a:t> = 7 </a:t>
              </a:r>
              <a:r>
                <a:rPr lang="en-US" sz="1200" b="1" i="1" dirty="0" err="1">
                  <a:solidFill>
                    <a:srgbClr val="FF00FF"/>
                  </a:solidFill>
                  <a:latin typeface="Corbel"/>
                  <a:cs typeface="Corbel"/>
                </a:rPr>
                <a:t>mrad</a:t>
              </a:r>
              <a:endParaRPr lang="en-US" sz="1200" b="1" i="1" dirty="0">
                <a:solidFill>
                  <a:srgbClr val="FF00FF"/>
                </a:solidFill>
                <a:latin typeface="Corbel"/>
                <a:cs typeface="Corbel"/>
              </a:endParaRPr>
            </a:p>
            <a:p>
              <a:pPr lvl="0"/>
              <a:r>
                <a:rPr lang="en-US" sz="1200" b="1" i="1" dirty="0">
                  <a:solidFill>
                    <a:srgbClr val="FF00FF"/>
                  </a:solidFill>
                  <a:latin typeface="Corbel"/>
                  <a:cs typeface="Corbel"/>
                </a:rPr>
                <a:t>20 x 6 cm</a:t>
              </a:r>
              <a:r>
                <a:rPr lang="en-US" sz="1200" b="1" i="1" baseline="30000" dirty="0">
                  <a:solidFill>
                    <a:srgbClr val="FF00FF"/>
                  </a:solidFill>
                  <a:latin typeface="Corbel"/>
                  <a:cs typeface="Corbel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42943" y="4400384"/>
            <a:ext cx="1470621" cy="2057667"/>
            <a:chOff x="7642922" y="4230128"/>
            <a:chExt cx="1470622" cy="2057667"/>
          </a:xfrm>
        </p:grpSpPr>
        <p:sp>
          <p:nvSpPr>
            <p:cNvPr id="13" name="Rectangle 12"/>
            <p:cNvSpPr/>
            <p:nvPr/>
          </p:nvSpPr>
          <p:spPr>
            <a:xfrm>
              <a:off x="7642922" y="5099778"/>
              <a:ext cx="1470622" cy="11880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On TARGET: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Collimated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Beam</a:t>
              </a:r>
            </a:p>
            <a:p>
              <a:pPr algn="ctr">
                <a:lnSpc>
                  <a:spcPct val="50000"/>
                </a:lnSpc>
              </a:pP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</a:p>
            <a:p>
              <a:pPr algn="ctr">
                <a:lnSpc>
                  <a:spcPct val="50000"/>
                </a:lnSpc>
              </a:pPr>
              <a:r>
                <a:rPr lang="en-US" sz="1400" b="1" i="1" dirty="0" smtClean="0">
                  <a:solidFill>
                    <a:srgbClr val="CC0099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 = 10</a:t>
              </a:r>
              <a:r>
                <a:rPr lang="en-US" sz="1400" b="1" i="1" baseline="30000" dirty="0" smtClean="0">
                  <a:solidFill>
                    <a:srgbClr val="CC0099"/>
                  </a:solidFill>
                  <a:latin typeface="Corbel"/>
                  <a:cs typeface="Corbel"/>
                </a:rPr>
                <a:t>8</a:t>
              </a:r>
              <a:r>
                <a:rPr lang="en-US" sz="1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en-US" sz="1400" b="1" i="1" dirty="0">
                  <a:solidFill>
                    <a:srgbClr val="CC0099"/>
                  </a:solidFill>
                  <a:latin typeface="Corbel"/>
                  <a:cs typeface="Corbel"/>
                </a:rPr>
                <a:t>n/(</a:t>
              </a:r>
              <a:r>
                <a:rPr lang="en-US" sz="1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cm</a:t>
              </a:r>
              <a:r>
                <a:rPr lang="en-US" sz="1400" b="1" i="1" baseline="30000" dirty="0" smtClean="0">
                  <a:solidFill>
                    <a:srgbClr val="CC0099"/>
                  </a:solidFill>
                  <a:latin typeface="Corbel"/>
                  <a:cs typeface="Corbel"/>
                </a:rPr>
                <a:t>2</a:t>
              </a:r>
              <a:r>
                <a:rPr lang="en-US" sz="1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en-US" sz="1400" b="1" i="1" dirty="0">
                  <a:solidFill>
                    <a:srgbClr val="CC0099"/>
                  </a:solidFill>
                  <a:latin typeface="Corbel"/>
                  <a:cs typeface="Corbel"/>
                </a:rPr>
                <a:t>s)</a:t>
              </a:r>
            </a:p>
            <a:p>
              <a:pPr algn="ctr"/>
              <a:r>
                <a:rPr lang="en-US" sz="1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1 x 1 cm</a:t>
              </a:r>
              <a:r>
                <a:rPr lang="en-US" sz="1400" b="1" i="1" baseline="30000" dirty="0" smtClean="0">
                  <a:solidFill>
                    <a:srgbClr val="CC0099"/>
                  </a:solidFill>
                  <a:latin typeface="Corbel"/>
                  <a:cs typeface="Corbel"/>
                </a:rPr>
                <a:t>2</a:t>
              </a:r>
              <a:r>
                <a:rPr lang="en-US" sz="1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endParaRPr lang="en-US" sz="1400" b="1" i="1" dirty="0">
                <a:solidFill>
                  <a:srgbClr val="CC0099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105989" y="4230128"/>
              <a:ext cx="462561" cy="426570"/>
            </a:xfrm>
            <a:prstGeom prst="ellipse">
              <a:avLst/>
            </a:prstGeom>
            <a:noFill/>
            <a:ln w="3810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8332959" y="4580334"/>
              <a:ext cx="0" cy="519444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/>
          <p:cNvCxnSpPr/>
          <p:nvPr/>
        </p:nvCxnSpPr>
        <p:spPr>
          <a:xfrm flipH="1">
            <a:off x="0" y="3378261"/>
            <a:ext cx="1121692" cy="106515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05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9831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TARGETS: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Two Dedicated Chambers</a:t>
            </a:r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pic>
        <p:nvPicPr>
          <p:cNvPr id="3" name="Picture 3" descr="two_chamber_modes.jpg"/>
          <p:cNvPicPr>
            <a:picLocks noChangeAspect="1"/>
          </p:cNvPicPr>
          <p:nvPr/>
        </p:nvPicPr>
        <p:blipFill rotWithShape="1">
          <a:blip r:embed="rId2" cstate="print"/>
          <a:srcRect t="1137" b="2277"/>
          <a:stretch/>
        </p:blipFill>
        <p:spPr bwMode="auto">
          <a:xfrm>
            <a:off x="241608" y="1790137"/>
            <a:ext cx="8610600" cy="498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/>
          <p:nvPr/>
        </p:nvSpPr>
        <p:spPr>
          <a:xfrm>
            <a:off x="7099609" y="4076171"/>
            <a:ext cx="1287532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External chamber</a:t>
            </a:r>
          </a:p>
        </p:txBody>
      </p:sp>
      <p:cxnSp>
        <p:nvCxnSpPr>
          <p:cNvPr id="5" name="Straight Arrow Connector 6"/>
          <p:cNvCxnSpPr>
            <a:stCxn id="4" idx="2"/>
          </p:cNvCxnSpPr>
          <p:nvPr/>
        </p:nvCxnSpPr>
        <p:spPr>
          <a:xfrm flipH="1">
            <a:off x="7633023" y="4353170"/>
            <a:ext cx="110352" cy="6374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8"/>
          <p:cNvCxnSpPr>
            <a:stCxn id="4" idx="0"/>
          </p:cNvCxnSpPr>
          <p:nvPr/>
        </p:nvCxnSpPr>
        <p:spPr>
          <a:xfrm flipH="1" flipV="1">
            <a:off x="7404421" y="3695170"/>
            <a:ext cx="338954" cy="3810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9"/>
          <p:cNvSpPr txBox="1"/>
          <p:nvPr/>
        </p:nvSpPr>
        <p:spPr>
          <a:xfrm>
            <a:off x="2173268" y="3322503"/>
            <a:ext cx="1839378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8000"/>
                </a:solidFill>
              </a:rPr>
              <a:t>Internal </a:t>
            </a:r>
            <a:r>
              <a:rPr lang="en-US" b="1" dirty="0" smtClean="0">
                <a:solidFill>
                  <a:srgbClr val="008000"/>
                </a:solidFill>
              </a:rPr>
              <a:t>chamber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8000"/>
                </a:solidFill>
              </a:rPr>
              <a:t>-</a:t>
            </a:r>
            <a:r>
              <a:rPr lang="en-US" b="1" dirty="0" smtClean="0">
                <a:solidFill>
                  <a:srgbClr val="008000"/>
                </a:solidFill>
              </a:rPr>
              <a:t> Independent -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8" name="Straight Arrow Connector 11"/>
          <p:cNvCxnSpPr>
            <a:stCxn id="7" idx="0"/>
          </p:cNvCxnSpPr>
          <p:nvPr/>
        </p:nvCxnSpPr>
        <p:spPr>
          <a:xfrm flipV="1">
            <a:off x="3092957" y="3009337"/>
            <a:ext cx="499229" cy="3131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/>
          <p:cNvSpPr txBox="1"/>
          <p:nvPr/>
        </p:nvSpPr>
        <p:spPr>
          <a:xfrm>
            <a:off x="1918025" y="2094971"/>
            <a:ext cx="1967681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/>
              <a:t>100 </a:t>
            </a:r>
            <a:r>
              <a:rPr lang="en-US" sz="1200" dirty="0" smtClean="0">
                <a:latin typeface="Symbol" pitchFamily="18" charset="2"/>
              </a:rPr>
              <a:t>m</a:t>
            </a:r>
            <a:r>
              <a:rPr lang="en-US" sz="1200" dirty="0" smtClean="0"/>
              <a:t>m </a:t>
            </a:r>
            <a:r>
              <a:rPr lang="en-US" sz="1200" dirty="0" err="1"/>
              <a:t>Zr</a:t>
            </a:r>
            <a:r>
              <a:rPr lang="en-US" sz="1200" dirty="0"/>
              <a:t>-foil, diam. 32 mm</a:t>
            </a:r>
          </a:p>
        </p:txBody>
      </p:sp>
      <p:cxnSp>
        <p:nvCxnSpPr>
          <p:cNvPr id="10" name="Straight Arrow Connector 14"/>
          <p:cNvCxnSpPr>
            <a:stCxn id="9" idx="2"/>
          </p:cNvCxnSpPr>
          <p:nvPr/>
        </p:nvCxnSpPr>
        <p:spPr>
          <a:xfrm flipH="1">
            <a:off x="1689432" y="2371970"/>
            <a:ext cx="1212434" cy="6374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6"/>
          <p:cNvCxnSpPr>
            <a:stCxn id="9" idx="2"/>
          </p:cNvCxnSpPr>
          <p:nvPr/>
        </p:nvCxnSpPr>
        <p:spPr>
          <a:xfrm>
            <a:off x="2901866" y="2371970"/>
            <a:ext cx="4959754" cy="5612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7"/>
          <p:cNvSpPr txBox="1"/>
          <p:nvPr/>
        </p:nvSpPr>
        <p:spPr>
          <a:xfrm>
            <a:off x="4889825" y="1868705"/>
            <a:ext cx="954107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/>
              <a:t>Electrovalve</a:t>
            </a:r>
            <a:endParaRPr lang="en-US" sz="1200" dirty="0"/>
          </a:p>
        </p:txBody>
      </p:sp>
      <p:cxnSp>
        <p:nvCxnSpPr>
          <p:cNvPr id="13" name="Straight Arrow Connector 19"/>
          <p:cNvCxnSpPr>
            <a:stCxn id="12" idx="3"/>
          </p:cNvCxnSpPr>
          <p:nvPr/>
        </p:nvCxnSpPr>
        <p:spPr>
          <a:xfrm>
            <a:off x="5843932" y="2007205"/>
            <a:ext cx="1103293" cy="471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0"/>
          <p:cNvSpPr txBox="1"/>
          <p:nvPr/>
        </p:nvSpPr>
        <p:spPr>
          <a:xfrm>
            <a:off x="5118409" y="3466541"/>
            <a:ext cx="1107996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Vacuum gauge</a:t>
            </a:r>
          </a:p>
        </p:txBody>
      </p:sp>
      <p:cxnSp>
        <p:nvCxnSpPr>
          <p:cNvPr id="15" name="Straight Arrow Connector 22"/>
          <p:cNvCxnSpPr>
            <a:stCxn id="14" idx="3"/>
          </p:cNvCxnSpPr>
          <p:nvPr/>
        </p:nvCxnSpPr>
        <p:spPr>
          <a:xfrm flipV="1">
            <a:off x="6226405" y="3390343"/>
            <a:ext cx="568404" cy="2146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3"/>
          <p:cNvSpPr txBox="1"/>
          <p:nvPr/>
        </p:nvSpPr>
        <p:spPr>
          <a:xfrm>
            <a:off x="3442027" y="4380971"/>
            <a:ext cx="587571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Target</a:t>
            </a:r>
          </a:p>
        </p:txBody>
      </p:sp>
      <p:cxnSp>
        <p:nvCxnSpPr>
          <p:cNvPr id="17" name="Straight Arrow Connector 25"/>
          <p:cNvCxnSpPr>
            <a:stCxn id="16" idx="0"/>
          </p:cNvCxnSpPr>
          <p:nvPr/>
        </p:nvCxnSpPr>
        <p:spPr>
          <a:xfrm flipV="1">
            <a:off x="3735813" y="3009370"/>
            <a:ext cx="1001611" cy="1371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7"/>
          <p:cNvCxnSpPr>
            <a:stCxn id="16" idx="2"/>
          </p:cNvCxnSpPr>
          <p:nvPr/>
        </p:nvCxnSpPr>
        <p:spPr>
          <a:xfrm>
            <a:off x="3735813" y="4657970"/>
            <a:ext cx="925411" cy="1094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8"/>
          <p:cNvSpPr txBox="1"/>
          <p:nvPr/>
        </p:nvSpPr>
        <p:spPr>
          <a:xfrm>
            <a:off x="4356427" y="4380971"/>
            <a:ext cx="1031051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Target holder</a:t>
            </a:r>
          </a:p>
        </p:txBody>
      </p:sp>
      <p:cxnSp>
        <p:nvCxnSpPr>
          <p:cNvPr id="20" name="Straight Arrow Connector 32"/>
          <p:cNvCxnSpPr>
            <a:stCxn id="19" idx="2"/>
          </p:cNvCxnSpPr>
          <p:nvPr/>
        </p:nvCxnSpPr>
        <p:spPr>
          <a:xfrm>
            <a:off x="4871953" y="4657970"/>
            <a:ext cx="322666" cy="1094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34"/>
          <p:cNvCxnSpPr>
            <a:stCxn id="19" idx="0"/>
          </p:cNvCxnSpPr>
          <p:nvPr/>
        </p:nvCxnSpPr>
        <p:spPr>
          <a:xfrm flipV="1">
            <a:off x="4871953" y="3085571"/>
            <a:ext cx="779866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5"/>
          <p:cNvSpPr txBox="1"/>
          <p:nvPr/>
        </p:nvSpPr>
        <p:spPr>
          <a:xfrm>
            <a:off x="241608" y="1665930"/>
            <a:ext cx="163621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baseline="30000" dirty="0">
                <a:solidFill>
                  <a:srgbClr val="0000FF"/>
                </a:solidFill>
              </a:rPr>
              <a:t>241</a:t>
            </a:r>
            <a:r>
              <a:rPr lang="en-US" sz="2800" b="1" dirty="0">
                <a:solidFill>
                  <a:srgbClr val="0000FF"/>
                </a:solidFill>
              </a:rPr>
              <a:t>Pu (</a:t>
            </a:r>
            <a:r>
              <a:rPr lang="en-US" sz="2800" b="1" dirty="0" err="1">
                <a:solidFill>
                  <a:srgbClr val="0000FF"/>
                </a:solidFill>
              </a:rPr>
              <a:t>n,f</a:t>
            </a:r>
            <a:r>
              <a:rPr lang="en-US" sz="28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3" name="TextBox 36"/>
          <p:cNvSpPr txBox="1"/>
          <p:nvPr/>
        </p:nvSpPr>
        <p:spPr>
          <a:xfrm>
            <a:off x="230873" y="4517913"/>
            <a:ext cx="148683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baseline="30000" dirty="0">
                <a:solidFill>
                  <a:srgbClr val="0000FF"/>
                </a:solidFill>
              </a:rPr>
              <a:t>235</a:t>
            </a:r>
            <a:r>
              <a:rPr lang="en-US" sz="2800" b="1" dirty="0">
                <a:solidFill>
                  <a:srgbClr val="0000FF"/>
                </a:solidFill>
              </a:rPr>
              <a:t>U (</a:t>
            </a:r>
            <a:r>
              <a:rPr lang="en-US" sz="2800" b="1" dirty="0" err="1">
                <a:solidFill>
                  <a:srgbClr val="0000FF"/>
                </a:solidFill>
              </a:rPr>
              <a:t>n,f</a:t>
            </a:r>
            <a:r>
              <a:rPr lang="en-US" sz="2800" b="1" dirty="0">
                <a:solidFill>
                  <a:srgbClr val="0000FF"/>
                </a:solidFill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(</a:t>
            </a:r>
            <a:r>
              <a:rPr lang="en-US" sz="2800" b="1" dirty="0" err="1">
                <a:solidFill>
                  <a:srgbClr val="0000FF"/>
                </a:solidFill>
              </a:rPr>
              <a:t>n,</a:t>
            </a:r>
            <a:r>
              <a:rPr lang="en-US" sz="2800" b="1" dirty="0" err="1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en-US" sz="28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"/>
          <p:cNvSpPr/>
          <p:nvPr/>
        </p:nvSpPr>
        <p:spPr>
          <a:xfrm>
            <a:off x="1373313" y="450314"/>
            <a:ext cx="6766909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u="sng" dirty="0" smtClean="0">
                <a:solidFill>
                  <a:srgbClr val="CC0099"/>
                </a:solidFill>
                <a:latin typeface="Corbel"/>
                <a:cs typeface="Corbel"/>
              </a:rPr>
              <a:t>REQUIREMENTS: Optimal Conditions for </a:t>
            </a:r>
            <a:r>
              <a:rPr lang="en-US" sz="2000" b="1" i="1" u="sng" dirty="0" smtClean="0">
                <a:solidFill>
                  <a:srgbClr val="CC0099"/>
                </a:solidFill>
                <a:latin typeface="Symbol" charset="2"/>
                <a:cs typeface="Symbol" charset="2"/>
              </a:rPr>
              <a:t>g</a:t>
            </a:r>
            <a:r>
              <a:rPr lang="en-US" sz="2000" b="1" i="1" u="sng" dirty="0" smtClean="0">
                <a:solidFill>
                  <a:srgbClr val="CC0099"/>
                </a:solidFill>
                <a:latin typeface="Corbel"/>
                <a:cs typeface="Corbel"/>
              </a:rPr>
              <a:t>-Spectroscopy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CC0099"/>
                </a:solidFill>
                <a:latin typeface="Corbel"/>
                <a:cs typeface="Corbel"/>
              </a:rPr>
              <a:t>Minimum absorbing material for </a:t>
            </a:r>
            <a:r>
              <a:rPr lang="en-US" i="1" dirty="0" smtClean="0">
                <a:solidFill>
                  <a:srgbClr val="CC0099"/>
                </a:solidFill>
                <a:latin typeface="Symbol" charset="2"/>
                <a:cs typeface="Symbol" charset="2"/>
              </a:rPr>
              <a:t>g</a:t>
            </a:r>
            <a:r>
              <a:rPr lang="en-US" i="1" dirty="0" smtClean="0">
                <a:solidFill>
                  <a:srgbClr val="CC0099"/>
                </a:solidFill>
                <a:latin typeface="Corbel"/>
                <a:cs typeface="Corbel"/>
              </a:rPr>
              <a:t>’s </a:t>
            </a:r>
            <a:r>
              <a:rPr lang="en-US" dirty="0" smtClean="0">
                <a:solidFill>
                  <a:srgbClr val="CC0099"/>
                </a:solidFill>
                <a:latin typeface="Corbel"/>
                <a:cs typeface="Corbel"/>
              </a:rPr>
              <a:t>: Al pipe, </a:t>
            </a:r>
            <a:r>
              <a:rPr lang="en-US" dirty="0" err="1" smtClean="0">
                <a:solidFill>
                  <a:srgbClr val="CC0099"/>
                </a:solidFill>
                <a:latin typeface="Corbel"/>
                <a:cs typeface="Corbel"/>
              </a:rPr>
              <a:t>Ø</a:t>
            </a:r>
            <a:r>
              <a:rPr lang="en-US" dirty="0" smtClean="0">
                <a:solidFill>
                  <a:srgbClr val="CC0099"/>
                </a:solidFill>
                <a:latin typeface="Corbel"/>
                <a:cs typeface="Corbel"/>
              </a:rPr>
              <a:t> = 50 mm, 2mm thick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CC0099"/>
                </a:solidFill>
                <a:latin typeface="Corbel"/>
                <a:cs typeface="Corbel"/>
              </a:rPr>
              <a:t>Low n-capture rate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CC0099"/>
                </a:solidFill>
                <a:latin typeface="Corbel"/>
                <a:cs typeface="Corbel"/>
              </a:rPr>
              <a:t>Close positioning of detectors</a:t>
            </a:r>
          </a:p>
        </p:txBody>
      </p:sp>
    </p:spTree>
    <p:extLst>
      <p:ext uri="{BB962C8B-B14F-4D97-AF65-F5344CB8AC3E}">
        <p14:creationId xmlns:p14="http://schemas.microsoft.com/office/powerpoint/2010/main" val="47276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9831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TARGETS for (</a:t>
            </a:r>
            <a:r>
              <a:rPr lang="en-US" sz="2800" b="1" dirty="0" err="1" smtClean="0">
                <a:solidFill>
                  <a:srgbClr val="0000FF"/>
                </a:solidFill>
                <a:latin typeface="Corbel"/>
                <a:cs typeface="Corbel"/>
              </a:rPr>
              <a:t>n,</a:t>
            </a:r>
            <a:r>
              <a:rPr lang="en-US" sz="28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):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15 different samples</a:t>
            </a:r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101" name="Gruppo 100"/>
          <p:cNvGrpSpPr/>
          <p:nvPr/>
        </p:nvGrpSpPr>
        <p:grpSpPr>
          <a:xfrm>
            <a:off x="69587" y="832154"/>
            <a:ext cx="8993977" cy="1548099"/>
            <a:chOff x="69570" y="654605"/>
            <a:chExt cx="8993977" cy="1548099"/>
          </a:xfrm>
        </p:grpSpPr>
        <p:pic>
          <p:nvPicPr>
            <p:cNvPr id="26" name="Picture 2" descr="DSC_002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9045" y="665910"/>
              <a:ext cx="2256190" cy="1509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Picture 3" descr="DSC_0027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2155" y="662670"/>
              <a:ext cx="2255605" cy="1509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4" descr="DSC_003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570" y="662670"/>
              <a:ext cx="2256051" cy="1509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7" descr="DSC_0103.jpg"/>
            <p:cNvPicPr>
              <a:picLocks noChangeAspect="1"/>
            </p:cNvPicPr>
            <p:nvPr/>
          </p:nvPicPr>
          <p:blipFill rotWithShape="1">
            <a:blip r:embed="rId5" cstate="print"/>
            <a:srcRect l="10594" r="10368"/>
            <a:stretch/>
          </p:blipFill>
          <p:spPr>
            <a:xfrm>
              <a:off x="7236154" y="654605"/>
              <a:ext cx="1827393" cy="15480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TextBox 15"/>
            <p:cNvSpPr txBox="1"/>
            <p:nvPr/>
          </p:nvSpPr>
          <p:spPr>
            <a:xfrm>
              <a:off x="7241040" y="959074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30000" dirty="0" smtClean="0">
                  <a:solidFill>
                    <a:srgbClr val="0000FF"/>
                  </a:solidFill>
                </a:rPr>
                <a:t>95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Mo</a:t>
              </a:r>
              <a:endParaRPr lang="en-US" sz="1400" b="1" baseline="-25000" dirty="0" smtClean="0">
                <a:solidFill>
                  <a:srgbClr val="0000FF"/>
                </a:solidFill>
              </a:endParaRPr>
            </a:p>
            <a:p>
              <a:pPr>
                <a:buFont typeface="Symbol" pitchFamily="18" charset="2"/>
                <a:buChar char="s"/>
              </a:pPr>
              <a:r>
                <a:rPr lang="en-US" sz="1400" b="1" baseline="-25000" dirty="0" err="1">
                  <a:solidFill>
                    <a:srgbClr val="0000FF"/>
                  </a:solidFill>
                </a:rPr>
                <a:t>t</a:t>
              </a:r>
              <a:r>
                <a:rPr lang="en-US" sz="1400" b="1" baseline="-25000" dirty="0" err="1" smtClean="0">
                  <a:solidFill>
                    <a:srgbClr val="0000FF"/>
                  </a:solidFill>
                </a:rPr>
                <a:t>h</a:t>
              </a:r>
              <a:r>
                <a:rPr lang="en-US" sz="1400" b="1" baseline="-25000" dirty="0" smtClean="0">
                  <a:solidFill>
                    <a:srgbClr val="0000FF"/>
                  </a:solidFill>
                </a:rPr>
                <a:t> 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= 13.4 b</a:t>
              </a:r>
            </a:p>
            <a:p>
              <a:r>
                <a:rPr lang="en-US" sz="1200" b="1" dirty="0" smtClean="0">
                  <a:solidFill>
                    <a:srgbClr val="0000FF"/>
                  </a:solidFill>
                </a:rPr>
                <a:t>Metal foil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7" name="TextBox 16"/>
            <p:cNvSpPr txBox="1"/>
            <p:nvPr/>
          </p:nvSpPr>
          <p:spPr>
            <a:xfrm>
              <a:off x="3577833" y="1466466"/>
              <a:ext cx="11694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baseline="30000" dirty="0" smtClean="0">
                  <a:solidFill>
                    <a:srgbClr val="0000FF"/>
                  </a:solidFill>
                </a:rPr>
                <a:t>46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Ca(NO</a:t>
              </a:r>
              <a:r>
                <a:rPr lang="en-US" sz="1200" b="1" baseline="-25000" dirty="0" smtClean="0">
                  <a:solidFill>
                    <a:srgbClr val="0000FF"/>
                  </a:solidFill>
                </a:rPr>
                <a:t>3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)</a:t>
              </a:r>
              <a:r>
                <a:rPr lang="en-US" sz="1200" b="1" baseline="-25000" dirty="0" smtClean="0">
                  <a:solidFill>
                    <a:srgbClr val="0000FF"/>
                  </a:solidFill>
                </a:rPr>
                <a:t>2</a:t>
              </a:r>
            </a:p>
            <a:p>
              <a:pPr algn="r">
                <a:buFont typeface="Symbol" pitchFamily="18" charset="2"/>
                <a:buChar char="s"/>
              </a:pPr>
              <a:r>
                <a:rPr lang="en-US" sz="1200" b="1" baseline="-25000" dirty="0" err="1">
                  <a:solidFill>
                    <a:srgbClr val="0000FF"/>
                  </a:solidFill>
                </a:rPr>
                <a:t>t</a:t>
              </a:r>
              <a:r>
                <a:rPr lang="en-US" sz="1200" b="1" baseline="-25000" dirty="0" err="1" smtClean="0">
                  <a:solidFill>
                    <a:srgbClr val="0000FF"/>
                  </a:solidFill>
                </a:rPr>
                <a:t>h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= 0.7 b</a:t>
              </a:r>
            </a:p>
            <a:p>
              <a:pPr algn="r"/>
              <a:r>
                <a:rPr lang="en-US" sz="1200" b="1" dirty="0" smtClean="0">
                  <a:solidFill>
                    <a:srgbClr val="0000FF"/>
                  </a:solidFill>
                </a:rPr>
                <a:t>Powder/lump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8" name="TextBox 17"/>
            <p:cNvSpPr txBox="1"/>
            <p:nvPr/>
          </p:nvSpPr>
          <p:spPr>
            <a:xfrm>
              <a:off x="6348444" y="1341657"/>
              <a:ext cx="8093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baseline="30000" dirty="0" smtClean="0">
                  <a:solidFill>
                    <a:srgbClr val="0000FF"/>
                  </a:solidFill>
                </a:rPr>
                <a:t>194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Pt</a:t>
              </a:r>
              <a:endParaRPr lang="en-US" sz="1200" b="1" baseline="-25000" dirty="0" smtClean="0">
                <a:solidFill>
                  <a:srgbClr val="0000FF"/>
                </a:solidFill>
              </a:endParaRPr>
            </a:p>
            <a:p>
              <a:pPr>
                <a:buFont typeface="Symbol" pitchFamily="18" charset="2"/>
                <a:buChar char="s"/>
              </a:pPr>
              <a:r>
                <a:rPr lang="en-US" sz="1200" b="1" baseline="-25000" dirty="0" err="1">
                  <a:solidFill>
                    <a:srgbClr val="0000FF"/>
                  </a:solidFill>
                </a:rPr>
                <a:t>t</a:t>
              </a:r>
              <a:r>
                <a:rPr lang="en-US" sz="1200" b="1" baseline="-25000" dirty="0" err="1" smtClean="0">
                  <a:solidFill>
                    <a:srgbClr val="0000FF"/>
                  </a:solidFill>
                </a:rPr>
                <a:t>h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= 1.1 b</a:t>
              </a:r>
            </a:p>
            <a:p>
              <a:r>
                <a:rPr lang="en-US" sz="1200" b="1" dirty="0" smtClean="0">
                  <a:solidFill>
                    <a:srgbClr val="0000FF"/>
                  </a:solidFill>
                </a:rPr>
                <a:t>Metal balls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9" name="TextBox 18"/>
            <p:cNvSpPr txBox="1"/>
            <p:nvPr/>
          </p:nvSpPr>
          <p:spPr>
            <a:xfrm>
              <a:off x="1476501" y="665910"/>
              <a:ext cx="10025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baseline="30000" dirty="0" smtClean="0">
                  <a:solidFill>
                    <a:srgbClr val="0000FF"/>
                  </a:solidFill>
                </a:rPr>
                <a:t>209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Bi</a:t>
              </a:r>
              <a:endParaRPr lang="en-US" sz="1200" b="1" baseline="-25000" dirty="0" smtClean="0">
                <a:solidFill>
                  <a:srgbClr val="0000FF"/>
                </a:solidFill>
              </a:endParaRPr>
            </a:p>
            <a:p>
              <a:pPr>
                <a:buFont typeface="Symbol" pitchFamily="18" charset="2"/>
                <a:buChar char="s"/>
              </a:pPr>
              <a:r>
                <a:rPr lang="en-US" sz="1200" b="1" baseline="-25000" dirty="0" err="1" smtClean="0">
                  <a:solidFill>
                    <a:srgbClr val="0000FF"/>
                  </a:solidFill>
                </a:rPr>
                <a:t>th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= 0.023 b</a:t>
              </a:r>
            </a:p>
            <a:p>
              <a:r>
                <a:rPr lang="en-US" sz="1200" b="1" dirty="0" smtClean="0">
                  <a:solidFill>
                    <a:srgbClr val="0000FF"/>
                  </a:solidFill>
                </a:rPr>
                <a:t>Metal cylinder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497781" y="224593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TARGETS for FISSION: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3 different samples</a:t>
            </a: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1478879" y="2964742"/>
            <a:ext cx="6433070" cy="644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CC0099"/>
                </a:solidFill>
              </a:rPr>
              <a:t>Targets sandwiched </a:t>
            </a:r>
            <a:r>
              <a:rPr lang="en-US" sz="2000" i="1" dirty="0">
                <a:solidFill>
                  <a:srgbClr val="CC0099"/>
                </a:solidFill>
              </a:rPr>
              <a:t>between </a:t>
            </a:r>
            <a:r>
              <a:rPr lang="en-US" sz="2400" b="1" i="1" dirty="0">
                <a:solidFill>
                  <a:srgbClr val="CC0099"/>
                </a:solidFill>
              </a:rPr>
              <a:t>dense </a:t>
            </a:r>
            <a:r>
              <a:rPr lang="en-US" sz="2400" b="1" i="1" dirty="0" smtClean="0">
                <a:solidFill>
                  <a:srgbClr val="CC0099"/>
                </a:solidFill>
              </a:rPr>
              <a:t>backings</a:t>
            </a:r>
            <a:endParaRPr lang="en-US" sz="2000" b="1" i="1" dirty="0" smtClean="0">
              <a:solidFill>
                <a:srgbClr val="CC0099"/>
              </a:solidFill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smtClean="0">
                <a:solidFill>
                  <a:srgbClr val="CC0099"/>
                </a:solidFill>
              </a:rPr>
              <a:t> </a:t>
            </a:r>
            <a:r>
              <a:rPr lang="en-US" sz="2000" i="1" dirty="0">
                <a:solidFill>
                  <a:srgbClr val="CC0099"/>
                </a:solidFill>
              </a:rPr>
              <a:t>for rapid stopping of fission fragments.</a:t>
            </a:r>
          </a:p>
        </p:txBody>
      </p:sp>
      <p:grpSp>
        <p:nvGrpSpPr>
          <p:cNvPr id="103" name="Gruppo 102"/>
          <p:cNvGrpSpPr/>
          <p:nvPr/>
        </p:nvGrpSpPr>
        <p:grpSpPr>
          <a:xfrm>
            <a:off x="293340" y="3703794"/>
            <a:ext cx="7996800" cy="1612524"/>
            <a:chOff x="293340" y="3703794"/>
            <a:chExt cx="7996800" cy="1612524"/>
          </a:xfrm>
        </p:grpSpPr>
        <p:pic>
          <p:nvPicPr>
            <p:cNvPr id="42" name="Picture 5" descr="DSC_0069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4426378" y="3751845"/>
              <a:ext cx="1922066" cy="15644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TextBox 6"/>
            <p:cNvSpPr txBox="1"/>
            <p:nvPr/>
          </p:nvSpPr>
          <p:spPr>
            <a:xfrm>
              <a:off x="6524846" y="3840344"/>
              <a:ext cx="176529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baseline="30000" dirty="0" smtClean="0">
                  <a:solidFill>
                    <a:srgbClr val="0000FF"/>
                  </a:solidFill>
                </a:rPr>
                <a:t>241</a:t>
              </a:r>
              <a:r>
                <a:rPr lang="en-US" sz="2800" b="1" dirty="0" smtClean="0">
                  <a:solidFill>
                    <a:srgbClr val="0000FF"/>
                  </a:solidFill>
                </a:rPr>
                <a:t>PuO</a:t>
              </a:r>
              <a:r>
                <a:rPr lang="en-US" sz="2800" b="1" baseline="-25000" dirty="0" smtClean="0">
                  <a:solidFill>
                    <a:srgbClr val="0000FF"/>
                  </a:solidFill>
                </a:rPr>
                <a:t>2</a:t>
              </a:r>
            </a:p>
            <a:p>
              <a:pPr>
                <a:buFont typeface="Symbol" pitchFamily="18" charset="2"/>
                <a:buChar char="s"/>
              </a:pPr>
              <a:r>
                <a:rPr lang="en-US" sz="1400" b="1" baseline="-25000" dirty="0">
                  <a:solidFill>
                    <a:srgbClr val="0000FF"/>
                  </a:solidFill>
                </a:rPr>
                <a:t>f</a:t>
              </a:r>
              <a:r>
                <a:rPr lang="en-US" sz="1400" b="1" baseline="-25000" dirty="0" smtClean="0">
                  <a:solidFill>
                    <a:srgbClr val="0000FF"/>
                  </a:solidFill>
                </a:rPr>
                <a:t> 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= 1010 b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</a:rPr>
                <a:t>Layer sandwiched between Be backing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pic>
          <p:nvPicPr>
            <p:cNvPr id="55" name="Picture 3" descr="img_3782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293340" y="3703794"/>
              <a:ext cx="1730332" cy="15639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6" name="TextBox 4"/>
            <p:cNvSpPr txBox="1"/>
            <p:nvPr/>
          </p:nvSpPr>
          <p:spPr>
            <a:xfrm>
              <a:off x="2161760" y="3751845"/>
              <a:ext cx="17054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235</a:t>
              </a:r>
              <a:r>
                <a:rPr lang="en-US" sz="28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UO</a:t>
              </a:r>
              <a:r>
                <a:rPr lang="en-US" sz="2800" b="1" baseline="-25000" dirty="0">
                  <a:solidFill>
                    <a:srgbClr val="0000FF"/>
                  </a:solidFill>
                  <a:latin typeface="Corbel"/>
                  <a:cs typeface="Corbel"/>
                </a:rPr>
                <a:t>2</a:t>
              </a:r>
              <a:endParaRPr lang="en-US" sz="2800" b="1" baseline="-25000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>
                <a:buFont typeface="Symbol" pitchFamily="18" charset="2"/>
                <a:buChar char="s"/>
              </a:pPr>
              <a:r>
                <a:rPr lang="en-US" sz="1400" b="1" baseline="-25000" dirty="0" smtClean="0">
                  <a:solidFill>
                    <a:srgbClr val="0000FF"/>
                  </a:solidFill>
                  <a:latin typeface="Corbel"/>
                  <a:cs typeface="Corbel"/>
                </a:rPr>
                <a:t>f </a:t>
              </a:r>
              <a:r>
                <a:rPr lang="en-US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= 586 b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Layer sandwiched between </a:t>
              </a:r>
              <a:r>
                <a:rPr lang="en-US" sz="1400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Zr</a:t>
              </a:r>
              <a:r>
                <a:rPr lang="en-US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or Be backing</a:t>
              </a:r>
              <a:endParaRPr lang="en-US" sz="14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02" name="Gruppo 101"/>
          <p:cNvGrpSpPr/>
          <p:nvPr/>
        </p:nvGrpSpPr>
        <p:grpSpPr>
          <a:xfrm>
            <a:off x="6440309" y="5136840"/>
            <a:ext cx="2732495" cy="1828800"/>
            <a:chOff x="6440292" y="5136840"/>
            <a:chExt cx="2732495" cy="1828800"/>
          </a:xfrm>
        </p:grpSpPr>
        <p:pic>
          <p:nvPicPr>
            <p:cNvPr id="98" name="Picture 7" descr="DSC_0052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40292" y="5136840"/>
              <a:ext cx="2732495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9" name="TextBox 11"/>
            <p:cNvSpPr txBox="1"/>
            <p:nvPr/>
          </p:nvSpPr>
          <p:spPr>
            <a:xfrm>
              <a:off x="6952935" y="5147071"/>
              <a:ext cx="1864613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Chamber in glove box</a:t>
              </a:r>
              <a:endParaRPr lang="en-US" sz="14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100" name="Rettangolo 99"/>
          <p:cNvSpPr/>
          <p:nvPr/>
        </p:nvSpPr>
        <p:spPr>
          <a:xfrm>
            <a:off x="238740" y="5688534"/>
            <a:ext cx="5352747" cy="1241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235</a:t>
            </a:r>
            <a:r>
              <a:rPr lang="en-US" sz="1600" b="1" dirty="0" smtClean="0">
                <a:solidFill>
                  <a:srgbClr val="0000FF"/>
                </a:solidFill>
                <a:latin typeface="Corbel"/>
                <a:cs typeface="Corbel"/>
              </a:rPr>
              <a:t>UO</a:t>
            </a:r>
            <a:r>
              <a:rPr lang="en-US" sz="1600" b="1" baseline="-25000" dirty="0" smtClean="0">
                <a:solidFill>
                  <a:srgbClr val="0000FF"/>
                </a:solidFill>
                <a:latin typeface="Corbel"/>
                <a:cs typeface="Corbel"/>
              </a:rPr>
              <a:t>2</a:t>
            </a:r>
            <a:r>
              <a:rPr lang="en-US" sz="1600" b="1" dirty="0" smtClean="0">
                <a:solidFill>
                  <a:srgbClr val="0000FF"/>
                </a:solidFill>
                <a:latin typeface="Corbel"/>
                <a:cs typeface="Corbel"/>
              </a:rPr>
              <a:t> :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99.7% enriched (525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g), 15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m thick </a:t>
            </a:r>
            <a:r>
              <a:rPr lang="en-US" sz="1600" dirty="0" err="1" smtClean="0">
                <a:solidFill>
                  <a:srgbClr val="0000FF"/>
                </a:solidFill>
                <a:latin typeface="Corbel"/>
                <a:cs typeface="Corbel"/>
              </a:rPr>
              <a:t>Zr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 backing</a:t>
            </a:r>
          </a:p>
          <a:p>
            <a:pPr marL="285750" indent="-285750">
              <a:buFont typeface="Arial"/>
              <a:buChar char="•"/>
            </a:pPr>
            <a:r>
              <a:rPr lang="en-US" sz="1600" b="1" baseline="30000" dirty="0">
                <a:solidFill>
                  <a:srgbClr val="0000FF"/>
                </a:solidFill>
                <a:latin typeface="Corbel"/>
                <a:cs typeface="Corbel"/>
              </a:rPr>
              <a:t>235</a:t>
            </a:r>
            <a:r>
              <a:rPr lang="en-US" sz="1600" b="1" dirty="0">
                <a:solidFill>
                  <a:srgbClr val="0000FF"/>
                </a:solidFill>
                <a:latin typeface="Corbel"/>
                <a:cs typeface="Corbel"/>
              </a:rPr>
              <a:t>UO</a:t>
            </a:r>
            <a:r>
              <a:rPr lang="en-US" sz="1600" b="1" baseline="-25000" dirty="0">
                <a:solidFill>
                  <a:srgbClr val="0000FF"/>
                </a:solidFill>
                <a:latin typeface="Corbel"/>
                <a:cs typeface="Corbel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Corbel"/>
                <a:cs typeface="Corbel"/>
              </a:rPr>
              <a:t> : 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99.7% enriched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(675 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g),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25 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m thick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Be backing</a:t>
            </a:r>
          </a:p>
          <a:p>
            <a:pPr marL="285750" indent="-285750">
              <a:buFont typeface="Arial"/>
              <a:buChar char="•"/>
            </a:pPr>
            <a:endParaRPr lang="en-US" sz="800" b="1" baseline="-25000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241</a:t>
            </a:r>
            <a:r>
              <a:rPr lang="en-US" sz="1600" b="1" dirty="0" smtClean="0">
                <a:solidFill>
                  <a:srgbClr val="0000FF"/>
                </a:solidFill>
                <a:latin typeface="Corbel"/>
                <a:cs typeface="Corbel"/>
              </a:rPr>
              <a:t>PuO</a:t>
            </a:r>
            <a:r>
              <a:rPr lang="en-US" sz="1600" baseline="-25000" dirty="0" smtClean="0">
                <a:solidFill>
                  <a:srgbClr val="0000FF"/>
                </a:solidFill>
                <a:latin typeface="Corbel"/>
                <a:cs typeface="Corbel"/>
              </a:rPr>
              <a:t>2</a:t>
            </a:r>
            <a:r>
              <a:rPr lang="en-US" sz="16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Corbel"/>
                <a:cs typeface="Corbel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78.6% 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enriched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(300 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g),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25 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m thick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Be 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backing</a:t>
            </a:r>
            <a:endParaRPr lang="en-US" sz="1600" baseline="-25000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285750" indent="-285750">
              <a:buFont typeface="Arial"/>
              <a:buChar char="•"/>
            </a:pPr>
            <a:endParaRPr lang="en-US" sz="1600" b="1" baseline="-25000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285750" indent="-285750">
              <a:buFont typeface="Arial"/>
              <a:buChar char="•"/>
            </a:pPr>
            <a:endParaRPr lang="en-US" sz="1600" b="1" baseline="-25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04" name="Rettangolo 103"/>
          <p:cNvSpPr/>
          <p:nvPr/>
        </p:nvSpPr>
        <p:spPr>
          <a:xfrm>
            <a:off x="372155" y="335444"/>
            <a:ext cx="8552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srgbClr val="CC0099"/>
                </a:solidFill>
              </a:rPr>
              <a:t>MORE than 6 orders of magnitude </a:t>
            </a:r>
            <a:r>
              <a:rPr lang="en-US" sz="2000" i="1" dirty="0" smtClean="0">
                <a:solidFill>
                  <a:srgbClr val="CC0099"/>
                </a:solidFill>
              </a:rPr>
              <a:t>in variation of Capture Cross Section</a:t>
            </a:r>
            <a:endParaRPr lang="en-US" i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4275677" y="-53342"/>
            <a:ext cx="4894153" cy="5719228"/>
            <a:chOff x="4275667" y="-53342"/>
            <a:chExt cx="4894153" cy="5719228"/>
          </a:xfrm>
        </p:grpSpPr>
        <p:sp>
          <p:nvSpPr>
            <p:cNvPr id="95" name="Rectangle 75"/>
            <p:cNvSpPr/>
            <p:nvPr/>
          </p:nvSpPr>
          <p:spPr>
            <a:xfrm>
              <a:off x="4515554" y="13615"/>
              <a:ext cx="4654265" cy="565227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Rectangle 69"/>
            <p:cNvSpPr/>
            <p:nvPr/>
          </p:nvSpPr>
          <p:spPr>
            <a:xfrm>
              <a:off x="4275667" y="-53342"/>
              <a:ext cx="4868333" cy="763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2400" b="1" dirty="0" err="1" smtClean="0">
                  <a:solidFill>
                    <a:srgbClr val="FF0000"/>
                  </a:solidFill>
                  <a:latin typeface="Corbel"/>
                  <a:cs typeface="Corbel"/>
                </a:rPr>
                <a:t>Relevance</a:t>
              </a:r>
              <a:r>
                <a:rPr lang="it-IT" sz="24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 of </a:t>
              </a:r>
            </a:p>
            <a:p>
              <a:pPr algn="ctr">
                <a:lnSpc>
                  <a:spcPct val="90000"/>
                </a:lnSpc>
              </a:pPr>
              <a:r>
                <a:rPr lang="it-IT" sz="24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CORE </a:t>
              </a:r>
              <a:r>
                <a:rPr lang="it-IT" sz="2400" b="1" dirty="0" err="1" smtClean="0">
                  <a:solidFill>
                    <a:srgbClr val="FF0000"/>
                  </a:solidFill>
                  <a:latin typeface="Corbel"/>
                  <a:cs typeface="Corbel"/>
                </a:rPr>
                <a:t>Excitations</a:t>
              </a:r>
              <a:r>
                <a:rPr lang="it-IT" sz="24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 </a:t>
              </a:r>
            </a:p>
          </p:txBody>
        </p:sp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7918" y="1600669"/>
              <a:ext cx="3184297" cy="2606364"/>
            </a:xfrm>
            <a:prstGeom prst="rect">
              <a:avLst/>
            </a:prstGeom>
          </p:spPr>
        </p:pic>
        <p:sp>
          <p:nvSpPr>
            <p:cNvPr id="84" name="Rectangle 7"/>
            <p:cNvSpPr/>
            <p:nvPr/>
          </p:nvSpPr>
          <p:spPr>
            <a:xfrm>
              <a:off x="4532533" y="678474"/>
              <a:ext cx="4637287" cy="85356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90000"/>
                </a:lnSpc>
              </a:pPr>
              <a:r>
                <a:rPr lang="en-US" sz="1600" dirty="0" smtClean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Complex, collective excitations dominate</a:t>
              </a:r>
            </a:p>
            <a:p>
              <a:pPr marL="0" lvl="1" algn="ctr">
                <a:lnSpc>
                  <a:spcPct val="90000"/>
                </a:lnSpc>
              </a:pPr>
              <a:r>
                <a:rPr lang="en-US" sz="1600" dirty="0" smtClean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Low Lying states in </a:t>
              </a:r>
              <a:r>
                <a:rPr lang="en-US" sz="1600" b="1" dirty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DOUBLY MAGIC </a:t>
              </a:r>
              <a:r>
                <a:rPr lang="en-US" sz="1600" dirty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Nuclei</a:t>
              </a:r>
              <a:endParaRPr lang="en-US" sz="1600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endParaRPr>
            </a:p>
            <a:p>
              <a:pPr marL="0" lvl="1" algn="ctr">
                <a:lnSpc>
                  <a:spcPct val="50000"/>
                </a:lnSpc>
              </a:pPr>
              <a:endParaRPr lang="en-US" sz="800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endParaRPr>
            </a:p>
            <a:p>
              <a:pPr marL="0" lvl="1"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2</a:t>
              </a:r>
              <a:r>
                <a:rPr lang="en-US" sz="2000" baseline="30000" dirty="0" smtClean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+</a:t>
              </a:r>
              <a:r>
                <a:rPr lang="en-US" sz="2000" dirty="0" smtClean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, </a:t>
              </a:r>
              <a:r>
                <a:rPr lang="en-US" sz="2000" dirty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3</a:t>
              </a:r>
              <a:r>
                <a:rPr lang="en-US" sz="2000" baseline="30000" dirty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-</a:t>
              </a:r>
              <a:r>
                <a:rPr lang="en-US" sz="2000" dirty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,4</a:t>
              </a:r>
              <a:r>
                <a:rPr lang="en-US" sz="2000" baseline="30000" dirty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+</a:t>
              </a:r>
              <a:r>
                <a:rPr lang="en-US" sz="2000" dirty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, </a:t>
              </a:r>
              <a:r>
                <a:rPr lang="en-US" sz="1600" dirty="0" smtClean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… </a:t>
              </a:r>
              <a:r>
                <a:rPr lang="en-US" sz="1600" b="1" dirty="0" smtClean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PHONONS</a:t>
              </a:r>
            </a:p>
          </p:txBody>
        </p:sp>
      </p:grpSp>
      <p:grpSp>
        <p:nvGrpSpPr>
          <p:cNvPr id="47" name="Gruppo 46"/>
          <p:cNvGrpSpPr/>
          <p:nvPr/>
        </p:nvGrpSpPr>
        <p:grpSpPr>
          <a:xfrm>
            <a:off x="18809" y="-25119"/>
            <a:ext cx="4256860" cy="5652271"/>
            <a:chOff x="4297759" y="1461089"/>
            <a:chExt cx="3265935" cy="5065323"/>
          </a:xfrm>
        </p:grpSpPr>
        <p:sp>
          <p:nvSpPr>
            <p:cNvPr id="48" name="Rectangle 75"/>
            <p:cNvSpPr/>
            <p:nvPr/>
          </p:nvSpPr>
          <p:spPr>
            <a:xfrm>
              <a:off x="4297759" y="1461089"/>
              <a:ext cx="3265935" cy="506532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Rectangle 85"/>
            <p:cNvSpPr/>
            <p:nvPr/>
          </p:nvSpPr>
          <p:spPr>
            <a:xfrm>
              <a:off x="4586716" y="5866404"/>
              <a:ext cx="71687" cy="4256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n>
                  <a:solidFill>
                    <a:srgbClr val="0000FF"/>
                  </a:solidFill>
                </a:ln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49303" y="767735"/>
            <a:ext cx="2309522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SHELL GAPS as</a:t>
            </a:r>
          </a:p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Truncation Scheme</a:t>
            </a:r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2" name="Rettangolo 4"/>
          <p:cNvSpPr/>
          <p:nvPr/>
        </p:nvSpPr>
        <p:spPr>
          <a:xfrm>
            <a:off x="282230" y="73679"/>
            <a:ext cx="376766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rbel" charset="0"/>
                <a:cs typeface="Corbel" charset="0"/>
              </a:rPr>
              <a:t> SHELL MODEL Approach</a:t>
            </a:r>
          </a:p>
          <a:p>
            <a:pPr>
              <a:lnSpc>
                <a:spcPct val="70000"/>
              </a:lnSpc>
            </a:pPr>
            <a:endParaRPr lang="en-US" sz="800" b="1" dirty="0" smtClean="0">
              <a:solidFill>
                <a:srgbClr val="FF0000"/>
              </a:solidFill>
              <a:latin typeface="Corbel" charset="0"/>
              <a:cs typeface="Corbel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477756" y="1509899"/>
            <a:ext cx="1738553" cy="1771848"/>
            <a:chOff x="1418567" y="2547303"/>
            <a:chExt cx="1671915" cy="1672303"/>
          </a:xfrm>
        </p:grpSpPr>
        <p:grpSp>
          <p:nvGrpSpPr>
            <p:cNvPr id="35" name="Gruppo 27"/>
            <p:cNvGrpSpPr/>
            <p:nvPr/>
          </p:nvGrpSpPr>
          <p:grpSpPr>
            <a:xfrm>
              <a:off x="1418567" y="2547303"/>
              <a:ext cx="1671915" cy="1672303"/>
              <a:chOff x="699898" y="2870192"/>
              <a:chExt cx="1278364" cy="1509601"/>
            </a:xfrm>
          </p:grpSpPr>
          <p:pic>
            <p:nvPicPr>
              <p:cNvPr id="39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52" t="7137" r="35357" b="48318"/>
              <a:stretch/>
            </p:blipFill>
            <p:spPr bwMode="auto">
              <a:xfrm>
                <a:off x="699898" y="2870192"/>
                <a:ext cx="1278363" cy="1509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ectangle 1"/>
              <p:cNvSpPr/>
              <p:nvPr/>
            </p:nvSpPr>
            <p:spPr>
              <a:xfrm>
                <a:off x="1675863" y="3414772"/>
                <a:ext cx="302399" cy="965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37" name="Connettore 2 40"/>
            <p:cNvCxnSpPr/>
            <p:nvPr/>
          </p:nvCxnSpPr>
          <p:spPr>
            <a:xfrm>
              <a:off x="1711333" y="3221330"/>
              <a:ext cx="345489" cy="21420"/>
            </a:xfrm>
            <a:prstGeom prst="straightConnector1">
              <a:avLst/>
            </a:prstGeom>
            <a:ln w="12700" cmpd="sng"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2 43"/>
            <p:cNvCxnSpPr/>
            <p:nvPr/>
          </p:nvCxnSpPr>
          <p:spPr>
            <a:xfrm flipV="1">
              <a:off x="1893367" y="3299059"/>
              <a:ext cx="163455" cy="102096"/>
            </a:xfrm>
            <a:prstGeom prst="straightConnector1">
              <a:avLst/>
            </a:prstGeom>
            <a:ln w="3175" cmpd="sng">
              <a:solidFill>
                <a:srgbClr val="0000FF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28"/>
          <p:cNvGrpSpPr/>
          <p:nvPr/>
        </p:nvGrpSpPr>
        <p:grpSpPr>
          <a:xfrm>
            <a:off x="-840025" y="4687015"/>
            <a:ext cx="6215497" cy="2243178"/>
            <a:chOff x="-840031" y="4687015"/>
            <a:chExt cx="6215497" cy="2243178"/>
          </a:xfrm>
        </p:grpSpPr>
        <p:sp>
          <p:nvSpPr>
            <p:cNvPr id="67" name="Rectangle 66"/>
            <p:cNvSpPr/>
            <p:nvPr/>
          </p:nvSpPr>
          <p:spPr bwMode="auto">
            <a:xfrm>
              <a:off x="0" y="4921447"/>
              <a:ext cx="4275668" cy="1951546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-840031" y="4687015"/>
              <a:ext cx="6215497" cy="22431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pl-PL" sz="7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lvl="2"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</a:pPr>
              <a:r>
                <a:rPr lang="pl-PL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                        </a:t>
              </a:r>
              <a:r>
                <a:rPr lang="pl-PL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   </a:t>
              </a:r>
            </a:p>
            <a:p>
              <a:pPr lvl="2"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</a:pPr>
              <a:r>
                <a:rPr lang="pl-PL" sz="1400" b="1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pl-PL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                              </a:t>
              </a:r>
              <a:r>
                <a:rPr lang="pl-PL" sz="16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 </a:t>
              </a:r>
              <a:r>
                <a:rPr lang="pl-PL" sz="2000" b="1" u="sng" dirty="0" smtClean="0">
                  <a:solidFill>
                    <a:srgbClr val="0000FF"/>
                  </a:solidFill>
                  <a:latin typeface="Corbel"/>
                  <a:cs typeface="Corbel"/>
                </a:rPr>
                <a:t>LIMITATION </a:t>
              </a:r>
              <a:endParaRPr lang="pl-PL" b="1" u="sng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lvl="2" defTabSz="844083" fontAlgn="base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SzPct val="150000"/>
              </a:pPr>
              <a:endParaRPr lang="pl-PL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marL="1200150" lvl="2" indent="-285750"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  <a:buFont typeface="Arial"/>
                <a:buChar char="•"/>
              </a:pPr>
              <a:r>
                <a:rPr lang="pl-PL" sz="1600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Interactions</a:t>
              </a:r>
              <a:r>
                <a:rPr lang="pl-PL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  </a:t>
              </a:r>
              <a:r>
                <a:rPr lang="pl-PL" sz="1600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among</a:t>
              </a:r>
              <a:r>
                <a:rPr lang="pl-PL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pl-PL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VALENCE </a:t>
              </a:r>
              <a:r>
                <a:rPr lang="pl-PL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nucleons</a:t>
              </a:r>
              <a:r>
                <a:rPr lang="pl-PL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:</a:t>
              </a:r>
              <a:endParaRPr lang="pl-PL" sz="16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  <a:p>
              <a:pPr lvl="2"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</a:pPr>
              <a:r>
                <a:rPr lang="pl-PL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                      </a:t>
              </a:r>
              <a:r>
                <a:rPr lang="pl-PL" sz="16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excitations</a:t>
              </a:r>
              <a:r>
                <a:rPr lang="pl-PL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pl-PL" sz="16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restricted</a:t>
              </a:r>
              <a:r>
                <a:rPr lang="pl-PL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</a:p>
            <a:p>
              <a:pPr lvl="2"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</a:pPr>
              <a:r>
                <a:rPr lang="pl-PL" sz="1600" b="1" dirty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pl-PL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             to ONE-TWO </a:t>
              </a:r>
              <a:r>
                <a:rPr lang="pl-PL" sz="16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oscillator</a:t>
              </a:r>
              <a:r>
                <a:rPr lang="pl-PL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SHELL</a:t>
              </a:r>
            </a:p>
            <a:p>
              <a:pPr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</a:pPr>
              <a:endParaRPr lang="pl-PL" sz="800" b="1" dirty="0">
                <a:solidFill>
                  <a:srgbClr val="CC0099"/>
                </a:solidFill>
                <a:latin typeface="Corbel"/>
                <a:cs typeface="Corbel"/>
              </a:endParaRPr>
            </a:p>
            <a:p>
              <a:pPr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</a:pPr>
              <a:endParaRPr lang="pl-PL" sz="600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marL="1200150" lvl="2" indent="-285750"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  <a:buFont typeface="Arial"/>
                <a:buChar char="•"/>
              </a:pPr>
              <a:r>
                <a:rPr lang="pl-PL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CORE </a:t>
              </a:r>
              <a:r>
                <a:rPr lang="pl-PL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excitations</a:t>
              </a:r>
              <a:r>
                <a:rPr lang="pl-PL" b="1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pl-PL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NOT </a:t>
              </a:r>
              <a:r>
                <a:rPr lang="pl-PL" sz="1600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fully</a:t>
              </a:r>
              <a:r>
                <a:rPr lang="pl-PL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pl-PL" sz="1600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included</a:t>
              </a:r>
              <a:r>
                <a:rPr lang="pl-PL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: </a:t>
              </a:r>
            </a:p>
            <a:p>
              <a:pPr lvl="2"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</a:pPr>
              <a:r>
                <a:rPr lang="pl-PL" sz="1600" dirty="0" smtClean="0">
                  <a:solidFill>
                    <a:srgbClr val="CC0099"/>
                  </a:solidFill>
                  <a:latin typeface="Corbel"/>
                  <a:cs typeface="Corbel"/>
                </a:rPr>
                <a:t>        </a:t>
              </a:r>
              <a:r>
                <a:rPr lang="pl-PL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NOT </a:t>
              </a:r>
              <a:r>
                <a:rPr lang="pl-PL" sz="16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always</a:t>
              </a:r>
              <a:r>
                <a:rPr lang="pl-PL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pl-PL" sz="16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doable</a:t>
              </a:r>
              <a:r>
                <a:rPr lang="pl-PL" sz="1600" b="1" dirty="0">
                  <a:solidFill>
                    <a:srgbClr val="CC0099"/>
                  </a:solidFill>
                  <a:latin typeface="Corbel"/>
                  <a:cs typeface="Corbel"/>
                </a:rPr>
                <a:t>, </a:t>
              </a:r>
              <a:r>
                <a:rPr lang="pl-PL" sz="1600" b="1" dirty="0" err="1">
                  <a:solidFill>
                    <a:srgbClr val="CC0099"/>
                  </a:solidFill>
                  <a:latin typeface="Corbel"/>
                  <a:cs typeface="Corbel"/>
                </a:rPr>
                <a:t>few</a:t>
              </a:r>
              <a:r>
                <a:rPr lang="pl-PL" sz="1600" b="1" dirty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pl-PL" sz="1600" b="1" dirty="0" err="1">
                  <a:solidFill>
                    <a:srgbClr val="CC0099"/>
                  </a:solidFill>
                  <a:latin typeface="Corbel"/>
                  <a:cs typeface="Corbel"/>
                </a:rPr>
                <a:t>nucleons</a:t>
              </a:r>
              <a:r>
                <a:rPr lang="pl-PL" sz="1600" b="1" dirty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pl-PL" sz="16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only</a:t>
              </a:r>
              <a:endParaRPr lang="pl-PL" sz="16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1431849" y="3331338"/>
            <a:ext cx="148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Frozen </a:t>
            </a:r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CORE</a:t>
            </a:r>
          </a:p>
        </p:txBody>
      </p:sp>
      <p:sp>
        <p:nvSpPr>
          <p:cNvPr id="4" name="Rettangolo 3"/>
          <p:cNvSpPr/>
          <p:nvPr/>
        </p:nvSpPr>
        <p:spPr>
          <a:xfrm>
            <a:off x="181068" y="2002832"/>
            <a:ext cx="1160294" cy="766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VALENCE 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Nucleons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         </a:t>
            </a:r>
            <a:endParaRPr lang="it-IT" dirty="0"/>
          </a:p>
        </p:txBody>
      </p:sp>
      <p:sp>
        <p:nvSpPr>
          <p:cNvPr id="78" name="Rectangle 48"/>
          <p:cNvSpPr/>
          <p:nvPr/>
        </p:nvSpPr>
        <p:spPr>
          <a:xfrm>
            <a:off x="860345" y="3684003"/>
            <a:ext cx="2568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Doubly magic nucleus</a:t>
            </a:r>
          </a:p>
          <a:p>
            <a:pPr algn="ctr"/>
            <a:r>
              <a:rPr lang="en-US" baseline="30000" dirty="0" smtClean="0">
                <a:solidFill>
                  <a:srgbClr val="0000FF"/>
                </a:solidFill>
                <a:latin typeface="Corbel"/>
                <a:cs typeface="Corbel"/>
              </a:rPr>
              <a:t>4</a:t>
            </a:r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He, </a:t>
            </a:r>
            <a:r>
              <a:rPr lang="en-US" baseline="30000" dirty="0" smtClean="0">
                <a:solidFill>
                  <a:srgbClr val="0000FF"/>
                </a:solidFill>
                <a:latin typeface="Corbel"/>
                <a:cs typeface="Corbel"/>
              </a:rPr>
              <a:t>16</a:t>
            </a:r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O, </a:t>
            </a:r>
            <a:r>
              <a:rPr lang="en-US" baseline="30000" dirty="0" smtClean="0">
                <a:solidFill>
                  <a:srgbClr val="0000FF"/>
                </a:solidFill>
                <a:latin typeface="Corbel"/>
                <a:cs typeface="Corbel"/>
              </a:rPr>
              <a:t>40</a:t>
            </a:r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Ca,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baseline="30000" dirty="0" smtClean="0">
                <a:solidFill>
                  <a:srgbClr val="0000FF"/>
                </a:solidFill>
                <a:latin typeface="Corbel"/>
                <a:cs typeface="Corbel"/>
              </a:rPr>
              <a:t>132</a:t>
            </a:r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Sn, </a:t>
            </a:r>
            <a:r>
              <a:rPr lang="en-US" baseline="30000" dirty="0" smtClean="0">
                <a:solidFill>
                  <a:srgbClr val="0000FF"/>
                </a:solidFill>
                <a:latin typeface="Corbel"/>
                <a:cs typeface="Corbel"/>
              </a:rPr>
              <a:t>208</a:t>
            </a:r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Pb</a:t>
            </a:r>
            <a:endParaRPr lang="en-US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83" name="Figura a mano libera 82"/>
          <p:cNvSpPr/>
          <p:nvPr/>
        </p:nvSpPr>
        <p:spPr>
          <a:xfrm>
            <a:off x="6572908" y="2712528"/>
            <a:ext cx="796890" cy="722840"/>
          </a:xfrm>
          <a:custGeom>
            <a:avLst/>
            <a:gdLst>
              <a:gd name="connsiteX0" fmla="*/ 113972 w 1329806"/>
              <a:gd name="connsiteY0" fmla="*/ 314055 h 1055552"/>
              <a:gd name="connsiteX1" fmla="*/ 113972 w 1329806"/>
              <a:gd name="connsiteY1" fmla="*/ 314055 h 1055552"/>
              <a:gd name="connsiteX2" fmla="*/ 223215 w 1329806"/>
              <a:gd name="connsiteY2" fmla="*/ 177509 h 1055552"/>
              <a:gd name="connsiteX3" fmla="*/ 264181 w 1329806"/>
              <a:gd name="connsiteY3" fmla="*/ 150200 h 1055552"/>
              <a:gd name="connsiteX4" fmla="*/ 305147 w 1329806"/>
              <a:gd name="connsiteY4" fmla="*/ 109237 h 1055552"/>
              <a:gd name="connsiteX5" fmla="*/ 414391 w 1329806"/>
              <a:gd name="connsiteY5" fmla="*/ 54618 h 1055552"/>
              <a:gd name="connsiteX6" fmla="*/ 469012 w 1329806"/>
              <a:gd name="connsiteY6" fmla="*/ 27309 h 1055552"/>
              <a:gd name="connsiteX7" fmla="*/ 564600 w 1329806"/>
              <a:gd name="connsiteY7" fmla="*/ 0 h 1055552"/>
              <a:gd name="connsiteX8" fmla="*/ 933296 w 1329806"/>
              <a:gd name="connsiteY8" fmla="*/ 13655 h 1055552"/>
              <a:gd name="connsiteX9" fmla="*/ 974262 w 1329806"/>
              <a:gd name="connsiteY9" fmla="*/ 68273 h 1055552"/>
              <a:gd name="connsiteX10" fmla="*/ 1042539 w 1329806"/>
              <a:gd name="connsiteY10" fmla="*/ 163855 h 1055552"/>
              <a:gd name="connsiteX11" fmla="*/ 1124472 w 1329806"/>
              <a:gd name="connsiteY11" fmla="*/ 191164 h 1055552"/>
              <a:gd name="connsiteX12" fmla="*/ 1247370 w 1329806"/>
              <a:gd name="connsiteY12" fmla="*/ 286746 h 1055552"/>
              <a:gd name="connsiteX13" fmla="*/ 1288336 w 1329806"/>
              <a:gd name="connsiteY13" fmla="*/ 382328 h 1055552"/>
              <a:gd name="connsiteX14" fmla="*/ 1315647 w 1329806"/>
              <a:gd name="connsiteY14" fmla="*/ 464255 h 1055552"/>
              <a:gd name="connsiteX15" fmla="*/ 1329303 w 1329806"/>
              <a:gd name="connsiteY15" fmla="*/ 505219 h 1055552"/>
              <a:gd name="connsiteX16" fmla="*/ 1274681 w 1329806"/>
              <a:gd name="connsiteY16" fmla="*/ 751001 h 1055552"/>
              <a:gd name="connsiteX17" fmla="*/ 1220059 w 1329806"/>
              <a:gd name="connsiteY17" fmla="*/ 764655 h 1055552"/>
              <a:gd name="connsiteX18" fmla="*/ 1165438 w 1329806"/>
              <a:gd name="connsiteY18" fmla="*/ 791964 h 1055552"/>
              <a:gd name="connsiteX19" fmla="*/ 1083505 w 1329806"/>
              <a:gd name="connsiteY19" fmla="*/ 860237 h 1055552"/>
              <a:gd name="connsiteX20" fmla="*/ 1056195 w 1329806"/>
              <a:gd name="connsiteY20" fmla="*/ 901201 h 1055552"/>
              <a:gd name="connsiteX21" fmla="*/ 1015228 w 1329806"/>
              <a:gd name="connsiteY21" fmla="*/ 942165 h 1055552"/>
              <a:gd name="connsiteX22" fmla="*/ 987918 w 1329806"/>
              <a:gd name="connsiteY22" fmla="*/ 983128 h 1055552"/>
              <a:gd name="connsiteX23" fmla="*/ 905985 w 1329806"/>
              <a:gd name="connsiteY23" fmla="*/ 1010437 h 1055552"/>
              <a:gd name="connsiteX24" fmla="*/ 865019 w 1329806"/>
              <a:gd name="connsiteY24" fmla="*/ 1037746 h 1055552"/>
              <a:gd name="connsiteX25" fmla="*/ 523634 w 1329806"/>
              <a:gd name="connsiteY25" fmla="*/ 1037746 h 1055552"/>
              <a:gd name="connsiteX26" fmla="*/ 400735 w 1329806"/>
              <a:gd name="connsiteY26" fmla="*/ 996783 h 1055552"/>
              <a:gd name="connsiteX27" fmla="*/ 359769 w 1329806"/>
              <a:gd name="connsiteY27" fmla="*/ 983128 h 1055552"/>
              <a:gd name="connsiteX28" fmla="*/ 264181 w 1329806"/>
              <a:gd name="connsiteY28" fmla="*/ 942165 h 1055552"/>
              <a:gd name="connsiteX29" fmla="*/ 223215 w 1329806"/>
              <a:gd name="connsiteY29" fmla="*/ 887546 h 1055552"/>
              <a:gd name="connsiteX30" fmla="*/ 182249 w 1329806"/>
              <a:gd name="connsiteY30" fmla="*/ 873892 h 1055552"/>
              <a:gd name="connsiteX31" fmla="*/ 141283 w 1329806"/>
              <a:gd name="connsiteY31" fmla="*/ 832928 h 1055552"/>
              <a:gd name="connsiteX32" fmla="*/ 100316 w 1329806"/>
              <a:gd name="connsiteY32" fmla="*/ 737346 h 1055552"/>
              <a:gd name="connsiteX33" fmla="*/ 86661 w 1329806"/>
              <a:gd name="connsiteY33" fmla="*/ 696383 h 1055552"/>
              <a:gd name="connsiteX34" fmla="*/ 18384 w 1329806"/>
              <a:gd name="connsiteY34" fmla="*/ 628110 h 1055552"/>
              <a:gd name="connsiteX35" fmla="*/ 18384 w 1329806"/>
              <a:gd name="connsiteY35" fmla="*/ 436946 h 1055552"/>
              <a:gd name="connsiteX36" fmla="*/ 32039 w 1329806"/>
              <a:gd name="connsiteY36" fmla="*/ 395982 h 1055552"/>
              <a:gd name="connsiteX37" fmla="*/ 73005 w 1329806"/>
              <a:gd name="connsiteY37" fmla="*/ 355019 h 1055552"/>
              <a:gd name="connsiteX38" fmla="*/ 113972 w 1329806"/>
              <a:gd name="connsiteY38" fmla="*/ 327710 h 1055552"/>
              <a:gd name="connsiteX39" fmla="*/ 113972 w 1329806"/>
              <a:gd name="connsiteY39" fmla="*/ 314055 h 10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329806" h="1055552">
                <a:moveTo>
                  <a:pt x="113972" y="314055"/>
                </a:moveTo>
                <a:lnTo>
                  <a:pt x="113972" y="314055"/>
                </a:lnTo>
                <a:cubicBezTo>
                  <a:pt x="152531" y="260076"/>
                  <a:pt x="174755" y="217890"/>
                  <a:pt x="223215" y="177509"/>
                </a:cubicBezTo>
                <a:cubicBezTo>
                  <a:pt x="235823" y="167003"/>
                  <a:pt x="251573" y="160706"/>
                  <a:pt x="264181" y="150200"/>
                </a:cubicBezTo>
                <a:cubicBezTo>
                  <a:pt x="279016" y="137838"/>
                  <a:pt x="288855" y="119604"/>
                  <a:pt x="305147" y="109237"/>
                </a:cubicBezTo>
                <a:cubicBezTo>
                  <a:pt x="339495" y="87381"/>
                  <a:pt x="377976" y="72824"/>
                  <a:pt x="414391" y="54618"/>
                </a:cubicBezTo>
                <a:cubicBezTo>
                  <a:pt x="432598" y="45515"/>
                  <a:pt x="449701" y="33746"/>
                  <a:pt x="469012" y="27309"/>
                </a:cubicBezTo>
                <a:cubicBezTo>
                  <a:pt x="527783" y="7721"/>
                  <a:pt x="496014" y="17146"/>
                  <a:pt x="564600" y="0"/>
                </a:cubicBezTo>
                <a:cubicBezTo>
                  <a:pt x="687499" y="4552"/>
                  <a:pt x="811986" y="-6562"/>
                  <a:pt x="933296" y="13655"/>
                </a:cubicBezTo>
                <a:cubicBezTo>
                  <a:pt x="955744" y="17396"/>
                  <a:pt x="961034" y="49754"/>
                  <a:pt x="974262" y="68273"/>
                </a:cubicBezTo>
                <a:cubicBezTo>
                  <a:pt x="986332" y="85170"/>
                  <a:pt x="1030368" y="155742"/>
                  <a:pt x="1042539" y="163855"/>
                </a:cubicBezTo>
                <a:cubicBezTo>
                  <a:pt x="1066493" y="179823"/>
                  <a:pt x="1100518" y="175196"/>
                  <a:pt x="1124472" y="191164"/>
                </a:cubicBezTo>
                <a:cubicBezTo>
                  <a:pt x="1222472" y="256493"/>
                  <a:pt x="1183194" y="222573"/>
                  <a:pt x="1247370" y="286746"/>
                </a:cubicBezTo>
                <a:cubicBezTo>
                  <a:pt x="1291331" y="418616"/>
                  <a:pt x="1220836" y="213586"/>
                  <a:pt x="1288336" y="382328"/>
                </a:cubicBezTo>
                <a:cubicBezTo>
                  <a:pt x="1299028" y="409055"/>
                  <a:pt x="1306543" y="436946"/>
                  <a:pt x="1315647" y="464255"/>
                </a:cubicBezTo>
                <a:lnTo>
                  <a:pt x="1329303" y="505219"/>
                </a:lnTo>
                <a:cubicBezTo>
                  <a:pt x="1324398" y="573884"/>
                  <a:pt x="1350284" y="697003"/>
                  <a:pt x="1274681" y="751001"/>
                </a:cubicBezTo>
                <a:cubicBezTo>
                  <a:pt x="1259409" y="761909"/>
                  <a:pt x="1238266" y="760104"/>
                  <a:pt x="1220059" y="764655"/>
                </a:cubicBezTo>
                <a:cubicBezTo>
                  <a:pt x="1201852" y="773758"/>
                  <a:pt x="1183112" y="781865"/>
                  <a:pt x="1165438" y="791964"/>
                </a:cubicBezTo>
                <a:cubicBezTo>
                  <a:pt x="1131265" y="811490"/>
                  <a:pt x="1109177" y="829433"/>
                  <a:pt x="1083505" y="860237"/>
                </a:cubicBezTo>
                <a:cubicBezTo>
                  <a:pt x="1072999" y="872844"/>
                  <a:pt x="1066701" y="888594"/>
                  <a:pt x="1056195" y="901201"/>
                </a:cubicBezTo>
                <a:cubicBezTo>
                  <a:pt x="1043832" y="916036"/>
                  <a:pt x="1027591" y="927330"/>
                  <a:pt x="1015228" y="942165"/>
                </a:cubicBezTo>
                <a:cubicBezTo>
                  <a:pt x="1004722" y="954772"/>
                  <a:pt x="1001835" y="974431"/>
                  <a:pt x="987918" y="983128"/>
                </a:cubicBezTo>
                <a:cubicBezTo>
                  <a:pt x="963505" y="998385"/>
                  <a:pt x="905985" y="1010437"/>
                  <a:pt x="905985" y="1010437"/>
                </a:cubicBezTo>
                <a:cubicBezTo>
                  <a:pt x="892330" y="1019540"/>
                  <a:pt x="880104" y="1031282"/>
                  <a:pt x="865019" y="1037746"/>
                </a:cubicBezTo>
                <a:cubicBezTo>
                  <a:pt x="772854" y="1077243"/>
                  <a:pt x="547189" y="1038868"/>
                  <a:pt x="523634" y="1037746"/>
                </a:cubicBezTo>
                <a:lnTo>
                  <a:pt x="400735" y="996783"/>
                </a:lnTo>
                <a:cubicBezTo>
                  <a:pt x="387080" y="992231"/>
                  <a:pt x="372644" y="989565"/>
                  <a:pt x="359769" y="983128"/>
                </a:cubicBezTo>
                <a:cubicBezTo>
                  <a:pt x="292273" y="949382"/>
                  <a:pt x="324459" y="962256"/>
                  <a:pt x="264181" y="942165"/>
                </a:cubicBezTo>
                <a:cubicBezTo>
                  <a:pt x="250526" y="923959"/>
                  <a:pt x="240699" y="902115"/>
                  <a:pt x="223215" y="887546"/>
                </a:cubicBezTo>
                <a:cubicBezTo>
                  <a:pt x="212157" y="878332"/>
                  <a:pt x="194226" y="881876"/>
                  <a:pt x="182249" y="873892"/>
                </a:cubicBezTo>
                <a:cubicBezTo>
                  <a:pt x="166181" y="863181"/>
                  <a:pt x="154938" y="846583"/>
                  <a:pt x="141283" y="832928"/>
                </a:cubicBezTo>
                <a:cubicBezTo>
                  <a:pt x="112862" y="719255"/>
                  <a:pt x="147468" y="831645"/>
                  <a:pt x="100316" y="737346"/>
                </a:cubicBezTo>
                <a:cubicBezTo>
                  <a:pt x="93879" y="724473"/>
                  <a:pt x="95297" y="707897"/>
                  <a:pt x="86661" y="696383"/>
                </a:cubicBezTo>
                <a:cubicBezTo>
                  <a:pt x="67349" y="670635"/>
                  <a:pt x="18384" y="628110"/>
                  <a:pt x="18384" y="628110"/>
                </a:cubicBezTo>
                <a:cubicBezTo>
                  <a:pt x="-9458" y="544592"/>
                  <a:pt x="-2558" y="583533"/>
                  <a:pt x="18384" y="436946"/>
                </a:cubicBezTo>
                <a:cubicBezTo>
                  <a:pt x="20420" y="422697"/>
                  <a:pt x="24055" y="407958"/>
                  <a:pt x="32039" y="395982"/>
                </a:cubicBezTo>
                <a:cubicBezTo>
                  <a:pt x="42751" y="379915"/>
                  <a:pt x="58170" y="367381"/>
                  <a:pt x="73005" y="355019"/>
                </a:cubicBezTo>
                <a:cubicBezTo>
                  <a:pt x="85613" y="344513"/>
                  <a:pt x="105528" y="341783"/>
                  <a:pt x="113972" y="327710"/>
                </a:cubicBezTo>
                <a:cubicBezTo>
                  <a:pt x="120998" y="316001"/>
                  <a:pt x="113972" y="316331"/>
                  <a:pt x="113972" y="314055"/>
                </a:cubicBezTo>
                <a:close/>
              </a:path>
            </a:pathLst>
          </a:custGeom>
          <a:solidFill>
            <a:srgbClr val="FFFF00">
              <a:alpha val="57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1" name="Gruppo 30"/>
          <p:cNvGrpSpPr/>
          <p:nvPr/>
        </p:nvGrpSpPr>
        <p:grpSpPr>
          <a:xfrm>
            <a:off x="8300588" y="2687262"/>
            <a:ext cx="857529" cy="685795"/>
            <a:chOff x="8300581" y="2687242"/>
            <a:chExt cx="857529" cy="685795"/>
          </a:xfrm>
        </p:grpSpPr>
        <p:pic>
          <p:nvPicPr>
            <p:cNvPr id="85" name="Picture 26" descr="octupol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0581" y="2687242"/>
              <a:ext cx="685795" cy="685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Rectangle 7"/>
            <p:cNvSpPr/>
            <p:nvPr/>
          </p:nvSpPr>
          <p:spPr>
            <a:xfrm>
              <a:off x="8756085" y="3003705"/>
              <a:ext cx="4020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3</a:t>
              </a:r>
              <a:r>
                <a:rPr lang="en-US" baseline="30000" dirty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-</a:t>
              </a:r>
              <a:endParaRPr lang="en-US" dirty="0"/>
            </a:p>
          </p:txBody>
        </p:sp>
      </p:grpSp>
      <p:grpSp>
        <p:nvGrpSpPr>
          <p:cNvPr id="87" name="Group 9"/>
          <p:cNvGrpSpPr/>
          <p:nvPr/>
        </p:nvGrpSpPr>
        <p:grpSpPr>
          <a:xfrm>
            <a:off x="7247589" y="3222059"/>
            <a:ext cx="944479" cy="1034835"/>
            <a:chOff x="1739180" y="4516099"/>
            <a:chExt cx="1325942" cy="1442657"/>
          </a:xfrm>
        </p:grpSpPr>
        <p:pic>
          <p:nvPicPr>
            <p:cNvPr id="88" name="Picture 26" descr="octupol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926" y="4955561"/>
              <a:ext cx="1003195" cy="1003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Oval 2"/>
            <p:cNvSpPr>
              <a:spLocks noChangeAspect="1"/>
            </p:cNvSpPr>
            <p:nvPr/>
          </p:nvSpPr>
          <p:spPr bwMode="auto">
            <a:xfrm>
              <a:off x="2867370" y="5732978"/>
              <a:ext cx="197752" cy="174329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8100000" scaled="1"/>
              <a:tileRect/>
            </a:gradFill>
            <a:ln w="9525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prstClr val="white"/>
                </a:solidFill>
                <a:latin typeface="Corbel"/>
                <a:cs typeface="Corbel"/>
              </a:endParaRPr>
            </a:p>
          </p:txBody>
        </p:sp>
        <p:sp>
          <p:nvSpPr>
            <p:cNvPr id="90" name="Freeform 21"/>
            <p:cNvSpPr>
              <a:spLocks/>
            </p:cNvSpPr>
            <p:nvPr/>
          </p:nvSpPr>
          <p:spPr bwMode="auto">
            <a:xfrm>
              <a:off x="2701228" y="5547442"/>
              <a:ext cx="248802" cy="215900"/>
            </a:xfrm>
            <a:custGeom>
              <a:avLst/>
              <a:gdLst>
                <a:gd name="T0" fmla="*/ 0 w 548640"/>
                <a:gd name="T1" fmla="*/ 5338 h 544014"/>
                <a:gd name="T2" fmla="*/ 22027 w 548640"/>
                <a:gd name="T3" fmla="*/ 537 h 544014"/>
                <a:gd name="T4" fmla="*/ 29894 w 548640"/>
                <a:gd name="T5" fmla="*/ 16540 h 544014"/>
                <a:gd name="T6" fmla="*/ 23600 w 548640"/>
                <a:gd name="T7" fmla="*/ 38943 h 544014"/>
                <a:gd name="T8" fmla="*/ 42480 w 548640"/>
                <a:gd name="T9" fmla="*/ 45344 h 544014"/>
                <a:gd name="T10" fmla="*/ 58214 w 548640"/>
                <a:gd name="T11" fmla="*/ 38943 h 544014"/>
                <a:gd name="T12" fmla="*/ 67654 w 548640"/>
                <a:gd name="T13" fmla="*/ 53345 h 544014"/>
                <a:gd name="T14" fmla="*/ 58214 w 548640"/>
                <a:gd name="T15" fmla="*/ 69347 h 544014"/>
                <a:gd name="T16" fmla="*/ 56640 w 548640"/>
                <a:gd name="T17" fmla="*/ 82149 h 544014"/>
                <a:gd name="T18" fmla="*/ 67654 w 548640"/>
                <a:gd name="T19" fmla="*/ 85349 h 544014"/>
                <a:gd name="T20" fmla="*/ 75521 w 548640"/>
                <a:gd name="T21" fmla="*/ 75748 h 544014"/>
                <a:gd name="T22" fmla="*/ 84961 w 548640"/>
                <a:gd name="T23" fmla="*/ 77348 h 544014"/>
                <a:gd name="T24" fmla="*/ 84961 w 548640"/>
                <a:gd name="T25" fmla="*/ 77348 h 5440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8640"/>
                <a:gd name="T40" fmla="*/ 0 h 544014"/>
                <a:gd name="T41" fmla="*/ 548640 w 548640"/>
                <a:gd name="T42" fmla="*/ 544014 h 5440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8640" h="544014">
                  <a:moveTo>
                    <a:pt x="0" y="33893"/>
                  </a:moveTo>
                  <a:cubicBezTo>
                    <a:pt x="55033" y="12726"/>
                    <a:pt x="110067" y="-8440"/>
                    <a:pt x="142240" y="3413"/>
                  </a:cubicBezTo>
                  <a:cubicBezTo>
                    <a:pt x="174413" y="15266"/>
                    <a:pt x="191347" y="64373"/>
                    <a:pt x="193040" y="105013"/>
                  </a:cubicBezTo>
                  <a:cubicBezTo>
                    <a:pt x="194733" y="145653"/>
                    <a:pt x="138853" y="216773"/>
                    <a:pt x="152400" y="247253"/>
                  </a:cubicBezTo>
                  <a:cubicBezTo>
                    <a:pt x="165947" y="277733"/>
                    <a:pt x="237067" y="287893"/>
                    <a:pt x="274320" y="287893"/>
                  </a:cubicBezTo>
                  <a:cubicBezTo>
                    <a:pt x="311573" y="287893"/>
                    <a:pt x="348827" y="238786"/>
                    <a:pt x="375920" y="247253"/>
                  </a:cubicBezTo>
                  <a:cubicBezTo>
                    <a:pt x="403013" y="255720"/>
                    <a:pt x="436880" y="306520"/>
                    <a:pt x="436880" y="338693"/>
                  </a:cubicBezTo>
                  <a:cubicBezTo>
                    <a:pt x="436880" y="370866"/>
                    <a:pt x="387773" y="409813"/>
                    <a:pt x="375920" y="440293"/>
                  </a:cubicBezTo>
                  <a:cubicBezTo>
                    <a:pt x="364067" y="470773"/>
                    <a:pt x="355600" y="504640"/>
                    <a:pt x="365760" y="521573"/>
                  </a:cubicBezTo>
                  <a:cubicBezTo>
                    <a:pt x="375920" y="538506"/>
                    <a:pt x="416560" y="548666"/>
                    <a:pt x="436880" y="541893"/>
                  </a:cubicBezTo>
                  <a:cubicBezTo>
                    <a:pt x="457200" y="535120"/>
                    <a:pt x="469053" y="489400"/>
                    <a:pt x="487680" y="480933"/>
                  </a:cubicBezTo>
                  <a:cubicBezTo>
                    <a:pt x="506307" y="472466"/>
                    <a:pt x="548640" y="491093"/>
                    <a:pt x="548640" y="491093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2" name="Straight Connector 9"/>
            <p:cNvCxnSpPr>
              <a:cxnSpLocks noChangeShapeType="1"/>
            </p:cNvCxnSpPr>
            <p:nvPr/>
          </p:nvCxnSpPr>
          <p:spPr bwMode="auto">
            <a:xfrm>
              <a:off x="1739180" y="4516099"/>
              <a:ext cx="582253" cy="54920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3" name="Rectangle 69"/>
          <p:cNvSpPr/>
          <p:nvPr/>
        </p:nvSpPr>
        <p:spPr>
          <a:xfrm>
            <a:off x="4546644" y="4248617"/>
            <a:ext cx="4637287" cy="89152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600" dirty="0" smtClean="0">
                <a:solidFill>
                  <a:srgbClr val="0000FF"/>
                </a:solidFill>
                <a:latin typeface="Corbel"/>
                <a:cs typeface="Corbel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rbel"/>
                <a:cs typeface="Corbel"/>
              </a:rPr>
              <a:t>Structure</a:t>
            </a:r>
            <a:r>
              <a:rPr lang="it-IT" sz="1600" dirty="0" smtClean="0">
                <a:solidFill>
                  <a:srgbClr val="0000FF"/>
                </a:solidFill>
                <a:latin typeface="Corbel"/>
                <a:cs typeface="Corbel"/>
              </a:rPr>
              <a:t> of Nuclei with </a:t>
            </a:r>
          </a:p>
          <a:p>
            <a:pPr algn="ctr">
              <a:lnSpc>
                <a:spcPct val="90000"/>
              </a:lnSpc>
            </a:pPr>
            <a:r>
              <a:rPr lang="it-IT" sz="1600" b="1" dirty="0" err="1" smtClean="0">
                <a:solidFill>
                  <a:srgbClr val="0000FF"/>
                </a:solidFill>
                <a:latin typeface="Corbel"/>
                <a:cs typeface="Corbel"/>
              </a:rPr>
              <a:t>one</a:t>
            </a:r>
            <a:r>
              <a:rPr lang="it-IT" sz="16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rbel"/>
                <a:cs typeface="Corbel"/>
              </a:rPr>
              <a:t>or</a:t>
            </a:r>
            <a:r>
              <a:rPr lang="it-IT" sz="16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rbel"/>
                <a:cs typeface="Corbel"/>
              </a:rPr>
              <a:t>two</a:t>
            </a:r>
            <a:r>
              <a:rPr lang="it-IT" sz="16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rbel"/>
                <a:cs typeface="Corbel"/>
              </a:rPr>
              <a:t>valence</a:t>
            </a:r>
            <a:r>
              <a:rPr lang="it-IT" sz="16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rbel"/>
                <a:cs typeface="Corbel"/>
              </a:rPr>
              <a:t>particles</a:t>
            </a:r>
            <a:r>
              <a:rPr lang="it-IT" sz="16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rbel"/>
                <a:cs typeface="Corbel"/>
              </a:rPr>
              <a:t>is</a:t>
            </a:r>
            <a:r>
              <a:rPr lang="it-IT" sz="1600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rbel"/>
                <a:cs typeface="Corbel"/>
              </a:rPr>
              <a:t>influenced</a:t>
            </a:r>
            <a:r>
              <a:rPr lang="it-IT" sz="1600" dirty="0" smtClean="0">
                <a:solidFill>
                  <a:srgbClr val="0000FF"/>
                </a:solidFill>
                <a:latin typeface="Corbel"/>
                <a:cs typeface="Corbel"/>
              </a:rPr>
              <a:t> by </a:t>
            </a:r>
          </a:p>
          <a:p>
            <a:pPr algn="ctr">
              <a:lnSpc>
                <a:spcPct val="60000"/>
              </a:lnSpc>
            </a:pPr>
            <a:endParaRPr lang="it-IT" sz="800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algn="ctr">
              <a:lnSpc>
                <a:spcPct val="90000"/>
              </a:lnSpc>
            </a:pPr>
            <a:r>
              <a:rPr lang="it-IT" sz="2000" b="1" dirty="0" err="1" smtClean="0">
                <a:solidFill>
                  <a:srgbClr val="FF0000"/>
                </a:solidFill>
                <a:latin typeface="Corbel"/>
                <a:cs typeface="Corbel"/>
              </a:rPr>
              <a:t>Particle</a:t>
            </a:r>
            <a:r>
              <a:rPr lang="it-IT" sz="2000" b="1" dirty="0" smtClean="0">
                <a:solidFill>
                  <a:srgbClr val="FF0000"/>
                </a:solidFill>
                <a:latin typeface="Corbel"/>
                <a:cs typeface="Corbel"/>
              </a:rPr>
              <a:t>-PHONON </a:t>
            </a:r>
            <a:r>
              <a:rPr lang="it-IT" sz="2000" b="1" dirty="0" err="1" smtClean="0">
                <a:solidFill>
                  <a:srgbClr val="FF0000"/>
                </a:solidFill>
                <a:latin typeface="Corbel"/>
                <a:cs typeface="Corbel"/>
              </a:rPr>
              <a:t>couplings</a:t>
            </a:r>
            <a:endParaRPr lang="it-IT" sz="2000" dirty="0" smtClean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94" name="Rettangolo 93"/>
          <p:cNvSpPr/>
          <p:nvPr/>
        </p:nvSpPr>
        <p:spPr>
          <a:xfrm>
            <a:off x="4515556" y="5188774"/>
            <a:ext cx="4668377" cy="174201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rPr>
              <a:t>         </a:t>
            </a:r>
            <a:r>
              <a:rPr lang="en-US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rPr>
              <a:t>Key </a:t>
            </a:r>
            <a:r>
              <a:rPr lang="en-US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rPr>
              <a:t>Ingredient </a:t>
            </a:r>
            <a:r>
              <a:rPr lang="en-US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rPr>
              <a:t>for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rPr>
              <a:t>:</a:t>
            </a:r>
          </a:p>
          <a:p>
            <a:pPr algn="ctr">
              <a:lnSpc>
                <a:spcPct val="50000"/>
              </a:lnSpc>
              <a:defRPr/>
            </a:pPr>
            <a:endParaRPr lang="en-US" sz="800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742950" lvl="1" indent="-285750">
              <a:lnSpc>
                <a:spcPct val="90000"/>
              </a:lnSpc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Quenching 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of Spectroscopic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Factors</a:t>
            </a:r>
            <a:endParaRPr lang="en-US" sz="9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742950" lvl="1" indent="-285750">
              <a:lnSpc>
                <a:spcPct val="90000"/>
              </a:lnSpc>
              <a:buFont typeface="Arial"/>
              <a:buChar char="•"/>
              <a:defRPr/>
            </a:pPr>
            <a:r>
              <a:rPr lang="en-US" sz="1600" dirty="0" err="1" smtClean="0">
                <a:solidFill>
                  <a:srgbClr val="0000FF"/>
                </a:solidFill>
                <a:latin typeface="Corbel"/>
                <a:cs typeface="Corbel"/>
              </a:rPr>
              <a:t>Anharmonicity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of vibrational spectra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Damping 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of Giant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Resonances, …</a:t>
            </a:r>
          </a:p>
          <a:p>
            <a:pPr marL="742950" lvl="1" indent="-285750">
              <a:buFont typeface="Arial"/>
              <a:buChar char="•"/>
              <a:defRPr/>
            </a:pPr>
            <a:endParaRPr lang="en-US" sz="1600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742950" lvl="1" indent="-285750">
              <a:buFont typeface="Arial"/>
              <a:buChar char="•"/>
              <a:defRPr/>
            </a:pPr>
            <a:endParaRPr lang="en-US" sz="1600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algn="ctr">
              <a:defRPr/>
            </a:pPr>
            <a:endParaRPr lang="en-US" sz="8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887020" y="6364913"/>
            <a:ext cx="4154252" cy="468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PHENOMENOLOGICAL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m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odels 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(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Bohr-Mottelson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)</a:t>
            </a:r>
          </a:p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MICROSCOPIC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models (</a:t>
            </a:r>
            <a:r>
              <a:rPr lang="en-US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Dobaczewski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, Sagawa, </a:t>
            </a:r>
            <a:r>
              <a:rPr lang="en-US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Colò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, …)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8132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Obraz 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2" y="-7558"/>
            <a:ext cx="4036449" cy="2983631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200358" y="3068530"/>
            <a:ext cx="2095445" cy="120545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Double</a:t>
            </a:r>
            <a:r>
              <a:rPr lang="pl-PL" sz="20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rgbClr val="0000FF"/>
                </a:solidFill>
                <a:latin typeface="Corbel"/>
                <a:cs typeface="Corbel"/>
              </a:rPr>
              <a:t>SHELL CLOSURE 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away</a:t>
            </a:r>
            <a:r>
              <a:rPr lang="pl-PL" sz="2000" b="1" dirty="0" smtClean="0">
                <a:solidFill>
                  <a:srgbClr val="0000FF"/>
                </a:solidFill>
                <a:latin typeface="Corbel"/>
                <a:cs typeface="Corbel"/>
              </a:rPr>
              <a:t> from Valley 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rgbClr val="0000FF"/>
                </a:solidFill>
                <a:latin typeface="Corbel"/>
                <a:cs typeface="Corbel"/>
              </a:rPr>
              <a:t>   of </a:t>
            </a:r>
            <a:r>
              <a:rPr lang="pl-PL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Stability</a:t>
            </a:r>
            <a:endParaRPr lang="pl-PL" sz="2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191680" y="189356"/>
            <a:ext cx="3672648" cy="1700537"/>
            <a:chOff x="5471198" y="735729"/>
            <a:chExt cx="3672648" cy="1700537"/>
          </a:xfrm>
        </p:grpSpPr>
        <p:sp>
          <p:nvSpPr>
            <p:cNvPr id="20" name="Rectangle 19"/>
            <p:cNvSpPr/>
            <p:nvPr/>
          </p:nvSpPr>
          <p:spPr bwMode="auto">
            <a:xfrm>
              <a:off x="6455453" y="735729"/>
              <a:ext cx="2650060" cy="1700537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71198" y="742447"/>
              <a:ext cx="3672648" cy="1648656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pl-PL" b="1" i="1" dirty="0" smtClean="0">
                  <a:solidFill>
                    <a:srgbClr val="FF00FF"/>
                  </a:solidFill>
                  <a:latin typeface="Corbel"/>
                  <a:cs typeface="Corbel"/>
                </a:rPr>
                <a:t>		</a:t>
              </a:r>
              <a:r>
                <a:rPr lang="pl-PL" sz="36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133</a:t>
              </a:r>
              <a:r>
                <a:rPr lang="pl-PL" sz="36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Sb</a:t>
              </a:r>
            </a:p>
            <a:p>
              <a:pPr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marL="1200150" lvl="2" indent="-285750"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  <a:buFont typeface="Arial"/>
                <a:buChar char="•"/>
              </a:pPr>
              <a:r>
                <a:rPr lang="pl-PL" sz="2000" b="1" i="1" dirty="0" smtClean="0">
                  <a:solidFill>
                    <a:srgbClr val="0000FF"/>
                  </a:solidFill>
                  <a:latin typeface="Corbel"/>
                  <a:cs typeface="Corbel"/>
                </a:rPr>
                <a:t>Single</a:t>
              </a:r>
              <a:r>
                <a:rPr lang="pl-PL" sz="2000" i="1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pl-PL" sz="2000" i="1" dirty="0" err="1">
                  <a:solidFill>
                    <a:srgbClr val="0000FF"/>
                  </a:solidFill>
                  <a:latin typeface="Corbel"/>
                  <a:cs typeface="Corbel"/>
                </a:rPr>
                <a:t>particle</a:t>
              </a:r>
              <a:r>
                <a:rPr lang="pl-PL" sz="2000" i="1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pl-PL" sz="2000" i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levels</a:t>
              </a:r>
              <a:endParaRPr lang="pl-PL" sz="2000" i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</a:pPr>
              <a:endParaRPr lang="pl-PL" sz="800" i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marL="1200150" lvl="2" indent="-285750"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  <a:buFont typeface="Arial"/>
                <a:buChar char="•"/>
              </a:pPr>
              <a:r>
                <a:rPr lang="pl-PL" sz="2000" b="1" i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Couplings</a:t>
              </a:r>
              <a:r>
                <a:rPr lang="pl-PL" sz="2000" i="1" dirty="0" smtClean="0">
                  <a:solidFill>
                    <a:srgbClr val="0000FF"/>
                  </a:solidFill>
                  <a:latin typeface="Corbel"/>
                  <a:cs typeface="Corbel"/>
                </a:rPr>
                <a:t>  </a:t>
              </a:r>
              <a:r>
                <a:rPr lang="pl-PL" sz="2000" i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between</a:t>
              </a:r>
              <a:endParaRPr lang="pl-PL" sz="2000" i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lvl="2"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50000"/>
              </a:pPr>
              <a:r>
                <a:rPr lang="pl-PL" sz="2000" i="1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pl-PL" sz="2000" i="1" dirty="0" smtClean="0">
                  <a:solidFill>
                    <a:srgbClr val="0000FF"/>
                  </a:solidFill>
                  <a:latin typeface="Corbel"/>
                  <a:cs typeface="Corbel"/>
                </a:rPr>
                <a:t>     </a:t>
              </a:r>
              <a:r>
                <a:rPr lang="pl-PL" sz="2000" i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particle</a:t>
              </a:r>
              <a:r>
                <a:rPr lang="pl-PL" sz="2000" i="1" dirty="0" smtClean="0">
                  <a:solidFill>
                    <a:srgbClr val="0000FF"/>
                  </a:solidFill>
                  <a:latin typeface="Corbel"/>
                  <a:cs typeface="Corbel"/>
                </a:rPr>
                <a:t> and </a:t>
              </a:r>
              <a:r>
                <a:rPr lang="pl-PL" sz="2000" i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phonons</a:t>
              </a:r>
              <a:endParaRPr lang="pl-PL" sz="2000" i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06" name="Gruppo 2"/>
          <p:cNvGrpSpPr/>
          <p:nvPr/>
        </p:nvGrpSpPr>
        <p:grpSpPr>
          <a:xfrm>
            <a:off x="1817233" y="1149397"/>
            <a:ext cx="437262" cy="741821"/>
            <a:chOff x="2915183" y="3866436"/>
            <a:chExt cx="437263" cy="741821"/>
          </a:xfrm>
        </p:grpSpPr>
        <p:sp>
          <p:nvSpPr>
            <p:cNvPr id="107" name="Oval 17"/>
            <p:cNvSpPr>
              <a:spLocks noChangeAspect="1" noChangeArrowheads="1"/>
            </p:cNvSpPr>
            <p:nvPr/>
          </p:nvSpPr>
          <p:spPr bwMode="auto">
            <a:xfrm>
              <a:off x="2964411" y="3866436"/>
              <a:ext cx="328246" cy="32824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pl-PL" sz="2215">
                <a:solidFill>
                  <a:srgbClr val="FF0033"/>
                </a:solidFill>
                <a:latin typeface="Times New Roman"/>
              </a:endParaRPr>
            </a:p>
          </p:txBody>
        </p:sp>
        <p:sp>
          <p:nvSpPr>
            <p:cNvPr id="108" name="Text Box 22"/>
            <p:cNvSpPr txBox="1">
              <a:spLocks noChangeArrowheads="1"/>
            </p:cNvSpPr>
            <p:nvPr/>
          </p:nvSpPr>
          <p:spPr bwMode="auto">
            <a:xfrm>
              <a:off x="2930708" y="3900141"/>
              <a:ext cx="421738" cy="262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108" b="1" dirty="0" smtClean="0">
                  <a:solidFill>
                    <a:srgbClr val="000000"/>
                  </a:solidFill>
                  <a:latin typeface="Arial" charset="0"/>
                </a:rPr>
                <a:t>132</a:t>
              </a:r>
              <a:endParaRPr lang="pl-PL" sz="1108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9" name="Oval 33"/>
            <p:cNvSpPr>
              <a:spLocks noChangeAspect="1" noChangeArrowheads="1"/>
            </p:cNvSpPr>
            <p:nvPr/>
          </p:nvSpPr>
          <p:spPr bwMode="auto">
            <a:xfrm>
              <a:off x="2960444" y="4280011"/>
              <a:ext cx="328246" cy="32824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pl-PL" sz="2215">
                <a:solidFill>
                  <a:srgbClr val="FF0033"/>
                </a:solidFill>
                <a:latin typeface="Times New Roman"/>
              </a:endParaRPr>
            </a:p>
          </p:txBody>
        </p:sp>
        <p:sp>
          <p:nvSpPr>
            <p:cNvPr id="110" name="Text Box 34"/>
            <p:cNvSpPr txBox="1">
              <a:spLocks noChangeArrowheads="1"/>
            </p:cNvSpPr>
            <p:nvPr/>
          </p:nvSpPr>
          <p:spPr bwMode="auto">
            <a:xfrm>
              <a:off x="2915183" y="4309860"/>
              <a:ext cx="421738" cy="262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108" b="1" dirty="0" smtClean="0">
                  <a:solidFill>
                    <a:srgbClr val="000000"/>
                  </a:solidFill>
                  <a:latin typeface="Arial" charset="0"/>
                </a:rPr>
                <a:t>130</a:t>
              </a:r>
              <a:endParaRPr lang="pl-PL" sz="1108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-74261" y="4830831"/>
            <a:ext cx="3514552" cy="1316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400" b="1" i="1" u="sng" dirty="0" err="1">
                <a:solidFill>
                  <a:srgbClr val="CC0099"/>
                </a:solidFill>
                <a:latin typeface="Corbel"/>
                <a:cs typeface="Corbel"/>
              </a:rPr>
              <a:t>long-lived</a:t>
            </a:r>
            <a:r>
              <a:rPr lang="pl-PL" sz="2400" b="1" i="1" u="sng" dirty="0">
                <a:solidFill>
                  <a:srgbClr val="CC0099"/>
                </a:solidFill>
                <a:latin typeface="Corbel"/>
                <a:cs typeface="Corbel"/>
              </a:rPr>
              <a:t> </a:t>
            </a:r>
            <a:r>
              <a:rPr lang="pl-PL" sz="2400" b="1" i="1" u="sng" dirty="0" err="1">
                <a:solidFill>
                  <a:srgbClr val="CC0099"/>
                </a:solidFill>
                <a:latin typeface="Corbel"/>
                <a:cs typeface="Corbel"/>
              </a:rPr>
              <a:t>microsecond</a:t>
            </a:r>
            <a:r>
              <a:rPr lang="pl-PL" sz="2400" b="1" i="1" u="sng" dirty="0">
                <a:solidFill>
                  <a:srgbClr val="CC0099"/>
                </a:solidFill>
                <a:latin typeface="Corbel"/>
                <a:cs typeface="Corbel"/>
              </a:rPr>
              <a:t> </a:t>
            </a:r>
            <a:endParaRPr lang="pl-PL" sz="2400" b="1" i="1" u="sng" dirty="0" smtClean="0">
              <a:solidFill>
                <a:srgbClr val="CC0099"/>
              </a:solidFill>
              <a:latin typeface="Corbel"/>
              <a:cs typeface="Corbel"/>
            </a:endParaRP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400" b="1" i="1" u="sng" dirty="0" err="1" smtClean="0">
                <a:solidFill>
                  <a:srgbClr val="CC0099"/>
                </a:solidFill>
                <a:latin typeface="Corbel"/>
                <a:cs typeface="Corbel"/>
              </a:rPr>
              <a:t>isomers</a:t>
            </a:r>
            <a:r>
              <a:rPr lang="pl-PL" sz="2400" b="1" i="1" u="sng" dirty="0" smtClean="0">
                <a:solidFill>
                  <a:srgbClr val="CC0099"/>
                </a:solidFill>
                <a:latin typeface="Corbel"/>
                <a:cs typeface="Corbel"/>
              </a:rPr>
              <a:t> </a:t>
            </a:r>
            <a:endParaRPr lang="pl-PL" sz="2400" b="1" i="1" u="sng" dirty="0">
              <a:solidFill>
                <a:srgbClr val="CC0099"/>
              </a:solidFill>
              <a:latin typeface="Corbel"/>
              <a:cs typeface="Corbel"/>
            </a:endParaRP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u="sng" dirty="0" err="1">
                <a:solidFill>
                  <a:srgbClr val="CC0099"/>
                </a:solidFill>
                <a:latin typeface="Corbel"/>
                <a:cs typeface="Corbel"/>
              </a:rPr>
              <a:t>limited</a:t>
            </a:r>
            <a:r>
              <a:rPr lang="pl-PL" sz="2000" u="sng" dirty="0">
                <a:solidFill>
                  <a:srgbClr val="CC0099"/>
                </a:solidFill>
                <a:latin typeface="Corbel"/>
                <a:cs typeface="Corbel"/>
              </a:rPr>
              <a:t> </a:t>
            </a:r>
            <a:r>
              <a:rPr lang="pl-PL" sz="2000" u="sng" dirty="0" err="1">
                <a:solidFill>
                  <a:srgbClr val="CC0099"/>
                </a:solidFill>
                <a:latin typeface="Corbel"/>
                <a:cs typeface="Corbel"/>
              </a:rPr>
              <a:t>yrast</a:t>
            </a:r>
            <a:r>
              <a:rPr lang="pl-PL" sz="2000" u="sng" dirty="0">
                <a:solidFill>
                  <a:srgbClr val="CC0099"/>
                </a:solidFill>
                <a:latin typeface="Corbel"/>
                <a:cs typeface="Corbel"/>
              </a:rPr>
              <a:t> </a:t>
            </a:r>
            <a:r>
              <a:rPr lang="pl-PL" sz="2000" u="sng" dirty="0" err="1">
                <a:solidFill>
                  <a:srgbClr val="CC0099"/>
                </a:solidFill>
                <a:latin typeface="Corbel"/>
                <a:cs typeface="Corbel"/>
              </a:rPr>
              <a:t>spectroscopic</a:t>
            </a:r>
            <a:r>
              <a:rPr lang="pl-PL" sz="2000" u="sng" dirty="0">
                <a:solidFill>
                  <a:srgbClr val="CC0099"/>
                </a:solidFill>
                <a:latin typeface="Corbel"/>
                <a:cs typeface="Corbel"/>
              </a:rPr>
              <a:t> </a:t>
            </a:r>
            <a:r>
              <a:rPr lang="pl-PL" sz="2000" u="sng" dirty="0" err="1">
                <a:solidFill>
                  <a:srgbClr val="CC0099"/>
                </a:solidFill>
                <a:latin typeface="Corbel"/>
                <a:cs typeface="Corbel"/>
              </a:rPr>
              <a:t>studies</a:t>
            </a:r>
            <a:r>
              <a:rPr lang="pl-PL" sz="2000" u="sng" dirty="0">
                <a:solidFill>
                  <a:srgbClr val="CC0099"/>
                </a:solidFill>
                <a:latin typeface="Corbel"/>
                <a:cs typeface="Corbel"/>
              </a:rPr>
              <a:t> </a:t>
            </a:r>
          </a:p>
        </p:txBody>
      </p:sp>
      <p:grpSp>
        <p:nvGrpSpPr>
          <p:cNvPr id="96" name="Grupa 95"/>
          <p:cNvGrpSpPr>
            <a:grpSpLocks noChangeAspect="1"/>
          </p:cNvGrpSpPr>
          <p:nvPr/>
        </p:nvGrpSpPr>
        <p:grpSpPr>
          <a:xfrm>
            <a:off x="2414504" y="1611840"/>
            <a:ext cx="3650066" cy="5110674"/>
            <a:chOff x="3851628" y="2633475"/>
            <a:chExt cx="3103738" cy="4345727"/>
          </a:xfrm>
        </p:grpSpPr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4935093" y="3233374"/>
              <a:ext cx="145551" cy="157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200" b="1" dirty="0" smtClean="0">
                  <a:solidFill>
                    <a:srgbClr val="000066"/>
                  </a:solidFill>
                  <a:latin typeface="Arial" charset="0"/>
                </a:rPr>
                <a:t>86</a:t>
              </a:r>
              <a:endParaRPr lang="pl-PL" sz="1200" b="1" dirty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37" name="Text Box 11"/>
            <p:cNvSpPr txBox="1">
              <a:spLocks noChangeArrowheads="1"/>
            </p:cNvSpPr>
            <p:nvPr/>
          </p:nvSpPr>
          <p:spPr bwMode="auto">
            <a:xfrm>
              <a:off x="5501765" y="2899874"/>
              <a:ext cx="145551" cy="157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200" b="1" dirty="0" smtClean="0">
                  <a:solidFill>
                    <a:srgbClr val="000066"/>
                  </a:solidFill>
                  <a:latin typeface="Arial" charset="0"/>
                </a:rPr>
                <a:t>88</a:t>
              </a:r>
              <a:endParaRPr lang="pl-PL" sz="1200" b="1" dirty="0">
                <a:solidFill>
                  <a:srgbClr val="000066"/>
                </a:solidFill>
                <a:latin typeface="Arial" charset="0"/>
              </a:endParaRPr>
            </a:p>
          </p:txBody>
        </p:sp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9876" y="2633475"/>
              <a:ext cx="1762552" cy="4345727"/>
            </a:xfrm>
            <a:prstGeom prst="rect">
              <a:avLst/>
            </a:prstGeom>
            <a:effectLst/>
          </p:spPr>
        </p:pic>
        <p:grpSp>
          <p:nvGrpSpPr>
            <p:cNvPr id="3" name="Gruppo 2"/>
            <p:cNvGrpSpPr/>
            <p:nvPr/>
          </p:nvGrpSpPr>
          <p:grpSpPr>
            <a:xfrm>
              <a:off x="4163309" y="3481476"/>
              <a:ext cx="2792057" cy="1167490"/>
              <a:chOff x="4163309" y="3481476"/>
              <a:chExt cx="2792057" cy="116749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163309" y="3481476"/>
                <a:ext cx="2792057" cy="1167490"/>
                <a:chOff x="4163309" y="3481476"/>
                <a:chExt cx="2792057" cy="1167490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4163309" y="3481476"/>
                  <a:ext cx="2792057" cy="1167490"/>
                  <a:chOff x="4163309" y="3481476"/>
                  <a:chExt cx="2792057" cy="1167490"/>
                </a:xfrm>
              </p:grpSpPr>
              <p:pic>
                <p:nvPicPr>
                  <p:cNvPr id="100" name="Picture 99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4666" t="56553" r="57471"/>
                  <a:stretch/>
                </p:blipFill>
                <p:spPr>
                  <a:xfrm>
                    <a:off x="4181105" y="3481476"/>
                    <a:ext cx="503990" cy="539041"/>
                  </a:xfrm>
                  <a:prstGeom prst="rect">
                    <a:avLst/>
                  </a:prstGeom>
                </p:spPr>
              </p:pic>
              <p:pic>
                <p:nvPicPr>
                  <p:cNvPr id="102" name="Picture 101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5160" t="4754" r="56977" b="55393"/>
                  <a:stretch/>
                </p:blipFill>
                <p:spPr>
                  <a:xfrm>
                    <a:off x="4163309" y="4147333"/>
                    <a:ext cx="511310" cy="501633"/>
                  </a:xfrm>
                  <a:prstGeom prst="rect">
                    <a:avLst/>
                  </a:prstGeom>
                </p:spPr>
              </p:pic>
              <p:pic>
                <p:nvPicPr>
                  <p:cNvPr id="103" name="Picture 102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53725" t="4156" r="12359" b="56426"/>
                  <a:stretch/>
                </p:blipFill>
                <p:spPr>
                  <a:xfrm>
                    <a:off x="6457795" y="3576299"/>
                    <a:ext cx="497571" cy="53904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9" name="Grupa 28"/>
                <p:cNvGrpSpPr/>
                <p:nvPr/>
              </p:nvGrpSpPr>
              <p:grpSpPr>
                <a:xfrm>
                  <a:off x="4747723" y="3594771"/>
                  <a:ext cx="1698396" cy="870290"/>
                  <a:chOff x="5650647" y="3587445"/>
                  <a:chExt cx="1839926" cy="870290"/>
                </a:xfrm>
              </p:grpSpPr>
              <p:sp>
                <p:nvSpPr>
                  <p:cNvPr id="94" name="Elipsa 93"/>
                  <p:cNvSpPr/>
                  <p:nvPr/>
                </p:nvSpPr>
                <p:spPr bwMode="auto">
                  <a:xfrm>
                    <a:off x="6512197" y="3723986"/>
                    <a:ext cx="978376" cy="198614"/>
                  </a:xfrm>
                  <a:prstGeom prst="ellipse">
                    <a:avLst/>
                  </a:prstGeom>
                  <a:noFill/>
                  <a:ln w="28575" cap="flat" cmpd="sng" algn="ctr">
                    <a:solidFill>
                      <a:srgbClr val="00B0F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smtClean="0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5" name="Elipsa 94"/>
                  <p:cNvSpPr/>
                  <p:nvPr/>
                </p:nvSpPr>
                <p:spPr bwMode="auto">
                  <a:xfrm>
                    <a:off x="5650647" y="3587445"/>
                    <a:ext cx="1053330" cy="198614"/>
                  </a:xfrm>
                  <a:prstGeom prst="ellipse">
                    <a:avLst/>
                  </a:prstGeom>
                  <a:noFill/>
                  <a:ln w="28575" cap="flat" cmpd="sng" algn="ctr">
                    <a:solidFill>
                      <a:srgbClr val="00B0F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smtClean="0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1" name="Elipsa 10"/>
                  <p:cNvSpPr/>
                  <p:nvPr/>
                </p:nvSpPr>
                <p:spPr bwMode="auto">
                  <a:xfrm>
                    <a:off x="5657692" y="4259121"/>
                    <a:ext cx="1046285" cy="198614"/>
                  </a:xfrm>
                  <a:prstGeom prst="ellipse">
                    <a:avLst/>
                  </a:prstGeom>
                  <a:noFill/>
                  <a:ln w="28575" cap="flat" cmpd="sng" algn="ctr">
                    <a:solidFill>
                      <a:srgbClr val="00B0F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smtClean="0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111" name="Rectangle 155"/>
              <p:cNvSpPr/>
              <p:nvPr/>
            </p:nvSpPr>
            <p:spPr>
              <a:xfrm>
                <a:off x="6025913" y="4191483"/>
                <a:ext cx="680663" cy="4278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lnSpc>
                    <a:spcPct val="90000"/>
                  </a:lnSpc>
                  <a:defRPr/>
                </a:pPr>
                <a:r>
                  <a:rPr lang="it-IT" b="1" kern="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B(</a:t>
                </a:r>
                <a:r>
                  <a:rPr lang="it-IT" b="1" kern="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E</a:t>
                </a:r>
                <a:r>
                  <a:rPr lang="it-IT" b="1" kern="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2"/>
                    <a:ea typeface="ＭＳ Ｐゴシック" charset="0"/>
                    <a:cs typeface="Symbol" charset="2"/>
                    <a:sym typeface="Symbol" charset="0"/>
                  </a:rPr>
                  <a:t>l</a:t>
                </a:r>
                <a:r>
                  <a:rPr lang="it-IT" b="1" kern="0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)</a:t>
                </a:r>
              </a:p>
              <a:p>
                <a:pPr defTabSz="914400">
                  <a:lnSpc>
                    <a:spcPct val="90000"/>
                  </a:lnSpc>
                  <a:defRPr/>
                </a:pPr>
                <a:r>
                  <a:rPr lang="it-IT" b="1" kern="0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 </a:t>
                </a:r>
                <a:r>
                  <a:rPr lang="it-IT" b="1" kern="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≈7 </a:t>
                </a:r>
                <a:r>
                  <a:rPr lang="it-IT" b="1" kern="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W.u</a:t>
                </a:r>
                <a:r>
                  <a:rPr lang="it-IT" b="1" kern="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.</a:t>
                </a:r>
                <a:endParaRPr lang="en-US" kern="0" dirty="0">
                  <a:solidFill>
                    <a:srgbClr val="0000FF"/>
                  </a:solidFill>
                  <a:latin typeface="Calibri"/>
                </a:endParaRPr>
              </a:p>
            </p:txBody>
          </p:sp>
        </p:grpSp>
        <p:sp>
          <p:nvSpPr>
            <p:cNvPr id="101" name="Dowolny kształt 16"/>
            <p:cNvSpPr/>
            <p:nvPr/>
          </p:nvSpPr>
          <p:spPr bwMode="auto">
            <a:xfrm>
              <a:off x="3851628" y="2796034"/>
              <a:ext cx="896095" cy="2306500"/>
            </a:xfrm>
            <a:custGeom>
              <a:avLst/>
              <a:gdLst>
                <a:gd name="connsiteX0" fmla="*/ 292 w 1002374"/>
                <a:gd name="connsiteY0" fmla="*/ 0 h 1102291"/>
                <a:gd name="connsiteX1" fmla="*/ 50396 w 1002374"/>
                <a:gd name="connsiteY1" fmla="*/ 475990 h 1102291"/>
                <a:gd name="connsiteX2" fmla="*/ 313443 w 1002374"/>
                <a:gd name="connsiteY2" fmla="*/ 851770 h 1102291"/>
                <a:gd name="connsiteX3" fmla="*/ 1002374 w 1002374"/>
                <a:gd name="connsiteY3" fmla="*/ 1102291 h 110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374" h="1102291">
                  <a:moveTo>
                    <a:pt x="292" y="0"/>
                  </a:moveTo>
                  <a:cubicBezTo>
                    <a:pt x="-752" y="167014"/>
                    <a:pt x="-1796" y="334028"/>
                    <a:pt x="50396" y="475990"/>
                  </a:cubicBezTo>
                  <a:cubicBezTo>
                    <a:pt x="102588" y="617952"/>
                    <a:pt x="154780" y="747387"/>
                    <a:pt x="313443" y="851770"/>
                  </a:cubicBezTo>
                  <a:cubicBezTo>
                    <a:pt x="472106" y="956154"/>
                    <a:pt x="737240" y="1029222"/>
                    <a:pt x="1002374" y="1102291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7" name="Grupa 96"/>
          <p:cNvGrpSpPr>
            <a:grpSpLocks noChangeAspect="1"/>
          </p:cNvGrpSpPr>
          <p:nvPr/>
        </p:nvGrpSpPr>
        <p:grpSpPr>
          <a:xfrm>
            <a:off x="2215317" y="1298110"/>
            <a:ext cx="6754885" cy="5445431"/>
            <a:chOff x="3368910" y="2451227"/>
            <a:chExt cx="5851917" cy="4717518"/>
          </a:xfrm>
        </p:grpSpPr>
        <p:grpSp>
          <p:nvGrpSpPr>
            <p:cNvPr id="4" name="Group 3"/>
            <p:cNvGrpSpPr/>
            <p:nvPr/>
          </p:nvGrpSpPr>
          <p:grpSpPr>
            <a:xfrm>
              <a:off x="3368910" y="2451227"/>
              <a:ext cx="363878" cy="296210"/>
              <a:chOff x="3368910" y="2451227"/>
              <a:chExt cx="363878" cy="296210"/>
            </a:xfrm>
          </p:grpSpPr>
          <p:sp>
            <p:nvSpPr>
              <p:cNvPr id="12" name="Oval 18"/>
              <p:cNvSpPr>
                <a:spLocks noChangeAspect="1" noChangeArrowheads="1"/>
              </p:cNvSpPr>
              <p:nvPr/>
            </p:nvSpPr>
            <p:spPr bwMode="auto">
              <a:xfrm>
                <a:off x="3402856" y="2451227"/>
                <a:ext cx="296231" cy="296210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>
                  <a:solidFill>
                    <a:srgbClr val="FF0033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Text Box 23"/>
              <p:cNvSpPr txBox="1">
                <a:spLocks noChangeArrowheads="1"/>
              </p:cNvSpPr>
              <p:nvPr/>
            </p:nvSpPr>
            <p:spPr bwMode="auto">
              <a:xfrm>
                <a:off x="3368910" y="2483499"/>
                <a:ext cx="363878" cy="226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100" b="1" dirty="0" smtClean="0">
                    <a:solidFill>
                      <a:srgbClr val="000000"/>
                    </a:solidFill>
                    <a:latin typeface="Arial" charset="0"/>
                  </a:rPr>
                  <a:t>133</a:t>
                </a:r>
                <a:endParaRPr lang="pl-PL" sz="11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71" name="Grupa 70"/>
            <p:cNvGrpSpPr/>
            <p:nvPr/>
          </p:nvGrpSpPr>
          <p:grpSpPr>
            <a:xfrm>
              <a:off x="3711510" y="2577581"/>
              <a:ext cx="5509317" cy="4591164"/>
              <a:chOff x="3946462" y="2549873"/>
              <a:chExt cx="5968430" cy="4591164"/>
            </a:xfrm>
          </p:grpSpPr>
          <p:pic>
            <p:nvPicPr>
              <p:cNvPr id="70" name="Obraz 6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50980" y="3378625"/>
                <a:ext cx="2463912" cy="3762412"/>
              </a:xfrm>
              <a:prstGeom prst="rect">
                <a:avLst/>
              </a:prstGeom>
            </p:spPr>
          </p:pic>
          <p:sp>
            <p:nvSpPr>
              <p:cNvPr id="18" name="Dowolny kształt 17"/>
              <p:cNvSpPr/>
              <p:nvPr/>
            </p:nvSpPr>
            <p:spPr bwMode="auto">
              <a:xfrm>
                <a:off x="3946462" y="2549873"/>
                <a:ext cx="3462798" cy="1142228"/>
              </a:xfrm>
              <a:custGeom>
                <a:avLst/>
                <a:gdLst>
                  <a:gd name="connsiteX0" fmla="*/ 0 w 3457183"/>
                  <a:gd name="connsiteY0" fmla="*/ 6026 h 907900"/>
                  <a:gd name="connsiteX1" fmla="*/ 964504 w 3457183"/>
                  <a:gd name="connsiteY1" fmla="*/ 6026 h 907900"/>
                  <a:gd name="connsiteX2" fmla="*/ 2079320 w 3457183"/>
                  <a:gd name="connsiteY2" fmla="*/ 68656 h 907900"/>
                  <a:gd name="connsiteX3" fmla="*/ 3006246 w 3457183"/>
                  <a:gd name="connsiteY3" fmla="*/ 419385 h 907900"/>
                  <a:gd name="connsiteX4" fmla="*/ 3457183 w 3457183"/>
                  <a:gd name="connsiteY4" fmla="*/ 907900 h 90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7183" h="907900">
                    <a:moveTo>
                      <a:pt x="0" y="6026"/>
                    </a:moveTo>
                    <a:cubicBezTo>
                      <a:pt x="308975" y="807"/>
                      <a:pt x="617951" y="-4412"/>
                      <a:pt x="964504" y="6026"/>
                    </a:cubicBezTo>
                    <a:cubicBezTo>
                      <a:pt x="1311057" y="16464"/>
                      <a:pt x="1739030" y="-237"/>
                      <a:pt x="2079320" y="68656"/>
                    </a:cubicBezTo>
                    <a:cubicBezTo>
                      <a:pt x="2419610" y="137549"/>
                      <a:pt x="2776602" y="279511"/>
                      <a:pt x="3006246" y="419385"/>
                    </a:cubicBezTo>
                    <a:cubicBezTo>
                      <a:pt x="3235890" y="559259"/>
                      <a:pt x="3346536" y="733579"/>
                      <a:pt x="3457183" y="9079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C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" name="TextBox 198"/>
          <p:cNvSpPr txBox="1"/>
          <p:nvPr/>
        </p:nvSpPr>
        <p:spPr>
          <a:xfrm>
            <a:off x="6339739" y="6536367"/>
            <a:ext cx="2658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Corbel"/>
                <a:cs typeface="Corbel"/>
              </a:rPr>
              <a:t>W. Urban </a:t>
            </a:r>
            <a:r>
              <a:rPr lang="en-US" sz="1200" i="1" dirty="0" smtClean="0">
                <a:solidFill>
                  <a:srgbClr val="000000"/>
                </a:solidFill>
                <a:latin typeface="Corbel"/>
                <a:cs typeface="Corbel"/>
              </a:rPr>
              <a:t>et al., PRC79(2009)037304</a:t>
            </a:r>
          </a:p>
        </p:txBody>
      </p:sp>
    </p:spTree>
    <p:extLst>
      <p:ext uri="{BB962C8B-B14F-4D97-AF65-F5344CB8AC3E}">
        <p14:creationId xmlns:p14="http://schemas.microsoft.com/office/powerpoint/2010/main" val="28996811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3"/>
          <p:cNvSpPr/>
          <p:nvPr/>
        </p:nvSpPr>
        <p:spPr>
          <a:xfrm>
            <a:off x="1091158" y="1038799"/>
            <a:ext cx="796849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                                133</a:t>
            </a:r>
            <a:r>
              <a:rPr lang="en-US" sz="3600" b="1" dirty="0" smtClean="0">
                <a:solidFill>
                  <a:srgbClr val="0000FF"/>
                </a:solidFill>
                <a:latin typeface="Corbel"/>
                <a:cs typeface="Corbel"/>
              </a:rPr>
              <a:t>Sb</a:t>
            </a:r>
            <a:r>
              <a:rPr lang="en-US" sz="3600" dirty="0" smtClean="0">
                <a:solidFill>
                  <a:srgbClr val="0000FF"/>
                </a:solidFill>
                <a:latin typeface="Corbel"/>
                <a:cs typeface="Corbel"/>
              </a:rPr>
              <a:t>: </a:t>
            </a:r>
            <a:r>
              <a:rPr lang="en-US" sz="3600" baseline="30000" dirty="0" smtClean="0">
                <a:solidFill>
                  <a:srgbClr val="0000FF"/>
                </a:solidFill>
                <a:latin typeface="Corbel"/>
                <a:cs typeface="Corbel"/>
              </a:rPr>
              <a:t>132</a:t>
            </a:r>
            <a:r>
              <a:rPr lang="en-US" sz="3600" dirty="0" smtClean="0">
                <a:solidFill>
                  <a:srgbClr val="0000FF"/>
                </a:solidFill>
                <a:latin typeface="Corbel"/>
                <a:cs typeface="Corbel"/>
              </a:rPr>
              <a:t>Sn + 1</a:t>
            </a:r>
            <a:r>
              <a:rPr lang="en-US" sz="3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3600" dirty="0" smtClean="0">
                <a:solidFill>
                  <a:srgbClr val="0000FF"/>
                </a:solidFill>
                <a:latin typeface="Corbel"/>
                <a:cs typeface="Corbel"/>
              </a:rPr>
              <a:t>  </a:t>
            </a:r>
            <a:endParaRPr lang="en-US" sz="36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09" name="Rectangle 4"/>
          <p:cNvSpPr/>
          <p:nvPr/>
        </p:nvSpPr>
        <p:spPr>
          <a:xfrm>
            <a:off x="749601" y="180840"/>
            <a:ext cx="8061922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HYBRID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Model –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(G.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Colò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, P.F.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Bortignon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 -  Milano)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400" i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Extended Microscopic Particle-Vibration Coupling </a:t>
            </a:r>
            <a:r>
              <a:rPr lang="en-US" sz="2400" i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Model</a:t>
            </a:r>
            <a:endParaRPr lang="en-US" sz="2400" i="1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4050" y="558901"/>
            <a:ext cx="8765195" cy="5586145"/>
            <a:chOff x="44049" y="333105"/>
            <a:chExt cx="8765192" cy="5586145"/>
          </a:xfrm>
        </p:grpSpPr>
        <p:cxnSp>
          <p:nvCxnSpPr>
            <p:cNvPr id="38" name="Connettore 1 4"/>
            <p:cNvCxnSpPr/>
            <p:nvPr/>
          </p:nvCxnSpPr>
          <p:spPr>
            <a:xfrm>
              <a:off x="595225" y="5782017"/>
              <a:ext cx="8214016" cy="14005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44049" y="333105"/>
              <a:ext cx="4754088" cy="5586145"/>
              <a:chOff x="44049" y="333105"/>
              <a:chExt cx="4754088" cy="5586145"/>
            </a:xfrm>
          </p:grpSpPr>
          <p:sp>
            <p:nvSpPr>
              <p:cNvPr id="246" name="TextBox 245"/>
              <p:cNvSpPr txBox="1"/>
              <p:nvPr/>
            </p:nvSpPr>
            <p:spPr>
              <a:xfrm>
                <a:off x="358388" y="333105"/>
                <a:ext cx="325893" cy="5586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6</a:t>
                </a: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5</a:t>
                </a: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4</a:t>
                </a: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3</a:t>
                </a: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2</a:t>
                </a: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1</a:t>
                </a: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0</a:t>
                </a:r>
              </a:p>
            </p:txBody>
          </p:sp>
          <p:cxnSp>
            <p:nvCxnSpPr>
              <p:cNvPr id="228" name="Connettore 1 8"/>
              <p:cNvCxnSpPr/>
              <p:nvPr/>
            </p:nvCxnSpPr>
            <p:spPr>
              <a:xfrm>
                <a:off x="2475198" y="3023111"/>
                <a:ext cx="59815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ttore 1 7"/>
              <p:cNvCxnSpPr/>
              <p:nvPr/>
            </p:nvCxnSpPr>
            <p:spPr>
              <a:xfrm>
                <a:off x="2475198" y="2990711"/>
                <a:ext cx="598154" cy="0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nettore 1 7"/>
              <p:cNvCxnSpPr/>
              <p:nvPr/>
            </p:nvCxnSpPr>
            <p:spPr>
              <a:xfrm>
                <a:off x="2475198" y="3217511"/>
                <a:ext cx="598154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1" name="TextBox 230"/>
              <p:cNvSpPr txBox="1"/>
              <p:nvPr/>
            </p:nvSpPr>
            <p:spPr>
              <a:xfrm>
                <a:off x="2983493" y="2776549"/>
                <a:ext cx="390852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50000"/>
                  </a:lnSpc>
                </a:pP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4</a:t>
                </a:r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+</a:t>
                </a:r>
              </a:p>
              <a:p>
                <a:pPr>
                  <a:lnSpc>
                    <a:spcPct val="50000"/>
                  </a:lnSpc>
                </a:pPr>
                <a:endParaRPr lang="en-US" sz="1000" dirty="0">
                  <a:solidFill>
                    <a:prstClr val="black"/>
                  </a:solidFill>
                  <a:latin typeface="Calibri"/>
                </a:endParaRPr>
              </a:p>
              <a:p>
                <a:pPr>
                  <a:lnSpc>
                    <a:spcPct val="50000"/>
                  </a:lnSpc>
                </a:pPr>
                <a:endParaRPr lang="en-US" sz="800" dirty="0">
                  <a:solidFill>
                    <a:prstClr val="black"/>
                  </a:solidFill>
                  <a:latin typeface="Calibri"/>
                </a:endParaRPr>
              </a:p>
              <a:p>
                <a:pPr>
                  <a:lnSpc>
                    <a:spcPct val="50000"/>
                  </a:lnSpc>
                </a:pP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3</a:t>
                </a:r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-</a:t>
                </a: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  <a:p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2+</a:t>
                </a:r>
              </a:p>
            </p:txBody>
          </p:sp>
          <p:cxnSp>
            <p:nvCxnSpPr>
              <p:cNvPr id="232" name="Connettore 1 4"/>
              <p:cNvCxnSpPr/>
              <p:nvPr/>
            </p:nvCxnSpPr>
            <p:spPr>
              <a:xfrm>
                <a:off x="2475198" y="5762711"/>
                <a:ext cx="598154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3" name="TextBox 232"/>
              <p:cNvSpPr txBox="1"/>
              <p:nvPr/>
            </p:nvSpPr>
            <p:spPr>
              <a:xfrm>
                <a:off x="3021914" y="5447975"/>
                <a:ext cx="4166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0+</a:t>
                </a:r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>
                <a:off x="3540688" y="1555660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236" name="Straight Connector 235"/>
              <p:cNvCxnSpPr/>
              <p:nvPr/>
            </p:nvCxnSpPr>
            <p:spPr>
              <a:xfrm flipV="1">
                <a:off x="694860" y="1555660"/>
                <a:ext cx="0" cy="4222394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TextBox 236"/>
              <p:cNvSpPr txBox="1"/>
              <p:nvPr/>
            </p:nvSpPr>
            <p:spPr>
              <a:xfrm rot="16200000">
                <a:off x="-281854" y="2486741"/>
                <a:ext cx="10519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prstClr val="black"/>
                    </a:solidFill>
                    <a:latin typeface="Corbel"/>
                    <a:cs typeface="Corbel"/>
                  </a:rPr>
                  <a:t>E [MeV]</a:t>
                </a:r>
                <a:endParaRPr lang="en-US" sz="2000" b="1" baseline="-250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</p:txBody>
          </p:sp>
          <p:cxnSp>
            <p:nvCxnSpPr>
              <p:cNvPr id="238" name="Connettore 1 7"/>
              <p:cNvCxnSpPr/>
              <p:nvPr/>
            </p:nvCxnSpPr>
            <p:spPr>
              <a:xfrm>
                <a:off x="628386" y="4525800"/>
                <a:ext cx="1329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ttore 1 7"/>
              <p:cNvCxnSpPr/>
              <p:nvPr/>
            </p:nvCxnSpPr>
            <p:spPr>
              <a:xfrm>
                <a:off x="628394" y="5155800"/>
                <a:ext cx="1329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nettore 1 7"/>
              <p:cNvCxnSpPr/>
              <p:nvPr/>
            </p:nvCxnSpPr>
            <p:spPr>
              <a:xfrm>
                <a:off x="628769" y="3895800"/>
                <a:ext cx="1329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ttore 1 7"/>
              <p:cNvCxnSpPr/>
              <p:nvPr/>
            </p:nvCxnSpPr>
            <p:spPr>
              <a:xfrm>
                <a:off x="628769" y="3265800"/>
                <a:ext cx="1329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Connettore 1 7"/>
              <p:cNvCxnSpPr/>
              <p:nvPr/>
            </p:nvCxnSpPr>
            <p:spPr>
              <a:xfrm>
                <a:off x="628769" y="2635800"/>
                <a:ext cx="1329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ttore 1 7"/>
              <p:cNvCxnSpPr/>
              <p:nvPr/>
            </p:nvCxnSpPr>
            <p:spPr>
              <a:xfrm>
                <a:off x="628769" y="2005800"/>
                <a:ext cx="1329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Rectangle 155"/>
              <p:cNvSpPr/>
              <p:nvPr/>
            </p:nvSpPr>
            <p:spPr>
              <a:xfrm>
                <a:off x="2352809" y="3763218"/>
                <a:ext cx="780187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b="1" dirty="0">
                    <a:solidFill>
                      <a:srgbClr val="CC009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B(</a:t>
                </a:r>
                <a:r>
                  <a:rPr lang="it-IT" b="1" dirty="0" err="1">
                    <a:solidFill>
                      <a:srgbClr val="CC009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E</a:t>
                </a:r>
                <a:r>
                  <a:rPr lang="it-IT" b="1" dirty="0" err="1">
                    <a:solidFill>
                      <a:srgbClr val="CC009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2"/>
                    <a:ea typeface="ＭＳ Ｐゴシック" charset="0"/>
                    <a:cs typeface="Symbol" charset="2"/>
                    <a:sym typeface="Symbol" charset="0"/>
                  </a:rPr>
                  <a:t>l</a:t>
                </a:r>
                <a:r>
                  <a:rPr lang="it-IT" b="1" dirty="0" smtClean="0">
                    <a:solidFill>
                      <a:srgbClr val="CC009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)</a:t>
                </a:r>
              </a:p>
              <a:p>
                <a:r>
                  <a:rPr lang="it-IT" b="1" dirty="0" smtClean="0">
                    <a:solidFill>
                      <a:srgbClr val="CC009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 </a:t>
                </a:r>
                <a:r>
                  <a:rPr lang="it-IT" b="1" dirty="0">
                    <a:solidFill>
                      <a:srgbClr val="CC009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≈7 </a:t>
                </a:r>
                <a:r>
                  <a:rPr lang="it-IT" b="1" dirty="0" err="1">
                    <a:solidFill>
                      <a:srgbClr val="CC009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W.u</a:t>
                </a:r>
                <a:r>
                  <a:rPr lang="it-IT" b="1" dirty="0">
                    <a:solidFill>
                      <a:srgbClr val="CC009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.</a:t>
                </a:r>
                <a:endParaRPr lang="en-US" dirty="0">
                  <a:solidFill>
                    <a:srgbClr val="CC0099"/>
                  </a:solidFill>
                  <a:latin typeface="Calibri"/>
                </a:endParaRPr>
              </a:p>
            </p:txBody>
          </p:sp>
          <p:pic>
            <p:nvPicPr>
              <p:cNvPr id="270" name="Picture 99"/>
              <p:cNvPicPr>
                <a:picLocks noChangeAspect="1"/>
              </p:cNvPicPr>
              <p:nvPr/>
            </p:nvPicPr>
            <p:blipFill rotWithShape="1">
              <a:blip r:embed="rId3"/>
              <a:srcRect l="4666" t="56553" r="57471"/>
              <a:stretch/>
            </p:blipFill>
            <p:spPr>
              <a:xfrm>
                <a:off x="2479654" y="2600458"/>
                <a:ext cx="342622" cy="366450"/>
              </a:xfrm>
              <a:prstGeom prst="rect">
                <a:avLst/>
              </a:prstGeom>
            </p:spPr>
          </p:pic>
          <p:pic>
            <p:nvPicPr>
              <p:cNvPr id="271" name="Picture 101"/>
              <p:cNvPicPr>
                <a:picLocks noChangeAspect="1"/>
              </p:cNvPicPr>
              <p:nvPr/>
            </p:nvPicPr>
            <p:blipFill rotWithShape="1">
              <a:blip r:embed="rId3"/>
              <a:srcRect l="5160" t="4754" r="56977" b="55393"/>
              <a:stretch/>
            </p:blipFill>
            <p:spPr>
              <a:xfrm>
                <a:off x="2571377" y="3278661"/>
                <a:ext cx="347598" cy="341019"/>
              </a:xfrm>
              <a:prstGeom prst="rect">
                <a:avLst/>
              </a:prstGeom>
            </p:spPr>
          </p:pic>
          <p:pic>
            <p:nvPicPr>
              <p:cNvPr id="272" name="Picture 102"/>
              <p:cNvPicPr>
                <a:picLocks noChangeAspect="1"/>
              </p:cNvPicPr>
              <p:nvPr/>
            </p:nvPicPr>
            <p:blipFill rotWithShape="1">
              <a:blip r:embed="rId3"/>
              <a:srcRect l="53725" t="4156" r="12359" b="56426"/>
              <a:stretch/>
            </p:blipFill>
            <p:spPr>
              <a:xfrm>
                <a:off x="2136940" y="2892677"/>
                <a:ext cx="338258" cy="366449"/>
              </a:xfrm>
              <a:prstGeom prst="rect">
                <a:avLst/>
              </a:prstGeom>
            </p:spPr>
          </p:pic>
          <p:cxnSp>
            <p:nvCxnSpPr>
              <p:cNvPr id="265" name="Connettore 1 7"/>
              <p:cNvCxnSpPr/>
              <p:nvPr/>
            </p:nvCxnSpPr>
            <p:spPr>
              <a:xfrm>
                <a:off x="3781594" y="2931238"/>
                <a:ext cx="370229" cy="25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Connettore 1 7"/>
              <p:cNvCxnSpPr/>
              <p:nvPr/>
            </p:nvCxnSpPr>
            <p:spPr>
              <a:xfrm>
                <a:off x="3781594" y="2861111"/>
                <a:ext cx="3702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ttore 1 7"/>
              <p:cNvCxnSpPr/>
              <p:nvPr/>
            </p:nvCxnSpPr>
            <p:spPr>
              <a:xfrm>
                <a:off x="3781594" y="2785566"/>
                <a:ext cx="3702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Connettore 1 7"/>
              <p:cNvCxnSpPr/>
              <p:nvPr/>
            </p:nvCxnSpPr>
            <p:spPr>
              <a:xfrm>
                <a:off x="3781594" y="2709713"/>
                <a:ext cx="3702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Connettore 1 7"/>
              <p:cNvCxnSpPr/>
              <p:nvPr/>
            </p:nvCxnSpPr>
            <p:spPr>
              <a:xfrm>
                <a:off x="3781594" y="2621606"/>
                <a:ext cx="3702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ttore 1 7"/>
              <p:cNvCxnSpPr/>
              <p:nvPr/>
            </p:nvCxnSpPr>
            <p:spPr>
              <a:xfrm>
                <a:off x="3781594" y="2453447"/>
                <a:ext cx="3702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" name="TextBox 279"/>
              <p:cNvSpPr txBox="1"/>
              <p:nvPr/>
            </p:nvSpPr>
            <p:spPr>
              <a:xfrm>
                <a:off x="3518479" y="2320898"/>
                <a:ext cx="339306" cy="877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2-</a:t>
                </a:r>
              </a:p>
              <a:p>
                <a:pPr>
                  <a:lnSpc>
                    <a:spcPct val="70000"/>
                  </a:lnSpc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9+</a:t>
                </a:r>
              </a:p>
              <a:p>
                <a:pPr>
                  <a:lnSpc>
                    <a:spcPct val="70000"/>
                  </a:lnSpc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7+</a:t>
                </a:r>
              </a:p>
              <a:p>
                <a:pPr>
                  <a:lnSpc>
                    <a:spcPct val="70000"/>
                  </a:lnSpc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5+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>
                  <a:lnSpc>
                    <a:spcPct val="70000"/>
                  </a:lnSpc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8</a:t>
                </a: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+</a:t>
                </a:r>
              </a:p>
              <a:p>
                <a:pPr>
                  <a:lnSpc>
                    <a:spcPct val="70000"/>
                  </a:lnSpc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6</a:t>
                </a: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+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pole tekstowe 108"/>
              <p:cNvSpPr txBox="1"/>
              <p:nvPr/>
            </p:nvSpPr>
            <p:spPr>
              <a:xfrm>
                <a:off x="838062" y="5023218"/>
                <a:ext cx="11308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17 </a:t>
                </a:r>
                <a:r>
                  <a:rPr lang="pl-PL" sz="20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states</a:t>
                </a:r>
                <a:endParaRPr lang="pl-PL" sz="2000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r>
                  <a:rPr lang="pl-PL" sz="20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J</a:t>
                </a:r>
                <a:r>
                  <a:rPr lang="pl-PL" sz="2000" baseline="300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p</a:t>
                </a:r>
                <a:r>
                  <a:rPr lang="pl-PL" sz="2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&lt; 11</a:t>
                </a:r>
                <a:r>
                  <a:rPr lang="pl-PL" sz="2000" baseline="30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(+,-)</a:t>
                </a:r>
              </a:p>
            </p:txBody>
          </p:sp>
          <p:sp>
            <p:nvSpPr>
              <p:cNvPr id="284" name="Rectangle 7"/>
              <p:cNvSpPr/>
              <p:nvPr/>
            </p:nvSpPr>
            <p:spPr>
              <a:xfrm>
                <a:off x="836168" y="1631615"/>
                <a:ext cx="3789306" cy="6540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50000"/>
                  </a:lnSpc>
                </a:pPr>
                <a:r>
                  <a:rPr lang="pl-PL" sz="2000" b="1" baseline="30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132</a:t>
                </a:r>
                <a:r>
                  <a:rPr lang="pl-PL" sz="20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Sn CORE </a:t>
                </a:r>
                <a:r>
                  <a:rPr lang="pl-PL" sz="20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Excitations</a:t>
                </a:r>
                <a:endParaRPr lang="pl-PL" sz="1600" b="1" i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1600" i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r>
                  <a:rPr lang="pl-PL" sz="1600" i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RPA (</a:t>
                </a:r>
                <a:r>
                  <a:rPr lang="pl-PL" sz="1600" i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Skyrme</a:t>
                </a:r>
                <a:r>
                  <a:rPr lang="pl-PL" sz="1600" i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X)</a:t>
                </a:r>
                <a:endParaRPr lang="pl-PL" sz="1600" i="1" baseline="300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r>
                  <a:rPr lang="pl-PL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endParaRPr lang="pl-PL" sz="16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cxnSp>
            <p:nvCxnSpPr>
              <p:cNvPr id="3" name="Straight Connector 2"/>
              <p:cNvCxnSpPr/>
              <p:nvPr/>
            </p:nvCxnSpPr>
            <p:spPr>
              <a:xfrm>
                <a:off x="694860" y="2323964"/>
                <a:ext cx="4103277" cy="0"/>
              </a:xfrm>
              <a:prstGeom prst="line">
                <a:avLst/>
              </a:prstGeom>
              <a:ln>
                <a:solidFill>
                  <a:srgbClr val="4F81BD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tangle 3"/>
              <p:cNvSpPr/>
              <p:nvPr/>
            </p:nvSpPr>
            <p:spPr>
              <a:xfrm>
                <a:off x="792291" y="2286191"/>
                <a:ext cx="14202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E* &lt; 5.5 </a:t>
                </a:r>
                <a:r>
                  <a:rPr lang="pl-PL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MeV</a:t>
                </a:r>
                <a:endParaRPr lang="pl-PL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4597813" y="1781439"/>
            <a:ext cx="4572000" cy="4298355"/>
            <a:chOff x="4597813" y="1555660"/>
            <a:chExt cx="4572000" cy="4298355"/>
          </a:xfrm>
        </p:grpSpPr>
        <p:cxnSp>
          <p:nvCxnSpPr>
            <p:cNvPr id="213" name="Connettore 1 4"/>
            <p:cNvCxnSpPr/>
            <p:nvPr/>
          </p:nvCxnSpPr>
          <p:spPr>
            <a:xfrm flipV="1">
              <a:off x="6636726" y="5772432"/>
              <a:ext cx="467999" cy="56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7"/>
            <p:cNvCxnSpPr/>
            <p:nvPr/>
          </p:nvCxnSpPr>
          <p:spPr>
            <a:xfrm>
              <a:off x="6636726" y="5401632"/>
              <a:ext cx="4679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8"/>
            <p:cNvCxnSpPr/>
            <p:nvPr/>
          </p:nvCxnSpPr>
          <p:spPr>
            <a:xfrm>
              <a:off x="6636726" y="3990432"/>
              <a:ext cx="4679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7"/>
            <p:cNvCxnSpPr/>
            <p:nvPr/>
          </p:nvCxnSpPr>
          <p:spPr>
            <a:xfrm>
              <a:off x="6636726" y="3900432"/>
              <a:ext cx="4679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7"/>
            <p:cNvCxnSpPr/>
            <p:nvPr/>
          </p:nvCxnSpPr>
          <p:spPr>
            <a:xfrm>
              <a:off x="6636726" y="4235232"/>
              <a:ext cx="4679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Łącznik prosty 152"/>
            <p:cNvCxnSpPr/>
            <p:nvPr/>
          </p:nvCxnSpPr>
          <p:spPr>
            <a:xfrm>
              <a:off x="4798137" y="1555660"/>
              <a:ext cx="0" cy="422142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CasellaDiTesto 22"/>
            <p:cNvSpPr txBox="1"/>
            <p:nvPr/>
          </p:nvSpPr>
          <p:spPr>
            <a:xfrm>
              <a:off x="7012997" y="5207684"/>
              <a:ext cx="5822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5/2</a:t>
              </a:r>
              <a:r>
                <a:rPr lang="it-IT" sz="1400" baseline="30000" dirty="0">
                  <a:solidFill>
                    <a:prstClr val="black"/>
                  </a:solidFill>
                  <a:latin typeface="Calibri"/>
                </a:rPr>
                <a:t>+                                         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</a:t>
              </a:r>
            </a:p>
            <a:p>
              <a:endParaRPr lang="it-IT" sz="800" dirty="0">
                <a:solidFill>
                  <a:prstClr val="black"/>
                </a:solidFill>
                <a:latin typeface="Calibri"/>
              </a:endParaRPr>
            </a:p>
            <a:p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 7/2</a:t>
              </a:r>
              <a:r>
                <a:rPr lang="it-IT" sz="1400" baseline="30000" dirty="0">
                  <a:solidFill>
                    <a:prstClr val="black"/>
                  </a:solidFill>
                  <a:latin typeface="Calibri"/>
                </a:rPr>
                <a:t>+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                            </a:t>
              </a:r>
              <a:endParaRPr lang="it-IT" sz="1400" baseline="30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2" name="Rectangle 7"/>
            <p:cNvSpPr/>
            <p:nvPr/>
          </p:nvSpPr>
          <p:spPr>
            <a:xfrm>
              <a:off x="4597813" y="1631615"/>
              <a:ext cx="4572000" cy="6540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pl-PL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Proton Single </a:t>
              </a:r>
              <a:r>
                <a:rPr lang="pl-PL" sz="2000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particle</a:t>
              </a:r>
              <a:r>
                <a:rPr lang="pl-PL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pl-PL" sz="2000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states</a:t>
              </a:r>
              <a:endParaRPr lang="pl-PL" sz="20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1600" i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r>
                <a:rPr lang="pl-PL" sz="1600" i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Hartree-Fock</a:t>
              </a:r>
              <a:r>
                <a:rPr lang="pl-PL" sz="1600" i="1" dirty="0" smtClean="0">
                  <a:solidFill>
                    <a:srgbClr val="0000FF"/>
                  </a:solidFill>
                  <a:latin typeface="Corbel"/>
                  <a:cs typeface="Corbel"/>
                </a:rPr>
                <a:t> (</a:t>
              </a:r>
              <a:r>
                <a:rPr lang="pl-PL" sz="1600" i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Skyrme</a:t>
              </a:r>
              <a:r>
                <a:rPr lang="pl-PL" sz="1600" i="1" dirty="0" smtClean="0">
                  <a:solidFill>
                    <a:srgbClr val="0000FF"/>
                  </a:solidFill>
                  <a:latin typeface="Corbel"/>
                  <a:cs typeface="Corbel"/>
                </a:rPr>
                <a:t> X)</a:t>
              </a:r>
              <a:endParaRPr lang="pl-PL" sz="1600" i="1" baseline="30000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r>
                <a:rPr lang="pl-PL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endParaRPr lang="pl-PL" sz="1600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49" name="Oval 2"/>
            <p:cNvSpPr>
              <a:spLocks noChangeAspect="1"/>
            </p:cNvSpPr>
            <p:nvPr/>
          </p:nvSpPr>
          <p:spPr bwMode="auto">
            <a:xfrm>
              <a:off x="7875613" y="5677485"/>
              <a:ext cx="95895" cy="107238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8100000" scaled="1"/>
              <a:tileRect/>
            </a:gradFill>
            <a:ln w="9525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118837" y="3637883"/>
              <a:ext cx="72448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1/2</a:t>
              </a:r>
              <a:r>
                <a:rPr lang="it-IT" sz="1400" baseline="30000" dirty="0">
                  <a:solidFill>
                    <a:prstClr val="black"/>
                  </a:solidFill>
                  <a:latin typeface="Calibri"/>
                </a:rPr>
                <a:t>+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        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104725" y="4078790"/>
              <a:ext cx="5052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3/2</a:t>
              </a:r>
              <a:r>
                <a:rPr lang="it-IT" sz="1400" baseline="30000" dirty="0">
                  <a:solidFill>
                    <a:prstClr val="black"/>
                  </a:solidFill>
                  <a:latin typeface="Calibri"/>
                </a:rPr>
                <a:t>+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041221" y="3845327"/>
              <a:ext cx="5636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11/2</a:t>
              </a:r>
              <a:r>
                <a:rPr lang="it-IT" sz="1400" baseline="30000" dirty="0">
                  <a:solidFill>
                    <a:prstClr val="black"/>
                  </a:solidFill>
                  <a:latin typeface="Calibri"/>
                </a:rPr>
                <a:t>-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656559" y="3484902"/>
            <a:ext cx="2686590" cy="1437322"/>
            <a:chOff x="3656553" y="3259126"/>
            <a:chExt cx="2686590" cy="1437322"/>
          </a:xfrm>
        </p:grpSpPr>
        <p:cxnSp>
          <p:nvCxnSpPr>
            <p:cNvPr id="70" name="Curved Connector 69"/>
            <p:cNvCxnSpPr/>
            <p:nvPr/>
          </p:nvCxnSpPr>
          <p:spPr>
            <a:xfrm>
              <a:off x="3656553" y="3259126"/>
              <a:ext cx="2686590" cy="1437322"/>
            </a:xfrm>
            <a:prstGeom prst="curvedConnector3">
              <a:avLst/>
            </a:prstGeom>
            <a:ln>
              <a:solidFill>
                <a:srgbClr val="FFCC66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4197836" y="3608095"/>
              <a:ext cx="13423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solidFill>
                    <a:srgbClr val="CC0099"/>
                  </a:solidFill>
                  <a:latin typeface="Corbel"/>
                  <a:cs typeface="Corbel"/>
                </a:rPr>
                <a:t>Coupling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2" name="TextBox 10"/>
          <p:cNvSpPr txBox="1"/>
          <p:nvPr/>
        </p:nvSpPr>
        <p:spPr>
          <a:xfrm>
            <a:off x="466306" y="6214726"/>
            <a:ext cx="839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  <a:sym typeface="Wingdings"/>
              </a:rPr>
              <a:t> </a:t>
            </a:r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Coupling matrix elements </a:t>
            </a:r>
            <a:r>
              <a:rPr lang="en-US" i="1" dirty="0" smtClean="0">
                <a:solidFill>
                  <a:srgbClr val="CC0099"/>
                </a:solidFill>
                <a:latin typeface="Corbel"/>
                <a:cs typeface="Corbel"/>
              </a:rPr>
              <a:t>between </a:t>
            </a:r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single particle</a:t>
            </a:r>
            <a:r>
              <a:rPr lang="en-US" i="1" dirty="0" smtClean="0">
                <a:solidFill>
                  <a:srgbClr val="CC0099"/>
                </a:solidFill>
                <a:latin typeface="Corbel"/>
                <a:cs typeface="Corbel"/>
              </a:rPr>
              <a:t> and </a:t>
            </a:r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CORE excitations</a:t>
            </a:r>
          </a:p>
          <a:p>
            <a:pPr algn="ctr"/>
            <a:r>
              <a:rPr lang="en-US" i="1" dirty="0" smtClean="0">
                <a:solidFill>
                  <a:srgbClr val="CC0099"/>
                </a:solidFill>
                <a:latin typeface="Corbel"/>
                <a:cs typeface="Corbel"/>
              </a:rPr>
              <a:t>are consistently calculated with the </a:t>
            </a:r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same </a:t>
            </a:r>
            <a:r>
              <a:rPr lang="en-US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SkX</a:t>
            </a:r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 interaction: </a:t>
            </a:r>
            <a:r>
              <a:rPr lang="en-US" b="1" i="1" dirty="0" smtClean="0">
                <a:solidFill>
                  <a:srgbClr val="0000FF"/>
                </a:solidFill>
                <a:latin typeface="Corbel"/>
                <a:cs typeface="Corbel"/>
              </a:rPr>
              <a:t>NO FREE PARAMETERS </a:t>
            </a:r>
            <a:endParaRPr lang="en-US" b="1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7937495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9"/>
          <p:cNvSpPr/>
          <p:nvPr/>
        </p:nvSpPr>
        <p:spPr>
          <a:xfrm>
            <a:off x="1529108" y="-13225"/>
            <a:ext cx="6394611" cy="867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Lifetimes Analysis from EXILL-FATIMA: </a:t>
            </a:r>
          </a:p>
          <a:p>
            <a:pPr algn="ctr">
              <a:lnSpc>
                <a:spcPct val="80000"/>
              </a:lnSpc>
            </a:pPr>
            <a:r>
              <a:rPr lang="en-US" sz="2400" i="1" dirty="0" smtClean="0">
                <a:solidFill>
                  <a:srgbClr val="0000FF"/>
                </a:solidFill>
                <a:latin typeface="Corbel"/>
                <a:cs typeface="Corbel"/>
              </a:rPr>
              <a:t>Nature of particle-CORE coupled states</a:t>
            </a:r>
            <a:endParaRPr lang="en-US" sz="2800" i="1" dirty="0">
              <a:solidFill>
                <a:srgbClr val="0000FF"/>
              </a:solidFill>
              <a:latin typeface="Corbel"/>
              <a:cs typeface="Corbel"/>
            </a:endParaRPr>
          </a:p>
          <a:p>
            <a:pPr algn="ctr">
              <a:lnSpc>
                <a:spcPct val="80000"/>
              </a:lnSpc>
            </a:pPr>
            <a:endParaRPr lang="en-US" sz="105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88" name="Gruppo 87"/>
          <p:cNvGrpSpPr/>
          <p:nvPr/>
        </p:nvGrpSpPr>
        <p:grpSpPr>
          <a:xfrm>
            <a:off x="4286217" y="594620"/>
            <a:ext cx="4738727" cy="6335816"/>
            <a:chOff x="883082" y="596781"/>
            <a:chExt cx="4738727" cy="6335816"/>
          </a:xfrm>
        </p:grpSpPr>
        <p:sp>
          <p:nvSpPr>
            <p:cNvPr id="5" name="Strzałka w prawo 4"/>
            <p:cNvSpPr/>
            <p:nvPr/>
          </p:nvSpPr>
          <p:spPr>
            <a:xfrm rot="5400000">
              <a:off x="1096772" y="4787833"/>
              <a:ext cx="2916000" cy="316808"/>
            </a:xfrm>
            <a:prstGeom prst="rightArrow">
              <a:avLst/>
            </a:prstGeom>
            <a:solidFill>
              <a:srgbClr val="0070C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Strzałka w prawo 5"/>
            <p:cNvSpPr/>
            <p:nvPr/>
          </p:nvSpPr>
          <p:spPr>
            <a:xfrm rot="5400000">
              <a:off x="1880819" y="2668751"/>
              <a:ext cx="1368000" cy="252000"/>
            </a:xfrm>
            <a:prstGeom prst="rightArrow">
              <a:avLst/>
            </a:prstGeom>
            <a:solidFill>
              <a:srgbClr val="0070C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7" name="Connettore 1 4"/>
            <p:cNvCxnSpPr/>
            <p:nvPr/>
          </p:nvCxnSpPr>
          <p:spPr>
            <a:xfrm>
              <a:off x="1804480" y="3481490"/>
              <a:ext cx="2218173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Łącznik prosty ze strzałką 22"/>
            <p:cNvCxnSpPr/>
            <p:nvPr/>
          </p:nvCxnSpPr>
          <p:spPr>
            <a:xfrm flipH="1">
              <a:off x="1720804" y="2592856"/>
              <a:ext cx="787" cy="3816000"/>
            </a:xfrm>
            <a:prstGeom prst="straightConnector1">
              <a:avLst/>
            </a:prstGeom>
            <a:ln w="190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4"/>
            <p:cNvCxnSpPr/>
            <p:nvPr/>
          </p:nvCxnSpPr>
          <p:spPr>
            <a:xfrm>
              <a:off x="988190" y="6404237"/>
              <a:ext cx="3871957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40"/>
            <p:cNvSpPr/>
            <p:nvPr/>
          </p:nvSpPr>
          <p:spPr>
            <a:xfrm>
              <a:off x="883082" y="6112812"/>
              <a:ext cx="6763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600" dirty="0">
                  <a:solidFill>
                    <a:prstClr val="black"/>
                  </a:solidFill>
                </a:rPr>
                <a:t>7</a:t>
              </a:r>
              <a:r>
                <a:rPr lang="pl-PL" sz="1600" dirty="0" smtClean="0">
                  <a:solidFill>
                    <a:prstClr val="black"/>
                  </a:solidFill>
                </a:rPr>
                <a:t>/2+</a:t>
              </a:r>
            </a:p>
          </p:txBody>
        </p:sp>
        <p:sp>
          <p:nvSpPr>
            <p:cNvPr id="11" name="Rectangle 40"/>
            <p:cNvSpPr/>
            <p:nvPr/>
          </p:nvSpPr>
          <p:spPr>
            <a:xfrm>
              <a:off x="1706805" y="3224811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400" dirty="0" smtClean="0">
                  <a:solidFill>
                    <a:prstClr val="black"/>
                  </a:solidFill>
                </a:rPr>
                <a:t>11/2</a:t>
              </a:r>
              <a:r>
                <a:rPr lang="pl-PL" sz="1400" dirty="0">
                  <a:solidFill>
                    <a:prstClr val="black"/>
                  </a:solidFill>
                </a:rPr>
                <a:t>-</a:t>
              </a:r>
              <a:endParaRPr lang="pl-PL" sz="14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" name="Rectangle 40"/>
            <p:cNvSpPr/>
            <p:nvPr/>
          </p:nvSpPr>
          <p:spPr>
            <a:xfrm>
              <a:off x="2539433" y="4485457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400" b="1" dirty="0" smtClean="0">
                  <a:solidFill>
                    <a:prstClr val="black"/>
                  </a:solidFill>
                </a:rPr>
                <a:t>2792</a:t>
              </a:r>
            </a:p>
          </p:txBody>
        </p:sp>
        <p:sp>
          <p:nvSpPr>
            <p:cNvPr id="13" name="Rectangle 40"/>
            <p:cNvSpPr/>
            <p:nvPr/>
          </p:nvSpPr>
          <p:spPr>
            <a:xfrm>
              <a:off x="1180445" y="3835733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400" dirty="0" smtClean="0">
                  <a:solidFill>
                    <a:prstClr val="black"/>
                  </a:solidFill>
                </a:rPr>
                <a:t>4192</a:t>
              </a:r>
            </a:p>
          </p:txBody>
        </p:sp>
        <p:sp>
          <p:nvSpPr>
            <p:cNvPr id="14" name="Rectangle 40"/>
            <p:cNvSpPr/>
            <p:nvPr/>
          </p:nvSpPr>
          <p:spPr>
            <a:xfrm>
              <a:off x="3107577" y="1837637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400" dirty="0" smtClean="0">
                  <a:solidFill>
                    <a:prstClr val="black"/>
                  </a:solidFill>
                </a:rPr>
                <a:t>4302</a:t>
              </a:r>
            </a:p>
          </p:txBody>
        </p:sp>
        <p:sp>
          <p:nvSpPr>
            <p:cNvPr id="15" name="Strzałka w prawo 71"/>
            <p:cNvSpPr/>
            <p:nvPr/>
          </p:nvSpPr>
          <p:spPr>
            <a:xfrm rot="5400000">
              <a:off x="2377383" y="1804094"/>
              <a:ext cx="375726" cy="212672"/>
            </a:xfrm>
            <a:prstGeom prst="rightArrow">
              <a:avLst>
                <a:gd name="adj1" fmla="val 62284"/>
                <a:gd name="adj2" fmla="val 44126"/>
              </a:avLst>
            </a:prstGeom>
            <a:solidFill>
              <a:srgbClr val="0070C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6" name="Connettore 1 4"/>
            <p:cNvCxnSpPr/>
            <p:nvPr/>
          </p:nvCxnSpPr>
          <p:spPr>
            <a:xfrm>
              <a:off x="1359383" y="2102427"/>
              <a:ext cx="277200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40"/>
            <p:cNvSpPr/>
            <p:nvPr/>
          </p:nvSpPr>
          <p:spPr>
            <a:xfrm>
              <a:off x="1296614" y="2149563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400" dirty="0" smtClean="0">
                  <a:solidFill>
                    <a:prstClr val="black"/>
                  </a:solidFill>
                </a:rPr>
                <a:t>11/2+</a:t>
              </a:r>
            </a:p>
          </p:txBody>
        </p:sp>
        <p:cxnSp>
          <p:nvCxnSpPr>
            <p:cNvPr id="18" name="Connettore 1 4"/>
            <p:cNvCxnSpPr/>
            <p:nvPr/>
          </p:nvCxnSpPr>
          <p:spPr>
            <a:xfrm>
              <a:off x="1359383" y="2418006"/>
              <a:ext cx="277200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4"/>
            <p:cNvCxnSpPr/>
            <p:nvPr/>
          </p:nvCxnSpPr>
          <p:spPr>
            <a:xfrm>
              <a:off x="1368827" y="1726701"/>
              <a:ext cx="277200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ięciokąt 76"/>
            <p:cNvSpPr/>
            <p:nvPr/>
          </p:nvSpPr>
          <p:spPr>
            <a:xfrm rot="5400000">
              <a:off x="2499689" y="1560349"/>
              <a:ext cx="144000" cy="144000"/>
            </a:xfrm>
            <a:prstGeom prst="homePlate">
              <a:avLst>
                <a:gd name="adj" fmla="val 39017"/>
              </a:avLst>
            </a:prstGeom>
            <a:solidFill>
              <a:srgbClr val="0070C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1" name="Connettore 1 4"/>
            <p:cNvCxnSpPr/>
            <p:nvPr/>
          </p:nvCxnSpPr>
          <p:spPr>
            <a:xfrm>
              <a:off x="1938803" y="1495917"/>
              <a:ext cx="2196000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40"/>
            <p:cNvSpPr/>
            <p:nvPr/>
          </p:nvSpPr>
          <p:spPr>
            <a:xfrm>
              <a:off x="2526246" y="1763128"/>
              <a:ext cx="60831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400" b="1" dirty="0" smtClean="0">
                  <a:solidFill>
                    <a:prstClr val="black"/>
                  </a:solidFill>
                </a:rPr>
                <a:t>162</a:t>
              </a:r>
            </a:p>
          </p:txBody>
        </p:sp>
        <p:cxnSp>
          <p:nvCxnSpPr>
            <p:cNvPr id="23" name="Connettore 1 4"/>
            <p:cNvCxnSpPr/>
            <p:nvPr/>
          </p:nvCxnSpPr>
          <p:spPr>
            <a:xfrm>
              <a:off x="1384583" y="1547260"/>
              <a:ext cx="277200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40"/>
            <p:cNvSpPr/>
            <p:nvPr/>
          </p:nvSpPr>
          <p:spPr>
            <a:xfrm>
              <a:off x="1298884" y="1487955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400" dirty="0" smtClean="0">
                  <a:solidFill>
                    <a:prstClr val="black"/>
                  </a:solidFill>
                </a:rPr>
                <a:t>15/2+</a:t>
              </a:r>
            </a:p>
          </p:txBody>
        </p:sp>
        <p:sp>
          <p:nvSpPr>
            <p:cNvPr id="25" name="Rectangle 40"/>
            <p:cNvSpPr/>
            <p:nvPr/>
          </p:nvSpPr>
          <p:spPr>
            <a:xfrm>
              <a:off x="2617721" y="1487955"/>
              <a:ext cx="4125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400" b="1" dirty="0" smtClean="0">
                  <a:solidFill>
                    <a:prstClr val="black"/>
                  </a:solidFill>
                </a:rPr>
                <a:t>62</a:t>
              </a:r>
            </a:p>
          </p:txBody>
        </p:sp>
        <p:sp>
          <p:nvSpPr>
            <p:cNvPr id="26" name="Rectangle 40"/>
            <p:cNvSpPr/>
            <p:nvPr/>
          </p:nvSpPr>
          <p:spPr>
            <a:xfrm>
              <a:off x="1312464" y="1267209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400" dirty="0" smtClean="0">
                  <a:solidFill>
                    <a:prstClr val="black"/>
                  </a:solidFill>
                </a:rPr>
                <a:t>17/2+</a:t>
              </a:r>
            </a:p>
          </p:txBody>
        </p:sp>
        <p:sp>
          <p:nvSpPr>
            <p:cNvPr id="27" name="Rectangle 40"/>
            <p:cNvSpPr/>
            <p:nvPr/>
          </p:nvSpPr>
          <p:spPr>
            <a:xfrm>
              <a:off x="1292092" y="1856553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400" dirty="0" smtClean="0">
                  <a:solidFill>
                    <a:prstClr val="black"/>
                  </a:solidFill>
                </a:rPr>
                <a:t>13/2+</a:t>
              </a:r>
            </a:p>
          </p:txBody>
        </p:sp>
        <p:sp>
          <p:nvSpPr>
            <p:cNvPr id="28" name="Rectangle 40"/>
            <p:cNvSpPr/>
            <p:nvPr/>
          </p:nvSpPr>
          <p:spPr>
            <a:xfrm>
              <a:off x="1330591" y="948013"/>
              <a:ext cx="66217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400" dirty="0" smtClean="0">
                  <a:solidFill>
                    <a:prstClr val="black"/>
                  </a:solidFill>
                </a:rPr>
                <a:t>21/2+</a:t>
              </a:r>
            </a:p>
          </p:txBody>
        </p:sp>
        <p:sp>
          <p:nvSpPr>
            <p:cNvPr id="29" name="pole tekstowe 90"/>
            <p:cNvSpPr txBox="1"/>
            <p:nvPr/>
          </p:nvSpPr>
          <p:spPr>
            <a:xfrm>
              <a:off x="1912785" y="1187712"/>
              <a:ext cx="1183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0000"/>
                  </a:solidFill>
                </a:rPr>
                <a:t>16.6 </a:t>
              </a:r>
              <a:r>
                <a:rPr lang="pl-PL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pl-PL" b="1" dirty="0" smtClean="0">
                  <a:solidFill>
                    <a:srgbClr val="FF0000"/>
                  </a:solidFill>
                </a:rPr>
                <a:t>s</a:t>
              </a:r>
              <a:endParaRPr lang="pl-PL" b="1" dirty="0">
                <a:solidFill>
                  <a:srgbClr val="FF0000"/>
                </a:solidFill>
              </a:endParaRPr>
            </a:p>
          </p:txBody>
        </p:sp>
        <p:cxnSp>
          <p:nvCxnSpPr>
            <p:cNvPr id="30" name="Łącznik prosty ze strzałką 91"/>
            <p:cNvCxnSpPr/>
            <p:nvPr/>
          </p:nvCxnSpPr>
          <p:spPr>
            <a:xfrm>
              <a:off x="1877362" y="1721663"/>
              <a:ext cx="0" cy="684001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Łącznik prosty ze strzałką 93"/>
            <p:cNvCxnSpPr/>
            <p:nvPr/>
          </p:nvCxnSpPr>
          <p:spPr>
            <a:xfrm>
              <a:off x="2099319" y="2108578"/>
              <a:ext cx="0" cy="324438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Prostokąt 118"/>
            <p:cNvSpPr/>
            <p:nvPr/>
          </p:nvSpPr>
          <p:spPr>
            <a:xfrm>
              <a:off x="2425258" y="2460052"/>
              <a:ext cx="299950" cy="45719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Prostokąt 119"/>
            <p:cNvSpPr/>
            <p:nvPr/>
          </p:nvSpPr>
          <p:spPr>
            <a:xfrm>
              <a:off x="2455435" y="2602846"/>
              <a:ext cx="299950" cy="69291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Prostokąt 120"/>
            <p:cNvSpPr/>
            <p:nvPr/>
          </p:nvSpPr>
          <p:spPr>
            <a:xfrm>
              <a:off x="2436385" y="2764986"/>
              <a:ext cx="299950" cy="59551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Prostokąt 121"/>
            <p:cNvSpPr/>
            <p:nvPr/>
          </p:nvSpPr>
          <p:spPr>
            <a:xfrm>
              <a:off x="2417335" y="2917386"/>
              <a:ext cx="299950" cy="59551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Prostokąt 122"/>
            <p:cNvSpPr/>
            <p:nvPr/>
          </p:nvSpPr>
          <p:spPr>
            <a:xfrm>
              <a:off x="3857807" y="3266627"/>
              <a:ext cx="299950" cy="819800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7" name="Łącznik prosty 125"/>
            <p:cNvCxnSpPr/>
            <p:nvPr/>
          </p:nvCxnSpPr>
          <p:spPr>
            <a:xfrm flipH="1" flipV="1">
              <a:off x="1859677" y="1241025"/>
              <a:ext cx="79126" cy="2548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Łącznik prosty 128"/>
            <p:cNvCxnSpPr/>
            <p:nvPr/>
          </p:nvCxnSpPr>
          <p:spPr>
            <a:xfrm flipH="1">
              <a:off x="1410235" y="1255682"/>
              <a:ext cx="432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Łącznik prosty ze strzałką 130"/>
            <p:cNvCxnSpPr/>
            <p:nvPr/>
          </p:nvCxnSpPr>
          <p:spPr>
            <a:xfrm>
              <a:off x="1720804" y="2433016"/>
              <a:ext cx="3930" cy="739268"/>
            </a:xfrm>
            <a:prstGeom prst="straightConnector1">
              <a:avLst/>
            </a:prstGeom>
            <a:ln w="190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Prostokąt 132"/>
            <p:cNvSpPr/>
            <p:nvPr/>
          </p:nvSpPr>
          <p:spPr>
            <a:xfrm>
              <a:off x="1540400" y="2637847"/>
              <a:ext cx="299950" cy="59273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rostokąt 133"/>
            <p:cNvSpPr/>
            <p:nvPr/>
          </p:nvSpPr>
          <p:spPr>
            <a:xfrm>
              <a:off x="1578500" y="2801677"/>
              <a:ext cx="299950" cy="45719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 134"/>
            <p:cNvSpPr/>
            <p:nvPr/>
          </p:nvSpPr>
          <p:spPr>
            <a:xfrm>
              <a:off x="1559727" y="2946036"/>
              <a:ext cx="299950" cy="45719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Prostokąt 135"/>
            <p:cNvSpPr/>
            <p:nvPr/>
          </p:nvSpPr>
          <p:spPr>
            <a:xfrm>
              <a:off x="1534280" y="3090395"/>
              <a:ext cx="299950" cy="88667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4" name="Rectangle 40"/>
            <p:cNvSpPr/>
            <p:nvPr/>
          </p:nvSpPr>
          <p:spPr>
            <a:xfrm>
              <a:off x="2505587" y="2578878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400" b="1" dirty="0" smtClean="0">
                  <a:solidFill>
                    <a:prstClr val="black"/>
                  </a:solidFill>
                </a:rPr>
                <a:t>1510</a:t>
              </a:r>
            </a:p>
          </p:txBody>
        </p:sp>
        <p:sp>
          <p:nvSpPr>
            <p:cNvPr id="45" name="pole tekstowe 108"/>
            <p:cNvSpPr txBox="1"/>
            <p:nvPr/>
          </p:nvSpPr>
          <p:spPr>
            <a:xfrm>
              <a:off x="2103993" y="6409377"/>
              <a:ext cx="9110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b="1" baseline="30000" dirty="0" smtClean="0">
                  <a:solidFill>
                    <a:srgbClr val="0000FF"/>
                  </a:solidFill>
                </a:rPr>
                <a:t>133</a:t>
              </a:r>
              <a:r>
                <a:rPr lang="pl-PL" sz="2800" b="1" dirty="0" smtClean="0">
                  <a:solidFill>
                    <a:srgbClr val="0000FF"/>
                  </a:solidFill>
                </a:rPr>
                <a:t>Sb</a:t>
              </a:r>
              <a:endParaRPr lang="pl-PL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46" name="Rectangle 40"/>
            <p:cNvSpPr/>
            <p:nvPr/>
          </p:nvSpPr>
          <p:spPr>
            <a:xfrm>
              <a:off x="3223132" y="1478844"/>
              <a:ext cx="4125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400" b="1" dirty="0" smtClean="0">
                  <a:solidFill>
                    <a:prstClr val="black"/>
                  </a:solidFill>
                </a:rPr>
                <a:t>75</a:t>
              </a:r>
            </a:p>
          </p:txBody>
        </p:sp>
        <p:cxnSp>
          <p:nvCxnSpPr>
            <p:cNvPr id="47" name="Łącznik prosty ze strzałką 126"/>
            <p:cNvCxnSpPr/>
            <p:nvPr/>
          </p:nvCxnSpPr>
          <p:spPr>
            <a:xfrm>
              <a:off x="3439041" y="1872272"/>
              <a:ext cx="0" cy="15856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ze strzałką 127"/>
            <p:cNvCxnSpPr/>
            <p:nvPr/>
          </p:nvCxnSpPr>
          <p:spPr>
            <a:xfrm>
              <a:off x="3439041" y="3457958"/>
              <a:ext cx="0" cy="19268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Łącznik prosty ze strzałką 129"/>
            <p:cNvCxnSpPr/>
            <p:nvPr/>
          </p:nvCxnSpPr>
          <p:spPr>
            <a:xfrm>
              <a:off x="3439041" y="5384837"/>
              <a:ext cx="0" cy="98912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"/>
            <p:cNvCxnSpPr/>
            <p:nvPr/>
          </p:nvCxnSpPr>
          <p:spPr>
            <a:xfrm>
              <a:off x="2690819" y="5366731"/>
              <a:ext cx="1360905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ze strzałką 136"/>
            <p:cNvCxnSpPr/>
            <p:nvPr/>
          </p:nvCxnSpPr>
          <p:spPr>
            <a:xfrm>
              <a:off x="4143493" y="1862796"/>
              <a:ext cx="0" cy="45111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40"/>
            <p:cNvSpPr/>
            <p:nvPr/>
          </p:nvSpPr>
          <p:spPr>
            <a:xfrm>
              <a:off x="3684469" y="5069440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400" dirty="0" smtClean="0">
                  <a:solidFill>
                    <a:prstClr val="black"/>
                  </a:solidFill>
                </a:rPr>
                <a:t>962</a:t>
              </a:r>
            </a:p>
          </p:txBody>
        </p:sp>
        <p:sp>
          <p:nvSpPr>
            <p:cNvPr id="53" name="Rectangle 40"/>
            <p:cNvSpPr/>
            <p:nvPr/>
          </p:nvSpPr>
          <p:spPr>
            <a:xfrm>
              <a:off x="2587758" y="5080671"/>
              <a:ext cx="6763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600" dirty="0" smtClean="0">
                  <a:solidFill>
                    <a:prstClr val="black"/>
                  </a:solidFill>
                </a:rPr>
                <a:t>5/2+</a:t>
              </a:r>
            </a:p>
          </p:txBody>
        </p:sp>
        <p:sp>
          <p:nvSpPr>
            <p:cNvPr id="54" name="Rectangle 40"/>
            <p:cNvSpPr/>
            <p:nvPr/>
          </p:nvSpPr>
          <p:spPr>
            <a:xfrm>
              <a:off x="3333785" y="4227273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400" dirty="0" smtClean="0">
                  <a:solidFill>
                    <a:prstClr val="black"/>
                  </a:solidFill>
                </a:rPr>
                <a:t>1830</a:t>
              </a:r>
            </a:p>
          </p:txBody>
        </p:sp>
        <p:sp>
          <p:nvSpPr>
            <p:cNvPr id="55" name="Rectangle 40"/>
            <p:cNvSpPr/>
            <p:nvPr/>
          </p:nvSpPr>
          <p:spPr>
            <a:xfrm>
              <a:off x="3332459" y="2521261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400" dirty="0" smtClean="0">
                  <a:solidFill>
                    <a:prstClr val="black"/>
                  </a:solidFill>
                </a:rPr>
                <a:t>1505</a:t>
              </a:r>
            </a:p>
          </p:txBody>
        </p:sp>
        <p:sp>
          <p:nvSpPr>
            <p:cNvPr id="56" name="Rectangle 40"/>
            <p:cNvSpPr/>
            <p:nvPr/>
          </p:nvSpPr>
          <p:spPr>
            <a:xfrm>
              <a:off x="3563782" y="3177865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400" dirty="0" smtClean="0">
                  <a:solidFill>
                    <a:prstClr val="black"/>
                  </a:solidFill>
                </a:rPr>
                <a:t>2792</a:t>
              </a:r>
            </a:p>
          </p:txBody>
        </p:sp>
        <p:sp>
          <p:nvSpPr>
            <p:cNvPr id="57" name="Rectangle 40"/>
            <p:cNvSpPr/>
            <p:nvPr/>
          </p:nvSpPr>
          <p:spPr>
            <a:xfrm>
              <a:off x="4072833" y="3985152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400" dirty="0" smtClean="0">
                  <a:solidFill>
                    <a:prstClr val="black"/>
                  </a:solidFill>
                </a:rPr>
                <a:t>4297</a:t>
              </a:r>
            </a:p>
          </p:txBody>
        </p:sp>
        <p:cxnSp>
          <p:nvCxnSpPr>
            <p:cNvPr id="58" name="Connettore 1 4"/>
            <p:cNvCxnSpPr/>
            <p:nvPr/>
          </p:nvCxnSpPr>
          <p:spPr>
            <a:xfrm flipV="1">
              <a:off x="3090886" y="1862796"/>
              <a:ext cx="1674000" cy="9479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4"/>
            <p:cNvCxnSpPr/>
            <p:nvPr/>
          </p:nvCxnSpPr>
          <p:spPr>
            <a:xfrm>
              <a:off x="3317418" y="1803912"/>
              <a:ext cx="1440000" cy="3153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40"/>
            <p:cNvSpPr/>
            <p:nvPr/>
          </p:nvSpPr>
          <p:spPr>
            <a:xfrm>
              <a:off x="3508071" y="1825228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400" dirty="0" smtClean="0">
                  <a:solidFill>
                    <a:prstClr val="black"/>
                  </a:solidFill>
                </a:rPr>
                <a:t>4297</a:t>
              </a:r>
            </a:p>
          </p:txBody>
        </p:sp>
        <p:sp>
          <p:nvSpPr>
            <p:cNvPr id="61" name="Rectangle 40"/>
            <p:cNvSpPr/>
            <p:nvPr/>
          </p:nvSpPr>
          <p:spPr>
            <a:xfrm>
              <a:off x="4406463" y="1826267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400" dirty="0" smtClean="0">
                  <a:solidFill>
                    <a:prstClr val="black"/>
                  </a:solidFill>
                </a:rPr>
                <a:t>13/2</a:t>
              </a:r>
              <a:r>
                <a:rPr lang="pl-PL" sz="1400" dirty="0">
                  <a:solidFill>
                    <a:prstClr val="black"/>
                  </a:solidFill>
                </a:rPr>
                <a:t>-</a:t>
              </a:r>
              <a:endParaRPr lang="pl-PL" sz="14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62" name="Rectangle 40"/>
            <p:cNvSpPr/>
            <p:nvPr/>
          </p:nvSpPr>
          <p:spPr>
            <a:xfrm>
              <a:off x="4688539" y="1660461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400" dirty="0" smtClean="0">
                  <a:solidFill>
                    <a:prstClr val="black"/>
                  </a:solidFill>
                </a:rPr>
                <a:t>15/2-</a:t>
              </a:r>
            </a:p>
          </p:txBody>
        </p:sp>
        <p:cxnSp>
          <p:nvCxnSpPr>
            <p:cNvPr id="63" name="Łącznik prosty ze strzałką 155"/>
            <p:cNvCxnSpPr/>
            <p:nvPr/>
          </p:nvCxnSpPr>
          <p:spPr>
            <a:xfrm>
              <a:off x="3770150" y="1547999"/>
              <a:ext cx="782" cy="23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Łącznik prosty ze strzałką 159"/>
            <p:cNvCxnSpPr/>
            <p:nvPr/>
          </p:nvCxnSpPr>
          <p:spPr>
            <a:xfrm>
              <a:off x="3175624" y="1709657"/>
              <a:ext cx="0" cy="1626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Łącznik prosty ze strzałką 161"/>
            <p:cNvCxnSpPr/>
            <p:nvPr/>
          </p:nvCxnSpPr>
          <p:spPr>
            <a:xfrm>
              <a:off x="3769204" y="1788244"/>
              <a:ext cx="782" cy="108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40"/>
            <p:cNvSpPr/>
            <p:nvPr/>
          </p:nvSpPr>
          <p:spPr>
            <a:xfrm>
              <a:off x="3303339" y="5698597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400" dirty="0" smtClean="0">
                  <a:solidFill>
                    <a:prstClr val="black"/>
                  </a:solidFill>
                </a:rPr>
                <a:t>962</a:t>
              </a:r>
            </a:p>
          </p:txBody>
        </p:sp>
        <p:grpSp>
          <p:nvGrpSpPr>
            <p:cNvPr id="67" name="Gruppo 66"/>
            <p:cNvGrpSpPr/>
            <p:nvPr/>
          </p:nvGrpSpPr>
          <p:grpSpPr>
            <a:xfrm>
              <a:off x="2637907" y="596781"/>
              <a:ext cx="2983902" cy="1189840"/>
              <a:chOff x="2069103" y="596781"/>
              <a:chExt cx="2983902" cy="1189840"/>
            </a:xfrm>
          </p:grpSpPr>
          <p:grpSp>
            <p:nvGrpSpPr>
              <p:cNvPr id="68" name="Grupa 13"/>
              <p:cNvGrpSpPr/>
              <p:nvPr/>
            </p:nvGrpSpPr>
            <p:grpSpPr>
              <a:xfrm>
                <a:off x="2526299" y="596781"/>
                <a:ext cx="1844412" cy="893007"/>
                <a:chOff x="2288195" y="596781"/>
                <a:chExt cx="1844412" cy="893007"/>
              </a:xfrm>
            </p:grpSpPr>
            <p:cxnSp>
              <p:nvCxnSpPr>
                <p:cNvPr id="79" name="Straight Arrow Connector 220"/>
                <p:cNvCxnSpPr/>
                <p:nvPr/>
              </p:nvCxnSpPr>
              <p:spPr>
                <a:xfrm>
                  <a:off x="2981025" y="804243"/>
                  <a:ext cx="0" cy="684000"/>
                </a:xfrm>
                <a:prstGeom prst="straightConnector1">
                  <a:avLst/>
                </a:prstGeom>
                <a:ln w="38100" cmpd="sng">
                  <a:solidFill>
                    <a:srgbClr val="FF00FF"/>
                  </a:solidFill>
                  <a:prstDash val="solid"/>
                  <a:headEnd type="none" w="sm" len="med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nettore 1 4"/>
                <p:cNvCxnSpPr/>
                <p:nvPr/>
              </p:nvCxnSpPr>
              <p:spPr>
                <a:xfrm>
                  <a:off x="2376000" y="804243"/>
                  <a:ext cx="839745" cy="0"/>
                </a:xfrm>
                <a:prstGeom prst="line">
                  <a:avLst/>
                </a:prstGeom>
                <a:ln w="28575" cmpd="sng">
                  <a:solidFill>
                    <a:srgbClr val="FF00F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220"/>
                <p:cNvCxnSpPr/>
                <p:nvPr/>
              </p:nvCxnSpPr>
              <p:spPr>
                <a:xfrm>
                  <a:off x="2782605" y="985788"/>
                  <a:ext cx="0" cy="504000"/>
                </a:xfrm>
                <a:prstGeom prst="straightConnector1">
                  <a:avLst/>
                </a:prstGeom>
                <a:ln w="38100" cmpd="sng">
                  <a:solidFill>
                    <a:srgbClr val="FF00FF"/>
                  </a:solidFill>
                  <a:prstDash val="solid"/>
                  <a:headEnd type="none" w="sm" len="med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ttore 1 4"/>
                <p:cNvCxnSpPr/>
                <p:nvPr/>
              </p:nvCxnSpPr>
              <p:spPr>
                <a:xfrm flipV="1">
                  <a:off x="2390235" y="976929"/>
                  <a:ext cx="828002" cy="2972"/>
                </a:xfrm>
                <a:prstGeom prst="line">
                  <a:avLst/>
                </a:prstGeom>
                <a:ln w="28575" cmpd="sng">
                  <a:solidFill>
                    <a:srgbClr val="FF00F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Rectangle 40"/>
                <p:cNvSpPr/>
                <p:nvPr/>
              </p:nvSpPr>
              <p:spPr>
                <a:xfrm>
                  <a:off x="3170474" y="830383"/>
                  <a:ext cx="95348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pl-PL" sz="1400" b="1" dirty="0" smtClean="0">
                      <a:solidFill>
                        <a:srgbClr val="FF00FF"/>
                      </a:solidFill>
                    </a:rPr>
                    <a:t>(23/2+)</a:t>
                  </a:r>
                </a:p>
              </p:txBody>
            </p:sp>
            <p:sp>
              <p:nvSpPr>
                <p:cNvPr id="84" name="Rectangle 40"/>
                <p:cNvSpPr/>
                <p:nvPr/>
              </p:nvSpPr>
              <p:spPr>
                <a:xfrm>
                  <a:off x="3177422" y="596781"/>
                  <a:ext cx="955185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pl-PL" sz="1400" b="1" dirty="0" smtClean="0">
                      <a:solidFill>
                        <a:srgbClr val="FF00FF"/>
                      </a:solidFill>
                    </a:rPr>
                    <a:t>(25/2+)</a:t>
                  </a:r>
                </a:p>
              </p:txBody>
            </p:sp>
            <p:sp>
              <p:nvSpPr>
                <p:cNvPr id="85" name="Rectangle 40"/>
                <p:cNvSpPr/>
                <p:nvPr/>
              </p:nvSpPr>
              <p:spPr>
                <a:xfrm>
                  <a:off x="2887624" y="976929"/>
                  <a:ext cx="608314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pl-PL" sz="1400" b="1" dirty="0" smtClean="0">
                      <a:solidFill>
                        <a:srgbClr val="FF00FF"/>
                      </a:solidFill>
                    </a:rPr>
                    <a:t>318</a:t>
                  </a:r>
                </a:p>
              </p:txBody>
            </p:sp>
            <p:sp>
              <p:nvSpPr>
                <p:cNvPr id="86" name="Rectangle 40"/>
                <p:cNvSpPr/>
                <p:nvPr/>
              </p:nvSpPr>
              <p:spPr>
                <a:xfrm>
                  <a:off x="2288195" y="1003120"/>
                  <a:ext cx="608314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pl-PL" sz="1400" b="1" dirty="0" smtClean="0">
                      <a:solidFill>
                        <a:srgbClr val="FF00FF"/>
                      </a:solidFill>
                    </a:rPr>
                    <a:t>208</a:t>
                  </a:r>
                </a:p>
              </p:txBody>
            </p:sp>
          </p:grpSp>
          <p:grpSp>
            <p:nvGrpSpPr>
              <p:cNvPr id="69" name="Grupa 6"/>
              <p:cNvGrpSpPr/>
              <p:nvPr/>
            </p:nvGrpSpPr>
            <p:grpSpPr>
              <a:xfrm>
                <a:off x="2069103" y="1101901"/>
                <a:ext cx="2983902" cy="684720"/>
                <a:chOff x="2069103" y="1101901"/>
                <a:chExt cx="2983902" cy="684720"/>
              </a:xfrm>
            </p:grpSpPr>
            <p:cxnSp>
              <p:nvCxnSpPr>
                <p:cNvPr id="70" name="Connettore 1 4"/>
                <p:cNvCxnSpPr/>
                <p:nvPr/>
              </p:nvCxnSpPr>
              <p:spPr>
                <a:xfrm>
                  <a:off x="3438978" y="1726701"/>
                  <a:ext cx="1584000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Grupa 3"/>
                <p:cNvGrpSpPr/>
                <p:nvPr/>
              </p:nvGrpSpPr>
              <p:grpSpPr>
                <a:xfrm>
                  <a:off x="2069103" y="1101901"/>
                  <a:ext cx="2983902" cy="684720"/>
                  <a:chOff x="2069103" y="1101901"/>
                  <a:chExt cx="2983902" cy="684720"/>
                </a:xfrm>
              </p:grpSpPr>
              <p:cxnSp>
                <p:nvCxnSpPr>
                  <p:cNvPr id="72" name="Connettore 1 4"/>
                  <p:cNvCxnSpPr/>
                  <p:nvPr/>
                </p:nvCxnSpPr>
                <p:spPr>
                  <a:xfrm>
                    <a:off x="2196000" y="1426932"/>
                    <a:ext cx="1386000" cy="0"/>
                  </a:xfrm>
                  <a:prstGeom prst="line">
                    <a:avLst/>
                  </a:prstGeom>
                  <a:ln w="28575" cmpd="sng">
                    <a:solidFill>
                      <a:srgbClr val="FF00F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Arrow Connector 220"/>
                  <p:cNvCxnSpPr/>
                  <p:nvPr/>
                </p:nvCxnSpPr>
                <p:spPr>
                  <a:xfrm>
                    <a:off x="2646997" y="1424578"/>
                    <a:ext cx="0" cy="324000"/>
                  </a:xfrm>
                  <a:prstGeom prst="straightConnector1">
                    <a:avLst/>
                  </a:prstGeom>
                  <a:ln w="38100" cmpd="sng">
                    <a:solidFill>
                      <a:srgbClr val="FF00FF"/>
                    </a:solidFill>
                    <a:prstDash val="sysDash"/>
                    <a:headEnd type="none" w="sm" len="med"/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4" name="Rectangle 40"/>
                  <p:cNvSpPr/>
                  <p:nvPr/>
                </p:nvSpPr>
                <p:spPr>
                  <a:xfrm>
                    <a:off x="2069103" y="1130549"/>
                    <a:ext cx="801419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/>
                    <a:r>
                      <a:rPr lang="pl-PL" sz="1400" b="1" dirty="0" smtClean="0">
                        <a:solidFill>
                          <a:srgbClr val="FF00FF"/>
                        </a:solidFill>
                      </a:rPr>
                      <a:t>(19/2+)</a:t>
                    </a:r>
                  </a:p>
                </p:txBody>
              </p:sp>
              <p:sp>
                <p:nvSpPr>
                  <p:cNvPr id="75" name="Rectangle 40"/>
                  <p:cNvSpPr/>
                  <p:nvPr/>
                </p:nvSpPr>
                <p:spPr>
                  <a:xfrm>
                    <a:off x="2654328" y="1478844"/>
                    <a:ext cx="412503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 algn="ctr"/>
                    <a:r>
                      <a:rPr lang="pl-PL" sz="1400" b="1" dirty="0" smtClean="0">
                        <a:solidFill>
                          <a:prstClr val="black"/>
                        </a:solidFill>
                      </a:rPr>
                      <a:t>75</a:t>
                    </a:r>
                  </a:p>
                </p:txBody>
              </p:sp>
              <p:cxnSp>
                <p:nvCxnSpPr>
                  <p:cNvPr id="76" name="Straight Arrow Connector 220"/>
                  <p:cNvCxnSpPr/>
                  <p:nvPr/>
                </p:nvCxnSpPr>
                <p:spPr>
                  <a:xfrm>
                    <a:off x="4533962" y="1102621"/>
                    <a:ext cx="0" cy="612000"/>
                  </a:xfrm>
                  <a:prstGeom prst="straightConnector1">
                    <a:avLst/>
                  </a:prstGeom>
                  <a:ln w="38100" cmpd="sng">
                    <a:solidFill>
                      <a:srgbClr val="FF00FF"/>
                    </a:solidFill>
                    <a:prstDash val="solid"/>
                    <a:headEnd type="none" w="sm" len="med"/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Connettore 1 4"/>
                  <p:cNvCxnSpPr/>
                  <p:nvPr/>
                </p:nvCxnSpPr>
                <p:spPr>
                  <a:xfrm>
                    <a:off x="4068000" y="1101901"/>
                    <a:ext cx="972000" cy="0"/>
                  </a:xfrm>
                  <a:prstGeom prst="line">
                    <a:avLst/>
                  </a:prstGeom>
                  <a:ln w="28575" cmpd="sng">
                    <a:solidFill>
                      <a:srgbClr val="FF00F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8" name="Rectangle 40"/>
                  <p:cNvSpPr/>
                  <p:nvPr/>
                </p:nvSpPr>
                <p:spPr>
                  <a:xfrm>
                    <a:off x="4444691" y="1214582"/>
                    <a:ext cx="608314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 algn="ctr"/>
                    <a:r>
                      <a:rPr lang="pl-PL" sz="1400" b="1" dirty="0">
                        <a:solidFill>
                          <a:srgbClr val="FF00FF"/>
                        </a:solidFill>
                      </a:rPr>
                      <a:t>2</a:t>
                    </a:r>
                    <a:r>
                      <a:rPr lang="pl-PL" sz="1400" b="1" dirty="0" smtClean="0">
                        <a:solidFill>
                          <a:srgbClr val="FF00FF"/>
                        </a:solidFill>
                      </a:rPr>
                      <a:t>23</a:t>
                    </a:r>
                  </a:p>
                </p:txBody>
              </p:sp>
            </p:grpSp>
          </p:grpSp>
        </p:grpSp>
      </p:grpSp>
      <p:grpSp>
        <p:nvGrpSpPr>
          <p:cNvPr id="2" name="Gruppo 1"/>
          <p:cNvGrpSpPr/>
          <p:nvPr/>
        </p:nvGrpSpPr>
        <p:grpSpPr>
          <a:xfrm>
            <a:off x="78523" y="1040446"/>
            <a:ext cx="5410703" cy="3973183"/>
            <a:chOff x="78507" y="1040414"/>
            <a:chExt cx="5410703" cy="3973183"/>
          </a:xfrm>
        </p:grpSpPr>
        <p:sp>
          <p:nvSpPr>
            <p:cNvPr id="90" name="Elipsa 112"/>
            <p:cNvSpPr/>
            <p:nvPr/>
          </p:nvSpPr>
          <p:spPr>
            <a:xfrm>
              <a:off x="4511000" y="1888867"/>
              <a:ext cx="978210" cy="318990"/>
            </a:xfrm>
            <a:prstGeom prst="ellipse">
              <a:avLst/>
            </a:prstGeom>
            <a:noFill/>
            <a:ln w="1905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91" name="Immagine 9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21" y="2437236"/>
              <a:ext cx="3955415" cy="2576361"/>
            </a:xfrm>
            <a:prstGeom prst="rect">
              <a:avLst/>
            </a:prstGeom>
          </p:spPr>
        </p:pic>
        <p:sp>
          <p:nvSpPr>
            <p:cNvPr id="93" name="TextBox 21"/>
            <p:cNvSpPr txBox="1"/>
            <p:nvPr/>
          </p:nvSpPr>
          <p:spPr>
            <a:xfrm>
              <a:off x="78507" y="1040414"/>
              <a:ext cx="4312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13/2</a:t>
              </a:r>
              <a:r>
                <a:rPr lang="en-US" sz="2400" b="1" baseline="30000" dirty="0" smtClean="0">
                  <a:solidFill>
                    <a:srgbClr val="CC0099"/>
                  </a:solidFill>
                  <a:latin typeface="Corbel"/>
                  <a:cs typeface="Corbel"/>
                </a:rPr>
                <a:t>+</a:t>
              </a:r>
              <a:r>
                <a:rPr lang="en-US" sz="2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@ 4302 </a:t>
              </a:r>
              <a:r>
                <a:rPr lang="en-US" sz="2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keV</a:t>
              </a:r>
              <a:r>
                <a:rPr lang="en-US" sz="2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endParaRPr lang="en-US" sz="24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198214" y="1524664"/>
            <a:ext cx="5263917" cy="5105084"/>
            <a:chOff x="198198" y="1524664"/>
            <a:chExt cx="5263917" cy="5105084"/>
          </a:xfrm>
        </p:grpSpPr>
        <p:sp>
          <p:nvSpPr>
            <p:cNvPr id="89" name="Elipsa 112"/>
            <p:cNvSpPr/>
            <p:nvPr/>
          </p:nvSpPr>
          <p:spPr>
            <a:xfrm>
              <a:off x="4483905" y="1524664"/>
              <a:ext cx="978210" cy="318990"/>
            </a:xfrm>
            <a:prstGeom prst="ellipse">
              <a:avLst/>
            </a:prstGeom>
            <a:noFill/>
            <a:ln w="1905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TextBox 140"/>
            <p:cNvSpPr txBox="1"/>
            <p:nvPr/>
          </p:nvSpPr>
          <p:spPr>
            <a:xfrm>
              <a:off x="763203" y="5833633"/>
              <a:ext cx="3908656" cy="79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8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235</a:t>
              </a:r>
              <a:r>
                <a:rPr lang="en-US" sz="28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U: 	</a:t>
              </a:r>
              <a:r>
                <a:rPr lang="en-US" sz="2400" dirty="0" smtClean="0">
                  <a:solidFill>
                    <a:srgbClr val="0000FF"/>
                  </a:solidFill>
                  <a:latin typeface="Corbel"/>
                  <a:cs typeface="Corbel"/>
                </a:rPr>
                <a:t>T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Corbel"/>
                  <a:cs typeface="Corbel"/>
                </a:rPr>
                <a:t>1/2</a:t>
              </a:r>
              <a:r>
                <a:rPr lang="en-US" baseline="-25000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en-US" sz="2400" dirty="0" smtClean="0">
                  <a:solidFill>
                    <a:srgbClr val="0000FF"/>
                  </a:solidFill>
                  <a:latin typeface="Corbel"/>
                  <a:cs typeface="Corbel"/>
                </a:rPr>
                <a:t>&lt; 17 </a:t>
              </a:r>
              <a:r>
                <a:rPr lang="en-US" sz="2400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ps</a:t>
              </a:r>
              <a:endParaRPr lang="en-US" sz="2400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>
                <a:lnSpc>
                  <a:spcPct val="80000"/>
                </a:lnSpc>
              </a:pPr>
              <a:r>
                <a:rPr lang="en-US" sz="28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241</a:t>
              </a:r>
              <a:r>
                <a:rPr lang="en-US" sz="28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Pu:	</a:t>
              </a:r>
              <a:r>
                <a:rPr lang="en-US" sz="2400" dirty="0">
                  <a:solidFill>
                    <a:srgbClr val="0000FF"/>
                  </a:solidFill>
                  <a:cs typeface="Symbol" charset="2"/>
                </a:rPr>
                <a:t>T</a:t>
              </a:r>
              <a:r>
                <a:rPr lang="en-US" sz="2000" baseline="-25000" dirty="0">
                  <a:solidFill>
                    <a:srgbClr val="0000FF"/>
                  </a:solidFill>
                  <a:cs typeface="Symbol" charset="2"/>
                </a:rPr>
                <a:t>1/2 </a:t>
              </a:r>
              <a:r>
                <a:rPr lang="en-US" sz="2400" dirty="0">
                  <a:solidFill>
                    <a:srgbClr val="0000FF"/>
                  </a:solidFill>
                  <a:latin typeface="Corbel"/>
                  <a:cs typeface="Corbel"/>
                </a:rPr>
                <a:t>&lt; </a:t>
              </a:r>
              <a:r>
                <a:rPr lang="en-US" sz="2400" dirty="0" smtClean="0">
                  <a:solidFill>
                    <a:srgbClr val="0000FF"/>
                  </a:solidFill>
                  <a:latin typeface="Corbel"/>
                  <a:cs typeface="Corbel"/>
                </a:rPr>
                <a:t>21 </a:t>
              </a:r>
              <a:r>
                <a:rPr lang="en-US" sz="2400" dirty="0" err="1">
                  <a:solidFill>
                    <a:srgbClr val="0000FF"/>
                  </a:solidFill>
                  <a:latin typeface="Corbel"/>
                  <a:cs typeface="Corbel"/>
                </a:rPr>
                <a:t>ps</a:t>
              </a:r>
              <a:endParaRPr lang="en-US" sz="2800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95" name="TextBox 21"/>
            <p:cNvSpPr txBox="1"/>
            <p:nvPr/>
          </p:nvSpPr>
          <p:spPr>
            <a:xfrm>
              <a:off x="198198" y="5340611"/>
              <a:ext cx="4312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15/2</a:t>
              </a:r>
              <a:r>
                <a:rPr lang="en-US" sz="2400" b="1" baseline="30000" dirty="0" smtClean="0">
                  <a:solidFill>
                    <a:srgbClr val="CC0099"/>
                  </a:solidFill>
                  <a:latin typeface="Corbel"/>
                  <a:cs typeface="Corbel"/>
                </a:rPr>
                <a:t>+</a:t>
              </a:r>
              <a:r>
                <a:rPr lang="en-US" sz="2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@ 4464 </a:t>
              </a:r>
              <a:r>
                <a:rPr lang="en-US" sz="2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keV</a:t>
              </a:r>
              <a:r>
                <a:rPr lang="en-US" sz="2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endParaRPr lang="en-US" sz="24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96" name="Rettangolo 95"/>
          <p:cNvSpPr/>
          <p:nvPr/>
        </p:nvSpPr>
        <p:spPr>
          <a:xfrm>
            <a:off x="5116084" y="3499306"/>
            <a:ext cx="698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16 </a:t>
            </a:r>
            <a:r>
              <a:rPr lang="en-US" b="1" dirty="0" err="1" smtClean="0">
                <a:solidFill>
                  <a:srgbClr val="FF0000"/>
                </a:solidFill>
                <a:latin typeface="Corbel"/>
                <a:cs typeface="Corbel"/>
              </a:rPr>
              <a:t>ps</a:t>
            </a:r>
            <a:endParaRPr lang="en-US" b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grpSp>
        <p:nvGrpSpPr>
          <p:cNvPr id="98" name="Gruppo 97"/>
          <p:cNvGrpSpPr/>
          <p:nvPr/>
        </p:nvGrpSpPr>
        <p:grpSpPr>
          <a:xfrm>
            <a:off x="6499011" y="342687"/>
            <a:ext cx="2374134" cy="4747336"/>
            <a:chOff x="6499011" y="389157"/>
            <a:chExt cx="2374134" cy="4747336"/>
          </a:xfrm>
          <a:effectLst/>
        </p:grpSpPr>
        <p:pic>
          <p:nvPicPr>
            <p:cNvPr id="97" name="Immagine 96"/>
            <p:cNvPicPr>
              <a:picLocks noChangeAspect="1"/>
            </p:cNvPicPr>
            <p:nvPr/>
          </p:nvPicPr>
          <p:blipFill rotWithShape="1">
            <a:blip r:embed="rId3"/>
            <a:srcRect r="9087"/>
            <a:stretch/>
          </p:blipFill>
          <p:spPr>
            <a:xfrm>
              <a:off x="6499011" y="389157"/>
              <a:ext cx="2374134" cy="4747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7" name="Rettangolo 86"/>
            <p:cNvSpPr/>
            <p:nvPr/>
          </p:nvSpPr>
          <p:spPr>
            <a:xfrm>
              <a:off x="7923704" y="389157"/>
              <a:ext cx="949441" cy="55669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9" name="TextBox 140"/>
          <p:cNvSpPr txBox="1"/>
          <p:nvPr/>
        </p:nvSpPr>
        <p:spPr>
          <a:xfrm>
            <a:off x="763219" y="1687848"/>
            <a:ext cx="3908656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235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U: 	</a:t>
            </a:r>
            <a:r>
              <a:rPr lang="en-US" sz="2400" dirty="0" smtClean="0">
                <a:solidFill>
                  <a:srgbClr val="0000FF"/>
                </a:solidFill>
                <a:latin typeface="Corbel"/>
                <a:cs typeface="Corbel"/>
              </a:rPr>
              <a:t>T</a:t>
            </a:r>
            <a:r>
              <a:rPr lang="en-US" sz="2400" baseline="-25000" dirty="0" smtClean="0">
                <a:solidFill>
                  <a:srgbClr val="0000FF"/>
                </a:solidFill>
                <a:latin typeface="Corbel"/>
                <a:cs typeface="Corbel"/>
              </a:rPr>
              <a:t>1/2</a:t>
            </a:r>
            <a:r>
              <a:rPr lang="en-US" baseline="-25000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orbel"/>
                <a:cs typeface="Corbel"/>
              </a:rPr>
              <a:t>= </a:t>
            </a:r>
            <a:r>
              <a:rPr lang="en-US" sz="2400" dirty="0" smtClean="0">
                <a:solidFill>
                  <a:srgbClr val="0000FF"/>
                </a:solidFill>
                <a:latin typeface="Corbel"/>
                <a:cs typeface="Corbel"/>
              </a:rPr>
              <a:t>32(10) </a:t>
            </a:r>
            <a:r>
              <a:rPr lang="en-US" sz="2400" dirty="0" err="1" smtClean="0">
                <a:solidFill>
                  <a:srgbClr val="0000FF"/>
                </a:solidFill>
                <a:latin typeface="Corbel"/>
                <a:cs typeface="Corbel"/>
              </a:rPr>
              <a:t>ps</a:t>
            </a:r>
            <a:endParaRPr lang="en-US" sz="2400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r>
              <a:rPr lang="en-US" sz="28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241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Pu:	</a:t>
            </a:r>
            <a:r>
              <a:rPr lang="en-US" sz="2400" dirty="0">
                <a:solidFill>
                  <a:srgbClr val="0000FF"/>
                </a:solidFill>
                <a:cs typeface="Symbol" charset="2"/>
              </a:rPr>
              <a:t>T</a:t>
            </a:r>
            <a:r>
              <a:rPr lang="en-US" sz="2000" baseline="-25000" dirty="0">
                <a:solidFill>
                  <a:srgbClr val="0000FF"/>
                </a:solidFill>
                <a:cs typeface="Symbol" charset="2"/>
              </a:rPr>
              <a:t>1/2 </a:t>
            </a:r>
            <a:r>
              <a:rPr lang="en-US" sz="2400" dirty="0" smtClean="0">
                <a:solidFill>
                  <a:srgbClr val="0000FF"/>
                </a:solidFill>
                <a:latin typeface="Corbel"/>
                <a:cs typeface="Corbel"/>
              </a:rPr>
              <a:t>= 30(12) </a:t>
            </a:r>
            <a:r>
              <a:rPr lang="en-US" sz="2400" dirty="0" err="1" smtClean="0">
                <a:solidFill>
                  <a:srgbClr val="0000FF"/>
                </a:solidFill>
                <a:latin typeface="Corbel"/>
                <a:cs typeface="Corbel"/>
              </a:rPr>
              <a:t>ps</a:t>
            </a:r>
            <a:endParaRPr lang="en-US" sz="24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00" name="Rettangolo 99"/>
          <p:cNvSpPr/>
          <p:nvPr/>
        </p:nvSpPr>
        <p:spPr>
          <a:xfrm>
            <a:off x="1785422" y="2600689"/>
            <a:ext cx="955578" cy="2838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91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763" y="789968"/>
            <a:ext cx="5932862" cy="35006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r="9087"/>
          <a:stretch/>
        </p:blipFill>
        <p:spPr>
          <a:xfrm>
            <a:off x="233481" y="789972"/>
            <a:ext cx="2716045" cy="543102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858615" y="898426"/>
            <a:ext cx="1090911" cy="588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3"/>
          <p:cNvSpPr txBox="1">
            <a:spLocks/>
          </p:cNvSpPr>
          <p:nvPr/>
        </p:nvSpPr>
        <p:spPr>
          <a:xfrm>
            <a:off x="549240" y="33475"/>
            <a:ext cx="8229600" cy="6016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GB" sz="2800" b="1" i="1" dirty="0" smtClean="0">
                <a:solidFill>
                  <a:srgbClr val="CC0099"/>
                </a:solidFill>
                <a:latin typeface="Corbel"/>
                <a:cs typeface="Corbel"/>
              </a:rPr>
              <a:t>Lifetime Measurements by Fast-Timing</a:t>
            </a:r>
            <a:endParaRPr lang="en-GB" sz="1800" b="1" i="1" dirty="0" smtClean="0">
              <a:solidFill>
                <a:srgbClr val="CC0099"/>
              </a:solidFill>
              <a:latin typeface="Corbel"/>
              <a:cs typeface="Corbe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32" y="4615878"/>
            <a:ext cx="3431793" cy="185294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4485390" y="4871666"/>
            <a:ext cx="1787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baseline="30000" dirty="0">
                <a:solidFill>
                  <a:srgbClr val="0000FF"/>
                </a:solidFill>
                <a:latin typeface="Corbel"/>
                <a:cs typeface="Corbel"/>
              </a:rPr>
              <a:t>152</a:t>
            </a:r>
            <a:r>
              <a:rPr lang="it-IT" b="1" dirty="0">
                <a:solidFill>
                  <a:srgbClr val="0000FF"/>
                </a:solidFill>
                <a:latin typeface="Corbel"/>
                <a:cs typeface="Corbel"/>
              </a:rPr>
              <a:t>Eu</a:t>
            </a:r>
          </a:p>
          <a:p>
            <a:pPr algn="r"/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b="1" baseline="30000" dirty="0">
                <a:solidFill>
                  <a:srgbClr val="0000FF"/>
                </a:solidFill>
                <a:latin typeface="Corbel"/>
                <a:cs typeface="Corbel"/>
              </a:rPr>
              <a:t>48</a:t>
            </a:r>
            <a:r>
              <a:rPr lang="it-IT" b="1" dirty="0">
                <a:solidFill>
                  <a:srgbClr val="0000FF"/>
                </a:solidFill>
                <a:latin typeface="Corbel"/>
                <a:cs typeface="Corbel"/>
              </a:rPr>
              <a:t>Ti(</a:t>
            </a:r>
            <a:r>
              <a:rPr lang="it-IT" b="1" dirty="0" err="1">
                <a:solidFill>
                  <a:srgbClr val="0000FF"/>
                </a:solidFill>
                <a:latin typeface="Corbel"/>
                <a:cs typeface="Corbel"/>
              </a:rPr>
              <a:t>n</a:t>
            </a:r>
            <a:r>
              <a:rPr lang="it-IT" b="1" dirty="0">
                <a:solidFill>
                  <a:srgbClr val="0000FF"/>
                </a:solidFill>
                <a:latin typeface="Corbel"/>
                <a:cs typeface="Corbel"/>
              </a:rPr>
              <a:t>,</a:t>
            </a:r>
            <a:r>
              <a:rPr lang="el-GR" b="1" dirty="0">
                <a:solidFill>
                  <a:srgbClr val="0000FF"/>
                </a:solidFill>
                <a:latin typeface="Corbel"/>
                <a:cs typeface="Corbel"/>
              </a:rPr>
              <a:t>γ</a:t>
            </a:r>
            <a:r>
              <a:rPr lang="it-IT" b="1" dirty="0">
                <a:solidFill>
                  <a:srgbClr val="0000FF"/>
                </a:solidFill>
                <a:latin typeface="Corbel"/>
                <a:cs typeface="Corbel"/>
              </a:rPr>
              <a:t>)</a:t>
            </a:r>
            <a:r>
              <a:rPr lang="it-IT" b="1" baseline="30000" dirty="0">
                <a:solidFill>
                  <a:srgbClr val="0000FF"/>
                </a:solidFill>
                <a:latin typeface="Corbel"/>
                <a:cs typeface="Corbel"/>
              </a:rPr>
              <a:t>49</a:t>
            </a:r>
            <a:r>
              <a:rPr lang="it-IT" b="1" dirty="0">
                <a:solidFill>
                  <a:srgbClr val="0000FF"/>
                </a:solidFill>
                <a:latin typeface="Corbel"/>
                <a:cs typeface="Corbel"/>
              </a:rPr>
              <a:t>Ti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822093" y="4830643"/>
            <a:ext cx="2078426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it-IT" i="1" dirty="0" err="1" smtClean="0">
                <a:solidFill>
                  <a:srgbClr val="0000FF"/>
                </a:solidFill>
                <a:latin typeface="Corbel"/>
                <a:cs typeface="Corbel"/>
              </a:rPr>
              <a:t>Prompt</a:t>
            </a:r>
            <a:r>
              <a:rPr lang="it-IT" i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i="1" dirty="0" err="1" smtClean="0">
                <a:solidFill>
                  <a:srgbClr val="0000FF"/>
                </a:solidFill>
                <a:latin typeface="Corbel"/>
                <a:cs typeface="Corbel"/>
              </a:rPr>
              <a:t>Response</a:t>
            </a:r>
            <a:r>
              <a:rPr lang="it-IT" i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</a:p>
          <a:p>
            <a:pPr algn="r">
              <a:lnSpc>
                <a:spcPct val="90000"/>
              </a:lnSpc>
            </a:pPr>
            <a:r>
              <a:rPr lang="it-IT" i="1" dirty="0" err="1" smtClean="0">
                <a:solidFill>
                  <a:srgbClr val="0000FF"/>
                </a:solidFill>
                <a:latin typeface="Corbel"/>
                <a:cs typeface="Corbel"/>
              </a:rPr>
              <a:t>Difference</a:t>
            </a:r>
            <a:r>
              <a:rPr lang="it-IT" i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</a:p>
          <a:p>
            <a:pPr algn="r">
              <a:lnSpc>
                <a:spcPct val="90000"/>
              </a:lnSpc>
            </a:pPr>
            <a:r>
              <a:rPr lang="it-IT" i="1" dirty="0" smtClean="0">
                <a:solidFill>
                  <a:srgbClr val="0000FF"/>
                </a:solidFill>
                <a:latin typeface="Corbel"/>
                <a:cs typeface="Corbel"/>
              </a:rPr>
              <a:t>Energy </a:t>
            </a:r>
            <a:r>
              <a:rPr lang="it-IT" i="1" dirty="0" err="1" smtClean="0">
                <a:solidFill>
                  <a:srgbClr val="0000FF"/>
                </a:solidFill>
                <a:latin typeface="Corbel"/>
                <a:cs typeface="Corbel"/>
              </a:rPr>
              <a:t>Dependence</a:t>
            </a:r>
            <a:endParaRPr lang="it-IT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2203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-201174" y="-12661"/>
            <a:ext cx="9694086" cy="191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ts val="3700"/>
              </a:lnSpc>
              <a:defRPr/>
            </a:pP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REX-ISOLDE </a:t>
            </a:r>
            <a:r>
              <a:rPr lang="pl-PL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experiment</a:t>
            </a: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– test of the </a:t>
            </a:r>
            <a:r>
              <a:rPr lang="pl-PL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method</a:t>
            </a:r>
            <a:endParaRPr lang="pl-PL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sz="800" b="1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 eaLnBrk="1" hangingPunct="1">
              <a:lnSpc>
                <a:spcPts val="2500"/>
              </a:lnSpc>
              <a:defRPr/>
            </a:pPr>
            <a:r>
              <a:rPr lang="en-U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Spectroscopy 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of n-rich </a:t>
            </a:r>
            <a:r>
              <a:rPr lang="en-US" b="1" baseline="30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9</a:t>
            </a:r>
            <a:r>
              <a:rPr lang="pl-PL" b="1" baseline="30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8-100</a:t>
            </a:r>
            <a:r>
              <a:rPr lang="en-US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Sr</a:t>
            </a:r>
            <a:r>
              <a:rPr lang="en-U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nuclei </a:t>
            </a:r>
            <a:endParaRPr lang="en-US" b="1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 eaLnBrk="1" hangingPunct="1">
              <a:lnSpc>
                <a:spcPts val="2500"/>
              </a:lnSpc>
              <a:defRPr/>
            </a:pPr>
            <a:r>
              <a:rPr lang="en-U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with</a:t>
            </a:r>
            <a:r>
              <a:rPr lang="pl-PL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pl-PL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triton</a:t>
            </a:r>
            <a:r>
              <a:rPr lang="pl-PL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transfer </a:t>
            </a:r>
            <a:r>
              <a:rPr lang="pl-PL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reaction</a:t>
            </a:r>
            <a:r>
              <a:rPr lang="en-U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pl-PL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induced</a:t>
            </a:r>
            <a:r>
              <a:rPr lang="pl-PL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by </a:t>
            </a:r>
            <a:r>
              <a:rPr lang="pl-PL" b="1" baseline="30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98</a:t>
            </a:r>
            <a:r>
              <a:rPr lang="pl-PL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Rb on </a:t>
            </a:r>
            <a:r>
              <a:rPr lang="pl-PL" b="1" baseline="30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7</a:t>
            </a:r>
            <a:r>
              <a:rPr lang="pl-PL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Li</a:t>
            </a:r>
            <a:endParaRPr lang="pl-PL" sz="1400" b="1" dirty="0" smtClean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pl-PL" sz="1800" dirty="0" err="1" smtClean="0">
                <a:solidFill>
                  <a:srgbClr val="FFFF00"/>
                </a:solidFill>
                <a:latin typeface="Calibri" pitchFamily="34" charset="0"/>
              </a:rPr>
              <a:t>Spokespersons</a:t>
            </a:r>
            <a:r>
              <a:rPr lang="pl-PL" sz="1800" dirty="0">
                <a:solidFill>
                  <a:srgbClr val="FFFF00"/>
                </a:solidFill>
                <a:latin typeface="Calibri" pitchFamily="34" charset="0"/>
              </a:rPr>
              <a:t>: </a:t>
            </a:r>
            <a:r>
              <a:rPr lang="pl-PL" sz="1800" dirty="0">
                <a:solidFill>
                  <a:schemeClr val="accent5">
                    <a:lumMod val="90000"/>
                  </a:schemeClr>
                </a:solidFill>
                <a:latin typeface="Calibri" pitchFamily="34" charset="0"/>
              </a:rPr>
              <a:t>Bogdan </a:t>
            </a:r>
            <a:r>
              <a:rPr lang="pl-PL" sz="1800" dirty="0" smtClean="0">
                <a:solidFill>
                  <a:schemeClr val="accent5">
                    <a:lumMod val="90000"/>
                  </a:schemeClr>
                </a:solidFill>
                <a:latin typeface="Calibri" pitchFamily="34" charset="0"/>
              </a:rPr>
              <a:t>Fornal </a:t>
            </a:r>
            <a:r>
              <a:rPr lang="pl-PL" sz="1800" dirty="0" smtClean="0">
                <a:solidFill>
                  <a:srgbClr val="FFFF00"/>
                </a:solidFill>
                <a:latin typeface="Calibri" pitchFamily="34" charset="0"/>
              </a:rPr>
              <a:t>and </a:t>
            </a:r>
            <a:r>
              <a:rPr lang="pl-PL" sz="1800" dirty="0" err="1">
                <a:solidFill>
                  <a:schemeClr val="accent5">
                    <a:lumMod val="90000"/>
                  </a:schemeClr>
                </a:solidFill>
                <a:latin typeface="Calibri" pitchFamily="34" charset="0"/>
              </a:rPr>
              <a:t>Silvia</a:t>
            </a:r>
            <a:r>
              <a:rPr lang="pl-PL" sz="1800" dirty="0">
                <a:solidFill>
                  <a:schemeClr val="accent5">
                    <a:lumMod val="90000"/>
                  </a:schemeClr>
                </a:solidFill>
                <a:latin typeface="Calibri" pitchFamily="34" charset="0"/>
              </a:rPr>
              <a:t> </a:t>
            </a:r>
            <a:r>
              <a:rPr lang="pl-PL" sz="1800" dirty="0" smtClean="0">
                <a:solidFill>
                  <a:schemeClr val="accent5">
                    <a:lumMod val="90000"/>
                  </a:schemeClr>
                </a:solidFill>
                <a:latin typeface="Calibri" pitchFamily="34" charset="0"/>
              </a:rPr>
              <a:t>Leoni </a:t>
            </a:r>
            <a:r>
              <a:rPr lang="it-IT" sz="1800" dirty="0" smtClean="0">
                <a:solidFill>
                  <a:srgbClr val="FFFF00"/>
                </a:solidFill>
                <a:latin typeface="Calibri" pitchFamily="34" charset="0"/>
              </a:rPr>
              <a:t>(</a:t>
            </a:r>
            <a:r>
              <a:rPr lang="it-IT" sz="1800" dirty="0">
                <a:solidFill>
                  <a:srgbClr val="FFFF00"/>
                </a:solidFill>
                <a:latin typeface="Calibri" pitchFamily="34" charset="0"/>
              </a:rPr>
              <a:t>November 2012)</a:t>
            </a:r>
            <a:endParaRPr lang="it-IT" sz="1800" dirty="0">
              <a:solidFill>
                <a:srgbClr val="FFFF00"/>
              </a:solidFill>
              <a:latin typeface="Corbel" pitchFamily="34" charset="0"/>
            </a:endParaRPr>
          </a:p>
          <a:p>
            <a:pPr algn="ctr" eaLnBrk="1" hangingPunct="1">
              <a:defRPr/>
            </a:pPr>
            <a:endParaRPr lang="en-US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1356948" y="1528608"/>
            <a:ext cx="6646985" cy="3308940"/>
            <a:chOff x="1470025" y="3263958"/>
            <a:chExt cx="7200900" cy="3308940"/>
          </a:xfrm>
        </p:grpSpPr>
        <p:grpSp>
          <p:nvGrpSpPr>
            <p:cNvPr id="2" name="Grupa 1"/>
            <p:cNvGrpSpPr>
              <a:grpSpLocks/>
            </p:cNvGrpSpPr>
            <p:nvPr/>
          </p:nvGrpSpPr>
          <p:grpSpPr bwMode="auto">
            <a:xfrm>
              <a:off x="1470025" y="3263958"/>
              <a:ext cx="7200900" cy="3308940"/>
              <a:chOff x="1562100" y="3368085"/>
              <a:chExt cx="7200900" cy="3308940"/>
            </a:xfrm>
          </p:grpSpPr>
          <p:pic>
            <p:nvPicPr>
              <p:cNvPr id="50181" name="Picture 15" descr="http://www.nndc.bnl.gov/nudat2/temp/z40n61zl2ct127790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2263" y="4275138"/>
                <a:ext cx="4416425" cy="2401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Prostokąt zaokrąglony 3"/>
              <p:cNvSpPr/>
              <p:nvPr/>
            </p:nvSpPr>
            <p:spPr>
              <a:xfrm>
                <a:off x="1562100" y="3368085"/>
                <a:ext cx="7200900" cy="962025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 w="508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l-PL" sz="2800" b="1" baseline="3000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98</a:t>
                </a:r>
                <a:r>
                  <a:rPr lang="pl-PL" sz="2800" b="1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Rb </a:t>
                </a:r>
                <a:r>
                  <a:rPr lang="pl-PL" sz="280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+ </a:t>
                </a:r>
                <a:r>
                  <a:rPr lang="en-US" sz="2800" b="1" baseline="3000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7</a:t>
                </a:r>
                <a:r>
                  <a:rPr lang="en-US" sz="2800" b="1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Li</a:t>
                </a:r>
                <a:r>
                  <a:rPr lang="pl-PL" sz="2800" b="1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          </a:t>
                </a:r>
                <a:r>
                  <a:rPr lang="pl-PL" sz="2800" b="1" baseline="3000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101-x</a:t>
                </a:r>
                <a:r>
                  <a:rPr lang="en-US" sz="2800" b="1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S</a:t>
                </a:r>
                <a:r>
                  <a:rPr lang="pl-PL" sz="2800" b="1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r</a:t>
                </a:r>
                <a:r>
                  <a:rPr lang="pl-PL" sz="280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+</a:t>
                </a:r>
                <a:r>
                  <a:rPr lang="en-US" sz="2800" b="1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α</a:t>
                </a:r>
                <a:r>
                  <a:rPr lang="pl-PL" sz="280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+</a:t>
                </a:r>
                <a:r>
                  <a:rPr lang="pl-PL" sz="2800" b="1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x</a:t>
                </a:r>
                <a:r>
                  <a:rPr lang="en-US" sz="2800" b="1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n</a:t>
                </a:r>
                <a:endParaRPr lang="pl-PL" sz="2800" dirty="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50183" name="Łącznik prosty ze strzałką 5"/>
              <p:cNvCxnSpPr>
                <a:cxnSpLocks noChangeShapeType="1"/>
              </p:cNvCxnSpPr>
              <p:nvPr/>
            </p:nvCxnSpPr>
            <p:spPr bwMode="auto">
              <a:xfrm>
                <a:off x="4543425" y="3850685"/>
                <a:ext cx="825500" cy="0"/>
              </a:xfrm>
              <a:prstGeom prst="straightConnector1">
                <a:avLst/>
              </a:prstGeom>
              <a:noFill/>
              <a:ln w="57150" algn="ctr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0184" name="Line 78"/>
              <p:cNvSpPr>
                <a:spLocks noChangeShapeType="1"/>
              </p:cNvSpPr>
              <p:nvPr/>
            </p:nvSpPr>
            <p:spPr bwMode="auto">
              <a:xfrm flipH="1" flipV="1">
                <a:off x="5111750" y="5989638"/>
                <a:ext cx="1588" cy="157162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0" hangingPunct="0"/>
                <a:endParaRPr lang="pl-PL" smtClea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50185" name="Grupa 2"/>
              <p:cNvGrpSpPr>
                <a:grpSpLocks/>
              </p:cNvGrpSpPr>
              <p:nvPr/>
            </p:nvGrpSpPr>
            <p:grpSpPr bwMode="auto">
              <a:xfrm>
                <a:off x="4878387" y="6046788"/>
                <a:ext cx="516389" cy="338137"/>
                <a:chOff x="4878000" y="6046787"/>
                <a:chExt cx="516083" cy="338138"/>
              </a:xfrm>
            </p:grpSpPr>
            <p:sp>
              <p:nvSpPr>
                <p:cNvPr id="50198" name="Oval 81"/>
                <p:cNvSpPr>
                  <a:spLocks noChangeArrowheads="1"/>
                </p:cNvSpPr>
                <p:nvPr/>
              </p:nvSpPr>
              <p:spPr bwMode="auto">
                <a:xfrm>
                  <a:off x="4940300" y="6046787"/>
                  <a:ext cx="346075" cy="338138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rgbClr val="FF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l-PL" altLang="pl-PL" sz="2400" smtClean="0">
                    <a:solidFill>
                      <a:srgbClr val="FFFF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199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4972050" y="6107112"/>
                  <a:ext cx="422033" cy="277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l-PL" altLang="pl-PL" sz="1200" b="1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Rb</a:t>
                  </a:r>
                </a:p>
              </p:txBody>
            </p:sp>
            <p:sp>
              <p:nvSpPr>
                <p:cNvPr id="50200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4878000" y="6055187"/>
                  <a:ext cx="323486" cy="2154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l-PL" altLang="pl-PL" sz="800" b="1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98</a:t>
                  </a:r>
                </a:p>
              </p:txBody>
            </p:sp>
          </p:grpSp>
          <p:grpSp>
            <p:nvGrpSpPr>
              <p:cNvPr id="50186" name="Grupa 26"/>
              <p:cNvGrpSpPr>
                <a:grpSpLocks/>
              </p:cNvGrpSpPr>
              <p:nvPr/>
            </p:nvGrpSpPr>
            <p:grpSpPr bwMode="auto">
              <a:xfrm>
                <a:off x="4600570" y="5762625"/>
                <a:ext cx="483879" cy="327025"/>
                <a:chOff x="4888786" y="5765800"/>
                <a:chExt cx="484293" cy="327025"/>
              </a:xfrm>
            </p:grpSpPr>
            <p:sp>
              <p:nvSpPr>
                <p:cNvPr id="50195" name="Oval 71"/>
                <p:cNvSpPr>
                  <a:spLocks noChangeArrowheads="1"/>
                </p:cNvSpPr>
                <p:nvPr/>
              </p:nvSpPr>
              <p:spPr bwMode="auto">
                <a:xfrm>
                  <a:off x="4938712" y="5765800"/>
                  <a:ext cx="347663" cy="327025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rgbClr val="FF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l-PL" altLang="pl-PL" sz="2400" smtClean="0">
                    <a:solidFill>
                      <a:srgbClr val="FFFF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196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4888786" y="5774193"/>
                  <a:ext cx="323955" cy="2154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l-PL" altLang="pl-PL" sz="800" b="1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98</a:t>
                  </a:r>
                </a:p>
              </p:txBody>
            </p:sp>
            <p:sp>
              <p:nvSpPr>
                <p:cNvPr id="50197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4996629" y="5791200"/>
                  <a:ext cx="376450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l-PL" altLang="pl-PL" sz="1200" b="1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Sr</a:t>
                  </a:r>
                </a:p>
              </p:txBody>
            </p:sp>
          </p:grpSp>
          <p:grpSp>
            <p:nvGrpSpPr>
              <p:cNvPr id="50187" name="Grupa 4"/>
              <p:cNvGrpSpPr>
                <a:grpSpLocks/>
              </p:cNvGrpSpPr>
              <p:nvPr/>
            </p:nvGrpSpPr>
            <p:grpSpPr bwMode="auto">
              <a:xfrm>
                <a:off x="4884737" y="5765800"/>
                <a:ext cx="488460" cy="327025"/>
                <a:chOff x="4884259" y="5765800"/>
                <a:chExt cx="488623" cy="327025"/>
              </a:xfrm>
            </p:grpSpPr>
            <p:sp>
              <p:nvSpPr>
                <p:cNvPr id="50192" name="Oval 71"/>
                <p:cNvSpPr>
                  <a:spLocks noChangeArrowheads="1"/>
                </p:cNvSpPr>
                <p:nvPr/>
              </p:nvSpPr>
              <p:spPr bwMode="auto">
                <a:xfrm>
                  <a:off x="4938712" y="5765800"/>
                  <a:ext cx="347663" cy="327025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rgbClr val="FF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l-PL" altLang="pl-PL" sz="2400" smtClean="0">
                    <a:solidFill>
                      <a:srgbClr val="FFFF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193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4884259" y="5774193"/>
                  <a:ext cx="323786" cy="2154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l-PL" altLang="pl-PL" sz="800" b="1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99</a:t>
                  </a:r>
                </a:p>
              </p:txBody>
            </p:sp>
            <p:sp>
              <p:nvSpPr>
                <p:cNvPr id="5019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4996629" y="5791200"/>
                  <a:ext cx="376253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l-PL" altLang="pl-PL" sz="1200" b="1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Sr</a:t>
                  </a:r>
                </a:p>
              </p:txBody>
            </p:sp>
          </p:grpSp>
          <p:grpSp>
            <p:nvGrpSpPr>
              <p:cNvPr id="50188" name="Grupa 22"/>
              <p:cNvGrpSpPr>
                <a:grpSpLocks/>
              </p:cNvGrpSpPr>
              <p:nvPr/>
            </p:nvGrpSpPr>
            <p:grpSpPr bwMode="auto">
              <a:xfrm>
                <a:off x="5170487" y="5761038"/>
                <a:ext cx="537696" cy="327025"/>
                <a:chOff x="4859446" y="5765800"/>
                <a:chExt cx="537911" cy="327025"/>
              </a:xfrm>
            </p:grpSpPr>
            <p:sp>
              <p:nvSpPr>
                <p:cNvPr id="50189" name="Oval 71"/>
                <p:cNvSpPr>
                  <a:spLocks noChangeArrowheads="1"/>
                </p:cNvSpPr>
                <p:nvPr/>
              </p:nvSpPr>
              <p:spPr bwMode="auto">
                <a:xfrm>
                  <a:off x="4938712" y="5765800"/>
                  <a:ext cx="347663" cy="327025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rgbClr val="FF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l-PL" altLang="pl-PL" sz="2400" smtClean="0">
                    <a:solidFill>
                      <a:srgbClr val="FFFF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190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4859446" y="5774193"/>
                  <a:ext cx="385644" cy="2154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l-PL" altLang="pl-PL" sz="800" b="1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50191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5021079" y="5791200"/>
                  <a:ext cx="376278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l-PL" altLang="pl-PL" sz="1200" b="1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Sr</a:t>
                  </a:r>
                </a:p>
              </p:txBody>
            </p:sp>
          </p:grpSp>
        </p:grpSp>
        <p:sp>
          <p:nvSpPr>
            <p:cNvPr id="25" name="Dowolny kształt 24"/>
            <p:cNvSpPr/>
            <p:nvPr/>
          </p:nvSpPr>
          <p:spPr bwMode="auto">
            <a:xfrm rot="21372820">
              <a:off x="5164901" y="5912643"/>
              <a:ext cx="408953" cy="231416"/>
            </a:xfrm>
            <a:custGeom>
              <a:avLst/>
              <a:gdLst>
                <a:gd name="connsiteX0" fmla="*/ 0 w 408953"/>
                <a:gd name="connsiteY0" fmla="*/ 229749 h 231416"/>
                <a:gd name="connsiteX1" fmla="*/ 234344 w 408953"/>
                <a:gd name="connsiteY1" fmla="*/ 197584 h 231416"/>
                <a:gd name="connsiteX2" fmla="*/ 408953 w 408953"/>
                <a:gd name="connsiteY2" fmla="*/ 0 h 23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953" h="231416">
                  <a:moveTo>
                    <a:pt x="0" y="229749"/>
                  </a:moveTo>
                  <a:cubicBezTo>
                    <a:pt x="83092" y="232812"/>
                    <a:pt x="166185" y="235876"/>
                    <a:pt x="234344" y="197584"/>
                  </a:cubicBezTo>
                  <a:cubicBezTo>
                    <a:pt x="302503" y="159292"/>
                    <a:pt x="355728" y="79646"/>
                    <a:pt x="408953" y="0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7" name="Grupa 6"/>
          <p:cNvGrpSpPr>
            <a:grpSpLocks noChangeAspect="1"/>
          </p:cNvGrpSpPr>
          <p:nvPr/>
        </p:nvGrpSpPr>
        <p:grpSpPr bwMode="auto">
          <a:xfrm>
            <a:off x="87661" y="5088903"/>
            <a:ext cx="5804322" cy="1599205"/>
            <a:chOff x="276225" y="4328244"/>
            <a:chExt cx="9304338" cy="2563505"/>
          </a:xfrm>
        </p:grpSpPr>
        <p:cxnSp>
          <p:nvCxnSpPr>
            <p:cNvPr id="28" name="Łącznik prosty ze strzałką 3"/>
            <p:cNvCxnSpPr>
              <a:cxnSpLocks noChangeShapeType="1"/>
            </p:cNvCxnSpPr>
            <p:nvPr/>
          </p:nvCxnSpPr>
          <p:spPr bwMode="auto">
            <a:xfrm flipV="1">
              <a:off x="1089025" y="5613242"/>
              <a:ext cx="1360488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Prostokąt 6"/>
            <p:cNvSpPr>
              <a:spLocks noChangeArrowheads="1"/>
            </p:cNvSpPr>
            <p:nvPr/>
          </p:nvSpPr>
          <p:spPr bwMode="auto">
            <a:xfrm>
              <a:off x="2557463" y="4690904"/>
              <a:ext cx="900112" cy="1808163"/>
            </a:xfrm>
            <a:prstGeom prst="rect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l-PL" altLang="pl-PL" sz="1600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Elipsa 24"/>
            <p:cNvSpPr/>
            <p:nvPr/>
          </p:nvSpPr>
          <p:spPr>
            <a:xfrm>
              <a:off x="2830513" y="5452895"/>
              <a:ext cx="320675" cy="31908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 sz="1200">
                <a:solidFill>
                  <a:srgbClr val="FFFFFF"/>
                </a:solidFill>
              </a:endParaRPr>
            </a:p>
          </p:txBody>
        </p:sp>
        <p:sp>
          <p:nvSpPr>
            <p:cNvPr id="31" name="Elipsa 25"/>
            <p:cNvSpPr/>
            <p:nvPr/>
          </p:nvSpPr>
          <p:spPr>
            <a:xfrm>
              <a:off x="276225" y="5165558"/>
              <a:ext cx="930275" cy="89375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 sz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pole tekstowe 26"/>
            <p:cNvSpPr txBox="1"/>
            <p:nvPr/>
          </p:nvSpPr>
          <p:spPr>
            <a:xfrm>
              <a:off x="377825" y="5363995"/>
              <a:ext cx="583816" cy="4440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82550">
                <a:defRPr/>
              </a:pPr>
              <a:r>
                <a:rPr lang="pl-PL" sz="1200" b="1" baseline="30000" dirty="0">
                  <a:solidFill>
                    <a:srgbClr val="0000FF"/>
                  </a:solidFill>
                  <a:latin typeface="Arial"/>
                  <a:cs typeface="Arial" panose="020B0604020202020204" pitchFamily="34" charset="0"/>
                </a:rPr>
                <a:t>A</a:t>
              </a:r>
              <a:r>
                <a:rPr lang="pl-PL" sz="1200" b="1" dirty="0">
                  <a:solidFill>
                    <a:srgbClr val="0000FF"/>
                  </a:solidFill>
                  <a:latin typeface="Arial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3" name="Elipsa 27"/>
            <p:cNvSpPr/>
            <p:nvPr/>
          </p:nvSpPr>
          <p:spPr>
            <a:xfrm>
              <a:off x="3971925" y="5195721"/>
              <a:ext cx="930275" cy="89375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 sz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" name="pole tekstowe 28"/>
            <p:cNvSpPr txBox="1"/>
            <p:nvPr/>
          </p:nvSpPr>
          <p:spPr>
            <a:xfrm>
              <a:off x="3948115" y="5411620"/>
              <a:ext cx="768828" cy="4440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82550">
                <a:defRPr/>
              </a:pPr>
              <a:r>
                <a:rPr lang="pl-PL" sz="1200" b="1" baseline="30000" dirty="0">
                  <a:solidFill>
                    <a:srgbClr val="0000FF"/>
                  </a:solidFill>
                  <a:latin typeface="Arial"/>
                  <a:cs typeface="Arial" panose="020B0604020202020204" pitchFamily="34" charset="0"/>
                </a:rPr>
                <a:t>A+1</a:t>
              </a:r>
              <a:r>
                <a:rPr lang="pl-PL" sz="1200" b="1" dirty="0">
                  <a:solidFill>
                    <a:srgbClr val="0000FF"/>
                  </a:solidFill>
                  <a:latin typeface="Arial"/>
                  <a:cs typeface="Arial" panose="020B0604020202020204" pitchFamily="34" charset="0"/>
                </a:rPr>
                <a:t>Y</a:t>
              </a:r>
            </a:p>
          </p:txBody>
        </p:sp>
        <p:cxnSp>
          <p:nvCxnSpPr>
            <p:cNvPr id="35" name="Łącznik prosty ze strzałką 12"/>
            <p:cNvCxnSpPr>
              <a:cxnSpLocks noChangeShapeType="1"/>
            </p:cNvCxnSpPr>
            <p:nvPr/>
          </p:nvCxnSpPr>
          <p:spPr bwMode="auto">
            <a:xfrm>
              <a:off x="4938713" y="5613242"/>
              <a:ext cx="3783012" cy="3016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pole tekstowe 30"/>
            <p:cNvSpPr txBox="1"/>
            <p:nvPr/>
          </p:nvSpPr>
          <p:spPr>
            <a:xfrm>
              <a:off x="2557463" y="4940135"/>
              <a:ext cx="762045" cy="5920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82550">
                <a:defRPr/>
              </a:pPr>
              <a:r>
                <a:rPr lang="pl-PL" b="1" baseline="30000" dirty="0">
                  <a:solidFill>
                    <a:srgbClr val="0000FF"/>
                  </a:solidFill>
                  <a:latin typeface="Arial"/>
                  <a:cs typeface="Arial" panose="020B0604020202020204" pitchFamily="34" charset="0"/>
                </a:rPr>
                <a:t>7</a:t>
              </a:r>
              <a:r>
                <a:rPr lang="pl-PL" b="1" dirty="0">
                  <a:solidFill>
                    <a:srgbClr val="0000FF"/>
                  </a:solidFill>
                  <a:latin typeface="Arial"/>
                  <a:cs typeface="Arial" panose="020B0604020202020204" pitchFamily="34" charset="0"/>
                </a:rPr>
                <a:t>Li</a:t>
              </a:r>
            </a:p>
          </p:txBody>
        </p:sp>
        <p:sp>
          <p:nvSpPr>
            <p:cNvPr id="37" name="Elipsa 31"/>
            <p:cNvSpPr/>
            <p:nvPr/>
          </p:nvSpPr>
          <p:spPr>
            <a:xfrm>
              <a:off x="3731074" y="4711708"/>
              <a:ext cx="320676" cy="31908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 sz="1200">
                <a:solidFill>
                  <a:srgbClr val="FFFFFF"/>
                </a:solidFill>
              </a:endParaRPr>
            </a:p>
          </p:txBody>
        </p:sp>
        <p:cxnSp>
          <p:nvCxnSpPr>
            <p:cNvPr id="38" name="Łącznik prosty ze strzałką 21"/>
            <p:cNvCxnSpPr>
              <a:cxnSpLocks noChangeShapeType="1"/>
            </p:cNvCxnSpPr>
            <p:nvPr/>
          </p:nvCxnSpPr>
          <p:spPr bwMode="auto">
            <a:xfrm flipV="1">
              <a:off x="3810794" y="4328244"/>
              <a:ext cx="756444" cy="602696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pole tekstowe 33"/>
            <p:cNvSpPr txBox="1"/>
            <p:nvPr/>
          </p:nvSpPr>
          <p:spPr>
            <a:xfrm>
              <a:off x="4016374" y="4337016"/>
              <a:ext cx="666044" cy="8387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82550">
                <a:defRPr/>
              </a:pPr>
              <a:r>
                <a:rPr lang="pl-PL" sz="2800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Symbol"/>
                </a:rPr>
                <a:t></a:t>
              </a:r>
              <a:endParaRPr lang="pl-PL" sz="2800" b="1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0" name="pole tekstowe 34"/>
            <p:cNvSpPr txBox="1"/>
            <p:nvPr/>
          </p:nvSpPr>
          <p:spPr>
            <a:xfrm>
              <a:off x="4226526" y="6053034"/>
              <a:ext cx="542703" cy="8387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82550">
                <a:defRPr/>
              </a:pPr>
              <a:r>
                <a:rPr lang="pl-PL" sz="2800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Symbol"/>
                </a:rPr>
                <a:t></a:t>
              </a:r>
              <a:endParaRPr lang="pl-PL" sz="2800" b="1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1" name="Schemat blokowy: wyodrębnianie 34"/>
            <p:cNvSpPr>
              <a:spLocks noChangeArrowheads="1"/>
            </p:cNvSpPr>
            <p:nvPr/>
          </p:nvSpPr>
          <p:spPr bwMode="auto">
            <a:xfrm rot="-5400000">
              <a:off x="7144544" y="3243898"/>
              <a:ext cx="161925" cy="4710113"/>
            </a:xfrm>
            <a:prstGeom prst="flowChartExtra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l-PL" altLang="pl-PL" sz="1600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2" name="Łącznik prosty ze strzałką 36"/>
            <p:cNvCxnSpPr>
              <a:cxnSpLocks noChangeShapeType="1"/>
            </p:cNvCxnSpPr>
            <p:nvPr/>
          </p:nvCxnSpPr>
          <p:spPr bwMode="auto">
            <a:xfrm>
              <a:off x="8404225" y="5003642"/>
              <a:ext cx="0" cy="44926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pole tekstowe 37"/>
            <p:cNvSpPr txBox="1"/>
            <p:nvPr/>
          </p:nvSpPr>
          <p:spPr>
            <a:xfrm>
              <a:off x="8404224" y="4935374"/>
              <a:ext cx="914936" cy="64137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sz="20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rPr>
                <a:t>~2º</a:t>
              </a:r>
            </a:p>
          </p:txBody>
        </p:sp>
        <p:cxnSp>
          <p:nvCxnSpPr>
            <p:cNvPr id="44" name="Łącznik prosty ze strzałką 43"/>
            <p:cNvCxnSpPr>
              <a:cxnSpLocks noChangeShapeType="1"/>
            </p:cNvCxnSpPr>
            <p:nvPr/>
          </p:nvCxnSpPr>
          <p:spPr bwMode="auto">
            <a:xfrm>
              <a:off x="8404225" y="5751354"/>
              <a:ext cx="0" cy="4699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Łącznik prosty ze strzałką 77"/>
            <p:cNvCxnSpPr>
              <a:cxnSpLocks noChangeShapeType="1"/>
              <a:stCxn id="33" idx="6"/>
            </p:cNvCxnSpPr>
            <p:nvPr/>
          </p:nvCxnSpPr>
          <p:spPr bwMode="auto">
            <a:xfrm>
              <a:off x="4902200" y="5642611"/>
              <a:ext cx="839788" cy="268443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Łącznik prosty ze strzałką 78"/>
            <p:cNvCxnSpPr>
              <a:cxnSpLocks noChangeShapeType="1"/>
            </p:cNvCxnSpPr>
            <p:nvPr/>
          </p:nvCxnSpPr>
          <p:spPr bwMode="auto">
            <a:xfrm flipV="1">
              <a:off x="4880113" y="4701353"/>
              <a:ext cx="736600" cy="695325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pole tekstowe 41"/>
            <p:cNvSpPr txBox="1"/>
            <p:nvPr/>
          </p:nvSpPr>
          <p:spPr>
            <a:xfrm>
              <a:off x="5597248" y="5675290"/>
              <a:ext cx="522046" cy="5920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82550">
                <a:defRPr/>
              </a:pPr>
              <a:r>
                <a:rPr lang="pl-PL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Symbol"/>
                </a:rPr>
                <a:t>n</a:t>
              </a:r>
              <a:endParaRPr lang="pl-PL" b="1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8" name="pole tekstowe 42"/>
            <p:cNvSpPr txBox="1"/>
            <p:nvPr/>
          </p:nvSpPr>
          <p:spPr>
            <a:xfrm>
              <a:off x="4756943" y="4457538"/>
              <a:ext cx="522046" cy="5920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82550">
                <a:defRPr/>
              </a:pPr>
              <a:r>
                <a:rPr lang="pl-PL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Symbol"/>
                </a:rPr>
                <a:t>n</a:t>
              </a:r>
              <a:endParaRPr lang="pl-PL" b="1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9" name="Prostokąt 15"/>
            <p:cNvSpPr>
              <a:spLocks noChangeArrowheads="1"/>
            </p:cNvSpPr>
            <p:nvPr/>
          </p:nvSpPr>
          <p:spPr bwMode="auto">
            <a:xfrm>
              <a:off x="370371" y="5610695"/>
              <a:ext cx="429960" cy="41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825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600" b="1" baseline="30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pl-PL" altLang="pl-PL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Prostokąt 40"/>
            <p:cNvSpPr>
              <a:spLocks noChangeArrowheads="1"/>
            </p:cNvSpPr>
            <p:nvPr/>
          </p:nvSpPr>
          <p:spPr bwMode="auto">
            <a:xfrm>
              <a:off x="3961293" y="5671018"/>
              <a:ext cx="583977" cy="345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825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200" b="1" baseline="30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Z+1</a:t>
              </a:r>
              <a:endParaRPr lang="pl-PL" altLang="pl-PL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Dowolny kształt 45"/>
            <p:cNvSpPr/>
            <p:nvPr/>
          </p:nvSpPr>
          <p:spPr>
            <a:xfrm rot="3175819">
              <a:off x="4470082" y="6271265"/>
              <a:ext cx="754924" cy="129578"/>
            </a:xfrm>
            <a:custGeom>
              <a:avLst/>
              <a:gdLst>
                <a:gd name="connsiteX0" fmla="*/ 0 w 10998200"/>
                <a:gd name="connsiteY0" fmla="*/ 407093 h 915093"/>
                <a:gd name="connsiteX1" fmla="*/ 292100 w 10998200"/>
                <a:gd name="connsiteY1" fmla="*/ 419793 h 915093"/>
                <a:gd name="connsiteX2" fmla="*/ 368300 w 10998200"/>
                <a:gd name="connsiteY2" fmla="*/ 445193 h 915093"/>
                <a:gd name="connsiteX3" fmla="*/ 419100 w 10998200"/>
                <a:gd name="connsiteY3" fmla="*/ 457893 h 915093"/>
                <a:gd name="connsiteX4" fmla="*/ 457200 w 10998200"/>
                <a:gd name="connsiteY4" fmla="*/ 470593 h 915093"/>
                <a:gd name="connsiteX5" fmla="*/ 571500 w 10998200"/>
                <a:gd name="connsiteY5" fmla="*/ 534093 h 915093"/>
                <a:gd name="connsiteX6" fmla="*/ 647700 w 10998200"/>
                <a:gd name="connsiteY6" fmla="*/ 597593 h 915093"/>
                <a:gd name="connsiteX7" fmla="*/ 762000 w 10998200"/>
                <a:gd name="connsiteY7" fmla="*/ 661093 h 915093"/>
                <a:gd name="connsiteX8" fmla="*/ 838200 w 10998200"/>
                <a:gd name="connsiteY8" fmla="*/ 724593 h 915093"/>
                <a:gd name="connsiteX9" fmla="*/ 914400 w 10998200"/>
                <a:gd name="connsiteY9" fmla="*/ 749993 h 915093"/>
                <a:gd name="connsiteX10" fmla="*/ 952500 w 10998200"/>
                <a:gd name="connsiteY10" fmla="*/ 775393 h 915093"/>
                <a:gd name="connsiteX11" fmla="*/ 990600 w 10998200"/>
                <a:gd name="connsiteY11" fmla="*/ 788093 h 915093"/>
                <a:gd name="connsiteX12" fmla="*/ 1066800 w 10998200"/>
                <a:gd name="connsiteY12" fmla="*/ 838893 h 915093"/>
                <a:gd name="connsiteX13" fmla="*/ 1104900 w 10998200"/>
                <a:gd name="connsiteY13" fmla="*/ 851593 h 915093"/>
                <a:gd name="connsiteX14" fmla="*/ 1181100 w 10998200"/>
                <a:gd name="connsiteY14" fmla="*/ 889693 h 915093"/>
                <a:gd name="connsiteX15" fmla="*/ 1651000 w 10998200"/>
                <a:gd name="connsiteY15" fmla="*/ 915093 h 915093"/>
                <a:gd name="connsiteX16" fmla="*/ 1854200 w 10998200"/>
                <a:gd name="connsiteY16" fmla="*/ 902393 h 915093"/>
                <a:gd name="connsiteX17" fmla="*/ 1968500 w 10998200"/>
                <a:gd name="connsiteY17" fmla="*/ 864293 h 915093"/>
                <a:gd name="connsiteX18" fmla="*/ 2108200 w 10998200"/>
                <a:gd name="connsiteY18" fmla="*/ 826193 h 915093"/>
                <a:gd name="connsiteX19" fmla="*/ 2222500 w 10998200"/>
                <a:gd name="connsiteY19" fmla="*/ 762693 h 915093"/>
                <a:gd name="connsiteX20" fmla="*/ 2260600 w 10998200"/>
                <a:gd name="connsiteY20" fmla="*/ 737293 h 915093"/>
                <a:gd name="connsiteX21" fmla="*/ 2286000 w 10998200"/>
                <a:gd name="connsiteY21" fmla="*/ 699193 h 915093"/>
                <a:gd name="connsiteX22" fmla="*/ 2374900 w 10998200"/>
                <a:gd name="connsiteY22" fmla="*/ 635693 h 915093"/>
                <a:gd name="connsiteX23" fmla="*/ 2451100 w 10998200"/>
                <a:gd name="connsiteY23" fmla="*/ 559493 h 915093"/>
                <a:gd name="connsiteX24" fmla="*/ 2540000 w 10998200"/>
                <a:gd name="connsiteY24" fmla="*/ 457893 h 915093"/>
                <a:gd name="connsiteX25" fmla="*/ 2616200 w 10998200"/>
                <a:gd name="connsiteY25" fmla="*/ 368993 h 915093"/>
                <a:gd name="connsiteX26" fmla="*/ 2654300 w 10998200"/>
                <a:gd name="connsiteY26" fmla="*/ 356293 h 915093"/>
                <a:gd name="connsiteX27" fmla="*/ 2768600 w 10998200"/>
                <a:gd name="connsiteY27" fmla="*/ 254693 h 915093"/>
                <a:gd name="connsiteX28" fmla="*/ 2806700 w 10998200"/>
                <a:gd name="connsiteY28" fmla="*/ 241993 h 915093"/>
                <a:gd name="connsiteX29" fmla="*/ 2844800 w 10998200"/>
                <a:gd name="connsiteY29" fmla="*/ 203893 h 915093"/>
                <a:gd name="connsiteX30" fmla="*/ 2933700 w 10998200"/>
                <a:gd name="connsiteY30" fmla="*/ 165793 h 915093"/>
                <a:gd name="connsiteX31" fmla="*/ 2959100 w 10998200"/>
                <a:gd name="connsiteY31" fmla="*/ 127693 h 915093"/>
                <a:gd name="connsiteX32" fmla="*/ 3073400 w 10998200"/>
                <a:gd name="connsiteY32" fmla="*/ 76893 h 915093"/>
                <a:gd name="connsiteX33" fmla="*/ 3136900 w 10998200"/>
                <a:gd name="connsiteY33" fmla="*/ 64193 h 915093"/>
                <a:gd name="connsiteX34" fmla="*/ 3187700 w 10998200"/>
                <a:gd name="connsiteY34" fmla="*/ 51493 h 915093"/>
                <a:gd name="connsiteX35" fmla="*/ 3302000 w 10998200"/>
                <a:gd name="connsiteY35" fmla="*/ 38793 h 915093"/>
                <a:gd name="connsiteX36" fmla="*/ 3937000 w 10998200"/>
                <a:gd name="connsiteY36" fmla="*/ 38793 h 915093"/>
                <a:gd name="connsiteX37" fmla="*/ 4013200 w 10998200"/>
                <a:gd name="connsiteY37" fmla="*/ 51493 h 915093"/>
                <a:gd name="connsiteX38" fmla="*/ 4051300 w 10998200"/>
                <a:gd name="connsiteY38" fmla="*/ 64193 h 915093"/>
                <a:gd name="connsiteX39" fmla="*/ 4102100 w 10998200"/>
                <a:gd name="connsiteY39" fmla="*/ 76893 h 915093"/>
                <a:gd name="connsiteX40" fmla="*/ 4140200 w 10998200"/>
                <a:gd name="connsiteY40" fmla="*/ 102293 h 915093"/>
                <a:gd name="connsiteX41" fmla="*/ 4178300 w 10998200"/>
                <a:gd name="connsiteY41" fmla="*/ 114993 h 915093"/>
                <a:gd name="connsiteX42" fmla="*/ 4279900 w 10998200"/>
                <a:gd name="connsiteY42" fmla="*/ 140393 h 915093"/>
                <a:gd name="connsiteX43" fmla="*/ 4318000 w 10998200"/>
                <a:gd name="connsiteY43" fmla="*/ 153093 h 915093"/>
                <a:gd name="connsiteX44" fmla="*/ 4419600 w 10998200"/>
                <a:gd name="connsiteY44" fmla="*/ 178493 h 915093"/>
                <a:gd name="connsiteX45" fmla="*/ 4495800 w 10998200"/>
                <a:gd name="connsiteY45" fmla="*/ 203893 h 915093"/>
                <a:gd name="connsiteX46" fmla="*/ 4610100 w 10998200"/>
                <a:gd name="connsiteY46" fmla="*/ 280093 h 915093"/>
                <a:gd name="connsiteX47" fmla="*/ 4648200 w 10998200"/>
                <a:gd name="connsiteY47" fmla="*/ 305493 h 915093"/>
                <a:gd name="connsiteX48" fmla="*/ 4686300 w 10998200"/>
                <a:gd name="connsiteY48" fmla="*/ 318193 h 915093"/>
                <a:gd name="connsiteX49" fmla="*/ 4737100 w 10998200"/>
                <a:gd name="connsiteY49" fmla="*/ 368993 h 915093"/>
                <a:gd name="connsiteX50" fmla="*/ 4775200 w 10998200"/>
                <a:gd name="connsiteY50" fmla="*/ 407093 h 915093"/>
                <a:gd name="connsiteX51" fmla="*/ 4889500 w 10998200"/>
                <a:gd name="connsiteY51" fmla="*/ 470593 h 915093"/>
                <a:gd name="connsiteX52" fmla="*/ 4953000 w 10998200"/>
                <a:gd name="connsiteY52" fmla="*/ 521393 h 915093"/>
                <a:gd name="connsiteX53" fmla="*/ 4978400 w 10998200"/>
                <a:gd name="connsiteY53" fmla="*/ 559493 h 915093"/>
                <a:gd name="connsiteX54" fmla="*/ 5016500 w 10998200"/>
                <a:gd name="connsiteY54" fmla="*/ 584893 h 915093"/>
                <a:gd name="connsiteX55" fmla="*/ 5054600 w 10998200"/>
                <a:gd name="connsiteY55" fmla="*/ 622993 h 915093"/>
                <a:gd name="connsiteX56" fmla="*/ 5168900 w 10998200"/>
                <a:gd name="connsiteY56" fmla="*/ 686493 h 915093"/>
                <a:gd name="connsiteX57" fmla="*/ 5245100 w 10998200"/>
                <a:gd name="connsiteY57" fmla="*/ 737293 h 915093"/>
                <a:gd name="connsiteX58" fmla="*/ 5321300 w 10998200"/>
                <a:gd name="connsiteY58" fmla="*/ 775393 h 915093"/>
                <a:gd name="connsiteX59" fmla="*/ 5410200 w 10998200"/>
                <a:gd name="connsiteY59" fmla="*/ 800793 h 915093"/>
                <a:gd name="connsiteX60" fmla="*/ 5613400 w 10998200"/>
                <a:gd name="connsiteY60" fmla="*/ 826193 h 915093"/>
                <a:gd name="connsiteX61" fmla="*/ 5651500 w 10998200"/>
                <a:gd name="connsiteY61" fmla="*/ 838893 h 915093"/>
                <a:gd name="connsiteX62" fmla="*/ 6375400 w 10998200"/>
                <a:gd name="connsiteY62" fmla="*/ 838893 h 915093"/>
                <a:gd name="connsiteX63" fmla="*/ 6451600 w 10998200"/>
                <a:gd name="connsiteY63" fmla="*/ 813493 h 915093"/>
                <a:gd name="connsiteX64" fmla="*/ 6489700 w 10998200"/>
                <a:gd name="connsiteY64" fmla="*/ 800793 h 915093"/>
                <a:gd name="connsiteX65" fmla="*/ 6578600 w 10998200"/>
                <a:gd name="connsiteY65" fmla="*/ 749993 h 915093"/>
                <a:gd name="connsiteX66" fmla="*/ 6667500 w 10998200"/>
                <a:gd name="connsiteY66" fmla="*/ 711893 h 915093"/>
                <a:gd name="connsiteX67" fmla="*/ 6705600 w 10998200"/>
                <a:gd name="connsiteY67" fmla="*/ 686493 h 915093"/>
                <a:gd name="connsiteX68" fmla="*/ 6743700 w 10998200"/>
                <a:gd name="connsiteY68" fmla="*/ 673793 h 915093"/>
                <a:gd name="connsiteX69" fmla="*/ 6819900 w 10998200"/>
                <a:gd name="connsiteY69" fmla="*/ 622993 h 915093"/>
                <a:gd name="connsiteX70" fmla="*/ 6858000 w 10998200"/>
                <a:gd name="connsiteY70" fmla="*/ 597593 h 915093"/>
                <a:gd name="connsiteX71" fmla="*/ 6896100 w 10998200"/>
                <a:gd name="connsiteY71" fmla="*/ 572193 h 915093"/>
                <a:gd name="connsiteX72" fmla="*/ 6934200 w 10998200"/>
                <a:gd name="connsiteY72" fmla="*/ 546793 h 915093"/>
                <a:gd name="connsiteX73" fmla="*/ 6959600 w 10998200"/>
                <a:gd name="connsiteY73" fmla="*/ 508693 h 915093"/>
                <a:gd name="connsiteX74" fmla="*/ 7035800 w 10998200"/>
                <a:gd name="connsiteY74" fmla="*/ 457893 h 915093"/>
                <a:gd name="connsiteX75" fmla="*/ 7061200 w 10998200"/>
                <a:gd name="connsiteY75" fmla="*/ 419793 h 915093"/>
                <a:gd name="connsiteX76" fmla="*/ 7137400 w 10998200"/>
                <a:gd name="connsiteY76" fmla="*/ 343593 h 915093"/>
                <a:gd name="connsiteX77" fmla="*/ 7200900 w 10998200"/>
                <a:gd name="connsiteY77" fmla="*/ 280093 h 915093"/>
                <a:gd name="connsiteX78" fmla="*/ 7289800 w 10998200"/>
                <a:gd name="connsiteY78" fmla="*/ 165793 h 915093"/>
                <a:gd name="connsiteX79" fmla="*/ 7366000 w 10998200"/>
                <a:gd name="connsiteY79" fmla="*/ 114993 h 915093"/>
                <a:gd name="connsiteX80" fmla="*/ 7404100 w 10998200"/>
                <a:gd name="connsiteY80" fmla="*/ 89593 h 915093"/>
                <a:gd name="connsiteX81" fmla="*/ 7861300 w 10998200"/>
                <a:gd name="connsiteY81" fmla="*/ 51493 h 915093"/>
                <a:gd name="connsiteX82" fmla="*/ 8013700 w 10998200"/>
                <a:gd name="connsiteY82" fmla="*/ 64193 h 915093"/>
                <a:gd name="connsiteX83" fmla="*/ 8051800 w 10998200"/>
                <a:gd name="connsiteY83" fmla="*/ 89593 h 915093"/>
                <a:gd name="connsiteX84" fmla="*/ 8280400 w 10998200"/>
                <a:gd name="connsiteY84" fmla="*/ 241993 h 915093"/>
                <a:gd name="connsiteX85" fmla="*/ 8318500 w 10998200"/>
                <a:gd name="connsiteY85" fmla="*/ 280093 h 915093"/>
                <a:gd name="connsiteX86" fmla="*/ 8445500 w 10998200"/>
                <a:gd name="connsiteY86" fmla="*/ 318193 h 915093"/>
                <a:gd name="connsiteX87" fmla="*/ 8534400 w 10998200"/>
                <a:gd name="connsiteY87" fmla="*/ 381693 h 915093"/>
                <a:gd name="connsiteX88" fmla="*/ 8572500 w 10998200"/>
                <a:gd name="connsiteY88" fmla="*/ 394393 h 915093"/>
                <a:gd name="connsiteX89" fmla="*/ 8610600 w 10998200"/>
                <a:gd name="connsiteY89" fmla="*/ 432493 h 915093"/>
                <a:gd name="connsiteX90" fmla="*/ 8648700 w 10998200"/>
                <a:gd name="connsiteY90" fmla="*/ 445193 h 915093"/>
                <a:gd name="connsiteX91" fmla="*/ 8712200 w 10998200"/>
                <a:gd name="connsiteY91" fmla="*/ 508693 h 915093"/>
                <a:gd name="connsiteX92" fmla="*/ 8826500 w 10998200"/>
                <a:gd name="connsiteY92" fmla="*/ 572193 h 915093"/>
                <a:gd name="connsiteX93" fmla="*/ 8902700 w 10998200"/>
                <a:gd name="connsiteY93" fmla="*/ 648393 h 915093"/>
                <a:gd name="connsiteX94" fmla="*/ 8940800 w 10998200"/>
                <a:gd name="connsiteY94" fmla="*/ 686493 h 915093"/>
                <a:gd name="connsiteX95" fmla="*/ 9029700 w 10998200"/>
                <a:gd name="connsiteY95" fmla="*/ 737293 h 915093"/>
                <a:gd name="connsiteX96" fmla="*/ 9080500 w 10998200"/>
                <a:gd name="connsiteY96" fmla="*/ 775393 h 915093"/>
                <a:gd name="connsiteX97" fmla="*/ 9156700 w 10998200"/>
                <a:gd name="connsiteY97" fmla="*/ 800793 h 915093"/>
                <a:gd name="connsiteX98" fmla="*/ 9194800 w 10998200"/>
                <a:gd name="connsiteY98" fmla="*/ 813493 h 915093"/>
                <a:gd name="connsiteX99" fmla="*/ 9321800 w 10998200"/>
                <a:gd name="connsiteY99" fmla="*/ 838893 h 915093"/>
                <a:gd name="connsiteX100" fmla="*/ 9423400 w 10998200"/>
                <a:gd name="connsiteY100" fmla="*/ 864293 h 915093"/>
                <a:gd name="connsiteX101" fmla="*/ 9702800 w 10998200"/>
                <a:gd name="connsiteY101" fmla="*/ 851593 h 915093"/>
                <a:gd name="connsiteX102" fmla="*/ 9753600 w 10998200"/>
                <a:gd name="connsiteY102" fmla="*/ 838893 h 915093"/>
                <a:gd name="connsiteX103" fmla="*/ 9829800 w 10998200"/>
                <a:gd name="connsiteY103" fmla="*/ 826193 h 915093"/>
                <a:gd name="connsiteX104" fmla="*/ 9893300 w 10998200"/>
                <a:gd name="connsiteY104" fmla="*/ 800793 h 915093"/>
                <a:gd name="connsiteX105" fmla="*/ 9969500 w 10998200"/>
                <a:gd name="connsiteY105" fmla="*/ 788093 h 915093"/>
                <a:gd name="connsiteX106" fmla="*/ 10020300 w 10998200"/>
                <a:gd name="connsiteY106" fmla="*/ 775393 h 915093"/>
                <a:gd name="connsiteX107" fmla="*/ 10096500 w 10998200"/>
                <a:gd name="connsiteY107" fmla="*/ 724593 h 915093"/>
                <a:gd name="connsiteX108" fmla="*/ 10160000 w 10998200"/>
                <a:gd name="connsiteY108" fmla="*/ 648393 h 915093"/>
                <a:gd name="connsiteX109" fmla="*/ 10223500 w 10998200"/>
                <a:gd name="connsiteY109" fmla="*/ 584893 h 915093"/>
                <a:gd name="connsiteX110" fmla="*/ 10248900 w 10998200"/>
                <a:gd name="connsiteY110" fmla="*/ 546793 h 915093"/>
                <a:gd name="connsiteX111" fmla="*/ 10287000 w 10998200"/>
                <a:gd name="connsiteY111" fmla="*/ 521393 h 915093"/>
                <a:gd name="connsiteX112" fmla="*/ 10299700 w 10998200"/>
                <a:gd name="connsiteY112" fmla="*/ 483293 h 915093"/>
                <a:gd name="connsiteX113" fmla="*/ 10388600 w 10998200"/>
                <a:gd name="connsiteY113" fmla="*/ 445193 h 915093"/>
                <a:gd name="connsiteX114" fmla="*/ 10426700 w 10998200"/>
                <a:gd name="connsiteY114" fmla="*/ 432493 h 915093"/>
                <a:gd name="connsiteX115" fmla="*/ 10502900 w 10998200"/>
                <a:gd name="connsiteY115" fmla="*/ 419793 h 915093"/>
                <a:gd name="connsiteX116" fmla="*/ 10566400 w 10998200"/>
                <a:gd name="connsiteY116" fmla="*/ 407093 h 915093"/>
                <a:gd name="connsiteX117" fmla="*/ 10934700 w 10998200"/>
                <a:gd name="connsiteY117" fmla="*/ 419793 h 915093"/>
                <a:gd name="connsiteX118" fmla="*/ 10998200 w 10998200"/>
                <a:gd name="connsiteY118" fmla="*/ 419793 h 915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10998200" h="915093">
                  <a:moveTo>
                    <a:pt x="0" y="407093"/>
                  </a:moveTo>
                  <a:cubicBezTo>
                    <a:pt x="97367" y="411326"/>
                    <a:pt x="195159" y="409765"/>
                    <a:pt x="292100" y="419793"/>
                  </a:cubicBezTo>
                  <a:cubicBezTo>
                    <a:pt x="318732" y="422548"/>
                    <a:pt x="342325" y="438699"/>
                    <a:pt x="368300" y="445193"/>
                  </a:cubicBezTo>
                  <a:cubicBezTo>
                    <a:pt x="385233" y="449426"/>
                    <a:pt x="402317" y="453098"/>
                    <a:pt x="419100" y="457893"/>
                  </a:cubicBezTo>
                  <a:cubicBezTo>
                    <a:pt x="431972" y="461571"/>
                    <a:pt x="445498" y="464092"/>
                    <a:pt x="457200" y="470593"/>
                  </a:cubicBezTo>
                  <a:cubicBezTo>
                    <a:pt x="588208" y="543375"/>
                    <a:pt x="485289" y="505356"/>
                    <a:pt x="571500" y="534093"/>
                  </a:cubicBezTo>
                  <a:cubicBezTo>
                    <a:pt x="599587" y="562180"/>
                    <a:pt x="612337" y="579912"/>
                    <a:pt x="647700" y="597593"/>
                  </a:cubicBezTo>
                  <a:cubicBezTo>
                    <a:pt x="711580" y="629533"/>
                    <a:pt x="681913" y="581006"/>
                    <a:pt x="762000" y="661093"/>
                  </a:cubicBezTo>
                  <a:cubicBezTo>
                    <a:pt x="785926" y="685019"/>
                    <a:pt x="806374" y="710448"/>
                    <a:pt x="838200" y="724593"/>
                  </a:cubicBezTo>
                  <a:cubicBezTo>
                    <a:pt x="862666" y="735467"/>
                    <a:pt x="892123" y="735141"/>
                    <a:pt x="914400" y="749993"/>
                  </a:cubicBezTo>
                  <a:cubicBezTo>
                    <a:pt x="927100" y="758460"/>
                    <a:pt x="938848" y="768567"/>
                    <a:pt x="952500" y="775393"/>
                  </a:cubicBezTo>
                  <a:cubicBezTo>
                    <a:pt x="964474" y="781380"/>
                    <a:pt x="978898" y="781592"/>
                    <a:pt x="990600" y="788093"/>
                  </a:cubicBezTo>
                  <a:cubicBezTo>
                    <a:pt x="1017285" y="802918"/>
                    <a:pt x="1037840" y="829240"/>
                    <a:pt x="1066800" y="838893"/>
                  </a:cubicBezTo>
                  <a:cubicBezTo>
                    <a:pt x="1079500" y="843126"/>
                    <a:pt x="1092926" y="845606"/>
                    <a:pt x="1104900" y="851593"/>
                  </a:cubicBezTo>
                  <a:cubicBezTo>
                    <a:pt x="1140290" y="869288"/>
                    <a:pt x="1140666" y="885437"/>
                    <a:pt x="1181100" y="889693"/>
                  </a:cubicBezTo>
                  <a:cubicBezTo>
                    <a:pt x="1256488" y="897629"/>
                    <a:pt x="1600619" y="912694"/>
                    <a:pt x="1651000" y="915093"/>
                  </a:cubicBezTo>
                  <a:cubicBezTo>
                    <a:pt x="1718733" y="910860"/>
                    <a:pt x="1786957" y="911563"/>
                    <a:pt x="1854200" y="902393"/>
                  </a:cubicBezTo>
                  <a:cubicBezTo>
                    <a:pt x="1934029" y="891507"/>
                    <a:pt x="1909536" y="876086"/>
                    <a:pt x="1968500" y="864293"/>
                  </a:cubicBezTo>
                  <a:cubicBezTo>
                    <a:pt x="2058254" y="846342"/>
                    <a:pt x="2011522" y="858419"/>
                    <a:pt x="2108200" y="826193"/>
                  </a:cubicBezTo>
                  <a:cubicBezTo>
                    <a:pt x="2175260" y="803840"/>
                    <a:pt x="2135161" y="820919"/>
                    <a:pt x="2222500" y="762693"/>
                  </a:cubicBezTo>
                  <a:lnTo>
                    <a:pt x="2260600" y="737293"/>
                  </a:lnTo>
                  <a:cubicBezTo>
                    <a:pt x="2269067" y="724593"/>
                    <a:pt x="2275207" y="709986"/>
                    <a:pt x="2286000" y="699193"/>
                  </a:cubicBezTo>
                  <a:cubicBezTo>
                    <a:pt x="2361753" y="623440"/>
                    <a:pt x="2310000" y="693382"/>
                    <a:pt x="2374900" y="635693"/>
                  </a:cubicBezTo>
                  <a:cubicBezTo>
                    <a:pt x="2401748" y="611828"/>
                    <a:pt x="2431175" y="589381"/>
                    <a:pt x="2451100" y="559493"/>
                  </a:cubicBezTo>
                  <a:cubicBezTo>
                    <a:pt x="2510367" y="470593"/>
                    <a:pt x="2476500" y="500226"/>
                    <a:pt x="2540000" y="457893"/>
                  </a:cubicBezTo>
                  <a:cubicBezTo>
                    <a:pt x="2564408" y="421281"/>
                    <a:pt x="2577005" y="396990"/>
                    <a:pt x="2616200" y="368993"/>
                  </a:cubicBezTo>
                  <a:cubicBezTo>
                    <a:pt x="2627093" y="361212"/>
                    <a:pt x="2641600" y="360526"/>
                    <a:pt x="2654300" y="356293"/>
                  </a:cubicBezTo>
                  <a:cubicBezTo>
                    <a:pt x="2687959" y="322634"/>
                    <a:pt x="2723275" y="277356"/>
                    <a:pt x="2768600" y="254693"/>
                  </a:cubicBezTo>
                  <a:cubicBezTo>
                    <a:pt x="2780574" y="248706"/>
                    <a:pt x="2794000" y="246226"/>
                    <a:pt x="2806700" y="241993"/>
                  </a:cubicBezTo>
                  <a:cubicBezTo>
                    <a:pt x="2819400" y="229293"/>
                    <a:pt x="2830185" y="214332"/>
                    <a:pt x="2844800" y="203893"/>
                  </a:cubicBezTo>
                  <a:cubicBezTo>
                    <a:pt x="2872263" y="184276"/>
                    <a:pt x="2902608" y="176157"/>
                    <a:pt x="2933700" y="165793"/>
                  </a:cubicBezTo>
                  <a:cubicBezTo>
                    <a:pt x="2942167" y="153093"/>
                    <a:pt x="2948307" y="138486"/>
                    <a:pt x="2959100" y="127693"/>
                  </a:cubicBezTo>
                  <a:cubicBezTo>
                    <a:pt x="2985704" y="101089"/>
                    <a:pt x="3041962" y="83181"/>
                    <a:pt x="3073400" y="76893"/>
                  </a:cubicBezTo>
                  <a:cubicBezTo>
                    <a:pt x="3094567" y="72660"/>
                    <a:pt x="3115828" y="68876"/>
                    <a:pt x="3136900" y="64193"/>
                  </a:cubicBezTo>
                  <a:cubicBezTo>
                    <a:pt x="3153939" y="60407"/>
                    <a:pt x="3170448" y="54147"/>
                    <a:pt x="3187700" y="51493"/>
                  </a:cubicBezTo>
                  <a:cubicBezTo>
                    <a:pt x="3225589" y="45664"/>
                    <a:pt x="3263900" y="43026"/>
                    <a:pt x="3302000" y="38793"/>
                  </a:cubicBezTo>
                  <a:cubicBezTo>
                    <a:pt x="3527078" y="-36233"/>
                    <a:pt x="3353786" y="16785"/>
                    <a:pt x="3937000" y="38793"/>
                  </a:cubicBezTo>
                  <a:cubicBezTo>
                    <a:pt x="3962732" y="39764"/>
                    <a:pt x="3988063" y="45907"/>
                    <a:pt x="4013200" y="51493"/>
                  </a:cubicBezTo>
                  <a:cubicBezTo>
                    <a:pt x="4026268" y="54397"/>
                    <a:pt x="4038428" y="60515"/>
                    <a:pt x="4051300" y="64193"/>
                  </a:cubicBezTo>
                  <a:cubicBezTo>
                    <a:pt x="4068083" y="68988"/>
                    <a:pt x="4085167" y="72660"/>
                    <a:pt x="4102100" y="76893"/>
                  </a:cubicBezTo>
                  <a:cubicBezTo>
                    <a:pt x="4114800" y="85360"/>
                    <a:pt x="4126548" y="95467"/>
                    <a:pt x="4140200" y="102293"/>
                  </a:cubicBezTo>
                  <a:cubicBezTo>
                    <a:pt x="4152174" y="108280"/>
                    <a:pt x="4165385" y="111471"/>
                    <a:pt x="4178300" y="114993"/>
                  </a:cubicBezTo>
                  <a:cubicBezTo>
                    <a:pt x="4211979" y="124178"/>
                    <a:pt x="4246782" y="129354"/>
                    <a:pt x="4279900" y="140393"/>
                  </a:cubicBezTo>
                  <a:cubicBezTo>
                    <a:pt x="4292600" y="144626"/>
                    <a:pt x="4305085" y="149571"/>
                    <a:pt x="4318000" y="153093"/>
                  </a:cubicBezTo>
                  <a:cubicBezTo>
                    <a:pt x="4351679" y="162278"/>
                    <a:pt x="4386482" y="167454"/>
                    <a:pt x="4419600" y="178493"/>
                  </a:cubicBezTo>
                  <a:cubicBezTo>
                    <a:pt x="4445000" y="186960"/>
                    <a:pt x="4473523" y="189041"/>
                    <a:pt x="4495800" y="203893"/>
                  </a:cubicBezTo>
                  <a:lnTo>
                    <a:pt x="4610100" y="280093"/>
                  </a:lnTo>
                  <a:cubicBezTo>
                    <a:pt x="4622800" y="288560"/>
                    <a:pt x="4633720" y="300666"/>
                    <a:pt x="4648200" y="305493"/>
                  </a:cubicBezTo>
                  <a:lnTo>
                    <a:pt x="4686300" y="318193"/>
                  </a:lnTo>
                  <a:cubicBezTo>
                    <a:pt x="4710490" y="390764"/>
                    <a:pt x="4679043" y="330288"/>
                    <a:pt x="4737100" y="368993"/>
                  </a:cubicBezTo>
                  <a:cubicBezTo>
                    <a:pt x="4752044" y="378956"/>
                    <a:pt x="4761023" y="396066"/>
                    <a:pt x="4775200" y="407093"/>
                  </a:cubicBezTo>
                  <a:cubicBezTo>
                    <a:pt x="4840704" y="458041"/>
                    <a:pt x="4832015" y="451431"/>
                    <a:pt x="4889500" y="470593"/>
                  </a:cubicBezTo>
                  <a:cubicBezTo>
                    <a:pt x="4962293" y="579782"/>
                    <a:pt x="4865366" y="451286"/>
                    <a:pt x="4953000" y="521393"/>
                  </a:cubicBezTo>
                  <a:cubicBezTo>
                    <a:pt x="4964919" y="530928"/>
                    <a:pt x="4967607" y="548700"/>
                    <a:pt x="4978400" y="559493"/>
                  </a:cubicBezTo>
                  <a:cubicBezTo>
                    <a:pt x="4989193" y="570286"/>
                    <a:pt x="5004774" y="575122"/>
                    <a:pt x="5016500" y="584893"/>
                  </a:cubicBezTo>
                  <a:cubicBezTo>
                    <a:pt x="5030298" y="596391"/>
                    <a:pt x="5040423" y="611966"/>
                    <a:pt x="5054600" y="622993"/>
                  </a:cubicBezTo>
                  <a:cubicBezTo>
                    <a:pt x="5251191" y="775897"/>
                    <a:pt x="5053929" y="622620"/>
                    <a:pt x="5168900" y="686493"/>
                  </a:cubicBezTo>
                  <a:cubicBezTo>
                    <a:pt x="5195585" y="701318"/>
                    <a:pt x="5216140" y="727640"/>
                    <a:pt x="5245100" y="737293"/>
                  </a:cubicBezTo>
                  <a:cubicBezTo>
                    <a:pt x="5340865" y="769215"/>
                    <a:pt x="5222823" y="726154"/>
                    <a:pt x="5321300" y="775393"/>
                  </a:cubicBezTo>
                  <a:cubicBezTo>
                    <a:pt x="5338271" y="783879"/>
                    <a:pt x="5395551" y="797538"/>
                    <a:pt x="5410200" y="800793"/>
                  </a:cubicBezTo>
                  <a:cubicBezTo>
                    <a:pt x="5501045" y="820981"/>
                    <a:pt x="5492289" y="815183"/>
                    <a:pt x="5613400" y="826193"/>
                  </a:cubicBezTo>
                  <a:cubicBezTo>
                    <a:pt x="5626100" y="830426"/>
                    <a:pt x="5638248" y="837000"/>
                    <a:pt x="5651500" y="838893"/>
                  </a:cubicBezTo>
                  <a:cubicBezTo>
                    <a:pt x="5879867" y="871517"/>
                    <a:pt x="6183144" y="843072"/>
                    <a:pt x="6375400" y="838893"/>
                  </a:cubicBezTo>
                  <a:lnTo>
                    <a:pt x="6451600" y="813493"/>
                  </a:lnTo>
                  <a:lnTo>
                    <a:pt x="6489700" y="800793"/>
                  </a:lnTo>
                  <a:cubicBezTo>
                    <a:pt x="6562080" y="728413"/>
                    <a:pt x="6489056" y="788369"/>
                    <a:pt x="6578600" y="749993"/>
                  </a:cubicBezTo>
                  <a:cubicBezTo>
                    <a:pt x="6701387" y="697370"/>
                    <a:pt x="6521657" y="748354"/>
                    <a:pt x="6667500" y="711893"/>
                  </a:cubicBezTo>
                  <a:cubicBezTo>
                    <a:pt x="6680200" y="703426"/>
                    <a:pt x="6691948" y="693319"/>
                    <a:pt x="6705600" y="686493"/>
                  </a:cubicBezTo>
                  <a:cubicBezTo>
                    <a:pt x="6717574" y="680506"/>
                    <a:pt x="6731998" y="680294"/>
                    <a:pt x="6743700" y="673793"/>
                  </a:cubicBezTo>
                  <a:cubicBezTo>
                    <a:pt x="6770385" y="658968"/>
                    <a:pt x="6794500" y="639926"/>
                    <a:pt x="6819900" y="622993"/>
                  </a:cubicBezTo>
                  <a:lnTo>
                    <a:pt x="6858000" y="597593"/>
                  </a:lnTo>
                  <a:lnTo>
                    <a:pt x="6896100" y="572193"/>
                  </a:lnTo>
                  <a:lnTo>
                    <a:pt x="6934200" y="546793"/>
                  </a:lnTo>
                  <a:cubicBezTo>
                    <a:pt x="6942667" y="534093"/>
                    <a:pt x="6948113" y="518744"/>
                    <a:pt x="6959600" y="508693"/>
                  </a:cubicBezTo>
                  <a:cubicBezTo>
                    <a:pt x="6982574" y="488591"/>
                    <a:pt x="7035800" y="457893"/>
                    <a:pt x="7035800" y="457893"/>
                  </a:cubicBezTo>
                  <a:cubicBezTo>
                    <a:pt x="7044267" y="445193"/>
                    <a:pt x="7051059" y="431201"/>
                    <a:pt x="7061200" y="419793"/>
                  </a:cubicBezTo>
                  <a:cubicBezTo>
                    <a:pt x="7085065" y="392945"/>
                    <a:pt x="7117475" y="373481"/>
                    <a:pt x="7137400" y="343593"/>
                  </a:cubicBezTo>
                  <a:cubicBezTo>
                    <a:pt x="7171267" y="292793"/>
                    <a:pt x="7150100" y="313960"/>
                    <a:pt x="7200900" y="280093"/>
                  </a:cubicBezTo>
                  <a:cubicBezTo>
                    <a:pt x="7230448" y="235770"/>
                    <a:pt x="7248479" y="197932"/>
                    <a:pt x="7289800" y="165793"/>
                  </a:cubicBezTo>
                  <a:cubicBezTo>
                    <a:pt x="7313897" y="147051"/>
                    <a:pt x="7340600" y="131926"/>
                    <a:pt x="7366000" y="114993"/>
                  </a:cubicBezTo>
                  <a:cubicBezTo>
                    <a:pt x="7378700" y="106526"/>
                    <a:pt x="7389620" y="94420"/>
                    <a:pt x="7404100" y="89593"/>
                  </a:cubicBezTo>
                  <a:cubicBezTo>
                    <a:pt x="7600850" y="24010"/>
                    <a:pt x="7453541" y="65085"/>
                    <a:pt x="7861300" y="51493"/>
                  </a:cubicBezTo>
                  <a:cubicBezTo>
                    <a:pt x="7912100" y="55726"/>
                    <a:pt x="7963714" y="54196"/>
                    <a:pt x="8013700" y="64193"/>
                  </a:cubicBezTo>
                  <a:cubicBezTo>
                    <a:pt x="8028667" y="67186"/>
                    <a:pt x="8038548" y="82020"/>
                    <a:pt x="8051800" y="89593"/>
                  </a:cubicBezTo>
                  <a:cubicBezTo>
                    <a:pt x="8197491" y="172845"/>
                    <a:pt x="7972753" y="6734"/>
                    <a:pt x="8280400" y="241993"/>
                  </a:cubicBezTo>
                  <a:cubicBezTo>
                    <a:pt x="8294667" y="252903"/>
                    <a:pt x="8302800" y="271371"/>
                    <a:pt x="8318500" y="280093"/>
                  </a:cubicBezTo>
                  <a:cubicBezTo>
                    <a:pt x="8378625" y="313496"/>
                    <a:pt x="8390000" y="297381"/>
                    <a:pt x="8445500" y="318193"/>
                  </a:cubicBezTo>
                  <a:cubicBezTo>
                    <a:pt x="8545733" y="355781"/>
                    <a:pt x="8451256" y="326264"/>
                    <a:pt x="8534400" y="381693"/>
                  </a:cubicBezTo>
                  <a:cubicBezTo>
                    <a:pt x="8545539" y="389119"/>
                    <a:pt x="8559800" y="390160"/>
                    <a:pt x="8572500" y="394393"/>
                  </a:cubicBezTo>
                  <a:cubicBezTo>
                    <a:pt x="8585200" y="407093"/>
                    <a:pt x="8595656" y="422530"/>
                    <a:pt x="8610600" y="432493"/>
                  </a:cubicBezTo>
                  <a:cubicBezTo>
                    <a:pt x="8621739" y="439919"/>
                    <a:pt x="8638247" y="436830"/>
                    <a:pt x="8648700" y="445193"/>
                  </a:cubicBezTo>
                  <a:cubicBezTo>
                    <a:pt x="8733367" y="512926"/>
                    <a:pt x="8610600" y="457893"/>
                    <a:pt x="8712200" y="508693"/>
                  </a:cubicBezTo>
                  <a:cubicBezTo>
                    <a:pt x="8776080" y="540633"/>
                    <a:pt x="8746413" y="492106"/>
                    <a:pt x="8826500" y="572193"/>
                  </a:cubicBezTo>
                  <a:lnTo>
                    <a:pt x="8902700" y="648393"/>
                  </a:lnTo>
                  <a:cubicBezTo>
                    <a:pt x="8915400" y="661093"/>
                    <a:pt x="8924736" y="678461"/>
                    <a:pt x="8940800" y="686493"/>
                  </a:cubicBezTo>
                  <a:cubicBezTo>
                    <a:pt x="8990409" y="711297"/>
                    <a:pt x="8987815" y="707375"/>
                    <a:pt x="9029700" y="737293"/>
                  </a:cubicBezTo>
                  <a:cubicBezTo>
                    <a:pt x="9046924" y="749596"/>
                    <a:pt x="9061568" y="765927"/>
                    <a:pt x="9080500" y="775393"/>
                  </a:cubicBezTo>
                  <a:cubicBezTo>
                    <a:pt x="9104447" y="787367"/>
                    <a:pt x="9131300" y="792326"/>
                    <a:pt x="9156700" y="800793"/>
                  </a:cubicBezTo>
                  <a:cubicBezTo>
                    <a:pt x="9169400" y="805026"/>
                    <a:pt x="9181673" y="810868"/>
                    <a:pt x="9194800" y="813493"/>
                  </a:cubicBezTo>
                  <a:cubicBezTo>
                    <a:pt x="9237133" y="821960"/>
                    <a:pt x="9280844" y="825241"/>
                    <a:pt x="9321800" y="838893"/>
                  </a:cubicBezTo>
                  <a:cubicBezTo>
                    <a:pt x="9380378" y="858419"/>
                    <a:pt x="9346773" y="848968"/>
                    <a:pt x="9423400" y="864293"/>
                  </a:cubicBezTo>
                  <a:cubicBezTo>
                    <a:pt x="9516533" y="860060"/>
                    <a:pt x="9609845" y="858743"/>
                    <a:pt x="9702800" y="851593"/>
                  </a:cubicBezTo>
                  <a:cubicBezTo>
                    <a:pt x="9720203" y="850254"/>
                    <a:pt x="9736484" y="842316"/>
                    <a:pt x="9753600" y="838893"/>
                  </a:cubicBezTo>
                  <a:cubicBezTo>
                    <a:pt x="9778850" y="833843"/>
                    <a:pt x="9804400" y="830426"/>
                    <a:pt x="9829800" y="826193"/>
                  </a:cubicBezTo>
                  <a:cubicBezTo>
                    <a:pt x="9850967" y="817726"/>
                    <a:pt x="9871306" y="806791"/>
                    <a:pt x="9893300" y="800793"/>
                  </a:cubicBezTo>
                  <a:cubicBezTo>
                    <a:pt x="9918143" y="794018"/>
                    <a:pt x="9944250" y="793143"/>
                    <a:pt x="9969500" y="788093"/>
                  </a:cubicBezTo>
                  <a:cubicBezTo>
                    <a:pt x="9986616" y="784670"/>
                    <a:pt x="10003367" y="779626"/>
                    <a:pt x="10020300" y="775393"/>
                  </a:cubicBezTo>
                  <a:cubicBezTo>
                    <a:pt x="10045700" y="758460"/>
                    <a:pt x="10079567" y="749993"/>
                    <a:pt x="10096500" y="724593"/>
                  </a:cubicBezTo>
                  <a:cubicBezTo>
                    <a:pt x="10159563" y="629998"/>
                    <a:pt x="10078512" y="746179"/>
                    <a:pt x="10160000" y="648393"/>
                  </a:cubicBezTo>
                  <a:cubicBezTo>
                    <a:pt x="10212917" y="584893"/>
                    <a:pt x="10153650" y="631460"/>
                    <a:pt x="10223500" y="584893"/>
                  </a:cubicBezTo>
                  <a:cubicBezTo>
                    <a:pt x="10231967" y="572193"/>
                    <a:pt x="10238107" y="557586"/>
                    <a:pt x="10248900" y="546793"/>
                  </a:cubicBezTo>
                  <a:cubicBezTo>
                    <a:pt x="10259693" y="536000"/>
                    <a:pt x="10277465" y="533312"/>
                    <a:pt x="10287000" y="521393"/>
                  </a:cubicBezTo>
                  <a:cubicBezTo>
                    <a:pt x="10295363" y="510940"/>
                    <a:pt x="10291337" y="493746"/>
                    <a:pt x="10299700" y="483293"/>
                  </a:cubicBezTo>
                  <a:cubicBezTo>
                    <a:pt x="10322614" y="454650"/>
                    <a:pt x="10356966" y="454231"/>
                    <a:pt x="10388600" y="445193"/>
                  </a:cubicBezTo>
                  <a:cubicBezTo>
                    <a:pt x="10401472" y="441515"/>
                    <a:pt x="10413632" y="435397"/>
                    <a:pt x="10426700" y="432493"/>
                  </a:cubicBezTo>
                  <a:cubicBezTo>
                    <a:pt x="10451837" y="426907"/>
                    <a:pt x="10477565" y="424399"/>
                    <a:pt x="10502900" y="419793"/>
                  </a:cubicBezTo>
                  <a:cubicBezTo>
                    <a:pt x="10524138" y="415932"/>
                    <a:pt x="10545233" y="411326"/>
                    <a:pt x="10566400" y="407093"/>
                  </a:cubicBezTo>
                  <a:cubicBezTo>
                    <a:pt x="10689167" y="411326"/>
                    <a:pt x="10812100" y="412130"/>
                    <a:pt x="10934700" y="419793"/>
                  </a:cubicBezTo>
                  <a:cubicBezTo>
                    <a:pt x="11004449" y="424152"/>
                    <a:pt x="10944797" y="446494"/>
                    <a:pt x="10998200" y="419793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l-PL"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52" name="Grupa 1"/>
          <p:cNvGrpSpPr>
            <a:grpSpLocks/>
          </p:cNvGrpSpPr>
          <p:nvPr/>
        </p:nvGrpSpPr>
        <p:grpSpPr bwMode="auto">
          <a:xfrm>
            <a:off x="6180243" y="4842794"/>
            <a:ext cx="3122340" cy="1237496"/>
            <a:chOff x="373062" y="3539187"/>
            <a:chExt cx="3122340" cy="1238015"/>
          </a:xfrm>
        </p:grpSpPr>
        <p:sp>
          <p:nvSpPr>
            <p:cNvPr id="53" name="Text Box 36"/>
            <p:cNvSpPr txBox="1">
              <a:spLocks noChangeArrowheads="1"/>
            </p:cNvSpPr>
            <p:nvPr/>
          </p:nvSpPr>
          <p:spPr bwMode="auto">
            <a:xfrm>
              <a:off x="982135" y="3539187"/>
              <a:ext cx="1723925" cy="46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2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2000" b="1" u="sng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Advantages</a:t>
              </a:r>
              <a:r>
                <a:rPr lang="pl-PL" altLang="pl-PL" sz="2000" b="1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4" name="Text Box 37"/>
            <p:cNvSpPr txBox="1">
              <a:spLocks noChangeArrowheads="1"/>
            </p:cNvSpPr>
            <p:nvPr/>
          </p:nvSpPr>
          <p:spPr bwMode="auto">
            <a:xfrm>
              <a:off x="373062" y="3945860"/>
              <a:ext cx="3122340" cy="831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l-PL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The very inverse </a:t>
              </a:r>
              <a:r>
                <a:rPr lang="en-US" altLang="pl-PL" sz="16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kinemarics</a:t>
              </a:r>
              <a:r>
                <a:rPr lang="en-US" altLang="pl-PL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l-PL" sz="16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Doppler correction do</a:t>
              </a:r>
              <a:r>
                <a:rPr lang="pl-PL" altLang="pl-PL" sz="16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</a:t>
              </a:r>
              <a:r>
                <a:rPr lang="en-US" altLang="pl-PL" sz="16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not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l-PL" sz="16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require recoil detection</a:t>
              </a:r>
              <a:r>
                <a:rPr lang="en-US" altLang="pl-PL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pl-PL" altLang="pl-PL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Text Box 38"/>
          <p:cNvSpPr txBox="1">
            <a:spLocks noChangeArrowheads="1"/>
          </p:cNvSpPr>
          <p:nvPr/>
        </p:nvSpPr>
        <p:spPr bwMode="auto">
          <a:xfrm>
            <a:off x="6182513" y="6054791"/>
            <a:ext cx="29614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pl-PL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Reaction channel 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pl-PL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uniquely associated α particle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pl-PL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particle emission</a:t>
            </a:r>
            <a:endParaRPr lang="pl-PL" altLang="pl-PL" sz="16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34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5" descr="http://www.nndc.bnl.gov/nudat2/temp/z40n61zl2ct12779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334" y="960445"/>
            <a:ext cx="407523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Line 78"/>
          <p:cNvSpPr>
            <a:spLocks noChangeShapeType="1"/>
          </p:cNvSpPr>
          <p:nvPr/>
        </p:nvSpPr>
        <p:spPr bwMode="auto">
          <a:xfrm flipH="1" flipV="1">
            <a:off x="6803785" y="2674938"/>
            <a:ext cx="1465" cy="157162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grpSp>
        <p:nvGrpSpPr>
          <p:cNvPr id="54276" name="Grupa 5"/>
          <p:cNvGrpSpPr>
            <a:grpSpLocks/>
          </p:cNvGrpSpPr>
          <p:nvPr/>
        </p:nvGrpSpPr>
        <p:grpSpPr bwMode="auto">
          <a:xfrm>
            <a:off x="6598654" y="2709870"/>
            <a:ext cx="476667" cy="338137"/>
            <a:chOff x="4878000" y="6046787"/>
            <a:chExt cx="516083" cy="338138"/>
          </a:xfrm>
        </p:grpSpPr>
        <p:sp>
          <p:nvSpPr>
            <p:cNvPr id="54304" name="Oval 81"/>
            <p:cNvSpPr>
              <a:spLocks noChangeArrowheads="1"/>
            </p:cNvSpPr>
            <p:nvPr/>
          </p:nvSpPr>
          <p:spPr bwMode="auto">
            <a:xfrm>
              <a:off x="4940300" y="6046787"/>
              <a:ext cx="346075" cy="33813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pl-PL" altLang="pl-PL" sz="2400" smtClean="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305" name="Text Box 83"/>
            <p:cNvSpPr txBox="1">
              <a:spLocks noChangeArrowheads="1"/>
            </p:cNvSpPr>
            <p:nvPr/>
          </p:nvSpPr>
          <p:spPr bwMode="auto">
            <a:xfrm>
              <a:off x="4972050" y="6107112"/>
              <a:ext cx="422033" cy="27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pl-PL" altLang="pl-PL" sz="12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Rb</a:t>
              </a:r>
            </a:p>
          </p:txBody>
        </p:sp>
        <p:sp>
          <p:nvSpPr>
            <p:cNvPr id="54306" name="Text Box 82"/>
            <p:cNvSpPr txBox="1">
              <a:spLocks noChangeArrowheads="1"/>
            </p:cNvSpPr>
            <p:nvPr/>
          </p:nvSpPr>
          <p:spPr bwMode="auto">
            <a:xfrm>
              <a:off x="4878000" y="6055187"/>
              <a:ext cx="323486" cy="215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pl-PL" altLang="pl-PL" sz="8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98</a:t>
              </a:r>
            </a:p>
          </p:txBody>
        </p:sp>
      </p:grpSp>
      <p:grpSp>
        <p:nvGrpSpPr>
          <p:cNvPr id="54277" name="Grupa 9"/>
          <p:cNvGrpSpPr>
            <a:grpSpLocks/>
          </p:cNvGrpSpPr>
          <p:nvPr/>
        </p:nvGrpSpPr>
        <p:grpSpPr bwMode="auto">
          <a:xfrm>
            <a:off x="6330481" y="2447932"/>
            <a:ext cx="447006" cy="327025"/>
            <a:chOff x="4888786" y="5765800"/>
            <a:chExt cx="482979" cy="327025"/>
          </a:xfrm>
        </p:grpSpPr>
        <p:sp>
          <p:nvSpPr>
            <p:cNvPr id="54301" name="Oval 71"/>
            <p:cNvSpPr>
              <a:spLocks noChangeArrowheads="1"/>
            </p:cNvSpPr>
            <p:nvPr/>
          </p:nvSpPr>
          <p:spPr bwMode="auto">
            <a:xfrm>
              <a:off x="4938712" y="5765800"/>
              <a:ext cx="347663" cy="3270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pl-PL" altLang="pl-PL" sz="2400" smtClean="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302" name="Text Box 82"/>
            <p:cNvSpPr txBox="1">
              <a:spLocks noChangeArrowheads="1"/>
            </p:cNvSpPr>
            <p:nvPr/>
          </p:nvSpPr>
          <p:spPr bwMode="auto">
            <a:xfrm>
              <a:off x="4888786" y="5774193"/>
              <a:ext cx="322825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pl-PL" altLang="pl-PL" sz="8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98</a:t>
              </a:r>
            </a:p>
          </p:txBody>
        </p:sp>
        <p:sp>
          <p:nvSpPr>
            <p:cNvPr id="54303" name="Text Box 83"/>
            <p:cNvSpPr txBox="1">
              <a:spLocks noChangeArrowheads="1"/>
            </p:cNvSpPr>
            <p:nvPr/>
          </p:nvSpPr>
          <p:spPr bwMode="auto">
            <a:xfrm>
              <a:off x="4996629" y="5791200"/>
              <a:ext cx="37513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pl-PL" altLang="pl-PL" sz="12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</a:t>
              </a:r>
            </a:p>
          </p:txBody>
        </p:sp>
      </p:grpSp>
      <p:sp>
        <p:nvSpPr>
          <p:cNvPr id="54278" name="Dowolny kształt 25"/>
          <p:cNvSpPr>
            <a:spLocks/>
          </p:cNvSpPr>
          <p:nvPr/>
        </p:nvSpPr>
        <p:spPr bwMode="auto">
          <a:xfrm>
            <a:off x="1157655" y="2090738"/>
            <a:ext cx="1630974" cy="1192212"/>
          </a:xfrm>
          <a:custGeom>
            <a:avLst/>
            <a:gdLst>
              <a:gd name="T0" fmla="*/ 139009 w 1766858"/>
              <a:gd name="T1" fmla="*/ 0 h 1192377"/>
              <a:gd name="T2" fmla="*/ 212171 w 1766858"/>
              <a:gd name="T3" fmla="*/ 36526 h 1192377"/>
              <a:gd name="T4" fmla="*/ 256072 w 1766858"/>
              <a:gd name="T5" fmla="*/ 58441 h 1192377"/>
              <a:gd name="T6" fmla="*/ 380451 w 1766858"/>
              <a:gd name="T7" fmla="*/ 80357 h 1192377"/>
              <a:gd name="T8" fmla="*/ 460938 w 1766858"/>
              <a:gd name="T9" fmla="*/ 116883 h 1192377"/>
              <a:gd name="T10" fmla="*/ 526785 w 1766858"/>
              <a:gd name="T11" fmla="*/ 160714 h 1192377"/>
              <a:gd name="T12" fmla="*/ 592631 w 1766858"/>
              <a:gd name="T13" fmla="*/ 197240 h 1192377"/>
              <a:gd name="T14" fmla="*/ 658478 w 1766858"/>
              <a:gd name="T15" fmla="*/ 262987 h 1192377"/>
              <a:gd name="T16" fmla="*/ 724325 w 1766858"/>
              <a:gd name="T17" fmla="*/ 328725 h 1192377"/>
              <a:gd name="T18" fmla="*/ 775541 w 1766858"/>
              <a:gd name="T19" fmla="*/ 379860 h 1192377"/>
              <a:gd name="T20" fmla="*/ 804802 w 1766858"/>
              <a:gd name="T21" fmla="*/ 416386 h 1192377"/>
              <a:gd name="T22" fmla="*/ 856019 w 1766858"/>
              <a:gd name="T23" fmla="*/ 452912 h 1192377"/>
              <a:gd name="T24" fmla="*/ 943811 w 1766858"/>
              <a:gd name="T25" fmla="*/ 518659 h 1192377"/>
              <a:gd name="T26" fmla="*/ 1038929 w 1766858"/>
              <a:gd name="T27" fmla="*/ 584406 h 1192377"/>
              <a:gd name="T28" fmla="*/ 1075515 w 1766858"/>
              <a:gd name="T29" fmla="*/ 613627 h 1192377"/>
              <a:gd name="T30" fmla="*/ 1119406 w 1766858"/>
              <a:gd name="T31" fmla="*/ 635542 h 1192377"/>
              <a:gd name="T32" fmla="*/ 1207208 w 1766858"/>
              <a:gd name="T33" fmla="*/ 679373 h 1192377"/>
              <a:gd name="T34" fmla="*/ 1265740 w 1766858"/>
              <a:gd name="T35" fmla="*/ 708594 h 1192377"/>
              <a:gd name="T36" fmla="*/ 1309631 w 1766858"/>
              <a:gd name="T37" fmla="*/ 723205 h 1192377"/>
              <a:gd name="T38" fmla="*/ 1419379 w 1766858"/>
              <a:gd name="T39" fmla="*/ 737815 h 1192377"/>
              <a:gd name="T40" fmla="*/ 1499866 w 1766858"/>
              <a:gd name="T41" fmla="*/ 774341 h 1192377"/>
              <a:gd name="T42" fmla="*/ 1536442 w 1766858"/>
              <a:gd name="T43" fmla="*/ 796257 h 1192377"/>
              <a:gd name="T44" fmla="*/ 1616929 w 1766858"/>
              <a:gd name="T45" fmla="*/ 840088 h 1192377"/>
              <a:gd name="T46" fmla="*/ 1697407 w 1766858"/>
              <a:gd name="T47" fmla="*/ 891224 h 1192377"/>
              <a:gd name="T48" fmla="*/ 1719352 w 1766858"/>
              <a:gd name="T49" fmla="*/ 927746 h 1192377"/>
              <a:gd name="T50" fmla="*/ 1748623 w 1766858"/>
              <a:gd name="T51" fmla="*/ 964269 h 1192377"/>
              <a:gd name="T52" fmla="*/ 1748623 w 1766858"/>
              <a:gd name="T53" fmla="*/ 1161507 h 1192377"/>
              <a:gd name="T54" fmla="*/ 1660821 w 1766858"/>
              <a:gd name="T55" fmla="*/ 1190727 h 1192377"/>
              <a:gd name="T56" fmla="*/ 1477911 w 1766858"/>
              <a:gd name="T57" fmla="*/ 1176117 h 1192377"/>
              <a:gd name="T58" fmla="*/ 1382803 w 1766858"/>
              <a:gd name="T59" fmla="*/ 1139591 h 1192377"/>
              <a:gd name="T60" fmla="*/ 1331587 w 1766858"/>
              <a:gd name="T61" fmla="*/ 1117675 h 1192377"/>
              <a:gd name="T62" fmla="*/ 1090145 w 1766858"/>
              <a:gd name="T63" fmla="*/ 1088455 h 1192377"/>
              <a:gd name="T64" fmla="*/ 987712 w 1766858"/>
              <a:gd name="T65" fmla="*/ 1044623 h 1192377"/>
              <a:gd name="T66" fmla="*/ 907235 w 1766858"/>
              <a:gd name="T67" fmla="*/ 993488 h 1192377"/>
              <a:gd name="T68" fmla="*/ 819433 w 1766858"/>
              <a:gd name="T69" fmla="*/ 956965 h 1192377"/>
              <a:gd name="T70" fmla="*/ 775541 w 1766858"/>
              <a:gd name="T71" fmla="*/ 935051 h 1192377"/>
              <a:gd name="T72" fmla="*/ 607262 w 1766858"/>
              <a:gd name="T73" fmla="*/ 905833 h 1192377"/>
              <a:gd name="T74" fmla="*/ 526785 w 1766858"/>
              <a:gd name="T75" fmla="*/ 883919 h 1192377"/>
              <a:gd name="T76" fmla="*/ 490199 w 1766858"/>
              <a:gd name="T77" fmla="*/ 854698 h 1192377"/>
              <a:gd name="T78" fmla="*/ 424352 w 1766858"/>
              <a:gd name="T79" fmla="*/ 788951 h 1192377"/>
              <a:gd name="T80" fmla="*/ 358505 w 1766858"/>
              <a:gd name="T81" fmla="*/ 723205 h 1192377"/>
              <a:gd name="T82" fmla="*/ 314604 w 1766858"/>
              <a:gd name="T83" fmla="*/ 679373 h 1192377"/>
              <a:gd name="T84" fmla="*/ 256072 w 1766858"/>
              <a:gd name="T85" fmla="*/ 620932 h 1192377"/>
              <a:gd name="T86" fmla="*/ 190225 w 1766858"/>
              <a:gd name="T87" fmla="*/ 555185 h 1192377"/>
              <a:gd name="T88" fmla="*/ 153649 w 1766858"/>
              <a:gd name="T89" fmla="*/ 525964 h 1192377"/>
              <a:gd name="T90" fmla="*/ 102433 w 1766858"/>
              <a:gd name="T91" fmla="*/ 489438 h 1192377"/>
              <a:gd name="T92" fmla="*/ 73162 w 1766858"/>
              <a:gd name="T93" fmla="*/ 430997 h 1192377"/>
              <a:gd name="T94" fmla="*/ 43901 w 1766858"/>
              <a:gd name="T95" fmla="*/ 372555 h 1192377"/>
              <a:gd name="T96" fmla="*/ 14631 w 1766858"/>
              <a:gd name="T97" fmla="*/ 306815 h 1192377"/>
              <a:gd name="T98" fmla="*/ 21946 w 1766858"/>
              <a:gd name="T99" fmla="*/ 138799 h 1192377"/>
              <a:gd name="T100" fmla="*/ 65847 w 1766858"/>
              <a:gd name="T101" fmla="*/ 58441 h 1192377"/>
              <a:gd name="T102" fmla="*/ 146324 w 1766858"/>
              <a:gd name="T103" fmla="*/ 36526 h 119237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766858" h="1192377">
                <a:moveTo>
                  <a:pt x="138989" y="0"/>
                </a:moveTo>
                <a:lnTo>
                  <a:pt x="138989" y="0"/>
                </a:lnTo>
                <a:cubicBezTo>
                  <a:pt x="158496" y="7315"/>
                  <a:pt x="178877" y="12628"/>
                  <a:pt x="197511" y="21945"/>
                </a:cubicBezTo>
                <a:cubicBezTo>
                  <a:pt x="203680" y="25029"/>
                  <a:pt x="206227" y="33028"/>
                  <a:pt x="212141" y="36576"/>
                </a:cubicBezTo>
                <a:cubicBezTo>
                  <a:pt x="218753" y="40543"/>
                  <a:pt x="226772" y="41453"/>
                  <a:pt x="234087" y="43891"/>
                </a:cubicBezTo>
                <a:cubicBezTo>
                  <a:pt x="241402" y="48768"/>
                  <a:pt x="247951" y="55058"/>
                  <a:pt x="256032" y="58521"/>
                </a:cubicBezTo>
                <a:cubicBezTo>
                  <a:pt x="265273" y="62482"/>
                  <a:pt x="275434" y="63865"/>
                  <a:pt x="285293" y="65837"/>
                </a:cubicBezTo>
                <a:cubicBezTo>
                  <a:pt x="310663" y="70911"/>
                  <a:pt x="355803" y="76955"/>
                  <a:pt x="380391" y="80467"/>
                </a:cubicBezTo>
                <a:cubicBezTo>
                  <a:pt x="395021" y="85344"/>
                  <a:pt x="413378" y="84192"/>
                  <a:pt x="424282" y="95097"/>
                </a:cubicBezTo>
                <a:cubicBezTo>
                  <a:pt x="444364" y="115181"/>
                  <a:pt x="432369" y="107547"/>
                  <a:pt x="460858" y="117043"/>
                </a:cubicBezTo>
                <a:lnTo>
                  <a:pt x="504749" y="146304"/>
                </a:lnTo>
                <a:cubicBezTo>
                  <a:pt x="512064" y="151181"/>
                  <a:pt x="518354" y="158154"/>
                  <a:pt x="526695" y="160934"/>
                </a:cubicBezTo>
                <a:lnTo>
                  <a:pt x="548640" y="168249"/>
                </a:lnTo>
                <a:cubicBezTo>
                  <a:pt x="563270" y="178003"/>
                  <a:pt x="580098" y="185077"/>
                  <a:pt x="592531" y="197510"/>
                </a:cubicBezTo>
                <a:cubicBezTo>
                  <a:pt x="627858" y="232837"/>
                  <a:pt x="584879" y="187945"/>
                  <a:pt x="621792" y="234086"/>
                </a:cubicBezTo>
                <a:cubicBezTo>
                  <a:pt x="633705" y="248977"/>
                  <a:pt x="642073" y="252484"/>
                  <a:pt x="658368" y="263347"/>
                </a:cubicBezTo>
                <a:cubicBezTo>
                  <a:pt x="660784" y="266971"/>
                  <a:pt x="687226" y="312849"/>
                  <a:pt x="702259" y="321869"/>
                </a:cubicBezTo>
                <a:cubicBezTo>
                  <a:pt x="708871" y="325836"/>
                  <a:pt x="716890" y="326746"/>
                  <a:pt x="724205" y="329184"/>
                </a:cubicBezTo>
                <a:cubicBezTo>
                  <a:pt x="735068" y="345479"/>
                  <a:pt x="738575" y="353847"/>
                  <a:pt x="753466" y="365760"/>
                </a:cubicBezTo>
                <a:cubicBezTo>
                  <a:pt x="760331" y="371252"/>
                  <a:pt x="768546" y="374898"/>
                  <a:pt x="775411" y="380390"/>
                </a:cubicBezTo>
                <a:cubicBezTo>
                  <a:pt x="780797" y="384699"/>
                  <a:pt x="785733" y="389635"/>
                  <a:pt x="790042" y="395021"/>
                </a:cubicBezTo>
                <a:cubicBezTo>
                  <a:pt x="795534" y="401886"/>
                  <a:pt x="797807" y="411474"/>
                  <a:pt x="804672" y="416966"/>
                </a:cubicBezTo>
                <a:cubicBezTo>
                  <a:pt x="810693" y="421783"/>
                  <a:pt x="819303" y="421843"/>
                  <a:pt x="826618" y="424281"/>
                </a:cubicBezTo>
                <a:cubicBezTo>
                  <a:pt x="836372" y="434035"/>
                  <a:pt x="844402" y="445890"/>
                  <a:pt x="855879" y="453542"/>
                </a:cubicBezTo>
                <a:cubicBezTo>
                  <a:pt x="886897" y="474222"/>
                  <a:pt x="869960" y="464241"/>
                  <a:pt x="907085" y="482803"/>
                </a:cubicBezTo>
                <a:cubicBezTo>
                  <a:pt x="933907" y="523037"/>
                  <a:pt x="907085" y="488899"/>
                  <a:pt x="943661" y="519379"/>
                </a:cubicBezTo>
                <a:cubicBezTo>
                  <a:pt x="980193" y="549822"/>
                  <a:pt x="948985" y="535784"/>
                  <a:pt x="987552" y="548640"/>
                </a:cubicBezTo>
                <a:cubicBezTo>
                  <a:pt x="1022266" y="583354"/>
                  <a:pt x="1003727" y="573539"/>
                  <a:pt x="1038759" y="585216"/>
                </a:cubicBezTo>
                <a:cubicBezTo>
                  <a:pt x="1046074" y="590093"/>
                  <a:pt x="1053839" y="594354"/>
                  <a:pt x="1060704" y="599846"/>
                </a:cubicBezTo>
                <a:cubicBezTo>
                  <a:pt x="1066090" y="604155"/>
                  <a:pt x="1069421" y="610928"/>
                  <a:pt x="1075335" y="614477"/>
                </a:cubicBezTo>
                <a:cubicBezTo>
                  <a:pt x="1081947" y="618444"/>
                  <a:pt x="1090383" y="618344"/>
                  <a:pt x="1097280" y="621792"/>
                </a:cubicBezTo>
                <a:cubicBezTo>
                  <a:pt x="1105144" y="625724"/>
                  <a:pt x="1111192" y="632851"/>
                  <a:pt x="1119226" y="636422"/>
                </a:cubicBezTo>
                <a:cubicBezTo>
                  <a:pt x="1133319" y="642685"/>
                  <a:pt x="1163117" y="651053"/>
                  <a:pt x="1163117" y="651053"/>
                </a:cubicBezTo>
                <a:cubicBezTo>
                  <a:pt x="1218928" y="706861"/>
                  <a:pt x="1154072" y="648551"/>
                  <a:pt x="1207008" y="680313"/>
                </a:cubicBezTo>
                <a:cubicBezTo>
                  <a:pt x="1212922" y="683862"/>
                  <a:pt x="1215470" y="691860"/>
                  <a:pt x="1221639" y="694944"/>
                </a:cubicBezTo>
                <a:cubicBezTo>
                  <a:pt x="1235433" y="701841"/>
                  <a:pt x="1250900" y="704697"/>
                  <a:pt x="1265530" y="709574"/>
                </a:cubicBezTo>
                <a:lnTo>
                  <a:pt x="1287475" y="716889"/>
                </a:lnTo>
                <a:cubicBezTo>
                  <a:pt x="1294790" y="719328"/>
                  <a:pt x="1301748" y="723438"/>
                  <a:pt x="1309421" y="724205"/>
                </a:cubicBezTo>
                <a:cubicBezTo>
                  <a:pt x="1333805" y="726643"/>
                  <a:pt x="1358282" y="728281"/>
                  <a:pt x="1382573" y="731520"/>
                </a:cubicBezTo>
                <a:cubicBezTo>
                  <a:pt x="1394897" y="733163"/>
                  <a:pt x="1407154" y="735564"/>
                  <a:pt x="1419149" y="738835"/>
                </a:cubicBezTo>
                <a:cubicBezTo>
                  <a:pt x="1434027" y="742893"/>
                  <a:pt x="1463040" y="753465"/>
                  <a:pt x="1463040" y="753465"/>
                </a:cubicBezTo>
                <a:cubicBezTo>
                  <a:pt x="1500110" y="790535"/>
                  <a:pt x="1452138" y="746925"/>
                  <a:pt x="1499616" y="775411"/>
                </a:cubicBezTo>
                <a:cubicBezTo>
                  <a:pt x="1505530" y="778959"/>
                  <a:pt x="1508333" y="786493"/>
                  <a:pt x="1514247" y="790041"/>
                </a:cubicBezTo>
                <a:cubicBezTo>
                  <a:pt x="1520859" y="794008"/>
                  <a:pt x="1529295" y="793909"/>
                  <a:pt x="1536192" y="797357"/>
                </a:cubicBezTo>
                <a:cubicBezTo>
                  <a:pt x="1592906" y="825715"/>
                  <a:pt x="1524931" y="800918"/>
                  <a:pt x="1580083" y="819302"/>
                </a:cubicBezTo>
                <a:cubicBezTo>
                  <a:pt x="1608660" y="847879"/>
                  <a:pt x="1578676" y="822257"/>
                  <a:pt x="1616659" y="841248"/>
                </a:cubicBezTo>
                <a:cubicBezTo>
                  <a:pt x="1673379" y="869607"/>
                  <a:pt x="1605392" y="844808"/>
                  <a:pt x="1660551" y="863193"/>
                </a:cubicBezTo>
                <a:cubicBezTo>
                  <a:pt x="1695875" y="898520"/>
                  <a:pt x="1650987" y="855542"/>
                  <a:pt x="1697127" y="892454"/>
                </a:cubicBezTo>
                <a:cubicBezTo>
                  <a:pt x="1702513" y="896762"/>
                  <a:pt x="1706880" y="902208"/>
                  <a:pt x="1711757" y="907085"/>
                </a:cubicBezTo>
                <a:cubicBezTo>
                  <a:pt x="1714195" y="914400"/>
                  <a:pt x="1715105" y="922418"/>
                  <a:pt x="1719072" y="929030"/>
                </a:cubicBezTo>
                <a:cubicBezTo>
                  <a:pt x="1722621" y="934944"/>
                  <a:pt x="1729394" y="938275"/>
                  <a:pt x="1733703" y="943661"/>
                </a:cubicBezTo>
                <a:cubicBezTo>
                  <a:pt x="1739195" y="950526"/>
                  <a:pt x="1743456" y="958291"/>
                  <a:pt x="1748333" y="965606"/>
                </a:cubicBezTo>
                <a:cubicBezTo>
                  <a:pt x="1775271" y="1046423"/>
                  <a:pt x="1768358" y="1007717"/>
                  <a:pt x="1755648" y="1141171"/>
                </a:cubicBezTo>
                <a:cubicBezTo>
                  <a:pt x="1754917" y="1148847"/>
                  <a:pt x="1754608" y="1158635"/>
                  <a:pt x="1748333" y="1163117"/>
                </a:cubicBezTo>
                <a:cubicBezTo>
                  <a:pt x="1748332" y="1163118"/>
                  <a:pt x="1693469" y="1181404"/>
                  <a:pt x="1682496" y="1185062"/>
                </a:cubicBezTo>
                <a:lnTo>
                  <a:pt x="1660551" y="1192377"/>
                </a:lnTo>
                <a:cubicBezTo>
                  <a:pt x="1606906" y="1189939"/>
                  <a:pt x="1553145" y="1189344"/>
                  <a:pt x="1499616" y="1185062"/>
                </a:cubicBezTo>
                <a:cubicBezTo>
                  <a:pt x="1491930" y="1184447"/>
                  <a:pt x="1485085" y="1179865"/>
                  <a:pt x="1477671" y="1177747"/>
                </a:cubicBezTo>
                <a:cubicBezTo>
                  <a:pt x="1413365" y="1159374"/>
                  <a:pt x="1479089" y="1180658"/>
                  <a:pt x="1426464" y="1163117"/>
                </a:cubicBezTo>
                <a:cubicBezTo>
                  <a:pt x="1363588" y="1121197"/>
                  <a:pt x="1443132" y="1171449"/>
                  <a:pt x="1382573" y="1141171"/>
                </a:cubicBezTo>
                <a:cubicBezTo>
                  <a:pt x="1374709" y="1137239"/>
                  <a:pt x="1368708" y="1130004"/>
                  <a:pt x="1360627" y="1126541"/>
                </a:cubicBezTo>
                <a:cubicBezTo>
                  <a:pt x="1351386" y="1122581"/>
                  <a:pt x="1341181" y="1121406"/>
                  <a:pt x="1331367" y="1119225"/>
                </a:cubicBezTo>
                <a:cubicBezTo>
                  <a:pt x="1266888" y="1104896"/>
                  <a:pt x="1274411" y="1110636"/>
                  <a:pt x="1177747" y="1104595"/>
                </a:cubicBezTo>
                <a:cubicBezTo>
                  <a:pt x="1136258" y="1099409"/>
                  <a:pt x="1124485" y="1100321"/>
                  <a:pt x="1089965" y="1089965"/>
                </a:cubicBezTo>
                <a:cubicBezTo>
                  <a:pt x="1075194" y="1085534"/>
                  <a:pt x="1046074" y="1075334"/>
                  <a:pt x="1046074" y="1075334"/>
                </a:cubicBezTo>
                <a:cubicBezTo>
                  <a:pt x="1020538" y="1049800"/>
                  <a:pt x="1037986" y="1062885"/>
                  <a:pt x="987552" y="1046073"/>
                </a:cubicBezTo>
                <a:cubicBezTo>
                  <a:pt x="959191" y="1027166"/>
                  <a:pt x="973947" y="1034223"/>
                  <a:pt x="943661" y="1024128"/>
                </a:cubicBezTo>
                <a:cubicBezTo>
                  <a:pt x="930052" y="1010518"/>
                  <a:pt x="925544" y="1004096"/>
                  <a:pt x="907085" y="994867"/>
                </a:cubicBezTo>
                <a:cubicBezTo>
                  <a:pt x="900188" y="991419"/>
                  <a:pt x="892454" y="989990"/>
                  <a:pt x="885139" y="987552"/>
                </a:cubicBezTo>
                <a:cubicBezTo>
                  <a:pt x="850363" y="964366"/>
                  <a:pt x="871534" y="975701"/>
                  <a:pt x="819303" y="958291"/>
                </a:cubicBezTo>
                <a:lnTo>
                  <a:pt x="797357" y="950976"/>
                </a:lnTo>
                <a:cubicBezTo>
                  <a:pt x="790042" y="946099"/>
                  <a:pt x="783643" y="939432"/>
                  <a:pt x="775411" y="936345"/>
                </a:cubicBezTo>
                <a:cubicBezTo>
                  <a:pt x="749265" y="926540"/>
                  <a:pt x="658601" y="922344"/>
                  <a:pt x="651053" y="921715"/>
                </a:cubicBezTo>
                <a:cubicBezTo>
                  <a:pt x="636423" y="916838"/>
                  <a:pt x="622284" y="910110"/>
                  <a:pt x="607162" y="907085"/>
                </a:cubicBezTo>
                <a:cubicBezTo>
                  <a:pt x="594970" y="904646"/>
                  <a:pt x="582581" y="903041"/>
                  <a:pt x="570586" y="899769"/>
                </a:cubicBezTo>
                <a:cubicBezTo>
                  <a:pt x="555708" y="895711"/>
                  <a:pt x="526695" y="885139"/>
                  <a:pt x="526695" y="885139"/>
                </a:cubicBezTo>
                <a:cubicBezTo>
                  <a:pt x="521818" y="880262"/>
                  <a:pt x="517450" y="874817"/>
                  <a:pt x="512064" y="870509"/>
                </a:cubicBezTo>
                <a:cubicBezTo>
                  <a:pt x="505199" y="865017"/>
                  <a:pt x="496336" y="862095"/>
                  <a:pt x="490119" y="855878"/>
                </a:cubicBezTo>
                <a:cubicBezTo>
                  <a:pt x="457031" y="822790"/>
                  <a:pt x="496264" y="840859"/>
                  <a:pt x="453543" y="826617"/>
                </a:cubicBezTo>
                <a:cubicBezTo>
                  <a:pt x="418216" y="791293"/>
                  <a:pt x="461194" y="836181"/>
                  <a:pt x="424282" y="790041"/>
                </a:cubicBezTo>
                <a:cubicBezTo>
                  <a:pt x="408584" y="770419"/>
                  <a:pt x="408825" y="777676"/>
                  <a:pt x="387706" y="760781"/>
                </a:cubicBezTo>
                <a:cubicBezTo>
                  <a:pt x="365067" y="742669"/>
                  <a:pt x="379185" y="748401"/>
                  <a:pt x="358445" y="724205"/>
                </a:cubicBezTo>
                <a:cubicBezTo>
                  <a:pt x="349468" y="713732"/>
                  <a:pt x="338938" y="704698"/>
                  <a:pt x="329184" y="694944"/>
                </a:cubicBezTo>
                <a:lnTo>
                  <a:pt x="314554" y="680313"/>
                </a:lnTo>
                <a:cubicBezTo>
                  <a:pt x="295047" y="621792"/>
                  <a:pt x="324308" y="690068"/>
                  <a:pt x="285293" y="651053"/>
                </a:cubicBezTo>
                <a:cubicBezTo>
                  <a:pt x="246278" y="612038"/>
                  <a:pt x="314555" y="641299"/>
                  <a:pt x="256032" y="621792"/>
                </a:cubicBezTo>
                <a:cubicBezTo>
                  <a:pt x="227856" y="579526"/>
                  <a:pt x="257387" y="617728"/>
                  <a:pt x="219456" y="585216"/>
                </a:cubicBezTo>
                <a:cubicBezTo>
                  <a:pt x="208983" y="576239"/>
                  <a:pt x="201672" y="563606"/>
                  <a:pt x="190195" y="555955"/>
                </a:cubicBezTo>
                <a:cubicBezTo>
                  <a:pt x="182880" y="551078"/>
                  <a:pt x="175115" y="546817"/>
                  <a:pt x="168250" y="541325"/>
                </a:cubicBezTo>
                <a:cubicBezTo>
                  <a:pt x="162864" y="537016"/>
                  <a:pt x="159533" y="530243"/>
                  <a:pt x="153619" y="526694"/>
                </a:cubicBezTo>
                <a:cubicBezTo>
                  <a:pt x="147007" y="522727"/>
                  <a:pt x="138989" y="521817"/>
                  <a:pt x="131674" y="519379"/>
                </a:cubicBezTo>
                <a:cubicBezTo>
                  <a:pt x="121920" y="509625"/>
                  <a:pt x="106775" y="503204"/>
                  <a:pt x="102413" y="490118"/>
                </a:cubicBezTo>
                <a:cubicBezTo>
                  <a:pt x="92917" y="461630"/>
                  <a:pt x="100550" y="473625"/>
                  <a:pt x="80467" y="453542"/>
                </a:cubicBezTo>
                <a:cubicBezTo>
                  <a:pt x="78029" y="446227"/>
                  <a:pt x="77119" y="438209"/>
                  <a:pt x="73152" y="431597"/>
                </a:cubicBezTo>
                <a:cubicBezTo>
                  <a:pt x="69604" y="425683"/>
                  <a:pt x="61606" y="423135"/>
                  <a:pt x="58522" y="416966"/>
                </a:cubicBezTo>
                <a:cubicBezTo>
                  <a:pt x="51625" y="403172"/>
                  <a:pt x="52445" y="385907"/>
                  <a:pt x="43891" y="373075"/>
                </a:cubicBezTo>
                <a:cubicBezTo>
                  <a:pt x="39014" y="365760"/>
                  <a:pt x="32832" y="359163"/>
                  <a:pt x="29261" y="351129"/>
                </a:cubicBezTo>
                <a:cubicBezTo>
                  <a:pt x="22998" y="337036"/>
                  <a:pt x="19508" y="321868"/>
                  <a:pt x="14631" y="307238"/>
                </a:cubicBezTo>
                <a:cubicBezTo>
                  <a:pt x="4132" y="275742"/>
                  <a:pt x="9189" y="292791"/>
                  <a:pt x="0" y="256032"/>
                </a:cubicBezTo>
                <a:cubicBezTo>
                  <a:pt x="947" y="246557"/>
                  <a:pt x="4538" y="156398"/>
                  <a:pt x="21946" y="138989"/>
                </a:cubicBezTo>
                <a:lnTo>
                  <a:pt x="36576" y="124358"/>
                </a:lnTo>
                <a:cubicBezTo>
                  <a:pt x="41046" y="110950"/>
                  <a:pt x="50031" y="71166"/>
                  <a:pt x="65837" y="58521"/>
                </a:cubicBezTo>
                <a:cubicBezTo>
                  <a:pt x="71858" y="53704"/>
                  <a:pt x="80302" y="53076"/>
                  <a:pt x="87783" y="51206"/>
                </a:cubicBezTo>
                <a:lnTo>
                  <a:pt x="146304" y="36576"/>
                </a:lnTo>
                <a:cubicBezTo>
                  <a:pt x="164790" y="18090"/>
                  <a:pt x="140208" y="6096"/>
                  <a:pt x="138989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66669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54279" name="Prostokąt 38920"/>
          <p:cNvSpPr>
            <a:spLocks noChangeArrowheads="1"/>
          </p:cNvSpPr>
          <p:nvPr/>
        </p:nvSpPr>
        <p:spPr bwMode="auto">
          <a:xfrm>
            <a:off x="467842" y="4087812"/>
            <a:ext cx="39975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pl-PL" sz="24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</a:t>
            </a:r>
            <a:r>
              <a:rPr lang="en-US" altLang="pl-PL" sz="2400" baseline="-250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BEAM </a:t>
            </a:r>
            <a:r>
              <a:rPr lang="en-US" altLang="pl-PL" sz="24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en-US" altLang="pl-PL" sz="2400" baseline="300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9</a:t>
            </a:r>
            <a:r>
              <a:rPr lang="pl-PL" altLang="pl-PL" sz="2400" baseline="300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8</a:t>
            </a:r>
            <a:r>
              <a:rPr lang="pl-PL" altLang="pl-PL" sz="24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Ru/</a:t>
            </a:r>
            <a:r>
              <a:rPr lang="pl-PL" altLang="pl-PL" sz="2400" baseline="300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98</a:t>
            </a:r>
            <a:r>
              <a:rPr lang="pl-PL" altLang="pl-PL" sz="24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Sr</a:t>
            </a:r>
            <a:r>
              <a:rPr lang="en-US" altLang="pl-PL" sz="24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) ≈ </a:t>
            </a:r>
            <a:r>
              <a:rPr lang="pl-PL" altLang="pl-PL" sz="24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2.5 x </a:t>
            </a:r>
            <a:r>
              <a:rPr lang="en-US" altLang="pl-PL" sz="24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10</a:t>
            </a:r>
            <a:r>
              <a:rPr lang="pl-PL" altLang="pl-PL" sz="2400" baseline="300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4</a:t>
            </a:r>
            <a:r>
              <a:rPr lang="en-US" altLang="pl-PL" sz="24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pl-PL" sz="2400" dirty="0" err="1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pps</a:t>
            </a:r>
            <a:r>
              <a:rPr lang="en-US" altLang="pl-PL" sz="2400" baseline="-2500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141" name="Prostokąt 38921"/>
          <p:cNvSpPr>
            <a:spLocks noChangeArrowheads="1"/>
          </p:cNvSpPr>
          <p:nvPr/>
        </p:nvSpPr>
        <p:spPr bwMode="auto">
          <a:xfrm>
            <a:off x="1103652" y="4713428"/>
            <a:ext cx="302602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400" dirty="0" err="1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Counting</a:t>
            </a:r>
            <a:r>
              <a:rPr lang="pl-PL" sz="2400" dirty="0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 </a:t>
            </a:r>
            <a:r>
              <a:rPr lang="pl-PL" sz="2400" dirty="0" err="1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rate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: </a:t>
            </a:r>
          </a:p>
          <a:p>
            <a:pPr defTabSz="914400" fontAlgn="base">
              <a:lnSpc>
                <a:spcPct val="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ea typeface="ＭＳ Ｐゴシック" pitchFamily="50" charset="-128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400" b="1" dirty="0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~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0.03</a:t>
            </a:r>
            <a:r>
              <a:rPr lang="pl-PL" sz="2400" b="1" dirty="0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 </a:t>
            </a:r>
            <a:r>
              <a:rPr lang="en-US" sz="2400" u="sng" dirty="0" err="1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ev</a:t>
            </a:r>
            <a:r>
              <a:rPr lang="en-US" sz="2400" u="sng" dirty="0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/s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  for  </a:t>
            </a:r>
            <a:r>
              <a:rPr lang="en-US" sz="2400" b="1" dirty="0">
                <a:solidFill>
                  <a:srgbClr val="FFFFFF"/>
                </a:solidFill>
                <a:latin typeface="Symbol" pitchFamily="18" charset="2"/>
                <a:ea typeface="ＭＳ Ｐゴシック" pitchFamily="50" charset="-128"/>
                <a:cs typeface="Arial" charset="0"/>
              </a:rPr>
              <a:t>a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ea typeface="ＭＳ Ｐゴシック" pitchFamily="50" charset="-128"/>
                <a:cs typeface="Arial" charset="0"/>
              </a:rPr>
              <a:t>-</a:t>
            </a:r>
            <a:r>
              <a:rPr lang="en-US" sz="2400" b="1" dirty="0">
                <a:solidFill>
                  <a:srgbClr val="FFFFFF"/>
                </a:solidFill>
                <a:latin typeface="Symbol" pitchFamily="18" charset="2"/>
                <a:ea typeface="ＭＳ Ｐゴシック" pitchFamily="50" charset="-128"/>
                <a:cs typeface="Arial" charset="0"/>
              </a:rPr>
              <a:t>g</a:t>
            </a:r>
            <a:endParaRPr lang="pl-PL" sz="2400" b="1" dirty="0">
              <a:solidFill>
                <a:srgbClr val="FFFFFF"/>
              </a:solidFill>
              <a:latin typeface="Symbol" pitchFamily="18" charset="2"/>
              <a:ea typeface="ＭＳ Ｐゴシック" pitchFamily="50" charset="-128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400" dirty="0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 (10 k in 4 </a:t>
            </a:r>
            <a:r>
              <a:rPr lang="pl-PL" sz="2400" dirty="0" err="1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days</a:t>
            </a:r>
            <a:r>
              <a:rPr lang="pl-PL" sz="2400" dirty="0">
                <a:solidFill>
                  <a:srgbClr val="FFFFFF"/>
                </a:solidFill>
                <a:latin typeface="Arial"/>
                <a:ea typeface="ＭＳ Ｐゴシック" pitchFamily="50" charset="-128"/>
                <a:cs typeface="Arial" charset="0"/>
              </a:rPr>
              <a:t>)</a:t>
            </a:r>
            <a:endParaRPr lang="en-US" sz="2400" dirty="0">
              <a:solidFill>
                <a:srgbClr val="FFFFFF"/>
              </a:solidFill>
              <a:latin typeface="Arial"/>
              <a:ea typeface="ＭＳ Ｐゴシック" pitchFamily="50" charset="-128"/>
              <a:cs typeface="Arial" charset="0"/>
            </a:endParaRPr>
          </a:p>
        </p:txBody>
      </p:sp>
      <p:pic>
        <p:nvPicPr>
          <p:cNvPr id="55310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20" y="3770320"/>
            <a:ext cx="4261338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27" y="900113"/>
            <a:ext cx="3814396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Dowolny kształt 38918"/>
          <p:cNvSpPr>
            <a:spLocks/>
          </p:cNvSpPr>
          <p:nvPr/>
        </p:nvSpPr>
        <p:spPr bwMode="auto">
          <a:xfrm>
            <a:off x="2186357" y="2895600"/>
            <a:ext cx="2617177" cy="1824038"/>
          </a:xfrm>
          <a:custGeom>
            <a:avLst/>
            <a:gdLst>
              <a:gd name="T0" fmla="*/ 0 w 2422567"/>
              <a:gd name="T1" fmla="*/ 0 h 2208811"/>
              <a:gd name="T2" fmla="*/ 1758635 w 2422567"/>
              <a:gd name="T3" fmla="*/ 1768505 h 2208811"/>
              <a:gd name="T4" fmla="*/ 4123698 w 2422567"/>
              <a:gd name="T5" fmla="*/ 3074222 h 22088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22567" h="2208811">
                <a:moveTo>
                  <a:pt x="0" y="0"/>
                </a:moveTo>
                <a:cubicBezTo>
                  <a:pt x="314696" y="451262"/>
                  <a:pt x="629393" y="902525"/>
                  <a:pt x="1033154" y="1270660"/>
                </a:cubicBezTo>
                <a:cubicBezTo>
                  <a:pt x="1436915" y="1638795"/>
                  <a:pt x="1929741" y="1923803"/>
                  <a:pt x="2422567" y="2208811"/>
                </a:cubicBezTo>
              </a:path>
            </a:pathLst>
          </a:custGeom>
          <a:noFill/>
          <a:ln w="57150" cap="flat" cmpd="sng" algn="ctr">
            <a:solidFill>
              <a:srgbClr val="FFCC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upa 2"/>
          <p:cNvGrpSpPr>
            <a:grpSpLocks/>
          </p:cNvGrpSpPr>
          <p:nvPr/>
        </p:nvGrpSpPr>
        <p:grpSpPr bwMode="auto">
          <a:xfrm>
            <a:off x="6340733" y="2179638"/>
            <a:ext cx="714866" cy="601662"/>
            <a:chOff x="6868828" y="2180375"/>
            <a:chExt cx="774945" cy="600418"/>
          </a:xfrm>
        </p:grpSpPr>
        <p:grpSp>
          <p:nvGrpSpPr>
            <p:cNvPr id="54288" name="Grupa 1"/>
            <p:cNvGrpSpPr>
              <a:grpSpLocks/>
            </p:cNvGrpSpPr>
            <p:nvPr/>
          </p:nvGrpSpPr>
          <p:grpSpPr bwMode="auto">
            <a:xfrm>
              <a:off x="6908430" y="2180375"/>
              <a:ext cx="735343" cy="590264"/>
              <a:chOff x="6908430" y="2180375"/>
              <a:chExt cx="735343" cy="590264"/>
            </a:xfrm>
          </p:grpSpPr>
          <p:grpSp>
            <p:nvGrpSpPr>
              <p:cNvPr id="54293" name="Grupa 13"/>
              <p:cNvGrpSpPr>
                <a:grpSpLocks/>
              </p:cNvGrpSpPr>
              <p:nvPr/>
            </p:nvGrpSpPr>
            <p:grpSpPr bwMode="auto">
              <a:xfrm>
                <a:off x="7155066" y="2443614"/>
                <a:ext cx="488707" cy="327025"/>
                <a:chOff x="4884259" y="5765800"/>
                <a:chExt cx="488870" cy="327025"/>
              </a:xfrm>
            </p:grpSpPr>
            <p:sp>
              <p:nvSpPr>
                <p:cNvPr id="54298" name="Oval 71"/>
                <p:cNvSpPr>
                  <a:spLocks noChangeArrowheads="1"/>
                </p:cNvSpPr>
                <p:nvPr/>
              </p:nvSpPr>
              <p:spPr bwMode="auto">
                <a:xfrm>
                  <a:off x="4938712" y="5765800"/>
                  <a:ext cx="347663" cy="327025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pl-PL" altLang="pl-PL" sz="2400" smtClean="0">
                    <a:solidFill>
                      <a:srgbClr val="FFFF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299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4884259" y="5774193"/>
                  <a:ext cx="323998" cy="2149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pl-PL" altLang="pl-PL" sz="800" b="1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99</a:t>
                  </a:r>
                </a:p>
              </p:txBody>
            </p:sp>
            <p:sp>
              <p:nvSpPr>
                <p:cNvPr id="54300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4996629" y="5791200"/>
                  <a:ext cx="376500" cy="2764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pl-PL" altLang="pl-PL" sz="1200" b="1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Sr</a:t>
                  </a:r>
                </a:p>
              </p:txBody>
            </p:sp>
          </p:grpSp>
          <p:grpSp>
            <p:nvGrpSpPr>
              <p:cNvPr id="54294" name="Grupa 17"/>
              <p:cNvGrpSpPr>
                <a:grpSpLocks/>
              </p:cNvGrpSpPr>
              <p:nvPr/>
            </p:nvGrpSpPr>
            <p:grpSpPr bwMode="auto">
              <a:xfrm>
                <a:off x="6908430" y="2180375"/>
                <a:ext cx="460983" cy="327025"/>
                <a:chOff x="4899632" y="5768845"/>
                <a:chExt cx="459731" cy="327025"/>
              </a:xfrm>
            </p:grpSpPr>
            <p:sp>
              <p:nvSpPr>
                <p:cNvPr id="54295" name="Oval 71"/>
                <p:cNvSpPr>
                  <a:spLocks noChangeArrowheads="1"/>
                </p:cNvSpPr>
                <p:nvPr/>
              </p:nvSpPr>
              <p:spPr bwMode="auto">
                <a:xfrm>
                  <a:off x="4919597" y="5768845"/>
                  <a:ext cx="347663" cy="32702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pl-PL" altLang="pl-PL" sz="2400" smtClean="0">
                    <a:solidFill>
                      <a:srgbClr val="FFFF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296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4899632" y="5776134"/>
                  <a:ext cx="323011" cy="2149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pl-PL" altLang="pl-PL" sz="800" b="1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99</a:t>
                  </a:r>
                </a:p>
              </p:txBody>
            </p:sp>
            <p:sp>
              <p:nvSpPr>
                <p:cNvPr id="54297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5021080" y="5791200"/>
                  <a:ext cx="338283" cy="2764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pl-PL" altLang="pl-PL" sz="1200" b="1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</a:p>
              </p:txBody>
            </p:sp>
          </p:grpSp>
        </p:grpSp>
        <p:grpSp>
          <p:nvGrpSpPr>
            <p:cNvPr id="54289" name="Grupa 9"/>
            <p:cNvGrpSpPr>
              <a:grpSpLocks/>
            </p:cNvGrpSpPr>
            <p:nvPr/>
          </p:nvGrpSpPr>
          <p:grpSpPr bwMode="auto">
            <a:xfrm>
              <a:off x="6868828" y="2453768"/>
              <a:ext cx="474035" cy="327025"/>
              <a:chOff x="4899225" y="5765800"/>
              <a:chExt cx="472787" cy="327025"/>
            </a:xfrm>
          </p:grpSpPr>
          <p:sp>
            <p:nvSpPr>
              <p:cNvPr id="54290" name="Oval 71"/>
              <p:cNvSpPr>
                <a:spLocks noChangeArrowheads="1"/>
              </p:cNvSpPr>
              <p:nvPr/>
            </p:nvSpPr>
            <p:spPr bwMode="auto">
              <a:xfrm>
                <a:off x="4938712" y="5765800"/>
                <a:ext cx="347663" cy="327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pl-PL" altLang="pl-PL" sz="2400" smtClean="0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291" name="Text Box 82"/>
              <p:cNvSpPr txBox="1">
                <a:spLocks noChangeArrowheads="1"/>
              </p:cNvSpPr>
              <p:nvPr/>
            </p:nvSpPr>
            <p:spPr bwMode="auto">
              <a:xfrm>
                <a:off x="4899225" y="5767019"/>
                <a:ext cx="323037" cy="214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pl-PL" altLang="pl-PL" sz="800" b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98</a:t>
                </a:r>
              </a:p>
            </p:txBody>
          </p:sp>
          <p:sp>
            <p:nvSpPr>
              <p:cNvPr id="54292" name="Text Box 83"/>
              <p:cNvSpPr txBox="1">
                <a:spLocks noChangeArrowheads="1"/>
              </p:cNvSpPr>
              <p:nvPr/>
            </p:nvSpPr>
            <p:spPr bwMode="auto">
              <a:xfrm>
                <a:off x="4996629" y="5791200"/>
                <a:ext cx="375383" cy="276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pl-PL" altLang="pl-PL" sz="1200" b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Sr</a:t>
                </a:r>
              </a:p>
            </p:txBody>
          </p:sp>
        </p:grpSp>
      </p:grp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1108907" y="149364"/>
            <a:ext cx="704928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800" b="1" dirty="0" smtClean="0">
                <a:solidFill>
                  <a:srgbClr val="FFFF00"/>
                </a:solidFill>
                <a:latin typeface="Corbel" pitchFamily="34" charset="0"/>
                <a:cs typeface="Arial" panose="020B0604020202020204" pitchFamily="34" charset="0"/>
              </a:rPr>
              <a:t>REX-</a:t>
            </a:r>
            <a:r>
              <a:rPr lang="en-US" sz="2800" b="1" dirty="0" smtClean="0">
                <a:solidFill>
                  <a:srgbClr val="FFFF00"/>
                </a:solidFill>
                <a:latin typeface="Corbel" pitchFamily="34" charset="0"/>
                <a:cs typeface="Arial" panose="020B0604020202020204" pitchFamily="34" charset="0"/>
              </a:rPr>
              <a:t>ISOLDE</a:t>
            </a:r>
            <a:r>
              <a:rPr lang="pl-PL" sz="2800" b="1" dirty="0">
                <a:solidFill>
                  <a:srgbClr val="FFFF00"/>
                </a:solidFill>
                <a:latin typeface="Corbel" pitchFamily="34" charset="0"/>
                <a:cs typeface="Arial" panose="020B0604020202020204" pitchFamily="34" charset="0"/>
              </a:rPr>
              <a:t> </a:t>
            </a:r>
            <a:r>
              <a:rPr lang="pl-PL" sz="2800" b="1" dirty="0" smtClean="0">
                <a:solidFill>
                  <a:srgbClr val="FFFF00"/>
                </a:solidFill>
                <a:latin typeface="Corbel" pitchFamily="34" charset="0"/>
                <a:cs typeface="Arial" panose="020B0604020202020204" pitchFamily="34" charset="0"/>
              </a:rPr>
              <a:t>+</a:t>
            </a:r>
            <a:r>
              <a:rPr lang="en-US" sz="2800" b="1" dirty="0" smtClean="0">
                <a:solidFill>
                  <a:srgbClr val="FFFF00"/>
                </a:solidFill>
                <a:latin typeface="Corbel" pitchFamily="34" charset="0"/>
                <a:cs typeface="Arial" panose="020B0604020202020204" pitchFamily="34" charset="0"/>
              </a:rPr>
              <a:t> MINIBALL + T-REX</a:t>
            </a:r>
            <a:endParaRPr lang="pl-PL" sz="2800" b="1" dirty="0" smtClean="0">
              <a:solidFill>
                <a:srgbClr val="FFFF00"/>
              </a:solidFill>
              <a:latin typeface="Corbel" pitchFamily="34" charset="0"/>
              <a:cs typeface="Arial" panose="020B0604020202020204" pitchFamily="34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baseline="30000" dirty="0" smtClean="0">
                <a:solidFill>
                  <a:srgbClr val="AAFFFF"/>
                </a:solidFill>
                <a:cs typeface="Arial" charset="0"/>
              </a:rPr>
              <a:t>9</a:t>
            </a:r>
            <a:r>
              <a:rPr lang="pl-PL" b="1" baseline="30000" dirty="0" smtClean="0">
                <a:solidFill>
                  <a:srgbClr val="AAFFFF"/>
                </a:solidFill>
                <a:cs typeface="Arial" charset="0"/>
              </a:rPr>
              <a:t>8</a:t>
            </a:r>
            <a:r>
              <a:rPr lang="pl-PL" b="1" dirty="0" smtClean="0">
                <a:solidFill>
                  <a:srgbClr val="AAFFFF"/>
                </a:solidFill>
                <a:cs typeface="Arial" charset="0"/>
              </a:rPr>
              <a:t>Rb</a:t>
            </a:r>
            <a:r>
              <a:rPr lang="pl-PL" dirty="0" smtClean="0">
                <a:solidFill>
                  <a:srgbClr val="AAFFFF"/>
                </a:solidFill>
                <a:cs typeface="Arial" charset="0"/>
              </a:rPr>
              <a:t>(60%)</a:t>
            </a:r>
            <a:r>
              <a:rPr lang="pl-PL" b="1" dirty="0" smtClean="0">
                <a:solidFill>
                  <a:srgbClr val="AAFFFF"/>
                </a:solidFill>
                <a:cs typeface="Arial" charset="0"/>
              </a:rPr>
              <a:t>+</a:t>
            </a:r>
            <a:r>
              <a:rPr lang="en-US" b="1" baseline="30000" dirty="0" smtClean="0">
                <a:solidFill>
                  <a:srgbClr val="AAFFFF"/>
                </a:solidFill>
                <a:cs typeface="Arial" charset="0"/>
              </a:rPr>
              <a:t>9</a:t>
            </a:r>
            <a:r>
              <a:rPr lang="pl-PL" b="1" baseline="30000" dirty="0">
                <a:solidFill>
                  <a:srgbClr val="AAFFFF"/>
                </a:solidFill>
                <a:cs typeface="Arial" charset="0"/>
              </a:rPr>
              <a:t>8</a:t>
            </a:r>
            <a:r>
              <a:rPr lang="pl-PL" b="1" dirty="0">
                <a:solidFill>
                  <a:srgbClr val="AAFFFF"/>
                </a:solidFill>
                <a:cs typeface="Arial" charset="0"/>
              </a:rPr>
              <a:t>S</a:t>
            </a:r>
            <a:r>
              <a:rPr lang="en-US" b="1" dirty="0" smtClean="0">
                <a:solidFill>
                  <a:srgbClr val="AAFFFF"/>
                </a:solidFill>
                <a:cs typeface="Arial" charset="0"/>
              </a:rPr>
              <a:t>r</a:t>
            </a:r>
            <a:r>
              <a:rPr lang="pl-PL" dirty="0" smtClean="0">
                <a:solidFill>
                  <a:srgbClr val="AAFFFF"/>
                </a:solidFill>
                <a:cs typeface="Arial" charset="0"/>
              </a:rPr>
              <a:t>(40</a:t>
            </a:r>
            <a:r>
              <a:rPr lang="pl-PL" dirty="0">
                <a:solidFill>
                  <a:srgbClr val="AAFFFF"/>
                </a:solidFill>
                <a:cs typeface="Arial" charset="0"/>
              </a:rPr>
              <a:t>%) </a:t>
            </a:r>
            <a:r>
              <a:rPr lang="pl-PL" sz="1800" dirty="0">
                <a:solidFill>
                  <a:srgbClr val="AAFFFF"/>
                </a:solidFill>
                <a:cs typeface="Arial" charset="0"/>
              </a:rPr>
              <a:t>(2.84 </a:t>
            </a:r>
            <a:r>
              <a:rPr lang="pl-PL" sz="1800" dirty="0" err="1">
                <a:solidFill>
                  <a:srgbClr val="AAFFFF"/>
                </a:solidFill>
                <a:cs typeface="Arial" charset="0"/>
              </a:rPr>
              <a:t>MeV</a:t>
            </a:r>
            <a:r>
              <a:rPr lang="pl-PL" sz="1800" dirty="0">
                <a:solidFill>
                  <a:srgbClr val="AAFFFF"/>
                </a:solidFill>
                <a:cs typeface="Arial" charset="0"/>
              </a:rPr>
              <a:t>/u) </a:t>
            </a:r>
            <a:r>
              <a:rPr lang="en-US" sz="1800" dirty="0" smtClean="0">
                <a:solidFill>
                  <a:srgbClr val="AAFFFF"/>
                </a:solidFill>
                <a:latin typeface="Arial"/>
                <a:cs typeface="Arial" charset="0"/>
              </a:rPr>
              <a:t> </a:t>
            </a:r>
            <a:r>
              <a:rPr lang="en-US" b="1" dirty="0">
                <a:solidFill>
                  <a:srgbClr val="AAFFFF"/>
                </a:solidFill>
                <a:latin typeface="Arial"/>
                <a:cs typeface="Arial" charset="0"/>
              </a:rPr>
              <a:t>+ </a:t>
            </a:r>
            <a:r>
              <a:rPr lang="en-US" b="1" baseline="30000" dirty="0">
                <a:solidFill>
                  <a:srgbClr val="AAFFFF"/>
                </a:solidFill>
                <a:latin typeface="Arial"/>
                <a:cs typeface="Arial" charset="0"/>
              </a:rPr>
              <a:t>7</a:t>
            </a:r>
            <a:r>
              <a:rPr lang="en-US" b="1" dirty="0">
                <a:solidFill>
                  <a:srgbClr val="AAFFFF"/>
                </a:solidFill>
                <a:latin typeface="Arial"/>
                <a:cs typeface="Arial" charset="0"/>
              </a:rPr>
              <a:t>LiF </a:t>
            </a:r>
            <a:r>
              <a:rPr lang="en-US" sz="1800" dirty="0">
                <a:solidFill>
                  <a:srgbClr val="AAFFFF"/>
                </a:solidFill>
                <a:latin typeface="Arial"/>
                <a:cs typeface="Arial" charset="0"/>
              </a:rPr>
              <a:t>(1.5 mg/cm</a:t>
            </a:r>
            <a:r>
              <a:rPr lang="en-US" sz="1800" baseline="30000" dirty="0">
                <a:solidFill>
                  <a:srgbClr val="AAFFFF"/>
                </a:solidFill>
                <a:latin typeface="Arial"/>
                <a:cs typeface="Arial" charset="0"/>
              </a:rPr>
              <a:t>2</a:t>
            </a:r>
            <a:r>
              <a:rPr lang="en-US" sz="1800" dirty="0" smtClean="0">
                <a:solidFill>
                  <a:srgbClr val="AAFFFF"/>
                </a:solidFill>
                <a:latin typeface="Arial"/>
                <a:cs typeface="Arial" charset="0"/>
              </a:rPr>
              <a:t>)</a:t>
            </a:r>
            <a:r>
              <a:rPr lang="en-US" sz="1800" i="1" dirty="0" smtClean="0">
                <a:solidFill>
                  <a:srgbClr val="AAFFFF"/>
                </a:solidFill>
                <a:latin typeface="Arial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683325" y="6024369"/>
            <a:ext cx="3446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600" i="1" dirty="0" smtClean="0">
                <a:solidFill>
                  <a:srgbClr val="FFFF00"/>
                </a:solidFill>
                <a:latin typeface="Arial"/>
              </a:rPr>
              <a:t>Simone </a:t>
            </a:r>
            <a:r>
              <a:rPr lang="pl-PL" sz="1600" i="1" dirty="0" err="1" smtClean="0">
                <a:solidFill>
                  <a:srgbClr val="FFFF00"/>
                </a:solidFill>
                <a:latin typeface="Arial"/>
              </a:rPr>
              <a:t>Bottoni</a:t>
            </a:r>
            <a:r>
              <a:rPr lang="pl-PL" sz="1600" i="1" dirty="0" smtClean="0">
                <a:solidFill>
                  <a:srgbClr val="FFFF00"/>
                </a:solidFill>
                <a:latin typeface="Arial"/>
              </a:rPr>
              <a:t>, </a:t>
            </a:r>
            <a:r>
              <a:rPr lang="pl-PL" sz="1600" i="1" dirty="0" err="1" smtClean="0">
                <a:solidFill>
                  <a:srgbClr val="FFFF00"/>
                </a:solidFill>
                <a:latin typeface="Arial"/>
              </a:rPr>
              <a:t>Ph.D</a:t>
            </a:r>
            <a:r>
              <a:rPr lang="pl-PL" sz="1600" i="1" dirty="0" smtClean="0">
                <a:solidFill>
                  <a:srgbClr val="FFFF00"/>
                </a:solidFill>
                <a:latin typeface="Arial"/>
              </a:rPr>
              <a:t>. </a:t>
            </a:r>
            <a:r>
              <a:rPr lang="pl-PL" sz="1600" i="1" dirty="0" err="1" smtClean="0">
                <a:solidFill>
                  <a:srgbClr val="FFFF00"/>
                </a:solidFill>
                <a:latin typeface="Arial"/>
              </a:rPr>
              <a:t>Thesis</a:t>
            </a:r>
            <a:r>
              <a:rPr lang="pl-PL" sz="1600" i="1" dirty="0" smtClean="0">
                <a:solidFill>
                  <a:srgbClr val="FFFF00"/>
                </a:solidFill>
                <a:latin typeface="Arial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600" i="1" dirty="0" err="1" smtClean="0">
                <a:solidFill>
                  <a:srgbClr val="FFFF00"/>
                </a:solidFill>
                <a:latin typeface="Arial"/>
              </a:rPr>
              <a:t>Univ</a:t>
            </a:r>
            <a:r>
              <a:rPr lang="pl-PL" sz="1600" i="1" dirty="0" smtClean="0">
                <a:solidFill>
                  <a:srgbClr val="FFFF00"/>
                </a:solidFill>
                <a:latin typeface="Arial"/>
              </a:rPr>
              <a:t>. of </a:t>
            </a:r>
            <a:r>
              <a:rPr lang="pl-PL" sz="1600" i="1" dirty="0" err="1" smtClean="0">
                <a:solidFill>
                  <a:srgbClr val="FFFF00"/>
                </a:solidFill>
                <a:latin typeface="Arial"/>
              </a:rPr>
              <a:t>Milano</a:t>
            </a:r>
            <a:r>
              <a:rPr lang="pl-PL" sz="1600" i="1" dirty="0" smtClean="0">
                <a:solidFill>
                  <a:srgbClr val="FFFF00"/>
                </a:solidFill>
                <a:latin typeface="Arial"/>
              </a:rPr>
              <a:t> and KU Leuven and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600" i="1" dirty="0" smtClean="0">
                <a:solidFill>
                  <a:srgbClr val="FFFF00"/>
                </a:solidFill>
                <a:latin typeface="Arial"/>
              </a:rPr>
              <a:t>PRC92</a:t>
            </a:r>
            <a:r>
              <a:rPr lang="pl-PL" sz="1600" i="1" dirty="0">
                <a:solidFill>
                  <a:srgbClr val="FFFF00"/>
                </a:solidFill>
                <a:latin typeface="Arial"/>
              </a:rPr>
              <a:t>(2015)024322 </a:t>
            </a:r>
            <a:endParaRPr lang="pl-PL" sz="1600" i="1" dirty="0" smtClean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718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342" t="28586" r="41130" b="45832"/>
          <a:stretch/>
        </p:blipFill>
        <p:spPr>
          <a:xfrm>
            <a:off x="1789368" y="943340"/>
            <a:ext cx="5805772" cy="568641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3" name="TextBox 11"/>
          <p:cNvSpPr txBox="1"/>
          <p:nvPr/>
        </p:nvSpPr>
        <p:spPr>
          <a:xfrm>
            <a:off x="0" y="339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  <a:latin typeface="Corbel"/>
                <a:cs typeface="Corbel"/>
              </a:rPr>
              <a:t>Selected Examples</a:t>
            </a:r>
            <a:r>
              <a:rPr lang="en-US" sz="2800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Corbel"/>
                <a:cs typeface="Corbel"/>
              </a:rPr>
              <a:t>of Recent </a:t>
            </a:r>
            <a:r>
              <a:rPr lang="en-US" sz="36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US" sz="2800" b="1" dirty="0" smtClean="0">
                <a:solidFill>
                  <a:srgbClr val="FFFF00"/>
                </a:solidFill>
                <a:latin typeface="Corbel"/>
                <a:cs typeface="Corbel"/>
              </a:rPr>
              <a:t>-Spectroscopy Activities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248170" y="1115243"/>
            <a:ext cx="5506546" cy="2845626"/>
            <a:chOff x="248170" y="1115213"/>
            <a:chExt cx="5506546" cy="2845626"/>
          </a:xfrm>
        </p:grpSpPr>
        <p:grpSp>
          <p:nvGrpSpPr>
            <p:cNvPr id="14" name="Gruppo 13"/>
            <p:cNvGrpSpPr/>
            <p:nvPr/>
          </p:nvGrpSpPr>
          <p:grpSpPr>
            <a:xfrm>
              <a:off x="248170" y="1115213"/>
              <a:ext cx="2813079" cy="2070120"/>
              <a:chOff x="248170" y="1115213"/>
              <a:chExt cx="2813079" cy="2070120"/>
            </a:xfrm>
          </p:grpSpPr>
          <p:pic>
            <p:nvPicPr>
              <p:cNvPr id="22" name="Immagine 21"/>
              <p:cNvPicPr>
                <a:picLocks noChangeAspect="1"/>
              </p:cNvPicPr>
              <p:nvPr/>
            </p:nvPicPr>
            <p:blipFill rotWithShape="1">
              <a:blip r:embed="rId3"/>
              <a:srcRect l="9057" r="8458" b="4405"/>
              <a:stretch/>
            </p:blipFill>
            <p:spPr>
              <a:xfrm>
                <a:off x="248170" y="1115213"/>
                <a:ext cx="1649935" cy="1274802"/>
              </a:xfrm>
              <a:prstGeom prst="rect">
                <a:avLst/>
              </a:prstGeom>
            </p:spPr>
          </p:pic>
          <p:pic>
            <p:nvPicPr>
              <p:cNvPr id="23" name="Immagin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1549" y="1280333"/>
                <a:ext cx="1409700" cy="1905000"/>
              </a:xfrm>
              <a:prstGeom prst="rect">
                <a:avLst/>
              </a:prstGeom>
            </p:spPr>
          </p:pic>
        </p:grpSp>
        <p:grpSp>
          <p:nvGrpSpPr>
            <p:cNvPr id="15" name="Gruppo 14"/>
            <p:cNvGrpSpPr/>
            <p:nvPr/>
          </p:nvGrpSpPr>
          <p:grpSpPr>
            <a:xfrm>
              <a:off x="2763086" y="2665865"/>
              <a:ext cx="2991630" cy="1294974"/>
              <a:chOff x="2763086" y="2665865"/>
              <a:chExt cx="2991630" cy="1294974"/>
            </a:xfrm>
          </p:grpSpPr>
          <p:sp>
            <p:nvSpPr>
              <p:cNvPr id="16" name="Ovale 15"/>
              <p:cNvSpPr/>
              <p:nvPr/>
            </p:nvSpPr>
            <p:spPr>
              <a:xfrm>
                <a:off x="4836858" y="3659043"/>
                <a:ext cx="917858" cy="301796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Ovale 16"/>
              <p:cNvSpPr/>
              <p:nvPr/>
            </p:nvSpPr>
            <p:spPr>
              <a:xfrm>
                <a:off x="4575477" y="3252002"/>
                <a:ext cx="700962" cy="319032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Ovale 17"/>
              <p:cNvSpPr/>
              <p:nvPr/>
            </p:nvSpPr>
            <p:spPr>
              <a:xfrm>
                <a:off x="3625900" y="3042186"/>
                <a:ext cx="782824" cy="319032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9" name="Connettore 7 18"/>
              <p:cNvCxnSpPr/>
              <p:nvPr/>
            </p:nvCxnSpPr>
            <p:spPr>
              <a:xfrm rot="10800000">
                <a:off x="5254317" y="3423159"/>
                <a:ext cx="287998" cy="235884"/>
              </a:xfrm>
              <a:prstGeom prst="curvedConnector3">
                <a:avLst>
                  <a:gd name="adj1" fmla="val 1976"/>
                </a:avLst>
              </a:prstGeom>
              <a:ln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7 19"/>
              <p:cNvCxnSpPr>
                <a:stCxn id="17" idx="1"/>
              </p:cNvCxnSpPr>
              <p:nvPr/>
            </p:nvCxnSpPr>
            <p:spPr>
              <a:xfrm rot="16200000" flipV="1">
                <a:off x="4412495" y="3033086"/>
                <a:ext cx="182065" cy="349209"/>
              </a:xfrm>
              <a:prstGeom prst="curvedConnector2">
                <a:avLst/>
              </a:prstGeom>
              <a:ln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/>
              <p:cNvCxnSpPr/>
              <p:nvPr/>
            </p:nvCxnSpPr>
            <p:spPr>
              <a:xfrm flipH="1" flipV="1">
                <a:off x="2763086" y="2665865"/>
                <a:ext cx="862814" cy="4314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uppo 28"/>
          <p:cNvGrpSpPr/>
          <p:nvPr/>
        </p:nvGrpSpPr>
        <p:grpSpPr>
          <a:xfrm>
            <a:off x="817555" y="3573526"/>
            <a:ext cx="2968966" cy="2573354"/>
            <a:chOff x="817555" y="3573526"/>
            <a:chExt cx="2968966" cy="2573354"/>
          </a:xfrm>
        </p:grpSpPr>
        <p:grpSp>
          <p:nvGrpSpPr>
            <p:cNvPr id="30" name="Gruppo 29"/>
            <p:cNvGrpSpPr/>
            <p:nvPr/>
          </p:nvGrpSpPr>
          <p:grpSpPr>
            <a:xfrm>
              <a:off x="817555" y="3573526"/>
              <a:ext cx="2692580" cy="2573354"/>
              <a:chOff x="754690" y="3510651"/>
              <a:chExt cx="2692580" cy="2573354"/>
            </a:xfrm>
          </p:grpSpPr>
          <p:pic>
            <p:nvPicPr>
              <p:cNvPr id="32" name="Immagine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690" y="3510651"/>
                <a:ext cx="2129879" cy="1417338"/>
              </a:xfrm>
              <a:prstGeom prst="rect">
                <a:avLst/>
              </a:prstGeom>
            </p:spPr>
          </p:pic>
          <p:pic>
            <p:nvPicPr>
              <p:cNvPr id="33" name="Immagine 32"/>
              <p:cNvPicPr>
                <a:picLocks noChangeAspect="1"/>
              </p:cNvPicPr>
              <p:nvPr/>
            </p:nvPicPr>
            <p:blipFill rotWithShape="1">
              <a:blip r:embed="rId6"/>
              <a:srcRect t="14185" r="7734" b="7153"/>
              <a:stretch/>
            </p:blipFill>
            <p:spPr>
              <a:xfrm>
                <a:off x="1932655" y="4652521"/>
                <a:ext cx="1514615" cy="1431484"/>
              </a:xfrm>
              <a:prstGeom prst="rect">
                <a:avLst/>
              </a:prstGeom>
            </p:spPr>
          </p:pic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330" y="3510651"/>
                <a:ext cx="786051" cy="740021"/>
              </a:xfrm>
              <a:prstGeom prst="rect">
                <a:avLst/>
              </a:prstGeom>
            </p:spPr>
          </p:pic>
          <p:sp>
            <p:nvSpPr>
              <p:cNvPr id="35" name="TextBox 11"/>
              <p:cNvSpPr txBox="1"/>
              <p:nvPr/>
            </p:nvSpPr>
            <p:spPr>
              <a:xfrm>
                <a:off x="1932655" y="4716274"/>
                <a:ext cx="12583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EXILL</a:t>
                </a:r>
              </a:p>
            </p:txBody>
          </p:sp>
        </p:grpSp>
        <p:cxnSp>
          <p:nvCxnSpPr>
            <p:cNvPr id="31" name="Connettore 2 30"/>
            <p:cNvCxnSpPr/>
            <p:nvPr/>
          </p:nvCxnSpPr>
          <p:spPr>
            <a:xfrm flipV="1">
              <a:off x="3281375" y="4353061"/>
              <a:ext cx="505146" cy="51368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o 37"/>
          <p:cNvGrpSpPr/>
          <p:nvPr/>
        </p:nvGrpSpPr>
        <p:grpSpPr>
          <a:xfrm>
            <a:off x="3347631" y="1525897"/>
            <a:ext cx="3663182" cy="3464503"/>
            <a:chOff x="3347628" y="1525887"/>
            <a:chExt cx="3663182" cy="3464503"/>
          </a:xfrm>
          <a:solidFill>
            <a:srgbClr val="0000FF"/>
          </a:solidFill>
        </p:grpSpPr>
        <p:sp>
          <p:nvSpPr>
            <p:cNvPr id="39" name="Rettangolo 38"/>
            <p:cNvSpPr/>
            <p:nvPr/>
          </p:nvSpPr>
          <p:spPr>
            <a:xfrm>
              <a:off x="4928072" y="4713391"/>
              <a:ext cx="41940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Calibri"/>
                  <a:cs typeface="Calibri"/>
                </a:rPr>
                <a:t>LNS</a:t>
              </a:r>
              <a:endParaRPr lang="en-US" sz="12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grpSp>
          <p:nvGrpSpPr>
            <p:cNvPr id="40" name="Gruppo 39"/>
            <p:cNvGrpSpPr/>
            <p:nvPr/>
          </p:nvGrpSpPr>
          <p:grpSpPr>
            <a:xfrm>
              <a:off x="3347628" y="1525887"/>
              <a:ext cx="3663182" cy="3362642"/>
              <a:chOff x="3347628" y="1525887"/>
              <a:chExt cx="3663182" cy="3362642"/>
            </a:xfrm>
            <a:grpFill/>
          </p:grpSpPr>
          <p:sp>
            <p:nvSpPr>
              <p:cNvPr id="41" name="Stella a 5 punte 7"/>
              <p:cNvSpPr>
                <a:spLocks noChangeAspect="1"/>
              </p:cNvSpPr>
              <p:nvPr/>
            </p:nvSpPr>
            <p:spPr>
              <a:xfrm>
                <a:off x="4777271" y="2915529"/>
                <a:ext cx="143997" cy="157839"/>
              </a:xfrm>
              <a:prstGeom prst="star5">
                <a:avLst/>
              </a:prstGeom>
              <a:grpFill/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Stella a 5 punte 7"/>
              <p:cNvSpPr>
                <a:spLocks noChangeAspect="1"/>
              </p:cNvSpPr>
              <p:nvPr/>
            </p:nvSpPr>
            <p:spPr>
              <a:xfrm>
                <a:off x="5487764" y="4081809"/>
                <a:ext cx="143997" cy="157839"/>
              </a:xfrm>
              <a:prstGeom prst="star5">
                <a:avLst/>
              </a:prstGeom>
              <a:grpFill/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Rettangolo 42"/>
              <p:cNvSpPr/>
              <p:nvPr/>
            </p:nvSpPr>
            <p:spPr>
              <a:xfrm>
                <a:off x="5333118" y="4227664"/>
                <a:ext cx="87753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Bucharest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4" name="Rettangolo 43"/>
              <p:cNvSpPr/>
              <p:nvPr/>
            </p:nvSpPr>
            <p:spPr>
              <a:xfrm>
                <a:off x="4894055" y="2819182"/>
                <a:ext cx="69284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Warsaw</a:t>
                </a:r>
                <a:endParaRPr lang="en-US" sz="12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5" name="Rettangolo 44"/>
              <p:cNvSpPr/>
              <p:nvPr/>
            </p:nvSpPr>
            <p:spPr>
              <a:xfrm>
                <a:off x="3347628" y="3500891"/>
                <a:ext cx="55656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Orsay</a:t>
                </a:r>
                <a:endParaRPr lang="en-US" sz="12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grpSp>
            <p:nvGrpSpPr>
              <p:cNvPr id="46" name="Gruppo 45"/>
              <p:cNvGrpSpPr/>
              <p:nvPr/>
            </p:nvGrpSpPr>
            <p:grpSpPr>
              <a:xfrm>
                <a:off x="3625910" y="1525887"/>
                <a:ext cx="3384900" cy="3362642"/>
                <a:chOff x="3625910" y="1525887"/>
                <a:chExt cx="3384900" cy="3362642"/>
              </a:xfrm>
              <a:grpFill/>
            </p:grpSpPr>
            <p:grpSp>
              <p:nvGrpSpPr>
                <p:cNvPr id="47" name="Gruppo 46"/>
                <p:cNvGrpSpPr/>
                <p:nvPr/>
              </p:nvGrpSpPr>
              <p:grpSpPr>
                <a:xfrm>
                  <a:off x="3625910" y="1525887"/>
                  <a:ext cx="3384900" cy="3362642"/>
                  <a:chOff x="3625900" y="1525887"/>
                  <a:chExt cx="3384900" cy="3362642"/>
                </a:xfrm>
                <a:grpFill/>
              </p:grpSpPr>
              <p:sp>
                <p:nvSpPr>
                  <p:cNvPr id="50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5307623" y="1616674"/>
                    <a:ext cx="143997" cy="157843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1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6688329" y="1767564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2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815384" y="4730690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3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643304" y="3711643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4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268408" y="3706670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5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493121" y="3481552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6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3828342" y="3521845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7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3729093" y="3310394"/>
                    <a:ext cx="143997" cy="157840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8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3852601" y="3873609"/>
                    <a:ext cx="179997" cy="197300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9" name="Rettangolo 58"/>
                  <p:cNvSpPr/>
                  <p:nvPr/>
                </p:nvSpPr>
                <p:spPr>
                  <a:xfrm>
                    <a:off x="5210977" y="1737730"/>
                    <a:ext cx="467999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JYFL</a:t>
                    </a:r>
                  </a:p>
                </p:txBody>
              </p:sp>
              <p:sp>
                <p:nvSpPr>
                  <p:cNvPr id="60" name="Rettangolo 59"/>
                  <p:cNvSpPr/>
                  <p:nvPr/>
                </p:nvSpPr>
                <p:spPr>
                  <a:xfrm>
                    <a:off x="6360637" y="1525887"/>
                    <a:ext cx="650163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DUBNA</a:t>
                    </a:r>
                    <a:endParaRPr lang="en-US" sz="1200" dirty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61" name="Rettangolo 60"/>
                  <p:cNvSpPr/>
                  <p:nvPr/>
                </p:nvSpPr>
                <p:spPr>
                  <a:xfrm>
                    <a:off x="4643303" y="3231433"/>
                    <a:ext cx="502399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GSI</a:t>
                    </a:r>
                    <a:endParaRPr lang="en-US" b="1" dirty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62" name="Rettangolo 61"/>
                  <p:cNvSpPr/>
                  <p:nvPr/>
                </p:nvSpPr>
                <p:spPr>
                  <a:xfrm>
                    <a:off x="4156894" y="3918742"/>
                    <a:ext cx="715473" cy="38164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en-US" sz="1400" b="1" dirty="0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ISOLDE</a:t>
                    </a:r>
                    <a:endParaRPr lang="en-US" sz="1400" dirty="0" smtClean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  <a:p>
                    <a:pPr algn="ctr">
                      <a:lnSpc>
                        <a:spcPct val="70000"/>
                      </a:lnSpc>
                    </a:pPr>
                    <a:r>
                      <a:rPr lang="en-US" sz="1200" dirty="0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CERN</a:t>
                    </a:r>
                    <a:endParaRPr lang="en-US" sz="1200" dirty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63" name="Rettangolo 62"/>
                  <p:cNvSpPr/>
                  <p:nvPr/>
                </p:nvSpPr>
                <p:spPr>
                  <a:xfrm>
                    <a:off x="4815384" y="3617874"/>
                    <a:ext cx="95189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 err="1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Legnaro</a:t>
                    </a:r>
                    <a:endParaRPr lang="en-US" b="1" dirty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64" name="Rettangolo 63"/>
                  <p:cNvSpPr/>
                  <p:nvPr/>
                </p:nvSpPr>
                <p:spPr>
                  <a:xfrm>
                    <a:off x="3679378" y="4007589"/>
                    <a:ext cx="44142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ILL</a:t>
                    </a:r>
                    <a:endParaRPr lang="en-US" b="1" dirty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65" name="Rettangolo 64"/>
                  <p:cNvSpPr/>
                  <p:nvPr/>
                </p:nvSpPr>
                <p:spPr>
                  <a:xfrm>
                    <a:off x="3625900" y="3021617"/>
                    <a:ext cx="782824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 smtClean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GANIL</a:t>
                    </a:r>
                    <a:endParaRPr lang="en-US" b="1" dirty="0">
                      <a:solidFill>
                        <a:srgbClr val="0000FF"/>
                      </a:solidFill>
                      <a:latin typeface="Calibri"/>
                      <a:cs typeface="Calibri"/>
                    </a:endParaRPr>
                  </a:p>
                </p:txBody>
              </p:sp>
            </p:grpSp>
            <p:sp>
              <p:nvSpPr>
                <p:cNvPr id="48" name="Stella a 5 punte 7"/>
                <p:cNvSpPr>
                  <a:spLocks noChangeAspect="1"/>
                </p:cNvSpPr>
                <p:nvPr/>
              </p:nvSpPr>
              <p:spPr>
                <a:xfrm>
                  <a:off x="4454018" y="1951714"/>
                  <a:ext cx="143997" cy="157839"/>
                </a:xfrm>
                <a:prstGeom prst="star5">
                  <a:avLst/>
                </a:prstGeom>
                <a:grpFill/>
                <a:ln>
                  <a:solidFill>
                    <a:srgbClr val="00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9" name="Rettangolo 48"/>
                <p:cNvSpPr/>
                <p:nvPr/>
              </p:nvSpPr>
              <p:spPr>
                <a:xfrm>
                  <a:off x="4205701" y="1725912"/>
                  <a:ext cx="463213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0000FF"/>
                      </a:solidFill>
                      <a:latin typeface="Calibri"/>
                      <a:cs typeface="Calibri"/>
                    </a:rPr>
                    <a:t>Oslo</a:t>
                  </a:r>
                  <a:endParaRPr lang="en-US" sz="1200" dirty="0">
                    <a:solidFill>
                      <a:srgbClr val="0000FF"/>
                    </a:solidFill>
                    <a:latin typeface="Calibri"/>
                    <a:cs typeface="Calibri"/>
                  </a:endParaRPr>
                </a:p>
              </p:txBody>
            </p:sp>
          </p:grpSp>
        </p:grpSp>
      </p:grpSp>
      <p:grpSp>
        <p:nvGrpSpPr>
          <p:cNvPr id="37" name="Group 36"/>
          <p:cNvGrpSpPr/>
          <p:nvPr/>
        </p:nvGrpSpPr>
        <p:grpSpPr>
          <a:xfrm>
            <a:off x="7047455" y="1237866"/>
            <a:ext cx="2161989" cy="3357356"/>
            <a:chOff x="7047455" y="1237866"/>
            <a:chExt cx="2161989" cy="3357356"/>
          </a:xfrm>
        </p:grpSpPr>
        <p:grpSp>
          <p:nvGrpSpPr>
            <p:cNvPr id="4" name="Gruppo 3"/>
            <p:cNvGrpSpPr/>
            <p:nvPr/>
          </p:nvGrpSpPr>
          <p:grpSpPr>
            <a:xfrm>
              <a:off x="7139610" y="2530572"/>
              <a:ext cx="2069834" cy="2064650"/>
              <a:chOff x="7276833" y="2764540"/>
              <a:chExt cx="2069834" cy="2064650"/>
            </a:xfrm>
            <a:solidFill>
              <a:srgbClr val="0000FF"/>
            </a:solidFill>
          </p:grpSpPr>
          <p:grpSp>
            <p:nvGrpSpPr>
              <p:cNvPr id="5" name="Gruppo 4"/>
              <p:cNvGrpSpPr/>
              <p:nvPr/>
            </p:nvGrpSpPr>
            <p:grpSpPr>
              <a:xfrm>
                <a:off x="7276833" y="2764540"/>
                <a:ext cx="1711248" cy="2064650"/>
                <a:chOff x="7276833" y="2764540"/>
                <a:chExt cx="1711248" cy="2064650"/>
              </a:xfrm>
              <a:grpFill/>
            </p:grpSpPr>
            <p:pic>
              <p:nvPicPr>
                <p:cNvPr id="7" name="Picture 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78651" t="33943" r="13226" b="50618"/>
                <a:stretch/>
              </p:blipFill>
              <p:spPr>
                <a:xfrm>
                  <a:off x="7276833" y="2764540"/>
                  <a:ext cx="1711248" cy="2064650"/>
                </a:xfrm>
                <a:prstGeom prst="rect">
                  <a:avLst/>
                </a:prstGeom>
                <a:grpFill/>
                <a:ln w="57150" cmpd="sng">
                  <a:solidFill>
                    <a:srgbClr val="FF0000"/>
                  </a:solidFill>
                </a:ln>
              </p:spPr>
            </p:pic>
            <p:sp>
              <p:nvSpPr>
                <p:cNvPr id="8" name="Stella a 5 punte 7"/>
                <p:cNvSpPr/>
                <p:nvPr/>
              </p:nvSpPr>
              <p:spPr>
                <a:xfrm>
                  <a:off x="8101282" y="4049551"/>
                  <a:ext cx="252000" cy="256843"/>
                </a:xfrm>
                <a:prstGeom prst="star5">
                  <a:avLst/>
                </a:prstGeom>
                <a:grpFill/>
                <a:ln>
                  <a:solidFill>
                    <a:srgbClr val="00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6" name="TextBox 11"/>
              <p:cNvSpPr txBox="1"/>
              <p:nvPr/>
            </p:nvSpPr>
            <p:spPr>
              <a:xfrm>
                <a:off x="8088361" y="4283189"/>
                <a:ext cx="125830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FF"/>
                    </a:solidFill>
                  </a:rPr>
                  <a:t>RIKEN</a:t>
                </a:r>
              </a:p>
            </p:txBody>
          </p:sp>
        </p:grpSp>
        <p:grpSp>
          <p:nvGrpSpPr>
            <p:cNvPr id="10" name="Gruppo 9"/>
            <p:cNvGrpSpPr/>
            <p:nvPr/>
          </p:nvGrpSpPr>
          <p:grpSpPr>
            <a:xfrm>
              <a:off x="7047455" y="1237866"/>
              <a:ext cx="1057798" cy="1994253"/>
              <a:chOff x="7405203" y="877398"/>
              <a:chExt cx="1333463" cy="2204771"/>
            </a:xfrm>
          </p:grpSpPr>
          <p:pic>
            <p:nvPicPr>
              <p:cNvPr id="11" name="Immagine 10"/>
              <p:cNvPicPr>
                <a:picLocks noChangeAspect="1"/>
              </p:cNvPicPr>
              <p:nvPr/>
            </p:nvPicPr>
            <p:blipFill rotWithShape="1">
              <a:blip r:embed="rId8"/>
              <a:srcRect l="53713" t="2016" r="4322" b="54837"/>
              <a:stretch/>
            </p:blipFill>
            <p:spPr>
              <a:xfrm>
                <a:off x="7405203" y="877398"/>
                <a:ext cx="1333463" cy="1397900"/>
              </a:xfrm>
              <a:prstGeom prst="rect">
                <a:avLst/>
              </a:prstGeom>
            </p:spPr>
          </p:pic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21374" y="2322091"/>
                <a:ext cx="844524" cy="760078"/>
              </a:xfrm>
              <a:prstGeom prst="rect">
                <a:avLst/>
              </a:prstGeom>
            </p:spPr>
          </p:pic>
        </p:grpSp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105252" y="1237866"/>
              <a:ext cx="1038747" cy="1264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2" descr="C:\Users\oliver\Desktop\SFC-Logo-L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253" y="2502290"/>
              <a:ext cx="747771" cy="75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oup 73"/>
          <p:cNvGrpSpPr/>
          <p:nvPr/>
        </p:nvGrpSpPr>
        <p:grpSpPr>
          <a:xfrm>
            <a:off x="5056686" y="5388932"/>
            <a:ext cx="4091712" cy="1477389"/>
            <a:chOff x="5056686" y="5388932"/>
            <a:chExt cx="4091712" cy="1477389"/>
          </a:xfrm>
        </p:grpSpPr>
        <p:sp>
          <p:nvSpPr>
            <p:cNvPr id="73" name="Rectangle 72"/>
            <p:cNvSpPr/>
            <p:nvPr/>
          </p:nvSpPr>
          <p:spPr>
            <a:xfrm>
              <a:off x="5056686" y="5409272"/>
              <a:ext cx="4087313" cy="145704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Immagin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56686" y="5388932"/>
              <a:ext cx="1244605" cy="146807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04646" y="6042298"/>
              <a:ext cx="2843752" cy="81583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6601517" y="5438468"/>
              <a:ext cx="2222145" cy="5673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GALILEO Array at LNL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 smtClean="0">
                  <a:solidFill>
                    <a:srgbClr val="0000FF"/>
                  </a:solidFill>
                  <a:latin typeface="Calibri"/>
                  <a:cs typeface="Calibri"/>
                </a:rPr>
                <a:t>Working horse for </a:t>
              </a:r>
              <a:endParaRPr lang="en-US" sz="16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5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tangolo 57"/>
          <p:cNvSpPr/>
          <p:nvPr/>
        </p:nvSpPr>
        <p:spPr>
          <a:xfrm>
            <a:off x="877401" y="-124907"/>
            <a:ext cx="10192783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rbel" charset="0"/>
              </a:rPr>
              <a:t>Signature of Particle-CORE Couplings</a:t>
            </a:r>
          </a:p>
        </p:txBody>
      </p:sp>
      <p:sp>
        <p:nvSpPr>
          <p:cNvPr id="61" name="Rettangolo 60"/>
          <p:cNvSpPr/>
          <p:nvPr/>
        </p:nvSpPr>
        <p:spPr>
          <a:xfrm>
            <a:off x="725940" y="448605"/>
            <a:ext cx="6911975" cy="523220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 smtClean="0">
                <a:solidFill>
                  <a:srgbClr val="0000FF"/>
                </a:solidFill>
                <a:latin typeface="Corbel"/>
                <a:ea typeface="MingLiU_HKSCS" pitchFamily="18" charset="-120"/>
                <a:cs typeface="Corbel"/>
              </a:rPr>
              <a:t>Multiplet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ea typeface="MingLiU_HKSCS" pitchFamily="18" charset="-120"/>
                <a:cs typeface="Corbel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Corbel"/>
                <a:ea typeface="MingLiU_HKSCS" pitchFamily="18" charset="-120"/>
                <a:cs typeface="Corbel"/>
              </a:rPr>
              <a:t>of 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ea typeface="MingLiU_HKSCS" pitchFamily="18" charset="-120"/>
                <a:cs typeface="Corbel"/>
              </a:rPr>
              <a:t>States: </a:t>
            </a:r>
          </a:p>
        </p:txBody>
      </p:sp>
      <p:sp>
        <p:nvSpPr>
          <p:cNvPr id="74" name="TextBox 39"/>
          <p:cNvSpPr txBox="1">
            <a:spLocks noChangeArrowheads="1"/>
          </p:cNvSpPr>
          <p:nvPr/>
        </p:nvSpPr>
        <p:spPr bwMode="auto">
          <a:xfrm>
            <a:off x="3859841" y="493480"/>
            <a:ext cx="6617046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(CORE-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Excitation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)</a:t>
            </a:r>
            <a:r>
              <a:rPr lang="it-IT" b="1" baseline="-25000" dirty="0">
                <a:solidFill>
                  <a:srgbClr val="0000FF"/>
                </a:solidFill>
                <a:latin typeface="Times New Roman" charset="0"/>
                <a:cs typeface="Times New Roman" charset="0"/>
                <a:sym typeface="Symbol" charset="0"/>
              </a:rPr>
              <a:t> </a:t>
            </a:r>
            <a:r>
              <a:rPr lang="it-IT" sz="3600" b="1" i="1" baseline="-25000" dirty="0" err="1" smtClean="0">
                <a:solidFill>
                  <a:srgbClr val="0000FF"/>
                </a:solidFill>
                <a:latin typeface="Calibri"/>
                <a:cs typeface="Times New Roman" charset="0"/>
                <a:sym typeface="Symbol" charset="0"/>
              </a:rPr>
              <a:t>I</a:t>
            </a:r>
            <a:r>
              <a:rPr lang="it-IT" sz="3600" b="1" i="1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 charset="0"/>
              </a:rPr>
              <a:t>p</a:t>
            </a:r>
            <a:r>
              <a:rPr lang="it-IT" b="1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 charset="0"/>
              </a:rPr>
              <a:t> </a:t>
            </a:r>
            <a:r>
              <a:rPr lang="it-IT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  <a:sym typeface="Symbol" charset="0"/>
              </a:rPr>
              <a:t>  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  <a:sym typeface="Symbol" charset="0"/>
              </a:rPr>
              <a:t>(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  <a:sym typeface="Symbol" charset="0"/>
              </a:rPr>
              <a:t>particles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  <a:sym typeface="Symbol" charset="0"/>
              </a:rPr>
              <a:t>)</a:t>
            </a:r>
            <a:r>
              <a:rPr lang="it-IT" sz="3600" b="1" i="1" baseline="-25000" dirty="0" err="1" smtClean="0">
                <a:solidFill>
                  <a:srgbClr val="0000FF"/>
                </a:solidFill>
                <a:latin typeface="Calibri"/>
                <a:cs typeface="Times New Roman" charset="0"/>
                <a:sym typeface="Symbol" charset="0"/>
              </a:rPr>
              <a:t>j</a:t>
            </a:r>
            <a:r>
              <a:rPr lang="it-IT" sz="3600" b="1" i="1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 charset="0"/>
              </a:rPr>
              <a:t>p</a:t>
            </a:r>
            <a:endParaRPr lang="it-IT" sz="3600" b="1" i="1" baseline="-25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2515866" y="1264383"/>
            <a:ext cx="4308169" cy="5350264"/>
            <a:chOff x="4716548" y="1059884"/>
            <a:chExt cx="4308169" cy="5350264"/>
          </a:xfrm>
        </p:grpSpPr>
        <p:sp>
          <p:nvSpPr>
            <p:cNvPr id="79" name="Rettangolo 5"/>
            <p:cNvSpPr/>
            <p:nvPr/>
          </p:nvSpPr>
          <p:spPr bwMode="auto">
            <a:xfrm>
              <a:off x="4716548" y="1059884"/>
              <a:ext cx="4308169" cy="5350264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589315" y="2799224"/>
              <a:ext cx="2667054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i="1" dirty="0" smtClean="0">
                  <a:solidFill>
                    <a:srgbClr val="FF00FF"/>
                  </a:solidFill>
                  <a:latin typeface="Calibri"/>
                </a:rPr>
                <a:t>COLLECTIVE</a:t>
              </a:r>
            </a:p>
            <a:p>
              <a:pPr algn="ctr"/>
              <a:r>
                <a:rPr lang="en-US" sz="2800" b="1" i="1" dirty="0" smtClean="0">
                  <a:solidFill>
                    <a:srgbClr val="FF00FF"/>
                  </a:solidFill>
                  <a:latin typeface="Calibri"/>
                </a:rPr>
                <a:t>CORE-Excitation</a:t>
              </a:r>
            </a:p>
            <a:p>
              <a:pPr algn="ctr"/>
              <a:endParaRPr lang="en-US" sz="2800" b="1" i="1" dirty="0">
                <a:solidFill>
                  <a:srgbClr val="FF00FF"/>
                </a:solidFill>
                <a:latin typeface="Calibri"/>
              </a:endParaRPr>
            </a:p>
            <a:p>
              <a:pPr algn="ctr"/>
              <a:r>
                <a:rPr lang="en-US" sz="2800" b="1" i="1" baseline="30000" dirty="0" smtClean="0">
                  <a:solidFill>
                    <a:srgbClr val="FF00FF"/>
                  </a:solidFill>
                  <a:latin typeface="Calibri"/>
                </a:rPr>
                <a:t>49</a:t>
              </a:r>
              <a:r>
                <a:rPr lang="en-US" sz="2800" b="1" i="1" dirty="0" smtClean="0">
                  <a:solidFill>
                    <a:srgbClr val="FF00FF"/>
                  </a:solidFill>
                  <a:latin typeface="Calibri"/>
                </a:rPr>
                <a:t>Ca</a:t>
              </a:r>
              <a:endParaRPr lang="en-US" sz="2800" b="1" i="1" dirty="0">
                <a:solidFill>
                  <a:srgbClr val="FF00FF"/>
                </a:solidFill>
                <a:latin typeface="Calibri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960551" y="1126063"/>
            <a:ext cx="3558524" cy="1510582"/>
            <a:chOff x="5482570" y="921564"/>
            <a:chExt cx="3558524" cy="1510582"/>
          </a:xfrm>
        </p:grpSpPr>
        <p:sp>
          <p:nvSpPr>
            <p:cNvPr id="83" name="Rettangolo 67"/>
            <p:cNvSpPr/>
            <p:nvPr/>
          </p:nvSpPr>
          <p:spPr>
            <a:xfrm>
              <a:off x="6155209" y="921564"/>
              <a:ext cx="184666" cy="2975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it-IT" sz="20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  <p:pic>
          <p:nvPicPr>
            <p:cNvPr id="84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5" t="18263" r="14470" b="22228"/>
            <a:stretch/>
          </p:blipFill>
          <p:spPr bwMode="auto">
            <a:xfrm>
              <a:off x="7173988" y="1242853"/>
              <a:ext cx="1803344" cy="1066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5" name="Gruppo 2"/>
            <p:cNvGrpSpPr>
              <a:grpSpLocks/>
            </p:cNvGrpSpPr>
            <p:nvPr/>
          </p:nvGrpSpPr>
          <p:grpSpPr bwMode="auto">
            <a:xfrm>
              <a:off x="7075805" y="1068834"/>
              <a:ext cx="1965289" cy="1363312"/>
              <a:chOff x="8774252" y="4677408"/>
              <a:chExt cx="1783588" cy="1131062"/>
            </a:xfrm>
          </p:grpSpPr>
          <p:cxnSp>
            <p:nvCxnSpPr>
              <p:cNvPr id="88" name="Connettore 1 4"/>
              <p:cNvCxnSpPr/>
              <p:nvPr/>
            </p:nvCxnSpPr>
            <p:spPr>
              <a:xfrm>
                <a:off x="9498868" y="4677408"/>
                <a:ext cx="0" cy="1118078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ttore 1 5"/>
              <p:cNvCxnSpPr/>
              <p:nvPr/>
            </p:nvCxnSpPr>
            <p:spPr>
              <a:xfrm>
                <a:off x="9836761" y="4677410"/>
                <a:ext cx="0" cy="11310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6"/>
              <p:cNvCxnSpPr/>
              <p:nvPr/>
            </p:nvCxnSpPr>
            <p:spPr>
              <a:xfrm>
                <a:off x="8774252" y="5424290"/>
                <a:ext cx="1783588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ttore 1 7"/>
              <p:cNvCxnSpPr/>
              <p:nvPr/>
            </p:nvCxnSpPr>
            <p:spPr>
              <a:xfrm>
                <a:off x="8774252" y="5118378"/>
                <a:ext cx="1783588" cy="14117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Ovale 8"/>
            <p:cNvSpPr/>
            <p:nvPr/>
          </p:nvSpPr>
          <p:spPr>
            <a:xfrm>
              <a:off x="8245389" y="1561813"/>
              <a:ext cx="397138" cy="38574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7" name="TextBox 35"/>
            <p:cNvSpPr txBox="1">
              <a:spLocks noChangeArrowheads="1"/>
            </p:cNvSpPr>
            <p:nvPr/>
          </p:nvSpPr>
          <p:spPr bwMode="auto">
            <a:xfrm>
              <a:off x="5482570" y="1288475"/>
              <a:ext cx="1422122" cy="8002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2800" b="1" baseline="30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 charset="0"/>
                </a:rPr>
                <a:t>48</a:t>
              </a:r>
              <a:r>
                <a:rPr lang="it-IT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 charset="0"/>
                </a:rPr>
                <a:t>Ca</a:t>
              </a:r>
              <a:endParaRPr lang="it-IT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 charset="0"/>
              </a:endParaRPr>
            </a:p>
            <a:p>
              <a:pPr algn="ctr" eaLnBrk="1" hangingPunct="1">
                <a:defRPr/>
              </a:pPr>
              <a:r>
                <a:rPr lang="it-IT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 charset="0"/>
                </a:rPr>
                <a:t>(</a:t>
              </a:r>
              <a:r>
                <a:rPr lang="it-IT" b="1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 charset="0"/>
                </a:rPr>
                <a:t>Z</a:t>
              </a:r>
              <a:r>
                <a:rPr lang="it-IT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 charset="0"/>
                </a:rPr>
                <a:t>=20,N=28)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997733" y="2526399"/>
            <a:ext cx="3888983" cy="4076211"/>
            <a:chOff x="5246947" y="2321868"/>
            <a:chExt cx="3888983" cy="4076211"/>
          </a:xfrm>
        </p:grpSpPr>
        <p:sp>
          <p:nvSpPr>
            <p:cNvPr id="93" name="Rettangolo 5"/>
            <p:cNvSpPr/>
            <p:nvPr/>
          </p:nvSpPr>
          <p:spPr bwMode="auto">
            <a:xfrm>
              <a:off x="5269356" y="2321868"/>
              <a:ext cx="3500587" cy="4076211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4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5246947" y="2460939"/>
              <a:ext cx="3888983" cy="3896151"/>
              <a:chOff x="5235956" y="2460939"/>
              <a:chExt cx="3888983" cy="3896151"/>
            </a:xfrm>
          </p:grpSpPr>
          <p:sp>
            <p:nvSpPr>
              <p:cNvPr id="95" name="Rectangle 43"/>
              <p:cNvSpPr>
                <a:spLocks noChangeArrowheads="1"/>
              </p:cNvSpPr>
              <p:nvPr/>
            </p:nvSpPr>
            <p:spPr bwMode="auto">
              <a:xfrm>
                <a:off x="7539389" y="5963134"/>
                <a:ext cx="1585550" cy="283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it-IT" sz="1200" dirty="0" smtClean="0">
                    <a:solidFill>
                      <a:srgbClr val="000000"/>
                    </a:solidFill>
                    <a:latin typeface="Times New Roman" charset="0"/>
                    <a:cs typeface="Times New Roman" charset="0"/>
                    <a:sym typeface="Symbol" charset="0"/>
                  </a:rPr>
                  <a:t>              3</a:t>
                </a:r>
                <a:r>
                  <a:rPr lang="it-IT" sz="1200" dirty="0">
                    <a:solidFill>
                      <a:srgbClr val="000000"/>
                    </a:solidFill>
                    <a:latin typeface="Times New Roman" charset="0"/>
                    <a:cs typeface="Times New Roman" charset="0"/>
                    <a:sym typeface="Symbol" charset="0"/>
                  </a:rPr>
                  <a:t>/2-      </a:t>
                </a:r>
                <a:endParaRPr lang="it-IT" dirty="0">
                  <a:solidFill>
                    <a:srgbClr val="000000"/>
                  </a:solidFill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96" name="Rectangle 44"/>
              <p:cNvSpPr>
                <a:spLocks noChangeArrowheads="1"/>
              </p:cNvSpPr>
              <p:nvPr/>
            </p:nvSpPr>
            <p:spPr bwMode="auto">
              <a:xfrm>
                <a:off x="5990403" y="5958663"/>
                <a:ext cx="1267998" cy="283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it-IT" sz="1200" dirty="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 </a:t>
                </a:r>
                <a:r>
                  <a:rPr lang="it-IT" sz="1200" dirty="0">
                    <a:solidFill>
                      <a:srgbClr val="000000"/>
                    </a:solidFill>
                    <a:latin typeface="Times New Roman" charset="0"/>
                    <a:cs typeface="Times New Roman" charset="0"/>
                    <a:sym typeface="Symbol" charset="0"/>
                  </a:rPr>
                  <a:t>0</a:t>
                </a:r>
                <a:r>
                  <a:rPr lang="it-IT" sz="1200" baseline="30000" dirty="0">
                    <a:solidFill>
                      <a:srgbClr val="000000"/>
                    </a:solidFill>
                    <a:latin typeface="Times New Roman" charset="0"/>
                    <a:cs typeface="Times New Roman" charset="0"/>
                    <a:sym typeface="Symbol" charset="0"/>
                  </a:rPr>
                  <a:t>+ </a:t>
                </a:r>
                <a:r>
                  <a:rPr lang="it-IT" sz="1200" dirty="0">
                    <a:solidFill>
                      <a:srgbClr val="000000"/>
                    </a:solidFill>
                    <a:latin typeface="Times New Roman" charset="0"/>
                    <a:cs typeface="Times New Roman" charset="0"/>
                    <a:sym typeface="Symbol" charset="0"/>
                  </a:rPr>
                  <a:t>          0.0</a:t>
                </a:r>
                <a:endParaRPr lang="it-IT" sz="1200" baseline="30000" dirty="0">
                  <a:solidFill>
                    <a:srgbClr val="000000"/>
                  </a:solidFill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97" name="TextBox 28"/>
              <p:cNvSpPr txBox="1">
                <a:spLocks noChangeArrowheads="1"/>
              </p:cNvSpPr>
              <p:nvPr/>
            </p:nvSpPr>
            <p:spPr bwMode="auto">
              <a:xfrm>
                <a:off x="5880245" y="2508294"/>
                <a:ext cx="1178478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it-IT" sz="1800" dirty="0">
                    <a:solidFill>
                      <a:prstClr val="black"/>
                    </a:solidFill>
                    <a:latin typeface="Times New Roman" charset="0"/>
                    <a:cs typeface="Times New Roman" charset="0"/>
                  </a:rPr>
                  <a:t>3</a:t>
                </a:r>
                <a:r>
                  <a:rPr lang="it-IT" sz="1800" baseline="30000" dirty="0">
                    <a:solidFill>
                      <a:prstClr val="black"/>
                    </a:solidFill>
                    <a:latin typeface="Times New Roman" charset="0"/>
                    <a:cs typeface="Times New Roman" charset="0"/>
                  </a:rPr>
                  <a:t>-  </a:t>
                </a:r>
                <a:r>
                  <a:rPr lang="it-IT" sz="1800" dirty="0">
                    <a:solidFill>
                      <a:prstClr val="black"/>
                    </a:solidFill>
                    <a:latin typeface="Times New Roman" charset="0"/>
                    <a:cs typeface="Times New Roman" charset="0"/>
                  </a:rPr>
                  <a:t>     </a:t>
                </a:r>
                <a:r>
                  <a:rPr lang="it-IT" sz="1600" dirty="0">
                    <a:solidFill>
                      <a:prstClr val="black"/>
                    </a:solidFill>
                    <a:latin typeface="Times New Roman" charset="0"/>
                    <a:cs typeface="Times New Roman" charset="0"/>
                  </a:rPr>
                  <a:t>4.507</a:t>
                </a:r>
                <a:endParaRPr lang="it-IT" sz="1800" baseline="30000" dirty="0">
                  <a:solidFill>
                    <a:prstClr val="black"/>
                  </a:solidFill>
                  <a:latin typeface="Times New Roman" charset="0"/>
                  <a:cs typeface="Times New Roman" charset="0"/>
                </a:endParaRPr>
              </a:p>
              <a:p>
                <a:pPr algn="ctr" eaLnBrk="1" hangingPunct="1"/>
                <a:endParaRPr lang="it-IT" sz="1200" baseline="30000" dirty="0">
                  <a:solidFill>
                    <a:prstClr val="black"/>
                  </a:solidFill>
                  <a:latin typeface="Times New Roman" charset="0"/>
                  <a:cs typeface="Times New Roman" charset="0"/>
                </a:endParaRPr>
              </a:p>
            </p:txBody>
          </p:sp>
          <p:cxnSp>
            <p:nvCxnSpPr>
              <p:cNvPr id="98" name="Straight Arrow Connector 97"/>
              <p:cNvCxnSpPr/>
              <p:nvPr/>
            </p:nvCxnSpPr>
            <p:spPr bwMode="auto">
              <a:xfrm rot="5400000">
                <a:off x="3961061" y="4334298"/>
                <a:ext cx="3746717" cy="0"/>
              </a:xfrm>
              <a:prstGeom prst="straightConnector1">
                <a:avLst/>
              </a:prstGeom>
              <a:ln w="28575" cap="sq">
                <a:solidFill>
                  <a:schemeClr val="tx1"/>
                </a:solidFill>
                <a:headEnd type="stealth" w="lg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5"/>
              <p:cNvSpPr/>
              <p:nvPr/>
            </p:nvSpPr>
            <p:spPr bwMode="auto">
              <a:xfrm>
                <a:off x="5727959" y="5985998"/>
                <a:ext cx="201093" cy="881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sz="1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00" name="Straight Connector 100"/>
              <p:cNvCxnSpPr/>
              <p:nvPr/>
            </p:nvCxnSpPr>
            <p:spPr bwMode="auto">
              <a:xfrm>
                <a:off x="5785790" y="6219572"/>
                <a:ext cx="9989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40"/>
              <p:cNvSpPr txBox="1">
                <a:spLocks noChangeArrowheads="1"/>
              </p:cNvSpPr>
              <p:nvPr/>
            </p:nvSpPr>
            <p:spPr bwMode="auto">
              <a:xfrm rot="16200000">
                <a:off x="4945411" y="3973948"/>
                <a:ext cx="919643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600" dirty="0">
                    <a:solidFill>
                      <a:prstClr val="black"/>
                    </a:solidFill>
                    <a:latin typeface="Times New Roman" charset="0"/>
                    <a:cs typeface="Times New Roman" charset="0"/>
                  </a:rPr>
                  <a:t>E [</a:t>
                </a:r>
                <a:r>
                  <a:rPr lang="it-IT" sz="1600" dirty="0" err="1">
                    <a:solidFill>
                      <a:prstClr val="black"/>
                    </a:solidFill>
                    <a:latin typeface="Times New Roman" charset="0"/>
                    <a:cs typeface="Times New Roman" charset="0"/>
                  </a:rPr>
                  <a:t>MeV</a:t>
                </a:r>
                <a:r>
                  <a:rPr lang="it-IT" sz="1600" dirty="0">
                    <a:solidFill>
                      <a:prstClr val="black"/>
                    </a:solidFill>
                    <a:latin typeface="Times New Roman" charset="0"/>
                    <a:cs typeface="Times New Roman" charset="0"/>
                  </a:rPr>
                  <a:t>]</a:t>
                </a:r>
              </a:p>
            </p:txBody>
          </p:sp>
          <p:cxnSp>
            <p:nvCxnSpPr>
              <p:cNvPr id="102" name="Straight Connector 5"/>
              <p:cNvCxnSpPr/>
              <p:nvPr/>
            </p:nvCxnSpPr>
            <p:spPr bwMode="auto">
              <a:xfrm>
                <a:off x="6018426" y="2874461"/>
                <a:ext cx="6243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42"/>
              <p:cNvCxnSpPr/>
              <p:nvPr/>
            </p:nvCxnSpPr>
            <p:spPr bwMode="auto">
              <a:xfrm>
                <a:off x="6093344" y="6219572"/>
                <a:ext cx="6243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41"/>
              <p:cNvCxnSpPr/>
              <p:nvPr/>
            </p:nvCxnSpPr>
            <p:spPr bwMode="auto">
              <a:xfrm>
                <a:off x="7523186" y="6219572"/>
                <a:ext cx="60065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78"/>
              <p:cNvCxnSpPr/>
              <p:nvPr/>
            </p:nvCxnSpPr>
            <p:spPr bwMode="auto">
              <a:xfrm>
                <a:off x="5785789" y="5728590"/>
                <a:ext cx="9989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79"/>
              <p:cNvCxnSpPr/>
              <p:nvPr/>
            </p:nvCxnSpPr>
            <p:spPr bwMode="auto">
              <a:xfrm>
                <a:off x="5785789" y="4596472"/>
                <a:ext cx="9989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80"/>
              <p:cNvCxnSpPr/>
              <p:nvPr/>
            </p:nvCxnSpPr>
            <p:spPr bwMode="auto">
              <a:xfrm>
                <a:off x="5785789" y="3450053"/>
                <a:ext cx="9989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Rectangle 44"/>
              <p:cNvSpPr>
                <a:spLocks noChangeArrowheads="1"/>
              </p:cNvSpPr>
              <p:nvPr/>
            </p:nvSpPr>
            <p:spPr bwMode="auto">
              <a:xfrm>
                <a:off x="5475625" y="5599771"/>
                <a:ext cx="369373" cy="346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it-IT" sz="16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 </a:t>
                </a:r>
                <a:r>
                  <a:rPr lang="it-IT" sz="1600">
                    <a:solidFill>
                      <a:srgbClr val="000000"/>
                    </a:solidFill>
                    <a:latin typeface="Times New Roman" charset="0"/>
                    <a:cs typeface="Times New Roman" charset="0"/>
                    <a:sym typeface="Symbol" charset="0"/>
                  </a:rPr>
                  <a:t>2</a:t>
                </a:r>
                <a:endParaRPr lang="it-IT" sz="1600" baseline="30000">
                  <a:solidFill>
                    <a:srgbClr val="000000"/>
                  </a:solidFill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109" name="Rectangle 44"/>
              <p:cNvSpPr>
                <a:spLocks noChangeArrowheads="1"/>
              </p:cNvSpPr>
              <p:nvPr/>
            </p:nvSpPr>
            <p:spPr bwMode="auto">
              <a:xfrm>
                <a:off x="5503190" y="4476656"/>
                <a:ext cx="369374" cy="346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it-IT" sz="16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 </a:t>
                </a:r>
                <a:r>
                  <a:rPr lang="it-IT" sz="1600">
                    <a:solidFill>
                      <a:srgbClr val="000000"/>
                    </a:solidFill>
                    <a:latin typeface="Times New Roman" charset="0"/>
                    <a:cs typeface="Times New Roman" charset="0"/>
                    <a:sym typeface="Symbol" charset="0"/>
                  </a:rPr>
                  <a:t>3</a:t>
                </a:r>
                <a:endParaRPr lang="it-IT" sz="1600" baseline="30000">
                  <a:solidFill>
                    <a:srgbClr val="000000"/>
                  </a:solidFill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110" name="Rectangle 44"/>
              <p:cNvSpPr>
                <a:spLocks noChangeArrowheads="1"/>
              </p:cNvSpPr>
              <p:nvPr/>
            </p:nvSpPr>
            <p:spPr bwMode="auto">
              <a:xfrm>
                <a:off x="5496574" y="3311012"/>
                <a:ext cx="369374" cy="346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it-IT" sz="16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 </a:t>
                </a:r>
                <a:r>
                  <a:rPr lang="it-IT" sz="1600">
                    <a:solidFill>
                      <a:srgbClr val="000000"/>
                    </a:solidFill>
                    <a:latin typeface="Times New Roman" charset="0"/>
                    <a:cs typeface="Times New Roman" charset="0"/>
                    <a:sym typeface="Symbol" charset="0"/>
                  </a:rPr>
                  <a:t>4</a:t>
                </a:r>
                <a:endParaRPr lang="it-IT" sz="1600" baseline="30000">
                  <a:solidFill>
                    <a:srgbClr val="000000"/>
                  </a:solidFill>
                  <a:latin typeface="Times New Roman" charset="0"/>
                  <a:cs typeface="Times New Roman" charset="0"/>
                </a:endParaRPr>
              </a:p>
            </p:txBody>
          </p:sp>
          <p:grpSp>
            <p:nvGrpSpPr>
              <p:cNvPr id="111" name="Group 93"/>
              <p:cNvGrpSpPr>
                <a:grpSpLocks/>
              </p:cNvGrpSpPr>
              <p:nvPr/>
            </p:nvGrpSpPr>
            <p:grpSpPr bwMode="auto">
              <a:xfrm>
                <a:off x="5734426" y="6011470"/>
                <a:ext cx="200682" cy="92795"/>
                <a:chOff x="1259386" y="5930537"/>
                <a:chExt cx="288043" cy="152413"/>
              </a:xfrm>
            </p:grpSpPr>
            <p:cxnSp>
              <p:nvCxnSpPr>
                <p:cNvPr id="119" name="Straight Connector 102"/>
                <p:cNvCxnSpPr/>
                <p:nvPr/>
              </p:nvCxnSpPr>
              <p:spPr bwMode="auto">
                <a:xfrm>
                  <a:off x="1259535" y="5939592"/>
                  <a:ext cx="162239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04"/>
                <p:cNvCxnSpPr/>
                <p:nvPr/>
              </p:nvCxnSpPr>
              <p:spPr bwMode="auto">
                <a:xfrm>
                  <a:off x="1259535" y="5929806"/>
                  <a:ext cx="288635" cy="152672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09"/>
                <p:cNvCxnSpPr/>
                <p:nvPr/>
              </p:nvCxnSpPr>
              <p:spPr bwMode="auto">
                <a:xfrm rot="10800000">
                  <a:off x="1414227" y="6082478"/>
                  <a:ext cx="10941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" name="Rectangle 44"/>
              <p:cNvSpPr>
                <a:spLocks noChangeArrowheads="1"/>
              </p:cNvSpPr>
              <p:nvPr/>
            </p:nvSpPr>
            <p:spPr bwMode="auto">
              <a:xfrm>
                <a:off x="5481138" y="6010549"/>
                <a:ext cx="369374" cy="346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it-IT" sz="16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 </a:t>
                </a:r>
                <a:r>
                  <a:rPr lang="it-IT" sz="1600">
                    <a:solidFill>
                      <a:srgbClr val="000000"/>
                    </a:solidFill>
                    <a:latin typeface="Times New Roman" charset="0"/>
                    <a:cs typeface="Times New Roman" charset="0"/>
                    <a:sym typeface="Symbol" charset="0"/>
                  </a:rPr>
                  <a:t>0</a:t>
                </a:r>
                <a:endParaRPr lang="it-IT" sz="1600" baseline="30000">
                  <a:solidFill>
                    <a:srgbClr val="000000"/>
                  </a:solidFill>
                  <a:latin typeface="Times New Roman" charset="0"/>
                  <a:cs typeface="Times New Roman" charset="0"/>
                </a:endParaRPr>
              </a:p>
            </p:txBody>
          </p:sp>
          <p:cxnSp>
            <p:nvCxnSpPr>
              <p:cNvPr id="113" name="Straight Arrow Connector 67"/>
              <p:cNvCxnSpPr/>
              <p:nvPr/>
            </p:nvCxnSpPr>
            <p:spPr bwMode="auto">
              <a:xfrm rot="5400000">
                <a:off x="4693434" y="4572042"/>
                <a:ext cx="3330813" cy="0"/>
              </a:xfrm>
              <a:prstGeom prst="straightConnector1">
                <a:avLst/>
              </a:prstGeom>
              <a:ln w="63500" cap="sq"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35"/>
              <p:cNvSpPr txBox="1">
                <a:spLocks noChangeArrowheads="1"/>
              </p:cNvSpPr>
              <p:nvPr/>
            </p:nvSpPr>
            <p:spPr bwMode="auto">
              <a:xfrm>
                <a:off x="6007912" y="5142272"/>
                <a:ext cx="745266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it-IT" sz="2400" b="1" baseline="30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 charset="0"/>
                  </a:rPr>
                  <a:t>48</a:t>
                </a:r>
                <a:r>
                  <a:rPr lang="it-IT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 charset="0"/>
                  </a:rPr>
                  <a:t>Ca</a:t>
                </a:r>
              </a:p>
            </p:txBody>
          </p:sp>
          <p:sp>
            <p:nvSpPr>
              <p:cNvPr id="115" name="TextBox 40"/>
              <p:cNvSpPr txBox="1">
                <a:spLocks noChangeArrowheads="1"/>
              </p:cNvSpPr>
              <p:nvPr/>
            </p:nvSpPr>
            <p:spPr bwMode="auto">
              <a:xfrm>
                <a:off x="5858639" y="4153290"/>
                <a:ext cx="1150020" cy="535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it-IT" sz="1400" b="1" dirty="0">
                    <a:solidFill>
                      <a:prstClr val="black"/>
                    </a:solidFill>
                    <a:latin typeface="Times New Roman" charset="0"/>
                    <a:cs typeface="Times New Roman" charset="0"/>
                  </a:rPr>
                  <a:t>B(E3)</a:t>
                </a:r>
              </a:p>
              <a:p>
                <a:pPr algn="ctr" eaLnBrk="1" hangingPunct="1"/>
                <a:r>
                  <a:rPr lang="it-IT" sz="1400" b="1" dirty="0">
                    <a:solidFill>
                      <a:prstClr val="black"/>
                    </a:solidFill>
                    <a:latin typeface="Times New Roman" charset="0"/>
                    <a:cs typeface="Times New Roman" charset="0"/>
                  </a:rPr>
                  <a:t>6.8 </a:t>
                </a:r>
                <a:r>
                  <a:rPr lang="it-IT" sz="1400" b="1" baseline="30000" dirty="0">
                    <a:solidFill>
                      <a:prstClr val="black"/>
                    </a:solidFill>
                    <a:latin typeface="Times New Roman" charset="0"/>
                    <a:cs typeface="Times New Roman" charset="0"/>
                  </a:rPr>
                  <a:t>± 1.0 </a:t>
                </a:r>
                <a:r>
                  <a:rPr lang="it-IT" sz="1400" b="1" baseline="-25000" dirty="0">
                    <a:solidFill>
                      <a:prstClr val="black"/>
                    </a:solidFill>
                    <a:latin typeface="Times New Roman" charset="0"/>
                    <a:cs typeface="Times New Roman" charset="0"/>
                  </a:rPr>
                  <a:t>Wu</a:t>
                </a:r>
                <a:endParaRPr lang="it-IT" sz="1400" b="1" baseline="30000" dirty="0">
                  <a:solidFill>
                    <a:prstClr val="black"/>
                  </a:solidFill>
                  <a:latin typeface="Times New Roman" charset="0"/>
                  <a:cs typeface="Times New Roman" charset="0"/>
                </a:endParaRPr>
              </a:p>
            </p:txBody>
          </p:sp>
          <p:pic>
            <p:nvPicPr>
              <p:cNvPr id="11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576" t="36542" r="15134" b="50163"/>
              <a:stretch>
                <a:fillRect/>
              </a:stretch>
            </p:blipFill>
            <p:spPr bwMode="auto">
              <a:xfrm>
                <a:off x="6034804" y="3334523"/>
                <a:ext cx="639161" cy="508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7" name="Oval 2"/>
              <p:cNvSpPr>
                <a:spLocks noChangeAspect="1"/>
              </p:cNvSpPr>
              <p:nvPr/>
            </p:nvSpPr>
            <p:spPr bwMode="auto">
              <a:xfrm>
                <a:off x="8485477" y="6078678"/>
                <a:ext cx="176021" cy="162116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8100000" scaled="1"/>
                <a:tileRect/>
              </a:gradFill>
              <a:ln w="9525">
                <a:solidFill>
                  <a:schemeClr val="tx1"/>
                </a:solidFill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8" name="TextBox 36"/>
              <p:cNvSpPr txBox="1">
                <a:spLocks noChangeArrowheads="1"/>
              </p:cNvSpPr>
              <p:nvPr/>
            </p:nvSpPr>
            <p:spPr bwMode="auto">
              <a:xfrm>
                <a:off x="7095977" y="5142272"/>
                <a:ext cx="1181591" cy="47255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it-IT" sz="2400" b="1" baseline="30000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 charset="0"/>
                  </a:rPr>
                  <a:t>49</a:t>
                </a:r>
                <a:r>
                  <a:rPr lang="it-IT" sz="24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 charset="0"/>
                  </a:rPr>
                  <a:t>Ca</a:t>
                </a:r>
              </a:p>
            </p:txBody>
          </p:sp>
        </p:grpSp>
      </p:grpSp>
      <p:grpSp>
        <p:nvGrpSpPr>
          <p:cNvPr id="122" name="Group 121"/>
          <p:cNvGrpSpPr/>
          <p:nvPr/>
        </p:nvGrpSpPr>
        <p:grpSpPr>
          <a:xfrm>
            <a:off x="4426339" y="3005796"/>
            <a:ext cx="1899560" cy="3430636"/>
            <a:chOff x="6657277" y="2801297"/>
            <a:chExt cx="1899560" cy="3430636"/>
          </a:xfrm>
        </p:grpSpPr>
        <p:grpSp>
          <p:nvGrpSpPr>
            <p:cNvPr id="123" name="Group 122"/>
            <p:cNvGrpSpPr/>
            <p:nvPr/>
          </p:nvGrpSpPr>
          <p:grpSpPr>
            <a:xfrm>
              <a:off x="6657277" y="2801297"/>
              <a:ext cx="1899560" cy="3430636"/>
              <a:chOff x="6608566" y="2794895"/>
              <a:chExt cx="1899560" cy="3430636"/>
            </a:xfrm>
          </p:grpSpPr>
          <p:cxnSp>
            <p:nvCxnSpPr>
              <p:cNvPr id="125" name="Straight Connector 11"/>
              <p:cNvCxnSpPr/>
              <p:nvPr/>
            </p:nvCxnSpPr>
            <p:spPr bwMode="auto">
              <a:xfrm>
                <a:off x="7398482" y="3084201"/>
                <a:ext cx="62562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1"/>
              <p:cNvCxnSpPr/>
              <p:nvPr/>
            </p:nvCxnSpPr>
            <p:spPr bwMode="auto">
              <a:xfrm>
                <a:off x="7398482" y="3239121"/>
                <a:ext cx="62562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67"/>
              <p:cNvCxnSpPr/>
              <p:nvPr/>
            </p:nvCxnSpPr>
            <p:spPr bwMode="auto">
              <a:xfrm rot="16200000" flipH="1">
                <a:off x="6341922" y="4844329"/>
                <a:ext cx="2749260" cy="13143"/>
              </a:xfrm>
              <a:prstGeom prst="straightConnector1">
                <a:avLst/>
              </a:prstGeom>
              <a:ln w="63500" cap="sq"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"/>
              <p:cNvCxnSpPr/>
              <p:nvPr/>
            </p:nvCxnSpPr>
            <p:spPr bwMode="auto">
              <a:xfrm>
                <a:off x="7391911" y="3454819"/>
                <a:ext cx="62562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"/>
              <p:cNvCxnSpPr/>
              <p:nvPr/>
            </p:nvCxnSpPr>
            <p:spPr bwMode="auto">
              <a:xfrm>
                <a:off x="7391911" y="2970988"/>
                <a:ext cx="62562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39"/>
              <p:cNvSpPr txBox="1">
                <a:spLocks noChangeArrowheads="1"/>
              </p:cNvSpPr>
              <p:nvPr/>
            </p:nvSpPr>
            <p:spPr bwMode="auto">
              <a:xfrm>
                <a:off x="7354327" y="3651235"/>
                <a:ext cx="864806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600" b="1" dirty="0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3</a:t>
                </a:r>
                <a:r>
                  <a:rPr lang="it-IT" sz="1600" b="1" baseline="30000" dirty="0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- </a:t>
                </a:r>
                <a:r>
                  <a:rPr lang="it-IT" sz="1600" b="1" dirty="0">
                    <a:solidFill>
                      <a:srgbClr val="0000FF"/>
                    </a:solidFill>
                    <a:latin typeface="Times New Roman" charset="0"/>
                    <a:cs typeface="Times New Roman" charset="0"/>
                    <a:sym typeface="Symbol" charset="0"/>
                  </a:rPr>
                  <a:t> p</a:t>
                </a:r>
                <a:r>
                  <a:rPr lang="it-IT" sz="1600" b="1" baseline="-25000" dirty="0">
                    <a:solidFill>
                      <a:srgbClr val="0000FF"/>
                    </a:solidFill>
                    <a:latin typeface="Times New Roman" charset="0"/>
                    <a:cs typeface="Times New Roman" charset="0"/>
                    <a:sym typeface="Symbol" charset="0"/>
                  </a:rPr>
                  <a:t>3/2</a:t>
                </a:r>
                <a:endParaRPr lang="it-IT" sz="1600" b="1" dirty="0">
                  <a:solidFill>
                    <a:srgbClr val="0000FF"/>
                  </a:solidFill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131" name="Rettangolo 62"/>
              <p:cNvSpPr>
                <a:spLocks noChangeArrowheads="1"/>
              </p:cNvSpPr>
              <p:nvPr/>
            </p:nvSpPr>
            <p:spPr bwMode="auto">
              <a:xfrm>
                <a:off x="7479047" y="4344674"/>
                <a:ext cx="55656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600" b="1" dirty="0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7 </a:t>
                </a:r>
                <a:r>
                  <a:rPr lang="it-IT" sz="1600" b="1" baseline="-25000" dirty="0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Wu</a:t>
                </a:r>
              </a:p>
            </p:txBody>
          </p:sp>
          <p:cxnSp>
            <p:nvCxnSpPr>
              <p:cNvPr id="132" name="Straight Connector 32"/>
              <p:cNvCxnSpPr/>
              <p:nvPr/>
            </p:nvCxnSpPr>
            <p:spPr bwMode="auto">
              <a:xfrm>
                <a:off x="6658510" y="2843476"/>
                <a:ext cx="750487" cy="9891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32"/>
              <p:cNvCxnSpPr/>
              <p:nvPr/>
            </p:nvCxnSpPr>
            <p:spPr bwMode="auto">
              <a:xfrm>
                <a:off x="6658510" y="2854201"/>
                <a:ext cx="750487" cy="219274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32"/>
              <p:cNvCxnSpPr/>
              <p:nvPr/>
            </p:nvCxnSpPr>
            <p:spPr bwMode="auto">
              <a:xfrm>
                <a:off x="6608566" y="2854201"/>
                <a:ext cx="800432" cy="394454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32"/>
              <p:cNvCxnSpPr/>
              <p:nvPr/>
            </p:nvCxnSpPr>
            <p:spPr bwMode="auto">
              <a:xfrm>
                <a:off x="6658510" y="2898294"/>
                <a:ext cx="750487" cy="52554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32"/>
              <p:cNvCxnSpPr/>
              <p:nvPr/>
            </p:nvCxnSpPr>
            <p:spPr bwMode="auto">
              <a:xfrm>
                <a:off x="6959493" y="4520203"/>
                <a:ext cx="550708" cy="0"/>
              </a:xfrm>
              <a:prstGeom prst="line">
                <a:avLst/>
              </a:prstGeom>
              <a:ln>
                <a:solidFill>
                  <a:srgbClr val="0F6FC6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7897693" y="2794895"/>
                <a:ext cx="610433" cy="806346"/>
                <a:chOff x="5994950" y="1904555"/>
                <a:chExt cx="737300" cy="1074157"/>
              </a:xfrm>
            </p:grpSpPr>
            <p:sp>
              <p:nvSpPr>
                <p:cNvPr id="139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5994950" y="2297971"/>
                  <a:ext cx="737298" cy="356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100" dirty="0">
                      <a:solidFill>
                        <a:srgbClr val="FF0000"/>
                      </a:solidFill>
                      <a:latin typeface="Times New Roman" charset="0"/>
                      <a:cs typeface="Times New Roman" charset="0"/>
                    </a:rPr>
                    <a:t>   3/2</a:t>
                  </a:r>
                  <a:r>
                    <a:rPr lang="it-IT" sz="1100" baseline="30000" dirty="0">
                      <a:solidFill>
                        <a:srgbClr val="FF0000"/>
                      </a:solidFill>
                      <a:latin typeface="Times New Roman" charset="0"/>
                      <a:cs typeface="Times New Roman" charset="0"/>
                    </a:rPr>
                    <a:t>+</a:t>
                  </a:r>
                  <a:endParaRPr lang="it-IT" sz="11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140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6045002" y="2621992"/>
                  <a:ext cx="687245" cy="356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100" dirty="0">
                      <a:solidFill>
                        <a:srgbClr val="FF0000"/>
                      </a:solidFill>
                      <a:latin typeface="Times New Roman" charset="0"/>
                      <a:cs typeface="Times New Roman" charset="0"/>
                    </a:rPr>
                    <a:t>  9/2</a:t>
                  </a:r>
                  <a:r>
                    <a:rPr lang="it-IT" sz="1100" baseline="30000" dirty="0">
                      <a:solidFill>
                        <a:srgbClr val="FF0000"/>
                      </a:solidFill>
                      <a:latin typeface="Times New Roman" charset="0"/>
                      <a:cs typeface="Times New Roman" charset="0"/>
                    </a:rPr>
                    <a:t>+        </a:t>
                  </a:r>
                  <a:endParaRPr lang="it-IT" sz="11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14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6039550" y="1904555"/>
                  <a:ext cx="692700" cy="356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100" dirty="0">
                      <a:solidFill>
                        <a:srgbClr val="FF0000"/>
                      </a:solidFill>
                      <a:latin typeface="Times New Roman" charset="0"/>
                      <a:cs typeface="Times New Roman" charset="0"/>
                    </a:rPr>
                    <a:t>  7/2</a:t>
                  </a:r>
                  <a:r>
                    <a:rPr lang="it-IT" sz="1100" baseline="30000" dirty="0">
                      <a:solidFill>
                        <a:srgbClr val="FF0000"/>
                      </a:solidFill>
                      <a:latin typeface="Times New Roman" charset="0"/>
                      <a:cs typeface="Times New Roman" charset="0"/>
                    </a:rPr>
                    <a:t>+</a:t>
                  </a:r>
                  <a:endParaRPr lang="it-IT" sz="11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142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6077034" y="2099684"/>
                  <a:ext cx="655214" cy="356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100" dirty="0">
                      <a:solidFill>
                        <a:srgbClr val="FF0000"/>
                      </a:solidFill>
                      <a:latin typeface="Times New Roman" charset="0"/>
                      <a:cs typeface="Times New Roman" charset="0"/>
                    </a:rPr>
                    <a:t> 5/2</a:t>
                  </a:r>
                  <a:r>
                    <a:rPr lang="it-IT" sz="1100" baseline="30000" dirty="0">
                      <a:solidFill>
                        <a:srgbClr val="FF0000"/>
                      </a:solidFill>
                      <a:latin typeface="Times New Roman" charset="0"/>
                      <a:cs typeface="Times New Roman" charset="0"/>
                    </a:rPr>
                    <a:t>+        </a:t>
                  </a:r>
                  <a:endParaRPr lang="it-IT" sz="11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</p:grpSp>
        </p:grpSp>
        <p:sp>
          <p:nvSpPr>
            <p:cNvPr id="124" name="TextBox 36"/>
            <p:cNvSpPr txBox="1">
              <a:spLocks noChangeArrowheads="1"/>
            </p:cNvSpPr>
            <p:nvPr/>
          </p:nvSpPr>
          <p:spPr bwMode="auto">
            <a:xfrm>
              <a:off x="7163210" y="5151797"/>
              <a:ext cx="1181591" cy="47255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2400" b="1" baseline="30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 charset="0"/>
                </a:rPr>
                <a:t>49</a:t>
              </a:r>
              <a:r>
                <a:rPr lang="it-IT" sz="2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 charset="0"/>
                </a:rPr>
                <a:t>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6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0"/>
          <p:cNvSpPr/>
          <p:nvPr/>
        </p:nvSpPr>
        <p:spPr bwMode="auto">
          <a:xfrm>
            <a:off x="179529" y="692150"/>
            <a:ext cx="4320479" cy="597693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rbel"/>
              <a:cs typeface="Corbe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422177" y="-27384"/>
            <a:ext cx="4309393" cy="58477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  <a:cs typeface="MV Boli" charset="0"/>
              </a:rPr>
              <a:t>Theoretical Description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67212" y="818228"/>
            <a:ext cx="2527104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PHENOMENOLOGICAL</a:t>
            </a:r>
          </a:p>
          <a:p>
            <a:pPr algn="ctr">
              <a:defRPr/>
            </a:pPr>
            <a:r>
              <a:rPr lang="it-IT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Particle-phonon</a:t>
            </a:r>
            <a:r>
              <a:rPr lang="it-IT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 </a:t>
            </a:r>
          </a:p>
          <a:p>
            <a:pPr algn="ctr">
              <a:defRPr/>
            </a:pPr>
            <a:r>
              <a:rPr lang="it-IT" sz="1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WEAK </a:t>
            </a:r>
            <a:r>
              <a:rPr lang="it-IT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coupling</a:t>
            </a:r>
            <a:r>
              <a:rPr lang="it-IT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 </a:t>
            </a:r>
            <a:r>
              <a:rPr lang="it-IT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calculations</a:t>
            </a:r>
            <a:endParaRPr lang="it-IT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  <a:sym typeface="Symbol" pitchFamily="16" charset="2"/>
            </a:endParaRPr>
          </a:p>
          <a:p>
            <a:pPr algn="ctr">
              <a:defRPr/>
            </a:pPr>
            <a:r>
              <a:rPr lang="it-IT" sz="2400" b="1" dirty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 pitchFamily="16" charset="2"/>
              </a:rPr>
              <a:t>(</a:t>
            </a:r>
            <a:r>
              <a:rPr lang="it-IT" b="1" dirty="0" err="1">
                <a:solidFill>
                  <a:srgbClr val="0000FF"/>
                </a:solidFill>
                <a:latin typeface="Corbel"/>
                <a:ea typeface="+mn-ea"/>
                <a:cs typeface="Corbel"/>
                <a:sym typeface="Symbol" pitchFamily="16" charset="2"/>
              </a:rPr>
              <a:t>Bohr</a:t>
            </a:r>
            <a:r>
              <a:rPr lang="it-IT" b="1" dirty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 pitchFamily="16" charset="2"/>
              </a:rPr>
              <a:t> &amp; </a:t>
            </a:r>
            <a:r>
              <a:rPr lang="it-IT" b="1" dirty="0" err="1">
                <a:solidFill>
                  <a:srgbClr val="0000FF"/>
                </a:solidFill>
                <a:latin typeface="Corbel"/>
                <a:ea typeface="+mn-ea"/>
                <a:cs typeface="Corbel"/>
                <a:sym typeface="Symbol" pitchFamily="16" charset="2"/>
              </a:rPr>
              <a:t>Mottelson</a:t>
            </a:r>
            <a:r>
              <a:rPr lang="it-IT" sz="2000" b="1" dirty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 pitchFamily="16" charset="2"/>
              </a:rPr>
              <a:t>)</a:t>
            </a:r>
            <a:endParaRPr lang="it-IT" b="1" dirty="0">
              <a:solidFill>
                <a:srgbClr val="0000FF"/>
              </a:solidFill>
              <a:latin typeface="Corbel"/>
              <a:ea typeface="+mn-ea"/>
              <a:cs typeface="Corbel"/>
              <a:sym typeface="Symbol" pitchFamily="16" charset="2"/>
            </a:endParaRPr>
          </a:p>
        </p:txBody>
      </p:sp>
      <p:sp>
        <p:nvSpPr>
          <p:cNvPr id="33" name="TextBox 9"/>
          <p:cNvSpPr txBox="1"/>
          <p:nvPr/>
        </p:nvSpPr>
        <p:spPr bwMode="auto">
          <a:xfrm>
            <a:off x="1430241" y="2393336"/>
            <a:ext cx="763658" cy="6001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3</a:t>
            </a:r>
            <a:r>
              <a:rPr lang="it-IT" sz="1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- 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 p</a:t>
            </a:r>
            <a:r>
              <a:rPr lang="it-IT" sz="14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3/2</a:t>
            </a:r>
          </a:p>
          <a:p>
            <a:pPr>
              <a:defRPr/>
            </a:pPr>
            <a:endParaRPr lang="it-IT" sz="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  <a:sym typeface="Symbol"/>
            </a:endParaRPr>
          </a:p>
          <a:p>
            <a:pPr>
              <a:defRPr/>
            </a:pP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[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ea typeface="+mn-ea"/>
                <a:cs typeface="Symbol" charset="2"/>
                <a:sym typeface="Symbol"/>
              </a:rPr>
              <a:t>l 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 j</a:t>
            </a:r>
            <a:r>
              <a:rPr lang="it-IT" sz="14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1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]</a:t>
            </a:r>
            <a:r>
              <a:rPr lang="it-IT" sz="14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I </a:t>
            </a:r>
            <a:endParaRPr lang="it-IT" sz="1400" b="1" baseline="-25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</a:endParaRPr>
          </a:p>
        </p:txBody>
      </p:sp>
      <p:pic>
        <p:nvPicPr>
          <p:cNvPr id="245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6" t="36542" r="15134" b="50163"/>
          <a:stretch>
            <a:fillRect/>
          </a:stretch>
        </p:blipFill>
        <p:spPr bwMode="auto">
          <a:xfrm>
            <a:off x="2437661" y="2321089"/>
            <a:ext cx="71913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2"/>
          <p:cNvSpPr>
            <a:spLocks noChangeAspect="1"/>
          </p:cNvSpPr>
          <p:nvPr/>
        </p:nvSpPr>
        <p:spPr bwMode="auto">
          <a:xfrm>
            <a:off x="3013519" y="2825418"/>
            <a:ext cx="95899" cy="107253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8100000" scaled="1"/>
            <a:tileRect/>
          </a:gradFill>
          <a:ln w="9525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Corbel"/>
              <a:cs typeface="Corbel"/>
            </a:endParaRPr>
          </a:p>
        </p:txBody>
      </p:sp>
      <p:sp>
        <p:nvSpPr>
          <p:cNvPr id="36" name="CasellaDiTesto 35"/>
          <p:cNvSpPr txBox="1"/>
          <p:nvPr/>
        </p:nvSpPr>
        <p:spPr bwMode="auto">
          <a:xfrm>
            <a:off x="395288" y="3312504"/>
            <a:ext cx="3313728" cy="6165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Multiplet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of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States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      9/2</a:t>
            </a:r>
            <a:r>
              <a:rPr lang="it-IT" sz="1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+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, 7/2</a:t>
            </a:r>
            <a:r>
              <a:rPr lang="it-IT" sz="1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+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, 5/2</a:t>
            </a:r>
            <a:r>
              <a:rPr lang="it-IT" sz="1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+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, 3/2</a:t>
            </a:r>
            <a:r>
              <a:rPr lang="it-IT" sz="1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+</a:t>
            </a:r>
          </a:p>
          <a:p>
            <a:pPr>
              <a:lnSpc>
                <a:spcPct val="80000"/>
              </a:lnSpc>
              <a:defRPr/>
            </a:pPr>
            <a:endParaRPr lang="it-IT" sz="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</a:endParaRPr>
          </a:p>
          <a:p>
            <a:pPr>
              <a:lnSpc>
                <a:spcPct val="80000"/>
              </a:lnSpc>
              <a:defRPr/>
            </a:pPr>
            <a:endParaRPr lang="it-IT" sz="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</a:endParaRPr>
          </a:p>
          <a:p>
            <a:pPr>
              <a:lnSpc>
                <a:spcPct val="80000"/>
              </a:lnSpc>
              <a:defRPr/>
            </a:pPr>
            <a:endParaRPr lang="it-IT" sz="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</a:endParaRPr>
          </a:p>
          <a:p>
            <a:pPr>
              <a:lnSpc>
                <a:spcPct val="80000"/>
              </a:lnSpc>
              <a:defRPr/>
            </a:pP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Energy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Shift</a:t>
            </a:r>
            <a:endParaRPr lang="it-IT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</a:endParaRPr>
          </a:p>
        </p:txBody>
      </p:sp>
      <p:graphicFrame>
        <p:nvGraphicFramePr>
          <p:cNvPr id="2459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305877"/>
              </p:ext>
            </p:extLst>
          </p:nvPr>
        </p:nvGraphicFramePr>
        <p:xfrm>
          <a:off x="1647842" y="3572848"/>
          <a:ext cx="270827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29" name="Equation" r:id="rId4" imgW="2908300" imgH="469900" progId="Equation.3">
                  <p:embed/>
                </p:oleObj>
              </mc:Choice>
              <mc:Fallback>
                <p:oleObj name="Equation" r:id="rId4" imgW="2908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842" y="3572848"/>
                        <a:ext cx="2708275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CasellaDiTesto 40"/>
          <p:cNvSpPr txBox="1"/>
          <p:nvPr/>
        </p:nvSpPr>
        <p:spPr bwMode="auto">
          <a:xfrm>
            <a:off x="374369" y="4293312"/>
            <a:ext cx="1800200" cy="193899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0000"/>
              </a:buClr>
              <a:buSzPct val="120000"/>
              <a:buFontTx/>
              <a:buBlip>
                <a:blip r:embed="rId6"/>
              </a:buBlip>
              <a:defRPr/>
            </a:pP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</a:t>
            </a:r>
            <a:r>
              <a:rPr lang="it-IT" sz="1200" b="1" dirty="0" err="1" smtClean="0">
                <a:solidFill>
                  <a:srgbClr val="0000FF"/>
                </a:solidFill>
                <a:latin typeface="Symbol" charset="0"/>
                <a:sym typeface="MT Extra" charset="0"/>
              </a:rPr>
              <a:t>w</a:t>
            </a:r>
            <a:r>
              <a:rPr lang="it-IT" sz="1200" b="1" baseline="-25000" dirty="0" err="1" smtClean="0">
                <a:solidFill>
                  <a:srgbClr val="0000FF"/>
                </a:solidFill>
                <a:latin typeface="Symbol" charset="0"/>
                <a:sym typeface="MT Extra" charset="0"/>
              </a:rPr>
              <a:t>l</a:t>
            </a:r>
            <a:r>
              <a:rPr lang="it-IT" sz="1200" b="1" dirty="0" smtClean="0">
                <a:solidFill>
                  <a:srgbClr val="0000FF"/>
                </a:solidFill>
                <a:latin typeface="Symbol" charset="0"/>
                <a:sym typeface="MT Extra" charset="0"/>
              </a:rPr>
              <a:t> 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, B(</a:t>
            </a:r>
            <a:r>
              <a:rPr lang="it-IT" sz="1200" b="1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E</a:t>
            </a:r>
            <a:r>
              <a:rPr lang="it-IT" sz="1200" b="1" dirty="0" err="1" smtClean="0">
                <a:solidFill>
                  <a:srgbClr val="0000FF"/>
                </a:solidFill>
                <a:latin typeface="Symbol" charset="0"/>
                <a:sym typeface="MT Extra" charset="0"/>
              </a:rPr>
              <a:t>l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) </a:t>
            </a:r>
          </a:p>
          <a:p>
            <a:pPr eaLnBrk="1" hangingPunct="1">
              <a:buClr>
                <a:srgbClr val="FF0000"/>
              </a:buClr>
              <a:buSzPct val="120000"/>
              <a:defRPr/>
            </a:pP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 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→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Exp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.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Values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/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Theory</a:t>
            </a:r>
            <a:endParaRPr lang="it-IT" sz="1200" dirty="0" smtClean="0">
              <a:solidFill>
                <a:srgbClr val="0000FF"/>
              </a:solidFill>
              <a:latin typeface="Corbel" charset="0"/>
              <a:sym typeface="MT Extra" charset="0"/>
            </a:endParaRPr>
          </a:p>
          <a:p>
            <a:pPr eaLnBrk="1" hangingPunct="1">
              <a:lnSpc>
                <a:spcPct val="200000"/>
              </a:lnSpc>
              <a:buClr>
                <a:srgbClr val="FF0000"/>
              </a:buClr>
              <a:buSzPct val="120000"/>
              <a:buFontTx/>
              <a:buBlip>
                <a:blip r:embed="rId6"/>
              </a:buBlip>
              <a:defRPr/>
            </a:pP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s.p. 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Energies</a:t>
            </a:r>
            <a:endParaRPr lang="it-IT" sz="1200" dirty="0" smtClean="0">
              <a:solidFill>
                <a:srgbClr val="0000FF"/>
              </a:solidFill>
              <a:latin typeface="Corbel" charset="0"/>
              <a:sym typeface="MT Extra" charset="0"/>
            </a:endParaRPr>
          </a:p>
          <a:p>
            <a:pPr eaLnBrk="1" hangingPunct="1">
              <a:buClr>
                <a:srgbClr val="FF0000"/>
              </a:buClr>
              <a:buSzPct val="120000"/>
              <a:defRPr/>
            </a:pP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  </a:t>
            </a:r>
            <a:r>
              <a:rPr lang="it-IT" sz="1200" dirty="0" smtClean="0">
                <a:solidFill>
                  <a:srgbClr val="0000FF"/>
                </a:solidFill>
                <a:latin typeface="Symbol" charset="0"/>
                <a:sym typeface="MT Extra" charset="0"/>
              </a:rPr>
              <a:t> </a:t>
            </a:r>
            <a:r>
              <a:rPr lang="it-IT" sz="1200" b="1" dirty="0" smtClean="0">
                <a:solidFill>
                  <a:srgbClr val="0000FF"/>
                </a:solidFill>
                <a:latin typeface="Symbol" charset="0"/>
                <a:sym typeface="MT Extra" charset="0"/>
              </a:rPr>
              <a:t>e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(j</a:t>
            </a:r>
            <a:r>
              <a:rPr lang="it-IT" sz="1200" b="1" baseline="-250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1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), </a:t>
            </a:r>
            <a:r>
              <a:rPr lang="it-IT" sz="1200" b="1" dirty="0" smtClean="0">
                <a:solidFill>
                  <a:srgbClr val="0000FF"/>
                </a:solidFill>
                <a:latin typeface="Symbol" charset="0"/>
                <a:sym typeface="MT Extra" charset="0"/>
              </a:rPr>
              <a:t>e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(j</a:t>
            </a:r>
            <a:r>
              <a:rPr lang="it-IT" sz="1200" b="1" baseline="-250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2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) </a:t>
            </a:r>
          </a:p>
          <a:p>
            <a:pPr eaLnBrk="1" hangingPunct="1">
              <a:buClr>
                <a:srgbClr val="FF0000"/>
              </a:buClr>
              <a:buSzPct val="120000"/>
              <a:defRPr/>
            </a:pP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 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→ HF –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SkX</a:t>
            </a:r>
            <a:endParaRPr lang="it-IT" sz="1200" dirty="0" smtClean="0">
              <a:solidFill>
                <a:srgbClr val="0000FF"/>
              </a:solidFill>
              <a:latin typeface="Corbel" charset="0"/>
              <a:sym typeface="MT Extra" charset="0"/>
            </a:endParaRPr>
          </a:p>
          <a:p>
            <a:pPr eaLnBrk="1" hangingPunct="1">
              <a:lnSpc>
                <a:spcPct val="200000"/>
              </a:lnSpc>
              <a:buClr>
                <a:srgbClr val="FF0000"/>
              </a:buClr>
              <a:buSzPct val="120000"/>
              <a:buFontTx/>
              <a:buBlip>
                <a:blip r:embed="rId6"/>
              </a:buBlip>
              <a:defRPr/>
            </a:pP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matrix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element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</a:t>
            </a:r>
          </a:p>
          <a:p>
            <a:pPr eaLnBrk="1" hangingPunct="1">
              <a:buClr>
                <a:srgbClr val="FF0000"/>
              </a:buClr>
              <a:buSzPct val="120000"/>
              <a:defRPr/>
            </a:pP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   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h(j</a:t>
            </a:r>
            <a:r>
              <a:rPr lang="it-IT" sz="1200" b="1" baseline="-250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2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,j</a:t>
            </a:r>
            <a:r>
              <a:rPr lang="it-IT" sz="1200" b="1" baseline="-250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1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,</a:t>
            </a:r>
            <a:r>
              <a:rPr lang="it-IT" sz="1200" b="1" dirty="0" smtClean="0">
                <a:solidFill>
                  <a:srgbClr val="0000FF"/>
                </a:solidFill>
                <a:latin typeface="Symbol" charset="0"/>
                <a:sym typeface="MT Extra" charset="0"/>
              </a:rPr>
              <a:t>l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)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</a:t>
            </a:r>
          </a:p>
          <a:p>
            <a:pPr eaLnBrk="1" hangingPunct="1">
              <a:buClr>
                <a:srgbClr val="FF0000"/>
              </a:buClr>
              <a:buSzPct val="120000"/>
              <a:defRPr/>
            </a:pP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  →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Bohr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&amp;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Mott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. </a:t>
            </a:r>
            <a:endParaRPr lang="it-IT" sz="1200" dirty="0" smtClean="0">
              <a:solidFill>
                <a:srgbClr val="0000FF"/>
              </a:solidFill>
              <a:latin typeface="Corbel" charset="0"/>
            </a:endParaRPr>
          </a:p>
        </p:txBody>
      </p:sp>
      <p:pic>
        <p:nvPicPr>
          <p:cNvPr id="24601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r="645" b="3223"/>
          <a:stretch>
            <a:fillRect/>
          </a:stretch>
        </p:blipFill>
        <p:spPr bwMode="auto">
          <a:xfrm>
            <a:off x="2195514" y="4376237"/>
            <a:ext cx="22256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ttangolo 42"/>
          <p:cNvSpPr/>
          <p:nvPr/>
        </p:nvSpPr>
        <p:spPr>
          <a:xfrm>
            <a:off x="492991" y="2508414"/>
            <a:ext cx="93662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49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Ca</a:t>
            </a:r>
            <a:endParaRPr lang="it-IT" sz="2400" b="1" dirty="0">
              <a:solidFill>
                <a:srgbClr val="FF0000"/>
              </a:solidFill>
              <a:latin typeface="Corbel"/>
              <a:ea typeface="+mn-ea"/>
              <a:cs typeface="Corbel"/>
            </a:endParaRPr>
          </a:p>
        </p:txBody>
      </p:sp>
      <p:grpSp>
        <p:nvGrpSpPr>
          <p:cNvPr id="4" name="Gruppo 67"/>
          <p:cNvGrpSpPr>
            <a:grpSpLocks/>
          </p:cNvGrpSpPr>
          <p:nvPr/>
        </p:nvGrpSpPr>
        <p:grpSpPr bwMode="auto">
          <a:xfrm>
            <a:off x="4643455" y="692150"/>
            <a:ext cx="4321175" cy="5976938"/>
            <a:chOff x="4644008" y="692696"/>
            <a:chExt cx="4320479" cy="5976664"/>
          </a:xfrm>
        </p:grpSpPr>
        <p:sp>
          <p:nvSpPr>
            <p:cNvPr id="45" name="Rectangle 10"/>
            <p:cNvSpPr/>
            <p:nvPr/>
          </p:nvSpPr>
          <p:spPr bwMode="auto">
            <a:xfrm>
              <a:off x="4644008" y="692696"/>
              <a:ext cx="4320479" cy="59766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i="1" dirty="0">
                <a:solidFill>
                  <a:srgbClr val="3333CC"/>
                </a:solidFill>
                <a:latin typeface="Corbel"/>
                <a:ea typeface="ＭＳ Ｐゴシック" charset="0"/>
                <a:cs typeface="Corbel"/>
              </a:endParaRPr>
            </a:p>
          </p:txBody>
        </p:sp>
        <p:pic>
          <p:nvPicPr>
            <p:cNvPr id="24613" name="Picture 18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963" y="2060848"/>
              <a:ext cx="1369317" cy="153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3"/>
            <p:cNvSpPr>
              <a:spLocks noChangeArrowheads="1"/>
            </p:cNvSpPr>
            <p:nvPr/>
          </p:nvSpPr>
          <p:spPr bwMode="auto">
            <a:xfrm>
              <a:off x="5253410" y="747452"/>
              <a:ext cx="3154172" cy="1323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MICROSCOPIC </a:t>
              </a:r>
            </a:p>
            <a:p>
              <a:pPr algn="ctr" eaLnBrk="1" hangingPunct="1">
                <a:defRPr/>
              </a:pPr>
              <a:r>
                <a:rPr lang="it-IT" sz="1600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Calculations</a:t>
              </a:r>
              <a:r>
                <a:rPr lang="it-IT" sz="16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 </a:t>
              </a:r>
              <a:r>
                <a:rPr lang="it-IT" sz="1600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based</a:t>
              </a:r>
              <a:r>
                <a:rPr lang="it-IT" sz="16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 on</a:t>
              </a:r>
            </a:p>
            <a:p>
              <a:pPr algn="ctr" eaLnBrk="1" hangingPunct="1">
                <a:defRPr/>
              </a:pPr>
              <a:endParaRPr lang="it-IT" sz="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  <a:sym typeface="Symbol" charset="0"/>
              </a:endParaRPr>
            </a:p>
            <a:p>
              <a:pPr algn="ctr" eaLnBrk="1" hangingPunct="1">
                <a:defRPr/>
              </a:pPr>
              <a:r>
                <a:rPr lang="it-IT" sz="14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SELF-CONSISTENT  </a:t>
              </a:r>
              <a:r>
                <a:rPr lang="it-IT" sz="1400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Scheme</a:t>
              </a:r>
              <a:endParaRPr lang="it-IT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  <a:sym typeface="Symbol" charset="0"/>
              </a:endParaRPr>
            </a:p>
            <a:p>
              <a:pPr algn="ctr" eaLnBrk="1" hangingPunct="1">
                <a:defRPr/>
              </a:pPr>
              <a:r>
                <a:rPr lang="it-IT" sz="2400" b="1" dirty="0" smtClean="0">
                  <a:solidFill>
                    <a:srgbClr val="0000FF"/>
                  </a:solidFill>
                  <a:latin typeface="Corbel" charset="0"/>
                  <a:sym typeface="Symbol" charset="0"/>
                </a:rPr>
                <a:t>(</a:t>
              </a:r>
              <a:r>
                <a:rPr lang="it-IT" b="1" dirty="0" smtClean="0">
                  <a:solidFill>
                    <a:srgbClr val="0000FF"/>
                  </a:solidFill>
                  <a:latin typeface="Corbel" charset="0"/>
                  <a:sym typeface="Symbol" charset="0"/>
                </a:rPr>
                <a:t>Colò, </a:t>
              </a:r>
              <a:r>
                <a:rPr lang="it-IT" b="1" dirty="0" err="1" smtClean="0">
                  <a:solidFill>
                    <a:srgbClr val="0000FF"/>
                  </a:solidFill>
                  <a:latin typeface="Corbel" charset="0"/>
                  <a:sym typeface="Symbol" charset="0"/>
                </a:rPr>
                <a:t>Bortignon</a:t>
              </a:r>
              <a:r>
                <a:rPr lang="it-IT" b="1" dirty="0" smtClean="0">
                  <a:solidFill>
                    <a:srgbClr val="0000FF"/>
                  </a:solidFill>
                  <a:latin typeface="Corbel" charset="0"/>
                  <a:sym typeface="Symbol" charset="0"/>
                </a:rPr>
                <a:t>, </a:t>
              </a:r>
              <a:r>
                <a:rPr lang="it-IT" b="1" dirty="0" err="1" smtClean="0">
                  <a:solidFill>
                    <a:srgbClr val="0000FF"/>
                  </a:solidFill>
                  <a:latin typeface="Corbel" charset="0"/>
                  <a:sym typeface="Symbol" charset="0"/>
                </a:rPr>
                <a:t>Sagawa</a:t>
              </a:r>
              <a:r>
                <a:rPr lang="it-IT" b="1" dirty="0" smtClean="0">
                  <a:solidFill>
                    <a:srgbClr val="0000FF"/>
                  </a:solidFill>
                  <a:latin typeface="Corbel" charset="0"/>
                  <a:sym typeface="Symbol" charset="0"/>
                </a:rPr>
                <a:t>, …)</a:t>
              </a:r>
            </a:p>
          </p:txBody>
        </p:sp>
        <p:grpSp>
          <p:nvGrpSpPr>
            <p:cNvPr id="24617" name="Group 5"/>
            <p:cNvGrpSpPr>
              <a:grpSpLocks/>
            </p:cNvGrpSpPr>
            <p:nvPr/>
          </p:nvGrpSpPr>
          <p:grpSpPr bwMode="auto">
            <a:xfrm>
              <a:off x="6588779" y="2348880"/>
              <a:ext cx="2231693" cy="847725"/>
              <a:chOff x="1927" y="1026"/>
              <a:chExt cx="2573" cy="534"/>
            </a:xfrm>
          </p:grpSpPr>
          <p:sp>
            <p:nvSpPr>
              <p:cNvPr id="60" name="AutoShape 6"/>
              <p:cNvSpPr>
                <a:spLocks noChangeArrowheads="1"/>
              </p:cNvSpPr>
              <p:nvPr/>
            </p:nvSpPr>
            <p:spPr bwMode="auto">
              <a:xfrm>
                <a:off x="2289" y="1071"/>
                <a:ext cx="364" cy="91"/>
              </a:xfrm>
              <a:prstGeom prst="leftArrow">
                <a:avLst>
                  <a:gd name="adj1" fmla="val 50000"/>
                  <a:gd name="adj2" fmla="val 99725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61" name="AutoShape 7"/>
              <p:cNvSpPr>
                <a:spLocks noChangeArrowheads="1"/>
              </p:cNvSpPr>
              <p:nvPr/>
            </p:nvSpPr>
            <p:spPr bwMode="auto">
              <a:xfrm>
                <a:off x="1927" y="1434"/>
                <a:ext cx="362" cy="91"/>
              </a:xfrm>
              <a:prstGeom prst="leftArrow">
                <a:avLst>
                  <a:gd name="adj1" fmla="val 50000"/>
                  <a:gd name="adj2" fmla="val 99725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62" name="Text Box 8"/>
              <p:cNvSpPr txBox="1">
                <a:spLocks noChangeArrowheads="1"/>
              </p:cNvSpPr>
              <p:nvPr/>
            </p:nvSpPr>
            <p:spPr bwMode="auto">
              <a:xfrm>
                <a:off x="2730" y="1026"/>
                <a:ext cx="177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 sz="1400" i="1" kern="0" dirty="0">
                    <a:solidFill>
                      <a:sysClr val="windowText" lastClr="000000"/>
                    </a:solidFill>
                    <a:latin typeface="Corbel"/>
                    <a:cs typeface="Corbel"/>
                  </a:rPr>
                  <a:t>RPA</a:t>
                </a:r>
              </a:p>
            </p:txBody>
          </p:sp>
          <p:sp>
            <p:nvSpPr>
              <p:cNvPr id="63" name="Text Box 9"/>
              <p:cNvSpPr txBox="1">
                <a:spLocks noChangeArrowheads="1"/>
              </p:cNvSpPr>
              <p:nvPr/>
            </p:nvSpPr>
            <p:spPr bwMode="auto">
              <a:xfrm>
                <a:off x="2426" y="1366"/>
                <a:ext cx="1768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 sz="1400" i="1" kern="0" dirty="0" err="1">
                    <a:solidFill>
                      <a:sysClr val="windowText" lastClr="000000"/>
                    </a:solidFill>
                    <a:latin typeface="Corbel"/>
                    <a:cs typeface="Corbel"/>
                  </a:rPr>
                  <a:t>microscopic</a:t>
                </a:r>
                <a:r>
                  <a:rPr lang="it-IT" sz="1400" i="1" kern="0" dirty="0">
                    <a:solidFill>
                      <a:sysClr val="windowText" lastClr="000000"/>
                    </a:solidFill>
                    <a:latin typeface="Corbel"/>
                    <a:cs typeface="Corbel"/>
                  </a:rPr>
                  <a:t> </a:t>
                </a:r>
                <a:r>
                  <a:rPr lang="it-IT" sz="1400" i="1" kern="0" dirty="0" err="1">
                    <a:solidFill>
                      <a:sysClr val="windowText" lastClr="000000"/>
                    </a:solidFill>
                    <a:latin typeface="Corbel"/>
                    <a:cs typeface="Corbel"/>
                  </a:rPr>
                  <a:t>V</a:t>
                </a:r>
                <a:r>
                  <a:rPr lang="it-IT" sz="1400" i="1" kern="0" baseline="-25000" dirty="0" err="1">
                    <a:solidFill>
                      <a:sysClr val="windowText" lastClr="000000"/>
                    </a:solidFill>
                    <a:latin typeface="Corbel"/>
                    <a:cs typeface="Corbel"/>
                  </a:rPr>
                  <a:t>ph</a:t>
                </a:r>
                <a:endParaRPr lang="it-IT" sz="1400" i="1" kern="0" baseline="-25000" dirty="0">
                  <a:solidFill>
                    <a:sysClr val="windowText" lastClr="000000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24618" name="Text Box 7"/>
            <p:cNvSpPr txBox="1">
              <a:spLocks noChangeArrowheads="1"/>
            </p:cNvSpPr>
            <p:nvPr/>
          </p:nvSpPr>
          <p:spPr bwMode="auto">
            <a:xfrm>
              <a:off x="5076825" y="6381328"/>
              <a:ext cx="381565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100" i="1">
                  <a:latin typeface="Corbel" charset="0"/>
                </a:rPr>
                <a:t>G. Colò, H. Sagawa, P.F. Bortignon, PRC 82, 064307 (2010).</a:t>
              </a:r>
            </a:p>
          </p:txBody>
        </p:sp>
        <p:sp>
          <p:nvSpPr>
            <p:cNvPr id="66" name="CasellaDiTesto 65"/>
            <p:cNvSpPr txBox="1"/>
            <p:nvPr/>
          </p:nvSpPr>
          <p:spPr bwMode="auto">
            <a:xfrm>
              <a:off x="5034115" y="3609598"/>
              <a:ext cx="3744417" cy="20148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20000"/>
                <a:buFontTx/>
                <a:buBlip>
                  <a:blip r:embed="rId6"/>
                </a:buBlip>
                <a:defRPr/>
              </a:pP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</a:t>
              </a: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Hartee-Fock</a:t>
              </a:r>
              <a:r>
                <a:rPr lang="it-IT" sz="1200" b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with </a:t>
              </a: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V</a:t>
              </a:r>
              <a:r>
                <a:rPr lang="it-IT" sz="1200" b="1" baseline="-25000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eff</a:t>
              </a:r>
              <a:r>
                <a:rPr lang="it-IT" sz="1200" b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</a:p>
            <a:p>
              <a:pPr eaLnBrk="1" hangingPunct="1">
                <a:buClr>
                  <a:srgbClr val="FF0000"/>
                </a:buClr>
                <a:buSzPct val="120000"/>
                <a:defRPr/>
              </a:pP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  → short-</a:t>
              </a:r>
              <a:r>
                <a:rPr lang="it-IT" sz="1200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range</a:t>
              </a: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200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correlations</a:t>
              </a: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200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included</a:t>
              </a:r>
              <a:endParaRPr lang="it-IT" sz="1200" dirty="0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endParaRPr>
            </a:p>
            <a:p>
              <a:pPr eaLnBrk="1" hangingPunct="1">
                <a:buClr>
                  <a:srgbClr val="FF0000"/>
                </a:buClr>
                <a:buSzPct val="120000"/>
                <a:defRPr/>
              </a:pP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</a:p>
            <a:p>
              <a:pPr eaLnBrk="1" hangingPunct="1">
                <a:buClr>
                  <a:srgbClr val="FF0000"/>
                </a:buClr>
                <a:buSzPct val="120000"/>
                <a:buFontTx/>
                <a:buBlip>
                  <a:blip r:embed="rId6"/>
                </a:buBlip>
                <a:defRPr/>
              </a:pP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</a:t>
              </a: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Particle-Vibration</a:t>
              </a:r>
              <a:r>
                <a:rPr lang="it-IT" sz="1200" b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coupling</a:t>
              </a:r>
              <a:r>
                <a:rPr lang="it-IT" sz="1200" b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on top</a:t>
              </a:r>
            </a:p>
            <a:p>
              <a:pPr eaLnBrk="1" hangingPunct="1">
                <a:buClr>
                  <a:srgbClr val="FF0000"/>
                </a:buClr>
                <a:buSzPct val="120000"/>
                <a:defRPr/>
              </a:pP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  → </a:t>
              </a:r>
              <a:r>
                <a:rPr lang="it-IT" sz="1200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same</a:t>
              </a: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200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Hamiltonian</a:t>
              </a: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or EDF</a:t>
              </a:r>
            </a:p>
            <a:p>
              <a:pPr eaLnBrk="1" hangingPunct="1">
                <a:lnSpc>
                  <a:spcPct val="200000"/>
                </a:lnSpc>
                <a:buClr>
                  <a:srgbClr val="FF0000"/>
                </a:buClr>
                <a:buSzPct val="120000"/>
                <a:buFontTx/>
                <a:buBlip>
                  <a:blip r:embed="rId6"/>
                </a:buBlip>
                <a:defRPr/>
              </a:pP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200" b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NO </a:t>
              </a: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approximation</a:t>
              </a:r>
              <a:r>
                <a:rPr lang="it-IT" sz="1200" b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in the </a:t>
              </a: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vertex</a:t>
              </a:r>
              <a:endParaRPr lang="it-IT" sz="1200" b="1" dirty="0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endParaRPr>
            </a:p>
            <a:p>
              <a:pPr eaLnBrk="1" hangingPunct="1">
                <a:lnSpc>
                  <a:spcPct val="50000"/>
                </a:lnSpc>
                <a:buClr>
                  <a:srgbClr val="FF0000"/>
                </a:buClr>
                <a:buSzPct val="120000"/>
                <a:defRPr/>
              </a:pPr>
              <a:endParaRPr lang="it-IT" sz="1200" b="1" dirty="0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endParaRPr>
            </a:p>
            <a:p>
              <a:pPr eaLnBrk="1" hangingPunct="1">
                <a:lnSpc>
                  <a:spcPct val="110000"/>
                </a:lnSpc>
                <a:buClr>
                  <a:srgbClr val="FF0000"/>
                </a:buClr>
                <a:buSzPct val="120000"/>
                <a:defRPr/>
              </a:pPr>
              <a:r>
                <a:rPr lang="it-IT" sz="1200" b="1" i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   </a:t>
              </a:r>
              <a:r>
                <a:rPr lang="it-IT" sz="1600" b="1" i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600" b="1" i="1" u="sng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EXACT treatment of COUPLING</a:t>
              </a:r>
            </a:p>
            <a:p>
              <a:pPr eaLnBrk="1" hangingPunct="1">
                <a:lnSpc>
                  <a:spcPct val="110000"/>
                </a:lnSpc>
                <a:buClr>
                  <a:srgbClr val="FF0000"/>
                </a:buClr>
                <a:buSzPct val="120000"/>
                <a:defRPr/>
              </a:pPr>
              <a:r>
                <a:rPr lang="it-IT" sz="1200" b="1" i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  </a:t>
              </a:r>
              <a:r>
                <a:rPr lang="it-IT" sz="1600" b="1" i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</a:t>
              </a:r>
              <a:r>
                <a:rPr lang="it-IT" sz="1600" b="1" i="1" u="sng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use of WHOLE </a:t>
              </a:r>
              <a:r>
                <a:rPr lang="it-IT" sz="1600" b="1" i="1" u="sng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phonon</a:t>
              </a:r>
              <a:r>
                <a:rPr lang="it-IT" sz="1600" b="1" i="1" u="sng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600" b="1" i="1" u="sng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wave</a:t>
              </a:r>
              <a:r>
                <a:rPr lang="it-IT" sz="1600" b="1" i="1" u="sng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600" b="1" i="1" u="sng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function</a:t>
              </a:r>
              <a:r>
                <a:rPr lang="it-IT" sz="1600" b="1" i="1" u="sng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</a:t>
              </a:r>
              <a:endParaRPr lang="it-IT" sz="1600" b="1" i="1" u="sng" dirty="0" smtClean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67" name="Freccia a destra 66"/>
          <p:cNvSpPr/>
          <p:nvPr/>
        </p:nvSpPr>
        <p:spPr>
          <a:xfrm>
            <a:off x="4067950" y="2348880"/>
            <a:ext cx="1224136" cy="360040"/>
          </a:xfrm>
          <a:prstGeom prst="rightArrow">
            <a:avLst>
              <a:gd name="adj1" fmla="val 50000"/>
              <a:gd name="adj2" fmla="val 100024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rbel"/>
              <a:cs typeface="Corbel"/>
            </a:endParaRPr>
          </a:p>
        </p:txBody>
      </p:sp>
      <p:sp>
        <p:nvSpPr>
          <p:cNvPr id="28" name="CasellaDiTesto 65"/>
          <p:cNvSpPr txBox="1"/>
          <p:nvPr/>
        </p:nvSpPr>
        <p:spPr bwMode="auto">
          <a:xfrm>
            <a:off x="5508106" y="5900475"/>
            <a:ext cx="2952328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FF0000"/>
              </a:buClr>
              <a:buSzPct val="120000"/>
              <a:defRPr/>
            </a:pPr>
            <a:r>
              <a:rPr lang="it-IT" sz="1400" b="1" dirty="0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rPr>
              <a:t>Need</a:t>
            </a:r>
            <a:r>
              <a:rPr lang="it-IT" sz="1400" b="1" dirty="0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rPr>
              <a:t> for More </a:t>
            </a:r>
            <a:r>
              <a:rPr lang="it-IT" sz="1400" b="1" dirty="0" err="1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rPr>
              <a:t>Experimental</a:t>
            </a:r>
            <a:r>
              <a:rPr lang="it-IT" sz="1400" b="1" dirty="0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rPr>
              <a:t> Input</a:t>
            </a:r>
          </a:p>
        </p:txBody>
      </p:sp>
    </p:spTree>
    <p:extLst>
      <p:ext uri="{BB962C8B-B14F-4D97-AF65-F5344CB8AC3E}">
        <p14:creationId xmlns:p14="http://schemas.microsoft.com/office/powerpoint/2010/main" val="2607442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tphys.physik.uni-tuebingen.de/muether/faessler/Image2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/>
          <a:stretch/>
        </p:blipFill>
        <p:spPr bwMode="auto">
          <a:xfrm>
            <a:off x="3780675" y="3536955"/>
            <a:ext cx="2193006" cy="241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5940" y="5424"/>
            <a:ext cx="8724240" cy="81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solidFill>
                  <a:srgbClr val="FFFF00"/>
                </a:solidFill>
                <a:latin typeface="Calibri"/>
                <a:cs typeface="Calibri"/>
              </a:rPr>
              <a:t>LONG TRADITION OF </a:t>
            </a:r>
            <a:r>
              <a:rPr lang="pl-PL" sz="28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pl-PL" sz="2800" b="1" dirty="0" smtClean="0">
                <a:solidFill>
                  <a:srgbClr val="FFFF00"/>
                </a:solidFill>
                <a:latin typeface="Calibri"/>
                <a:cs typeface="Calibri"/>
              </a:rPr>
              <a:t>-SPECTROSCOPY</a:t>
            </a:r>
          </a:p>
          <a:p>
            <a:pPr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b="1" dirty="0" err="1" smtClean="0">
                <a:solidFill>
                  <a:srgbClr val="FFFF00"/>
                </a:solidFill>
                <a:latin typeface="Calibri"/>
                <a:cs typeface="Calibri"/>
              </a:rPr>
              <a:t>Arrays</a:t>
            </a:r>
            <a:r>
              <a:rPr lang="pl-PL" b="1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pl-PL" b="1" dirty="0" err="1" smtClean="0">
                <a:solidFill>
                  <a:srgbClr val="FFFF00"/>
                </a:solidFill>
                <a:latin typeface="Calibri"/>
                <a:cs typeface="Calibri"/>
              </a:rPr>
              <a:t>based</a:t>
            </a:r>
            <a:r>
              <a:rPr lang="pl-PL" b="1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pl-PL" b="1" dirty="0">
                <a:solidFill>
                  <a:srgbClr val="FFFF00"/>
                </a:solidFill>
                <a:latin typeface="Calibri"/>
                <a:cs typeface="Calibri"/>
              </a:rPr>
              <a:t>on </a:t>
            </a:r>
            <a:r>
              <a:rPr lang="pl-PL" b="1" dirty="0" smtClean="0">
                <a:solidFill>
                  <a:srgbClr val="FFFF00"/>
                </a:solidFill>
                <a:latin typeface="Calibri"/>
                <a:cs typeface="Calibri"/>
              </a:rPr>
              <a:t>Compton </a:t>
            </a:r>
            <a:r>
              <a:rPr lang="pl-PL" b="1" dirty="0" err="1" smtClean="0">
                <a:solidFill>
                  <a:srgbClr val="FFFF00"/>
                </a:solidFill>
                <a:latin typeface="Calibri"/>
                <a:cs typeface="Calibri"/>
              </a:rPr>
              <a:t>suppressed</a:t>
            </a:r>
            <a:r>
              <a:rPr lang="pl-PL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pl-PL" b="1" dirty="0" smtClean="0">
                <a:solidFill>
                  <a:srgbClr val="FFFF00"/>
                </a:solidFill>
                <a:latin typeface="Calibri"/>
                <a:cs typeface="Calibri"/>
              </a:rPr>
              <a:t>Ge </a:t>
            </a:r>
            <a:r>
              <a:rPr lang="pl-PL" b="1" dirty="0" err="1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lang="pl-PL" b="1" dirty="0" err="1" smtClean="0">
                <a:solidFill>
                  <a:srgbClr val="FFFF00"/>
                </a:solidFill>
                <a:latin typeface="Calibri"/>
                <a:cs typeface="Calibri"/>
              </a:rPr>
              <a:t>etectors</a:t>
            </a:r>
            <a:endParaRPr lang="pl-PL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3682244" y="6034834"/>
            <a:ext cx="2590102" cy="707886"/>
          </a:xfrm>
          <a:prstGeom prst="rect">
            <a:avLst/>
          </a:prstGeom>
          <a:solidFill>
            <a:srgbClr val="5F57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solidFill>
                  <a:srgbClr val="FFFFFF"/>
                </a:solidFill>
                <a:latin typeface="Arial" charset="0"/>
              </a:rPr>
              <a:t>EUROBALL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err="1" smtClean="0">
                <a:solidFill>
                  <a:srgbClr val="FFFFFF"/>
                </a:solidFill>
                <a:latin typeface="Arial" charset="0"/>
              </a:rPr>
              <a:t>Legnaro</a:t>
            </a:r>
            <a:r>
              <a:rPr lang="pl-PL" sz="2000" dirty="0" smtClean="0">
                <a:solidFill>
                  <a:srgbClr val="FFFFFF"/>
                </a:solidFill>
                <a:latin typeface="Arial" charset="0"/>
              </a:rPr>
              <a:t>, Strasbourg</a:t>
            </a:r>
            <a:endParaRPr lang="pl-PL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760628" y="5488236"/>
            <a:ext cx="2268971" cy="707886"/>
          </a:xfrm>
          <a:prstGeom prst="rect">
            <a:avLst/>
          </a:prstGeom>
          <a:solidFill>
            <a:srgbClr val="5F57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solidFill>
                  <a:srgbClr val="FFFFFF"/>
                </a:solidFill>
                <a:latin typeface="Arial" charset="0"/>
              </a:rPr>
              <a:t>EUROGAM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err="1" smtClean="0">
                <a:solidFill>
                  <a:srgbClr val="FFFFFF"/>
                </a:solidFill>
                <a:latin typeface="Arial" charset="0"/>
              </a:rPr>
              <a:t>Daresbury</a:t>
            </a:r>
            <a:endParaRPr lang="pl-PL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041981" y="1554384"/>
            <a:ext cx="1822938" cy="707886"/>
          </a:xfrm>
          <a:prstGeom prst="rect">
            <a:avLst/>
          </a:prstGeom>
          <a:solidFill>
            <a:srgbClr val="5F57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solidFill>
                  <a:srgbClr val="FFFFFF"/>
                </a:solidFill>
                <a:latin typeface="Arial" charset="0"/>
              </a:rPr>
              <a:t>GASP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err="1" smtClean="0">
                <a:solidFill>
                  <a:srgbClr val="FFFFFF"/>
                </a:solidFill>
                <a:latin typeface="Arial" charset="0"/>
              </a:rPr>
              <a:t>Legnaro</a:t>
            </a:r>
            <a:endParaRPr lang="pl-PL" sz="2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606" y="1183849"/>
            <a:ext cx="2236627" cy="2427287"/>
          </a:xfrm>
          <a:prstGeom prst="rect">
            <a:avLst/>
          </a:prstGeom>
        </p:spPr>
      </p:pic>
      <p:sp>
        <p:nvSpPr>
          <p:cNvPr id="8" name="pole tekstowe 2"/>
          <p:cNvSpPr txBox="1"/>
          <p:nvPr/>
        </p:nvSpPr>
        <p:spPr>
          <a:xfrm>
            <a:off x="140680" y="1532084"/>
            <a:ext cx="423545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err="1" smtClean="0">
                <a:solidFill>
                  <a:srgbClr val="00FFFF"/>
                </a:solidFill>
                <a:latin typeface="Calibri"/>
                <a:cs typeface="Calibri"/>
              </a:rPr>
              <a:t>Starting</a:t>
            </a:r>
            <a:r>
              <a:rPr lang="pl-PL" sz="2400" b="1" dirty="0" smtClean="0">
                <a:solidFill>
                  <a:srgbClr val="00FFFF"/>
                </a:solidFill>
                <a:latin typeface="Calibri"/>
                <a:cs typeface="Calibri"/>
              </a:rPr>
              <a:t> from the 80’s: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l-PL" sz="2200" dirty="0" smtClean="0">
              <a:solidFill>
                <a:srgbClr val="FFFF00"/>
              </a:solidFill>
              <a:latin typeface="Calibri"/>
              <a:cs typeface="Calibri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chemeClr val="bg1"/>
                </a:solidFill>
                <a:latin typeface="Calibri"/>
                <a:cs typeface="Calibri"/>
              </a:rPr>
              <a:t>TESSA 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pl-PL" sz="2000" dirty="0" err="1" smtClean="0">
                <a:solidFill>
                  <a:schemeClr val="bg1"/>
                </a:solidFill>
                <a:latin typeface="Calibri"/>
                <a:cs typeface="Calibri"/>
              </a:rPr>
              <a:t>Daresbury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chemeClr val="bg1"/>
                </a:solidFill>
                <a:latin typeface="Calibri"/>
                <a:cs typeface="Calibri"/>
              </a:rPr>
              <a:t>OSIRIS 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(Berlin)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chemeClr val="bg1"/>
                </a:solidFill>
                <a:latin typeface="Calibri"/>
                <a:cs typeface="Calibri"/>
              </a:rPr>
              <a:t>ARGONNE-ND ARRAY 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pl-PL" sz="2000" dirty="0" err="1" smtClean="0">
                <a:solidFill>
                  <a:schemeClr val="bg1"/>
                </a:solidFill>
                <a:latin typeface="Calibri"/>
                <a:cs typeface="Calibri"/>
              </a:rPr>
              <a:t>Argonne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chemeClr val="bg1"/>
                </a:solidFill>
                <a:latin typeface="Calibri"/>
                <a:cs typeface="Calibri"/>
              </a:rPr>
              <a:t>NORDBALL 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pl-PL" sz="2000" dirty="0" err="1" smtClean="0">
                <a:solidFill>
                  <a:schemeClr val="bg1"/>
                </a:solidFill>
                <a:latin typeface="Calibri"/>
                <a:cs typeface="Calibri"/>
              </a:rPr>
              <a:t>Copenhagen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)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chemeClr val="bg1"/>
                </a:solidFill>
                <a:latin typeface="Calibri"/>
                <a:cs typeface="Calibri"/>
              </a:rPr>
              <a:t>JUROSPHERE </a:t>
            </a:r>
            <a:r>
              <a:rPr lang="pl-PL" sz="2000" dirty="0">
                <a:solidFill>
                  <a:schemeClr val="bg1"/>
                </a:solidFill>
                <a:latin typeface="Calibri"/>
                <a:cs typeface="Calibri"/>
              </a:rPr>
              <a:t>(Jyvaskyla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chemeClr val="bg1"/>
                </a:solidFill>
                <a:latin typeface="Calibri"/>
                <a:cs typeface="Calibri"/>
              </a:rPr>
              <a:t>EUROGAM </a:t>
            </a:r>
            <a:r>
              <a:rPr lang="pl-PL" sz="2000" dirty="0">
                <a:solidFill>
                  <a:schemeClr val="bg1"/>
                </a:solidFill>
                <a:latin typeface="Calibri"/>
                <a:cs typeface="Calibri"/>
              </a:rPr>
              <a:t>(Strasbourg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chemeClr val="bg1"/>
                </a:solidFill>
                <a:latin typeface="Calibri"/>
                <a:cs typeface="Calibri"/>
              </a:rPr>
              <a:t>CLARION 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pl-PL" sz="2000" dirty="0" err="1" smtClean="0">
                <a:solidFill>
                  <a:schemeClr val="bg1"/>
                </a:solidFill>
                <a:latin typeface="Calibri"/>
                <a:cs typeface="Calibri"/>
              </a:rPr>
              <a:t>Oak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  <a:latin typeface="Calibri"/>
                <a:cs typeface="Calibri"/>
              </a:rPr>
              <a:t>Ridge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)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chemeClr val="bg1"/>
                </a:solidFill>
                <a:latin typeface="Calibri"/>
                <a:cs typeface="Calibri"/>
              </a:rPr>
              <a:t>GASP 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pl-PL" sz="2000" dirty="0" err="1" smtClean="0">
                <a:solidFill>
                  <a:schemeClr val="bg1"/>
                </a:solidFill>
                <a:latin typeface="Calibri"/>
                <a:cs typeface="Calibri"/>
              </a:rPr>
              <a:t>Legnaro-Padova</a:t>
            </a:r>
            <a:r>
              <a:rPr lang="pl-PL" sz="20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chemeClr val="bg1"/>
                </a:solidFill>
                <a:latin typeface="Calibri"/>
                <a:cs typeface="Calibri"/>
              </a:rPr>
              <a:t>EUROBALL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chemeClr val="bg1"/>
                </a:solidFill>
                <a:latin typeface="Calibri"/>
                <a:cs typeface="Calibri"/>
              </a:rPr>
              <a:t>GAMMASPHERE</a:t>
            </a:r>
            <a:endParaRPr lang="pl-PL" sz="2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Image 28" descr="500px-flag_of_the_united_states_upside_down-svg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0520" y="533001"/>
            <a:ext cx="1013480" cy="601031"/>
          </a:xfrm>
          <a:prstGeom prst="rect">
            <a:avLst/>
          </a:prstGeom>
        </p:spPr>
      </p:pic>
      <p:pic>
        <p:nvPicPr>
          <p:cNvPr id="10" name="Image 29" descr="euflag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30520" y="-22035"/>
            <a:ext cx="1013480" cy="55502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507" y="3327033"/>
            <a:ext cx="2268000" cy="207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4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-12261" y="619693"/>
            <a:ext cx="4668117" cy="4331875"/>
            <a:chOff x="-12262" y="619693"/>
            <a:chExt cx="4668116" cy="4331875"/>
          </a:xfrm>
        </p:grpSpPr>
        <p:sp>
          <p:nvSpPr>
            <p:cNvPr id="3" name="ZoneTexte 20"/>
            <p:cNvSpPr txBox="1"/>
            <p:nvPr/>
          </p:nvSpPr>
          <p:spPr>
            <a:xfrm>
              <a:off x="1129642" y="619693"/>
              <a:ext cx="3526212" cy="581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AGATA 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solidFill>
                    <a:schemeClr val="bg1"/>
                  </a:solidFill>
                  <a:latin typeface="Calibri"/>
                  <a:cs typeface="Calibri"/>
                </a:rPr>
                <a:t>(Advanced-</a:t>
              </a:r>
              <a:r>
                <a:rPr lang="en-US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GAmma</a:t>
              </a:r>
              <a:r>
                <a:rPr lang="en-US" dirty="0" smtClean="0">
                  <a:solidFill>
                    <a:schemeClr val="bg1"/>
                  </a:solidFill>
                  <a:latin typeface="Calibri"/>
                  <a:cs typeface="Calibri"/>
                </a:rPr>
                <a:t>-Tracking-Array</a:t>
              </a:r>
              <a:r>
                <a:rPr lang="en-US" sz="2000" dirty="0" smtClean="0">
                  <a:solidFill>
                    <a:schemeClr val="bg1"/>
                  </a:solidFill>
                  <a:latin typeface="Calibri"/>
                  <a:cs typeface="Calibri"/>
                </a:rPr>
                <a:t>)</a:t>
              </a:r>
              <a:endParaRPr lang="en-US" sz="20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pic>
          <p:nvPicPr>
            <p:cNvPr id="4" name="Picture 8" descr="A180"/>
            <p:cNvPicPr>
              <a:picLocks noChangeAspect="1" noChangeArrowheads="1"/>
            </p:cNvPicPr>
            <p:nvPr/>
          </p:nvPicPr>
          <p:blipFill>
            <a:blip r:embed="rId2" cstate="print"/>
            <a:srcRect l="23730" t="14787" r="23730" b="14787"/>
            <a:stretch>
              <a:fillRect/>
            </a:stretch>
          </p:blipFill>
          <p:spPr bwMode="auto">
            <a:xfrm>
              <a:off x="-12262" y="2260147"/>
              <a:ext cx="1296144" cy="1267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Image 29" descr="euflag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773" y="1612065"/>
              <a:ext cx="810394" cy="537326"/>
            </a:xfrm>
            <a:prstGeom prst="rect">
              <a:avLst/>
            </a:prstGeom>
          </p:spPr>
        </p:pic>
        <p:pic>
          <p:nvPicPr>
            <p:cNvPr id="6" name="Picture 6" descr="IMG_9304_HDR_01-1.jp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1291099" y="1202665"/>
              <a:ext cx="3327767" cy="3498400"/>
            </a:xfrm>
            <a:prstGeom prst="rect">
              <a:avLst/>
            </a:prstGeom>
          </p:spPr>
        </p:pic>
        <p:sp>
          <p:nvSpPr>
            <p:cNvPr id="7" name="TextBox 26"/>
            <p:cNvSpPr txBox="1"/>
            <p:nvPr/>
          </p:nvSpPr>
          <p:spPr>
            <a:xfrm>
              <a:off x="1271891" y="4365021"/>
              <a:ext cx="1189229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charset="0"/>
                </a:rPr>
                <a:t>LNL, 2011</a:t>
              </a:r>
              <a:endParaRPr lang="it-IT" sz="1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1376056" y="4643791"/>
              <a:ext cx="32258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schemeClr val="bg1"/>
                  </a:solidFill>
                  <a:latin typeface="Corbel"/>
                  <a:cs typeface="Corbel"/>
                </a:rPr>
                <a:t>S. </a:t>
              </a:r>
              <a:r>
                <a:rPr lang="it-IT" sz="1400" dirty="0" err="1">
                  <a:solidFill>
                    <a:schemeClr val="bg1"/>
                  </a:solidFill>
                  <a:latin typeface="Corbel"/>
                  <a:cs typeface="Corbel"/>
                </a:rPr>
                <a:t>Akkoyun</a:t>
              </a:r>
              <a:r>
                <a:rPr lang="it-IT" sz="1400" dirty="0">
                  <a:solidFill>
                    <a:schemeClr val="bg1"/>
                  </a:solidFill>
                  <a:latin typeface="Corbel"/>
                  <a:cs typeface="Corbel"/>
                </a:rPr>
                <a:t>   et al, NIMA 668 (2012) 26-</a:t>
              </a:r>
              <a:r>
                <a:rPr lang="it-IT" sz="1400" dirty="0" smtClean="0">
                  <a:solidFill>
                    <a:schemeClr val="bg1"/>
                  </a:solidFill>
                  <a:latin typeface="Corbel"/>
                  <a:cs typeface="Corbel"/>
                </a:rPr>
                <a:t>58</a:t>
              </a:r>
              <a:endParaRPr lang="it-IT" sz="1400" b="1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4622326" y="629384"/>
            <a:ext cx="4516380" cy="4327423"/>
            <a:chOff x="4622321" y="629384"/>
            <a:chExt cx="4516380" cy="4327423"/>
          </a:xfrm>
        </p:grpSpPr>
        <p:sp>
          <p:nvSpPr>
            <p:cNvPr id="10" name="ZoneTexte 19"/>
            <p:cNvSpPr txBox="1"/>
            <p:nvPr/>
          </p:nvSpPr>
          <p:spPr>
            <a:xfrm>
              <a:off x="4622321" y="629384"/>
              <a:ext cx="3568818" cy="558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GRETA </a:t>
              </a:r>
              <a:endParaRPr lang="en-US" sz="2000" b="1" dirty="0" smtClean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(Gamma-Ray Energy Tracking Array)</a:t>
              </a:r>
              <a:endParaRPr lang="en-US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pic>
          <p:nvPicPr>
            <p:cNvPr id="11" name="Picture 7" descr="A120"/>
            <p:cNvPicPr>
              <a:picLocks noChangeAspect="1" noChangeArrowheads="1"/>
            </p:cNvPicPr>
            <p:nvPr/>
          </p:nvPicPr>
          <p:blipFill>
            <a:blip r:embed="rId5" cstate="print"/>
            <a:srcRect l="23730" t="14787" r="23730" b="14787"/>
            <a:stretch>
              <a:fillRect/>
            </a:stretch>
          </p:blipFill>
          <p:spPr bwMode="auto">
            <a:xfrm>
              <a:off x="7842557" y="2260147"/>
              <a:ext cx="1296144" cy="1266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 28" descr="500px-flag_of_the_united_states_upside_down-svg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44461" y="1679467"/>
              <a:ext cx="893391" cy="469924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 cstate="screen"/>
            <a:srcRect r="11434" b="8268"/>
            <a:stretch/>
          </p:blipFill>
          <p:spPr bwMode="auto">
            <a:xfrm>
              <a:off x="4639607" y="1192865"/>
              <a:ext cx="3189991" cy="3498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27"/>
            <p:cNvSpPr txBox="1"/>
            <p:nvPr/>
          </p:nvSpPr>
          <p:spPr>
            <a:xfrm>
              <a:off x="6551027" y="4355071"/>
              <a:ext cx="126243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Arial" charset="0"/>
                </a:rPr>
                <a:t>LBNL, 2011</a:t>
              </a:r>
              <a:endParaRPr lang="it-IT" sz="1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4819767" y="4649030"/>
              <a:ext cx="42189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Corbel"/>
                  <a:cs typeface="Corbel"/>
                </a:rPr>
                <a:t>S. Paschalis et al, NIMA 709 (2013) 44-55</a:t>
              </a:r>
            </a:p>
          </p:txBody>
        </p: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90482" y="-191591"/>
            <a:ext cx="75031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3600" b="1" dirty="0" smtClean="0">
                <a:solidFill>
                  <a:srgbClr val="FFFF00"/>
                </a:solidFill>
                <a:latin typeface="Corbel"/>
                <a:cs typeface="Corbel"/>
              </a:rPr>
              <a:t>STATE of the ART </a:t>
            </a:r>
            <a:r>
              <a:rPr lang="it-IT" sz="3600" b="1" dirty="0" err="1" smtClean="0">
                <a:solidFill>
                  <a:srgbClr val="FFFF00"/>
                </a:solidFill>
                <a:latin typeface="Corbel"/>
                <a:cs typeface="Corbel"/>
              </a:rPr>
              <a:t>Ge</a:t>
            </a:r>
            <a:r>
              <a:rPr lang="it-IT" sz="3600" b="1" dirty="0" smtClean="0">
                <a:solidFill>
                  <a:srgbClr val="FFFF00"/>
                </a:solidFill>
                <a:latin typeface="Corbel"/>
                <a:cs typeface="Corbel"/>
              </a:rPr>
              <a:t> ARRAYS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996364" y="4892709"/>
            <a:ext cx="7888465" cy="2508380"/>
            <a:chOff x="1255535" y="4893075"/>
            <a:chExt cx="6964300" cy="2508380"/>
          </a:xfrm>
        </p:grpSpPr>
        <p:sp>
          <p:nvSpPr>
            <p:cNvPr id="18" name="Rettangolo 17"/>
            <p:cNvSpPr/>
            <p:nvPr/>
          </p:nvSpPr>
          <p:spPr>
            <a:xfrm>
              <a:off x="2896296" y="4893075"/>
              <a:ext cx="3506917" cy="595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t-IT" sz="2800" b="1" dirty="0" smtClean="0">
                  <a:solidFill>
                    <a:srgbClr val="00FFFF"/>
                  </a:solidFill>
                  <a:latin typeface="Calibri"/>
                  <a:cs typeface="Calibri"/>
                </a:rPr>
                <a:t>The “Ultimate” </a:t>
              </a:r>
              <a:r>
                <a:rPr lang="it-IT" sz="2800" b="1" dirty="0" err="1">
                  <a:solidFill>
                    <a:srgbClr val="00FFFF"/>
                  </a:solidFill>
                  <a:latin typeface="Calibri"/>
                  <a:cs typeface="Calibri"/>
                </a:rPr>
                <a:t>Ge</a:t>
              </a:r>
              <a:r>
                <a:rPr lang="it-IT" sz="2800" b="1" dirty="0">
                  <a:solidFill>
                    <a:srgbClr val="00FFFF"/>
                  </a:solidFill>
                  <a:latin typeface="Calibri"/>
                  <a:cs typeface="Calibri"/>
                </a:rPr>
                <a:t> </a:t>
              </a:r>
              <a:r>
                <a:rPr lang="it-IT" sz="2800" b="1" dirty="0" smtClean="0">
                  <a:solidFill>
                    <a:srgbClr val="00FFFF"/>
                  </a:solidFill>
                  <a:latin typeface="Calibri"/>
                  <a:cs typeface="Calibri"/>
                </a:rPr>
                <a:t>Arrays</a:t>
              </a: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1255535" y="5493240"/>
              <a:ext cx="6964300" cy="1908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FF0000"/>
                </a:buClr>
                <a:buFont typeface="Wingdings" charset="2"/>
                <a:buChar char="²"/>
              </a:pPr>
              <a:r>
                <a:rPr lang="en-US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EFFICIENCY: </a:t>
              </a:r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43%  M</a:t>
              </a:r>
              <a:r>
                <a:rPr lang="en-US" baseline="-250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 = 1 and 28% </a:t>
              </a:r>
              <a:r>
                <a:rPr lang="en-US" dirty="0" smtClean="0">
                  <a:solidFill>
                    <a:srgbClr val="FFFFFF"/>
                  </a:solidFill>
                  <a:cs typeface="Calibri"/>
                </a:rPr>
                <a:t>M</a:t>
              </a:r>
              <a:r>
                <a:rPr lang="en-US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solidFill>
                    <a:srgbClr val="FFFFFF"/>
                  </a:solidFill>
                  <a:cs typeface="Calibri"/>
                </a:rPr>
                <a:t> </a:t>
              </a:r>
              <a:r>
                <a:rPr lang="en-US" dirty="0">
                  <a:solidFill>
                    <a:srgbClr val="FFFFFF"/>
                  </a:solidFill>
                  <a:cs typeface="Calibri"/>
                </a:rPr>
                <a:t>= </a:t>
              </a:r>
              <a:r>
                <a:rPr lang="en-US" dirty="0" smtClean="0">
                  <a:solidFill>
                    <a:srgbClr val="FFFFFF"/>
                  </a:solidFill>
                  <a:cs typeface="Calibri"/>
                </a:rPr>
                <a:t>30 </a:t>
              </a:r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(@ 1 MeV, FULL BALL)</a:t>
              </a:r>
            </a:p>
            <a:p>
              <a:pPr marL="342900" indent="-342900">
                <a:buClr>
                  <a:srgbClr val="FF0000"/>
                </a:buClr>
                <a:buFont typeface="Wingdings" charset="2"/>
                <a:buChar char="²"/>
              </a:pPr>
              <a:r>
                <a:rPr lang="en-US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COUNT RATE </a:t>
              </a:r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capabilities </a:t>
              </a:r>
              <a:r>
                <a:rPr lang="en-US" sz="1600" dirty="0" smtClean="0">
                  <a:solidFill>
                    <a:srgbClr val="FFFFFF"/>
                  </a:solidFill>
                  <a:latin typeface="Calibri"/>
                  <a:cs typeface="Calibri"/>
                </a:rPr>
                <a:t>(</a:t>
              </a:r>
              <a:r>
                <a:rPr lang="en-US" sz="1600" dirty="0">
                  <a:solidFill>
                    <a:srgbClr val="FFFFFF"/>
                  </a:solidFill>
                  <a:latin typeface="Calibri"/>
                  <a:cs typeface="Calibri"/>
                </a:rPr>
                <a:t>100s KHz</a:t>
              </a:r>
              <a:r>
                <a:rPr lang="en-US" sz="1600" dirty="0" smtClean="0">
                  <a:solidFill>
                    <a:srgbClr val="FFFFFF"/>
                  </a:solidFill>
                  <a:latin typeface="Calibri"/>
                  <a:cs typeface="Calibri"/>
                </a:rPr>
                <a:t>)</a:t>
              </a:r>
            </a:p>
            <a:p>
              <a:pPr marL="285750" indent="-285750">
                <a:buClr>
                  <a:srgbClr val="FF0000"/>
                </a:buClr>
                <a:buFont typeface="Wingdings" charset="2"/>
                <a:buChar char="²"/>
              </a:pPr>
              <a:r>
                <a:rPr lang="en-US" sz="1600" dirty="0" smtClean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ANGULAR RESOLUTION </a:t>
              </a:r>
              <a:r>
                <a:rPr lang="en-US" dirty="0">
                  <a:solidFill>
                    <a:srgbClr val="FFFFFF"/>
                  </a:solidFill>
                  <a:latin typeface="Calibri"/>
                  <a:cs typeface="Calibri"/>
                </a:rPr>
                <a:t>of the </a:t>
              </a:r>
              <a:r>
                <a:rPr lang="en-US" dirty="0">
                  <a:solidFill>
                    <a:srgbClr val="FFFF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dirty="0">
                  <a:solidFill>
                    <a:srgbClr val="FFFFFF"/>
                  </a:solidFill>
                  <a:latin typeface="Calibri"/>
                  <a:cs typeface="Calibri"/>
                </a:rPr>
                <a:t> interaction </a:t>
              </a:r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point </a:t>
              </a:r>
              <a:r>
                <a:rPr lang="en-US" sz="1600" dirty="0">
                  <a:solidFill>
                    <a:srgbClr val="FFFFFF"/>
                  </a:solidFill>
                  <a:latin typeface="Calibri"/>
                  <a:cs typeface="Calibri"/>
                </a:rPr>
                <a:t>(</a:t>
              </a:r>
              <a:r>
                <a:rPr lang="en-US" sz="1600" dirty="0">
                  <a:solidFill>
                    <a:srgbClr val="FFFFFF"/>
                  </a:solidFill>
                  <a:latin typeface="Symbol" charset="2"/>
                  <a:cs typeface="Symbol" charset="2"/>
                </a:rPr>
                <a:t>q</a:t>
              </a:r>
              <a:r>
                <a:rPr lang="en-US" sz="1600" dirty="0">
                  <a:solidFill>
                    <a:srgbClr val="FFFFFF"/>
                  </a:solidFill>
                  <a:latin typeface="Calibri"/>
                  <a:cs typeface="Calibri"/>
                </a:rPr>
                <a:t>~1</a:t>
              </a:r>
              <a:r>
                <a:rPr lang="en-US" sz="1600" baseline="3000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lang="en-US" sz="1600" dirty="0" smtClean="0">
                  <a:solidFill>
                    <a:srgbClr val="FFFFFF"/>
                  </a:solidFill>
                  <a:latin typeface="Calibri"/>
                  <a:cs typeface="Calibri"/>
                </a:rPr>
                <a:t>)</a:t>
              </a:r>
            </a:p>
            <a:p>
              <a:pPr marL="342900" indent="-342900">
                <a:buClr>
                  <a:srgbClr val="FF0000"/>
                </a:buClr>
                <a:buFont typeface="Wingdings" charset="2"/>
                <a:buChar char="²"/>
              </a:pPr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“PERFECT” DOPPLER CORRECTION </a:t>
              </a:r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(</a:t>
              </a:r>
              <a:r>
                <a:rPr lang="en-US" dirty="0">
                  <a:solidFill>
                    <a:srgbClr val="FFFFFF"/>
                  </a:solidFill>
                  <a:latin typeface="Calibri"/>
                  <a:cs typeface="Calibri"/>
                </a:rPr>
                <a:t>6 </a:t>
              </a:r>
              <a:r>
                <a:rPr lang="en-US" dirty="0" err="1">
                  <a:solidFill>
                    <a:srgbClr val="FFFFFF"/>
                  </a:solidFill>
                  <a:latin typeface="Calibri"/>
                  <a:cs typeface="Calibri"/>
                </a:rPr>
                <a:t>keV</a:t>
              </a:r>
              <a:r>
                <a:rPr lang="en-US" dirty="0">
                  <a:solidFill>
                    <a:srgbClr val="FFFFFF"/>
                  </a:solidFill>
                  <a:latin typeface="Calibri"/>
                  <a:cs typeface="Calibri"/>
                </a:rPr>
                <a:t> @ 1 MeV,  </a:t>
              </a:r>
              <a:r>
                <a:rPr lang="en-US" dirty="0">
                  <a:solidFill>
                    <a:srgbClr val="FFFFFF"/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dirty="0">
                  <a:solidFill>
                    <a:srgbClr val="FFFFFF"/>
                  </a:solidFill>
                  <a:latin typeface="Calibri"/>
                  <a:cs typeface="Calibri"/>
                </a:rPr>
                <a:t>=50%)</a:t>
              </a:r>
            </a:p>
            <a:p>
              <a:pPr marL="285750" indent="-285750">
                <a:buFont typeface="Arial"/>
                <a:buChar char="•"/>
              </a:pPr>
              <a:endParaRPr lang="en-US" sz="1400" dirty="0" smtClean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endParaRPr lang="en-US" sz="1400" dirty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marL="285750" indent="-285750">
                <a:buFontTx/>
                <a:buChar char="-"/>
              </a:pPr>
              <a:endParaRPr lang="en-US" sz="1600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799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69903</TotalTime>
  <Words>5668</Words>
  <Application>Microsoft Macintosh PowerPoint</Application>
  <PresentationFormat>Presentazione su schermo (4:3)</PresentationFormat>
  <Paragraphs>1726</Paragraphs>
  <Slides>71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7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71</vt:i4>
      </vt:variant>
    </vt:vector>
  </HeadingPairs>
  <TitlesOfParts>
    <vt:vector size="80" baseType="lpstr">
      <vt:lpstr>Office Theme</vt:lpstr>
      <vt:lpstr>4_Office Theme</vt:lpstr>
      <vt:lpstr>2_Office Theme</vt:lpstr>
      <vt:lpstr>7_Szybki wzrost</vt:lpstr>
      <vt:lpstr>3_Office Theme</vt:lpstr>
      <vt:lpstr>1_Szybki wzrost</vt:lpstr>
      <vt:lpstr>1_Projekt domyślny</vt:lpstr>
      <vt:lpstr>Graph</vt:lpstr>
      <vt:lpstr>Equation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GALILEO The LNL Array</vt:lpstr>
      <vt:lpstr>ANCILLARY Detectors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AGATA + VAMOS @ GANIL  (2014-2018)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Neutron Beam: dedicated collimation system (5 m)</vt:lpstr>
      <vt:lpstr>TARGETS: Two Dedicated Chambers</vt:lpstr>
      <vt:lpstr>TARGETS for (n,g): 15 different samples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Manager/>
  <Company>INFN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MAC-Mini Silvia</dc:creator>
  <cp:keywords/>
  <dc:description/>
  <cp:lastModifiedBy>silvia Leoni</cp:lastModifiedBy>
  <cp:revision>2784</cp:revision>
  <dcterms:created xsi:type="dcterms:W3CDTF">2013-05-20T15:19:27Z</dcterms:created>
  <dcterms:modified xsi:type="dcterms:W3CDTF">2015-09-23T08:37:50Z</dcterms:modified>
  <cp:category/>
</cp:coreProperties>
</file>