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280" r:id="rId3"/>
    <p:sldId id="281" r:id="rId4"/>
    <p:sldId id="285" r:id="rId5"/>
    <p:sldId id="266" r:id="rId6"/>
    <p:sldId id="259" r:id="rId7"/>
    <p:sldId id="304" r:id="rId8"/>
    <p:sldId id="292" r:id="rId9"/>
    <p:sldId id="286" r:id="rId10"/>
    <p:sldId id="289" r:id="rId11"/>
    <p:sldId id="294" r:id="rId12"/>
    <p:sldId id="290" r:id="rId13"/>
    <p:sldId id="295" r:id="rId14"/>
    <p:sldId id="269" r:id="rId15"/>
    <p:sldId id="300" r:id="rId16"/>
    <p:sldId id="284" r:id="rId17"/>
    <p:sldId id="287" r:id="rId18"/>
    <p:sldId id="273" r:id="rId19"/>
    <p:sldId id="293" r:id="rId20"/>
    <p:sldId id="274" r:id="rId21"/>
    <p:sldId id="275" r:id="rId22"/>
    <p:sldId id="303" r:id="rId23"/>
    <p:sldId id="299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FE9E-A0E6-43A2-BEE2-A31E6E54C2C8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A6C1-EFDF-46E5-B661-2D103BAF8E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AA1-410D-464C-BE2A-026DAB135E59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812360" y="6237312"/>
            <a:ext cx="762000" cy="365125"/>
          </a:xfrm>
        </p:spPr>
        <p:txBody>
          <a:bodyPr/>
          <a:lstStyle>
            <a:lvl1pPr>
              <a:defRPr sz="15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486BDCBD-2330-4417-A891-A4D51CEFDCA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041B-0945-4CC3-A2A4-A8DFCD812BA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487E-3529-4270-BD6B-307431C6AF6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812360" y="6237312"/>
            <a:ext cx="762000" cy="365125"/>
          </a:xfrm>
        </p:spPr>
        <p:txBody>
          <a:bodyPr/>
          <a:lstStyle>
            <a:lvl1pPr>
              <a:defRPr sz="15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486BDCBD-2330-4417-A891-A4D51CEFDCA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0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75608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245400"/>
            <a:ext cx="762000" cy="331932"/>
          </a:xfrm>
        </p:spPr>
        <p:txBody>
          <a:bodyPr/>
          <a:lstStyle>
            <a:lvl1pPr>
              <a:defRPr sz="1500"/>
            </a:lvl1pPr>
          </a:lstStyle>
          <a:p>
            <a:fld id="{486BDCBD-2330-4417-A891-A4D51CEFDCA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9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5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13EA-2146-42F0-A8BE-A54ABA04D1B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DE35-5923-42CB-B6CF-FE0C076C1FF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45BD-E1BD-4ECA-A395-EFFDDE76DAD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F2C-C5AC-45AC-B21A-C02D3AD9A7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E6B1-D3C9-4C0B-951E-22556EC98D1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7E57-701F-4379-8B6D-9CDAC377087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245400"/>
            <a:ext cx="762000" cy="331932"/>
          </a:xfrm>
        </p:spPr>
        <p:txBody>
          <a:bodyPr/>
          <a:lstStyle>
            <a:lvl1pPr>
              <a:defRPr sz="1500"/>
            </a:lvl1pPr>
          </a:lstStyle>
          <a:p>
            <a:fld id="{486BDCBD-2330-4417-A891-A4D51CEFDCA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6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C237-1C02-42A3-A935-EB8EF16687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6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21D8-9108-4C78-A0F2-09E7E277CA3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3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0474-6F0F-4CD5-8240-9304E6614A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B64-1EBA-46DA-91B6-513A722B3E0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2D95-3993-4192-BD52-51FC184B31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F6B3-22BD-4EBB-AE85-1477A60DA15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2BB8-13E0-43A5-8EE1-A7EF2FD38B1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838-1E2D-4B34-BE08-EEB53245B7E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FEB6-73E7-4C24-A0C7-AE78F27ECB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B6F1-8F24-4602-8E3A-D7572C0C6A4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videos.videopress.com/8U7hiHpm/black_holes_movie_std.origina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7" y="6048672"/>
            <a:ext cx="1622713" cy="908720"/>
          </a:xfrm>
          <a:prstGeom prst="ellipse">
            <a:avLst/>
          </a:prstGeom>
          <a:ln>
            <a:noFill/>
          </a:ln>
          <a:effectLst>
            <a:softEdge rad="254000"/>
          </a:effectLst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8928992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F91F6C-32DE-4689-98E6-C9090C04429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761560" y="619070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486BDCBD-2330-4417-A891-A4D51CEFDCA1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500" b="1" kern="120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videos.videopress.com/8U7hiHpm/black_holes_movie_std.origina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7" y="6048672"/>
            <a:ext cx="1622713" cy="908720"/>
          </a:xfrm>
          <a:prstGeom prst="ellipse">
            <a:avLst/>
          </a:prstGeom>
          <a:ln>
            <a:noFill/>
          </a:ln>
          <a:effectLst>
            <a:softEdge rad="254000"/>
          </a:effectLst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8928992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3832A-E5B4-459B-B29F-29EEA9CEA83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9/25/2015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A. Allocca - 101st SIF Conference - Rome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761560" y="619070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486BDCBD-2330-4417-A891-A4D51CEFDCA1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33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500" b="1" kern="120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040360"/>
            <a:ext cx="8964488" cy="1468760"/>
          </a:xfrm>
        </p:spPr>
        <p:txBody>
          <a:bodyPr>
            <a:no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Compensazione termica dei difetti superficiali delle ottiche</a:t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interferometri di Onde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ravitazionali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3275856" y="4797152"/>
            <a:ext cx="5040232" cy="560504"/>
          </a:xfrm>
        </p:spPr>
        <p:txBody>
          <a:bodyPr/>
          <a:lstStyle/>
          <a:p>
            <a:r>
              <a:rPr lang="en-US" b="1" u="sng" dirty="0" smtClean="0"/>
              <a:t>A. </a:t>
            </a:r>
            <a:r>
              <a:rPr lang="en-US" b="1" u="sng" dirty="0" err="1" smtClean="0"/>
              <a:t>Allocca</a:t>
            </a:r>
            <a:r>
              <a:rPr lang="en-US" dirty="0" smtClean="0"/>
              <a:t>, R. A. Day, G. </a:t>
            </a:r>
            <a:r>
              <a:rPr lang="en-US" dirty="0" err="1" smtClean="0"/>
              <a:t>Cella</a:t>
            </a:r>
            <a:endParaRPr lang="en-US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740352" y="6218372"/>
            <a:ext cx="7620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2" descr="C:\Annalisa\Dottorato\Virgo\Loghi Virgo\Logo INFN-Pi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04" y="54127"/>
            <a:ext cx="1850012" cy="1318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8" y="54127"/>
            <a:ext cx="2029484" cy="13182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0.gstatic.com/images?q=tbn:ANd9GcSNhLTtugUAYbFf5jd6mOgaLiGZGnuVHkDU6nb37h8gH_LbK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8" y="54127"/>
            <a:ext cx="1440872" cy="131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 aberrations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10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9144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 aberrations (cold and thermal defects) can spoil the sensitivity of the interferometer</a:t>
            </a:r>
          </a:p>
          <a:p>
            <a:endParaRPr lang="en-US" dirty="0" smtClean="0"/>
          </a:p>
          <a:p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Mode mismatch</a:t>
            </a:r>
            <a:r>
              <a:rPr lang="en-US" b="1" dirty="0" smtClean="0"/>
              <a:t> </a:t>
            </a:r>
            <a:r>
              <a:rPr lang="en-US" dirty="0" smtClean="0"/>
              <a:t>– beam intensity profile and phase don’t match that of the resonator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u="sng" dirty="0" smtClean="0">
                <a:solidFill>
                  <a:srgbClr val="FF0000"/>
                </a:solidFill>
              </a:rPr>
              <a:t>Scattering</a:t>
            </a:r>
            <a:r>
              <a:rPr lang="en-US" sz="2200" b="1" dirty="0" smtClean="0"/>
              <a:t> </a:t>
            </a:r>
            <a:r>
              <a:rPr lang="en-US" dirty="0" smtClean="0"/>
              <a:t>– the cavity beam is scattered by a rough surface can bring higher order modes into resonance and produce diffuse light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Frequency splitting</a:t>
            </a:r>
            <a:r>
              <a:rPr lang="en-US" dirty="0" smtClean="0"/>
              <a:t> – modes of the same order see a different overall radius of curvature, and their resonance frequencies result to be different.</a:t>
            </a:r>
            <a:endParaRPr lang="en-US" sz="2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1628800"/>
            <a:ext cx="5688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Mechanisms reducing sensitivity</a:t>
            </a:r>
            <a:endParaRPr lang="en-US" sz="25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9"/>
          <a:stretch/>
        </p:blipFill>
        <p:spPr bwMode="auto">
          <a:xfrm>
            <a:off x="611560" y="4509120"/>
            <a:ext cx="2366748" cy="23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563888" y="534255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Residual mirror 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0,5 nm RMS to fulfill the requirements of Advanced </a:t>
                </a:r>
                <a:r>
                  <a:rPr lang="en-US" dirty="0" smtClean="0"/>
                  <a:t>Virgo</a:t>
                </a:r>
                <a:endParaRPr lang="en-US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342550"/>
                <a:ext cx="439248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39" t="-4717" r="-25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8" t="20225" r="28207" b="15012"/>
          <a:stretch/>
        </p:blipFill>
        <p:spPr bwMode="auto">
          <a:xfrm>
            <a:off x="7342083" y="5291783"/>
            <a:ext cx="1910437" cy="16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At low angle </a:t>
            </a:r>
            <a:r>
              <a:rPr lang="en-US" sz="2200" dirty="0" smtClean="0">
                <a:sym typeface="Wingdings" panose="05000000000000000000" pitchFamily="2" charset="2"/>
              </a:rPr>
              <a:t> can bring into resonance High Order Modes (HOMs) which could be close to the resonance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At large angle  can introduce losses in the intra-cavity power and diffuse light</a:t>
            </a: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At intermediate angle  can excite HOMs whose spatial extension is as large as the mirror size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and also induce clipping losses  </a:t>
            </a:r>
            <a:endParaRPr lang="en-US" sz="2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t="27195" r="33326" b="36402"/>
          <a:stretch/>
        </p:blipFill>
        <p:spPr bwMode="auto">
          <a:xfrm>
            <a:off x="7588938" y="3356992"/>
            <a:ext cx="1375550" cy="139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848873" y="6245400"/>
            <a:ext cx="762000" cy="331932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t="17283" r="28607" b="9990"/>
          <a:stretch/>
        </p:blipFill>
        <p:spPr bwMode="auto">
          <a:xfrm>
            <a:off x="7756488" y="1844824"/>
            <a:ext cx="991976" cy="99604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18132" r="28916" b="10540"/>
          <a:stretch/>
        </p:blipFill>
        <p:spPr bwMode="auto">
          <a:xfrm>
            <a:off x="7750434" y="1844824"/>
            <a:ext cx="998030" cy="9960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337288" y="1994861"/>
            <a:ext cx="3029447" cy="933516"/>
            <a:chOff x="1187624" y="2151883"/>
            <a:chExt cx="6264696" cy="1872208"/>
          </a:xfrm>
        </p:grpSpPr>
        <p:sp>
          <p:nvSpPr>
            <p:cNvPr id="7" name="Cilindro 6"/>
            <p:cNvSpPr/>
            <p:nvPr/>
          </p:nvSpPr>
          <p:spPr>
            <a:xfrm rot="5400000">
              <a:off x="503548" y="2835959"/>
              <a:ext cx="1872208" cy="504056"/>
            </a:xfrm>
            <a:prstGeom prst="ca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84000">
                  <a:srgbClr val="C4D6EB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ilindro 7"/>
            <p:cNvSpPr/>
            <p:nvPr/>
          </p:nvSpPr>
          <p:spPr>
            <a:xfrm rot="16200000">
              <a:off x="6264188" y="2835959"/>
              <a:ext cx="1872208" cy="504056"/>
            </a:xfrm>
            <a:prstGeom prst="ca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84000">
                  <a:srgbClr val="C4D6EB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1 8"/>
            <p:cNvCxnSpPr>
              <a:stCxn id="7" idx="1"/>
              <a:endCxn id="8" idx="1"/>
            </p:cNvCxnSpPr>
            <p:nvPr/>
          </p:nvCxnSpPr>
          <p:spPr>
            <a:xfrm>
              <a:off x="1691680" y="3087987"/>
              <a:ext cx="525658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>
              <a:stCxn id="7" idx="1"/>
            </p:cNvCxnSpPr>
            <p:nvPr/>
          </p:nvCxnSpPr>
          <p:spPr>
            <a:xfrm flipV="1">
              <a:off x="1691680" y="2852936"/>
              <a:ext cx="5256584" cy="2350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1337287" y="3470170"/>
            <a:ext cx="3045855" cy="1169592"/>
            <a:chOff x="1187624" y="1806547"/>
            <a:chExt cx="6264696" cy="2217544"/>
          </a:xfrm>
        </p:grpSpPr>
        <p:sp>
          <p:nvSpPr>
            <p:cNvPr id="13" name="Cilindro 12"/>
            <p:cNvSpPr/>
            <p:nvPr/>
          </p:nvSpPr>
          <p:spPr>
            <a:xfrm rot="5400000">
              <a:off x="503548" y="2835959"/>
              <a:ext cx="1872208" cy="504056"/>
            </a:xfrm>
            <a:prstGeom prst="ca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84000">
                  <a:srgbClr val="C4D6EB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ilindro 13"/>
            <p:cNvSpPr/>
            <p:nvPr/>
          </p:nvSpPr>
          <p:spPr>
            <a:xfrm rot="16200000">
              <a:off x="6264188" y="2835959"/>
              <a:ext cx="1872208" cy="504056"/>
            </a:xfrm>
            <a:prstGeom prst="ca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84000">
                  <a:srgbClr val="C4D6EB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ttore 1 14"/>
            <p:cNvCxnSpPr>
              <a:stCxn id="13" idx="1"/>
              <a:endCxn id="14" idx="1"/>
            </p:cNvCxnSpPr>
            <p:nvPr/>
          </p:nvCxnSpPr>
          <p:spPr>
            <a:xfrm>
              <a:off x="1691680" y="3087987"/>
              <a:ext cx="525658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>
              <a:stCxn id="13" idx="1"/>
            </p:cNvCxnSpPr>
            <p:nvPr/>
          </p:nvCxnSpPr>
          <p:spPr>
            <a:xfrm flipV="1">
              <a:off x="1691681" y="1806547"/>
              <a:ext cx="5256581" cy="12814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18132" r="28916" b="10540"/>
          <a:stretch/>
        </p:blipFill>
        <p:spPr bwMode="auto">
          <a:xfrm>
            <a:off x="7762825" y="3558234"/>
            <a:ext cx="998030" cy="9960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o 22"/>
          <p:cNvGrpSpPr/>
          <p:nvPr/>
        </p:nvGrpSpPr>
        <p:grpSpPr>
          <a:xfrm>
            <a:off x="1337287" y="5555355"/>
            <a:ext cx="3045855" cy="987452"/>
            <a:chOff x="1187624" y="2151883"/>
            <a:chExt cx="6264696" cy="1872208"/>
          </a:xfrm>
        </p:grpSpPr>
        <p:sp>
          <p:nvSpPr>
            <p:cNvPr id="24" name="Cilindro 23"/>
            <p:cNvSpPr/>
            <p:nvPr/>
          </p:nvSpPr>
          <p:spPr>
            <a:xfrm rot="5400000">
              <a:off x="503548" y="2835959"/>
              <a:ext cx="1872208" cy="504056"/>
            </a:xfrm>
            <a:prstGeom prst="ca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84000">
                  <a:srgbClr val="C4D6EB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ilindro 24"/>
            <p:cNvSpPr/>
            <p:nvPr/>
          </p:nvSpPr>
          <p:spPr>
            <a:xfrm rot="16200000">
              <a:off x="6264188" y="2835959"/>
              <a:ext cx="1872208" cy="504056"/>
            </a:xfrm>
            <a:prstGeom prst="ca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84000">
                  <a:srgbClr val="C4D6EB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ttore 1 25"/>
            <p:cNvCxnSpPr>
              <a:stCxn id="24" idx="1"/>
              <a:endCxn id="25" idx="1"/>
            </p:cNvCxnSpPr>
            <p:nvPr/>
          </p:nvCxnSpPr>
          <p:spPr>
            <a:xfrm>
              <a:off x="1691680" y="3087987"/>
              <a:ext cx="525658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>
              <a:stCxn id="24" idx="1"/>
            </p:cNvCxnSpPr>
            <p:nvPr/>
          </p:nvCxnSpPr>
          <p:spPr>
            <a:xfrm flipV="1">
              <a:off x="1691680" y="2352655"/>
              <a:ext cx="5225554" cy="73533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18132" r="28916" b="10540"/>
          <a:stretch/>
        </p:blipFill>
        <p:spPr bwMode="auto">
          <a:xfrm>
            <a:off x="7802599" y="5639230"/>
            <a:ext cx="989406" cy="98745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22" y="2636912"/>
            <a:ext cx="8928992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possible solution: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thermal compensation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62705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different mode content in the two arms prevents a perfect </a:t>
            </a:r>
            <a:r>
              <a:rPr lang="en-US" dirty="0" err="1" smtClean="0"/>
              <a:t>distructive</a:t>
            </a:r>
            <a:r>
              <a:rPr lang="en-US" dirty="0" smtClean="0"/>
              <a:t> interference between the beams recombining at the beam splitter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The principle of thermal compensation</a:t>
            </a:r>
            <a:endParaRPr lang="en-US" sz="25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13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26876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an auxiliary heat source to induce controlled thermal effects in the optics and therefore correct the beam phase aberrations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85" y="2179491"/>
            <a:ext cx="4727236" cy="51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7500"/>
            <a:ext cx="1596855" cy="44948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55" y="3983433"/>
            <a:ext cx="2138189" cy="81166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79978"/>
            <a:ext cx="3414519" cy="39002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4192321" y="2154670"/>
            <a:ext cx="523695" cy="5122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5119259" y="2154670"/>
            <a:ext cx="633672" cy="5634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6228184" y="2137266"/>
            <a:ext cx="633672" cy="56342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3341891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Thermo-elastic deformation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Thermo-refractive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Elasto</a:t>
            </a:r>
            <a:r>
              <a:rPr lang="en-US" dirty="0" smtClean="0"/>
              <a:t>-optic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Existing thermal compensation devices</a:t>
            </a:r>
            <a:endParaRPr lang="en-US" sz="2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6512" y="1268760"/>
            <a:ext cx="9145016" cy="5472608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Thermally Deformable </a:t>
            </a:r>
            <a:r>
              <a:rPr lang="en-US" sz="2300" dirty="0"/>
              <a:t>M</a:t>
            </a:r>
            <a:r>
              <a:rPr lang="en-US" sz="2300" dirty="0" smtClean="0"/>
              <a:t>irrors to </a:t>
            </a:r>
            <a:r>
              <a:rPr lang="en-US" sz="2300" b="1" dirty="0" smtClean="0"/>
              <a:t>improve mode matching</a:t>
            </a:r>
            <a:endParaRPr lang="en-US" sz="2300" b="1" dirty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Ring heater and </a:t>
            </a:r>
            <a:r>
              <a:rPr lang="en-US" sz="2300" dirty="0" err="1" smtClean="0"/>
              <a:t>CHRoCC</a:t>
            </a:r>
            <a:r>
              <a:rPr lang="en-US" sz="2300" dirty="0" smtClean="0"/>
              <a:t> to change the mirror </a:t>
            </a:r>
            <a:r>
              <a:rPr lang="en-US" sz="2300" b="1" dirty="0" smtClean="0"/>
              <a:t>Radius of Curvature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16" y="1700808"/>
            <a:ext cx="39672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567"/>
            <a:ext cx="3465377" cy="129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05197"/>
            <a:ext cx="3293490" cy="25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Thermal compensation devices</a:t>
            </a:r>
            <a:endParaRPr lang="en-US" sz="2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CO2 laser to correct </a:t>
            </a:r>
            <a:r>
              <a:rPr lang="en-US" sz="2300" b="1" dirty="0"/>
              <a:t>High spatial Frequency defects</a:t>
            </a:r>
          </a:p>
          <a:p>
            <a:pPr marL="0" indent="0">
              <a:buNone/>
            </a:pPr>
            <a:endParaRPr lang="en-US" sz="2300" dirty="0"/>
          </a:p>
          <a:p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89" y="1772816"/>
            <a:ext cx="6457578" cy="49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72008" y="2918338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Double </a:t>
            </a:r>
            <a:r>
              <a:rPr lang="en-US" dirty="0" err="1">
                <a:solidFill>
                  <a:prstClr val="black"/>
                </a:solidFill>
              </a:rPr>
              <a:t>axicon</a:t>
            </a:r>
            <a:r>
              <a:rPr lang="en-US" dirty="0">
                <a:solidFill>
                  <a:prstClr val="black"/>
                </a:solidFill>
              </a:rPr>
              <a:t> for symmetrical aberrations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948264" y="1772816"/>
            <a:ext cx="21957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Scanning system for </a:t>
            </a:r>
          </a:p>
          <a:p>
            <a:r>
              <a:rPr lang="en-US" dirty="0">
                <a:solidFill>
                  <a:prstClr val="black"/>
                </a:solidFill>
              </a:rPr>
              <a:t>non-symmetrical defects</a:t>
            </a:r>
          </a:p>
        </p:txBody>
      </p:sp>
    </p:spTree>
    <p:extLst>
      <p:ext uri="{BB962C8B-B14F-4D97-AF65-F5344CB8AC3E}">
        <p14:creationId xmlns:p14="http://schemas.microsoft.com/office/powerpoint/2010/main" val="398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Detecting Gravitational Waves with interferometers 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of mirror </a:t>
            </a:r>
            <a:r>
              <a:rPr lang="en-US" dirty="0" smtClean="0"/>
              <a:t>aberrations and </a:t>
            </a:r>
            <a:r>
              <a:rPr lang="en-US" dirty="0"/>
              <a:t>the corrective thermal compensation devices for GW detectors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New idea for thermal compensation: CHRAC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0352" y="6203404"/>
            <a:ext cx="7620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3087" y="6021288"/>
            <a:ext cx="777686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All aspects must be accurately analyzed in order to be able to design the whole system from scratch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6307"/>
            <a:ext cx="7128792" cy="41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80528" y="44624"/>
            <a:ext cx="9144000" cy="1143000"/>
          </a:xfrm>
        </p:spPr>
        <p:txBody>
          <a:bodyPr/>
          <a:lstStyle/>
          <a:p>
            <a:r>
              <a:rPr lang="en-US" sz="3000" dirty="0" smtClean="0"/>
              <a:t>A new thermal compensation system: the CHRAC</a:t>
            </a:r>
            <a:endParaRPr lang="en-US" sz="3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1772816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orrection of </a:t>
            </a:r>
            <a:r>
              <a:rPr lang="en-US" u="sng" dirty="0" smtClean="0"/>
              <a:t>high spatial frequency defects </a:t>
            </a:r>
            <a:r>
              <a:rPr lang="en-US" dirty="0" smtClean="0"/>
              <a:t>with </a:t>
            </a:r>
            <a:r>
              <a:rPr lang="en-US" b="1" dirty="0" smtClean="0"/>
              <a:t>CHRAC</a:t>
            </a:r>
            <a:endParaRPr lang="en-US" b="1" dirty="0"/>
          </a:p>
        </p:txBody>
      </p:sp>
      <p:sp>
        <p:nvSpPr>
          <p:cNvPr id="9" name="Freccia curva 8"/>
          <p:cNvSpPr/>
          <p:nvPr/>
        </p:nvSpPr>
        <p:spPr>
          <a:xfrm rot="10800000" flipH="1">
            <a:off x="539552" y="3176351"/>
            <a:ext cx="1152128" cy="854804"/>
          </a:xfrm>
          <a:prstGeom prst="bentArrow">
            <a:avLst>
              <a:gd name="adj1" fmla="val 8508"/>
              <a:gd name="adj2" fmla="val 16754"/>
              <a:gd name="adj3" fmla="val 15275"/>
              <a:gd name="adj4" fmla="val 57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4754717"/>
            <a:ext cx="244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Matrix of actuators </a:t>
            </a:r>
            <a:r>
              <a:rPr lang="en-US" dirty="0" smtClean="0"/>
              <a:t>emitting thermal radiation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63888" y="521638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Optical telescope </a:t>
            </a:r>
            <a:r>
              <a:rPr lang="en-US" dirty="0" smtClean="0"/>
              <a:t>to image the matrix on the mirror surface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2334652"/>
            <a:ext cx="2742067" cy="446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Very simple system!</a:t>
            </a:r>
            <a:endParaRPr lang="en-US" sz="23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47664" y="1196752"/>
            <a:ext cx="6045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</a:t>
            </a:r>
            <a:r>
              <a:rPr lang="en-US" sz="2200" dirty="0" smtClean="0"/>
              <a:t>entral </a:t>
            </a:r>
            <a:r>
              <a:rPr lang="en-US" sz="2200" b="1" dirty="0" smtClean="0"/>
              <a:t>H</a:t>
            </a:r>
            <a:r>
              <a:rPr lang="en-US" sz="2200" dirty="0" smtClean="0"/>
              <a:t>eating </a:t>
            </a:r>
            <a:r>
              <a:rPr lang="en-US" sz="2200" b="1" dirty="0" smtClean="0"/>
              <a:t>R</a:t>
            </a:r>
            <a:r>
              <a:rPr lang="en-US" sz="2200" dirty="0" smtClean="0"/>
              <a:t>esidual </a:t>
            </a:r>
            <a:r>
              <a:rPr lang="en-US" sz="2200" b="1" dirty="0" smtClean="0"/>
              <a:t>A</a:t>
            </a:r>
            <a:r>
              <a:rPr lang="en-US" sz="2200" dirty="0" smtClean="0"/>
              <a:t>berration </a:t>
            </a:r>
            <a:r>
              <a:rPr lang="en-US" sz="2200" b="1" dirty="0" smtClean="0"/>
              <a:t>C</a:t>
            </a:r>
            <a:r>
              <a:rPr lang="en-US" sz="2200" dirty="0" smtClean="0"/>
              <a:t>orrection</a:t>
            </a:r>
            <a:endParaRPr lang="en-US" sz="2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308304" y="3707989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Thermo-elastic deformation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One pixel full characterization</a:t>
            </a:r>
            <a:endParaRPr lang="en-US" sz="25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3220"/>
            <a:ext cx="2469201" cy="24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2" y="1509829"/>
            <a:ext cx="2584204" cy="17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15" y="4175658"/>
            <a:ext cx="3456881" cy="256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63716" y="2072766"/>
            <a:ext cx="2317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increase of about 1°C for 6 </a:t>
            </a:r>
            <a:r>
              <a:rPr lang="en-US" dirty="0" err="1" smtClean="0"/>
              <a:t>mW</a:t>
            </a:r>
            <a:r>
              <a:rPr lang="en-US" dirty="0" smtClean="0"/>
              <a:t> absorbed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6093296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Deformation of about 15 nm for 6 </a:t>
            </a:r>
            <a:r>
              <a:rPr lang="en-US" dirty="0" err="1" smtClean="0"/>
              <a:t>mW</a:t>
            </a:r>
            <a:r>
              <a:rPr lang="en-US" dirty="0" smtClean="0"/>
              <a:t> absorbed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63716" y="4100879"/>
            <a:ext cx="210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Wavefront</a:t>
            </a:r>
            <a:r>
              <a:rPr lang="en-US" dirty="0" smtClean="0"/>
              <a:t> deformation sensed with a </a:t>
            </a:r>
            <a:r>
              <a:rPr lang="en-US" dirty="0" err="1" smtClean="0"/>
              <a:t>wavefront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45" y="476672"/>
            <a:ext cx="4688777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CHRAC matrix first prototype</a:t>
            </a:r>
            <a:endParaRPr lang="en-US" sz="25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84" y="1196752"/>
            <a:ext cx="2997334" cy="30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r="-1"/>
          <a:stretch/>
        </p:blipFill>
        <p:spPr bwMode="auto">
          <a:xfrm>
            <a:off x="0" y="4216287"/>
            <a:ext cx="4380353" cy="19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12147" r="14251" b="9412"/>
          <a:stretch/>
        </p:blipFill>
        <p:spPr bwMode="auto">
          <a:xfrm>
            <a:off x="4431262" y="2815115"/>
            <a:ext cx="2272147" cy="22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84894" y="3731885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61 actuators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628799"/>
            <a:ext cx="1242732" cy="21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223094" y="2852936"/>
            <a:ext cx="936104" cy="1440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695585">
            <a:off x="426373" y="2569588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16960"/>
            <a:ext cx="2483768" cy="213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"/>
          <a:stretch/>
        </p:blipFill>
        <p:spPr bwMode="auto">
          <a:xfrm>
            <a:off x="6619847" y="3861048"/>
            <a:ext cx="2526518" cy="21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31262" y="5890046"/>
            <a:ext cx="330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Deformation of about 70 nm </a:t>
            </a:r>
            <a:r>
              <a:rPr lang="en-US" dirty="0" err="1" smtClean="0"/>
              <a:t>PtV</a:t>
            </a:r>
            <a:r>
              <a:rPr lang="en-US" dirty="0" smtClean="0"/>
              <a:t> (same order of magnitude as in simulation)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90342" y="1628799"/>
            <a:ext cx="183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30mW absorbed per pixel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7111796" y="1174304"/>
            <a:ext cx="154452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200" b="1" cap="none" spc="0" dirty="0" err="1" smtClean="0">
                <a:ln/>
                <a:solidFill>
                  <a:schemeClr val="accent3"/>
                </a:solidFill>
                <a:effectLst/>
              </a:rPr>
              <a:t>Simulated</a:t>
            </a:r>
            <a:endParaRPr lang="it-IT" sz="2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136259" y="3647605"/>
            <a:ext cx="149560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200" b="1" cap="none" spc="0" dirty="0" err="1" smtClean="0">
                <a:ln/>
                <a:solidFill>
                  <a:schemeClr val="accent3"/>
                </a:solidFill>
                <a:effectLst/>
              </a:rPr>
              <a:t>Measured</a:t>
            </a:r>
            <a:endParaRPr lang="it-IT" sz="2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53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Detecting Gravitational Waves with interferometers 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of mirror </a:t>
            </a:r>
            <a:r>
              <a:rPr lang="en-US" dirty="0" smtClean="0"/>
              <a:t>aberrations and </a:t>
            </a:r>
            <a:r>
              <a:rPr lang="en-US" dirty="0"/>
              <a:t>the corrective thermal compensation devices for GW detectors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idea for thermal compensation: CHRAC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0352" y="6203404"/>
            <a:ext cx="7620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28992" cy="1143000"/>
          </a:xfrm>
        </p:spPr>
        <p:txBody>
          <a:bodyPr/>
          <a:lstStyle/>
          <a:p>
            <a:pPr algn="ctr"/>
            <a:r>
              <a:rPr lang="en-US" sz="2500" dirty="0" smtClean="0"/>
              <a:t>Effect of the correction on a single table-top </a:t>
            </a:r>
            <a:r>
              <a:rPr lang="en-US" sz="2500" dirty="0" err="1" smtClean="0"/>
              <a:t>Fabry</a:t>
            </a:r>
            <a:r>
              <a:rPr lang="en-US" sz="2500" dirty="0" smtClean="0"/>
              <a:t>-Perot cavity operated with Laguerre-Gauss modes </a:t>
            </a:r>
            <a:r>
              <a:rPr lang="en-US" sz="2500" dirty="0" smtClean="0"/>
              <a:t>LG33 </a:t>
            </a:r>
            <a:br>
              <a:rPr lang="en-US" sz="2500" dirty="0" smtClean="0"/>
            </a:br>
            <a:r>
              <a:rPr lang="en-US" sz="2500" i="1" dirty="0" smtClean="0"/>
              <a:t>(ANR-Laguerre project at APC in Paris)</a:t>
            </a:r>
            <a:endParaRPr lang="en-US" sz="25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20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6611" r="12797" b="7096"/>
          <a:stretch/>
        </p:blipFill>
        <p:spPr bwMode="auto">
          <a:xfrm rot="16200000">
            <a:off x="4043359" y="1592377"/>
            <a:ext cx="2065396" cy="201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3537" r="11531" b="7412"/>
          <a:stretch/>
        </p:blipFill>
        <p:spPr bwMode="auto">
          <a:xfrm rot="16200000">
            <a:off x="2895291" y="4350703"/>
            <a:ext cx="1724292" cy="16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802" r="9524" b="7543"/>
          <a:stretch/>
        </p:blipFill>
        <p:spPr bwMode="auto">
          <a:xfrm rot="16200000">
            <a:off x="5631271" y="4377401"/>
            <a:ext cx="1751678" cy="170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339752" y="61653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educe astigmatism of about 42%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6165304"/>
            <a:ext cx="284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enhance astigmatism of about 58%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0" y="2859511"/>
            <a:ext cx="1785529" cy="17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7 10"/>
          <p:cNvCxnSpPr/>
          <p:nvPr/>
        </p:nvCxnSpPr>
        <p:spPr>
          <a:xfrm rot="5400000" flipH="1" flipV="1">
            <a:off x="1933601" y="1321262"/>
            <a:ext cx="812303" cy="211912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20545518">
            <a:off x="1309327" y="186312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Astigmatism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543" y="4710948"/>
            <a:ext cx="190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beam shape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915816" y="3816683"/>
            <a:ext cx="473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projecting a thermal pattern e were able to: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8579" r="16342" b="13011"/>
          <a:stretch/>
        </p:blipFill>
        <p:spPr bwMode="auto">
          <a:xfrm flipV="1">
            <a:off x="1407866" y="5733256"/>
            <a:ext cx="1139246" cy="11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8579" r="16342" b="13011"/>
          <a:stretch/>
        </p:blipFill>
        <p:spPr bwMode="auto">
          <a:xfrm flipH="1" flipV="1">
            <a:off x="7910780" y="5659503"/>
            <a:ext cx="1191601" cy="11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269803" y="1983856"/>
            <a:ext cx="28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</a:t>
            </a:r>
            <a:r>
              <a:rPr lang="en-US" b="1" dirty="0" smtClean="0"/>
              <a:t>transmitted beam </a:t>
            </a:r>
            <a:r>
              <a:rPr lang="en-US" dirty="0" smtClean="0"/>
              <a:t>used as error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Detecting Gravitational Waves with interferometers 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of </a:t>
            </a:r>
            <a:r>
              <a:rPr lang="en-US"/>
              <a:t>mirror </a:t>
            </a:r>
            <a:r>
              <a:rPr lang="en-US" smtClean="0"/>
              <a:t>aberrations and </a:t>
            </a:r>
            <a:r>
              <a:rPr lang="en-US" dirty="0"/>
              <a:t>the corrective thermal compensation devices for GW detectors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idea for thermal compensation: CHRAC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0352" y="6203404"/>
            <a:ext cx="7620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276872"/>
            <a:ext cx="8928992" cy="2448272"/>
          </a:xfrm>
        </p:spPr>
        <p:txBody>
          <a:bodyPr>
            <a:normAutofit/>
          </a:bodyPr>
          <a:lstStyle/>
          <a:p>
            <a:r>
              <a:rPr lang="en-US" dirty="0" smtClean="0"/>
              <a:t>The CHRAC is a simple system of contact-less thermal compensation</a:t>
            </a:r>
          </a:p>
          <a:p>
            <a:r>
              <a:rPr lang="en-US" dirty="0" smtClean="0"/>
              <a:t>It seems to work very well! The experimental results obtained so far were only limited by the power provided by the specific </a:t>
            </a:r>
            <a:r>
              <a:rPr lang="en-US" dirty="0"/>
              <a:t>source. There’s room for more </a:t>
            </a:r>
            <a:r>
              <a:rPr lang="en-US" dirty="0" smtClean="0"/>
              <a:t>investigation.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2267744" y="1484784"/>
            <a:ext cx="4410075" cy="4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Detecting Gravitational Waves with interferometers 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of mirror </a:t>
            </a:r>
            <a:r>
              <a:rPr lang="en-US" dirty="0" smtClean="0"/>
              <a:t>aberrations and </a:t>
            </a:r>
            <a:r>
              <a:rPr lang="en-US" dirty="0"/>
              <a:t>the corrective thermal compensation devices for GW detectors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idea for thermal compensation: CHRAC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0352" y="6203404"/>
            <a:ext cx="7620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Gravitational Waves and their detection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1270"/>
            <a:ext cx="2559416" cy="90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0" y="1345115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Einstein’s Theory of General Relativity foresees the existence of </a:t>
            </a:r>
            <a:r>
              <a:rPr lang="en-US" b="1" dirty="0">
                <a:solidFill>
                  <a:prstClr val="black"/>
                </a:solidFill>
              </a:rPr>
              <a:t>Gravitational Waves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4240" y="6217690"/>
            <a:ext cx="762000" cy="331932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19870" y="1988840"/>
            <a:ext cx="58202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4617B"/>
                </a:solidFill>
              </a:rPr>
              <a:t>Effect of a GW on free-falling masses</a:t>
            </a:r>
            <a:endParaRPr lang="en-US" sz="23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/>
              <p:cNvSpPr txBox="1"/>
              <p:nvPr/>
            </p:nvSpPr>
            <p:spPr>
              <a:xfrm>
                <a:off x="1437306" y="3317880"/>
                <a:ext cx="1449051" cy="4770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CasellaDiTes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306" y="3317880"/>
                <a:ext cx="1449051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/>
              <p:cNvSpPr txBox="1"/>
              <p:nvPr/>
            </p:nvSpPr>
            <p:spPr>
              <a:xfrm>
                <a:off x="671630" y="4355812"/>
                <a:ext cx="3396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Very weak amplitude: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−21</m:t>
                        </m:r>
                      </m:sup>
                    </m:sSup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CasellaDiTes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0" y="4355812"/>
                <a:ext cx="339631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3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ccia curva 54"/>
          <p:cNvSpPr/>
          <p:nvPr/>
        </p:nvSpPr>
        <p:spPr>
          <a:xfrm rot="10800000" flipH="1">
            <a:off x="3004618" y="4750418"/>
            <a:ext cx="580638" cy="347269"/>
          </a:xfrm>
          <a:prstGeom prst="bentArrow">
            <a:avLst>
              <a:gd name="adj1" fmla="val 13031"/>
              <a:gd name="adj2" fmla="val 25000"/>
              <a:gd name="adj3" fmla="val 32979"/>
              <a:gd name="adj4" fmla="val 71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/>
              <p:cNvSpPr txBox="1"/>
              <p:nvPr/>
            </p:nvSpPr>
            <p:spPr>
              <a:xfrm>
                <a:off x="3911534" y="4566263"/>
                <a:ext cx="4897667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The distance  between two masses separated by ~Km will change by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𝜹</m:t>
                    </m:r>
                    <m:r>
                      <a:rPr lang="it-IT" sz="2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𝑳</m:t>
                    </m:r>
                    <m:r>
                      <a:rPr lang="it-IT" sz="2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it-IT" sz="2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2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2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𝟏𝟖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56" name="CasellaDiTes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34" y="4566263"/>
                <a:ext cx="4897667" cy="715581"/>
              </a:xfrm>
              <a:prstGeom prst="rect">
                <a:avLst/>
              </a:prstGeom>
              <a:blipFill rotWithShape="1">
                <a:blip r:embed="rId5"/>
                <a:stretch>
                  <a:fillRect l="-1121" t="-4274" r="-623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7"/>
          <p:cNvGrpSpPr/>
          <p:nvPr/>
        </p:nvGrpSpPr>
        <p:grpSpPr>
          <a:xfrm>
            <a:off x="3417204" y="2428089"/>
            <a:ext cx="3243028" cy="1937015"/>
            <a:chOff x="320860" y="2428089"/>
            <a:chExt cx="3243028" cy="1937015"/>
          </a:xfrm>
        </p:grpSpPr>
        <p:cxnSp>
          <p:nvCxnSpPr>
            <p:cNvPr id="57" name="Connettore 2 56"/>
            <p:cNvCxnSpPr/>
            <p:nvPr/>
          </p:nvCxnSpPr>
          <p:spPr>
            <a:xfrm flipV="1">
              <a:off x="1111995" y="2555143"/>
              <a:ext cx="953" cy="9683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/>
            <p:cNvCxnSpPr/>
            <p:nvPr/>
          </p:nvCxnSpPr>
          <p:spPr>
            <a:xfrm>
              <a:off x="320860" y="3515976"/>
              <a:ext cx="3095391" cy="17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>
            <a:xfrm flipH="1">
              <a:off x="608892" y="3523520"/>
              <a:ext cx="504056" cy="4887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1617004" y="3458575"/>
              <a:ext cx="144016" cy="128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3268614" y="35159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785853" y="242808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</a:t>
              </a: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330765" y="39957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z</a:t>
              </a:r>
            </a:p>
          </p:txBody>
        </p:sp>
        <p:sp>
          <p:nvSpPr>
            <p:cNvPr id="64" name="Ovale 63"/>
            <p:cNvSpPr/>
            <p:nvPr/>
          </p:nvSpPr>
          <p:spPr>
            <a:xfrm>
              <a:off x="1913607" y="3460172"/>
              <a:ext cx="144016" cy="128705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Connettore 2 64"/>
            <p:cNvCxnSpPr/>
            <p:nvPr/>
          </p:nvCxnSpPr>
          <p:spPr>
            <a:xfrm>
              <a:off x="1081127" y="3781471"/>
              <a:ext cx="607885" cy="147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>
              <a:off x="1112948" y="3494823"/>
              <a:ext cx="0" cy="24259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/>
          </p:nvCxnSpPr>
          <p:spPr>
            <a:xfrm>
              <a:off x="1689012" y="3553645"/>
              <a:ext cx="0" cy="24259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/>
            <p:cNvSpPr txBox="1"/>
            <p:nvPr/>
          </p:nvSpPr>
          <p:spPr>
            <a:xfrm>
              <a:off x="1302044" y="38275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L</a:t>
              </a: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1257610" y="285466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L’</a:t>
              </a:r>
            </a:p>
          </p:txBody>
        </p:sp>
        <p:sp>
          <p:nvSpPr>
            <p:cNvPr id="70" name="Ovale 69"/>
            <p:cNvSpPr/>
            <p:nvPr/>
          </p:nvSpPr>
          <p:spPr>
            <a:xfrm>
              <a:off x="1040940" y="3439056"/>
              <a:ext cx="144016" cy="128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e 70"/>
            <p:cNvSpPr/>
            <p:nvPr/>
          </p:nvSpPr>
          <p:spPr>
            <a:xfrm>
              <a:off x="752908" y="3451512"/>
              <a:ext cx="144016" cy="128705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Connettore 1 71"/>
            <p:cNvCxnSpPr/>
            <p:nvPr/>
          </p:nvCxnSpPr>
          <p:spPr>
            <a:xfrm>
              <a:off x="815339" y="3273268"/>
              <a:ext cx="0" cy="24259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/>
          </p:nvCxnSpPr>
          <p:spPr>
            <a:xfrm>
              <a:off x="1977044" y="3292185"/>
              <a:ext cx="0" cy="24259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/>
            <p:nvPr/>
          </p:nvCxnSpPr>
          <p:spPr>
            <a:xfrm>
              <a:off x="815339" y="3270253"/>
              <a:ext cx="1161705" cy="738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tangolo 3"/>
          <p:cNvSpPr/>
          <p:nvPr/>
        </p:nvSpPr>
        <p:spPr>
          <a:xfrm>
            <a:off x="1437306" y="5700886"/>
            <a:ext cx="7192095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“That </a:t>
            </a:r>
            <a:r>
              <a:rPr lang="en-US" dirty="0"/>
              <a:t>is comparable to a hair’s-width change in the distance from the Sun to Alpha Centauri, its nearest </a:t>
            </a:r>
            <a:r>
              <a:rPr lang="en-US" dirty="0" smtClean="0"/>
              <a:t>star”.</a:t>
            </a:r>
            <a:endParaRPr lang="en-US" dirty="0"/>
          </a:p>
        </p:txBody>
      </p:sp>
      <p:sp>
        <p:nvSpPr>
          <p:cNvPr id="6" name="AutoShape 2" descr="Image result for emoticon surpri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1" y="5445494"/>
            <a:ext cx="1157114" cy="115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Michelson Interferometry to detect GWs</a:t>
            </a:r>
            <a:endParaRPr lang="en-US" sz="25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1381418"/>
            <a:ext cx="825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Use an interferometer as a transducer: convert displacements into optical signals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3995772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Enhance the signal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58" y="1750750"/>
            <a:ext cx="1616385" cy="47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7540891" y="643924"/>
                <a:ext cx="1449051" cy="477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91" y="643924"/>
                <a:ext cx="1449051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107504" y="22425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Suspended mirrors </a:t>
            </a:r>
            <a:r>
              <a:rPr lang="en-US" dirty="0">
                <a:solidFill>
                  <a:prstClr val="black"/>
                </a:solidFill>
              </a:rPr>
              <a:t>to reproduce the free-fall condition</a:t>
            </a:r>
          </a:p>
        </p:txBody>
      </p:sp>
      <p:pic>
        <p:nvPicPr>
          <p:cNvPr id="2050" name="Picture 2" descr="http://www.nature.com/nphoton/journal/v2/n10/images/nphoton.2008.186-f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7772"/>
            <a:ext cx="4451639" cy="12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166" r="40542" b="13244"/>
          <a:stretch/>
        </p:blipFill>
        <p:spPr bwMode="auto">
          <a:xfrm>
            <a:off x="4499992" y="2777454"/>
            <a:ext cx="4454609" cy="36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07504" y="49411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differential variation of the arm lengths is revealed at the antisymmetric port of the interferometer</a:t>
            </a:r>
            <a:endParaRPr lang="en-US" dirty="0"/>
          </a:p>
        </p:txBody>
      </p:sp>
      <p:sp>
        <p:nvSpPr>
          <p:cNvPr id="11" name="Ovale 10"/>
          <p:cNvSpPr/>
          <p:nvPr/>
        </p:nvSpPr>
        <p:spPr>
          <a:xfrm>
            <a:off x="6369467" y="2552490"/>
            <a:ext cx="714129" cy="6265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 rot="5227353">
            <a:off x="8466383" y="4563799"/>
            <a:ext cx="714129" cy="6265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2 16"/>
          <p:cNvCxnSpPr>
            <a:stCxn id="21" idx="1"/>
            <a:endCxn id="11" idx="7"/>
          </p:cNvCxnSpPr>
          <p:nvPr/>
        </p:nvCxnSpPr>
        <p:spPr>
          <a:xfrm flipH="1">
            <a:off x="6979014" y="2262694"/>
            <a:ext cx="508933" cy="38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8812583" y="3859408"/>
            <a:ext cx="10864" cy="679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 rot="2824426">
            <a:off x="7123853" y="2590750"/>
            <a:ext cx="22831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Free-</a:t>
            </a:r>
            <a:r>
              <a:rPr lang="it-IT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falling</a:t>
            </a:r>
            <a:endParaRPr lang="it-IT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masses</a:t>
            </a:r>
            <a:endParaRPr lang="it-IT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1143000"/>
          </a:xfrm>
        </p:spPr>
        <p:txBody>
          <a:bodyPr/>
          <a:lstStyle/>
          <a:p>
            <a:r>
              <a:rPr lang="en-US" sz="2500" dirty="0" smtClean="0"/>
              <a:t>Michelson Interferometry to detect GWs</a:t>
            </a:r>
            <a:endParaRPr lang="en-US" sz="25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1381418"/>
            <a:ext cx="825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Use an interferometer as a transducer: convert displacements into optical signals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1844" y="3978694"/>
            <a:ext cx="4355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Enhance the signal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r>
              <a:rPr lang="en-US" dirty="0" err="1">
                <a:solidFill>
                  <a:prstClr val="black"/>
                </a:solidFill>
              </a:rPr>
              <a:t>Fabry</a:t>
            </a:r>
            <a:r>
              <a:rPr lang="en-US" dirty="0">
                <a:solidFill>
                  <a:prstClr val="black"/>
                </a:solidFill>
              </a:rPr>
              <a:t>-Perot cavity for “longer arms”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</a:rPr>
              <a:t>Recycling mirror  to recover the power reflected from the arms 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</a:rPr>
              <a:t>Recycling mirror to enhance GW audio sidebands 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</a:rPr>
              <a:t>Heterodyne detection to get a signal linearly proportional to the GW amplitude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58" y="1750750"/>
            <a:ext cx="1616385" cy="47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540891" y="643924"/>
                <a:ext cx="1449051" cy="477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2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91" y="643924"/>
                <a:ext cx="1449051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107504" y="22425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Suspended mirrors </a:t>
            </a:r>
            <a:r>
              <a:rPr lang="en-US" dirty="0">
                <a:solidFill>
                  <a:prstClr val="black"/>
                </a:solidFill>
              </a:rPr>
              <a:t>to reproduce the free-fall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5182026" y="6367100"/>
                <a:ext cx="2702342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𝐴𝑆𝑌</m:t>
                          </m:r>
                        </m:sub>
                      </m:sSub>
                      <m:r>
                        <a:rPr lang="en-US" sz="23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it-IT" sz="23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(2 </m:t>
                          </m:r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it-IT" sz="2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026" y="6367100"/>
                <a:ext cx="2702342" cy="446276"/>
              </a:xfrm>
              <a:prstGeom prst="rect">
                <a:avLst/>
              </a:prstGeom>
              <a:blipFill rotWithShape="1"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www.nature.com/nphoton/journal/v2/n10/images/nphoton.2008.186-f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7772"/>
            <a:ext cx="4451639" cy="12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5" t="18001" r="32399" b="25066"/>
          <a:stretch/>
        </p:blipFill>
        <p:spPr bwMode="auto">
          <a:xfrm>
            <a:off x="4499992" y="2577458"/>
            <a:ext cx="4441525" cy="39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Advanced Virgo</a:t>
            </a:r>
            <a:endParaRPr lang="en-US" sz="25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31120"/>
            <a:ext cx="6866992" cy="51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/>
          <a:stretch/>
        </p:blipFill>
        <p:spPr bwMode="auto">
          <a:xfrm>
            <a:off x="4355976" y="-1"/>
            <a:ext cx="4788799" cy="3814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07704" y="4031378"/>
            <a:ext cx="7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 W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21909" y="4012591"/>
            <a:ext cx="9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lackadder ITC" panose="04020505051007020D02" pitchFamily="82" charset="0"/>
              </a:rPr>
              <a:t>F</a:t>
            </a:r>
            <a:r>
              <a:rPr lang="en-US" dirty="0" smtClean="0"/>
              <a:t> = 450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3053" y="5276117"/>
            <a:ext cx="3104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Interferometer working point: </a:t>
            </a:r>
            <a:r>
              <a:rPr lang="en-US" b="1" dirty="0">
                <a:solidFill>
                  <a:prstClr val="black"/>
                </a:solidFill>
              </a:rPr>
              <a:t>dark fringe </a:t>
            </a:r>
            <a:r>
              <a:rPr lang="en-US" dirty="0" smtClean="0">
                <a:solidFill>
                  <a:prstClr val="black"/>
                </a:solidFill>
              </a:rPr>
              <a:t>condition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(destructive interference between beam recombining at the Beam Splitter)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4814453"/>
            <a:ext cx="3384376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black"/>
                </a:solidFill>
              </a:rPr>
              <a:t>To reach the design sensitivity it’s necessary to limit </a:t>
            </a:r>
            <a:r>
              <a:rPr lang="en-US" sz="2000" b="1" i="1" dirty="0">
                <a:solidFill>
                  <a:prstClr val="black"/>
                </a:solidFill>
              </a:rPr>
              <a:t>effects preventing the perfect destructive interference between recombining beams</a:t>
            </a:r>
          </a:p>
        </p:txBody>
      </p:sp>
    </p:spTree>
    <p:extLst>
      <p:ext uri="{BB962C8B-B14F-4D97-AF65-F5344CB8AC3E}">
        <p14:creationId xmlns:p14="http://schemas.microsoft.com/office/powerpoint/2010/main" val="166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Detecting Gravitational Waves with interferometers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The problem of mirror </a:t>
            </a:r>
            <a:r>
              <a:rPr lang="en-US" dirty="0" smtClean="0">
                <a:solidFill>
                  <a:srgbClr val="FF0000"/>
                </a:solidFill>
              </a:rPr>
              <a:t>aberrations and </a:t>
            </a:r>
            <a:r>
              <a:rPr lang="en-US" dirty="0">
                <a:solidFill>
                  <a:srgbClr val="FF0000"/>
                </a:solidFill>
              </a:rPr>
              <a:t>the corrective thermal compensation devices for GW detectors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idea for thermal compensation: CHRAC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0352" y="6203404"/>
            <a:ext cx="762000" cy="365125"/>
          </a:xfrm>
        </p:spPr>
        <p:txBody>
          <a:bodyPr/>
          <a:lstStyle/>
          <a:p>
            <a:fld id="{486BDCBD-2330-4417-A891-A4D51CEFDC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 aberrations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DCBD-2330-4417-A891-A4D51CEFDCA1}" type="slidenum">
              <a:rPr lang="en-US" smtClean="0"/>
              <a:t>9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9144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 aberrations (cold and thermal defects) can spoil the sensitivity of the interferometer</a:t>
            </a:r>
          </a:p>
          <a:p>
            <a:endParaRPr lang="en-US" dirty="0" smtClean="0"/>
          </a:p>
          <a:p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Mode mismatch</a:t>
            </a:r>
            <a:r>
              <a:rPr lang="en-US" b="1" dirty="0" smtClean="0"/>
              <a:t> </a:t>
            </a:r>
            <a:r>
              <a:rPr lang="en-US" dirty="0" smtClean="0"/>
              <a:t>– beam intensity profile and phase don’t match that of the resonator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Scattering </a:t>
            </a:r>
            <a:r>
              <a:rPr lang="en-US" dirty="0" smtClean="0"/>
              <a:t>– the cavity beam is scattered by a rough surface can bring higher order modes into resonance and produce diffuse light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Frequency splitting</a:t>
            </a:r>
            <a:r>
              <a:rPr lang="en-US" dirty="0" smtClean="0"/>
              <a:t> – modes of the same order see a different overall radius of curvature, and their resonance frequencies result to be different.</a:t>
            </a:r>
            <a:endParaRPr lang="en-US" sz="2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1628800"/>
            <a:ext cx="5688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Mechanisms reducing sensitivity</a:t>
            </a:r>
            <a:endParaRPr lang="en-US" sz="25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9"/>
          <a:stretch/>
        </p:blipFill>
        <p:spPr bwMode="auto">
          <a:xfrm>
            <a:off x="611560" y="4509120"/>
            <a:ext cx="2366748" cy="23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563888" y="534255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Residual mirror 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0,5 nm RMS to fulfill the requirements of Advanced </a:t>
                </a:r>
                <a:r>
                  <a:rPr lang="en-US" dirty="0" smtClean="0"/>
                  <a:t>Virgo</a:t>
                </a:r>
                <a:endParaRPr lang="en-US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342550"/>
                <a:ext cx="439248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39" t="-4717" r="-25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8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1013</Words>
  <Application>Microsoft Office PowerPoint</Application>
  <PresentationFormat>Presentazione su schermo (4:3)</PresentationFormat>
  <Paragraphs>179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1_Equinozio</vt:lpstr>
      <vt:lpstr>2_Equinozio</vt:lpstr>
      <vt:lpstr>Compensazione termica dei difetti superficiali delle ottiche per interferometri di Onde Gravitazionali</vt:lpstr>
      <vt:lpstr>Outline</vt:lpstr>
      <vt:lpstr>Outline</vt:lpstr>
      <vt:lpstr>Gravitational Waves and their detection</vt:lpstr>
      <vt:lpstr>Michelson Interferometry to detect GWs</vt:lpstr>
      <vt:lpstr>Michelson Interferometry to detect GWs</vt:lpstr>
      <vt:lpstr>Advanced Virgo</vt:lpstr>
      <vt:lpstr>Outline</vt:lpstr>
      <vt:lpstr>Mirror  aberrations</vt:lpstr>
      <vt:lpstr>Mirror  aberrations</vt:lpstr>
      <vt:lpstr>Scattering</vt:lpstr>
      <vt:lpstr>One possible solution:  in-situ thermal compensation</vt:lpstr>
      <vt:lpstr>The principle of thermal compensation</vt:lpstr>
      <vt:lpstr>Existing thermal compensation devices</vt:lpstr>
      <vt:lpstr>Thermal compensation devices</vt:lpstr>
      <vt:lpstr>Outline</vt:lpstr>
      <vt:lpstr>A new thermal compensation system: the CHRAC</vt:lpstr>
      <vt:lpstr>One pixel full characterization</vt:lpstr>
      <vt:lpstr>CHRAC matrix first prototype</vt:lpstr>
      <vt:lpstr>Effect of the correction on a single table-top Fabry-Perot cavity operated with Laguerre-Gauss modes LG33  (ANR-Laguerre project at APC in Paris)</vt:lpstr>
      <vt:lpstr>Outline</vt:lpstr>
      <vt:lpstr>Conclusions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77</cp:revision>
  <dcterms:created xsi:type="dcterms:W3CDTF">2015-09-16T21:51:09Z</dcterms:created>
  <dcterms:modified xsi:type="dcterms:W3CDTF">2015-09-25T07:41:12Z</dcterms:modified>
</cp:coreProperties>
</file>