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314" r:id="rId2"/>
    <p:sldId id="354" r:id="rId3"/>
    <p:sldId id="355" r:id="rId4"/>
    <p:sldId id="351" r:id="rId5"/>
    <p:sldId id="356" r:id="rId6"/>
    <p:sldId id="353" r:id="rId7"/>
    <p:sldId id="357" r:id="rId8"/>
    <p:sldId id="352" r:id="rId9"/>
    <p:sldId id="358" r:id="rId10"/>
    <p:sldId id="359" r:id="rId11"/>
    <p:sldId id="361" r:id="rId12"/>
    <p:sldId id="362" r:id="rId13"/>
    <p:sldId id="367" r:id="rId14"/>
    <p:sldId id="364" r:id="rId15"/>
    <p:sldId id="363" r:id="rId16"/>
    <p:sldId id="368" r:id="rId17"/>
    <p:sldId id="366" r:id="rId18"/>
    <p:sldId id="369" r:id="rId19"/>
    <p:sldId id="365" r:id="rId20"/>
    <p:sldId id="370" r:id="rId21"/>
    <p:sldId id="371" r:id="rId22"/>
    <p:sldId id="372" r:id="rId23"/>
    <p:sldId id="347" r:id="rId24"/>
    <p:sldId id="325" r:id="rId25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FE21E"/>
    <a:srgbClr val="008000"/>
    <a:srgbClr val="55EF31"/>
    <a:srgbClr val="B1E63A"/>
    <a:srgbClr val="FFFF00"/>
    <a:srgbClr val="99FF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 autoAdjust="0"/>
  </p:normalViewPr>
  <p:slideViewPr>
    <p:cSldViewPr>
      <p:cViewPr>
        <p:scale>
          <a:sx n="80" d="100"/>
          <a:sy n="80" d="100"/>
        </p:scale>
        <p:origin x="-126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A613F73-93C2-49FA-A757-2F03C0466C09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54E3E66-5348-475F-B692-4BF4EC10388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F8DB-3E69-48B5-B19A-AE486D394B31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F779-5396-41C8-94A8-B7F23B9128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09D1-A0D6-4627-A38D-FF3BCC73600A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BDDD-975E-4A7F-8F2F-41BBCAD376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79FD-864A-408A-A2A5-5C31410B07E6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1D40-CD7C-473B-925A-F7203A2C63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6614-64D7-42F7-94D6-21EEBB5481B7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80BE-AC09-4E11-BE47-420CE6FAAF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C0CB-A17A-40F1-91C6-EBB966659340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2F59-B783-42C5-91CD-8B6D3EB70C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C7CD-4EE9-4429-A446-A2B5B7FC9816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77D3-CE96-492B-8450-4E65240898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D38F-A818-43FC-9D8A-B11A07316120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B067-9A55-4EDF-B57C-DF4E56B1A6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730B-C8AE-4A58-B0C4-62C4C0166833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5A6E-0FA5-4E6A-88C1-863512992D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0E96-A45D-44B7-8FBD-66999E545747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484B-C5CD-46EF-87A1-C385FA3ECF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A39D-8D2B-42E7-B58F-B29F75242CF3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2A02-B162-44EC-869F-E8CEECDD44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6C55-9DC5-4A34-81B1-7248D90EF878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CDCF-A159-4187-BC59-BB7C4FD99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C994B6-36D4-41FE-A27A-8B45DFD0B56E}" type="datetimeFigureOut">
              <a:rPr lang="it-IT"/>
              <a:pPr>
                <a:defRPr/>
              </a:pPr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D079C-4581-40F8-9339-A1B3E2B02E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.png"/><Relationship Id="rId7" Type="http://schemas.openxmlformats.org/officeDocument/2006/relationships/image" Target="../media/image2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image" Target="../media/image2.png"/><Relationship Id="rId7" Type="http://schemas.openxmlformats.org/officeDocument/2006/relationships/image" Target="../media/image4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3.tiff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4133354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it-IT" sz="12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ctr" eaLnBrk="0" hangingPunct="0"/>
            <a:r>
              <a:rPr lang="it-IT" sz="2000" b="1" u="sng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Lepidi S.</a:t>
            </a:r>
            <a:r>
              <a:rPr lang="it-IT" sz="2000" b="1" baseline="30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(1)</a:t>
            </a: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, </a:t>
            </a:r>
            <a:r>
              <a:rPr lang="it-IT" sz="2000" b="1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Cafarella</a:t>
            </a: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L.</a:t>
            </a:r>
            <a:r>
              <a:rPr lang="it-IT" sz="2000" b="1" baseline="30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(2)</a:t>
            </a: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, Di Mauro D.</a:t>
            </a:r>
            <a:r>
              <a:rPr lang="it-IT" sz="2000" b="1" baseline="30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(2)</a:t>
            </a: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, Meloni A.</a:t>
            </a:r>
            <a:r>
              <a:rPr lang="it-IT" sz="2000" b="1" baseline="30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(2)</a:t>
            </a: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,</a:t>
            </a:r>
          </a:p>
          <a:p>
            <a:pPr algn="ctr" eaLnBrk="0" hangingPunct="0"/>
            <a:r>
              <a:rPr lang="it-IT" sz="2000" b="1" dirty="0" err="1" smtClean="0">
                <a:latin typeface="Times New Roman" pitchFamily="18" charset="0"/>
                <a:ea typeface="Times New Roman" pitchFamily="18" charset="0"/>
                <a:cs typeface="Arial" charset="0"/>
              </a:rPr>
              <a:t>Pietrolungo</a:t>
            </a: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 M.</a:t>
            </a:r>
            <a:r>
              <a:rPr lang="it-IT" sz="2000" b="1" baseline="30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(1)</a:t>
            </a:r>
            <a:r>
              <a:rPr lang="it-IT" sz="20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, Santarelli L.</a:t>
            </a:r>
            <a:r>
              <a:rPr lang="it-IT" sz="2000" b="1" baseline="30000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(1)</a:t>
            </a:r>
          </a:p>
          <a:p>
            <a:pPr eaLnBrk="0" hangingPunct="0"/>
            <a:endParaRPr lang="it-IT" sz="2000" b="1" dirty="0" smtClean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2743200" lvl="5" indent="-457200" eaLnBrk="0" hangingPunct="0"/>
            <a:r>
              <a:rPr lang="it-IT" sz="16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(1) </a:t>
            </a:r>
            <a:r>
              <a:rPr lang="it-IT" sz="16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Istituto Nazionale di Geofisica e Vulcanologia, </a:t>
            </a:r>
            <a:r>
              <a:rPr lang="it-IT" sz="16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L’Aquila</a:t>
            </a:r>
          </a:p>
          <a:p>
            <a:pPr marL="2743200" lvl="5" indent="-457200" eaLnBrk="0" hangingPunct="0"/>
            <a:r>
              <a:rPr lang="it-IT" sz="16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(2) </a:t>
            </a:r>
            <a:r>
              <a:rPr lang="it-IT" sz="16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Istituto Nazionale di Geofisica e Vulcanologia, </a:t>
            </a:r>
            <a:r>
              <a:rPr lang="it-IT" sz="1600" b="1" dirty="0" smtClean="0">
                <a:latin typeface="Times New Roman" pitchFamily="18" charset="0"/>
                <a:ea typeface="Times New Roman" pitchFamily="18" charset="0"/>
                <a:cs typeface="Arial" charset="0"/>
              </a:rPr>
              <a:t>Roma</a:t>
            </a:r>
            <a:endParaRPr lang="it-IT" sz="1600" b="1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165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14282" y="2120808"/>
            <a:ext cx="8715436" cy="175432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Osservatori geomagnetici italiani in Antartide: misure e analisi delle variazioni di bassa frequenza</a:t>
            </a:r>
            <a:endParaRPr lang="it-IT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43042" y="205253"/>
            <a:ext cx="68580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kern="10" cap="small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2000" kern="10" cap="small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2000" kern="10" cap="small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Nazionale</a:t>
            </a:r>
          </a:p>
          <a:p>
            <a:pPr algn="ctr">
              <a:defRPr/>
            </a:pPr>
            <a:endParaRPr lang="it-IT" sz="12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it-IT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201</a:t>
            </a:r>
            <a:r>
              <a:rPr lang="it-IT" sz="1600" kern="10" cap="small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  <a:p>
            <a:pPr algn="ctr">
              <a:defRPr/>
            </a:pPr>
            <a:endParaRPr lang="it-IT" kern="10" cap="small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89240"/>
            <a:ext cx="1224135" cy="12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194" y="5616624"/>
            <a:ext cx="120581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51520" y="4797152"/>
            <a:ext cx="8280920" cy="64633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confronto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variazione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diurna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diverse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stazioni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 lo studio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relazione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parametri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esterni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IMF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può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aiutare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distinguere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vari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contributi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572000" y="1491749"/>
            <a:ext cx="4176464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variazione diurna alle alte latitudini è generata da due diversi sistemi di corrente:</a:t>
            </a:r>
          </a:p>
          <a:p>
            <a:pPr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l’estensione ad alta latitudine della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Sq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originata dalla dinamo ionosferica a media latitudine</a:t>
            </a:r>
          </a:p>
          <a:p>
            <a:pPr>
              <a:buFontTx/>
              <a:buChar char="-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 correnti nella calotta polare dovute a correnti allineate con il campo, originate da sorgenti esterne tramite l’interazione con il campo magnetico interplanetario (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interplanetary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IMF).</a:t>
            </a:r>
          </a:p>
        </p:txBody>
      </p:sp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773" y="1052736"/>
            <a:ext cx="404018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tangolo 25"/>
          <p:cNvSpPr/>
          <p:nvPr/>
        </p:nvSpPr>
        <p:spPr>
          <a:xfrm>
            <a:off x="3059832" y="332656"/>
            <a:ext cx="4032448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Variazione diurna</a:t>
            </a:r>
            <a:endParaRPr lang="it-IT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23528" y="5302949"/>
            <a:ext cx="84249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Variazione diurna media sul periodo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gen-mar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2008; lo spostamento temporale tra il fenomeno osservato alla tre stazioni corrisponde alla distanza longitudinale tra di esse.</a:t>
            </a:r>
          </a:p>
        </p:txBody>
      </p: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444208" y="3717032"/>
            <a:ext cx="25004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GB" sz="1200" dirty="0">
              <a:latin typeface="Calisto MT" pitchFamily="18" charset="0"/>
              <a:cs typeface="Times New Roman" pitchFamily="18" charset="0"/>
            </a:endParaRPr>
          </a:p>
        </p:txBody>
      </p:sp>
      <p:pic>
        <p:nvPicPr>
          <p:cNvPr id="18" name="Picture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922" y="1125513"/>
            <a:ext cx="56562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magine 1" descr="K:\Manuela\BTN_LPM_SBA_2008\stazioni_tld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772816"/>
            <a:ext cx="1907704" cy="19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tangolo 21"/>
          <p:cNvSpPr/>
          <p:nvPr/>
        </p:nvSpPr>
        <p:spPr>
          <a:xfrm>
            <a:off x="1907704" y="332656"/>
            <a:ext cx="590465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Variazione diurna a TNB, SBA, TLD</a:t>
            </a:r>
            <a:endParaRPr lang="it-IT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8"/>
          <p:cNvSpPr txBox="1">
            <a:spLocks noChangeArrowheads="1"/>
          </p:cNvSpPr>
          <p:nvPr/>
        </p:nvSpPr>
        <p:spPr bwMode="auto">
          <a:xfrm>
            <a:off x="6444208" y="3717032"/>
            <a:ext cx="25004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GB" sz="1200" dirty="0">
              <a:latin typeface="Calisto MT" pitchFamily="18" charset="0"/>
              <a:cs typeface="Times New Roman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51520" y="332656"/>
            <a:ext cx="4320480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Variazione diurna a DMC</a:t>
            </a:r>
            <a:endParaRPr lang="it-IT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0" y="479715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Evidente dipendenza stagionale (ampiezza maggiore in estate, in corrispondenza di maggiore ionizzazione ionosferica) e da </a:t>
            </a:r>
            <a:r>
              <a:rPr lang="it-IT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it-IT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(ampiezza maggiore in condizioni di magnetosfera aperta).</a:t>
            </a:r>
          </a:p>
          <a:p>
            <a:pPr algn="just"/>
            <a:r>
              <a:rPr lang="it-IT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dipendenza stagionale è maggiore in condizioni di magnetosfera chiusa; questo suggerisce che in queste condizioni ci sia un maggior contributo delle correnti ionosferiche (dipendenti dalla ionizzazione), mentre le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correnti allineate con il campo danno un contributo maggiore per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&lt;0.</a:t>
            </a:r>
            <a:endParaRPr lang="en-GB" sz="1200" dirty="0">
              <a:latin typeface="Calisto MT" pitchFamily="18" charset="0"/>
              <a:cs typeface="Times New Roman" pitchFamily="18" charset="0"/>
            </a:endParaRPr>
          </a:p>
        </p:txBody>
      </p:sp>
      <p:pic>
        <p:nvPicPr>
          <p:cNvPr id="25" name="Immagine 105" descr="var_diu_DMC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4664"/>
            <a:ext cx="4032448" cy="43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683568" y="1556792"/>
            <a:ext cx="381642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Variazione diurna media sugli anni 2005-2006, separatamente per le tre stagioni di Lloyd.</a:t>
            </a:r>
          </a:p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è la componente nord-sud dell’IMF.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Valori positivi o negativi di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corrispondono a condizioni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 magnetosfera chiusa o aperta e 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 calotta polare contratta o espansa.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143000" y="357188"/>
            <a:ext cx="6858000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53735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Bradley Hand ITC"/>
              </a:rPr>
              <a:t>Le pulsazioni geomagnetiche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42844" y="1000108"/>
            <a:ext cx="5429250" cy="36988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Classificazione standard delle pulsazioni geomagnetiche</a:t>
            </a:r>
          </a:p>
        </p:txBody>
      </p:sp>
      <p:pic>
        <p:nvPicPr>
          <p:cNvPr id="24" name="Immagine 23" descr="tabella_pulsazioni_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40768"/>
            <a:ext cx="5631180" cy="1805940"/>
          </a:xfrm>
          <a:prstGeom prst="rect">
            <a:avLst/>
          </a:prstGeom>
        </p:spPr>
      </p:pic>
      <p:pic>
        <p:nvPicPr>
          <p:cNvPr id="25" name="Immagine 24" descr="esempio_pulsazioni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08" y="4228888"/>
            <a:ext cx="6804248" cy="2284683"/>
          </a:xfrm>
          <a:prstGeom prst="rect">
            <a:avLst/>
          </a:prstGeom>
        </p:spPr>
      </p:pic>
      <p:sp>
        <p:nvSpPr>
          <p:cNvPr id="26" name="Rettangolo 15"/>
          <p:cNvSpPr>
            <a:spLocks noChangeArrowheads="1"/>
          </p:cNvSpPr>
          <p:nvPr/>
        </p:nvSpPr>
        <p:spPr bwMode="auto">
          <a:xfrm>
            <a:off x="4860032" y="3212976"/>
            <a:ext cx="4000488" cy="1077218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A terra l’ampiezza delle pulsazioni varia da qualche decimo di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fino a qualche centinaio di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e risulta generalmente crescente all’aumentare del periodo e della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latitudine.</a:t>
            </a:r>
            <a:endParaRPr lang="it-IT" sz="1600" dirty="0"/>
          </a:p>
        </p:txBody>
      </p:sp>
      <p:pic>
        <p:nvPicPr>
          <p:cNvPr id="27" name="Immagine 26" descr="spettro_pulsazioni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980728"/>
            <a:ext cx="2232660" cy="217932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6948264" y="4653136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pulsazioni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geomagnetiche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(Pc5) a TNB e DMC  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5301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07504" y="980728"/>
            <a:ext cx="5328592" cy="147732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L’arrivo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discontinuità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interplanetaria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generare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oscillazioni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globali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cavità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magnetosferica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caratterizzati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discrete,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dell’ordine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pochi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mHz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(Pc5).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88032" y="2564904"/>
            <a:ext cx="4211960" cy="2154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stazioni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AQU e BTN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hanno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grossa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separazione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latitudinale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longitudinale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trovano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inoltre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regioni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magnetosferiche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estremamente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diverse.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confronto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 due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stazioni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permette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trarre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informazione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sull’estensione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spaziale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fenomeni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0"/>
          <p:cNvGraphicFramePr>
            <a:graphicFrameLocks noChangeAspect="1"/>
          </p:cNvGraphicFramePr>
          <p:nvPr/>
        </p:nvGraphicFramePr>
        <p:xfrm>
          <a:off x="5580112" y="3284984"/>
          <a:ext cx="3292116" cy="3168352"/>
        </p:xfrm>
        <a:graphic>
          <a:graphicData uri="http://schemas.openxmlformats.org/presentationml/2006/ole">
            <p:oleObj spid="_x0000_s18434" name="Immagine bitmap" r:id="rId7" imgW="10123810" imgH="9742857" progId="PBrush">
              <p:embed/>
            </p:oleObj>
          </a:graphicData>
        </a:graphic>
      </p:graphicFrame>
      <p:sp>
        <p:nvSpPr>
          <p:cNvPr id="22" name="Rettangolo 21"/>
          <p:cNvSpPr/>
          <p:nvPr/>
        </p:nvSpPr>
        <p:spPr>
          <a:xfrm>
            <a:off x="251520" y="332656"/>
            <a:ext cx="7776864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Modi di oscillazione globali della magnetosfera</a:t>
            </a:r>
            <a:endParaRPr lang="it-IT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24" name="Picture 4" descr="http://lws.gsfc.nasa.gov/images/sun_magnetosphe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980728"/>
            <a:ext cx="3336943" cy="2199516"/>
          </a:xfrm>
          <a:prstGeom prst="rect">
            <a:avLst/>
          </a:prstGeom>
          <a:noFill/>
        </p:spPr>
      </p:pic>
      <p:grpSp>
        <p:nvGrpSpPr>
          <p:cNvPr id="35" name="Gruppo 34"/>
          <p:cNvGrpSpPr/>
          <p:nvPr/>
        </p:nvGrpSpPr>
        <p:grpSpPr>
          <a:xfrm>
            <a:off x="184448" y="4715852"/>
            <a:ext cx="2227312" cy="1763502"/>
            <a:chOff x="-252536" y="4715852"/>
            <a:chExt cx="2227312" cy="1763502"/>
          </a:xfrm>
        </p:grpSpPr>
        <p:pic>
          <p:nvPicPr>
            <p:cNvPr id="31" name="Picture 9" descr="http://mail.ingv.it/SKYRiXgreen/z/attachmentOpen?attachmentID=%2FINBOX%2F127%2E1&amp;sessionID=676933a80f6b6444bdbc925b0adca9dc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528" y="4869160"/>
              <a:ext cx="1651248" cy="1610194"/>
            </a:xfrm>
            <a:prstGeom prst="rect">
              <a:avLst/>
            </a:prstGeom>
            <a:noFill/>
          </p:spPr>
        </p:pic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-252536" y="4715852"/>
              <a:ext cx="1374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L’Aquila</a:t>
              </a:r>
              <a:r>
                <a:rPr lang="en-US" b="1" dirty="0" smtClean="0">
                  <a:solidFill>
                    <a:srgbClr val="FF0000"/>
                  </a:solidFill>
                  <a:sym typeface="Symbol" pitchFamily="18" charset="2"/>
                </a:rPr>
                <a:t> 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984648" y="6093296"/>
            <a:ext cx="285039" cy="1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¬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BTN</a:t>
            </a: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0" y="5445224"/>
            <a:ext cx="5940152" cy="64633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Evidenza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sperimentale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modi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oscillazione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globale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magnetosfera</a:t>
            </a:r>
            <a:endParaRPr lang="it-IT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224136" y="4100879"/>
            <a:ext cx="39959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Pacchetti d’onda Pc5 simultanei 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 due stazioni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eccitati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impulso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pressione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vento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1520" y="404664"/>
            <a:ext cx="87129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Tempesta geomagnetica 29-31 ottobre 2003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innescata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dall’arrivo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Terra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discontinuità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interplanetaria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0" descr="plot_tnb_aq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110762"/>
            <a:ext cx="6768752" cy="2585269"/>
          </a:xfrm>
          <a:prstGeom prst="rect">
            <a:avLst/>
          </a:prstGeom>
          <a:noFill/>
        </p:spPr>
      </p:pic>
      <p:pic>
        <p:nvPicPr>
          <p:cNvPr id="25" name="Picture 12" descr="datifi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400896"/>
            <a:ext cx="2951163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23528" y="1052736"/>
            <a:ext cx="4788024" cy="36933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Il flusso del vento solare può innescare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0" y="404664"/>
            <a:ext cx="88924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Propagazione longitudinale delle pulsazioni Pc5 lungo il parallelo 80°S (TNB, SBA, DRV)</a:t>
            </a:r>
          </a:p>
        </p:txBody>
      </p:sp>
      <p:pic>
        <p:nvPicPr>
          <p:cNvPr id="17" name="Immagine 16" descr="K-H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1813148"/>
            <a:ext cx="2918460" cy="3848100"/>
          </a:xfrm>
          <a:prstGeom prst="rect">
            <a:avLst/>
          </a:prstGeom>
        </p:spPr>
      </p:pic>
      <p:sp>
        <p:nvSpPr>
          <p:cNvPr id="18" name="Rettangolo arrotondato 17"/>
          <p:cNvSpPr/>
          <p:nvPr/>
        </p:nvSpPr>
        <p:spPr>
          <a:xfrm>
            <a:off x="0" y="836712"/>
            <a:ext cx="5868144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 sorgente delle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pulsazioni diurne di tipo Pc5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è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Instabilità di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Kelvin-Helmholtz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0" y="1844824"/>
            <a:ext cx="5796136" cy="175432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flusso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vento solare, per determinati valori di velocità, può innescare oscillazioni superficiali della magnetopausa con periodo tipico nella banda Pc5. Queste onde si propagano nella magnetosfera e si attenuano fortemente penetrando al suo interno, per cui sono tipicamente osservate alle alte latitudini</a:t>
            </a:r>
          </a:p>
        </p:txBody>
      </p:sp>
      <p:sp>
        <p:nvSpPr>
          <p:cNvPr id="25" name="CasellaDiTesto 20"/>
          <p:cNvSpPr txBox="1">
            <a:spLocks noChangeArrowheads="1"/>
          </p:cNvSpPr>
          <p:nvPr/>
        </p:nvSpPr>
        <p:spPr bwMode="auto">
          <a:xfrm>
            <a:off x="152003" y="3851756"/>
            <a:ext cx="5572125" cy="369332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Propagazione azimutale nella direzione opposta al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Sole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asellaDiTesto 21"/>
          <p:cNvSpPr txBox="1">
            <a:spLocks noChangeArrowheads="1"/>
          </p:cNvSpPr>
          <p:nvPr/>
        </p:nvSpPr>
        <p:spPr bwMode="auto">
          <a:xfrm>
            <a:off x="322487" y="4365104"/>
            <a:ext cx="5310236" cy="1477328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Il segnale si propaga dal meridiano di mezzogiorno</a:t>
            </a:r>
          </a:p>
          <a:p>
            <a:pPr algn="ctr">
              <a:defRPr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verso il lato notte.</a:t>
            </a:r>
          </a:p>
          <a:p>
            <a:pPr algn="ctr">
              <a:defRPr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Direzione di propagazione: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dalla stazione A verso la stazione B (settore mattina)</a:t>
            </a:r>
          </a:p>
          <a:p>
            <a:pPr algn="ctr">
              <a:defRPr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dalla stazione B alla stazione A (settore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pomeriggio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08520" y="3861048"/>
            <a:ext cx="2195736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Evento di pulsazioni Pc5 simultanee a TNB e SBA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5576" y="404664"/>
            <a:ext cx="70567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propagazione longitudinale di segnali coerenti tra due stazioni è indicata dalla differenza di fase </a:t>
            </a:r>
          </a:p>
        </p:txBody>
      </p: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2267744" y="1196752"/>
            <a:ext cx="6768752" cy="3600400"/>
            <a:chOff x="0" y="2687"/>
            <a:chExt cx="2608" cy="1633"/>
          </a:xfrm>
        </p:grpSpPr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687"/>
              <a:ext cx="2417" cy="770"/>
            </a:xfrm>
            <a:prstGeom prst="rect">
              <a:avLst/>
            </a:prstGeom>
            <a:noFill/>
          </p:spPr>
        </p:pic>
        <p:pic>
          <p:nvPicPr>
            <p:cNvPr id="29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3480"/>
              <a:ext cx="2417" cy="840"/>
            </a:xfrm>
            <a:prstGeom prst="rect">
              <a:avLst/>
            </a:prstGeom>
            <a:noFill/>
          </p:spPr>
        </p:pic>
        <p:pic>
          <p:nvPicPr>
            <p:cNvPr id="30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37" y="3566"/>
              <a:ext cx="271" cy="572"/>
            </a:xfrm>
            <a:prstGeom prst="rect">
              <a:avLst/>
            </a:prstGeom>
            <a:noFill/>
          </p:spPr>
        </p:pic>
      </p:grpSp>
      <p:pic>
        <p:nvPicPr>
          <p:cNvPr id="38" name="Immagine 37" descr="2staz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024" y="2348880"/>
            <a:ext cx="1562100" cy="1470660"/>
          </a:xfrm>
          <a:prstGeom prst="rect">
            <a:avLst/>
          </a:prstGeom>
        </p:spPr>
      </p:pic>
      <p:sp>
        <p:nvSpPr>
          <p:cNvPr id="39" name="CasellaDiTesto 38"/>
          <p:cNvSpPr txBox="1"/>
          <p:nvPr/>
        </p:nvSpPr>
        <p:spPr>
          <a:xfrm>
            <a:off x="143000" y="1196752"/>
            <a:ext cx="1907704" cy="120032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TNB-SBA</a:t>
            </a:r>
          </a:p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Spostamento di 1 ora in tempo magnetico locale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51520" y="566298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differenza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inverte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intorno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mezzogiorno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magnetico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locale 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propagazione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direzione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antisolare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2267744" y="479715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differenza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è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positiva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negativa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SBA (TNB)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segnale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anticipo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39" grpId="0" animBg="1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563888" y="1196752"/>
            <a:ext cx="3096344" cy="255454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differenza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è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positiva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negativa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quando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SBA (TNB)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segnale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anticipo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Inversione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intorno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mezzogiorno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MLT.</a:t>
            </a:r>
          </a:p>
          <a:p>
            <a:endParaRPr lang="en-GB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Inversione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intorno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mezzanotte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MLT.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88032" y="406405"/>
            <a:ext cx="85324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Analisi statistica della differenza di fase per pulsazioni Pc5 coerenti tra TNB e SBA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(anni 2001-2002)  </a:t>
            </a:r>
          </a:p>
        </p:txBody>
      </p:sp>
      <p:pic>
        <p:nvPicPr>
          <p:cNvPr id="25" name="Immagine 24" descr="fase_tnb_sba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1196752"/>
            <a:ext cx="3505200" cy="2804160"/>
          </a:xfrm>
          <a:prstGeom prst="rect">
            <a:avLst/>
          </a:prstGeom>
        </p:spPr>
      </p:pic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179512" y="4005064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FF"/>
                </a:solidFill>
                <a:latin typeface="Calisto MT" pitchFamily="18" charset="0"/>
              </a:rPr>
              <a:t>Frecce</a:t>
            </a:r>
            <a:r>
              <a:rPr lang="en-US" sz="1400" b="1" dirty="0" smtClean="0">
                <a:solidFill>
                  <a:srgbClr val="0000FF"/>
                </a:solidFill>
                <a:latin typeface="Calisto MT" pitchFamily="18" charset="0"/>
              </a:rPr>
              <a:t>: </a:t>
            </a:r>
            <a:r>
              <a:rPr lang="en-US" sz="1400" b="1" dirty="0" err="1" smtClean="0">
                <a:solidFill>
                  <a:srgbClr val="0000FF"/>
                </a:solidFill>
                <a:latin typeface="Calisto MT" pitchFamily="18" charset="0"/>
              </a:rPr>
              <a:t>mezzogiorno</a:t>
            </a:r>
            <a:r>
              <a:rPr lang="en-US" sz="1400" b="1" dirty="0" smtClean="0">
                <a:solidFill>
                  <a:srgbClr val="0000FF"/>
                </a:solidFill>
                <a:latin typeface="Calisto MT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alisto MT" pitchFamily="18" charset="0"/>
              </a:rPr>
              <a:t>magnetico</a:t>
            </a:r>
            <a:r>
              <a:rPr lang="en-US" sz="1400" b="1" dirty="0" smtClean="0">
                <a:solidFill>
                  <a:srgbClr val="0000FF"/>
                </a:solidFill>
                <a:latin typeface="Calisto MT" pitchFamily="18" charset="0"/>
              </a:rPr>
              <a:t> locale a </a:t>
            </a:r>
            <a:endParaRPr lang="en-US" sz="1400" b="1" dirty="0">
              <a:solidFill>
                <a:srgbClr val="0000FF"/>
              </a:solidFill>
              <a:latin typeface="Calisto MT" pitchFamily="18" charset="0"/>
            </a:endParaRPr>
          </a:p>
          <a:p>
            <a:pPr algn="ctr"/>
            <a:r>
              <a:rPr lang="en-US" sz="1400" b="1" dirty="0">
                <a:solidFill>
                  <a:srgbClr val="FF33CC"/>
                </a:solidFill>
                <a:latin typeface="Calisto MT" pitchFamily="18" charset="0"/>
              </a:rPr>
              <a:t>TNB </a:t>
            </a:r>
            <a:r>
              <a:rPr lang="en-US" sz="1400" b="1" dirty="0" smtClean="0">
                <a:solidFill>
                  <a:srgbClr val="FF33CC"/>
                </a:solidFill>
                <a:latin typeface="Calisto MT" pitchFamily="18" charset="0"/>
              </a:rPr>
              <a:t>(</a:t>
            </a:r>
            <a:r>
              <a:rPr lang="en-US" sz="1400" b="1" dirty="0" err="1" smtClean="0">
                <a:solidFill>
                  <a:srgbClr val="FF33CC"/>
                </a:solidFill>
                <a:latin typeface="Calisto MT" pitchFamily="18" charset="0"/>
              </a:rPr>
              <a:t>rosa</a:t>
            </a:r>
            <a:r>
              <a:rPr lang="en-US" sz="1400" b="1" dirty="0" smtClean="0">
                <a:solidFill>
                  <a:srgbClr val="FF33CC"/>
                </a:solidFill>
                <a:latin typeface="Calisto MT" pitchFamily="18" charset="0"/>
              </a:rPr>
              <a:t>) </a:t>
            </a:r>
            <a:r>
              <a:rPr lang="en-US" sz="1400" b="1" dirty="0" smtClean="0">
                <a:solidFill>
                  <a:srgbClr val="0000FF"/>
                </a:solidFill>
                <a:latin typeface="Calisto MT" pitchFamily="18" charset="0"/>
              </a:rPr>
              <a:t>e </a:t>
            </a:r>
            <a:r>
              <a:rPr lang="en-US" sz="1400" b="1" dirty="0">
                <a:solidFill>
                  <a:srgbClr val="7030A0"/>
                </a:solidFill>
                <a:latin typeface="Calisto MT" pitchFamily="18" charset="0"/>
              </a:rPr>
              <a:t>SBA (</a:t>
            </a:r>
            <a:r>
              <a:rPr lang="en-US" sz="1400" b="1" dirty="0" smtClean="0">
                <a:solidFill>
                  <a:srgbClr val="7030A0"/>
                </a:solidFill>
                <a:latin typeface="Calisto MT" pitchFamily="18" charset="0"/>
              </a:rPr>
              <a:t>viola)</a:t>
            </a:r>
            <a:endParaRPr lang="en-US" sz="1400" b="1" dirty="0">
              <a:solidFill>
                <a:srgbClr val="7030A0"/>
              </a:solidFill>
              <a:latin typeface="Calisto MT" pitchFamily="18" charset="0"/>
            </a:endParaRPr>
          </a:p>
        </p:txBody>
      </p:sp>
      <p:pic>
        <p:nvPicPr>
          <p:cNvPr id="18" name="Picture 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5208" y="1124744"/>
            <a:ext cx="1811288" cy="5400600"/>
          </a:xfrm>
          <a:prstGeom prst="rect">
            <a:avLst/>
          </a:prstGeom>
          <a:noFill/>
        </p:spPr>
      </p:pic>
      <p:sp>
        <p:nvSpPr>
          <p:cNvPr id="23" name="Rettangolo 22"/>
          <p:cNvSpPr/>
          <p:nvPr/>
        </p:nvSpPr>
        <p:spPr>
          <a:xfrm>
            <a:off x="0" y="4725144"/>
            <a:ext cx="71642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La </a:t>
            </a:r>
            <a:r>
              <a:rPr lang="en-US" b="1" dirty="0" err="1" smtClean="0">
                <a:solidFill>
                  <a:srgbClr val="0000CC"/>
                </a:solidFill>
              </a:rPr>
              <a:t>direzione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propagazione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prevalente</a:t>
            </a:r>
            <a:r>
              <a:rPr lang="en-US" b="1" dirty="0" smtClean="0">
                <a:solidFill>
                  <a:srgbClr val="0000CC"/>
                </a:solidFill>
              </a:rPr>
              <a:t> è in </a:t>
            </a:r>
            <a:r>
              <a:rPr lang="en-US" b="1" dirty="0" err="1" smtClean="0">
                <a:solidFill>
                  <a:srgbClr val="0000CC"/>
                </a:solidFill>
              </a:rPr>
              <a:t>allontanamento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da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- </a:t>
            </a:r>
            <a:r>
              <a:rPr lang="en-US" b="1" dirty="0" err="1" smtClean="0">
                <a:solidFill>
                  <a:srgbClr val="0000CC"/>
                </a:solidFill>
              </a:rPr>
              <a:t>Punto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subsolare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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instabilità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di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K-H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sulla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magnetopausa</a:t>
            </a:r>
            <a:endParaRPr lang="en-US" b="1" dirty="0" smtClean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0000CC"/>
                </a:solidFill>
              </a:rPr>
              <a:t>Mezzanotte</a:t>
            </a:r>
            <a:r>
              <a:rPr lang="en-US" b="1" dirty="0" smtClean="0">
                <a:solidFill>
                  <a:srgbClr val="0000CC"/>
                </a:solidFill>
              </a:rPr>
              <a:t> MLT  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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fenomeni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legati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substorm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(coda geom.).</a:t>
            </a:r>
          </a:p>
          <a:p>
            <a:pPr>
              <a:buFontTx/>
              <a:buChar char="-"/>
            </a:pPr>
            <a:endParaRPr lang="en-US" sz="900" b="1" dirty="0" smtClean="0">
              <a:solidFill>
                <a:srgbClr val="0000CC"/>
              </a:solidFill>
              <a:sym typeface="Symbol" pitchFamily="18" charset="2"/>
            </a:endParaRPr>
          </a:p>
          <a:p>
            <a:r>
              <a:rPr lang="it-IT" b="1" dirty="0" smtClean="0">
                <a:solidFill>
                  <a:srgbClr val="0000CC"/>
                </a:solidFill>
              </a:rPr>
              <a:t>Risultati confermati da una analisi statistica della differenza di fase tra TNB e DRV (differenza di 5 ore in MLT; fenomeni con estensione spaziale maggiore).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24" name="Rettangolo 26"/>
          <p:cNvSpPr>
            <a:spLocks noChangeArrowheads="1"/>
          </p:cNvSpPr>
          <p:nvPr/>
        </p:nvSpPr>
        <p:spPr bwMode="auto">
          <a:xfrm>
            <a:off x="3761516" y="3717032"/>
            <a:ext cx="3474780" cy="923330"/>
          </a:xfrm>
          <a:prstGeom prst="rect">
            <a:avLst/>
          </a:prstGeom>
          <a:ln>
            <a:headEnd/>
            <a:tailEnd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Le due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stazioni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sono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lungo il parallelo geomagnetico 80°S, il punto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subsolare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è in basso.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843808" y="1242626"/>
            <a:ext cx="316835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TNB nel settore notturno</a:t>
            </a: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entrambe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le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stazioni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nella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calotta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polare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Fluttuazioni molto simili alle due stazioni, con ampiezza confrontabile, per diverse ore.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267744" y="404664"/>
            <a:ext cx="43559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Pulsazioni Pc5: confronto tra TNB e DMC</a:t>
            </a:r>
          </a:p>
        </p:txBody>
      </p:sp>
      <p:pic>
        <p:nvPicPr>
          <p:cNvPr id="24" name="Immagine 23" descr="pulsaz_TNB_DMC_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80" y="836712"/>
            <a:ext cx="2750820" cy="4693920"/>
          </a:xfrm>
          <a:prstGeom prst="rect">
            <a:avLst/>
          </a:prstGeom>
        </p:spPr>
      </p:pic>
      <p:pic>
        <p:nvPicPr>
          <p:cNvPr id="25" name="Immagine 24" descr="pulsaz_TNB_DMC_2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8880" y="1844824"/>
            <a:ext cx="2865120" cy="4693920"/>
          </a:xfrm>
          <a:prstGeom prst="rect">
            <a:avLst/>
          </a:prstGeom>
        </p:spPr>
      </p:pic>
      <p:pic>
        <p:nvPicPr>
          <p:cNvPr id="26" name="Immagine 25" descr="Antartide_ovale_2stazioni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116632"/>
            <a:ext cx="1564456" cy="1584176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2915816" y="3906922"/>
            <a:ext cx="324036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TNB intorno alle 12 MLT</a:t>
            </a:r>
          </a:p>
          <a:p>
            <a:pPr algn="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DMC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nella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calotta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polare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TNB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vicino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alla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cuspide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polare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Fluttuazioni con ampiezza maggiore a TNB; simili alle due stazioni soli su intervalli di poche ore.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3528" y="980728"/>
            <a:ext cx="4392488" cy="203132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L’Antartide è un sito ottimale per lo studio della dinamica magnetosferica perché le linee di forza locali raggiungono regioni magnetosferiche estreme, come la magnetopausa e le cuspidi polari, dove ha luogo l’interazione con il vento solare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solar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, SW).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004048" y="692696"/>
          <a:ext cx="3989861" cy="2664296"/>
        </p:xfrm>
        <a:graphic>
          <a:graphicData uri="http://schemas.openxmlformats.org/presentationml/2006/ole">
            <p:oleObj spid="_x0000_s1027" name="Immagine bitmap" r:id="rId7" imgW="4847619" imgH="3238952" progId="PBrush">
              <p:embed/>
            </p:oleObj>
          </a:graphicData>
        </a:graphic>
      </p:graphicFrame>
      <p:pic>
        <p:nvPicPr>
          <p:cNvPr id="21" name="Immagine 20" descr="southova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3284984"/>
            <a:ext cx="3600400" cy="3200356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3995936" y="3933056"/>
            <a:ext cx="4824536" cy="203132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Estensione e posizione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dell’ovale aurorale nell’emisfero australe, stimato statisticamente in base al flusso di energia misurato dal satellite NOAA POES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(www.swpc.noaa.gov /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pmap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freccia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rossa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indica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direzione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mezzogiorno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115616" y="404664"/>
            <a:ext cx="70567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Pulsazioni Pc5: confronto e propagazione latitudinale tra TNB e DMC</a:t>
            </a:r>
          </a:p>
        </p:txBody>
      </p:sp>
      <p:pic>
        <p:nvPicPr>
          <p:cNvPr id="21" name="Picture 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836712"/>
            <a:ext cx="398372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sellaDiTesto 27"/>
          <p:cNvSpPr txBox="1"/>
          <p:nvPr/>
        </p:nvSpPr>
        <p:spPr>
          <a:xfrm>
            <a:off x="611560" y="2923778"/>
            <a:ext cx="4392488" cy="3385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Due eventi di pulsazioni Pc5.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Dall’alto: dati filtrati (1-5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mHz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spettro di potenza; coerenza TNB-DMC; differenza di fase.</a:t>
            </a: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differenza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è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positiva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negativa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quando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DMC (TNB)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segnale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anticipo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Evento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(a): DMC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anticipo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propagazione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polo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all’ovale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aurorale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it-IT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Evento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(b): TNB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anticipo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propagazione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dall’ovale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aurorale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al polo.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764704"/>
            <a:ext cx="4752528" cy="203132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eventi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coerenti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hanno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tipicamente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poche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ore.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hanno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esempi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eventi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lunga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inversione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differenza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eventi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brevi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differenza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diversa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seconda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dell’intervallo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orario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cui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verificano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547664" y="404664"/>
            <a:ext cx="48245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Pulsazioni Pc5: propagazione tra TNB e DMC</a:t>
            </a:r>
          </a:p>
        </p:txBody>
      </p:sp>
      <p:pic>
        <p:nvPicPr>
          <p:cNvPr id="17" name="Immagine 108" descr="propagaz_DMC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32656"/>
            <a:ext cx="1560266" cy="61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1187624" y="1340768"/>
            <a:ext cx="5400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Sketch </a:t>
            </a:r>
            <a:r>
              <a:rPr lang="en-US" b="1" dirty="0" err="1" smtClean="0">
                <a:solidFill>
                  <a:srgbClr val="0000CC"/>
                </a:solidFill>
              </a:rPr>
              <a:t>della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direzione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propagazione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delle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pulsazioni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coerenti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il</a:t>
            </a:r>
            <a:r>
              <a:rPr lang="en-US" b="1" dirty="0" smtClean="0">
                <a:solidFill>
                  <a:srgbClr val="0000CC"/>
                </a:solidFill>
              </a:rPr>
              <a:t> polo </a:t>
            </a:r>
            <a:r>
              <a:rPr lang="en-US" b="1" dirty="0" err="1" smtClean="0">
                <a:solidFill>
                  <a:srgbClr val="0000CC"/>
                </a:solidFill>
              </a:rPr>
              <a:t>geomagnetico</a:t>
            </a:r>
            <a:r>
              <a:rPr lang="en-US" b="1" dirty="0" smtClean="0">
                <a:solidFill>
                  <a:srgbClr val="0000CC"/>
                </a:solidFill>
              </a:rPr>
              <a:t> (DMC) e la </a:t>
            </a:r>
            <a:r>
              <a:rPr lang="en-US" b="1" dirty="0" err="1" smtClean="0">
                <a:solidFill>
                  <a:srgbClr val="0000CC"/>
                </a:solidFill>
              </a:rPr>
              <a:t>regione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dell’ovale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aurorale</a:t>
            </a:r>
            <a:r>
              <a:rPr lang="en-US" b="1" dirty="0" smtClean="0">
                <a:solidFill>
                  <a:srgbClr val="0000CC"/>
                </a:solidFill>
              </a:rPr>
              <a:t> (TNB).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La </a:t>
            </a:r>
            <a:r>
              <a:rPr lang="en-US" b="1" dirty="0" err="1" smtClean="0">
                <a:solidFill>
                  <a:srgbClr val="0000CC"/>
                </a:solidFill>
              </a:rPr>
              <a:t>direzione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propagazione</a:t>
            </a:r>
            <a:r>
              <a:rPr lang="en-US" b="1" dirty="0" smtClean="0">
                <a:solidFill>
                  <a:srgbClr val="0000CC"/>
                </a:solidFill>
              </a:rPr>
              <a:t> è </a:t>
            </a:r>
            <a:r>
              <a:rPr lang="en-US" b="1" dirty="0" err="1" smtClean="0">
                <a:solidFill>
                  <a:srgbClr val="0000CC"/>
                </a:solidFill>
              </a:rPr>
              <a:t>prevalentemente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err="1" smtClean="0">
                <a:solidFill>
                  <a:srgbClr val="0000CC"/>
                </a:solidFill>
              </a:rPr>
              <a:t>Dalla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regione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aurorale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mezzogiorno</a:t>
            </a:r>
            <a:r>
              <a:rPr lang="en-US" b="1" dirty="0" smtClean="0">
                <a:solidFill>
                  <a:srgbClr val="0000CC"/>
                </a:solidFill>
              </a:rPr>
              <a:t> al polo  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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instabilità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di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K-H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sulla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magnetopausa</a:t>
            </a:r>
            <a:endParaRPr lang="en-US" b="1" dirty="0" smtClean="0">
              <a:solidFill>
                <a:srgbClr val="0000CC"/>
              </a:solidFill>
            </a:endParaRP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err="1" smtClean="0">
                <a:solidFill>
                  <a:srgbClr val="0000CC"/>
                </a:solidFill>
              </a:rPr>
              <a:t>Dalla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regione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aurorale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mezzanotte</a:t>
            </a:r>
            <a:r>
              <a:rPr lang="en-US" b="1" dirty="0" smtClean="0">
                <a:solidFill>
                  <a:srgbClr val="0000CC"/>
                </a:solidFill>
              </a:rPr>
              <a:t> al polo  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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fenomeni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legati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alla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dinamica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della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coda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geomagnetica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(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substorm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).</a:t>
            </a:r>
          </a:p>
          <a:p>
            <a:pPr>
              <a:buFontTx/>
              <a:buChar char="-"/>
            </a:pPr>
            <a:endParaRPr lang="en-US" sz="900" b="1" dirty="0" smtClean="0">
              <a:solidFill>
                <a:srgbClr val="0000CC"/>
              </a:solidFill>
              <a:sym typeface="Symbol" pitchFamily="18" charset="2"/>
            </a:endParaRPr>
          </a:p>
          <a:p>
            <a:r>
              <a:rPr lang="it-IT" b="1" dirty="0" smtClean="0">
                <a:solidFill>
                  <a:srgbClr val="0000CC"/>
                </a:solidFill>
              </a:rPr>
              <a:t>Dal polo alla regione aurorale dei settori alba-tramonto 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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fenomeni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originati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nella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calotta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polare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(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caratterizzati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da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una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piccola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sym typeface="Symbol" pitchFamily="18" charset="2"/>
              </a:rPr>
              <a:t>ampiezza</a:t>
            </a:r>
            <a:r>
              <a:rPr lang="en-US" b="1" dirty="0" smtClean="0">
                <a:solidFill>
                  <a:srgbClr val="0000CC"/>
                </a:solidFill>
                <a:sym typeface="Symbol" pitchFamily="18" charset="2"/>
              </a:rPr>
              <a:t>)</a:t>
            </a:r>
            <a:endParaRPr lang="it-IT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1071538" y="0"/>
            <a:ext cx="7500990" cy="63579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0000CC"/>
                  </a:outerShdw>
                </a:effectLst>
                <a:latin typeface="Bradley Hand ITC"/>
              </a:rPr>
              <a:t>GRAZIE</a:t>
            </a:r>
          </a:p>
          <a:p>
            <a:pPr algn="ctr"/>
            <a:r>
              <a:rPr lang="it-IT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0000CC"/>
                  </a:outerShdw>
                </a:effectLst>
                <a:latin typeface="Bradley Hand ITC"/>
              </a:rPr>
              <a:t>PER</a:t>
            </a:r>
          </a:p>
          <a:p>
            <a:pPr algn="ctr"/>
            <a:r>
              <a:rPr lang="it-IT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0000CC"/>
                  </a:outerShdw>
                </a:effectLst>
                <a:latin typeface="Bradley Hand ITC"/>
              </a:rPr>
              <a:t>L’ATTENZIONE</a:t>
            </a:r>
            <a:endParaRPr lang="it-IT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0000CC"/>
                </a:outerShdw>
              </a:effectLst>
              <a:latin typeface="Bradley Hand ITC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2772" name="Immagine 3" descr="concordi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1925"/>
            <a:ext cx="500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00034" y="6611803"/>
            <a:ext cx="8501058" cy="2461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- XCVII Congresso Nazionale : Fisica </a:t>
            </a:r>
            <a:r>
              <a:rPr lang="it-IT" sz="1000" kern="10" cap="small" dirty="0" err="1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astroparticellare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astrofisica e cosmologia  -  L’Aquila, 26-30 Settembre 2011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500063" y="6643688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0" y="284163"/>
            <a:ext cx="9144000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0" y="54896"/>
            <a:ext cx="6500826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PROPAGAZIONE</a:t>
            </a:r>
            <a:r>
              <a:rPr lang="it-IT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1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DELLE PULSAZIONI GEOMAGNETICHE  </a:t>
            </a:r>
            <a:r>
              <a:rPr lang="it-IT" sz="10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BASSA FREQUENZA  IN ANTARTIDE</a:t>
            </a:r>
            <a:endParaRPr lang="it-IT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896225" y="0"/>
            <a:ext cx="12620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i="1" kern="10" cap="small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RICONNESSIONE</a:t>
            </a:r>
            <a:endParaRPr lang="it-IT" sz="1100" i="1" dirty="0"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8625" y="357188"/>
            <a:ext cx="8215313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L’orientazione della componente assiale del Campo Magnetico Interplanetario (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Bz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modifica la fisica della magnetosfera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1438" y="5786438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>
                <a:latin typeface="Times New Roman" pitchFamily="18" charset="0"/>
              </a:rPr>
              <a:t>B e C=linee interconnesse</a:t>
            </a:r>
          </a:p>
          <a:p>
            <a:pPr marL="342900" indent="-342900"/>
            <a:r>
              <a:rPr lang="it-IT">
                <a:latin typeface="Times New Roman" pitchFamily="18" charset="0"/>
              </a:rPr>
              <a:t>N=punto neutro</a:t>
            </a:r>
          </a:p>
        </p:txBody>
      </p:sp>
      <p:grpSp>
        <p:nvGrpSpPr>
          <p:cNvPr id="2" name="Gruppo 27"/>
          <p:cNvGrpSpPr>
            <a:grpSpLocks/>
          </p:cNvGrpSpPr>
          <p:nvPr/>
        </p:nvGrpSpPr>
        <p:grpSpPr bwMode="auto">
          <a:xfrm>
            <a:off x="71438" y="1143000"/>
            <a:ext cx="4143375" cy="4000500"/>
            <a:chOff x="71406" y="1500174"/>
            <a:chExt cx="4143404" cy="4000528"/>
          </a:xfrm>
        </p:grpSpPr>
        <p:sp>
          <p:nvSpPr>
            <p:cNvPr id="32790" name="Text Box 11"/>
            <p:cNvSpPr txBox="1">
              <a:spLocks noChangeArrowheads="1"/>
            </p:cNvSpPr>
            <p:nvPr/>
          </p:nvSpPr>
          <p:spPr bwMode="auto">
            <a:xfrm>
              <a:off x="447676" y="4741865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32791" name="Text Box 12"/>
            <p:cNvSpPr txBox="1">
              <a:spLocks noChangeArrowheads="1"/>
            </p:cNvSpPr>
            <p:nvPr/>
          </p:nvSpPr>
          <p:spPr bwMode="auto">
            <a:xfrm>
              <a:off x="230188" y="438150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>
                <a:latin typeface="Calibri" pitchFamily="34" charset="0"/>
              </a:endParaRPr>
            </a:p>
          </p:txBody>
        </p:sp>
        <p:pic>
          <p:nvPicPr>
            <p:cNvPr id="32792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2481706"/>
              <a:ext cx="3984132" cy="2876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CasellaDiTesto 20"/>
            <p:cNvSpPr txBox="1"/>
            <p:nvPr/>
          </p:nvSpPr>
          <p:spPr>
            <a:xfrm>
              <a:off x="71406" y="1500174"/>
              <a:ext cx="2143140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Bz</a:t>
              </a: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&gt; 0 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(verso Nord)</a:t>
              </a:r>
              <a:endParaRPr lang="it-IT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71406" y="1500174"/>
              <a:ext cx="4143404" cy="400052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3" name="Freccia a destra 22"/>
            <p:cNvSpPr/>
            <p:nvPr/>
          </p:nvSpPr>
          <p:spPr>
            <a:xfrm rot="1810288">
              <a:off x="1154089" y="1920865"/>
              <a:ext cx="357189" cy="14287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2796" name="Rettangolo 24"/>
            <p:cNvSpPr>
              <a:spLocks noChangeArrowheads="1"/>
            </p:cNvSpPr>
            <p:nvPr/>
          </p:nvSpPr>
          <p:spPr bwMode="auto">
            <a:xfrm>
              <a:off x="1581732" y="1988098"/>
              <a:ext cx="2204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latin typeface="Times New Roman" pitchFamily="18" charset="0"/>
                  <a:cs typeface="Times New Roman" pitchFamily="18" charset="0"/>
                </a:rPr>
                <a:t>magnetosfera chiusa</a:t>
              </a:r>
              <a:endParaRPr lang="it-IT">
                <a:latin typeface="Calibri" pitchFamily="34" charset="0"/>
              </a:endParaRPr>
            </a:p>
          </p:txBody>
        </p:sp>
      </p:grp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71438" y="52149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>
                <a:latin typeface="Times New Roman" pitchFamily="18" charset="0"/>
              </a:rPr>
              <a:t>A = linea di campo magnetico interplanetario</a:t>
            </a:r>
          </a:p>
          <a:p>
            <a:pPr marL="342900" indent="-342900"/>
            <a:r>
              <a:rPr lang="it-IT">
                <a:latin typeface="Times New Roman" pitchFamily="18" charset="0"/>
              </a:rPr>
              <a:t>D=linea chiusa</a:t>
            </a:r>
          </a:p>
        </p:txBody>
      </p:sp>
      <p:grpSp>
        <p:nvGrpSpPr>
          <p:cNvPr id="3" name="Gruppo 29"/>
          <p:cNvGrpSpPr>
            <a:grpSpLocks/>
          </p:cNvGrpSpPr>
          <p:nvPr/>
        </p:nvGrpSpPr>
        <p:grpSpPr bwMode="auto">
          <a:xfrm>
            <a:off x="4286250" y="1143000"/>
            <a:ext cx="5000625" cy="5675313"/>
            <a:chOff x="4286248" y="1357298"/>
            <a:chExt cx="5000660" cy="5674663"/>
          </a:xfrm>
        </p:grpSpPr>
        <p:pic>
          <p:nvPicPr>
            <p:cNvPr id="3278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2214554"/>
              <a:ext cx="4157346" cy="2787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ttangolo 27"/>
            <p:cNvSpPr/>
            <p:nvPr/>
          </p:nvSpPr>
          <p:spPr>
            <a:xfrm>
              <a:off x="4357687" y="1357298"/>
              <a:ext cx="4786345" cy="550005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4429124" y="1428728"/>
              <a:ext cx="2000264" cy="3698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Bz</a:t>
              </a:r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&lt; 0 </a:t>
              </a:r>
              <a:r>
                <a:rPr lang="it-IT" dirty="0">
                  <a:latin typeface="Times New Roman" pitchFamily="18" charset="0"/>
                  <a:cs typeface="Times New Roman" pitchFamily="18" charset="0"/>
                </a:rPr>
                <a:t>(verso Sud)</a:t>
              </a:r>
              <a:endParaRPr lang="it-IT" dirty="0">
                <a:latin typeface="+mn-lt"/>
              </a:endParaRPr>
            </a:p>
          </p:txBody>
        </p:sp>
        <p:sp>
          <p:nvSpPr>
            <p:cNvPr id="30" name="Freccia a destra 29"/>
            <p:cNvSpPr/>
            <p:nvPr/>
          </p:nvSpPr>
          <p:spPr>
            <a:xfrm rot="2053810">
              <a:off x="5608645" y="1874764"/>
              <a:ext cx="357189" cy="142859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2788" name="Rettangolo 23"/>
            <p:cNvSpPr>
              <a:spLocks noChangeArrowheads="1"/>
            </p:cNvSpPr>
            <p:nvPr/>
          </p:nvSpPr>
          <p:spPr bwMode="auto">
            <a:xfrm>
              <a:off x="6072198" y="1857364"/>
              <a:ext cx="22172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latin typeface="Times New Roman" pitchFamily="18" charset="0"/>
                  <a:cs typeface="Times New Roman" pitchFamily="18" charset="0"/>
                </a:rPr>
                <a:t>magnetosfera aperta</a:t>
              </a:r>
            </a:p>
          </p:txBody>
        </p:sp>
        <p:sp>
          <p:nvSpPr>
            <p:cNvPr id="32789" name="Rettangolo 28"/>
            <p:cNvSpPr>
              <a:spLocks noChangeArrowheads="1"/>
            </p:cNvSpPr>
            <p:nvPr/>
          </p:nvSpPr>
          <p:spPr bwMode="auto">
            <a:xfrm>
              <a:off x="4286248" y="5000636"/>
              <a:ext cx="5000660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latin typeface="Times New Roman" pitchFamily="18" charset="0"/>
                  <a:cs typeface="Times New Roman" pitchFamily="18" charset="0"/>
                </a:rPr>
                <a:t>Riconnessione</a:t>
              </a:r>
              <a:r>
                <a:rPr lang="it-IT">
                  <a:latin typeface="Times New Roman" pitchFamily="18" charset="0"/>
                  <a:cs typeface="Times New Roman" pitchFamily="18" charset="0"/>
                </a:rPr>
                <a:t> tra le linee del campo geomagnetico e le linee del campo magnetico interplanetario</a:t>
              </a:r>
            </a:p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  <a:p>
              <a:endParaRPr lang="it-IT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>
                  <a:latin typeface="Times New Roman" pitchFamily="18" charset="0"/>
                  <a:cs typeface="Times New Roman" pitchFamily="18" charset="0"/>
                </a:rPr>
                <a:t>Le linee del IMF sono direttamente connesse alle linee di campo della regione delle cuspidi (B e C)</a:t>
              </a:r>
            </a:p>
            <a:p>
              <a:endParaRPr lang="it-IT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1268" name="Immagine 3" descr="concordi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1925"/>
            <a:ext cx="500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00034" y="6611803"/>
            <a:ext cx="8501058" cy="2461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- XCVII Congresso Nazionale : Fisica </a:t>
            </a:r>
            <a:r>
              <a:rPr lang="it-IT" sz="1000" kern="10" cap="small" dirty="0" err="1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astroparticellare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astrofisica e cosmologia  -  L’Aquila, 26-30 Settembre 2011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500063" y="6643688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0" y="284163"/>
            <a:ext cx="9144000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0" y="54896"/>
            <a:ext cx="6500826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PROPAGAZIONE</a:t>
            </a:r>
            <a:r>
              <a:rPr lang="it-IT" sz="1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1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DELLE PULSAZIONI GEOMAGNETICHE  </a:t>
            </a:r>
            <a:r>
              <a:rPr lang="it-IT" sz="10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BASSA FREQUENZA  IN ANTARTIDE</a:t>
            </a:r>
            <a:endParaRPr lang="it-IT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3125" y="357188"/>
            <a:ext cx="5572125" cy="1323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TNB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</a:rPr>
              <a:t> si misurano le componenti</a:t>
            </a:r>
            <a:r>
              <a:rPr lang="it-IT" i="1" dirty="0">
                <a:solidFill>
                  <a:schemeClr val="tx1"/>
                </a:solidFill>
                <a:latin typeface="Times New Roman" pitchFamily="18" charset="0"/>
              </a:rPr>
              <a:t> H 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</a:rPr>
              <a:t>e </a:t>
            </a:r>
            <a:r>
              <a:rPr lang="it-IT" i="1" dirty="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it-IT" sz="1600" dirty="0">
                <a:solidFill>
                  <a:schemeClr val="tx1"/>
                </a:solidFill>
                <a:latin typeface="Times New Roman" pitchFamily="18" charset="0"/>
              </a:rPr>
              <a:t>(magnetometro orientato rispetto al meridiano magnetico locale)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DRV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</a:rPr>
              <a:t> si misurano le componenti </a:t>
            </a:r>
            <a:r>
              <a:rPr lang="it-IT" i="1" dirty="0">
                <a:solidFill>
                  <a:schemeClr val="tx1"/>
                </a:solidFill>
                <a:latin typeface="Times New Roman" pitchFamily="18" charset="0"/>
              </a:rPr>
              <a:t>X </a:t>
            </a:r>
            <a:r>
              <a:rPr lang="it-IT" dirty="0">
                <a:solidFill>
                  <a:schemeClr val="tx1"/>
                </a:solidFill>
                <a:latin typeface="Times New Roman" pitchFamily="18" charset="0"/>
              </a:rPr>
              <a:t>ed</a:t>
            </a:r>
            <a:r>
              <a:rPr lang="it-IT" i="1" dirty="0">
                <a:solidFill>
                  <a:schemeClr val="tx1"/>
                </a:solidFill>
                <a:latin typeface="Times New Roman" pitchFamily="18" charset="0"/>
              </a:rPr>
              <a:t>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</a:rPr>
              <a:t>(magnetometro orientato secondo il meridiano geografico)</a:t>
            </a:r>
          </a:p>
        </p:txBody>
      </p:sp>
      <p:pic>
        <p:nvPicPr>
          <p:cNvPr id="11275" name="Picture 11" descr="componen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" y="1785938"/>
            <a:ext cx="4176713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CasellaDiTesto 9"/>
          <p:cNvSpPr txBox="1">
            <a:spLocks noChangeArrowheads="1"/>
          </p:cNvSpPr>
          <p:nvPr/>
        </p:nvSpPr>
        <p:spPr bwMode="auto">
          <a:xfrm>
            <a:off x="4929188" y="2500313"/>
            <a:ext cx="39830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Times New Roman" pitchFamily="18" charset="0"/>
                <a:cs typeface="Times New Roman" pitchFamily="18" charset="0"/>
              </a:rPr>
              <a:t>E’ stata necessaria una rotazione dei dati in un sistema di riferimento </a:t>
            </a:r>
          </a:p>
          <a:p>
            <a:pPr algn="ctr"/>
            <a:r>
              <a:rPr lang="it-IT" b="1">
                <a:latin typeface="Times New Roman" pitchFamily="18" charset="0"/>
                <a:cs typeface="Times New Roman" pitchFamily="18" charset="0"/>
              </a:rPr>
              <a:t>omogeneo.</a:t>
            </a:r>
          </a:p>
          <a:p>
            <a:pPr algn="ctr"/>
            <a:r>
              <a:rPr lang="it-IT">
                <a:latin typeface="Times New Roman" pitchFamily="18" charset="0"/>
                <a:cs typeface="Times New Roman" pitchFamily="18" charset="0"/>
              </a:rPr>
              <a:t>( H, D, MLT nel sistema di riferimento geomagnetico )</a:t>
            </a:r>
          </a:p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b="1">
                <a:latin typeface="Times New Roman" pitchFamily="18" charset="0"/>
                <a:cs typeface="Times New Roman" pitchFamily="18" charset="0"/>
              </a:rPr>
              <a:t>Analisi basata su valori ad 1 minuto </a:t>
            </a:r>
          </a:p>
          <a:p>
            <a:pPr algn="ctr"/>
            <a:r>
              <a:rPr lang="it-IT" b="1">
                <a:latin typeface="Times New Roman" pitchFamily="18" charset="0"/>
                <a:cs typeface="Times New Roman" pitchFamily="18" charset="0"/>
              </a:rPr>
              <a:t>della componente orizzontale H del campo geomagnetico durante </a:t>
            </a:r>
          </a:p>
          <a:p>
            <a:pPr algn="ctr"/>
            <a:r>
              <a:rPr lang="it-IT" b="1">
                <a:latin typeface="Times New Roman" pitchFamily="18" charset="0"/>
                <a:cs typeface="Times New Roman" pitchFamily="18" charset="0"/>
              </a:rPr>
              <a:t>l’anno 2006</a:t>
            </a:r>
          </a:p>
          <a:p>
            <a:pPr algn="ctr"/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6786563" y="4143375"/>
            <a:ext cx="357187" cy="64293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7583488" y="0"/>
            <a:ext cx="1560512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i="1" kern="10" cap="small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Sistema di riferimento</a:t>
            </a:r>
            <a:endParaRPr lang="it-IT" sz="1100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stefi\testi\Congressi\EGU2010\antartide_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4664"/>
            <a:ext cx="3952174" cy="3468778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107504" y="1124744"/>
            <a:ext cx="4608512" cy="147732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L’Italia gestisce in Antartide due osservatori geomagnetici: uno a Stazione Mario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Zucchelli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(Baia Terra Nova, TNB), uno a Concordia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DomeC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, DMC, in collaborazione con la Francia).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491880" y="4005064"/>
            <a:ext cx="4680520" cy="230832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La posizione dei due osservatori geomagnetici italiani in Antartide rispetto all’ovale aurorale.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TNB è nella zona dell’ovale aurorale, nelle ore diurne in prossimità della cuspide polare.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DMC è all’interno della calotta polare, in prossimità del polo geomagnetico, ai piedi di linee di forza aperte nella coda geomagnetica.</a:t>
            </a:r>
          </a:p>
        </p:txBody>
      </p:sp>
      <p:pic>
        <p:nvPicPr>
          <p:cNvPr id="23" name="Immagine 22" descr="ovale_2staz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73016"/>
            <a:ext cx="3340348" cy="29683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51520" y="980728"/>
            <a:ext cx="8715436" cy="46228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800" b="1" dirty="0" smtClean="0">
                <a:solidFill>
                  <a:schemeClr val="folHlink"/>
                </a:solidFill>
              </a:rPr>
              <a:t>In un Osservatorio geomagnetico  vengono misurate con continuità le variazioni temporali del campo magnetico terrestre nel suo valore assoluto e nelle sue componenti. Vengono assicurati lo standard internazionale di qualità di misura, l’indipendenza da fonti esterne di rumore magnetico ed elettromagnetico e, possibilmente, la continuità di osservazione.</a:t>
            </a:r>
          </a:p>
          <a:p>
            <a:pPr>
              <a:lnSpc>
                <a:spcPct val="90000"/>
              </a:lnSpc>
            </a:pPr>
            <a:endParaRPr lang="it-IT" sz="28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AC0021"/>
                </a:solidFill>
              </a:rPr>
              <a:t>misure di intensità del campo (F)	             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AC0021"/>
                </a:solidFill>
              </a:rPr>
              <a:t>misure delle componenti del  campo (X,Y,Z oppure H,D,Z)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AC0021"/>
                </a:solidFill>
              </a:rPr>
              <a:t>misure assolute periodiche indipendenti angolari e intensive</a:t>
            </a:r>
          </a:p>
          <a:p>
            <a:endParaRPr lang="it-IT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251520" y="404664"/>
            <a:ext cx="8715436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Osservatorio geomagnetico a Stazione Mario </a:t>
            </a:r>
            <a:r>
              <a:rPr lang="it-IT" sz="28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Zucchelli</a:t>
            </a:r>
            <a:endParaRPr lang="it-IT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0843" y="980728"/>
            <a:ext cx="45398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4006" y="4581128"/>
            <a:ext cx="1897218" cy="19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3284984"/>
            <a:ext cx="21115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3501008"/>
            <a:ext cx="1363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sellaDiTesto 22"/>
          <p:cNvSpPr txBox="1"/>
          <p:nvPr/>
        </p:nvSpPr>
        <p:spPr>
          <a:xfrm>
            <a:off x="0" y="976660"/>
            <a:ext cx="543609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L’osservatorio geomagnetico TNB è stato istallato durante l’estate australe 1986/87.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Nei primi anni le registrazioni venivano effettuate solo nei mesi estivi; a partire dal 1991 sono in funzione dei sistemi automatici per la registrazione continua durante tutto l’anno. L’osservatorio non è presidiato durante l’inverno australe, quindi le misure assolute non sono effettuate durante l’intero anno. 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Immagine 25" descr="inventory_graph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3356992"/>
            <a:ext cx="3698624" cy="2838824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0" y="6237312"/>
            <a:ext cx="514806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Copertura dei dati e loro campionamento, dal 1987 al 2014</a:t>
            </a:r>
            <a:endParaRPr lang="it-I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11560" y="1844824"/>
            <a:ext cx="3168352" cy="243143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Variazione secolare</a:t>
            </a:r>
            <a:endParaRPr lang="it-I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Variazione del campo geomagnetico a TNB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(1987 – 2013). I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valori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medi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annuali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sono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confrontati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corrispondenti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valori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previsti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dall’International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Geomagnetic Reference Field (IGRF).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Immagine 86" descr="trend1987-2013_tnb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700808"/>
            <a:ext cx="46390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0" y="548680"/>
            <a:ext cx="896448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serie di dati raccolti a TNB è ormai molto lunga, circa 30 anni, e quindi costituisce un prezioso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dataset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 lo studio della dinamica del campo geomagnetico su varie scale temporali.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1475656" y="404664"/>
            <a:ext cx="7491300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/>
                  </a:innerShdw>
                </a:effectLst>
                <a:latin typeface="Times New Roman"/>
                <a:cs typeface="Times New Roman"/>
              </a:rPr>
              <a:t>Osservatorio geomagnetico a Concordia</a:t>
            </a:r>
            <a:endParaRPr lang="it-IT" sz="28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/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5496" y="980728"/>
            <a:ext cx="3744416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L'osservatorio geomagnetico alla stazione di Concordia è stato gestito sin dalla sua fondazione nel 2005 dall'Istituto Nazionale di Geofisica e Vulcanologia (Italia, INGV) e dall'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Ecole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Observatoire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la Terre (Francia, EOST). L’osservatorio è presidiato anche durante l’inverno australe, quindi le misure assolute sono effettuate durante l’intero anno.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qualità dei dati raccolti e l'affidabilità di tutto il sistema strumentale ha permesso all'osservatorio geomagnetico di DMC di divenire (maggio 2011) membro del consorzio INTERMAGNET (www.intermagnet.org).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Immagine 24" descr="StazioneDomeC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924944"/>
            <a:ext cx="3107184" cy="2330388"/>
          </a:xfrm>
          <a:prstGeom prst="rect">
            <a:avLst/>
          </a:prstGeom>
        </p:spPr>
      </p:pic>
      <p:pic>
        <p:nvPicPr>
          <p:cNvPr id="28" name="Immagine 27" descr="StazioneDomeC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077072"/>
            <a:ext cx="3288027" cy="2466020"/>
          </a:xfrm>
          <a:prstGeom prst="rect">
            <a:avLst/>
          </a:prstGeom>
        </p:spPr>
      </p:pic>
      <p:pic>
        <p:nvPicPr>
          <p:cNvPr id="24" name="Immagine 23" descr="StazioneDome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1052736"/>
            <a:ext cx="3240360" cy="24302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5496" y="404664"/>
            <a:ext cx="410445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dati di campo geomagnetico registrati a TNB e DMC (come anche quelli registrati presso gli osservatori italiani) sono archiviati su un server di consultazione pubblico gestito dall'INGV all'indirizzo http://geomag.rm.ingv.it/index.php in cui, oltre alla visualizzazione dei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magnetogrammi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è possibile effettuare il download dei dati giornalieri con un ritardo di 24 ore.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Immagine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76672"/>
            <a:ext cx="47727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4973937" cy="30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sellaDiTesto 22"/>
          <p:cNvSpPr txBox="1"/>
          <p:nvPr/>
        </p:nvSpPr>
        <p:spPr>
          <a:xfrm>
            <a:off x="5004048" y="5301208"/>
            <a:ext cx="40324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Esempio di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magnetogramma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(andamento giornaliero delle componenti vettoriali e scalare del campo).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48064" y="4005064"/>
            <a:ext cx="38164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Sito web del portale dei dati geomagnetici gestiti e distribuiti dall'INGV.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2052" name="Immagine 4" descr="concord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1813" y="0"/>
            <a:ext cx="919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597352"/>
            <a:ext cx="4160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 descr="C:\Users\aquila_user1\Desktop\EGU2010\PN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0"/>
            <a:ext cx="395536" cy="3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115616" y="44624"/>
            <a:ext cx="5996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Osservatori geomagnetici italiani in Antartide: misure e analisi delle variazioni di bassa frequenza</a:t>
            </a:r>
            <a:endParaRPr lang="it-IT" sz="11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magine 40" descr="Logo_ING_smal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1 15"/>
          <p:cNvCxnSpPr/>
          <p:nvPr/>
        </p:nvCxnSpPr>
        <p:spPr>
          <a:xfrm>
            <a:off x="455075" y="6595765"/>
            <a:ext cx="8501062" cy="158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07446" y="6597352"/>
            <a:ext cx="8501058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Società Italiana di Fisica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– 101°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Congresso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Nazionale – Sezione 4: Geofisica, fisica dell’ambiente 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 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Roma, 21-25 </a:t>
            </a:r>
            <a:r>
              <a:rPr lang="it-IT" sz="1000" kern="10" cap="small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Settembre </a:t>
            </a:r>
            <a:r>
              <a:rPr lang="it-IT" sz="1000" kern="10" cap="small" dirty="0" smtClean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2015</a:t>
            </a:r>
            <a:endParaRPr lang="it-IT" sz="1000" kern="10" cap="small" dirty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611560" y="332656"/>
            <a:ext cx="7848872" cy="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88" descr="tab_coord_2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700808"/>
            <a:ext cx="4451695" cy="23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96" descr="Antartide_stazioni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70080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asellaDiTesto 20"/>
          <p:cNvSpPr txBox="1"/>
          <p:nvPr/>
        </p:nvSpPr>
        <p:spPr>
          <a:xfrm>
            <a:off x="0" y="4289028"/>
            <a:ext cx="4860032" cy="2308324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Times New Roman" pitchFamily="18" charset="0"/>
                <a:cs typeface="Times New Roman" pitchFamily="18" charset="0"/>
              </a:rPr>
              <a:t>TNB,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DMC e le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stazioni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lungo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parallelo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geomagnetico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80°S: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Dumont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D'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Urville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 (DRV; 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Francia)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Scott Base  (SBA;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Nuova Zelanda)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Talos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Dome (TLD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; stazione temporanea; Italia)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linee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tratteggiate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 continue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mostrano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rispettivamente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coordinate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geografico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geomagnetico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corretto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0" y="404664"/>
            <a:ext cx="88924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TNB si trova in una posizione scientificamente significativa perché, con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Dumont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Urville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Scott Base, costituisce una rete longitudinale nel sistema di riferimento geomagnetico (lungo il parallelo 80°S), particolarmente adatta per lo studio della dipendenza e propagazione longitudinale delle variazioni del campo di origine esterna, nell’ambito dello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716016" y="4077072"/>
            <a:ext cx="4283968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Coordinate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geografiche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geomagnetiche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corrette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e tempo in UT del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mezzogiorno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magnetico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locale per le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varie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stazioni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2802</Words>
  <Application>Microsoft Office PowerPoint</Application>
  <PresentationFormat>Presentazione su schermo (4:3)</PresentationFormat>
  <Paragraphs>221</Paragraphs>
  <Slides>24</Slides>
  <Notes>0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Tema di Office</vt:lpstr>
      <vt:lpstr>Immagine bitmap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aquila_user1</dc:creator>
  <cp:lastModifiedBy>Stefania Lepidi</cp:lastModifiedBy>
  <cp:revision>803</cp:revision>
  <dcterms:created xsi:type="dcterms:W3CDTF">2011-07-13T10:38:08Z</dcterms:created>
  <dcterms:modified xsi:type="dcterms:W3CDTF">2015-09-14T07:30:46Z</dcterms:modified>
</cp:coreProperties>
</file>