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298" r:id="rId3"/>
    <p:sldId id="299" r:id="rId4"/>
    <p:sldId id="258" r:id="rId5"/>
    <p:sldId id="260" r:id="rId6"/>
    <p:sldId id="302" r:id="rId7"/>
    <p:sldId id="303" r:id="rId8"/>
    <p:sldId id="304" r:id="rId9"/>
    <p:sldId id="262" r:id="rId10"/>
    <p:sldId id="278" r:id="rId11"/>
    <p:sldId id="263" r:id="rId12"/>
    <p:sldId id="265" r:id="rId13"/>
    <p:sldId id="279" r:id="rId14"/>
    <p:sldId id="266" r:id="rId15"/>
    <p:sldId id="267" r:id="rId16"/>
    <p:sldId id="268" r:id="rId17"/>
    <p:sldId id="300" r:id="rId18"/>
    <p:sldId id="26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9" r:id="rId28"/>
    <p:sldId id="290" r:id="rId29"/>
    <p:sldId id="272" r:id="rId30"/>
    <p:sldId id="291" r:id="rId31"/>
    <p:sldId id="292" r:id="rId32"/>
    <p:sldId id="297" r:id="rId33"/>
    <p:sldId id="287" r:id="rId34"/>
    <p:sldId id="293" r:id="rId35"/>
    <p:sldId id="294" r:id="rId36"/>
    <p:sldId id="295" r:id="rId37"/>
    <p:sldId id="296" r:id="rId38"/>
    <p:sldId id="264" r:id="rId39"/>
    <p:sldId id="270" r:id="rId40"/>
    <p:sldId id="271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80"/>
    <a:srgbClr val="00FFFF"/>
    <a:srgbClr val="9F8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9" autoAdjust="0"/>
    <p:restoredTop sz="93387" autoAdjust="0"/>
  </p:normalViewPr>
  <p:slideViewPr>
    <p:cSldViewPr snapToGrid="0" snapToObjects="1">
      <p:cViewPr>
        <p:scale>
          <a:sx n="81" d="100"/>
          <a:sy n="81" d="100"/>
        </p:scale>
        <p:origin x="-328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29781-7F67-A24F-B5B8-A02D77540B65}" type="datetime1">
              <a:t>15/09/21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68203-40CA-4540-9ED3-7733B067D5A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2318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3ABF2-531D-AF46-B3EF-E5257EA39261}" type="datetime1">
              <a:t>15/09/21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8682-8DFA-D942-8B77-394093C892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822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98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A497-0C98-154B-AE2F-9650A99F81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22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altLang="ja-JP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86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6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CFCC-D4FE-5441-99A7-8F8AE2457EF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5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D8682-8DFA-D942-8B77-394093C8925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2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3951-32A5-0B47-8C47-4518FA5C18E1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8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821C-3870-0F4E-9922-AB53499B87EC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94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B48A-DB93-EA45-B3AD-5159A298540F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38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EEB49-82D9-1445-A023-DC629E8B14FF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76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3E6-6C20-2F49-B374-C0BEBDBA08B0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7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CD40-76FA-DC42-8449-D0C8BC50B18C}" type="datetime1">
              <a:t>15/09/21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45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2463-EB69-614B-BB78-EE78FCEC9D2C}" type="datetime1">
              <a:t>15/09/21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43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AAF83-8CB4-2047-B737-FCD56C32F2A1}" type="datetime1">
              <a:t>15/09/21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3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A3C0-BFF1-AE42-B541-BA7BB84FA1FC}" type="datetime1">
              <a:t>15/09/21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41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BB7C-AB29-D24D-ADB0-EF141C54CFF3}" type="datetime1">
              <a:t>15/09/21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77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A08E-43DF-894D-8A29-1BBCB26F1753}" type="datetime1">
              <a:t>15/09/21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24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68BA-4EF1-1749-B110-A9188EEAC2CA}" type="datetime1">
              <a:t>15/09/21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EF62A-F50E-E540-B790-F7C72B1CE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16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5" Type="http://schemas.openxmlformats.org/officeDocument/2006/relationships/image" Target="../media/image49.gif"/><Relationship Id="rId6" Type="http://schemas.openxmlformats.org/officeDocument/2006/relationships/image" Target="../media/image50.gif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Relationship Id="rId3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Relationship Id="rId3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.jp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jpeg"/><Relationship Id="rId1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9126" y="703029"/>
            <a:ext cx="4759040" cy="2567204"/>
          </a:xfrm>
        </p:spPr>
        <p:txBody>
          <a:bodyPr/>
          <a:lstStyle/>
          <a:p>
            <a:r>
              <a:rPr lang="fr-FR" b="1" i="1" dirty="0">
                <a:solidFill>
                  <a:srgbClr val="FFFF00"/>
                </a:solidFill>
                <a:latin typeface="Times New Roman"/>
                <a:cs typeface="Times New Roman"/>
              </a:rPr>
              <a:t>Results of the 1st </a:t>
            </a:r>
            <a:br>
              <a:rPr lang="fr-FR" b="1" i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fr-FR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EUSO-Balloom </a:t>
            </a:r>
            <a:r>
              <a:rPr lang="fr-FR" b="1" i="1" dirty="0" err="1">
                <a:solidFill>
                  <a:srgbClr val="FFFF00"/>
                </a:solidFill>
                <a:latin typeface="Times New Roman"/>
                <a:cs typeface="Times New Roman"/>
              </a:rPr>
              <a:t>flight</a:t>
            </a:r>
            <a:endParaRPr lang="fr-FR" b="1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77332" y="5649912"/>
            <a:ext cx="6744407" cy="123386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US" altLang="ja-JP" sz="4400" b="1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Hiroko Miyamoto </a:t>
            </a:r>
          </a:p>
          <a:p>
            <a:pPr algn="r"/>
            <a:r>
              <a:rPr lang="en-US" altLang="en-US" i="1" dirty="0">
                <a:solidFill>
                  <a:srgbClr val="00FFFF"/>
                </a:solidFill>
                <a:latin typeface="Times New Roman"/>
                <a:cs typeface="Times New Roman"/>
              </a:rPr>
              <a:t>for the </a:t>
            </a:r>
            <a:r>
              <a:rPr lang="en-US" altLang="ja-JP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JEM-EUSO Collaboration, EUSO-</a:t>
            </a:r>
            <a:r>
              <a:rPr lang="en-US" altLang="ja-JP" i="1" dirty="0">
                <a:solidFill>
                  <a:srgbClr val="00FFFF"/>
                </a:solidFill>
                <a:latin typeface="Times New Roman"/>
                <a:cs typeface="Times New Roman"/>
              </a:rPr>
              <a:t>Balloon</a:t>
            </a:r>
            <a:r>
              <a:rPr lang="en-US" altLang="ja-JP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Collaboration</a:t>
            </a:r>
          </a:p>
          <a:p>
            <a:pPr algn="r"/>
            <a:r>
              <a:rPr lang="en-US" altLang="ja-JP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Universita' degli studi di Torino/INFN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98153" y="6514447"/>
            <a:ext cx="206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SIF</a:t>
            </a:r>
            <a:r>
              <a:rPr lang="fr-FR" dirty="0" smtClean="0">
                <a:solidFill>
                  <a:srgbClr val="FFFF00"/>
                </a:solidFill>
              </a:rPr>
              <a:t> 2015 </a:t>
            </a:r>
            <a:r>
              <a:rPr lang="fr-FR" dirty="0" err="1" smtClean="0">
                <a:solidFill>
                  <a:srgbClr val="FFFF00"/>
                </a:solidFill>
              </a:rPr>
              <a:t>September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28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000080"/>
            </a:gs>
            <a:gs pos="100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helicopter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36" y="4436290"/>
            <a:ext cx="2793927" cy="1151998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sp>
        <p:nvSpPr>
          <p:cNvPr id="4" name="Oval 3"/>
          <p:cNvSpPr/>
          <p:nvPr/>
        </p:nvSpPr>
        <p:spPr>
          <a:xfrm>
            <a:off x="1524000" y="428287"/>
            <a:ext cx="457200" cy="609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1266487"/>
            <a:ext cx="152400" cy="304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>
            <a:stCxn id="4" idx="6"/>
            <a:endCxn id="5" idx="3"/>
          </p:cNvCxnSpPr>
          <p:nvPr/>
        </p:nvCxnSpPr>
        <p:spPr>
          <a:xfrm flipH="1">
            <a:off x="1828800" y="733087"/>
            <a:ext cx="152400" cy="685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  <a:endCxn id="5" idx="1"/>
          </p:cNvCxnSpPr>
          <p:nvPr/>
        </p:nvCxnSpPr>
        <p:spPr>
          <a:xfrm>
            <a:off x="1590955" y="948613"/>
            <a:ext cx="85445" cy="47027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5817" y="472221"/>
            <a:ext cx="891591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Balloon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1190287"/>
            <a:ext cx="8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EUSO </a:t>
            </a:r>
          </a:p>
          <a:p>
            <a:r>
              <a:rPr lang="en-US" sz="1400" dirty="0">
                <a:solidFill>
                  <a:schemeClr val="bg1"/>
                </a:solidFill>
              </a:rPr>
              <a:t>detector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61175" y="1524000"/>
            <a:ext cx="1015225" cy="5125716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777492"/>
            <a:ext cx="9144000" cy="0"/>
          </a:xfrm>
          <a:prstGeom prst="line">
            <a:avLst/>
          </a:prstGeom>
          <a:ln w="2222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95400" y="6324600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 km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828800" y="1447800"/>
            <a:ext cx="1193929" cy="5201916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600" y="1190287"/>
            <a:ext cx="87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~38 km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61175" y="6649716"/>
            <a:ext cx="2361554" cy="0"/>
          </a:xfrm>
          <a:prstGeom prst="straightConnector1">
            <a:avLst/>
          </a:prstGeom>
          <a:ln w="28575" cmpd="sng">
            <a:solidFill>
              <a:srgbClr val="FFFF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409222" y="5199094"/>
            <a:ext cx="2142059" cy="15240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3779" y="428287"/>
            <a:ext cx="5715000" cy="3785652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Testing EUSO-Balloon </a:t>
            </a:r>
          </a:p>
          <a:p>
            <a:r>
              <a:rPr lang="en-US" sz="2000" dirty="0">
                <a:solidFill>
                  <a:prstClr val="black"/>
                </a:solidFill>
              </a:rPr>
              <a:t>Fly one aircraft equipped with </a:t>
            </a:r>
          </a:p>
          <a:p>
            <a:r>
              <a:rPr lang="en-US" sz="2000" dirty="0">
                <a:solidFill>
                  <a:prstClr val="black"/>
                </a:solidFill>
              </a:rPr>
              <a:t>      three types of calibrated pulsed UV light sources. 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Point Test:   </a:t>
            </a:r>
            <a:r>
              <a:rPr lang="en-US" dirty="0">
                <a:solidFill>
                  <a:prstClr val="black"/>
                </a:solidFill>
              </a:rPr>
              <a:t>Fly airplane in field of view and fire </a:t>
            </a:r>
            <a:r>
              <a:rPr lang="en-US" b="1" dirty="0">
                <a:solidFill>
                  <a:prstClr val="black"/>
                </a:solidFill>
              </a:rPr>
              <a:t>flash lamp and UV LED</a:t>
            </a:r>
            <a:r>
              <a:rPr lang="en-US" dirty="0">
                <a:solidFill>
                  <a:prstClr val="black"/>
                </a:solidFill>
              </a:rPr>
              <a:t>.  Light travels directly from lamp to detector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Track Test</a:t>
            </a:r>
            <a:r>
              <a:rPr lang="en-US" dirty="0">
                <a:solidFill>
                  <a:prstClr val="black"/>
                </a:solidFill>
              </a:rPr>
              <a:t>:  Fly airplane outside field of view and shoot a UV pulsed </a:t>
            </a:r>
            <a:r>
              <a:rPr lang="en-US" b="1" dirty="0">
                <a:solidFill>
                  <a:prstClr val="black"/>
                </a:solidFill>
              </a:rPr>
              <a:t>laser</a:t>
            </a:r>
            <a:r>
              <a:rPr lang="en-US" dirty="0">
                <a:solidFill>
                  <a:prstClr val="black"/>
                </a:solidFill>
              </a:rPr>
              <a:t> across field of view.  Light scatters out of the beam to the detector.  </a:t>
            </a:r>
          </a:p>
          <a:p>
            <a:r>
              <a:rPr lang="en-US" dirty="0">
                <a:solidFill>
                  <a:prstClr val="black"/>
                </a:solidFill>
              </a:rPr>
              <a:t>       (15 </a:t>
            </a:r>
            <a:r>
              <a:rPr lang="en-US" dirty="0" err="1">
                <a:solidFill>
                  <a:prstClr val="black"/>
                </a:solidFill>
              </a:rPr>
              <a:t>mJ</a:t>
            </a:r>
            <a:r>
              <a:rPr lang="en-US" dirty="0">
                <a:solidFill>
                  <a:prstClr val="black"/>
                </a:solidFill>
              </a:rPr>
              <a:t> Laser  ~100 </a:t>
            </a:r>
            <a:r>
              <a:rPr lang="en-US" dirty="0" err="1">
                <a:solidFill>
                  <a:prstClr val="black"/>
                </a:solidFill>
              </a:rPr>
              <a:t>EeV</a:t>
            </a:r>
            <a:r>
              <a:rPr lang="en-US" dirty="0">
                <a:solidFill>
                  <a:prstClr val="black"/>
                </a:solidFill>
              </a:rPr>
              <a:t> Cosmic Ray)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Fly aircraft at altitudes between </a:t>
            </a:r>
            <a:r>
              <a:rPr lang="ja-JP" altLang="ja-JP" dirty="0">
                <a:solidFill>
                  <a:prstClr val="black"/>
                </a:solidFill>
              </a:rPr>
              <a:t>3</a:t>
            </a:r>
            <a:r>
              <a:rPr lang="en-US" altLang="ja-JP" dirty="0">
                <a:solidFill>
                  <a:prstClr val="black"/>
                </a:solidFill>
              </a:rPr>
              <a:t>.1</a:t>
            </a:r>
            <a:r>
              <a:rPr lang="en-US" dirty="0" smtClean="0">
                <a:solidFill>
                  <a:prstClr val="black"/>
                </a:solidFill>
              </a:rPr>
              <a:t> km.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1032435" y="3128381"/>
            <a:ext cx="139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Field of View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498842" y="4935565"/>
            <a:ext cx="143691" cy="263529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94933" y="4833334"/>
            <a:ext cx="0" cy="381001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023533" y="4848574"/>
            <a:ext cx="47975" cy="350520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52600" y="733087"/>
            <a:ext cx="0" cy="6096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175714" y="5976693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Helicopter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equipped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with</a:t>
            </a:r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>
                <a:solidFill>
                  <a:srgbClr val="FFFFFF"/>
                </a:solidFill>
              </a:rPr>
              <a:t>YAG l</a:t>
            </a:r>
            <a:r>
              <a:rPr lang="fr-FR" dirty="0" smtClean="0">
                <a:solidFill>
                  <a:srgbClr val="FFFFFF"/>
                </a:solidFill>
              </a:rPr>
              <a:t>aser</a:t>
            </a:r>
            <a:r>
              <a:rPr lang="en-US" altLang="ja-JP" dirty="0" smtClean="0">
                <a:solidFill>
                  <a:srgbClr val="FFFFFF"/>
                </a:solidFill>
              </a:rPr>
              <a:t>,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UV LED</a:t>
            </a:r>
            <a:r>
              <a:rPr lang="fr-FR" dirty="0" smtClean="0">
                <a:solidFill>
                  <a:srgbClr val="FFFFFF"/>
                </a:solidFill>
              </a:rPr>
              <a:t> and </a:t>
            </a:r>
            <a:r>
              <a:rPr lang="fr-FR" dirty="0" err="1" smtClean="0">
                <a:solidFill>
                  <a:srgbClr val="FFFFFF"/>
                </a:solidFill>
              </a:rPr>
              <a:t>Xenon</a:t>
            </a:r>
            <a:r>
              <a:rPr lang="fr-FR" dirty="0" smtClean="0">
                <a:solidFill>
                  <a:srgbClr val="FFFFFF"/>
                </a:solidFill>
              </a:rPr>
              <a:t> flasher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26458" y="-71824"/>
            <a:ext cx="6217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 ‘‘in flight’’ calibration</a:t>
            </a:r>
            <a:endParaRPr lang="fr-FR" sz="2800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10</a:t>
            </a:fld>
            <a:endParaRPr lang="fr-FR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rot="5400000">
            <a:off x="1678178" y="1682741"/>
            <a:ext cx="165208" cy="279654"/>
          </a:xfrm>
          <a:prstGeom prst="arc">
            <a:avLst>
              <a:gd name="adj1" fmla="val 17454116"/>
              <a:gd name="adj2" fmla="val 4392521"/>
            </a:avLst>
          </a:prstGeom>
          <a:ln w="28575" cmpd="sng"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551785" y="195788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FFFFFF"/>
                </a:solidFill>
              </a:rPr>
              <a:t>11°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61175" y="5655564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00FFFF"/>
                </a:solidFill>
              </a:rPr>
              <a:t>scattered light</a:t>
            </a:r>
          </a:p>
        </p:txBody>
      </p:sp>
      <p:sp>
        <p:nvSpPr>
          <p:cNvPr id="43" name="TextBox 22"/>
          <p:cNvSpPr txBox="1"/>
          <p:nvPr/>
        </p:nvSpPr>
        <p:spPr>
          <a:xfrm>
            <a:off x="3574300" y="5773501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3.1 km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4" name="Straight Arrow Connector 45"/>
          <p:cNvCxnSpPr/>
          <p:nvPr/>
        </p:nvCxnSpPr>
        <p:spPr>
          <a:xfrm flipH="1">
            <a:off x="4500173" y="5261252"/>
            <a:ext cx="5648" cy="1388464"/>
          </a:xfrm>
          <a:prstGeom prst="straightConnector1">
            <a:avLst/>
          </a:prstGeom>
          <a:ln w="28575" cmpd="sng">
            <a:solidFill>
              <a:srgbClr val="FFFF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3"/>
          <p:cNvCxnSpPr/>
          <p:nvPr/>
        </p:nvCxnSpPr>
        <p:spPr>
          <a:xfrm flipH="1">
            <a:off x="3337273" y="5261252"/>
            <a:ext cx="1625601" cy="0"/>
          </a:xfrm>
          <a:prstGeom prst="line">
            <a:avLst/>
          </a:prstGeom>
          <a:ln w="1905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helicopte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04" y="4327047"/>
            <a:ext cx="3800731" cy="1619990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grpSp>
        <p:nvGrpSpPr>
          <p:cNvPr id="2" name="Group 39"/>
          <p:cNvGrpSpPr/>
          <p:nvPr/>
        </p:nvGrpSpPr>
        <p:grpSpPr>
          <a:xfrm>
            <a:off x="2374893" y="4757134"/>
            <a:ext cx="380997" cy="457200"/>
            <a:chOff x="4419602" y="3276600"/>
            <a:chExt cx="304798" cy="381000"/>
          </a:xfrm>
        </p:grpSpPr>
        <p:cxnSp>
          <p:nvCxnSpPr>
            <p:cNvPr id="31" name="Straight Arrow Connector 30"/>
            <p:cNvCxnSpPr/>
            <p:nvPr/>
          </p:nvCxnSpPr>
          <p:spPr>
            <a:xfrm flipH="1" flipV="1">
              <a:off x="4419602" y="3352800"/>
              <a:ext cx="152400" cy="304800"/>
            </a:xfrm>
            <a:prstGeom prst="straightConnector1">
              <a:avLst/>
            </a:prstGeom>
            <a:ln w="28575" cmpd="sng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572008" y="3276600"/>
              <a:ext cx="0" cy="381000"/>
            </a:xfrm>
            <a:prstGeom prst="straightConnector1">
              <a:avLst/>
            </a:prstGeom>
            <a:ln w="28575" cmpd="sng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572000" y="3352800"/>
              <a:ext cx="152400" cy="304800"/>
            </a:xfrm>
            <a:prstGeom prst="straightConnector1">
              <a:avLst/>
            </a:prstGeom>
            <a:ln w="28575" cmpd="sng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099733" y="5621418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Calibrated</a:t>
            </a:r>
          </a:p>
          <a:p>
            <a:r>
              <a:rPr lang="en-US" sz="1400" dirty="0">
                <a:solidFill>
                  <a:srgbClr val="FF00FF"/>
                </a:solidFill>
              </a:rPr>
              <a:t>Flash lamp</a:t>
            </a:r>
          </a:p>
        </p:txBody>
      </p:sp>
      <p:cxnSp>
        <p:nvCxnSpPr>
          <p:cNvPr id="62" name="Straight Arrow Connector 28"/>
          <p:cNvCxnSpPr/>
          <p:nvPr/>
        </p:nvCxnSpPr>
        <p:spPr>
          <a:xfrm flipH="1">
            <a:off x="1237662" y="5214285"/>
            <a:ext cx="296092" cy="236793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2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444500" y="44624"/>
            <a:ext cx="8280000" cy="504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FFFF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 smtClean="0">
                <a:solidFill>
                  <a:srgbClr val="00FFFF"/>
                </a:solidFill>
                <a:latin typeface="Times New Roman"/>
                <a:ea typeface="ＭＳ Ｐゴシック" charset="0"/>
                <a:cs typeface="Times New Roman"/>
              </a:rPr>
              <a:t>The </a:t>
            </a:r>
            <a:r>
              <a:rPr lang="en-US" dirty="0">
                <a:solidFill>
                  <a:srgbClr val="00FFFF"/>
                </a:solidFill>
                <a:latin typeface="Times New Roman"/>
                <a:ea typeface="ＭＳ Ｐゴシック" charset="0"/>
                <a:cs typeface="Times New Roman"/>
              </a:rPr>
              <a:t>F</a:t>
            </a:r>
            <a:r>
              <a:rPr lang="en-US" dirty="0" smtClean="0">
                <a:solidFill>
                  <a:srgbClr val="00FFFF"/>
                </a:solidFill>
                <a:latin typeface="Times New Roman"/>
                <a:ea typeface="ＭＳ Ｐゴシック" charset="0"/>
                <a:cs typeface="Times New Roman"/>
              </a:rPr>
              <a:t>light Campaign</a:t>
            </a:r>
            <a:endParaRPr lang="en-US" dirty="0">
              <a:solidFill>
                <a:srgbClr val="00FF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179512" y="692696"/>
            <a:ext cx="8820472" cy="5544616"/>
          </a:xfrm>
          <a:solidFill>
            <a:srgbClr val="000090">
              <a:alpha val="56000"/>
            </a:srgbClr>
          </a:solidFill>
        </p:spPr>
        <p:txBody>
          <a:bodyPr wrap="square"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fr-FR" sz="2100" b="1" dirty="0" err="1" smtClean="0">
                <a:solidFill>
                  <a:srgbClr val="FFFF00"/>
                </a:solidFill>
              </a:rPr>
              <a:t>Aug</a:t>
            </a:r>
            <a:r>
              <a:rPr lang="fr-FR" sz="2100" b="1" dirty="0" smtClean="0">
                <a:solidFill>
                  <a:srgbClr val="FFFF00"/>
                </a:solidFill>
              </a:rPr>
              <a:t> 12th : </a:t>
            </a:r>
            <a:r>
              <a:rPr lang="fr-FR" sz="2100" b="1" dirty="0" err="1" smtClean="0">
                <a:solidFill>
                  <a:srgbClr val="FFFF00"/>
                </a:solidFill>
              </a:rPr>
              <a:t>equipment</a:t>
            </a:r>
            <a:r>
              <a:rPr lang="fr-FR" sz="2100" b="1" dirty="0" smtClean="0">
                <a:solidFill>
                  <a:srgbClr val="FFFF00"/>
                </a:solidFill>
              </a:rPr>
              <a:t> </a:t>
            </a:r>
            <a:r>
              <a:rPr lang="fr-FR" sz="2100" b="1" dirty="0" err="1" smtClean="0">
                <a:solidFill>
                  <a:srgbClr val="FFFF00"/>
                </a:solidFill>
              </a:rPr>
              <a:t>arrived</a:t>
            </a:r>
            <a:r>
              <a:rPr lang="fr-FR" sz="2100" b="1" dirty="0" smtClean="0">
                <a:solidFill>
                  <a:srgbClr val="FFFF00"/>
                </a:solidFill>
              </a:rPr>
              <a:t> in Timmins (Ontario)</a:t>
            </a:r>
          </a:p>
          <a:p>
            <a:pPr marL="342900" indent="-342900" algn="just">
              <a:buFont typeface="Arial"/>
              <a:buChar char="•"/>
            </a:pPr>
            <a:endParaRPr lang="fr-FR" sz="2300" b="1" dirty="0" smtClean="0">
              <a:solidFill>
                <a:srgbClr val="FFFF00"/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fr-FR" sz="26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2100" b="1" dirty="0" err="1" smtClean="0">
                <a:solidFill>
                  <a:srgbClr val="FFFF00"/>
                </a:solidFill>
              </a:rPr>
              <a:t>Aug</a:t>
            </a:r>
            <a:r>
              <a:rPr lang="fr-FR" sz="2100" b="1" dirty="0" smtClean="0">
                <a:solidFill>
                  <a:srgbClr val="FFFF00"/>
                </a:solidFill>
              </a:rPr>
              <a:t> 19th : EUSO-Ballon en configuration for the flight</a:t>
            </a:r>
          </a:p>
          <a:p>
            <a:pPr marL="285750" indent="-285750" algn="just">
              <a:buFont typeface="Arial"/>
              <a:buChar char="•"/>
            </a:pPr>
            <a:endParaRPr lang="fr-FR" sz="23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fr-FR" sz="23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fr-FR" sz="8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fr-FR" sz="8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fr-FR" sz="12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2100" b="1" dirty="0" err="1" smtClean="0">
                <a:solidFill>
                  <a:srgbClr val="FFFF00"/>
                </a:solidFill>
              </a:rPr>
              <a:t>Aug</a:t>
            </a:r>
            <a:r>
              <a:rPr lang="fr-FR" sz="2100" b="1" dirty="0" smtClean="0">
                <a:solidFill>
                  <a:srgbClr val="FFFF00"/>
                </a:solidFill>
              </a:rPr>
              <a:t> 24th : </a:t>
            </a:r>
            <a:r>
              <a:rPr lang="fr-FR" sz="2100" b="1" dirty="0" err="1" smtClean="0">
                <a:solidFill>
                  <a:srgbClr val="FFFF00"/>
                </a:solidFill>
              </a:rPr>
              <a:t>Ideal</a:t>
            </a:r>
            <a:r>
              <a:rPr lang="fr-FR" sz="2100" b="1" dirty="0" smtClean="0">
                <a:solidFill>
                  <a:srgbClr val="FFFF00"/>
                </a:solidFill>
              </a:rPr>
              <a:t> flight (40mn + 5h10 flight)</a:t>
            </a:r>
          </a:p>
          <a:p>
            <a:pPr marL="285750" indent="-285750" algn="just">
              <a:buFont typeface="Arial"/>
              <a:buChar char="•"/>
            </a:pPr>
            <a:endParaRPr lang="fr-FR" sz="23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algn="just"/>
            <a:endParaRPr lang="fr-FR" sz="600" b="1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2100" b="1" dirty="0" err="1" smtClean="0">
                <a:solidFill>
                  <a:srgbClr val="FFFF00"/>
                </a:solidFill>
              </a:rPr>
              <a:t>Aug</a:t>
            </a:r>
            <a:r>
              <a:rPr lang="fr-FR" sz="2100" b="1" dirty="0" smtClean="0">
                <a:solidFill>
                  <a:srgbClr val="FFFF00"/>
                </a:solidFill>
              </a:rPr>
              <a:t> 25th : </a:t>
            </a:r>
            <a:r>
              <a:rPr lang="fr-FR" sz="2100" b="1" dirty="0" err="1" smtClean="0">
                <a:solidFill>
                  <a:srgbClr val="FFFF00"/>
                </a:solidFill>
              </a:rPr>
              <a:t>recover</a:t>
            </a:r>
            <a:r>
              <a:rPr lang="fr-FR" sz="2100" b="1" dirty="0" smtClean="0">
                <a:solidFill>
                  <a:srgbClr val="FFFF00"/>
                </a:solidFill>
              </a:rPr>
              <a:t> of the instrument</a:t>
            </a:r>
            <a:endParaRPr lang="fr-FR" sz="21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 descr="photosTimmin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" y="1152053"/>
            <a:ext cx="9101423" cy="828000"/>
          </a:xfrm>
          <a:prstGeom prst="rect">
            <a:avLst/>
          </a:prstGeom>
          <a:ln w="76200" cmpd="sng">
            <a:noFill/>
          </a:ln>
        </p:spPr>
      </p:pic>
      <p:pic>
        <p:nvPicPr>
          <p:cNvPr id="7" name="Image 6" descr="photosTimmin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64" y="2373846"/>
            <a:ext cx="2448205" cy="1655997"/>
          </a:xfrm>
          <a:prstGeom prst="rect">
            <a:avLst/>
          </a:prstGeom>
          <a:ln w="76200" cmpd="sng">
            <a:noFill/>
          </a:ln>
        </p:spPr>
      </p:pic>
      <p:pic>
        <p:nvPicPr>
          <p:cNvPr id="8" name="Image 7" descr="photosTimmins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57" y="4149656"/>
            <a:ext cx="2573804" cy="1943999"/>
          </a:xfrm>
          <a:prstGeom prst="rect">
            <a:avLst/>
          </a:prstGeom>
          <a:ln w="762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420247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597" y="216412"/>
            <a:ext cx="8387919" cy="566112"/>
          </a:xfrm>
          <a:noFill/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Balloon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 Flight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Trajectory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BalloonFlightTrajector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" y="936974"/>
            <a:ext cx="9144000" cy="46529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8525" y="5986823"/>
            <a:ext cx="6938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000" dirty="0" smtClean="0">
                <a:solidFill>
                  <a:schemeClr val="bg1"/>
                </a:solidFill>
              </a:rPr>
              <a:t>Data acquisition </a:t>
            </a:r>
            <a:r>
              <a:rPr lang="fr-FR" sz="2000" dirty="0" err="1" smtClean="0">
                <a:solidFill>
                  <a:schemeClr val="bg1"/>
                </a:solidFill>
              </a:rPr>
              <a:t>with</a:t>
            </a:r>
            <a:r>
              <a:rPr lang="fr-FR" sz="2000" dirty="0" smtClean="0">
                <a:solidFill>
                  <a:schemeClr val="bg1"/>
                </a:solidFill>
              </a:rPr>
              <a:t> HV: </a:t>
            </a:r>
            <a:r>
              <a:rPr lang="fr-FR" sz="2000" dirty="0" err="1" smtClean="0">
                <a:solidFill>
                  <a:schemeClr val="bg1"/>
                </a:solidFill>
              </a:rPr>
              <a:t>started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at</a:t>
            </a:r>
            <a:r>
              <a:rPr lang="fr-FR" sz="2000" dirty="0" smtClean="0">
                <a:solidFill>
                  <a:schemeClr val="bg1"/>
                </a:solidFill>
              </a:rPr>
              <a:t> 2:54 UTC, </a:t>
            </a:r>
            <a:r>
              <a:rPr lang="fr-FR" sz="2000" dirty="0" err="1" smtClean="0">
                <a:solidFill>
                  <a:schemeClr val="bg1"/>
                </a:solidFill>
              </a:rPr>
              <a:t>ended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at</a:t>
            </a:r>
            <a:r>
              <a:rPr lang="fr-FR" sz="2000" dirty="0" smtClean="0">
                <a:solidFill>
                  <a:schemeClr val="bg1"/>
                </a:solidFill>
              </a:rPr>
              <a:t> 8:07 UTC </a:t>
            </a:r>
          </a:p>
          <a:p>
            <a:pPr algn="just"/>
            <a:r>
              <a:rPr lang="fr-FR" sz="2000" dirty="0" smtClean="0">
                <a:solidFill>
                  <a:schemeClr val="bg1"/>
                </a:solidFill>
              </a:rPr>
              <a:t>Total flight duration: 5h10 + 40mn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1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13</a:t>
            </a:fld>
            <a:endParaRPr lang="fr-FR"/>
          </a:p>
        </p:txBody>
      </p:sp>
      <p:pic>
        <p:nvPicPr>
          <p:cNvPr id="10" name="Image 9" descr="EB-FlightTrajectory-altitu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1588795"/>
            <a:ext cx="8789213" cy="398312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67597" y="216411"/>
            <a:ext cx="8387919" cy="1372383"/>
          </a:xfrm>
          <a:noFill/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Balloon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 Flight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Trajectory</a:t>
            </a:r>
            <a:b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</a:br>
            <a:r>
              <a:rPr lang="fr-FR" sz="3600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(</a:t>
            </a:r>
            <a:r>
              <a:rPr lang="fr-FR" sz="3600" dirty="0" err="1">
                <a:solidFill>
                  <a:srgbClr val="00FFFF"/>
                </a:solidFill>
                <a:latin typeface="Times New Roman"/>
                <a:cs typeface="Times New Roman"/>
              </a:rPr>
              <a:t>altitude included)</a:t>
            </a:r>
            <a:endParaRPr lang="fr-FR" sz="3600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57955" y="5974592"/>
            <a:ext cx="60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Arial"/>
                <a:cs typeface="Arial"/>
              </a:rPr>
              <a:t>Balloon stayed at ~38km altitude during the measurement</a:t>
            </a:r>
          </a:p>
        </p:txBody>
      </p:sp>
    </p:spTree>
    <p:extLst>
      <p:ext uri="{BB962C8B-B14F-4D97-AF65-F5344CB8AC3E}">
        <p14:creationId xmlns:p14="http://schemas.microsoft.com/office/powerpoint/2010/main" val="132904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USO-balloon-first-light-flight-mo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1908" y="2946876"/>
            <a:ext cx="3859530" cy="3599987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501766" cy="98777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First Light </a:t>
            </a:r>
            <a:b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</a:br>
            <a:r>
              <a:rPr lang="fr-FR" sz="3100" dirty="0">
                <a:solidFill>
                  <a:srgbClr val="00FFFF"/>
                </a:solidFill>
                <a:latin typeface="Times New Roman"/>
                <a:cs typeface="Times New Roman"/>
              </a:rPr>
              <a:t>(images of Timmins city light)</a:t>
            </a:r>
          </a:p>
        </p:txBody>
      </p:sp>
      <p:pic>
        <p:nvPicPr>
          <p:cNvPr id="8" name="Image 7" descr="allpackets-BALLOON-CPU_TRIGGER-20140825-052344--SMALLCPU-integ5pkt-3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9" y="1123328"/>
            <a:ext cx="5039993" cy="5039993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0" y="6497849"/>
            <a:ext cx="562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2hrs </a:t>
            </a:r>
            <a:r>
              <a:rPr lang="fr-FR" dirty="0" err="1" smtClean="0">
                <a:solidFill>
                  <a:srgbClr val="FFFFFF"/>
                </a:solidFill>
              </a:rPr>
              <a:t>after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launch</a:t>
            </a:r>
            <a:r>
              <a:rPr lang="fr-FR" dirty="0" smtClean="0">
                <a:solidFill>
                  <a:srgbClr val="FFFFFF"/>
                </a:solidFill>
              </a:rPr>
              <a:t> (2:54~2:55 UTC) </a:t>
            </a:r>
            <a:r>
              <a:rPr lang="fr-FR" dirty="0" err="1" smtClean="0">
                <a:solidFill>
                  <a:srgbClr val="FFFFFF"/>
                </a:solidFill>
              </a:rPr>
              <a:t>Balloon</a:t>
            </a:r>
            <a:r>
              <a:rPr lang="fr-FR" dirty="0" smtClean="0">
                <a:solidFill>
                  <a:srgbClr val="FFFFFF"/>
                </a:solidFill>
              </a:rPr>
              <a:t> altitude 33.5km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9" name="Image 18" descr="GoPro-20140825-025743-part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89" y="347119"/>
            <a:ext cx="3363594" cy="2522694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20" name="ZoneTexte 19"/>
          <p:cNvSpPr txBox="1"/>
          <p:nvPr/>
        </p:nvSpPr>
        <p:spPr>
          <a:xfrm>
            <a:off x="6610218" y="-22213"/>
            <a:ext cx="139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GoPro</a:t>
            </a:r>
            <a:r>
              <a:rPr lang="fr-FR" dirty="0" smtClean="0">
                <a:solidFill>
                  <a:srgbClr val="FFFFFF"/>
                </a:solidFill>
              </a:rPr>
              <a:t> image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431124" y="6521819"/>
            <a:ext cx="19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PDM SCURVE data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00199" y="6119927"/>
            <a:ext cx="249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PDM CPU_TRIGGER data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18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597" y="-66644"/>
            <a:ext cx="8387919" cy="566112"/>
          </a:xfrm>
          <a:noFill/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Balloon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 Flight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Trajectory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 descr="helicopterTrajecto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82369"/>
            <a:ext cx="9144000" cy="2664881"/>
          </a:xfrm>
          <a:prstGeom prst="rect">
            <a:avLst/>
          </a:prstGeom>
        </p:spPr>
      </p:pic>
      <p:pic>
        <p:nvPicPr>
          <p:cNvPr id="12" name="Image 11" descr="EBtrajectory-snapsh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9468"/>
            <a:ext cx="9144000" cy="395785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6473328"/>
            <a:ext cx="2740276" cy="3739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73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5080"/>
            <a:ext cx="8229600" cy="75474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Laser flasher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event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Image 6" descr="allpackets-BALLOON-CPU_TRIGGER-20140825-052344--SMALLCPU_conv084-gray-enlarged-ani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22" y="684385"/>
            <a:ext cx="6096000" cy="609600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4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5080"/>
            <a:ext cx="8229600" cy="75474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Laser flasher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event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17</a:t>
            </a:fld>
            <a:endParaRPr lang="fr-FR"/>
          </a:p>
        </p:txBody>
      </p:sp>
      <p:pic>
        <p:nvPicPr>
          <p:cNvPr id="4" name="allpackets-BALLOON-CPU_TRIGGER-20140825-052344--S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88" y="62547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676"/>
            <a:ext cx="9144000" cy="1097052"/>
          </a:xfrm>
        </p:spPr>
        <p:txBody>
          <a:bodyPr/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Laser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track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 descr="allpackets-BALLOON-CPU_TRIGGER-20140825-052344--SMALLCPU_conv084-rb-integr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09" y="1322394"/>
            <a:ext cx="5399994" cy="5399994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FFFF"/>
            </a:solidFill>
          </a:ln>
        </p:spPr>
      </p:pic>
      <p:pic>
        <p:nvPicPr>
          <p:cNvPr id="7" name="Image 6" descr="laserTrackProfile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" y="1501198"/>
            <a:ext cx="3419980" cy="522119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020762" y="1115170"/>
            <a:ext cx="1396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Times New Roman"/>
                <a:cs typeface="Times New Roman"/>
              </a:rPr>
              <a:t>Event profile</a:t>
            </a:r>
            <a:endParaRPr lang="fr-FR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8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Times New Roman"/>
                <a:cs typeface="Times New Roman"/>
              </a:rPr>
              <a:t>Analysis Ongoing</a:t>
            </a:r>
            <a:endParaRPr lang="fr-FR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3810" y="1600200"/>
            <a:ext cx="6366129" cy="3647225"/>
          </a:xfrm>
          <a:solidFill>
            <a:srgbClr val="000090">
              <a:alpha val="50000"/>
            </a:srgbClr>
          </a:solidFill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SzPct val="100000"/>
            </a:pPr>
            <a:r>
              <a:rPr lang="en-US" altLang="ja-JP">
                <a:solidFill>
                  <a:schemeClr val="bg1"/>
                </a:solidFill>
                <a:latin typeface="Arial"/>
                <a:cs typeface="Arial"/>
              </a:rPr>
              <a:t>UV background measurement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ja-JP">
                <a:solidFill>
                  <a:schemeClr val="bg1"/>
                </a:solidFill>
                <a:latin typeface="Arial"/>
                <a:cs typeface="Arial"/>
              </a:rPr>
              <a:t>Trigger study</a:t>
            </a:r>
          </a:p>
          <a:p>
            <a:pPr>
              <a:lnSpc>
                <a:spcPct val="200000"/>
              </a:lnSpc>
              <a:buSzPct val="100000"/>
            </a:pPr>
            <a:r>
              <a:rPr lang="en-US" altLang="ja-JP">
                <a:solidFill>
                  <a:schemeClr val="bg1"/>
                </a:solidFill>
                <a:latin typeface="Arial"/>
                <a:cs typeface="Arial"/>
              </a:rPr>
              <a:t>Reconstruction of laser tracks</a:t>
            </a:r>
          </a:p>
          <a:p>
            <a:endParaRPr lang="fr-FR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459834" y="29746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66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contenu 10"/>
          <p:cNvSpPr>
            <a:spLocks noGrp="1"/>
          </p:cNvSpPr>
          <p:nvPr>
            <p:ph idx="1"/>
          </p:nvPr>
        </p:nvSpPr>
        <p:spPr>
          <a:xfrm>
            <a:off x="72315" y="3307931"/>
            <a:ext cx="4742247" cy="3492246"/>
          </a:xfrm>
          <a:solidFill>
            <a:srgbClr val="000090">
              <a:alpha val="67000"/>
            </a:srgbClr>
          </a:solidFill>
        </p:spPr>
        <p:txBody>
          <a:bodyPr>
            <a:noAutofit/>
          </a:bodyPr>
          <a:lstStyle/>
          <a:p>
            <a:pPr marL="458788" indent="-285750">
              <a:lnSpc>
                <a:spcPct val="140000"/>
              </a:lnSpc>
              <a:spcBef>
                <a:spcPts val="3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Extremely High Energy Cosmic Ray (EECR) observatory onboard of International Space Station (ISS)</a:t>
            </a:r>
          </a:p>
          <a:p>
            <a:pPr marL="173038" indent="363538">
              <a:lnSpc>
                <a:spcPct val="14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Observing Extensive Air Shower (EAS) 	produced by the EECRs</a:t>
            </a:r>
          </a:p>
          <a:p>
            <a:pPr marL="173038" indent="363538">
              <a:lnSpc>
                <a:spcPct val="14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wide FoV (+-30°)</a:t>
            </a:r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73038" indent="363538">
              <a:lnSpc>
                <a:spcPct val="14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fr-FR" sz="1600" dirty="0" err="1">
                <a:solidFill>
                  <a:schemeClr val="bg1"/>
                </a:solidFill>
                <a:latin typeface="Arial"/>
                <a:cs typeface="Arial"/>
              </a:rPr>
              <a:t>Near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 UV: 300 ~ 400 nm</a:t>
            </a:r>
          </a:p>
          <a:p>
            <a:pPr marL="173038" indent="363538">
              <a:lnSpc>
                <a:spcPct val="14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Temporal </a:t>
            </a:r>
            <a:r>
              <a:rPr lang="fr-FR" sz="1600" dirty="0" err="1">
                <a:solidFill>
                  <a:schemeClr val="bg1"/>
                </a:solidFill>
                <a:latin typeface="Arial"/>
                <a:cs typeface="Arial"/>
              </a:rPr>
              <a:t>resolution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: 2.5 us</a:t>
            </a:r>
          </a:p>
          <a:p>
            <a:pPr marL="173038" indent="363538">
              <a:lnSpc>
                <a:spcPct val="14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Spatial </a:t>
            </a:r>
            <a:r>
              <a:rPr lang="fr-FR" sz="1600" dirty="0" err="1">
                <a:solidFill>
                  <a:schemeClr val="bg1"/>
                </a:solidFill>
                <a:latin typeface="Arial"/>
                <a:cs typeface="Arial"/>
              </a:rPr>
              <a:t>resolution</a:t>
            </a:r>
            <a:r>
              <a:rPr lang="fr-FR" sz="1600" dirty="0">
                <a:solidFill>
                  <a:schemeClr val="bg1"/>
                </a:solidFill>
                <a:latin typeface="Arial"/>
                <a:cs typeface="Arial"/>
              </a:rPr>
              <a:t>: 500 m on the </a:t>
            </a:r>
            <a:r>
              <a:rPr lang="fr-FR" sz="1600" dirty="0" err="1">
                <a:solidFill>
                  <a:schemeClr val="bg1"/>
                </a:solidFill>
                <a:latin typeface="Arial"/>
                <a:cs typeface="Arial"/>
              </a:rPr>
              <a:t>ground</a:t>
            </a:r>
            <a:endParaRPr lang="fr-FR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342" name="Picture 6" descr="I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30" y="3378407"/>
            <a:ext cx="4248914" cy="334799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50" name="Rectangle 14"/>
          <p:cNvSpPr>
            <a:spLocks/>
          </p:cNvSpPr>
          <p:nvPr/>
        </p:nvSpPr>
        <p:spPr bwMode="auto">
          <a:xfrm>
            <a:off x="1" y="-76097"/>
            <a:ext cx="4345670" cy="68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5024" tIns="65024" rIns="65024" bIns="65024" anchor="ctr">
            <a:spAutoFit/>
          </a:bodyPr>
          <a:lstStyle/>
          <a:p>
            <a:pPr defTabSz="642915"/>
            <a:r>
              <a:rPr lang="fr-FR" sz="3600" dirty="0" smtClean="0">
                <a:solidFill>
                  <a:srgbClr val="00FFFF"/>
                </a:solidFill>
                <a:latin typeface="Times"/>
                <a:cs typeface="Times"/>
              </a:rPr>
              <a:t>JEM-EUSO </a:t>
            </a:r>
            <a:r>
              <a:rPr lang="fr-FR" sz="3600" dirty="0" err="1" smtClean="0">
                <a:solidFill>
                  <a:srgbClr val="00FFFF"/>
                </a:solidFill>
                <a:latin typeface="Times"/>
                <a:cs typeface="Times"/>
              </a:rPr>
              <a:t>telescope</a:t>
            </a:r>
            <a:endParaRPr lang="fr-FR" sz="1300" dirty="0">
              <a:solidFill>
                <a:srgbClr val="00FFFF"/>
              </a:solidFill>
              <a:latin typeface="Times"/>
              <a:cs typeface="Times"/>
              <a:sym typeface="Arial Black" charset="0"/>
            </a:endParaRPr>
          </a:p>
        </p:txBody>
      </p: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2043418" y="7265414"/>
            <a:ext cx="5789021" cy="979414"/>
            <a:chOff x="0" y="0"/>
            <a:chExt cx="8232989" cy="1392967"/>
          </a:xfrm>
        </p:grpSpPr>
        <p:sp>
          <p:nvSpPr>
            <p:cNvPr id="14356" name="Rectangle 20"/>
            <p:cNvSpPr>
              <a:spLocks/>
            </p:cNvSpPr>
            <p:nvPr/>
          </p:nvSpPr>
          <p:spPr bwMode="auto">
            <a:xfrm>
              <a:off x="0" y="0"/>
              <a:ext cx="8232989" cy="1392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4" tIns="65024" rIns="65024" bIns="65024"/>
            <a:lstStyle/>
            <a:p>
              <a:pPr defTabSz="642915"/>
              <a:endParaRPr lang="fr-FR" sz="1700">
                <a:latin typeface="Arial" charset="0"/>
                <a:cs typeface="Arial" charset="0"/>
                <a:sym typeface="Arial" charset="0"/>
              </a:endParaRPr>
            </a:p>
          </p:txBody>
        </p:sp>
        <p:pic>
          <p:nvPicPr>
            <p:cNvPr id="14357" name="Picture 21" descr="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232989" cy="1392967"/>
            </a:xfrm>
            <a:prstGeom prst="rect">
              <a:avLst/>
            </a:prstGeom>
            <a:noFill/>
            <a:ln w="12700" cap="flat" cmpd="sng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4359" name="Picture 23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58" y="4998146"/>
            <a:ext cx="1726778" cy="129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6" name="Grouper 15"/>
          <p:cNvGrpSpPr/>
          <p:nvPr/>
        </p:nvGrpSpPr>
        <p:grpSpPr>
          <a:xfrm>
            <a:off x="17086" y="503614"/>
            <a:ext cx="6275294" cy="2734737"/>
            <a:chOff x="17086" y="499422"/>
            <a:chExt cx="6275294" cy="2734737"/>
          </a:xfrm>
        </p:grpSpPr>
        <p:sp>
          <p:nvSpPr>
            <p:cNvPr id="13" name="Rectangle 12"/>
            <p:cNvSpPr/>
            <p:nvPr/>
          </p:nvSpPr>
          <p:spPr>
            <a:xfrm>
              <a:off x="61204" y="499422"/>
              <a:ext cx="6231176" cy="2734737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17086" y="514721"/>
              <a:ext cx="6105016" cy="2194839"/>
              <a:chOff x="-238750" y="626765"/>
              <a:chExt cx="6105016" cy="2194839"/>
            </a:xfrm>
          </p:grpSpPr>
          <p:sp>
            <p:nvSpPr>
              <p:cNvPr id="34" name="Rectangle 4"/>
              <p:cNvSpPr>
                <a:spLocks/>
              </p:cNvSpPr>
              <p:nvPr/>
            </p:nvSpPr>
            <p:spPr bwMode="auto">
              <a:xfrm>
                <a:off x="1365883" y="686149"/>
                <a:ext cx="850231" cy="260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 defTabSz="642915"/>
                <a:r>
                  <a:rPr lang="fr-FR" sz="1700">
                    <a:latin typeface="Corbel" charset="0"/>
                    <a:cs typeface="Corbel" charset="0"/>
                    <a:sym typeface="Corbel" charset="0"/>
                  </a:rPr>
                  <a:t>Nadir mode</a:t>
                </a:r>
                <a:endParaRPr lang="fr-FR" sz="1300">
                  <a:latin typeface="Corbel" charset="0"/>
                  <a:cs typeface="Corbel" charset="0"/>
                  <a:sym typeface="Corbel" charset="0"/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703091" y="1505021"/>
                <a:ext cx="1943917" cy="271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JEM-EUSO </a:t>
                </a:r>
                <a:r>
                  <a:rPr lang="fr-FR" dirty="0" err="1" smtClean="0"/>
                  <a:t>schematic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view</a:t>
                </a:r>
                <a:endParaRPr lang="fr-FR" dirty="0"/>
              </a:p>
            </p:txBody>
          </p:sp>
          <p:pic>
            <p:nvPicPr>
              <p:cNvPr id="37" name="Image 36" descr="JEMEUSOtelescopeSche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539" y="626765"/>
                <a:ext cx="4994375" cy="2194839"/>
              </a:xfrm>
              <a:prstGeom prst="rect">
                <a:avLst/>
              </a:prstGeom>
              <a:solidFill>
                <a:srgbClr val="B3A2C7"/>
              </a:solidFill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3035761" y="2337159"/>
                <a:ext cx="2256152" cy="4844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à coins arrondis 38"/>
              <p:cNvSpPr/>
              <p:nvPr/>
            </p:nvSpPr>
            <p:spPr>
              <a:xfrm>
                <a:off x="3035761" y="1897986"/>
                <a:ext cx="2459366" cy="439173"/>
              </a:xfrm>
              <a:prstGeom prst="roundRect">
                <a:avLst>
                  <a:gd name="adj" fmla="val 49167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97539" y="2424993"/>
                <a:ext cx="380990" cy="3966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98268" y="626765"/>
                <a:ext cx="239515" cy="13230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4723" y="2043967"/>
                <a:ext cx="239515" cy="425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Données stockées 42"/>
              <p:cNvSpPr/>
              <p:nvPr/>
            </p:nvSpPr>
            <p:spPr>
              <a:xfrm rot="954199">
                <a:off x="283221" y="1870929"/>
                <a:ext cx="286568" cy="151121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84723" y="1975886"/>
                <a:ext cx="205236" cy="680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923190" y="626765"/>
                <a:ext cx="368724" cy="1271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à coins arrondis 45"/>
              <p:cNvSpPr/>
              <p:nvPr/>
            </p:nvSpPr>
            <p:spPr>
              <a:xfrm>
                <a:off x="1329395" y="833920"/>
                <a:ext cx="864000" cy="165303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smtClean="0"/>
                  <a:t>Fresnel </a:t>
                </a:r>
                <a:r>
                  <a:rPr lang="fr-FR" sz="1000" dirty="0" err="1" smtClean="0"/>
                  <a:t>lens</a:t>
                </a:r>
                <a:r>
                  <a:rPr lang="fr-FR" sz="1000" dirty="0" smtClean="0"/>
                  <a:t> #2</a:t>
                </a:r>
                <a:endParaRPr lang="fr-FR" sz="1000" dirty="0"/>
              </a:p>
            </p:txBody>
          </p:sp>
          <p:sp>
            <p:nvSpPr>
              <p:cNvPr id="47" name="Rectangle à coins arrondis 46"/>
              <p:cNvSpPr/>
              <p:nvPr/>
            </p:nvSpPr>
            <p:spPr>
              <a:xfrm>
                <a:off x="-238750" y="1072323"/>
                <a:ext cx="1242822" cy="165303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err="1" smtClean="0"/>
                  <a:t>Precision</a:t>
                </a:r>
                <a:r>
                  <a:rPr lang="fr-FR" sz="1000" dirty="0" smtClean="0"/>
                  <a:t> Fresnel </a:t>
                </a:r>
                <a:r>
                  <a:rPr lang="fr-FR" sz="1000" dirty="0" err="1" smtClean="0"/>
                  <a:t>lens</a:t>
                </a:r>
                <a:endParaRPr lang="fr-FR" sz="1000" dirty="0"/>
              </a:p>
            </p:txBody>
          </p:sp>
          <p:cxnSp>
            <p:nvCxnSpPr>
              <p:cNvPr id="48" name="Connecteur droit 47"/>
              <p:cNvCxnSpPr/>
              <p:nvPr/>
            </p:nvCxnSpPr>
            <p:spPr>
              <a:xfrm>
                <a:off x="528519" y="1594394"/>
                <a:ext cx="178852" cy="0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512590" y="1597878"/>
                <a:ext cx="178852" cy="0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>
                <a:off x="501740" y="1605111"/>
                <a:ext cx="178852" cy="0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486936" y="1611878"/>
                <a:ext cx="178852" cy="0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Arc 51"/>
              <p:cNvSpPr/>
              <p:nvPr/>
            </p:nvSpPr>
            <p:spPr>
              <a:xfrm rot="18694468">
                <a:off x="538504" y="1640034"/>
                <a:ext cx="212632" cy="74783"/>
              </a:xfrm>
              <a:prstGeom prst="arc">
                <a:avLst>
                  <a:gd name="adj1" fmla="val 19182691"/>
                  <a:gd name="adj2" fmla="val 21208590"/>
                </a:avLst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Rectangle à coins arrondis 52"/>
              <p:cNvSpPr/>
              <p:nvPr/>
            </p:nvSpPr>
            <p:spPr>
              <a:xfrm>
                <a:off x="517700" y="1468891"/>
                <a:ext cx="402703" cy="131641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660"/>
                  </a:lnSpc>
                </a:pPr>
                <a:r>
                  <a:rPr lang="fr-FR" sz="900" dirty="0" smtClean="0"/>
                  <a:t>Iris</a:t>
                </a:r>
                <a:endParaRPr lang="fr-FR" sz="900" dirty="0"/>
              </a:p>
            </p:txBody>
          </p:sp>
          <p:sp>
            <p:nvSpPr>
              <p:cNvPr id="54" name="Rectangle à coins arrondis 53"/>
              <p:cNvSpPr/>
              <p:nvPr/>
            </p:nvSpPr>
            <p:spPr>
              <a:xfrm>
                <a:off x="73096" y="2262153"/>
                <a:ext cx="864000" cy="165303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smtClean="0"/>
                  <a:t>Fresnel </a:t>
                </a:r>
                <a:r>
                  <a:rPr lang="fr-FR" sz="1000" dirty="0" err="1" smtClean="0"/>
                  <a:t>lens</a:t>
                </a:r>
                <a:r>
                  <a:rPr lang="fr-FR" sz="1000" dirty="0" smtClean="0"/>
                  <a:t> #1</a:t>
                </a:r>
                <a:endParaRPr lang="fr-FR" sz="1000" dirty="0"/>
              </a:p>
            </p:txBody>
          </p:sp>
          <p:sp>
            <p:nvSpPr>
              <p:cNvPr id="55" name="Rectangle à coins arrondis 54"/>
              <p:cNvSpPr/>
              <p:nvPr/>
            </p:nvSpPr>
            <p:spPr>
              <a:xfrm>
                <a:off x="4345671" y="1744073"/>
                <a:ext cx="1355909" cy="168909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smtClean="0"/>
                  <a:t>Focal surface detectors</a:t>
                </a:r>
                <a:endParaRPr lang="fr-FR" sz="1000" dirty="0"/>
              </a:p>
            </p:txBody>
          </p:sp>
          <p:sp>
            <p:nvSpPr>
              <p:cNvPr id="56" name="Rectangle à coins arrondis 55"/>
              <p:cNvSpPr/>
              <p:nvPr/>
            </p:nvSpPr>
            <p:spPr>
              <a:xfrm>
                <a:off x="4486697" y="1319537"/>
                <a:ext cx="1379569" cy="165303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smtClean="0"/>
                  <a:t>Support of </a:t>
                </a:r>
                <a:r>
                  <a:rPr lang="fr-FR" sz="1000" dirty="0"/>
                  <a:t>f</a:t>
                </a:r>
                <a:r>
                  <a:rPr lang="fr-FR" sz="1000" dirty="0" smtClean="0"/>
                  <a:t>ocal surface</a:t>
                </a:r>
                <a:endParaRPr lang="fr-FR" sz="1000" dirty="0"/>
              </a:p>
            </p:txBody>
          </p:sp>
          <p:sp>
            <p:nvSpPr>
              <p:cNvPr id="57" name="Rectangle à coins arrondis 56"/>
              <p:cNvSpPr/>
              <p:nvPr/>
            </p:nvSpPr>
            <p:spPr>
              <a:xfrm>
                <a:off x="4547615" y="881707"/>
                <a:ext cx="899439" cy="168909"/>
              </a:xfrm>
              <a:prstGeom prst="roundRect">
                <a:avLst>
                  <a:gd name="adj" fmla="val 50000"/>
                </a:avLst>
              </a:prstGeom>
              <a:solidFill>
                <a:srgbClr val="66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860"/>
                  </a:lnSpc>
                </a:pPr>
                <a:r>
                  <a:rPr lang="fr-FR" sz="1000" dirty="0" err="1" smtClean="0"/>
                  <a:t>Electronics</a:t>
                </a:r>
                <a:endParaRPr lang="fr-FR" sz="1000" dirty="0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176218" y="2659460"/>
              <a:ext cx="4505952" cy="492443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~140 </a:t>
              </a:r>
              <a:r>
                <a:rPr lang="fr-FR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PDMs</a:t>
              </a:r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 (0.3 M </a:t>
              </a:r>
              <a:r>
                <a:rPr lang="fr-FR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pix</a:t>
              </a:r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) on 2.3 m </a:t>
              </a:r>
              <a:r>
                <a:rPr lang="fr-FR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diameter</a:t>
              </a:r>
              <a:endParaRPr lang="fr-FR" sz="1600" dirty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Focal</a:t>
              </a:r>
              <a:r>
                <a:rPr lang="fr-FR" sz="1600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Surface. ±30° large Field of </a:t>
              </a:r>
              <a:r>
                <a:rPr lang="fr-FR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View</a:t>
              </a:r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 (</a:t>
              </a:r>
              <a:r>
                <a:rPr lang="fr-FR" sz="1600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FoV</a:t>
              </a:r>
              <a:r>
                <a:rPr lang="fr-FR" sz="1600" dirty="0" smtClean="0">
                  <a:solidFill>
                    <a:srgbClr val="000090"/>
                  </a:solidFill>
                  <a:latin typeface="Arial"/>
                  <a:cs typeface="Arial"/>
                </a:rPr>
                <a:t>)</a:t>
              </a:r>
              <a:endParaRPr lang="fr-FR" sz="160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pic>
          <p:nvPicPr>
            <p:cNvPr id="5" name="Image 4" descr="F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690" y="1810194"/>
              <a:ext cx="1559997" cy="1403997"/>
            </a:xfrm>
            <a:prstGeom prst="rect">
              <a:avLst/>
            </a:prstGeom>
            <a:noFill/>
          </p:spPr>
        </p:pic>
        <p:cxnSp>
          <p:nvCxnSpPr>
            <p:cNvPr id="8" name="Connecteur droit 7"/>
            <p:cNvCxnSpPr>
              <a:endCxn id="6" idx="0"/>
            </p:cNvCxnSpPr>
            <p:nvPr/>
          </p:nvCxnSpPr>
          <p:spPr>
            <a:xfrm flipH="1">
              <a:off x="3856656" y="1722515"/>
              <a:ext cx="98934" cy="35586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3280787" y="2078381"/>
              <a:ext cx="1151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~140 </a:t>
              </a:r>
              <a:r>
                <a:rPr lang="fr-FR" sz="1200" dirty="0" err="1" smtClean="0"/>
                <a:t>PDMs</a:t>
              </a:r>
              <a:r>
                <a:rPr lang="fr-FR" sz="1200" dirty="0" smtClean="0"/>
                <a:t> </a:t>
              </a:r>
            </a:p>
            <a:p>
              <a:pPr algn="ctr"/>
              <a:r>
                <a:rPr lang="fr-FR" sz="1200" dirty="0" smtClean="0"/>
                <a:t>64ch-</a:t>
              </a:r>
              <a:r>
                <a:rPr lang="fr-FR" sz="1200" dirty="0" err="1" smtClean="0"/>
                <a:t>MAPMTs</a:t>
              </a:r>
            </a:p>
            <a:p>
              <a:pPr algn="ctr"/>
              <a:r>
                <a:rPr lang="fr-FR" sz="1200" dirty="0" err="1"/>
                <a:t>x ~5000</a:t>
              </a:r>
              <a:endParaRPr lang="fr-FR" sz="1200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723970" y="2206131"/>
              <a:ext cx="5684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</a:rPr>
                <a:t>1PDM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8842340" y="653794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7</a:t>
            </a:r>
            <a:endParaRPr lang="fr-FR" b="1" dirty="0"/>
          </a:p>
        </p:txBody>
      </p:sp>
      <p:pic>
        <p:nvPicPr>
          <p:cNvPr id="64" name="Picture 25" descr="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49" y="55216"/>
            <a:ext cx="2839641" cy="283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" name="ZoneTexte 64"/>
          <p:cNvSpPr txBox="1"/>
          <p:nvPr/>
        </p:nvSpPr>
        <p:spPr>
          <a:xfrm>
            <a:off x="5702890" y="2875185"/>
            <a:ext cx="3356499" cy="557362"/>
          </a:xfrm>
          <a:prstGeom prst="rect">
            <a:avLst/>
          </a:prstGeom>
          <a:solidFill>
            <a:schemeClr val="tx1"/>
          </a:solidFill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Coverage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between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lattitude</a:t>
            </a:r>
            <a:r>
              <a:rPr lang="fr-FR" sz="1600" dirty="0" smtClean="0">
                <a:solidFill>
                  <a:schemeClr val="bg1"/>
                </a:solidFill>
              </a:rPr>
              <a:t> of ±51.6°</a:t>
            </a:r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Noth</a:t>
            </a:r>
            <a:r>
              <a:rPr lang="fr-FR" sz="1600" dirty="0" smtClean="0">
                <a:solidFill>
                  <a:schemeClr val="bg1"/>
                </a:solidFill>
              </a:rPr>
              <a:t> to </a:t>
            </a:r>
            <a:r>
              <a:rPr lang="fr-FR" sz="1600" dirty="0" err="1" smtClean="0">
                <a:solidFill>
                  <a:schemeClr val="bg1"/>
                </a:solidFill>
              </a:rPr>
              <a:t>Southof</a:t>
            </a:r>
            <a:r>
              <a:rPr lang="fr-FR" sz="1600" dirty="0" smtClean="0">
                <a:solidFill>
                  <a:schemeClr val="bg1"/>
                </a:solidFill>
              </a:rPr>
              <a:t> the </a:t>
            </a:r>
            <a:r>
              <a:rPr lang="fr-FR" sz="1600" dirty="0" err="1" smtClean="0">
                <a:solidFill>
                  <a:schemeClr val="bg1"/>
                </a:solidFill>
              </a:rPr>
              <a:t>earth</a:t>
            </a:r>
            <a:r>
              <a:rPr lang="fr-FR" sz="1600" dirty="0" smtClean="0">
                <a:solidFill>
                  <a:schemeClr val="bg1"/>
                </a:solidFill>
              </a:rPr>
              <a:t> by ISS </a:t>
            </a:r>
            <a:r>
              <a:rPr lang="fr-FR" sz="1600" dirty="0" err="1" smtClean="0">
                <a:solidFill>
                  <a:schemeClr val="bg1"/>
                </a:solidFill>
              </a:rPr>
              <a:t>orbit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7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ackovjac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" y="0"/>
            <a:ext cx="9138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9032" y="6481688"/>
            <a:ext cx="8171999" cy="252000"/>
          </a:xfrm>
          <a:solidFill>
            <a:srgbClr val="D4D8EB"/>
          </a:solidFill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Calibri" charset="0"/>
              </a:rPr>
              <a:t>Simon Mackovjak: Progress of UV background analysis from EUSO-Balloon data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41300" y="1964531"/>
            <a:ext cx="530200" cy="44414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700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4372199" y="2945681"/>
            <a:ext cx="2671092" cy="4219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700">
              <a:solidFill>
                <a:srgbClr val="FFFFFF"/>
              </a:solidFill>
            </a:endParaRPr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5723930" y="4510609"/>
            <a:ext cx="2671093" cy="4230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700">
              <a:solidFill>
                <a:srgbClr val="FFFFFF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3382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87982"/>
            <a:ext cx="9144000" cy="1506885"/>
          </a:xfrm>
        </p:spPr>
        <p:txBody>
          <a:bodyPr/>
          <a:lstStyle/>
          <a:p>
            <a:r>
              <a:rPr lang="fr-FR" sz="4100">
                <a:solidFill>
                  <a:srgbClr val="00FFFF"/>
                </a:solidFill>
                <a:latin typeface="Times New Roman"/>
                <a:cs typeface="Times New Roman"/>
                <a:sym typeface="Calibri" charset="0"/>
              </a:rPr>
              <a:t>Results on UV background</a:t>
            </a:r>
            <a:endParaRPr lang="fr-FR" sz="1300">
              <a:solidFill>
                <a:srgbClr val="00FFFF"/>
              </a:solidFill>
              <a:latin typeface="Times New Roman"/>
              <a:cs typeface="Times New Roman"/>
              <a:sym typeface="Calibri" charset="0"/>
            </a:endParaRP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 flipH="1">
            <a:off x="1773449" y="3888242"/>
            <a:ext cx="5471666" cy="2645073"/>
            <a:chOff x="-1" y="0"/>
            <a:chExt cx="7781697" cy="3761965"/>
          </a:xfrm>
        </p:grpSpPr>
        <p:pic>
          <p:nvPicPr>
            <p:cNvPr id="21508" name="Picture 4" descr="image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24925" r="20801" b="28094"/>
            <a:stretch>
              <a:fillRect/>
            </a:stretch>
          </p:blipFill>
          <p:spPr bwMode="auto">
            <a:xfrm>
              <a:off x="-1" y="0"/>
              <a:ext cx="7781697" cy="3652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1924430" y="3242665"/>
              <a:ext cx="1254702" cy="519300"/>
              <a:chOff x="-1" y="-95346"/>
              <a:chExt cx="1254702" cy="519299"/>
            </a:xfrm>
          </p:grpSpPr>
          <p:grpSp>
            <p:nvGrpSpPr>
              <p:cNvPr id="21510" name="Group 6"/>
              <p:cNvGrpSpPr>
                <a:grpSpLocks/>
              </p:cNvGrpSpPr>
              <p:nvPr/>
            </p:nvGrpSpPr>
            <p:grpSpPr bwMode="auto">
              <a:xfrm>
                <a:off x="-1" y="125962"/>
                <a:ext cx="503852" cy="62983"/>
                <a:chOff x="-1" y="0"/>
                <a:chExt cx="503852" cy="62982"/>
              </a:xfrm>
            </p:grpSpPr>
            <p:sp>
              <p:nvSpPr>
                <p:cNvPr id="21511" name="Line 7"/>
                <p:cNvSpPr>
                  <a:spLocks noChangeShapeType="1"/>
                </p:cNvSpPr>
                <p:nvPr/>
              </p:nvSpPr>
              <p:spPr bwMode="auto">
                <a:xfrm>
                  <a:off x="-1" y="62981"/>
                  <a:ext cx="503852" cy="1"/>
                </a:xfrm>
                <a:prstGeom prst="line">
                  <a:avLst/>
                </a:prstGeom>
                <a:noFill/>
                <a:ln w="31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65024" tIns="65024" rIns="65024" bIns="65024"/>
                <a:lstStyle/>
                <a:p>
                  <a:pPr defTabSz="321457"/>
                  <a:endParaRPr lang="fr-FR" sz="1000"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512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0" y="0"/>
                  <a:ext cx="1" cy="62982"/>
                </a:xfrm>
                <a:prstGeom prst="line">
                  <a:avLst/>
                </a:prstGeom>
                <a:noFill/>
                <a:ln w="31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65024" tIns="65024" rIns="65024" bIns="65024"/>
                <a:lstStyle/>
                <a:p>
                  <a:pPr defTabSz="321457"/>
                  <a:endParaRPr lang="fr-FR" sz="1000"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21513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503850" y="0"/>
                  <a:ext cx="1" cy="62982"/>
                </a:xfrm>
                <a:prstGeom prst="line">
                  <a:avLst/>
                </a:prstGeom>
                <a:noFill/>
                <a:ln w="31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65024" tIns="65024" rIns="65024" bIns="65024"/>
                <a:lstStyle/>
                <a:p>
                  <a:pPr defTabSz="321457"/>
                  <a:endParaRPr lang="fr-FR" sz="1000"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</p:grpSp>
          <p:sp>
            <p:nvSpPr>
              <p:cNvPr id="21514" name="Rectangle 10"/>
              <p:cNvSpPr>
                <a:spLocks/>
              </p:cNvSpPr>
              <p:nvPr/>
            </p:nvSpPr>
            <p:spPr bwMode="auto">
              <a:xfrm>
                <a:off x="3" y="-95346"/>
                <a:ext cx="1254698" cy="519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5024" tIns="65024" rIns="65024" bIns="65024"/>
              <a:lstStyle/>
              <a:p>
                <a:pPr defTabSz="452050"/>
                <a:r>
                  <a:rPr lang="fr-FR" sz="1300">
                    <a:solidFill>
                      <a:srgbClr val="FF0000"/>
                    </a:solidFill>
                    <a:latin typeface="Calibri" charset="0"/>
                    <a:cs typeface="Calibri" charset="0"/>
                    <a:sym typeface="Calibri" charset="0"/>
                  </a:rPr>
                  <a:t>10 km</a:t>
                </a:r>
                <a:endParaRPr lang="fr-FR" sz="1300"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</p:grpSp>
      <p:pic>
        <p:nvPicPr>
          <p:cNvPr id="21515" name="Picture 11" descr="multigraph_0308-0548_r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r="5627"/>
          <a:stretch>
            <a:fillRect/>
          </a:stretch>
        </p:blipFill>
        <p:spPr bwMode="auto">
          <a:xfrm>
            <a:off x="1349288" y="776353"/>
            <a:ext cx="6318870" cy="30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21</a:t>
            </a:fld>
            <a:endParaRPr lang="fr-FR"/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105051" y="6486916"/>
            <a:ext cx="5674351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700">
                <a:solidFill>
                  <a:schemeClr val="bg1">
                    <a:lumMod val="95000"/>
                  </a:schemeClr>
                </a:solidFill>
              </a:rPr>
              <a:t>S. Macovjak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(JEM-EUSO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collaboration), ICRC #1302 (2015)</a:t>
            </a:r>
            <a:endParaRPr lang="fr-FR" sz="13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172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ir_map_r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6576"/>
            <a:ext cx="9144000" cy="27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0" name="Picture 2" descr="uv_map_r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357"/>
            <a:ext cx="9144000" cy="27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333854" y="236324"/>
            <a:ext cx="8501122" cy="6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36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UV Background and Atmospheric Conditions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22</a:t>
            </a:fld>
            <a:endParaRPr lang="fr-FR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>
            <a:off x="105051" y="6486916"/>
            <a:ext cx="5674351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700">
                <a:solidFill>
                  <a:schemeClr val="bg1">
                    <a:lumMod val="95000"/>
                  </a:schemeClr>
                </a:solidFill>
              </a:rPr>
              <a:t>S. Macovjak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(JEM-EUSO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collaboration), ICRC #1302 (2015)</a:t>
            </a:r>
            <a:endParaRPr lang="fr-FR" sz="13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6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uv_ir_r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552"/>
            <a:ext cx="9144000" cy="433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965297" y="42635"/>
            <a:ext cx="7338243" cy="13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en-US" sz="40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Important for </a:t>
            </a:r>
            <a:r>
              <a:rPr lang="fr-FR" sz="40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JEM-EUSO</a:t>
            </a:r>
            <a:r>
              <a:rPr lang="fr-FR" sz="4000">
                <a:solidFill>
                  <a:srgbClr val="00FFFF"/>
                </a:soli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4000">
                <a:solidFill>
                  <a:srgbClr val="00FFFF"/>
                </a:solidFill>
                <a:latin typeface="Times New Roman"/>
                <a:cs typeface="Times New Roman"/>
              </a:rPr>
              <a:t>Best conditions for measuring EAS</a:t>
            </a:r>
            <a:endParaRPr lang="fr-FR" sz="400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23</a:t>
            </a:fld>
            <a:endParaRPr lang="fr-FR"/>
          </a:p>
        </p:txBody>
      </p:sp>
      <p:sp>
        <p:nvSpPr>
          <p:cNvPr id="5" name="Rectangle 14"/>
          <p:cNvSpPr>
            <a:spLocks/>
          </p:cNvSpPr>
          <p:nvPr/>
        </p:nvSpPr>
        <p:spPr bwMode="auto">
          <a:xfrm>
            <a:off x="105051" y="6471236"/>
            <a:ext cx="5674351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700">
                <a:solidFill>
                  <a:schemeClr val="bg1">
                    <a:lumMod val="95000"/>
                  </a:schemeClr>
                </a:solidFill>
              </a:rPr>
              <a:t>S. Macovjak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(JEM-EUSO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collaboration), ICRC #1302 (2015)</a:t>
            </a:r>
            <a:endParaRPr lang="fr-FR" sz="13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464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/>
          </p:cNvSpPr>
          <p:nvPr/>
        </p:nvSpPr>
        <p:spPr bwMode="auto">
          <a:xfrm>
            <a:off x="3725819" y="5448132"/>
            <a:ext cx="5439296" cy="1149350"/>
          </a:xfrm>
          <a:prstGeom prst="rect">
            <a:avLst/>
          </a:prstGeom>
          <a:solidFill>
            <a:srgbClr val="000090">
              <a:alpha val="68000"/>
            </a:srgbClr>
          </a:solidFill>
          <a:ln>
            <a:noFill/>
          </a:ln>
          <a:effectLst/>
        </p:spPr>
        <p:txBody>
          <a:bodyPr lIns="35717" tIns="35717" rIns="35717" bIns="35717" anchor="ctr">
            <a:spAutoFit/>
          </a:bodyPr>
          <a:lstStyle/>
          <a:p>
            <a:pPr defTabSz="321457"/>
            <a:r>
              <a:rPr lang="fr-FR" sz="1400">
                <a:solidFill>
                  <a:srgbClr val="FFFF00"/>
                </a:solidFill>
                <a:latin typeface="Arial"/>
                <a:cs typeface="Arial"/>
                <a:sym typeface="Helvetica" charset="0"/>
              </a:rPr>
              <a:t>Image of one helicopter event obtained by integrating the counts in each pixel for the whole </a:t>
            </a:r>
            <a:r>
              <a:rPr lang="fr-FR" sz="1400" b="1">
                <a:solidFill>
                  <a:srgbClr val="FFFF00"/>
                </a:solidFill>
                <a:latin typeface="Arial"/>
                <a:cs typeface="Arial"/>
                <a:sym typeface="Helvetica" charset="0"/>
              </a:rPr>
              <a:t>packet=1960 of RUN=043202</a:t>
            </a:r>
            <a:r>
              <a:rPr lang="fr-FR" sz="1400">
                <a:solidFill>
                  <a:srgbClr val="FFFF00"/>
                </a:solidFill>
                <a:latin typeface="Arial"/>
                <a:cs typeface="Arial"/>
                <a:sym typeface="Helvetica" charset="0"/>
              </a:rPr>
              <a:t> (128 GTUs). A threshold is applied to the minimum signal level to emphasize the location of the track. The UV-led and Xe-flasher signals are centered around pixel (X=5;Y=26).</a:t>
            </a:r>
            <a:endParaRPr lang="fr-FR" sz="14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61" y="46274"/>
            <a:ext cx="7804547" cy="630660"/>
          </a:xfrm>
        </p:spPr>
        <p:txBody>
          <a:bodyPr>
            <a:noAutofit/>
          </a:bodyPr>
          <a:lstStyle/>
          <a:p>
            <a:pPr defTabSz="410751"/>
            <a:r>
              <a:rPr lang="fr-FR" sz="40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Typical LED-laser-Xe_flasher event</a:t>
            </a:r>
          </a:p>
        </p:txBody>
      </p:sp>
      <p:pic>
        <p:nvPicPr>
          <p:cNvPr id="24579" name="Picture 3" descr="P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0930" b="4663"/>
          <a:stretch>
            <a:fillRect/>
          </a:stretch>
        </p:blipFill>
        <p:spPr bwMode="auto">
          <a:xfrm>
            <a:off x="3964875" y="736431"/>
            <a:ext cx="5166940" cy="473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2" name="Picture 6" descr="EserICRCfinal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10091" r="12193" b="44986"/>
          <a:stretch>
            <a:fillRect/>
          </a:stretch>
        </p:blipFill>
        <p:spPr bwMode="auto">
          <a:xfrm>
            <a:off x="-68089" y="1360662"/>
            <a:ext cx="4002733" cy="33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24</a:t>
            </a:fld>
            <a:endParaRPr lang="fr-FR"/>
          </a:p>
        </p:txBody>
      </p:sp>
      <p:sp>
        <p:nvSpPr>
          <p:cNvPr id="9" name="Rectangle 14"/>
          <p:cNvSpPr>
            <a:spLocks/>
          </p:cNvSpPr>
          <p:nvPr/>
        </p:nvSpPr>
        <p:spPr bwMode="auto">
          <a:xfrm>
            <a:off x="105051" y="6518276"/>
            <a:ext cx="6239917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>
                <a:solidFill>
                  <a:schemeClr val="bg1">
                    <a:lumMod val="95000"/>
                  </a:schemeClr>
                </a:solidFill>
              </a:rPr>
              <a:t>G.Suino (INFN-TO)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(JEM-EUSO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collaboration), ICRC #0925 (2015)</a:t>
            </a:r>
            <a:endParaRPr lang="fr-FR" sz="13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417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trigg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75" y="3343928"/>
            <a:ext cx="4442004" cy="32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154037"/>
            <a:ext cx="4319736" cy="1471166"/>
          </a:xfrm>
        </p:spPr>
        <p:txBody>
          <a:bodyPr>
            <a:noAutofit/>
          </a:bodyPr>
          <a:lstStyle/>
          <a:p>
            <a:pPr defTabSz="364988"/>
            <a:r>
              <a:rPr lang="fr-FR" sz="32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Time evolution of the signal in the underlined 3x3 pixel box</a:t>
            </a:r>
          </a:p>
        </p:txBody>
      </p:sp>
      <p:pic>
        <p:nvPicPr>
          <p:cNvPr id="25602" name="Picture 2" descr="box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37" y="-2233"/>
            <a:ext cx="4887888" cy="330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/>
          </p:cNvSpPr>
          <p:nvPr/>
        </p:nvSpPr>
        <p:spPr bwMode="auto">
          <a:xfrm>
            <a:off x="359420" y="3232547"/>
            <a:ext cx="3645545" cy="63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70113"/>
            <a:r>
              <a:rPr lang="fr-FR" b="1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t>Triggers in this packet in the entire PDM</a:t>
            </a:r>
            <a:endParaRPr lang="fr-FR" sz="1300">
              <a:solidFill>
                <a:srgbClr val="FFFFF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346026" y="1811011"/>
            <a:ext cx="4020234" cy="4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321457"/>
            <a:r>
              <a:rPr lang="fr-FR" sz="130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 Number of counts recored in the 3 3 pixel-box</a:t>
            </a:r>
          </a:p>
          <a:p>
            <a:pPr defTabSz="321457"/>
            <a:r>
              <a:rPr lang="fr-FR" sz="130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centered around (X=5;Y=26) during the entire packet.</a:t>
            </a:r>
            <a:endParaRPr lang="fr-FR" sz="1300">
              <a:solidFill>
                <a:schemeClr val="bg1"/>
              </a:solidFill>
            </a:endParaRP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16743" y="3882698"/>
            <a:ext cx="4302993" cy="4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/>
            <a:r>
              <a:rPr lang="fr-FR" sz="13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t> Sequence of trigger alerts in the different ECs where </a:t>
            </a:r>
          </a:p>
          <a:p>
            <a:pPr defTabSz="321457"/>
            <a:r>
              <a:rPr lang="fr-FR" sz="13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t>the pixel</a:t>
            </a:r>
            <a:r>
              <a:rPr lang="en-US" altLang="en-US" sz="13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fr-FR" sz="13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t>(X=5;Y=26) is located during the entire packet.</a:t>
            </a:r>
            <a:endParaRPr lang="fr-FR" sz="1300">
              <a:solidFill>
                <a:srgbClr val="FFFFFF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6865711" y="3736943"/>
            <a:ext cx="1633646" cy="983377"/>
            <a:chOff x="517922" y="4488845"/>
            <a:chExt cx="1633646" cy="983377"/>
          </a:xfrm>
        </p:grpSpPr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>
              <a:off x="517922" y="4655716"/>
              <a:ext cx="807021" cy="0"/>
            </a:xfrm>
            <a:prstGeom prst="line">
              <a:avLst/>
            </a:prstGeom>
            <a:noFill/>
            <a:ln w="63500" cap="flat" cmpd="sng">
              <a:solidFill>
                <a:srgbClr val="C8250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700"/>
            </a:p>
          </p:txBody>
        </p:sp>
        <p:sp>
          <p:nvSpPr>
            <p:cNvPr id="25608" name="Rectangle 8"/>
            <p:cNvSpPr>
              <a:spLocks/>
            </p:cNvSpPr>
            <p:nvPr/>
          </p:nvSpPr>
          <p:spPr bwMode="auto">
            <a:xfrm>
              <a:off x="1655342" y="4488845"/>
              <a:ext cx="496226" cy="333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lang="fr-FR" sz="1700" b="1">
                  <a:solidFill>
                    <a:srgbClr val="C82506"/>
                  </a:solidFill>
                  <a:latin typeface="Helvetica" charset="0"/>
                  <a:cs typeface="Helvetica" charset="0"/>
                  <a:sym typeface="Helvetica" charset="0"/>
                </a:rPr>
                <a:t>EC4</a:t>
              </a:r>
              <a:endParaRPr lang="fr-FR" sz="13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517922" y="4981650"/>
              <a:ext cx="807021" cy="0"/>
            </a:xfrm>
            <a:prstGeom prst="line">
              <a:avLst/>
            </a:prstGeom>
            <a:noFill/>
            <a:ln w="63500" cap="flat" cmpd="sng">
              <a:solidFill>
                <a:srgbClr val="70BF4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700"/>
            </a:p>
          </p:txBody>
        </p:sp>
        <p:sp>
          <p:nvSpPr>
            <p:cNvPr id="25610" name="Rectangle 10"/>
            <p:cNvSpPr>
              <a:spLocks/>
            </p:cNvSpPr>
            <p:nvPr/>
          </p:nvSpPr>
          <p:spPr bwMode="auto">
            <a:xfrm>
              <a:off x="1655342" y="4814779"/>
              <a:ext cx="496226" cy="333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lang="fr-FR" sz="1700" b="1">
                  <a:solidFill>
                    <a:srgbClr val="70BF41"/>
                  </a:solidFill>
                  <a:latin typeface="Helvetica" charset="0"/>
                  <a:cs typeface="Helvetica" charset="0"/>
                  <a:sym typeface="Helvetica" charset="0"/>
                </a:rPr>
                <a:t>EC5</a:t>
              </a:r>
              <a:endParaRPr lang="fr-FR" sz="13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>
              <a:off x="517922" y="5308699"/>
              <a:ext cx="807021" cy="0"/>
            </a:xfrm>
            <a:prstGeom prst="line">
              <a:avLst/>
            </a:prstGeom>
            <a:noFill/>
            <a:ln w="63500" cap="flat" cmpd="sng">
              <a:solidFill>
                <a:srgbClr val="0365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fr-FR" sz="1700"/>
            </a:p>
          </p:txBody>
        </p:sp>
        <p:sp>
          <p:nvSpPr>
            <p:cNvPr id="25612" name="Rectangle 12"/>
            <p:cNvSpPr>
              <a:spLocks/>
            </p:cNvSpPr>
            <p:nvPr/>
          </p:nvSpPr>
          <p:spPr bwMode="auto">
            <a:xfrm>
              <a:off x="1646412" y="5138480"/>
              <a:ext cx="496226" cy="333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lang="fr-FR" sz="1700" b="1">
                  <a:solidFill>
                    <a:srgbClr val="0365C0"/>
                  </a:solidFill>
                  <a:latin typeface="Helvetica" charset="0"/>
                  <a:cs typeface="Helvetica" charset="0"/>
                  <a:sym typeface="Helvetica" charset="0"/>
                </a:rPr>
                <a:t>EC6</a:t>
              </a:r>
              <a:endParaRPr lang="fr-FR" sz="1300"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5613" name="Rectangle 13"/>
          <p:cNvSpPr>
            <a:spLocks/>
          </p:cNvSpPr>
          <p:nvPr/>
        </p:nvSpPr>
        <p:spPr bwMode="auto">
          <a:xfrm>
            <a:off x="66973" y="5901924"/>
            <a:ext cx="4545211" cy="4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/>
            <a:r>
              <a:rPr lang="fr-FR" sz="130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fr-FR" sz="1300" b="1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The minimum signal required to trigger should exceed the average background level by 2.1 </a:t>
            </a:r>
            <a:r>
              <a:rPr lang="fr-FR" sz="1300" b="1" u="sng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+</a:t>
            </a:r>
            <a:r>
              <a:rPr lang="fr-FR" sz="1300" b="1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 0.3 times. 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105051" y="6502596"/>
            <a:ext cx="6239917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>
                <a:solidFill>
                  <a:schemeClr val="bg1">
                    <a:lumMod val="95000"/>
                  </a:schemeClr>
                </a:solidFill>
              </a:rPr>
              <a:t>G.Suino (INFN-TO)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(JEM-EUSO</a:t>
            </a:r>
            <a:r>
              <a:rPr lang="ja-JP" altLang="en-US" sz="17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1700">
                <a:solidFill>
                  <a:schemeClr val="bg1">
                    <a:lumMod val="95000"/>
                  </a:schemeClr>
                </a:solidFill>
              </a:rPr>
              <a:t>collaboration), ICRC #0925 (2015)</a:t>
            </a:r>
            <a:endParaRPr lang="fr-FR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055320" y="1213882"/>
            <a:ext cx="404360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LED</a:t>
            </a:r>
            <a:endParaRPr lang="fr-FR" sz="1300"/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5780857" y="1219463"/>
            <a:ext cx="496332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laser</a:t>
            </a:r>
            <a:endParaRPr lang="fr-FR" sz="1300"/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6468443" y="392351"/>
            <a:ext cx="947146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Xe flasher</a:t>
            </a:r>
            <a:endParaRPr lang="fr-FR" sz="1300"/>
          </a:p>
        </p:txBody>
      </p:sp>
      <p:sp>
        <p:nvSpPr>
          <p:cNvPr id="25618" name="Rectangle 18"/>
          <p:cNvSpPr>
            <a:spLocks/>
          </p:cNvSpPr>
          <p:nvPr/>
        </p:nvSpPr>
        <p:spPr bwMode="auto">
          <a:xfrm>
            <a:off x="6650385" y="1696085"/>
            <a:ext cx="1892417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afterpulse Xe flasher</a:t>
            </a:r>
            <a:endParaRPr lang="fr-FR" sz="13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615912" y="6309310"/>
            <a:ext cx="2133600" cy="365125"/>
          </a:xfrm>
        </p:spPr>
        <p:txBody>
          <a:bodyPr/>
          <a:lstStyle/>
          <a:p>
            <a:fld id="{995EF62A-F50E-E540-B790-F7C72B1CE72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530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10751"/>
            <a:r>
              <a:rPr lang="fr-FR" sz="4000">
                <a:solidFill>
                  <a:srgbClr val="00FFFF"/>
                </a:solidFill>
                <a:latin typeface="Times New Roman"/>
                <a:cs typeface="Times New Roman"/>
                <a:sym typeface="Helvetica Light" charset="0"/>
              </a:rPr>
              <a:t>Data Analysis</a:t>
            </a:r>
          </a:p>
        </p:txBody>
      </p:sp>
      <p:pic>
        <p:nvPicPr>
          <p:cNvPr id="28675" name="Picture 3" descr="Beatrice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7" b="28301"/>
          <a:stretch/>
        </p:blipFill>
        <p:spPr bwMode="auto">
          <a:xfrm>
            <a:off x="0" y="1600200"/>
            <a:ext cx="9144000" cy="331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68089" y="6317079"/>
            <a:ext cx="7105307" cy="3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600">
                <a:solidFill>
                  <a:srgbClr val="D4D8EB"/>
                </a:solidFill>
              </a:rPr>
              <a:t>B. Panico &amp; F. Guarino (INFN-NA) et al. (JEM-EUSO collaboration), ICRC #1155</a:t>
            </a:r>
            <a:r>
              <a:rPr lang="ja-JP" altLang="en-US" sz="1600">
                <a:solidFill>
                  <a:srgbClr val="D4D8EB"/>
                </a:solidFill>
              </a:rPr>
              <a:t> </a:t>
            </a:r>
            <a:r>
              <a:rPr lang="en-US" altLang="ja-JP" sz="1600">
                <a:solidFill>
                  <a:srgbClr val="D4D8EB"/>
                </a:solidFill>
              </a:rPr>
              <a:t>(2015)</a:t>
            </a:r>
            <a:endParaRPr lang="fr-FR" sz="1600">
              <a:solidFill>
                <a:srgbClr val="D4D8EB"/>
              </a:solidFill>
            </a:endParaRP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7525683" y="1251069"/>
            <a:ext cx="745806" cy="3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OffLine</a:t>
            </a:r>
            <a:endParaRPr lang="fr-FR" sz="130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492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669727" y="565920"/>
            <a:ext cx="7804547" cy="621729"/>
          </a:xfrm>
        </p:spPr>
        <p:txBody>
          <a:bodyPr>
            <a:noAutofit/>
          </a:bodyPr>
          <a:lstStyle/>
          <a:p>
            <a:pPr defTabSz="410751"/>
            <a:r>
              <a:rPr lang="fr-FR" sz="40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Reconstruction of laser tracks</a:t>
            </a:r>
          </a:p>
        </p:txBody>
      </p:sp>
      <p:pic>
        <p:nvPicPr>
          <p:cNvPr id="29699" name="Picture 3" descr="slide6-ball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12262" r="13051" b="64381"/>
          <a:stretch>
            <a:fillRect/>
          </a:stretch>
        </p:blipFill>
        <p:spPr bwMode="auto">
          <a:xfrm>
            <a:off x="108273" y="1689944"/>
            <a:ext cx="8926339" cy="39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27</a:t>
            </a:fld>
            <a:endParaRPr lang="fr-FR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68089" y="6317080"/>
            <a:ext cx="4868016" cy="3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altLang="ja-JP" sz="1600">
                <a:solidFill>
                  <a:srgbClr val="D4D8EB"/>
                </a:solidFill>
              </a:rPr>
              <a:t>J.</a:t>
            </a:r>
            <a:r>
              <a:rPr lang="ja-JP" altLang="en-US" sz="1600">
                <a:solidFill>
                  <a:srgbClr val="D4D8EB"/>
                </a:solidFill>
              </a:rPr>
              <a:t> </a:t>
            </a:r>
            <a:r>
              <a:rPr lang="en-US" altLang="ja-JP" sz="1600">
                <a:solidFill>
                  <a:srgbClr val="D4D8EB"/>
                </a:solidFill>
              </a:rPr>
              <a:t>Eser</a:t>
            </a:r>
            <a:r>
              <a:rPr lang="ja-JP" altLang="en-US" sz="1600">
                <a:solidFill>
                  <a:srgbClr val="D4D8EB"/>
                </a:solidFill>
              </a:rPr>
              <a:t> </a:t>
            </a:r>
            <a:r>
              <a:rPr lang="en-US" altLang="ja-JP" sz="1600">
                <a:solidFill>
                  <a:srgbClr val="D4D8EB"/>
                </a:solidFill>
              </a:rPr>
              <a:t>et</a:t>
            </a:r>
            <a:r>
              <a:rPr lang="ja-JP" altLang="en-US" sz="1600">
                <a:solidFill>
                  <a:srgbClr val="D4D8EB"/>
                </a:solidFill>
              </a:rPr>
              <a:t> </a:t>
            </a:r>
            <a:r>
              <a:rPr lang="en-US" altLang="ja-JP" sz="1600">
                <a:solidFill>
                  <a:srgbClr val="D4D8EB"/>
                </a:solidFill>
              </a:rPr>
              <a:t>al. (JEM-EUSO collaboration), ICRC #0860 (2015)</a:t>
            </a:r>
            <a:r>
              <a:rPr lang="ja-JP" altLang="en-US" sz="1600">
                <a:solidFill>
                  <a:srgbClr val="D4D8EB"/>
                </a:solidFill>
              </a:rPr>
              <a:t> </a:t>
            </a:r>
            <a:endParaRPr lang="fr-FR" sz="1600">
              <a:solidFill>
                <a:srgbClr val="D4D8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8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546" y="114154"/>
            <a:ext cx="8966979" cy="6657459"/>
          </a:xfrm>
          <a:solidFill>
            <a:srgbClr val="000080">
              <a:alpha val="74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rgbClr val="00FFFF"/>
                </a:solidFill>
                <a:latin typeface="Times New Roman"/>
                <a:cs typeface="Times New Roman"/>
              </a:rPr>
              <a:t>Summary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~2560000 packets (128 GTU/packet) acquired during the flight in 5 configs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8 GB transferred to ground during the flight while 83GB of data registerd on the disks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Telemetry data (voltages, currents and temperatures) transferred to ground during the flight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Trigger modes: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CPU trigger .OR. GPS 1 pulse per second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GPS 1 pulse per second .OR. 20 Hz clock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Demonstrated almost all the functions of equipment as intended including water tightness which was not expected this time</a:t>
            </a:r>
          </a:p>
          <a:p>
            <a:pPr marL="0" indent="0" algn="ctr">
              <a:buNone/>
            </a:pPr>
            <a:r>
              <a:rPr lang="fr-FR" i="1">
                <a:solidFill>
                  <a:srgbClr val="00FFFF"/>
                </a:solidFill>
                <a:latin typeface="Times New Roman"/>
                <a:cs typeface="Times New Roman"/>
                <a:sym typeface="Helvetica Light" charset="0"/>
              </a:rPr>
              <a:t>Conclustions</a:t>
            </a:r>
          </a:p>
          <a:p>
            <a:pPr marL="312528" indent="-312528" defTabSz="410751">
              <a:spcBef>
                <a:spcPts val="500"/>
              </a:spcBef>
              <a:buSzPct val="75000"/>
              <a:buFontTx/>
              <a:buChar char="•"/>
            </a:pPr>
            <a:r>
              <a:rPr lang="fr-FR" sz="2000">
                <a:solidFill>
                  <a:srgbClr val="FFFFFF"/>
                </a:solidFill>
                <a:latin typeface="Arial"/>
                <a:cs typeface="Arial"/>
                <a:sym typeface="Helvetica Light" charset="0"/>
              </a:rPr>
              <a:t>EUSO-Balloon 1st flight helped raising the TRL (Technical Rediness Level) of JEM-EUSO system and proved that the technique works!</a:t>
            </a:r>
          </a:p>
          <a:p>
            <a:pPr marL="312528" indent="-312528" defTabSz="410751">
              <a:spcBef>
                <a:spcPts val="500"/>
              </a:spcBef>
              <a:buSzPct val="75000"/>
              <a:buFontTx/>
              <a:buChar char="•"/>
            </a:pPr>
            <a:r>
              <a:rPr lang="fr-FR" sz="2000">
                <a:solidFill>
                  <a:srgbClr val="FFFFFF"/>
                </a:solidFill>
                <a:latin typeface="Arial"/>
                <a:cs typeface="Arial"/>
                <a:sym typeface="Helvetica Light" charset="0"/>
              </a:rPr>
              <a:t>The UV intensity was measured on many different conditions: grass, forest, lakes, city light, clouds with excellent spatial and temporal resolutions! Results in general agree with expectations.</a:t>
            </a:r>
          </a:p>
          <a:p>
            <a:pPr marL="312528" indent="-312528" defTabSz="410751">
              <a:spcBef>
                <a:spcPts val="500"/>
              </a:spcBef>
              <a:buSzPct val="75000"/>
              <a:buFontTx/>
              <a:buChar char="•"/>
            </a:pPr>
            <a:r>
              <a:rPr lang="fr-FR" sz="2000">
                <a:solidFill>
                  <a:srgbClr val="FFFFFF"/>
                </a:solidFill>
                <a:latin typeface="Arial"/>
                <a:cs typeface="Arial"/>
                <a:sym typeface="Helvetica Light" charset="0"/>
              </a:rPr>
              <a:t>It was proved that such a system can see and track EAS-like events.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28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-2461846" y="3028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897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ake euso&amp;eus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52265"/>
          <a:stretch/>
        </p:blipFill>
        <p:spPr>
          <a:xfrm>
            <a:off x="76917" y="789410"/>
            <a:ext cx="4316904" cy="4416115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7" name="Image 6" descr="lake euso&amp;eus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2"/>
          <a:stretch/>
        </p:blipFill>
        <p:spPr>
          <a:xfrm>
            <a:off x="4546109" y="789410"/>
            <a:ext cx="4551117" cy="4416115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11" name="Image 10" descr="IMG_3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76" y="187705"/>
            <a:ext cx="2700000" cy="180000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12" name="Image 11" descr="IMG_3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" y="3555648"/>
            <a:ext cx="2159996" cy="323999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13" name="Image 12" descr="IMG_30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33" y="4275627"/>
            <a:ext cx="1679998" cy="2519998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15" name="Image 14" descr="IMG_30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6" y="3914505"/>
            <a:ext cx="4320000" cy="288000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-81729"/>
            <a:ext cx="4829468" cy="75502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Landing and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recovery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95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492" y="-27378"/>
            <a:ext cx="9144000" cy="9043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7" tIns="45678" rIns="91357" bIns="45678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" y="1429678"/>
            <a:ext cx="2782240" cy="5155172"/>
          </a:xfrm>
          <a:prstGeom prst="rect">
            <a:avLst/>
          </a:prstGeom>
          <a:solidFill>
            <a:srgbClr val="000090">
              <a:alpha val="66000"/>
            </a:srgbClr>
          </a:solidFill>
        </p:spPr>
        <p:txBody>
          <a:bodyPr wrap="square" lIns="91357" tIns="45678" rIns="91357" bIns="45678">
            <a:spAutoFit/>
          </a:bodyPr>
          <a:lstStyle/>
          <a:p>
            <a:pPr marL="342590" indent="-342590" defTabSz="456786">
              <a:buFontTx/>
              <a:buAutoNum type="arabicPeriod"/>
              <a:defRPr/>
            </a:pPr>
            <a:endParaRPr kumimoji="1" lang="it-IT" sz="1700" b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1. EUSO-BALLOON: 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</a:t>
            </a:r>
            <a:r>
              <a:rPr kumimoji="1" lang="it-IT" sz="17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1st  balloon </a:t>
            </a:r>
            <a:r>
              <a:rPr kumimoji="1" lang="it-IT" sz="1700" b="1" dirty="0" err="1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flight</a:t>
            </a:r>
            <a:r>
              <a:rPr kumimoji="1" lang="it-IT" sz="17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from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Timmins, Canada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(French Space Agency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CNES)  </a:t>
            </a:r>
            <a:r>
              <a:rPr kumimoji="1" lang="it-IT" sz="1700" b="1" dirty="0" smtClean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2014</a:t>
            </a:r>
          </a:p>
          <a:p>
            <a:pPr defTabSz="456786">
              <a:defRPr/>
            </a:pPr>
            <a:endParaRPr kumimoji="1" lang="it-IT" sz="800" b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2. TA-EUSO: 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Ground detector  </a:t>
            </a:r>
            <a:r>
              <a:rPr kumimoji="1" lang="it-IT" sz="1700" b="1" dirty="0" err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at</a:t>
            </a:r>
          </a:p>
          <a:p>
            <a:pPr defTabSz="456786">
              <a:defRPr/>
            </a:pPr>
            <a:r>
              <a:rPr kumimoji="1" lang="it-IT" sz="1700" b="1" dirty="0" err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</a:t>
            </a: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it-IT" sz="1700" b="1" dirty="0" err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Telescope</a:t>
            </a: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Array site: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2015-  </a:t>
            </a:r>
          </a:p>
          <a:p>
            <a:pPr defTabSz="456786">
              <a:defRPr/>
            </a:pPr>
            <a:endParaRPr kumimoji="1" lang="it-IT" sz="800" b="1" dirty="0" smtClean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r>
              <a:rPr kumimoji="1" lang="it-IT" sz="1700" b="1" dirty="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3. MINI-EUSO 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(</a:t>
            </a:r>
            <a:r>
              <a:rPr kumimoji="1" lang="en-US" altLang="ja-JP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ASI/</a:t>
            </a: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INFN</a:t>
            </a:r>
            <a:r>
              <a:rPr kumimoji="1" lang="en-US" altLang="ja-JP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/Roscosmos</a:t>
            </a: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</a:t>
            </a:r>
            <a:r>
              <a:rPr kumimoji="1" lang="it-IT" sz="1700" b="1" dirty="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2017</a:t>
            </a:r>
          </a:p>
          <a:p>
            <a:pPr defTabSz="456786">
              <a:defRPr/>
            </a:pPr>
            <a:endParaRPr kumimoji="1" lang="it-IT" sz="800" b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4. EUSO-SPB </a:t>
            </a: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(NASA) 2017</a:t>
            </a:r>
          </a:p>
          <a:p>
            <a:pPr defTabSz="456786">
              <a:defRPr/>
            </a:pPr>
            <a:endParaRPr kumimoji="1" lang="it-IT" sz="800" b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5. JEM-EUSO </a:t>
            </a:r>
          </a:p>
          <a:p>
            <a:pPr marL="342590" indent="-342590" defTabSz="456786">
              <a:defRPr/>
            </a:pP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</a:t>
            </a:r>
            <a:r>
              <a:rPr kumimoji="1" lang="it-IT" sz="1700" b="1" dirty="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(&gt;</a:t>
            </a:r>
            <a:r>
              <a:rPr kumimoji="1" lang="it-IT" sz="17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2020+</a:t>
            </a:r>
            <a:r>
              <a:rPr kumimoji="1" lang="it-IT" sz="1700" b="1" dirty="0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  <a:endParaRPr kumimoji="1" lang="it-IT" sz="1700" b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7833" name="Rectangle 1"/>
          <p:cNvSpPr txBox="1">
            <a:spLocks noChangeArrowheads="1"/>
          </p:cNvSpPr>
          <p:nvPr/>
        </p:nvSpPr>
        <p:spPr bwMode="auto">
          <a:xfrm>
            <a:off x="151956" y="99200"/>
            <a:ext cx="2523619" cy="12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8" rIns="91357" bIns="45678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3360"/>
              </a:lnSpc>
            </a:pPr>
            <a:r>
              <a:rPr kumimoji="1" lang="it-IT" sz="3600" dirty="0">
                <a:solidFill>
                  <a:srgbClr val="00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program</a:t>
            </a:r>
          </a:p>
          <a:p>
            <a:pPr algn="ctr" eaLnBrk="1" hangingPunct="1">
              <a:lnSpc>
                <a:spcPts val="3360"/>
              </a:lnSpc>
            </a:pPr>
            <a:endParaRPr kumimoji="1" lang="it-IT" sz="3800" dirty="0">
              <a:solidFill>
                <a:srgbClr val="000056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grpSp>
        <p:nvGrpSpPr>
          <p:cNvPr id="17" name="Grouper 16"/>
          <p:cNvGrpSpPr>
            <a:grpSpLocks/>
          </p:cNvGrpSpPr>
          <p:nvPr/>
        </p:nvGrpSpPr>
        <p:grpSpPr>
          <a:xfrm>
            <a:off x="-7440" y="1051893"/>
            <a:ext cx="2789686" cy="575999"/>
            <a:chOff x="1401763" y="4447366"/>
            <a:chExt cx="5641229" cy="1019173"/>
          </a:xfrm>
        </p:grpSpPr>
        <p:grpSp>
          <p:nvGrpSpPr>
            <p:cNvPr id="35" name="Group 19"/>
            <p:cNvGrpSpPr>
              <a:grpSpLocks/>
            </p:cNvGrpSpPr>
            <p:nvPr/>
          </p:nvGrpSpPr>
          <p:grpSpPr bwMode="auto">
            <a:xfrm>
              <a:off x="1401763" y="4461652"/>
              <a:ext cx="4116387" cy="1004887"/>
              <a:chOff x="2589212" y="4038600"/>
              <a:chExt cx="4116388" cy="100488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2589212" y="4581525"/>
                <a:ext cx="4114800" cy="461962"/>
                <a:chOff x="2934" y="13861"/>
                <a:chExt cx="6480" cy="728"/>
              </a:xfrm>
            </p:grpSpPr>
            <p:pic>
              <p:nvPicPr>
                <p:cNvPr id="44" name="Picture 3" descr="ロシア国旗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4" y="13861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4" descr="メキシコ国旗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4" y="13861"/>
                  <a:ext cx="1085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5" descr="大韓民国（韓国）国旗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4" y="13861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6" descr="spanish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4" y="13861"/>
                  <a:ext cx="105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7" descr="poland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4" y="13861"/>
                  <a:ext cx="1058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8" descr="slovakia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4" y="13861"/>
                  <a:ext cx="1080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" name="Group 9"/>
              <p:cNvGrpSpPr>
                <a:grpSpLocks/>
              </p:cNvGrpSpPr>
              <p:nvPr/>
            </p:nvGrpSpPr>
            <p:grpSpPr bwMode="auto">
              <a:xfrm>
                <a:off x="2589212" y="4038600"/>
                <a:ext cx="4116388" cy="461962"/>
                <a:chOff x="2934" y="13132"/>
                <a:chExt cx="6484" cy="728"/>
              </a:xfrm>
            </p:grpSpPr>
            <p:pic>
              <p:nvPicPr>
                <p:cNvPr id="38" name="Picture 10" descr="イタリア国旗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4" y="13132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1" descr="スイス国旗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4" y="13132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2" descr="フランス国旗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4" y="13132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3" descr="アメリカ合衆国（米国）国旗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4" y="13132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14" descr="日本国旗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4" y="13132"/>
                  <a:ext cx="1084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5" descr="ドイツ国旗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4" y="13132"/>
                  <a:ext cx="1083" cy="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50" name="Immagin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076" y="4463239"/>
              <a:ext cx="766763" cy="4603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87839" y="4935097"/>
              <a:ext cx="755152" cy="531442"/>
            </a:xfrm>
            <a:prstGeom prst="rect">
              <a:avLst/>
            </a:prstGeom>
          </p:spPr>
        </p:pic>
        <p:pic>
          <p:nvPicPr>
            <p:cNvPr id="52" name="Picture 2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21076" y="4957943"/>
              <a:ext cx="771277" cy="508596"/>
            </a:xfrm>
            <a:prstGeom prst="rect">
              <a:avLst/>
            </a:prstGeom>
          </p:spPr>
        </p:pic>
        <p:pic>
          <p:nvPicPr>
            <p:cNvPr id="53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292354" y="4447366"/>
              <a:ext cx="750638" cy="499516"/>
            </a:xfrm>
            <a:prstGeom prst="rect">
              <a:avLst/>
            </a:prstGeom>
          </p:spPr>
        </p:pic>
      </p:grpSp>
      <p:grpSp>
        <p:nvGrpSpPr>
          <p:cNvPr id="57" name="Grouper 56"/>
          <p:cNvGrpSpPr/>
          <p:nvPr/>
        </p:nvGrpSpPr>
        <p:grpSpPr>
          <a:xfrm>
            <a:off x="2781388" y="-5920"/>
            <a:ext cx="6359406" cy="6669360"/>
            <a:chOff x="2781388" y="9760"/>
            <a:chExt cx="6359406" cy="6669360"/>
          </a:xfrm>
        </p:grpSpPr>
        <p:grpSp>
          <p:nvGrpSpPr>
            <p:cNvPr id="10" name="Grouper 9"/>
            <p:cNvGrpSpPr/>
            <p:nvPr/>
          </p:nvGrpSpPr>
          <p:grpSpPr>
            <a:xfrm>
              <a:off x="2781388" y="9760"/>
              <a:ext cx="6359406" cy="6669360"/>
              <a:chOff x="2763502" y="63424"/>
              <a:chExt cx="6359406" cy="666936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3502" y="63424"/>
                <a:ext cx="6359406" cy="6669360"/>
              </a:xfrm>
              <a:prstGeom prst="rect">
                <a:avLst/>
              </a:prstGeom>
            </p:spPr>
          </p:pic>
          <p:pic>
            <p:nvPicPr>
              <p:cNvPr id="6" name="Picture 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5418041" y="839146"/>
                <a:ext cx="1355497" cy="144016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/>
            </p:spPr>
          </p:pic>
          <p:pic>
            <p:nvPicPr>
              <p:cNvPr id="4" name="Image 3" descr="PDM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25735">
                <a:off x="5042305" y="1557483"/>
                <a:ext cx="396532" cy="46799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4585929" y="2065968"/>
                <a:ext cx="1256073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bg1"/>
                    </a:solidFill>
                    <a:latin typeface="Times"/>
                    <a:cs typeface="Times"/>
                  </a:rPr>
                  <a:t>MINI-EUSO</a:t>
                </a:r>
              </a:p>
              <a:p>
                <a:r>
                  <a:rPr lang="fr-FR" sz="1600" dirty="0">
                    <a:solidFill>
                      <a:schemeClr val="bg1"/>
                    </a:solidFill>
                    <a:latin typeface="Times"/>
                    <a:cs typeface="Times"/>
                  </a:rPr>
                  <a:t>(2017)</a:t>
                </a: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305496" y="2169774"/>
                <a:ext cx="640312" cy="255626"/>
              </a:xfrm>
              <a:prstGeom prst="rect">
                <a:avLst/>
              </a:prstGeom>
              <a:solidFill>
                <a:srgbClr val="003C3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1960"/>
                  </a:lnSpc>
                </a:pPr>
                <a:r>
                  <a:rPr lang="fr-FR" dirty="0" smtClean="0">
                    <a:solidFill>
                      <a:schemeClr val="bg1"/>
                    </a:solidFill>
                  </a:rPr>
                  <a:t>400km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à coins arrondis 8"/>
              <p:cNvSpPr/>
              <p:nvPr/>
            </p:nvSpPr>
            <p:spPr>
              <a:xfrm>
                <a:off x="5985092" y="2754827"/>
                <a:ext cx="323996" cy="369332"/>
              </a:xfrm>
              <a:prstGeom prst="roundRect">
                <a:avLst/>
              </a:prstGeom>
              <a:gradFill flip="none" rotWithShape="1">
                <a:gsLst>
                  <a:gs pos="0">
                    <a:srgbClr val="1A4B6C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5913546" y="2647499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30°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655634" y="1934966"/>
                <a:ext cx="1285042" cy="2769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bIns="0">
                <a:spAutoFit/>
              </a:bodyPr>
              <a:lstStyle/>
              <a:p>
                <a:r>
                  <a:rPr kumimoji="1" lang="it-IT" b="1" dirty="0">
                    <a:solidFill>
                      <a:prstClr val="white"/>
                    </a:solidFill>
                    <a:latin typeface="Times New Roman" pitchFamily="18" charset="0"/>
                    <a:ea typeface="ＭＳ Ｐゴシック" pitchFamily="34" charset="-128"/>
                    <a:cs typeface="Times New Roman" pitchFamily="18" charset="0"/>
                  </a:rPr>
                  <a:t>JEM-EUSO</a:t>
                </a:r>
                <a:endParaRPr lang="it-IT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 rot="178515">
              <a:off x="6733756" y="6156222"/>
              <a:ext cx="705321" cy="276999"/>
            </a:xfrm>
            <a:prstGeom prst="rect">
              <a:avLst/>
            </a:prstGeom>
            <a:solidFill>
              <a:srgbClr val="372B1E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latin typeface="Times"/>
                  <a:cs typeface="Times"/>
                </a:rPr>
                <a:t>250 km</a:t>
              </a:r>
              <a:endParaRPr lang="fr-FR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049853" y="6048217"/>
              <a:ext cx="115416" cy="202192"/>
            </a:xfrm>
            <a:prstGeom prst="rect">
              <a:avLst/>
            </a:prstGeom>
            <a:solidFill>
              <a:srgbClr val="372B1E"/>
            </a:solidFill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460"/>
                </a:lnSpc>
              </a:pPr>
              <a:r>
                <a:rPr lang="fr-FR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5</a:t>
              </a:r>
              <a:endParaRPr lang="fr-FR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0" y="6539935"/>
            <a:ext cx="9140794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00FFFF"/>
                </a:solidFill>
                <a:latin typeface="Times"/>
                <a:cs typeface="Times"/>
              </a:rPr>
              <a:t>About 300 </a:t>
            </a:r>
            <a:r>
              <a:rPr lang="fr-FR" sz="2000" b="1" i="1" dirty="0" err="1" smtClean="0">
                <a:solidFill>
                  <a:srgbClr val="00FFFF"/>
                </a:solidFill>
                <a:latin typeface="Times"/>
                <a:cs typeface="Times"/>
              </a:rPr>
              <a:t>researchers</a:t>
            </a:r>
            <a:r>
              <a:rPr lang="fr-FR" sz="2000" b="1" i="1" dirty="0" smtClean="0">
                <a:solidFill>
                  <a:srgbClr val="00FF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FFFF"/>
                </a:solidFill>
                <a:latin typeface="Times"/>
                <a:cs typeface="Times"/>
              </a:rPr>
              <a:t>from</a:t>
            </a:r>
            <a:r>
              <a:rPr lang="fr-FR" sz="2000" b="1" i="1" dirty="0">
                <a:solidFill>
                  <a:srgbClr val="00FFFF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solidFill>
                  <a:srgbClr val="00FFFF"/>
                </a:solidFill>
                <a:latin typeface="Times"/>
                <a:cs typeface="Times"/>
              </a:rPr>
              <a:t>8</a:t>
            </a:r>
            <a:r>
              <a:rPr lang="en-US" altLang="ja-JP" sz="2000" b="1" i="1" dirty="0" smtClean="0">
                <a:solidFill>
                  <a:srgbClr val="00FFFF"/>
                </a:solidFill>
                <a:latin typeface="Times"/>
                <a:cs typeface="Times"/>
              </a:rPr>
              <a:t>8</a:t>
            </a:r>
            <a:r>
              <a:rPr lang="fr-FR" sz="2000" b="1" i="1" dirty="0" smtClean="0">
                <a:solidFill>
                  <a:srgbClr val="00FFFF"/>
                </a:solidFill>
                <a:latin typeface="Times"/>
                <a:cs typeface="Times"/>
              </a:rPr>
              <a:t> institutions of 16 countries !</a:t>
            </a:r>
            <a:endParaRPr lang="fr-FR" sz="2000" b="1" i="1" dirty="0">
              <a:solidFill>
                <a:srgbClr val="00FFFF"/>
              </a:solidFill>
              <a:latin typeface="Times"/>
              <a:cs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40298" y="3667109"/>
            <a:ext cx="199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FFFF"/>
                </a:solidFill>
                <a:latin typeface="Times New Roman"/>
                <a:cs typeface="Times New Roman"/>
              </a:rPr>
              <a:t>EUSO-SPB(2017)/</a:t>
            </a:r>
          </a:p>
        </p:txBody>
      </p:sp>
    </p:spTree>
    <p:extLst>
      <p:ext uri="{BB962C8B-B14F-4D97-AF65-F5344CB8AC3E}">
        <p14:creationId xmlns:p14="http://schemas.microsoft.com/office/powerpoint/2010/main" val="423356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4079"/>
            <a:ext cx="8229600" cy="550443"/>
          </a:xfrm>
        </p:spPr>
        <p:txBody>
          <a:bodyPr>
            <a:normAutofit fontScale="90000"/>
          </a:bodyPr>
          <a:lstStyle/>
          <a:p>
            <a:r>
              <a:rPr lang="fr-FR" sz="3200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Thank</a:t>
            </a:r>
            <a:r>
              <a:rPr lang="fr-FR" sz="3200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fr-FR" sz="3200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you</a:t>
            </a:r>
            <a:r>
              <a:rPr lang="fr-FR" sz="3200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for </a:t>
            </a:r>
            <a:r>
              <a:rPr lang="fr-FR" sz="3200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your</a:t>
            </a:r>
            <a:r>
              <a:rPr lang="fr-FR" sz="3200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attention!</a:t>
            </a:r>
            <a:endParaRPr lang="fr-FR" sz="3200" i="1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699792" y="1268760"/>
            <a:ext cx="576064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 descr="Euso-te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>
          <a:xfrm>
            <a:off x="-436573" y="574522"/>
            <a:ext cx="9977125" cy="67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55119"/>
            <a:ext cx="8229600" cy="731909"/>
          </a:xfrm>
        </p:spPr>
        <p:txBody>
          <a:bodyPr>
            <a:normAutofit fontScale="90000"/>
          </a:bodyPr>
          <a:lstStyle/>
          <a:p>
            <a:r>
              <a:rPr lang="fr-FR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Thank</a:t>
            </a:r>
            <a:r>
              <a:rPr lang="fr-FR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fr-FR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you</a:t>
            </a:r>
            <a:r>
              <a:rPr lang="fr-FR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for </a:t>
            </a:r>
            <a:r>
              <a:rPr lang="fr-FR" i="1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your</a:t>
            </a:r>
            <a:r>
              <a:rPr lang="fr-FR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 attention!</a:t>
            </a:r>
            <a:endParaRPr lang="fr-FR" i="1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699792" y="1268760"/>
            <a:ext cx="576064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 descr="photo-grou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" y="787028"/>
            <a:ext cx="8927048" cy="59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650" y="3016395"/>
            <a:ext cx="8229600" cy="1143000"/>
          </a:xfrm>
        </p:spPr>
        <p:txBody>
          <a:bodyPr/>
          <a:lstStyle/>
          <a:p>
            <a:r>
              <a:rPr lang="en-US" altLang="ja-JP">
                <a:solidFill>
                  <a:srgbClr val="00FFFF"/>
                </a:solidFill>
                <a:latin typeface="Times New Roman"/>
                <a:cs typeface="Times New Roman"/>
              </a:rPr>
              <a:t>Back</a:t>
            </a:r>
            <a:r>
              <a:rPr lang="ja-JP" altLang="en-US">
                <a:solidFill>
                  <a:srgbClr val="00FFFF"/>
                </a:solidFill>
                <a:latin typeface="Times New Roman"/>
                <a:cs typeface="Times New Roman"/>
              </a:rPr>
              <a:t>u</a:t>
            </a:r>
            <a:r>
              <a:rPr lang="en-US" altLang="ja-JP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r>
              <a:rPr lang="ja-JP" altLang="en-US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altLang="ja-JP">
                <a:solidFill>
                  <a:srgbClr val="00FFFF"/>
                </a:solidFill>
                <a:latin typeface="Times New Roman"/>
                <a:cs typeface="Times New Roman"/>
              </a:rPr>
              <a:t>slides</a:t>
            </a:r>
            <a:endParaRPr lang="fr-FR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2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80367"/>
            <a:ext cx="9099962" cy="630660"/>
          </a:xfrm>
        </p:spPr>
        <p:txBody>
          <a:bodyPr>
            <a:noAutofit/>
          </a:bodyPr>
          <a:lstStyle/>
          <a:p>
            <a:pPr defTabSz="389544"/>
            <a:r>
              <a:rPr lang="fr-FR" sz="3200">
                <a:solidFill>
                  <a:srgbClr val="00FFFF"/>
                </a:solidFill>
                <a:latin typeface="Times New Roman"/>
                <a:cs typeface="Times New Roman"/>
                <a:sym typeface="Helvetica" charset="0"/>
              </a:rPr>
              <a:t>Trigger behavior on different background levels</a:t>
            </a:r>
          </a:p>
        </p:txBody>
      </p:sp>
      <p:pic>
        <p:nvPicPr>
          <p:cNvPr id="26626" name="Picture 2" descr="053139_00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11859"/>
          <a:stretch>
            <a:fillRect/>
          </a:stretch>
        </p:blipFill>
        <p:spPr bwMode="auto">
          <a:xfrm>
            <a:off x="4966023" y="1406426"/>
            <a:ext cx="4015010" cy="384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6627" name="Group 3"/>
          <p:cNvGraphicFramePr>
            <a:graphicFrameLocks noGrp="1"/>
          </p:cNvGraphicFramePr>
          <p:nvPr/>
        </p:nvGraphicFramePr>
        <p:xfrm>
          <a:off x="571500" y="1407543"/>
          <a:ext cx="4016127" cy="3603072"/>
        </p:xfrm>
        <a:graphic>
          <a:graphicData uri="http://schemas.openxmlformats.org/drawingml/2006/table">
            <a:tbl>
              <a:tblPr/>
              <a:tblGrid>
                <a:gridCol w="1524744"/>
                <a:gridCol w="830461"/>
                <a:gridCol w="830461"/>
                <a:gridCol w="83046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Nominal  Background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~8.5 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Method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Laser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Others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rate others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</a:tr>
              <a:tr h="433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Box-bckg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128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56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6.6 Hz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3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Pixel-bckg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126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17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2.0 Hz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Urban-like Background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~6.5 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Method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Laser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Others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rate others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</a:tr>
              <a:tr h="433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Box-bckg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149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1941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299 Hz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3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Pixel-bckg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148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59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ight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9.1 Hz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26736" name="Rectangle 112"/>
          <p:cNvSpPr>
            <a:spLocks/>
          </p:cNvSpPr>
          <p:nvPr/>
        </p:nvSpPr>
        <p:spPr bwMode="auto">
          <a:xfrm>
            <a:off x="185291" y="5629280"/>
            <a:ext cx="8914671" cy="59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 b="1">
                <a:solidFill>
                  <a:srgbClr val="FFFF00"/>
                </a:solidFill>
                <a:latin typeface="Arial"/>
                <a:cs typeface="Arial"/>
                <a:sym typeface="Helvetica" charset="0"/>
              </a:rPr>
              <a:t>The two methods provide comparable results on laser events</a:t>
            </a:r>
          </a:p>
          <a:p>
            <a:r>
              <a:rPr lang="fr-FR" sz="1700" b="1">
                <a:solidFill>
                  <a:srgbClr val="FFFF00"/>
                </a:solidFill>
                <a:latin typeface="Arial"/>
                <a:cs typeface="Arial"/>
                <a:sym typeface="Helvetica" charset="0"/>
              </a:rPr>
              <a:t>The Pixel-box method is more powerful in rejecting high-level background conditions</a:t>
            </a:r>
            <a:endParaRPr lang="fr-FR" sz="13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6737" name="Rectangle 113"/>
          <p:cNvSpPr>
            <a:spLocks/>
          </p:cNvSpPr>
          <p:nvPr/>
        </p:nvSpPr>
        <p:spPr bwMode="auto">
          <a:xfrm>
            <a:off x="185291" y="6338406"/>
            <a:ext cx="7517695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fr-FR" sz="1700">
                <a:solidFill>
                  <a:srgbClr val="D4D8EB"/>
                </a:solidFill>
              </a:rPr>
              <a:t>G.Suino &amp; M. Mignone (INFN-TO)</a:t>
            </a:r>
            <a:endParaRPr lang="fr-FR" sz="1300">
              <a:solidFill>
                <a:srgbClr val="D4D8EB"/>
              </a:solidFill>
            </a:endParaRPr>
          </a:p>
        </p:txBody>
      </p:sp>
      <p:sp>
        <p:nvSpPr>
          <p:cNvPr id="26738" name="Rectangle 114"/>
          <p:cNvSpPr>
            <a:spLocks/>
          </p:cNvSpPr>
          <p:nvPr/>
        </p:nvSpPr>
        <p:spPr bwMode="auto">
          <a:xfrm>
            <a:off x="4436939" y="6505277"/>
            <a:ext cx="8449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fld id="{5D76F4FC-EE99-EB4D-B4A1-D84E00ACED33}" type="slidenum">
              <a:rPr lang="fr-FR" sz="1300"/>
              <a:pPr/>
              <a:t>33</a:t>
            </a:fld>
            <a:endParaRPr lang="fr-FR" sz="1300"/>
          </a:p>
        </p:txBody>
      </p:sp>
      <p:sp>
        <p:nvSpPr>
          <p:cNvPr id="26739" name="AutoShape 115"/>
          <p:cNvSpPr>
            <a:spLocks/>
          </p:cNvSpPr>
          <p:nvPr/>
        </p:nvSpPr>
        <p:spPr bwMode="auto">
          <a:xfrm>
            <a:off x="3850928" y="2776438"/>
            <a:ext cx="690935" cy="444252"/>
          </a:xfrm>
          <a:prstGeom prst="roundRect">
            <a:avLst>
              <a:gd name="adj" fmla="val 23259"/>
            </a:avLst>
          </a:prstGeom>
          <a:noFill/>
          <a:ln w="508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700">
              <a:solidFill>
                <a:srgbClr val="FFFFFF"/>
              </a:solidFill>
            </a:endParaRPr>
          </a:p>
        </p:txBody>
      </p:sp>
      <p:sp>
        <p:nvSpPr>
          <p:cNvPr id="26740" name="AutoShape 116"/>
          <p:cNvSpPr>
            <a:spLocks/>
          </p:cNvSpPr>
          <p:nvPr/>
        </p:nvSpPr>
        <p:spPr bwMode="auto">
          <a:xfrm>
            <a:off x="3841998" y="4557209"/>
            <a:ext cx="690935" cy="445369"/>
          </a:xfrm>
          <a:prstGeom prst="roundRect">
            <a:avLst>
              <a:gd name="adj" fmla="val 23259"/>
            </a:avLst>
          </a:prstGeom>
          <a:noFill/>
          <a:ln w="508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fr-FR" sz="170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709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10751"/>
            <a:endParaRPr lang="fr-FR" sz="5600"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12528" indent="-312528" defTabSz="410751">
              <a:spcBef>
                <a:spcPts val="2953"/>
              </a:spcBef>
              <a:buSzPct val="75000"/>
              <a:buFontTx/>
              <a:buChar char="•"/>
            </a:pPr>
            <a:endParaRPr lang="fr-FR" sz="2500"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436939" y="6505277"/>
            <a:ext cx="16899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fld id="{9CF447D7-FDBE-1649-B998-EC2724C7BD14}" type="slidenum">
              <a:rPr lang="fr-FR" sz="1300"/>
              <a:pPr/>
              <a:t>34</a:t>
            </a:fld>
            <a:endParaRPr lang="fr-FR" sz="1300"/>
          </a:p>
        </p:txBody>
      </p:sp>
      <p:pic>
        <p:nvPicPr>
          <p:cNvPr id="30724" name="Picture 4" descr="tabon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"/>
            <a:ext cx="9144000" cy="685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5" name="Rectangle 5"/>
          <p:cNvSpPr>
            <a:spLocks/>
          </p:cNvSpPr>
          <p:nvPr/>
        </p:nvSpPr>
        <p:spPr bwMode="auto">
          <a:xfrm>
            <a:off x="494482" y="6059354"/>
            <a:ext cx="1829931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I. Tabone (INFN-TO)</a:t>
            </a:r>
            <a:endParaRPr lang="fr-FR" sz="13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6541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353" y="1401961"/>
            <a:ext cx="3411141" cy="29869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49" name="Picture 1" descr="C:\Users\Ambi\Desktop\untitccled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/>
          <a:stretch>
            <a:fillRect/>
          </a:stretch>
        </p:blipFill>
        <p:spPr bwMode="auto">
          <a:xfrm>
            <a:off x="3975944" y="891853"/>
            <a:ext cx="5048622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/>
          </p:cNvSpPr>
          <p:nvPr/>
        </p:nvSpPr>
        <p:spPr bwMode="auto">
          <a:xfrm>
            <a:off x="5901408" y="4693667"/>
            <a:ext cx="1084012" cy="35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642915"/>
            <a:r>
              <a:rPr lang="fr-FR" sz="1700">
                <a:latin typeface="Calibri" charset="0"/>
                <a:cs typeface="Calibri" charset="0"/>
                <a:sym typeface="Calibri" charset="0"/>
              </a:rPr>
              <a:t>Entries : 33</a:t>
            </a:r>
            <a:endParaRPr lang="fr-FR" sz="1300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7652" name="Rectangle 4"/>
          <p:cNvSpPr>
            <a:spLocks/>
          </p:cNvSpPr>
          <p:nvPr/>
        </p:nvSpPr>
        <p:spPr bwMode="auto">
          <a:xfrm>
            <a:off x="356072" y="190873"/>
            <a:ext cx="8596260" cy="10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642915"/>
            <a:r>
              <a:rPr lang="fr-FR" sz="3200" b="1">
                <a:solidFill>
                  <a:srgbClr val="00FFFF"/>
                </a:solidFill>
                <a:latin typeface="Times New Roman"/>
                <a:cs typeface="Times New Roman"/>
                <a:sym typeface="Calibri" charset="0"/>
              </a:rPr>
              <a:t>Distribution of (counts-noise)/(counts-noise)_3x3 </a:t>
            </a:r>
          </a:p>
          <a:p>
            <a:pPr defTabSz="642915"/>
            <a:r>
              <a:rPr lang="fr-FR" sz="3200" b="1">
                <a:solidFill>
                  <a:srgbClr val="00FFFF"/>
                </a:solidFill>
                <a:latin typeface="Times New Roman"/>
                <a:cs typeface="Times New Roman"/>
                <a:sym typeface="Calibri" charset="0"/>
              </a:rPr>
              <a:t>vs size of boxes</a:t>
            </a:r>
            <a:endParaRPr lang="fr-FR" sz="320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280170" y="5384164"/>
            <a:ext cx="5228554" cy="3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Results more compatibile with RMS spot size: ~3x3 box</a:t>
            </a:r>
            <a:endParaRPr lang="fr-FR" sz="1300">
              <a:solidFill>
                <a:schemeClr val="bg1"/>
              </a:solidFill>
            </a:endParaRPr>
          </a:p>
        </p:txBody>
      </p:sp>
      <p:graphicFrame>
        <p:nvGraphicFramePr>
          <p:cNvPr id="27654" name="Group 6"/>
          <p:cNvGraphicFramePr>
            <a:graphicFrameLocks noGrp="1"/>
          </p:cNvGraphicFramePr>
          <p:nvPr/>
        </p:nvGraphicFramePr>
        <p:xfrm>
          <a:off x="320353" y="1401961"/>
          <a:ext cx="3411141" cy="2986980"/>
        </p:xfrm>
        <a:graphic>
          <a:graphicData uri="http://schemas.openxmlformats.org/drawingml/2006/table">
            <a:tbl>
              <a:tblPr/>
              <a:tblGrid>
                <a:gridCol w="267891"/>
                <a:gridCol w="285750"/>
                <a:gridCol w="285750"/>
                <a:gridCol w="285750"/>
                <a:gridCol w="285750"/>
                <a:gridCol w="285750"/>
                <a:gridCol w="285750"/>
                <a:gridCol w="285750"/>
                <a:gridCol w="285750"/>
                <a:gridCol w="285750"/>
                <a:gridCol w="285750"/>
                <a:gridCol w="285750"/>
              </a:tblGrid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Z7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Z5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Z3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Z1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Z2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Z4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Z6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Z8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  <a:sym typeface="Calibri" charset="0"/>
                        </a:rPr>
                        <a:t>Z10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ＭＳ Ｐゴシック" charset="0"/>
                        <a:cs typeface="+mn-ea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111" name="Rectangle 463"/>
          <p:cNvSpPr>
            <a:spLocks/>
          </p:cNvSpPr>
          <p:nvPr/>
        </p:nvSpPr>
        <p:spPr bwMode="auto">
          <a:xfrm>
            <a:off x="170781" y="6362324"/>
            <a:ext cx="3836214" cy="3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2100">
                <a:solidFill>
                  <a:srgbClr val="D4D8EB"/>
                </a:solidFill>
              </a:rPr>
              <a:t>M. Rouissat &amp; L. Conti (INFN-RM2) </a:t>
            </a:r>
            <a:endParaRPr lang="fr-FR" sz="1300">
              <a:solidFill>
                <a:srgbClr val="D4D8EB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0351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10751"/>
            <a:endParaRPr lang="fr-FR" sz="5600"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12528" indent="-312528" defTabSz="410751">
              <a:spcBef>
                <a:spcPts val="2953"/>
              </a:spcBef>
              <a:buSzPct val="75000"/>
              <a:buFontTx/>
              <a:buChar char="•"/>
            </a:pPr>
            <a:endParaRPr lang="fr-FR" sz="2500"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4436939" y="6505277"/>
            <a:ext cx="16899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fld id="{1FC39B75-89BE-404A-9D3C-36783335A58B}" type="slidenum">
              <a:rPr lang="fr-FR" sz="1300"/>
              <a:pPr/>
              <a:t>36</a:t>
            </a:fld>
            <a:endParaRPr lang="fr-FR" sz="1300"/>
          </a:p>
        </p:txBody>
      </p:sp>
      <p:pic>
        <p:nvPicPr>
          <p:cNvPr id="31748" name="Picture 4" descr="tabon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"/>
            <a:ext cx="9144000" cy="685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304726" y="6321664"/>
            <a:ext cx="1829931" cy="3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700"/>
              <a:t>I. Tabone (INFN-TO)</a:t>
            </a:r>
            <a:endParaRPr lang="fr-FR" sz="13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7868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610"/>
            <a:ext cx="8229600" cy="839315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  <a:latin typeface="Times New Roman"/>
                <a:cs typeface="Times New Roman"/>
              </a:rPr>
              <a:t>Summary</a:t>
            </a:r>
            <a:endParaRPr lang="en-US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98395"/>
            <a:ext cx="8229600" cy="5597921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~2560000 packets (128 GTU/packet) acquired during the flight in five configurations</a:t>
            </a:r>
          </a:p>
          <a:p>
            <a:r>
              <a:rPr lang="en-US" sz="2400" dirty="0" smtClean="0">
                <a:latin typeface="Arial"/>
                <a:cs typeface="Arial"/>
              </a:rPr>
              <a:t>83 GB of data registered on the disks</a:t>
            </a:r>
          </a:p>
          <a:p>
            <a:r>
              <a:rPr lang="en-US" sz="2400" dirty="0" smtClean="0">
                <a:latin typeface="Arial"/>
                <a:cs typeface="Arial"/>
              </a:rPr>
              <a:t>8 GB transferred to ground during the flight</a:t>
            </a:r>
          </a:p>
          <a:p>
            <a:r>
              <a:rPr lang="en-US" sz="2400" dirty="0" smtClean="0">
                <a:latin typeface="Arial"/>
                <a:cs typeface="Arial"/>
              </a:rPr>
              <a:t>Telemetry data (voltages, currents and temperatures) transferred to ground during the flight</a:t>
            </a:r>
          </a:p>
          <a:p>
            <a:r>
              <a:rPr lang="en-US" sz="2400" dirty="0" smtClean="0">
                <a:latin typeface="Arial"/>
                <a:cs typeface="Arial"/>
              </a:rPr>
              <a:t>Trigger modes: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CPU trigger .OR. GPS 1 pulse per second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GPS 1 pulse per second .OR. 20 Hz clock</a:t>
            </a:r>
          </a:p>
          <a:p>
            <a:r>
              <a:rPr lang="en-US" sz="2400" dirty="0">
                <a:latin typeface="Arial"/>
                <a:cs typeface="Arial"/>
              </a:rPr>
              <a:t>Demonstrated almost all the functions of equipment as intended including water tightness which was not expected this time (possibility was low, prepared mainly for soil landing)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03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890" y="917223"/>
            <a:ext cx="5051778" cy="565855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76951"/>
            <a:ext cx="8229600" cy="699160"/>
          </a:xfrm>
        </p:spPr>
        <p:txBody>
          <a:bodyPr/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CNES Flight Chain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Espace réservé du contenu 12" descr="chaine-vol-ballon-CNE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5" t="-895" r="-11217" b="-5233"/>
          <a:stretch/>
        </p:blipFill>
        <p:spPr>
          <a:xfrm>
            <a:off x="2131076" y="1032843"/>
            <a:ext cx="5281679" cy="5688632"/>
          </a:xfrm>
        </p:spPr>
      </p:pic>
      <p:sp>
        <p:nvSpPr>
          <p:cNvPr id="2" name="ZoneTexte 1"/>
          <p:cNvSpPr txBox="1"/>
          <p:nvPr/>
        </p:nvSpPr>
        <p:spPr>
          <a:xfrm>
            <a:off x="4121156" y="1065833"/>
            <a:ext cx="554994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36000" tIns="0" rIns="36000" bIns="0" rtlCol="0">
            <a:spAutoFit/>
          </a:bodyPr>
          <a:lstStyle/>
          <a:p>
            <a:r>
              <a:rPr lang="fr-FR" sz="1600" i="1" dirty="0" smtClean="0"/>
              <a:t>valve</a:t>
            </a:r>
            <a:endParaRPr lang="fr-FR" sz="16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4315981" y="1878054"/>
            <a:ext cx="757306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err="1" smtClean="0"/>
              <a:t>covering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407463" y="2195836"/>
            <a:ext cx="1867087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Discharge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sleeve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456945" y="2466977"/>
            <a:ext cx="1984106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Remote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separator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399262" y="2758982"/>
            <a:ext cx="1991720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smtClean="0"/>
              <a:t>Parachute tension</a:t>
            </a:r>
            <a:endParaRPr lang="fr-FR" sz="16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085085" y="3321617"/>
            <a:ext cx="2779979" cy="293478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36000" tIns="46800" rIns="0" bIns="0" rtlCol="0">
            <a:spAutoFit/>
          </a:bodyPr>
          <a:lstStyle/>
          <a:p>
            <a:r>
              <a:rPr lang="fr-FR" sz="1600" i="1" dirty="0" err="1"/>
              <a:t>O</a:t>
            </a:r>
            <a:r>
              <a:rPr lang="fr-FR" sz="1600" i="1" dirty="0" err="1" smtClean="0"/>
              <a:t>perational</a:t>
            </a:r>
            <a:r>
              <a:rPr lang="fr-FR" sz="1600" i="1" dirty="0" smtClean="0"/>
              <a:t> servitude </a:t>
            </a:r>
            <a:r>
              <a:rPr lang="fr-FR" sz="1600" i="1" dirty="0" err="1" smtClean="0"/>
              <a:t>pod</a:t>
            </a:r>
            <a:r>
              <a:rPr lang="fr-FR" sz="1600" i="1" dirty="0" smtClean="0"/>
              <a:t> (NSO)</a:t>
            </a:r>
            <a:endParaRPr lang="fr-FR" sz="16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456945" y="3744940"/>
            <a:ext cx="1688252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20000">
                <a:srgbClr val="FFFFFF"/>
              </a:gs>
            </a:gsLst>
            <a:lin ang="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smtClean="0"/>
              <a:t>Radar </a:t>
            </a:r>
            <a:r>
              <a:rPr lang="fr-FR" sz="1600" i="1" dirty="0" err="1" smtClean="0"/>
              <a:t>refector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525165" y="4120129"/>
            <a:ext cx="1096243" cy="246221"/>
          </a:xfrm>
          <a:prstGeom prst="rect">
            <a:avLst/>
          </a:prstGeom>
          <a:gradFill flip="none" rotWithShape="1">
            <a:gsLst>
              <a:gs pos="0">
                <a:srgbClr val="84F1F4"/>
              </a:gs>
              <a:gs pos="20000">
                <a:srgbClr val="FFFFFF"/>
              </a:gs>
            </a:gsLst>
            <a:lin ang="0" scaled="1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Beacon</a:t>
            </a:r>
            <a:endParaRPr lang="fr-FR" sz="16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655044" y="4617091"/>
            <a:ext cx="173313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Alticoder</a:t>
            </a:r>
            <a:r>
              <a:rPr lang="fr-FR" sz="1600" i="1" dirty="0" smtClean="0"/>
              <a:t> radar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763715" y="4906603"/>
            <a:ext cx="1323268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16200000" scaled="0"/>
            <a:tileRect/>
          </a:gradFill>
        </p:spPr>
        <p:txBody>
          <a:bodyPr wrap="none" lIns="216000" tIns="0" rIns="216000" bIns="0" rtlCol="0">
            <a:spAutoFit/>
          </a:bodyPr>
          <a:lstStyle/>
          <a:p>
            <a:r>
              <a:rPr lang="fr-FR" sz="1600" i="1" dirty="0" err="1" smtClean="0"/>
              <a:t>responder</a:t>
            </a:r>
            <a:endParaRPr lang="fr-FR" sz="16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204735" y="5630320"/>
            <a:ext cx="1308195" cy="184666"/>
          </a:xfrm>
          <a:prstGeom prst="rect">
            <a:avLst/>
          </a:prstGeom>
          <a:gradFill flip="none" rotWithShape="1">
            <a:gsLst>
              <a:gs pos="0">
                <a:srgbClr val="84F1F4"/>
              </a:gs>
              <a:gs pos="100000">
                <a:srgbClr val="FFFFFF"/>
              </a:gs>
            </a:gsLst>
            <a:lin ang="16200000" scaled="0"/>
            <a:tileRect/>
          </a:gradFill>
        </p:spPr>
        <p:txBody>
          <a:bodyPr wrap="none" lIns="360000" tIns="0" rIns="360000" bIns="0" rtlCol="0">
            <a:spAutoFit/>
          </a:bodyPr>
          <a:lstStyle/>
          <a:p>
            <a:r>
              <a:rPr lang="fr-FR" sz="1200" i="1" dirty="0" err="1" smtClean="0"/>
              <a:t>dampers</a:t>
            </a:r>
            <a:endParaRPr lang="fr-FR" sz="1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858391" y="5447719"/>
            <a:ext cx="1882151" cy="184666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200" i="1" dirty="0" smtClean="0"/>
              <a:t>(EUSO-BALLOON main frame)</a:t>
            </a:r>
            <a:endParaRPr lang="fr-FR" sz="12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922456" y="5244358"/>
            <a:ext cx="1798557" cy="246221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err="1" smtClean="0"/>
              <a:t>Scirnetific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equipment</a:t>
            </a:r>
            <a:endParaRPr lang="fr-FR" sz="1600" i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763715" y="5646815"/>
            <a:ext cx="195729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973704" y="5932171"/>
            <a:ext cx="1845144" cy="329830"/>
          </a:xfrm>
          <a:prstGeom prst="rect">
            <a:avLst/>
          </a:prstGeom>
          <a:gradFill flip="none" rotWithShape="1">
            <a:gsLst>
              <a:gs pos="53000">
                <a:srgbClr val="84F1F4"/>
              </a:gs>
              <a:gs pos="100000">
                <a:srgbClr val="FFFFFF"/>
              </a:gs>
            </a:gsLst>
            <a:lin ang="10800000" scaled="0"/>
            <a:tileRect/>
          </a:gradFill>
        </p:spPr>
        <p:txBody>
          <a:bodyPr wrap="none" lIns="0" tIns="82800" rIns="0" bIns="0" rtlCol="0">
            <a:spAutoFit/>
          </a:bodyPr>
          <a:lstStyle/>
          <a:p>
            <a:r>
              <a:rPr lang="fr-FR" sz="1600" i="1" dirty="0" err="1" smtClean="0"/>
              <a:t>Scirnce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telemetry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pod</a:t>
            </a:r>
            <a:endParaRPr lang="fr-FR" sz="1600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594087" y="1195833"/>
            <a:ext cx="1286097" cy="984885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540000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fr-FR" sz="1600" i="1" dirty="0" smtClean="0">
                <a:solidFill>
                  <a:schemeClr val="accent2">
                    <a:lumMod val="75000"/>
                  </a:schemeClr>
                </a:solidFill>
              </a:rPr>
              <a:t>ain </a:t>
            </a:r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elements</a:t>
            </a:r>
            <a:endParaRPr lang="fr-FR" sz="16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i="1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fr-FR" sz="1600" i="1" dirty="0" smtClean="0">
                <a:solidFill>
                  <a:schemeClr val="accent2">
                    <a:lumMod val="75000"/>
                  </a:schemeClr>
                </a:solidFill>
              </a:rPr>
              <a:t>f an  open</a:t>
            </a:r>
          </a:p>
          <a:p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Stratospheric</a:t>
            </a:r>
            <a:endParaRPr lang="fr-FR" sz="16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1600" i="1" dirty="0" err="1" smtClean="0">
                <a:solidFill>
                  <a:schemeClr val="accent2">
                    <a:lumMod val="75000"/>
                  </a:schemeClr>
                </a:solidFill>
              </a:rPr>
              <a:t>balloon</a:t>
            </a:r>
            <a:endParaRPr lang="fr-FR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252036" y="3483600"/>
            <a:ext cx="718033" cy="492443"/>
          </a:xfrm>
          <a:prstGeom prst="rect">
            <a:avLst/>
          </a:prstGeom>
          <a:gradFill flip="none" rotWithShape="1">
            <a:gsLst>
              <a:gs pos="99000">
                <a:srgbClr val="B0FFFA"/>
              </a:gs>
              <a:gs pos="100000">
                <a:srgbClr val="FFFFFF"/>
              </a:gs>
            </a:gsLst>
            <a:lin ang="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 smtClean="0"/>
              <a:t>100 m</a:t>
            </a:r>
          </a:p>
          <a:p>
            <a:r>
              <a:rPr lang="fr-FR" sz="1600" i="1" dirty="0"/>
              <a:t>~</a:t>
            </a:r>
            <a:r>
              <a:rPr lang="fr-FR" sz="1600" i="1" dirty="0" smtClean="0"/>
              <a:t> 150 m</a:t>
            </a:r>
            <a:endParaRPr lang="fr-FR" sz="16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372996" y="1631832"/>
            <a:ext cx="718033" cy="492443"/>
          </a:xfrm>
          <a:prstGeom prst="rect">
            <a:avLst/>
          </a:prstGeom>
          <a:gradFill flip="none" rotWithShape="1">
            <a:gsLst>
              <a:gs pos="0">
                <a:srgbClr val="B0FFFA"/>
              </a:gs>
              <a:gs pos="100000">
                <a:srgbClr val="FFFFFF"/>
              </a:gs>
            </a:gsLst>
            <a:lin ang="0" scaled="0"/>
            <a:tileRect/>
          </a:gradFill>
        </p:spPr>
        <p:txBody>
          <a:bodyPr wrap="none" lIns="0" tIns="0" rIns="0" bIns="0" rtlCol="0">
            <a:spAutoFit/>
          </a:bodyPr>
          <a:lstStyle/>
          <a:p>
            <a:r>
              <a:rPr lang="fr-FR" sz="1600" i="1" dirty="0"/>
              <a:t>2</a:t>
            </a:r>
            <a:r>
              <a:rPr lang="fr-FR" sz="1600" i="1" dirty="0" smtClean="0"/>
              <a:t>0 m</a:t>
            </a:r>
          </a:p>
          <a:p>
            <a:r>
              <a:rPr lang="fr-FR" sz="1600" i="1" dirty="0"/>
              <a:t>~</a:t>
            </a:r>
            <a:r>
              <a:rPr lang="fr-FR" sz="1600" i="1" dirty="0" smtClean="0"/>
              <a:t> 180 m</a:t>
            </a:r>
            <a:endParaRPr lang="fr-FR" sz="16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11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5473"/>
          </a:xfrm>
        </p:spPr>
        <p:txBody>
          <a:bodyPr/>
          <a:lstStyle/>
          <a:p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Other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 instruments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onboard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2661" y="1600201"/>
            <a:ext cx="6924784" cy="4143022"/>
          </a:xfrm>
          <a:solidFill>
            <a:srgbClr val="000090">
              <a:alpha val="50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Infrared</a:t>
            </a:r>
            <a:r>
              <a:rPr lang="fr-FR" dirty="0" smtClean="0">
                <a:solidFill>
                  <a:schemeClr val="bg1"/>
                </a:solidFill>
              </a:rPr>
              <a:t> Camera (IR Camera)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NIST photodiode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Ge</a:t>
            </a:r>
            <a:r>
              <a:rPr lang="en-US" altLang="ja-JP" dirty="0" err="1" smtClean="0">
                <a:solidFill>
                  <a:schemeClr val="bg1"/>
                </a:solidFill>
              </a:rPr>
              <a:t>i</a:t>
            </a:r>
            <a:r>
              <a:rPr lang="fr-FR" dirty="0" err="1" smtClean="0">
                <a:solidFill>
                  <a:schemeClr val="bg1"/>
                </a:solidFill>
              </a:rPr>
              <a:t>ger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counter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GPS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Attitude </a:t>
            </a:r>
            <a:r>
              <a:rPr lang="fr-FR" dirty="0" err="1" smtClean="0">
                <a:solidFill>
                  <a:schemeClr val="bg1"/>
                </a:solidFill>
              </a:rPr>
              <a:t>sensor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GoPro</a:t>
            </a:r>
            <a:r>
              <a:rPr lang="fr-FR" dirty="0" smtClean="0">
                <a:solidFill>
                  <a:schemeClr val="bg1"/>
                </a:solidFill>
              </a:rPr>
              <a:t> camera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Independent of data acquisition </a:t>
            </a:r>
            <a:r>
              <a:rPr lang="fr-FR" dirty="0" err="1" smtClean="0">
                <a:solidFill>
                  <a:schemeClr val="bg1"/>
                </a:solidFill>
              </a:rPr>
              <a:t>systems</a:t>
            </a: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Offline </a:t>
            </a:r>
            <a:r>
              <a:rPr lang="fr-FR" dirty="0" err="1" smtClean="0">
                <a:solidFill>
                  <a:schemeClr val="bg1"/>
                </a:solidFill>
              </a:rPr>
              <a:t>synchronization</a:t>
            </a:r>
            <a:r>
              <a:rPr lang="fr-FR" dirty="0" smtClean="0">
                <a:solidFill>
                  <a:schemeClr val="bg1"/>
                </a:solidFill>
              </a:rPr>
              <a:t> (UTC time </a:t>
            </a:r>
            <a:r>
              <a:rPr lang="fr-FR" dirty="0" err="1" smtClean="0">
                <a:solidFill>
                  <a:schemeClr val="bg1"/>
                </a:solidFill>
              </a:rPr>
              <a:t>stamps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15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50598"/>
          </a:xfrm>
        </p:spPr>
        <p:txBody>
          <a:bodyPr/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0" y="906026"/>
            <a:ext cx="4702673" cy="5371485"/>
          </a:xfrm>
          <a:solidFill>
            <a:srgbClr val="000090">
              <a:alpha val="56000"/>
            </a:srgbClr>
          </a:solidFill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A balloon-borne fluorescence telescope, pathfinder of JEM-EUSO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1 PDM with electronics and mechanics as close as possible to JEM-EUSO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DAQ &amp; BG study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Detection EAS &gt; ~10</a:t>
            </a:r>
            <a:r>
              <a:rPr lang="en-US" sz="2000" baseline="30000" dirty="0" smtClean="0">
                <a:solidFill>
                  <a:schemeClr val="bg1"/>
                </a:solidFill>
              </a:rPr>
              <a:t>18</a:t>
            </a:r>
            <a:r>
              <a:rPr lang="en-US" sz="2000" dirty="0" smtClean="0">
                <a:solidFill>
                  <a:schemeClr val="bg1"/>
                </a:solidFill>
              </a:rPr>
              <a:t>eV from an altitude of 40km (</a:t>
            </a:r>
            <a:r>
              <a:rPr lang="en-US" sz="2000" dirty="0" err="1" smtClean="0">
                <a:solidFill>
                  <a:schemeClr val="bg1"/>
                </a:solidFill>
              </a:rPr>
              <a:t>optinal</a:t>
            </a:r>
            <a:r>
              <a:rPr lang="en-US" sz="2000" dirty="0" smtClean="0">
                <a:solidFill>
                  <a:schemeClr val="bg1"/>
                </a:solidFill>
              </a:rPr>
              <a:t>. expected 0.2-0.3events with E&gt;2×10</a:t>
            </a:r>
            <a:r>
              <a:rPr lang="en-US" sz="2000" baseline="30000" dirty="0" smtClean="0">
                <a:solidFill>
                  <a:schemeClr val="bg1"/>
                </a:solidFill>
              </a:rPr>
              <a:t>18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eV</a:t>
            </a:r>
            <a:r>
              <a:rPr lang="en-US" sz="2000" dirty="0" smtClean="0">
                <a:solidFill>
                  <a:schemeClr val="bg1"/>
                </a:solidFill>
              </a:rPr>
              <a:t> during 10 hours night-flight)</a:t>
            </a: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Projects CNES (Le Centre national </a:t>
            </a:r>
            <a:r>
              <a:rPr lang="en-US" sz="2000" dirty="0" err="1" smtClean="0">
                <a:solidFill>
                  <a:schemeClr val="bg1"/>
                </a:solidFill>
              </a:rPr>
              <a:t>d’études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spatiales</a:t>
            </a:r>
            <a:r>
              <a:rPr lang="en-US" sz="2000" dirty="0" smtClean="0">
                <a:solidFill>
                  <a:schemeClr val="bg1"/>
                </a:solidFill>
              </a:rPr>
              <a:t>) supported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by the whole JEM-EUSO collaboratio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(88 institutets from 16 countries)</a:t>
            </a:r>
          </a:p>
          <a:p>
            <a:pPr>
              <a:lnSpc>
                <a:spcPts val="2700"/>
              </a:lnSpc>
            </a:pPr>
            <a:r>
              <a:rPr lang="en-US" sz="2000" dirty="0">
                <a:solidFill>
                  <a:schemeClr val="bg1"/>
                </a:solidFill>
              </a:rPr>
              <a:t>Italiy supported by INFN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06957"/>
              </p:ext>
            </p:extLst>
          </p:nvPr>
        </p:nvGraphicFramePr>
        <p:xfrm>
          <a:off x="4595935" y="1299088"/>
          <a:ext cx="4495178" cy="4858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73"/>
                <a:gridCol w="1233798"/>
                <a:gridCol w="1242007"/>
              </a:tblGrid>
              <a:tr h="778947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dirty="0" smtClean="0"/>
                        <a:t>JEM-EUSO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EUSO-BALLOON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Height</a:t>
                      </a:r>
                      <a:r>
                        <a:rPr lang="fr-FR" baseline="0" dirty="0" smtClean="0"/>
                        <a:t> [km]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Diameter</a:t>
                      </a:r>
                      <a:r>
                        <a:rPr lang="fr-FR" baseline="0" dirty="0" smtClean="0"/>
                        <a:t> [m]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FoV</a:t>
                      </a:r>
                      <a:r>
                        <a:rPr lang="fr-FR" dirty="0" smtClean="0"/>
                        <a:t>/pixel</a:t>
                      </a:r>
                      <a:r>
                        <a:rPr lang="fr-FR" baseline="0" dirty="0" smtClean="0"/>
                        <a:t> [</a:t>
                      </a:r>
                      <a:r>
                        <a:rPr lang="fr-FR" baseline="0" dirty="0" err="1" smtClean="0"/>
                        <a:t>deg</a:t>
                      </a:r>
                      <a:r>
                        <a:rPr lang="fr-FR" baseline="0" dirty="0" smtClean="0"/>
                        <a:t>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0.08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Pixel@ground</a:t>
                      </a:r>
                      <a:r>
                        <a:rPr lang="fr-FR" dirty="0" smtClean="0"/>
                        <a:t> [m]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58</a:t>
                      </a:r>
                      <a:r>
                        <a:rPr lang="en-US" altLang="ja-JP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r>
                        <a:rPr lang="en-US" altLang="ja-JP" dirty="0" smtClean="0"/>
                        <a:t>30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FoV</a:t>
                      </a:r>
                      <a:r>
                        <a:rPr lang="fr-FR" dirty="0" smtClean="0"/>
                        <a:t>/PDM [</a:t>
                      </a:r>
                      <a:r>
                        <a:rPr lang="fr-FR" dirty="0" err="1" smtClean="0"/>
                        <a:t>deg</a:t>
                      </a:r>
                      <a:r>
                        <a:rPr lang="fr-FR" dirty="0" smtClean="0"/>
                        <a:t>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11-</a:t>
                      </a:r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PDM@ground</a:t>
                      </a:r>
                      <a:r>
                        <a:rPr lang="fr-FR" dirty="0" smtClean="0"/>
                        <a:t> [km]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28.2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8.4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Signal Ratio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17.6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BG Ratio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0.9-1.8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S/√N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20-10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Eth</a:t>
                      </a:r>
                      <a:r>
                        <a:rPr lang="fr-FR" dirty="0" smtClean="0"/>
                        <a:t> [eV]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3×10</a:t>
                      </a:r>
                      <a:r>
                        <a:rPr lang="fr-FR" baseline="30000" dirty="0" smtClean="0"/>
                        <a:t>19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1.5-3×10</a:t>
                      </a:r>
                      <a:r>
                        <a:rPr lang="fr-FR" baseline="30000" dirty="0" smtClean="0"/>
                        <a:t>18</a:t>
                      </a:r>
                      <a:endParaRPr lang="fr-FR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of PDM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12889" y="6277512"/>
            <a:ext cx="9129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r>
              <a:rPr lang="en-US" sz="2000" b="1" i="1" baseline="30000" dirty="0">
                <a:solidFill>
                  <a:srgbClr val="00FFFF"/>
                </a:solidFill>
                <a:latin typeface="Times New Roman"/>
                <a:cs typeface="Times New Roman"/>
              </a:rPr>
              <a:t>st</a:t>
            </a:r>
            <a:r>
              <a:rPr lang="en-US" sz="2000" b="1" i="1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launch </a:t>
            </a:r>
            <a:r>
              <a:rPr lang="en-US" sz="2000" b="1" i="1" dirty="0">
                <a:solidFill>
                  <a:srgbClr val="00FFFF"/>
                </a:solidFill>
                <a:latin typeface="Times New Roman"/>
                <a:cs typeface="Times New Roman"/>
              </a:rPr>
              <a:t>was successfully carried out on August 24-25th 2014, Timmins, </a:t>
            </a:r>
            <a:r>
              <a:rPr lang="en-US" sz="2000" b="1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Canada</a:t>
            </a:r>
            <a:r>
              <a:rPr lang="fr-FR" sz="2000" b="1" i="1" dirty="0" smtClean="0">
                <a:solidFill>
                  <a:srgbClr val="00FFFF"/>
                </a:solidFill>
                <a:latin typeface="Times New Roman"/>
                <a:cs typeface="Times New Roman"/>
              </a:rPr>
              <a:t>!!</a:t>
            </a:r>
            <a:endParaRPr lang="en-US" sz="2000" b="1" i="1" dirty="0" smtClean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71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94390"/>
            <a:ext cx="3744416" cy="2286938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782960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Complementary</a:t>
            </a:r>
            <a:r>
              <a:rPr lang="fr-FR" sz="3600" dirty="0" smtClean="0">
                <a:solidFill>
                  <a:srgbClr val="00FFFF"/>
                </a:solidFill>
                <a:latin typeface="Times New Roman"/>
                <a:cs typeface="Times New Roman"/>
              </a:rPr>
              <a:t> and/or </a:t>
            </a:r>
            <a:r>
              <a:rPr lang="fr-FR" sz="3600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anecdotal</a:t>
            </a:r>
            <a:r>
              <a:rPr lang="fr-FR" sz="3600" dirty="0" smtClean="0">
                <a:solidFill>
                  <a:srgbClr val="00FFFF"/>
                </a:solidFill>
                <a:latin typeface="Times New Roman"/>
                <a:cs typeface="Times New Roman"/>
              </a:rPr>
              <a:t> data</a:t>
            </a:r>
            <a:endParaRPr lang="fr-FR" sz="3600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age 2" descr="geig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7496"/>
          <a:stretch/>
        </p:blipFill>
        <p:spPr>
          <a:xfrm>
            <a:off x="4788024" y="938395"/>
            <a:ext cx="4038600" cy="2932358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6" name="Image 5" descr="Ni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/>
          <a:stretch/>
        </p:blipFill>
        <p:spPr>
          <a:xfrm>
            <a:off x="107504" y="969523"/>
            <a:ext cx="4383088" cy="2862135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12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67544" y="3861048"/>
            <a:ext cx="3528392" cy="504056"/>
          </a:xfrm>
        </p:spPr>
        <p:txBody>
          <a:bodyPr wrap="square">
            <a:noAutofit/>
          </a:bodyPr>
          <a:lstStyle/>
          <a:p>
            <a:pPr marL="0" lvl="1"/>
            <a:r>
              <a:rPr lang="fr-FR" sz="2000" b="1" dirty="0" err="1" smtClean="0"/>
              <a:t>Temperature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eveolution</a:t>
            </a:r>
            <a:endParaRPr lang="fr-FR" sz="2000" b="1" dirty="0" smtClean="0"/>
          </a:p>
        </p:txBody>
      </p:sp>
      <p:sp>
        <p:nvSpPr>
          <p:cNvPr id="15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700966" y="764704"/>
            <a:ext cx="4464496" cy="432048"/>
          </a:xfrm>
        </p:spPr>
        <p:txBody>
          <a:bodyPr wrap="square">
            <a:noAutofit/>
          </a:bodyPr>
          <a:lstStyle/>
          <a:p>
            <a:pPr marL="1588" lvl="1" algn="ctr"/>
            <a:r>
              <a:rPr lang="fr-FR" sz="2000" b="1" dirty="0" err="1" smtClean="0"/>
              <a:t>Cosmic</a:t>
            </a:r>
            <a:r>
              <a:rPr lang="fr-FR" sz="2000" b="1" dirty="0" smtClean="0"/>
              <a:t> ray </a:t>
            </a:r>
            <a:r>
              <a:rPr lang="fr-FR" sz="2000" b="1" dirty="0" err="1" smtClean="0"/>
              <a:t>intensity</a:t>
            </a:r>
            <a:r>
              <a:rPr lang="fr-FR" sz="2000" b="1" dirty="0" smtClean="0"/>
              <a:t> (Geiger)</a:t>
            </a:r>
            <a:endParaRPr lang="fr-FR" sz="2000" b="1" dirty="0"/>
          </a:p>
        </p:txBody>
      </p:sp>
      <p:pic>
        <p:nvPicPr>
          <p:cNvPr id="19" name="Image 18" descr="IRC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2880320" cy="2250555"/>
          </a:xfrm>
          <a:prstGeom prst="rect">
            <a:avLst/>
          </a:prstGeom>
          <a:ln w="152400" cmpd="sng">
            <a:solidFill>
              <a:srgbClr val="FFFFFF"/>
            </a:solidFill>
          </a:ln>
        </p:spPr>
      </p:pic>
      <p:sp>
        <p:nvSpPr>
          <p:cNvPr id="11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179512" y="764704"/>
            <a:ext cx="3744416" cy="432048"/>
          </a:xfrm>
        </p:spPr>
        <p:txBody>
          <a:bodyPr wrap="square">
            <a:noAutofit/>
          </a:bodyPr>
          <a:lstStyle/>
          <a:p>
            <a:pPr lvl="1"/>
            <a:r>
              <a:rPr lang="fr-FR" sz="2000" b="1" dirty="0" smtClean="0"/>
              <a:t>Light </a:t>
            </a:r>
            <a:r>
              <a:rPr lang="fr-FR" sz="2000" b="1" dirty="0" err="1" smtClean="0"/>
              <a:t>intensity</a:t>
            </a:r>
            <a:r>
              <a:rPr lang="fr-FR" sz="2000" b="1" dirty="0" smtClean="0"/>
              <a:t> (NIST)</a:t>
            </a:r>
          </a:p>
        </p:txBody>
      </p:sp>
      <p:sp>
        <p:nvSpPr>
          <p:cNvPr id="18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4932040" y="3861049"/>
            <a:ext cx="3528392" cy="400508"/>
          </a:xfrm>
        </p:spPr>
        <p:txBody>
          <a:bodyPr wrap="square">
            <a:noAutofit/>
          </a:bodyPr>
          <a:lstStyle/>
          <a:p>
            <a:pPr marL="0" lvl="1"/>
            <a:r>
              <a:rPr lang="fr-FR" sz="2000" b="1" dirty="0" err="1" smtClean="0"/>
              <a:t>Infrared</a:t>
            </a:r>
            <a:r>
              <a:rPr lang="fr-FR" sz="2000" b="1" dirty="0" smtClean="0"/>
              <a:t> data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0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35"/>
          <p:cNvSpPr txBox="1">
            <a:spLocks noChangeArrowheads="1"/>
          </p:cNvSpPr>
          <p:nvPr/>
        </p:nvSpPr>
        <p:spPr bwMode="auto">
          <a:xfrm>
            <a:off x="0" y="4235088"/>
            <a:ext cx="9101667" cy="261610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400" i="1" u="sng" dirty="0" smtClean="0"/>
              <a:t>Instrument</a:t>
            </a:r>
            <a:endParaRPr lang="en-US" sz="2400" u="sng" dirty="0" smtClean="0"/>
          </a:p>
          <a:p>
            <a:pPr algn="just" eaLnBrk="1" hangingPunct="1"/>
            <a:r>
              <a:rPr lang="en-US" sz="2000" dirty="0" smtClean="0"/>
              <a:t>• Mechanical structure (gondola)</a:t>
            </a:r>
          </a:p>
          <a:p>
            <a:pPr algn="just" eaLnBrk="1" hangingPunct="1"/>
            <a:r>
              <a:rPr lang="en-US" sz="2000" dirty="0" smtClean="0"/>
              <a:t>• Optics: 2 flat Fresnel lenses (L1&amp;L3)</a:t>
            </a:r>
          </a:p>
          <a:p>
            <a:pPr algn="just" eaLnBrk="1" hangingPunct="1"/>
            <a:r>
              <a:rPr lang="en-US" sz="2000" dirty="0" smtClean="0"/>
              <a:t>• 1 </a:t>
            </a:r>
            <a:r>
              <a:rPr lang="en-US" sz="2000" dirty="0" err="1" smtClean="0"/>
              <a:t>Photodetector</a:t>
            </a:r>
            <a:r>
              <a:rPr lang="en-US" sz="2000" dirty="0" smtClean="0"/>
              <a:t> Module (PDM)</a:t>
            </a:r>
          </a:p>
          <a:p>
            <a:pPr algn="just" eaLnBrk="1" hangingPunct="1"/>
            <a:r>
              <a:rPr lang="en-US" sz="2000" dirty="0" smtClean="0"/>
              <a:t>• Data acquisition system (DAQ)</a:t>
            </a:r>
          </a:p>
          <a:p>
            <a:pPr algn="just" eaLnBrk="1" hangingPunct="1"/>
            <a:r>
              <a:rPr lang="en-US" sz="2000" dirty="0" smtClean="0"/>
              <a:t>• Monitoring controlled by House Keeping system (HK)</a:t>
            </a:r>
          </a:p>
          <a:p>
            <a:pPr algn="just" eaLnBrk="1" hangingPunct="1"/>
            <a:r>
              <a:rPr lang="en-US" sz="2000" dirty="0" smtClean="0"/>
              <a:t>• A set of power supplies (LVPS) powered by onboard batteries (Power Pack)</a:t>
            </a:r>
          </a:p>
          <a:p>
            <a:pPr algn="just" eaLnBrk="1" hangingPunct="1"/>
            <a:r>
              <a:rPr lang="en-US" sz="2000" dirty="0" smtClean="0"/>
              <a:t>• An IR camera for atmospheric monitoring</a:t>
            </a:r>
          </a:p>
        </p:txBody>
      </p:sp>
      <p:pic>
        <p:nvPicPr>
          <p:cNvPr id="6" name="Espace réservé du contenu 6"/>
          <p:cNvPicPr>
            <a:picLocks noChangeAspect="1"/>
          </p:cNvPicPr>
          <p:nvPr/>
        </p:nvPicPr>
        <p:blipFill rotWithShape="1">
          <a:blip r:embed="rId3"/>
          <a:srcRect l="7467" t="5778" r="5416" b="3326"/>
          <a:stretch/>
        </p:blipFill>
        <p:spPr bwMode="auto">
          <a:xfrm>
            <a:off x="457200" y="1101093"/>
            <a:ext cx="3754946" cy="2880000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4807" r="8645"/>
          <a:stretch/>
        </p:blipFill>
        <p:spPr>
          <a:xfrm>
            <a:off x="4933195" y="540379"/>
            <a:ext cx="4142727" cy="52920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8778"/>
            <a:ext cx="8229600" cy="681491"/>
          </a:xfrm>
        </p:spPr>
        <p:txBody>
          <a:bodyPr/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 Instrument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50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48"/>
          <p:cNvSpPr/>
          <p:nvPr/>
        </p:nvSpPr>
        <p:spPr bwMode="auto">
          <a:xfrm>
            <a:off x="4793048" y="1376701"/>
            <a:ext cx="3937000" cy="3230563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Rectangle à coins arrondis 47"/>
          <p:cNvSpPr/>
          <p:nvPr/>
        </p:nvSpPr>
        <p:spPr bwMode="auto">
          <a:xfrm>
            <a:off x="211248" y="1376701"/>
            <a:ext cx="4432300" cy="3230563"/>
          </a:xfrm>
          <a:prstGeom prst="roundRect">
            <a:avLst>
              <a:gd name="adj" fmla="val 5240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78" y="32766"/>
            <a:ext cx="7376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</a:t>
            </a:r>
            <a:b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Data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cquisition (DAQ)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C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hain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572111" y="2772114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 rot="5400000">
            <a:off x="7749354" y="4488065"/>
            <a:ext cx="690284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ZoneTexte 19"/>
          <p:cNvSpPr txBox="1">
            <a:spLocks noChangeArrowheads="1"/>
          </p:cNvSpPr>
          <p:nvPr/>
        </p:nvSpPr>
        <p:spPr bwMode="auto">
          <a:xfrm>
            <a:off x="4765786" y="1295739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>
                <a:solidFill>
                  <a:srgbClr val="FF0000"/>
                </a:solidFill>
              </a:rPr>
              <a:t>Front-end (FE) electronics</a:t>
            </a:r>
          </a:p>
        </p:txBody>
      </p:sp>
      <p:grpSp>
        <p:nvGrpSpPr>
          <p:cNvPr id="66" name="Grouper 65"/>
          <p:cNvGrpSpPr/>
          <p:nvPr/>
        </p:nvGrpSpPr>
        <p:grpSpPr>
          <a:xfrm>
            <a:off x="211248" y="1295739"/>
            <a:ext cx="4432300" cy="3311525"/>
            <a:chOff x="-2221508" y="1477651"/>
            <a:chExt cx="4432300" cy="3311525"/>
          </a:xfrm>
        </p:grpSpPr>
        <p:pic>
          <p:nvPicPr>
            <p:cNvPr id="7" name="Picture 6" descr="JPEG - 84 k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33" y="3288988"/>
              <a:ext cx="2192338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-2154833" y="3288988"/>
              <a:ext cx="174307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2123083" y="1912626"/>
              <a:ext cx="1697038" cy="13849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PMT </a:t>
              </a:r>
            </a:p>
            <a:p>
              <a:r>
                <a:rPr lang="en-US" altLang="ja-JP" sz="1600"/>
                <a:t>• Hmamatsu 64-ch MAPMT</a:t>
              </a:r>
            </a:p>
            <a:p>
              <a:r>
                <a:rPr lang="en-US" altLang="ja-JP" sz="1600"/>
                <a:t>• BG3 filter</a:t>
              </a:r>
            </a:p>
            <a:p>
              <a:endParaRPr lang="en-US" altLang="ja-JP" sz="160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-32345" y="1920563"/>
              <a:ext cx="2152650" cy="138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dirty="0"/>
                <a:t>EC-Unit</a:t>
              </a:r>
            </a:p>
            <a:p>
              <a:r>
                <a:rPr lang="en-US" altLang="ja-JP" sz="1600" dirty="0"/>
                <a:t>• 4 PMTs (256-ch)</a:t>
              </a:r>
            </a:p>
            <a:p>
              <a:r>
                <a:rPr lang="en-US" altLang="ja-JP" sz="1600" dirty="0"/>
                <a:t>readout cables</a:t>
              </a:r>
            </a:p>
            <a:p>
              <a:r>
                <a:rPr lang="en-US" altLang="ja-JP" sz="1600" dirty="0"/>
                <a:t>• HV board</a:t>
              </a:r>
            </a:p>
            <a:p>
              <a:r>
                <a:rPr lang="en-US" altLang="ja-JP" sz="1600" dirty="0"/>
                <a:t>• potting</a:t>
              </a:r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-399058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-2154833" y="1920563"/>
              <a:ext cx="1743075" cy="280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-2221508" y="1558613"/>
              <a:ext cx="4432300" cy="3230563"/>
            </a:xfrm>
            <a:prstGeom prst="roundRect">
              <a:avLst>
                <a:gd name="adj" fmla="val 5240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ZoneTexte 94"/>
            <p:cNvSpPr txBox="1">
              <a:spLocks noChangeArrowheads="1"/>
            </p:cNvSpPr>
            <p:nvPr/>
          </p:nvSpPr>
          <p:spPr bwMode="auto">
            <a:xfrm>
              <a:off x="-1676995" y="1477651"/>
              <a:ext cx="366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i="1">
                  <a:solidFill>
                    <a:srgbClr val="FF0000"/>
                  </a:solidFill>
                </a:rPr>
                <a:t>Sensor (photodetector)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-73620" y="1920563"/>
              <a:ext cx="2212975" cy="280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5" name="Grouper 64"/>
          <p:cNvGrpSpPr/>
          <p:nvPr/>
        </p:nvGrpSpPr>
        <p:grpSpPr>
          <a:xfrm>
            <a:off x="4789598" y="1376701"/>
            <a:ext cx="3957638" cy="3230563"/>
            <a:chOff x="2356842" y="1558613"/>
            <a:chExt cx="3957638" cy="3230563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592042" y="1920563"/>
              <a:ext cx="1549400" cy="28067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2464792" y="1920563"/>
              <a:ext cx="1781175" cy="28082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" name="Image 100" descr="PDMboard-cu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280" y="3288988"/>
              <a:ext cx="1544637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>
              <a:off x="4266605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98130" y="1920563"/>
              <a:ext cx="1873250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EC-ASIC</a:t>
              </a:r>
            </a:p>
            <a:p>
              <a:r>
                <a:rPr lang="en-US" altLang="ja-JP" sz="1600"/>
                <a:t>• 6 x ASICs</a:t>
              </a:r>
            </a:p>
            <a:p>
              <a:r>
                <a:rPr lang="en-US" altLang="ja-JP" sz="1600"/>
                <a:t>• readout </a:t>
              </a:r>
            </a:p>
            <a:p>
              <a:r>
                <a:rPr lang="en-US" altLang="ja-JP" sz="1600"/>
                <a:t>• counter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4592042" y="1920563"/>
              <a:ext cx="17224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PDM-Board</a:t>
              </a:r>
            </a:p>
            <a:p>
              <a:r>
                <a:rPr lang="en-US" altLang="ja-JP" sz="1600"/>
                <a:t>• Slow control</a:t>
              </a:r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2356842" y="1558613"/>
              <a:ext cx="3937000" cy="3230563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9" name="Picture 2" descr="C:\Taf\JEM-EUSO-UFFO\EC board\Docs\Pictures\test EC_ASIC - EC_ASIC\EC_ASIC_top_lay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3200" r="3694" b="3951"/>
            <a:stretch>
              <a:fillRect/>
            </a:stretch>
          </p:blipFill>
          <p:spPr bwMode="auto">
            <a:xfrm rot="10800000">
              <a:off x="2448917" y="3350901"/>
              <a:ext cx="1804988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6072684" y="5654890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1" name="Grouper 70"/>
          <p:cNvGrpSpPr/>
          <p:nvPr/>
        </p:nvGrpSpPr>
        <p:grpSpPr>
          <a:xfrm>
            <a:off x="1769127" y="5104748"/>
            <a:ext cx="4290308" cy="1631216"/>
            <a:chOff x="4679789" y="5104748"/>
            <a:chExt cx="4290308" cy="163121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79789" y="5104748"/>
              <a:ext cx="3318427" cy="16312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dirty="0"/>
                <a:t>CPU</a:t>
              </a:r>
            </a:p>
            <a:p>
              <a:r>
                <a:rPr lang="en-US" altLang="ja-JP" sz="1600" dirty="0"/>
                <a:t>• Run control, </a:t>
              </a:r>
              <a:r>
                <a:rPr lang="en-US" altLang="ja-JP" sz="1600" dirty="0" err="1"/>
                <a:t>config</a:t>
              </a:r>
              <a:r>
                <a:rPr lang="en-US" altLang="ja-JP" sz="1600" dirty="0"/>
                <a:t>. </a:t>
              </a:r>
              <a:r>
                <a:rPr lang="en-US" altLang="ja-JP" sz="1600" dirty="0" smtClean="0"/>
                <a:t>FE  electronics</a:t>
              </a:r>
              <a:endParaRPr lang="en-US" altLang="ja-JP" sz="1600" dirty="0"/>
            </a:p>
            <a:p>
              <a:r>
                <a:rPr lang="en-US" altLang="ja-JP" sz="1600" dirty="0"/>
                <a:t>• Console &amp; GUI, </a:t>
              </a:r>
              <a:r>
                <a:rPr lang="en-US" altLang="ja-JP" sz="1600" dirty="0" smtClean="0"/>
                <a:t>remote access</a:t>
              </a:r>
              <a:r>
                <a:rPr lang="en-US" altLang="ja-JP" sz="1600" dirty="0"/>
                <a:t>, etc.</a:t>
              </a:r>
            </a:p>
            <a:p>
              <a:r>
                <a:rPr lang="en-US" altLang="ja-JP" sz="1600" dirty="0"/>
                <a:t>• Data processing</a:t>
              </a:r>
            </a:p>
            <a:p>
              <a:r>
                <a:rPr lang="en-US" altLang="ja-JP" sz="1600" dirty="0"/>
                <a:t>• managing Mass Memory for </a:t>
              </a:r>
              <a:r>
                <a:rPr lang="en-US" altLang="ja-JP" sz="1600" dirty="0" smtClean="0"/>
                <a:t>data</a:t>
              </a:r>
            </a:p>
            <a:p>
              <a:r>
                <a:rPr lang="en-US" altLang="ja-JP" sz="1600" dirty="0"/>
                <a:t> </a:t>
              </a:r>
              <a:r>
                <a:rPr lang="en-US" altLang="ja-JP" sz="1600" dirty="0" smtClean="0"/>
                <a:t>  storage</a:t>
              </a:r>
              <a:endParaRPr lang="en-US" altLang="ja-JP" sz="16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7987" y="5185795"/>
              <a:ext cx="4282110" cy="15297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2" name="Immagin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4" t="1495" r="9460"/>
            <a:stretch>
              <a:fillRect/>
            </a:stretch>
          </p:blipFill>
          <p:spPr bwMode="auto">
            <a:xfrm>
              <a:off x="7822410" y="5225684"/>
              <a:ext cx="114339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93" y="5276244"/>
            <a:ext cx="1232635" cy="13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402138" y="5286579"/>
            <a:ext cx="1431814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dirty="0"/>
              <a:t>CCB</a:t>
            </a:r>
          </a:p>
          <a:p>
            <a:r>
              <a:rPr lang="en-US" altLang="ja-JP" sz="1400" dirty="0"/>
              <a:t>(Cluster Control Board)</a:t>
            </a:r>
          </a:p>
          <a:p>
            <a:r>
              <a:rPr lang="en-US" altLang="ja-JP" sz="1600" dirty="0"/>
              <a:t>• Receive data</a:t>
            </a:r>
          </a:p>
          <a:p>
            <a:r>
              <a:rPr lang="en-US" altLang="ja-JP" sz="1600" dirty="0"/>
              <a:t>from 9 </a:t>
            </a:r>
            <a:r>
              <a:rPr lang="en-US" altLang="ja-JP" sz="1600" dirty="0" smtClean="0"/>
              <a:t>PDMs</a:t>
            </a:r>
            <a:endParaRPr lang="en-US" altLang="ja-JP" sz="1600" dirty="0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6402137" y="5226108"/>
            <a:ext cx="2538039" cy="14692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à coins arrondis 30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ZoneTexte 105"/>
          <p:cNvSpPr txBox="1">
            <a:spLocks noChangeArrowheads="1"/>
          </p:cNvSpPr>
          <p:nvPr/>
        </p:nvSpPr>
        <p:spPr bwMode="auto">
          <a:xfrm>
            <a:off x="2337389" y="4742883"/>
            <a:ext cx="339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/>
              <a:t>Data Processing (DP)</a:t>
            </a:r>
          </a:p>
        </p:txBody>
      </p: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37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48"/>
          <p:cNvSpPr/>
          <p:nvPr/>
        </p:nvSpPr>
        <p:spPr bwMode="auto">
          <a:xfrm>
            <a:off x="4793048" y="1376701"/>
            <a:ext cx="3937000" cy="3230563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Rectangle à coins arrondis 47"/>
          <p:cNvSpPr/>
          <p:nvPr/>
        </p:nvSpPr>
        <p:spPr bwMode="auto">
          <a:xfrm>
            <a:off x="211248" y="1376701"/>
            <a:ext cx="4432300" cy="3230563"/>
          </a:xfrm>
          <a:prstGeom prst="roundRect">
            <a:avLst>
              <a:gd name="adj" fmla="val 5240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78" y="32766"/>
            <a:ext cx="7376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</a:t>
            </a:r>
            <a:b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Data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cquisition (DAQ)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C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hain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572111" y="2772114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 rot="5400000">
            <a:off x="7749354" y="4488065"/>
            <a:ext cx="690284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ZoneTexte 19"/>
          <p:cNvSpPr txBox="1">
            <a:spLocks noChangeArrowheads="1"/>
          </p:cNvSpPr>
          <p:nvPr/>
        </p:nvSpPr>
        <p:spPr bwMode="auto">
          <a:xfrm>
            <a:off x="4765786" y="1295739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>
                <a:solidFill>
                  <a:srgbClr val="FF0000"/>
                </a:solidFill>
              </a:rPr>
              <a:t>Front-end (FE) electronics</a:t>
            </a:r>
          </a:p>
        </p:txBody>
      </p:sp>
      <p:grpSp>
        <p:nvGrpSpPr>
          <p:cNvPr id="66" name="Grouper 65"/>
          <p:cNvGrpSpPr/>
          <p:nvPr/>
        </p:nvGrpSpPr>
        <p:grpSpPr>
          <a:xfrm>
            <a:off x="211248" y="1295739"/>
            <a:ext cx="4432300" cy="3311525"/>
            <a:chOff x="-2221508" y="1477651"/>
            <a:chExt cx="4432300" cy="3311525"/>
          </a:xfrm>
        </p:grpSpPr>
        <p:pic>
          <p:nvPicPr>
            <p:cNvPr id="7" name="Picture 6" descr="JPEG - 84 k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33" y="3288988"/>
              <a:ext cx="2192338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-2154833" y="3288988"/>
              <a:ext cx="174307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2123083" y="1912626"/>
              <a:ext cx="1697038" cy="13849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PMT </a:t>
              </a:r>
            </a:p>
            <a:p>
              <a:r>
                <a:rPr lang="en-US" altLang="ja-JP" sz="1600"/>
                <a:t>• Hmamatsu 64-ch MAPMT</a:t>
              </a:r>
            </a:p>
            <a:p>
              <a:r>
                <a:rPr lang="en-US" altLang="ja-JP" sz="1600"/>
                <a:t>• BG3 filter</a:t>
              </a:r>
            </a:p>
            <a:p>
              <a:endParaRPr lang="en-US" altLang="ja-JP" sz="160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-32345" y="1920563"/>
              <a:ext cx="2152650" cy="138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dirty="0"/>
                <a:t>EC-Unit</a:t>
              </a:r>
            </a:p>
            <a:p>
              <a:r>
                <a:rPr lang="en-US" altLang="ja-JP" sz="1600" dirty="0"/>
                <a:t>• 4 PMTs (256-ch)</a:t>
              </a:r>
            </a:p>
            <a:p>
              <a:r>
                <a:rPr lang="en-US" altLang="ja-JP" sz="1600" dirty="0"/>
                <a:t>readout cables</a:t>
              </a:r>
            </a:p>
            <a:p>
              <a:r>
                <a:rPr lang="en-US" altLang="ja-JP" sz="1600" dirty="0"/>
                <a:t>• HV board</a:t>
              </a:r>
            </a:p>
            <a:p>
              <a:r>
                <a:rPr lang="en-US" altLang="ja-JP" sz="1600" dirty="0"/>
                <a:t>• potting</a:t>
              </a:r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-399058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-2154833" y="1920563"/>
              <a:ext cx="1743075" cy="280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-2221508" y="1558613"/>
              <a:ext cx="4432300" cy="3230563"/>
            </a:xfrm>
            <a:prstGeom prst="roundRect">
              <a:avLst>
                <a:gd name="adj" fmla="val 5240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ZoneTexte 94"/>
            <p:cNvSpPr txBox="1">
              <a:spLocks noChangeArrowheads="1"/>
            </p:cNvSpPr>
            <p:nvPr/>
          </p:nvSpPr>
          <p:spPr bwMode="auto">
            <a:xfrm>
              <a:off x="-1676995" y="1477651"/>
              <a:ext cx="366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i="1">
                  <a:solidFill>
                    <a:srgbClr val="FF0000"/>
                  </a:solidFill>
                </a:rPr>
                <a:t>Sensor (photodetector)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-73620" y="1920563"/>
              <a:ext cx="2212975" cy="280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5" name="Grouper 64"/>
          <p:cNvGrpSpPr/>
          <p:nvPr/>
        </p:nvGrpSpPr>
        <p:grpSpPr>
          <a:xfrm>
            <a:off x="4789598" y="1376701"/>
            <a:ext cx="3957638" cy="3230563"/>
            <a:chOff x="2356842" y="1558613"/>
            <a:chExt cx="3957638" cy="3230563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592042" y="1920563"/>
              <a:ext cx="1549400" cy="28067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2464792" y="1920563"/>
              <a:ext cx="1781175" cy="28082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" name="Image 100" descr="PDMboard-cu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280" y="3288988"/>
              <a:ext cx="1544637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>
              <a:off x="4266605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98130" y="1920563"/>
              <a:ext cx="1873250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EC-ASIC</a:t>
              </a:r>
            </a:p>
            <a:p>
              <a:r>
                <a:rPr lang="en-US" altLang="ja-JP" sz="1600"/>
                <a:t>• 6 x ASICs</a:t>
              </a:r>
            </a:p>
            <a:p>
              <a:r>
                <a:rPr lang="en-US" altLang="ja-JP" sz="1600"/>
                <a:t>• readout </a:t>
              </a:r>
            </a:p>
            <a:p>
              <a:r>
                <a:rPr lang="en-US" altLang="ja-JP" sz="1600"/>
                <a:t>• counter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4592042" y="1920563"/>
              <a:ext cx="17224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PDM-Board</a:t>
              </a:r>
            </a:p>
            <a:p>
              <a:r>
                <a:rPr lang="en-US" altLang="ja-JP" sz="1600"/>
                <a:t>• Slow control</a:t>
              </a:r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2356842" y="1558613"/>
              <a:ext cx="3937000" cy="3230563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9" name="Picture 2" descr="C:\Taf\JEM-EUSO-UFFO\EC board\Docs\Pictures\test EC_ASIC - EC_ASIC\EC_ASIC_top_lay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3200" r="3694" b="3951"/>
            <a:stretch>
              <a:fillRect/>
            </a:stretch>
          </p:blipFill>
          <p:spPr bwMode="auto">
            <a:xfrm rot="10800000">
              <a:off x="2448917" y="3350901"/>
              <a:ext cx="1804988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6072684" y="5654890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1" name="Grouper 70"/>
          <p:cNvGrpSpPr/>
          <p:nvPr/>
        </p:nvGrpSpPr>
        <p:grpSpPr>
          <a:xfrm>
            <a:off x="1769127" y="5104748"/>
            <a:ext cx="4290308" cy="1631216"/>
            <a:chOff x="4679789" y="5104748"/>
            <a:chExt cx="4290308" cy="163121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79789" y="5104748"/>
              <a:ext cx="3318427" cy="16312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dirty="0"/>
                <a:t>CPU</a:t>
              </a:r>
            </a:p>
            <a:p>
              <a:r>
                <a:rPr lang="en-US" altLang="ja-JP" sz="1600" dirty="0"/>
                <a:t>• Run control, </a:t>
              </a:r>
              <a:r>
                <a:rPr lang="en-US" altLang="ja-JP" sz="1600" dirty="0" err="1"/>
                <a:t>config</a:t>
              </a:r>
              <a:r>
                <a:rPr lang="en-US" altLang="ja-JP" sz="1600" dirty="0"/>
                <a:t>. </a:t>
              </a:r>
              <a:r>
                <a:rPr lang="en-US" altLang="ja-JP" sz="1600" dirty="0" smtClean="0"/>
                <a:t>FE  electronics</a:t>
              </a:r>
              <a:endParaRPr lang="en-US" altLang="ja-JP" sz="1600" dirty="0"/>
            </a:p>
            <a:p>
              <a:r>
                <a:rPr lang="en-US" altLang="ja-JP" sz="1600" dirty="0"/>
                <a:t>• Console &amp; GUI, </a:t>
              </a:r>
              <a:r>
                <a:rPr lang="en-US" altLang="ja-JP" sz="1600" dirty="0" smtClean="0"/>
                <a:t>remote access</a:t>
              </a:r>
              <a:r>
                <a:rPr lang="en-US" altLang="ja-JP" sz="1600" dirty="0"/>
                <a:t>, etc.</a:t>
              </a:r>
            </a:p>
            <a:p>
              <a:r>
                <a:rPr lang="en-US" altLang="ja-JP" sz="1600" dirty="0"/>
                <a:t>• Data processing</a:t>
              </a:r>
            </a:p>
            <a:p>
              <a:r>
                <a:rPr lang="en-US" altLang="ja-JP" sz="1600" dirty="0"/>
                <a:t>• managing Mass Memory for </a:t>
              </a:r>
              <a:r>
                <a:rPr lang="en-US" altLang="ja-JP" sz="1600" dirty="0" smtClean="0"/>
                <a:t>data</a:t>
              </a:r>
            </a:p>
            <a:p>
              <a:r>
                <a:rPr lang="en-US" altLang="ja-JP" sz="1600" dirty="0"/>
                <a:t> </a:t>
              </a:r>
              <a:r>
                <a:rPr lang="en-US" altLang="ja-JP" sz="1600" dirty="0" smtClean="0"/>
                <a:t>  storage</a:t>
              </a:r>
              <a:endParaRPr lang="en-US" altLang="ja-JP" sz="16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7987" y="5185795"/>
              <a:ext cx="4282110" cy="15297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2" name="Immagin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4" t="1495" r="9460"/>
            <a:stretch>
              <a:fillRect/>
            </a:stretch>
          </p:blipFill>
          <p:spPr bwMode="auto">
            <a:xfrm>
              <a:off x="7822410" y="5225684"/>
              <a:ext cx="114339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93" y="5276244"/>
            <a:ext cx="1232635" cy="13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402138" y="5286579"/>
            <a:ext cx="1431814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dirty="0"/>
              <a:t>CCB</a:t>
            </a:r>
          </a:p>
          <a:p>
            <a:r>
              <a:rPr lang="en-US" altLang="ja-JP" sz="1400" dirty="0"/>
              <a:t>(Cluster Control Board)</a:t>
            </a:r>
          </a:p>
          <a:p>
            <a:r>
              <a:rPr lang="en-US" altLang="ja-JP" sz="1600" dirty="0"/>
              <a:t>• Receive data</a:t>
            </a:r>
          </a:p>
          <a:p>
            <a:r>
              <a:rPr lang="en-US" altLang="ja-JP" sz="1600" dirty="0"/>
              <a:t>from 9 </a:t>
            </a:r>
            <a:r>
              <a:rPr lang="en-US" altLang="ja-JP" sz="1600" dirty="0" smtClean="0"/>
              <a:t>PDMs</a:t>
            </a:r>
            <a:endParaRPr lang="en-US" altLang="ja-JP" sz="1600" dirty="0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6402137" y="5226108"/>
            <a:ext cx="2538039" cy="14692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à coins arrondis 30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ZoneTexte 105"/>
          <p:cNvSpPr txBox="1">
            <a:spLocks noChangeArrowheads="1"/>
          </p:cNvSpPr>
          <p:nvPr/>
        </p:nvSpPr>
        <p:spPr bwMode="auto">
          <a:xfrm>
            <a:off x="2337389" y="4742883"/>
            <a:ext cx="339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/>
              <a:t>Data Processing (DP)</a:t>
            </a:r>
          </a:p>
        </p:txBody>
      </p: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7</a:t>
            </a:fld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820766" y="1409875"/>
            <a:ext cx="3342931" cy="3197389"/>
            <a:chOff x="-2587170" y="1175766"/>
            <a:chExt cx="3342931" cy="3197389"/>
          </a:xfrm>
        </p:grpSpPr>
        <p:sp>
          <p:nvSpPr>
            <p:cNvPr id="52" name="Rectangle 14"/>
            <p:cNvSpPr>
              <a:spLocks noChangeArrowheads="1"/>
            </p:cNvSpPr>
            <p:nvPr/>
          </p:nvSpPr>
          <p:spPr bwMode="auto">
            <a:xfrm>
              <a:off x="-2587170" y="1175766"/>
              <a:ext cx="3342931" cy="319738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3" name="Image 52" descr="PDMfull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1162" y="1866322"/>
              <a:ext cx="3308218" cy="2483996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-2587170" y="1175766"/>
              <a:ext cx="33142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PDM</a:t>
              </a:r>
            </a:p>
            <a:p>
              <a:r>
                <a:rPr lang="fr-FR" dirty="0" smtClean="0"/>
                <a:t>• 9 EC-</a:t>
              </a:r>
              <a:r>
                <a:rPr lang="fr-FR" dirty="0" err="1" smtClean="0"/>
                <a:t>Units </a:t>
              </a:r>
              <a:r>
                <a:rPr lang="en-US" altLang="ja-JP" sz="1600" dirty="0" err="1"/>
                <a:t>(36 MAPMTs, 1024 pix)</a:t>
              </a:r>
              <a:endParaRPr lang="fr-FR" sz="1600" dirty="0"/>
            </a:p>
            <a:p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47181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48"/>
          <p:cNvSpPr/>
          <p:nvPr/>
        </p:nvSpPr>
        <p:spPr bwMode="auto">
          <a:xfrm>
            <a:off x="4793048" y="1376701"/>
            <a:ext cx="3937000" cy="3230563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Rectangle à coins arrondis 47"/>
          <p:cNvSpPr/>
          <p:nvPr/>
        </p:nvSpPr>
        <p:spPr bwMode="auto">
          <a:xfrm>
            <a:off x="211248" y="1376701"/>
            <a:ext cx="4432300" cy="3230563"/>
          </a:xfrm>
          <a:prstGeom prst="roundRect">
            <a:avLst>
              <a:gd name="adj" fmla="val 5240"/>
            </a:avLst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6" name="Rectangle à coins arrondis 45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78" y="32766"/>
            <a:ext cx="7376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EUSO-Balloon</a:t>
            </a:r>
            <a:b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Data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cquisition (DAQ) </a:t>
            </a:r>
            <a:r>
              <a:rPr lang="fr-FR" dirty="0">
                <a:solidFill>
                  <a:srgbClr val="00FFFF"/>
                </a:solidFill>
                <a:latin typeface="Times New Roman"/>
                <a:cs typeface="Times New Roman"/>
              </a:rPr>
              <a:t>C</a:t>
            </a:r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hain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572111" y="2772114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 rot="5400000">
            <a:off x="7749354" y="4488065"/>
            <a:ext cx="690284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ZoneTexte 19"/>
          <p:cNvSpPr txBox="1">
            <a:spLocks noChangeArrowheads="1"/>
          </p:cNvSpPr>
          <p:nvPr/>
        </p:nvSpPr>
        <p:spPr bwMode="auto">
          <a:xfrm>
            <a:off x="4765786" y="1295739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>
                <a:solidFill>
                  <a:srgbClr val="FF0000"/>
                </a:solidFill>
              </a:rPr>
              <a:t>Front-end (FE) electronics</a:t>
            </a:r>
          </a:p>
        </p:txBody>
      </p:sp>
      <p:grpSp>
        <p:nvGrpSpPr>
          <p:cNvPr id="66" name="Grouper 65"/>
          <p:cNvGrpSpPr/>
          <p:nvPr/>
        </p:nvGrpSpPr>
        <p:grpSpPr>
          <a:xfrm>
            <a:off x="211248" y="1295739"/>
            <a:ext cx="4432300" cy="3311525"/>
            <a:chOff x="-2221508" y="1477651"/>
            <a:chExt cx="4432300" cy="3311525"/>
          </a:xfrm>
        </p:grpSpPr>
        <p:pic>
          <p:nvPicPr>
            <p:cNvPr id="7" name="Picture 6" descr="JPEG - 84 k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33" y="3288988"/>
              <a:ext cx="2192338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-2154833" y="3288988"/>
              <a:ext cx="174307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2123083" y="1912626"/>
              <a:ext cx="1697038" cy="13849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PMT </a:t>
              </a:r>
            </a:p>
            <a:p>
              <a:r>
                <a:rPr lang="en-US" altLang="ja-JP" sz="1600"/>
                <a:t>• Hmamatsu 64-ch MAPMT</a:t>
              </a:r>
            </a:p>
            <a:p>
              <a:r>
                <a:rPr lang="en-US" altLang="ja-JP" sz="1600"/>
                <a:t>• BG3 filter</a:t>
              </a:r>
            </a:p>
            <a:p>
              <a:endParaRPr lang="en-US" altLang="ja-JP" sz="160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-32345" y="1920563"/>
              <a:ext cx="2152650" cy="138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dirty="0"/>
                <a:t>EC-Unit</a:t>
              </a:r>
            </a:p>
            <a:p>
              <a:r>
                <a:rPr lang="en-US" altLang="ja-JP" sz="1600" dirty="0"/>
                <a:t>• 4 PMTs (256-ch)</a:t>
              </a:r>
            </a:p>
            <a:p>
              <a:r>
                <a:rPr lang="en-US" altLang="ja-JP" sz="1600" dirty="0"/>
                <a:t>readout cables</a:t>
              </a:r>
            </a:p>
            <a:p>
              <a:r>
                <a:rPr lang="en-US" altLang="ja-JP" sz="1600" dirty="0"/>
                <a:t>• HV board</a:t>
              </a:r>
            </a:p>
            <a:p>
              <a:r>
                <a:rPr lang="en-US" altLang="ja-JP" sz="1600" dirty="0"/>
                <a:t>• potting</a:t>
              </a:r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-399058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-2154833" y="1920563"/>
              <a:ext cx="1743075" cy="280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-2221508" y="1558613"/>
              <a:ext cx="4432300" cy="3230563"/>
            </a:xfrm>
            <a:prstGeom prst="roundRect">
              <a:avLst>
                <a:gd name="adj" fmla="val 5240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ZoneTexte 94"/>
            <p:cNvSpPr txBox="1">
              <a:spLocks noChangeArrowheads="1"/>
            </p:cNvSpPr>
            <p:nvPr/>
          </p:nvSpPr>
          <p:spPr bwMode="auto">
            <a:xfrm>
              <a:off x="-1676995" y="1477651"/>
              <a:ext cx="366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084388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i="1">
                  <a:solidFill>
                    <a:srgbClr val="FF0000"/>
                  </a:solidFill>
                </a:rPr>
                <a:t>Sensor (photodetector)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-73620" y="1920563"/>
              <a:ext cx="2212975" cy="28082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5" name="Grouper 64"/>
          <p:cNvGrpSpPr/>
          <p:nvPr/>
        </p:nvGrpSpPr>
        <p:grpSpPr>
          <a:xfrm>
            <a:off x="4789598" y="1376701"/>
            <a:ext cx="3957638" cy="3230563"/>
            <a:chOff x="2356842" y="1558613"/>
            <a:chExt cx="3957638" cy="3230563"/>
          </a:xfrm>
        </p:grpSpPr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592042" y="1920563"/>
              <a:ext cx="1549400" cy="28067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2464792" y="1920563"/>
              <a:ext cx="1781175" cy="28082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" name="Image 100" descr="PDMboard-cu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280" y="3288988"/>
              <a:ext cx="1544637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>
              <a:off x="4266605" y="2954026"/>
              <a:ext cx="320675" cy="785812"/>
            </a:xfrm>
            <a:prstGeom prst="flowChartPunchedTap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98130" y="1920563"/>
              <a:ext cx="1873250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EC-ASIC</a:t>
              </a:r>
            </a:p>
            <a:p>
              <a:r>
                <a:rPr lang="en-US" altLang="ja-JP" sz="1600"/>
                <a:t>• 6 x ASICs</a:t>
              </a:r>
            </a:p>
            <a:p>
              <a:r>
                <a:rPr lang="en-US" altLang="ja-JP" sz="1600"/>
                <a:t>• readout </a:t>
              </a:r>
            </a:p>
            <a:p>
              <a:r>
                <a:rPr lang="en-US" altLang="ja-JP" sz="1600"/>
                <a:t>• counter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4592042" y="1920563"/>
              <a:ext cx="17224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/>
                <a:t>PDM-Board</a:t>
              </a:r>
            </a:p>
            <a:p>
              <a:r>
                <a:rPr lang="en-US" altLang="ja-JP" sz="1600"/>
                <a:t>• Slow control</a:t>
              </a:r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2356842" y="1558613"/>
              <a:ext cx="3937000" cy="3230563"/>
            </a:xfrm>
            <a:prstGeom prst="roundRect">
              <a:avLst>
                <a:gd name="adj" fmla="val 4588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9" name="Picture 2" descr="C:\Taf\JEM-EUSO-UFFO\EC board\Docs\Pictures\test EC_ASIC - EC_ASIC\EC_ASIC_top_lay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3200" r="3694" b="3951"/>
            <a:stretch>
              <a:fillRect/>
            </a:stretch>
          </p:blipFill>
          <p:spPr bwMode="auto">
            <a:xfrm rot="10800000">
              <a:off x="2448917" y="3350901"/>
              <a:ext cx="1804988" cy="136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6072684" y="5654890"/>
            <a:ext cx="320675" cy="785812"/>
          </a:xfrm>
          <a:prstGeom prst="flowChartPunchedTape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1" name="Grouper 70"/>
          <p:cNvGrpSpPr/>
          <p:nvPr/>
        </p:nvGrpSpPr>
        <p:grpSpPr>
          <a:xfrm>
            <a:off x="1769127" y="5104748"/>
            <a:ext cx="4290308" cy="1631216"/>
            <a:chOff x="4679789" y="5104748"/>
            <a:chExt cx="4290308" cy="163121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79789" y="5104748"/>
              <a:ext cx="3318427" cy="16312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dirty="0"/>
                <a:t>CPU</a:t>
              </a:r>
            </a:p>
            <a:p>
              <a:r>
                <a:rPr lang="en-US" altLang="ja-JP" sz="1600" dirty="0"/>
                <a:t>• Run control, </a:t>
              </a:r>
              <a:r>
                <a:rPr lang="en-US" altLang="ja-JP" sz="1600" dirty="0" err="1"/>
                <a:t>config</a:t>
              </a:r>
              <a:r>
                <a:rPr lang="en-US" altLang="ja-JP" sz="1600" dirty="0"/>
                <a:t>. </a:t>
              </a:r>
              <a:r>
                <a:rPr lang="en-US" altLang="ja-JP" sz="1600" dirty="0" smtClean="0"/>
                <a:t>FE  electronics</a:t>
              </a:r>
              <a:endParaRPr lang="en-US" altLang="ja-JP" sz="1600" dirty="0"/>
            </a:p>
            <a:p>
              <a:r>
                <a:rPr lang="en-US" altLang="ja-JP" sz="1600" dirty="0"/>
                <a:t>• Console &amp; GUI, </a:t>
              </a:r>
              <a:r>
                <a:rPr lang="en-US" altLang="ja-JP" sz="1600" dirty="0" smtClean="0"/>
                <a:t>remote access</a:t>
              </a:r>
              <a:r>
                <a:rPr lang="en-US" altLang="ja-JP" sz="1600" dirty="0"/>
                <a:t>, etc.</a:t>
              </a:r>
            </a:p>
            <a:p>
              <a:r>
                <a:rPr lang="en-US" altLang="ja-JP" sz="1600" dirty="0"/>
                <a:t>• Data processing</a:t>
              </a:r>
            </a:p>
            <a:p>
              <a:r>
                <a:rPr lang="en-US" altLang="ja-JP" sz="1600" dirty="0"/>
                <a:t>• managing Mass Memory for </a:t>
              </a:r>
              <a:r>
                <a:rPr lang="en-US" altLang="ja-JP" sz="1600" dirty="0" smtClean="0"/>
                <a:t>data</a:t>
              </a:r>
            </a:p>
            <a:p>
              <a:r>
                <a:rPr lang="en-US" altLang="ja-JP" sz="1600" dirty="0"/>
                <a:t> </a:t>
              </a:r>
              <a:r>
                <a:rPr lang="en-US" altLang="ja-JP" sz="1600" dirty="0" smtClean="0"/>
                <a:t>  storage</a:t>
              </a:r>
              <a:endParaRPr lang="en-US" altLang="ja-JP" sz="1600" dirty="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7987" y="5185795"/>
              <a:ext cx="4282110" cy="15297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2" name="Immagin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4" t="1495" r="9460"/>
            <a:stretch>
              <a:fillRect/>
            </a:stretch>
          </p:blipFill>
          <p:spPr bwMode="auto">
            <a:xfrm>
              <a:off x="7822410" y="5225684"/>
              <a:ext cx="114339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93" y="5276244"/>
            <a:ext cx="1232635" cy="13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402138" y="5286579"/>
            <a:ext cx="1431814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dirty="0"/>
              <a:t>CCB</a:t>
            </a:r>
          </a:p>
          <a:p>
            <a:r>
              <a:rPr lang="en-US" altLang="ja-JP" sz="1400" dirty="0"/>
              <a:t>(Cluster Control Board)</a:t>
            </a:r>
          </a:p>
          <a:p>
            <a:r>
              <a:rPr lang="en-US" altLang="ja-JP" sz="1600" dirty="0"/>
              <a:t>• Receive data</a:t>
            </a:r>
          </a:p>
          <a:p>
            <a:r>
              <a:rPr lang="en-US" altLang="ja-JP" sz="1600" dirty="0"/>
              <a:t>from 9 </a:t>
            </a:r>
            <a:r>
              <a:rPr lang="en-US" altLang="ja-JP" sz="1600" dirty="0" smtClean="0"/>
              <a:t>PDMs</a:t>
            </a:r>
            <a:endParaRPr lang="en-US" altLang="ja-JP" sz="1600" dirty="0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6402137" y="5226108"/>
            <a:ext cx="2538039" cy="14692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à coins arrondis 30"/>
          <p:cNvSpPr/>
          <p:nvPr/>
        </p:nvSpPr>
        <p:spPr bwMode="auto">
          <a:xfrm>
            <a:off x="1640073" y="4803691"/>
            <a:ext cx="7407651" cy="1972586"/>
          </a:xfrm>
          <a:prstGeom prst="roundRect">
            <a:avLst>
              <a:gd name="adj" fmla="val 4588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ZoneTexte 105"/>
          <p:cNvSpPr txBox="1">
            <a:spLocks noChangeArrowheads="1"/>
          </p:cNvSpPr>
          <p:nvPr/>
        </p:nvSpPr>
        <p:spPr bwMode="auto">
          <a:xfrm>
            <a:off x="2337389" y="4742883"/>
            <a:ext cx="339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08438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i="1"/>
              <a:t>Data Processing (DP)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-5161" y="5363764"/>
            <a:ext cx="1593568" cy="1246254"/>
            <a:chOff x="-5161" y="5363764"/>
            <a:chExt cx="1593568" cy="1246254"/>
          </a:xfrm>
        </p:grpSpPr>
        <p:sp>
          <p:nvSpPr>
            <p:cNvPr id="45" name="Rectangle à coins arrondis 44"/>
            <p:cNvSpPr/>
            <p:nvPr/>
          </p:nvSpPr>
          <p:spPr bwMode="auto">
            <a:xfrm>
              <a:off x="-5161" y="5363764"/>
              <a:ext cx="1591139" cy="1245614"/>
            </a:xfrm>
            <a:prstGeom prst="roundRect">
              <a:avLst>
                <a:gd name="adj" fmla="val 4588"/>
              </a:avLst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38" name="Grouper 37"/>
            <p:cNvGrpSpPr/>
            <p:nvPr/>
          </p:nvGrpSpPr>
          <p:grpSpPr>
            <a:xfrm>
              <a:off x="-2732" y="5364404"/>
              <a:ext cx="1591139" cy="1245614"/>
              <a:chOff x="-2732" y="5364404"/>
              <a:chExt cx="1591139" cy="1245614"/>
            </a:xfrm>
          </p:grpSpPr>
          <p:pic>
            <p:nvPicPr>
              <p:cNvPr id="34" name="Image 33" descr="スクリーンショット 2013-09-22 8.18.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69" y="5733736"/>
                <a:ext cx="1531620" cy="716280"/>
              </a:xfrm>
              <a:prstGeom prst="rect">
                <a:avLst/>
              </a:prstGeom>
            </p:spPr>
          </p:pic>
          <p:sp>
            <p:nvSpPr>
              <p:cNvPr id="35" name="ZoneTexte 34"/>
              <p:cNvSpPr txBox="1"/>
              <p:nvPr/>
            </p:nvSpPr>
            <p:spPr>
              <a:xfrm>
                <a:off x="334180" y="5364404"/>
                <a:ext cx="108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i="1" dirty="0" smtClean="0"/>
                  <a:t>HK, LVPS</a:t>
                </a:r>
                <a:endParaRPr lang="fr-FR" b="1" i="1" dirty="0"/>
              </a:p>
            </p:txBody>
          </p:sp>
          <p:sp>
            <p:nvSpPr>
              <p:cNvPr id="41" name="Rectangle à coins arrondis 40"/>
              <p:cNvSpPr/>
              <p:nvPr/>
            </p:nvSpPr>
            <p:spPr bwMode="auto">
              <a:xfrm>
                <a:off x="-2732" y="5364404"/>
                <a:ext cx="1591139" cy="1245614"/>
              </a:xfrm>
              <a:prstGeom prst="roundRect">
                <a:avLst>
                  <a:gd name="adj" fmla="val 4588"/>
                </a:avLst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grpSp>
        <p:nvGrpSpPr>
          <p:cNvPr id="36" name="Grouper 35"/>
          <p:cNvGrpSpPr/>
          <p:nvPr/>
        </p:nvGrpSpPr>
        <p:grpSpPr>
          <a:xfrm>
            <a:off x="7829559" y="10943"/>
            <a:ext cx="1267892" cy="1295750"/>
            <a:chOff x="7829559" y="10943"/>
            <a:chExt cx="1267892" cy="1295750"/>
          </a:xfrm>
        </p:grpSpPr>
        <p:sp>
          <p:nvSpPr>
            <p:cNvPr id="47" name="Rectangle à coins arrondis 46"/>
            <p:cNvSpPr/>
            <p:nvPr/>
          </p:nvSpPr>
          <p:spPr bwMode="auto">
            <a:xfrm>
              <a:off x="7829559" y="50125"/>
              <a:ext cx="1213772" cy="1245614"/>
            </a:xfrm>
            <a:prstGeom prst="roundRect">
              <a:avLst>
                <a:gd name="adj" fmla="val 4588"/>
              </a:avLst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39" name="Grouper 38"/>
            <p:cNvGrpSpPr/>
            <p:nvPr/>
          </p:nvGrpSpPr>
          <p:grpSpPr>
            <a:xfrm>
              <a:off x="7833952" y="10943"/>
              <a:ext cx="1263499" cy="1295750"/>
              <a:chOff x="7833952" y="10943"/>
              <a:chExt cx="1263499" cy="1295750"/>
            </a:xfrm>
          </p:grpSpPr>
          <p:pic>
            <p:nvPicPr>
              <p:cNvPr id="37" name="Image 36" descr="スクリーンショット 2013-09-22 8.31.46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8423" y="318907"/>
                <a:ext cx="1071880" cy="960120"/>
              </a:xfrm>
              <a:prstGeom prst="rect">
                <a:avLst/>
              </a:prstGeom>
            </p:spPr>
          </p:pic>
          <p:sp>
            <p:nvSpPr>
              <p:cNvPr id="43" name="ZoneTexte 42"/>
              <p:cNvSpPr txBox="1"/>
              <p:nvPr/>
            </p:nvSpPr>
            <p:spPr>
              <a:xfrm>
                <a:off x="7893751" y="10943"/>
                <a:ext cx="1203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i="1" dirty="0" smtClean="0"/>
                  <a:t>IR camera</a:t>
                </a:r>
                <a:endParaRPr lang="fr-FR" b="1" i="1" dirty="0"/>
              </a:p>
            </p:txBody>
          </p:sp>
          <p:sp>
            <p:nvSpPr>
              <p:cNvPr id="44" name="Rectangle à coins arrondis 43"/>
              <p:cNvSpPr/>
              <p:nvPr/>
            </p:nvSpPr>
            <p:spPr bwMode="auto">
              <a:xfrm>
                <a:off x="7833952" y="61079"/>
                <a:ext cx="1213772" cy="1245614"/>
              </a:xfrm>
              <a:prstGeom prst="roundRect">
                <a:avLst>
                  <a:gd name="adj" fmla="val 4588"/>
                </a:avLst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8</a:t>
            </a:fld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820766" y="1409875"/>
            <a:ext cx="3342931" cy="3197389"/>
            <a:chOff x="-2587170" y="1175766"/>
            <a:chExt cx="3342931" cy="3197389"/>
          </a:xfrm>
        </p:grpSpPr>
        <p:sp>
          <p:nvSpPr>
            <p:cNvPr id="52" name="Rectangle 14"/>
            <p:cNvSpPr>
              <a:spLocks noChangeArrowheads="1"/>
            </p:cNvSpPr>
            <p:nvPr/>
          </p:nvSpPr>
          <p:spPr bwMode="auto">
            <a:xfrm>
              <a:off x="-2587170" y="1175766"/>
              <a:ext cx="3342931" cy="319738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3" name="Image 52" descr="PDMfull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1162" y="1866322"/>
              <a:ext cx="3308218" cy="2483996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-2587170" y="1175766"/>
              <a:ext cx="33142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PDM</a:t>
              </a:r>
            </a:p>
            <a:p>
              <a:r>
                <a:rPr lang="fr-FR" dirty="0" smtClean="0"/>
                <a:t>• 9 EC-</a:t>
              </a:r>
              <a:r>
                <a:rPr lang="fr-FR" dirty="0" err="1" smtClean="0"/>
                <a:t>Units </a:t>
              </a:r>
              <a:r>
                <a:rPr lang="en-US" altLang="ja-JP" sz="1600" dirty="0" err="1"/>
                <a:t>(36 MAPMTs, 1024 pix)</a:t>
              </a:r>
              <a:endParaRPr lang="fr-FR" sz="1600" dirty="0"/>
            </a:p>
            <a:p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47181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EUSO gond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88" y="738001"/>
            <a:ext cx="4409850" cy="6119999"/>
          </a:xfrm>
          <a:prstGeom prst="rect">
            <a:avLst/>
          </a:prstGeom>
          <a:ln w="38100" cmpd="sng">
            <a:noFill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723454"/>
          </a:xfrm>
        </p:spPr>
        <p:txBody>
          <a:bodyPr/>
          <a:lstStyle/>
          <a:p>
            <a:r>
              <a:rPr lang="fr-FR" dirty="0" smtClean="0">
                <a:solidFill>
                  <a:srgbClr val="00FFFF"/>
                </a:solidFill>
                <a:latin typeface="Times New Roman"/>
                <a:cs typeface="Times New Roman"/>
              </a:rPr>
              <a:t>The </a:t>
            </a:r>
            <a:r>
              <a:rPr lang="fr-FR" dirty="0" err="1" smtClean="0">
                <a:solidFill>
                  <a:srgbClr val="00FFFF"/>
                </a:solidFill>
                <a:latin typeface="Times New Roman"/>
                <a:cs typeface="Times New Roman"/>
              </a:rPr>
              <a:t>realization</a:t>
            </a:r>
            <a:endParaRPr lang="fr-FR" dirty="0"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61850"/>
            <a:ext cx="3583672" cy="2880240"/>
          </a:xfrm>
          <a:prstGeom prst="rect">
            <a:avLst/>
          </a:prstGeom>
          <a:noFill/>
          <a:ln w="7620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Image 12" descr="IMG_08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7" t="9483" b="7493"/>
          <a:stretch/>
        </p:blipFill>
        <p:spPr>
          <a:xfrm rot="16200000">
            <a:off x="1259664" y="-57326"/>
            <a:ext cx="2118255" cy="4322223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F62A-F50E-E540-B790-F7C72B1CE72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2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7438</TotalTime>
  <Words>2096</Words>
  <Application>Microsoft Macintosh PowerPoint</Application>
  <PresentationFormat>Présentation à l'écran (4:3)</PresentationFormat>
  <Paragraphs>466</Paragraphs>
  <Slides>40</Slides>
  <Notes>6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Results of the 1st  EUSO-Balloom flight</vt:lpstr>
      <vt:lpstr>Présentation PowerPoint</vt:lpstr>
      <vt:lpstr>Présentation PowerPoint</vt:lpstr>
      <vt:lpstr>EUSO-Balloon</vt:lpstr>
      <vt:lpstr>EUSO-Balloon Instrument</vt:lpstr>
      <vt:lpstr>EUSO-Balloon Data Acquisition (DAQ) Chain</vt:lpstr>
      <vt:lpstr>EUSO-Balloon Data Acquisition (DAQ) Chain</vt:lpstr>
      <vt:lpstr>EUSO-Balloon Data Acquisition (DAQ) Chain</vt:lpstr>
      <vt:lpstr>The realization</vt:lpstr>
      <vt:lpstr>Présentation PowerPoint</vt:lpstr>
      <vt:lpstr> The Flight Campaign</vt:lpstr>
      <vt:lpstr>Balloon Flight Trajectory</vt:lpstr>
      <vt:lpstr>Balloon Flight Trajectory (altitude included)</vt:lpstr>
      <vt:lpstr>First Light  (images of Timmins city light)</vt:lpstr>
      <vt:lpstr>Balloon Flight Trajectory</vt:lpstr>
      <vt:lpstr>Laser flasher event</vt:lpstr>
      <vt:lpstr>Laser flasher event</vt:lpstr>
      <vt:lpstr>Laser track</vt:lpstr>
      <vt:lpstr>Analysis Ongoing</vt:lpstr>
      <vt:lpstr>Présentation PowerPoint</vt:lpstr>
      <vt:lpstr>Results on UV background</vt:lpstr>
      <vt:lpstr>Présentation PowerPoint</vt:lpstr>
      <vt:lpstr>Présentation PowerPoint</vt:lpstr>
      <vt:lpstr>Typical LED-laser-Xe_flasher event</vt:lpstr>
      <vt:lpstr>Time evolution of the signal in the underlined 3x3 pixel box</vt:lpstr>
      <vt:lpstr>Data Analysis</vt:lpstr>
      <vt:lpstr>Reconstruction of laser tracks</vt:lpstr>
      <vt:lpstr>Présentation PowerPoint</vt:lpstr>
      <vt:lpstr>Landing and recovery </vt:lpstr>
      <vt:lpstr>Thank you for your attention!</vt:lpstr>
      <vt:lpstr>Thank you for your attention!</vt:lpstr>
      <vt:lpstr>Backup slides</vt:lpstr>
      <vt:lpstr>Trigger behavior on different background levels</vt:lpstr>
      <vt:lpstr>Présentation PowerPoint</vt:lpstr>
      <vt:lpstr>Présentation PowerPoint</vt:lpstr>
      <vt:lpstr>Présentation PowerPoint</vt:lpstr>
      <vt:lpstr>Summary</vt:lpstr>
      <vt:lpstr>CNES Flight Chain</vt:lpstr>
      <vt:lpstr>Other instruments onboard</vt:lpstr>
      <vt:lpstr>Complementary and/or anecdotal data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JEM-EUSO(145) EUSO-BALLOON project</dc:title>
  <dc:creator>miya</dc:creator>
  <cp:lastModifiedBy>miya</cp:lastModifiedBy>
  <cp:revision>83</cp:revision>
  <cp:lastPrinted>2015-09-19T22:05:03Z</cp:lastPrinted>
  <dcterms:created xsi:type="dcterms:W3CDTF">2014-09-19T20:31:46Z</dcterms:created>
  <dcterms:modified xsi:type="dcterms:W3CDTF">2015-09-21T00:03:09Z</dcterms:modified>
</cp:coreProperties>
</file>