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62" r:id="rId2"/>
    <p:sldId id="347" r:id="rId3"/>
    <p:sldId id="351" r:id="rId4"/>
    <p:sldId id="374" r:id="rId5"/>
    <p:sldId id="277" r:id="rId6"/>
    <p:sldId id="340" r:id="rId7"/>
    <p:sldId id="275" r:id="rId8"/>
    <p:sldId id="313" r:id="rId9"/>
    <p:sldId id="266" r:id="rId10"/>
    <p:sldId id="341" r:id="rId11"/>
    <p:sldId id="280" r:id="rId12"/>
    <p:sldId id="310" r:id="rId13"/>
    <p:sldId id="321" r:id="rId14"/>
    <p:sldId id="283" r:id="rId15"/>
    <p:sldId id="284" r:id="rId16"/>
    <p:sldId id="294" r:id="rId17"/>
    <p:sldId id="346" r:id="rId18"/>
    <p:sldId id="331" r:id="rId19"/>
    <p:sldId id="333" r:id="rId20"/>
    <p:sldId id="337" r:id="rId21"/>
    <p:sldId id="336" r:id="rId22"/>
    <p:sldId id="289" r:id="rId23"/>
    <p:sldId id="326" r:id="rId24"/>
    <p:sldId id="339" r:id="rId25"/>
    <p:sldId id="375" r:id="rId26"/>
    <p:sldId id="372" r:id="rId27"/>
    <p:sldId id="373" r:id="rId28"/>
    <p:sldId id="353" r:id="rId29"/>
    <p:sldId id="354" r:id="rId30"/>
    <p:sldId id="370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</p:sldIdLst>
  <p:sldSz cx="9144000" cy="6858000" type="screen4x3"/>
  <p:notesSz cx="6846888" cy="99695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7B0"/>
    <a:srgbClr val="0D3A5D"/>
    <a:srgbClr val="BDBF18"/>
    <a:srgbClr val="004988"/>
    <a:srgbClr val="000085"/>
    <a:srgbClr val="D0E0F3"/>
    <a:srgbClr val="A4B1C1"/>
    <a:srgbClr val="113251"/>
    <a:srgbClr val="181E4C"/>
    <a:srgbClr val="2A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1280" y="-112"/>
      </p:cViewPr>
      <p:guideLst>
        <p:guide orient="horz" pos="2069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2844" y="-72"/>
      </p:cViewPr>
      <p:guideLst>
        <p:guide orient="horz" pos="3140"/>
        <p:guide pos="215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79.wmf"/><Relationship Id="rId3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9438"/>
            <a:ext cx="2967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9469438"/>
            <a:ext cx="2967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D313226-4629-4AEE-BFAE-EA27A1D5B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7713"/>
            <a:ext cx="4984750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35513"/>
            <a:ext cx="54784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9438"/>
            <a:ext cx="2967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9469438"/>
            <a:ext cx="2967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A5B5E97-BFB0-4445-B545-A7B6295BF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5E97-BFB0-4445-B545-A7B6295BFD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5E97-BFB0-4445-B545-A7B6295BF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5E97-BFB0-4445-B545-A7B6295BF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5E97-BFB0-4445-B545-A7B6295BF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5E97-BFB0-4445-B545-A7B6295BF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5E97-BFB0-4445-B545-A7B6295BFD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242386" y="872716"/>
            <a:ext cx="6659987" cy="2700000"/>
          </a:xfrm>
          <a:prstGeom prst="rect">
            <a:avLst/>
          </a:prstGeom>
        </p:spPr>
        <p:txBody>
          <a:bodyPr anchor="t"/>
          <a:lstStyle>
            <a:lvl1pPr algn="l">
              <a:defRPr sz="4400" baseline="0">
                <a:solidFill>
                  <a:srgbClr val="11325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5596" y="3753036"/>
            <a:ext cx="7092788" cy="75266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 err="1" smtClean="0"/>
              <a:t>dello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-14288" y="6580188"/>
            <a:ext cx="220605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</a:rPr>
              <a:t>gaspare.varvaro@ism.cnr.it</a:t>
            </a: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120172" y="6588125"/>
            <a:ext cx="303347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SIF-CI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- Roma, 21 – 25 September 2015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" name="Picture 11" descr="Barra Titolo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77913"/>
            <a:ext cx="2016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34" y="104464"/>
            <a:ext cx="8974866" cy="5413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1325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34" y="104097"/>
            <a:ext cx="8974866" cy="549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1325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Barra Oral V3.ps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7"/>
          <p:cNvSpPr txBox="1">
            <a:spLocks noChangeArrowheads="1"/>
          </p:cNvSpPr>
          <p:nvPr userDrawn="1"/>
        </p:nvSpPr>
        <p:spPr bwMode="auto">
          <a:xfrm>
            <a:off x="647564" y="6361276"/>
            <a:ext cx="220605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 pitchFamily="34" charset="0"/>
              </a:rPr>
              <a:t>gaspare.varvaro@ism.cnr.it</a:t>
            </a: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602663" y="6313488"/>
            <a:ext cx="541337" cy="36830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747AF030-8D7B-468D-B94A-2A3DBA165B05}" type="slidenum">
              <a:rPr lang="en-GB" sz="180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sz="1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 userDrawn="1"/>
        </p:nvSpPr>
        <p:spPr bwMode="auto">
          <a:xfrm>
            <a:off x="8223250" y="6370638"/>
            <a:ext cx="538163" cy="2778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  <a:latin typeface="Century Gothic" pitchFamily="34" charset="0"/>
              </a:rPr>
              <a:t>Slide</a:t>
            </a:r>
            <a:endParaRPr lang="en-US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 userDrawn="1"/>
        </p:nvSpPr>
        <p:spPr bwMode="auto">
          <a:xfrm>
            <a:off x="5302250" y="6367463"/>
            <a:ext cx="303347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SIF-CI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- Roma, 21 – 25 September 2015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84138"/>
            <a:ext cx="89947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endParaRPr lang="en-US" dirty="0" smtClean="0"/>
          </a:p>
        </p:txBody>
      </p:sp>
      <p:pic>
        <p:nvPicPr>
          <p:cNvPr id="19" name="Picture 1" descr="Barra Titolo Slid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b="12097"/>
          <a:stretch/>
        </p:blipFill>
        <p:spPr bwMode="auto">
          <a:xfrm>
            <a:off x="30162" y="76200"/>
            <a:ext cx="1492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7" r:id="rId2"/>
    <p:sldLayoutId id="2147484128" r:id="rId3"/>
    <p:sldLayoutId id="214748412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small" baseline="0">
          <a:solidFill>
            <a:srgbClr val="11325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13251"/>
          </a:solidFill>
          <a:latin typeface="Century Gothic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13251"/>
          </a:solidFill>
          <a:latin typeface="Century Gothic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13251"/>
          </a:solidFill>
          <a:latin typeface="Century Gothic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13251"/>
          </a:solidFill>
          <a:latin typeface="Century Gothic" pitchFamily="34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1000" b="1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charset="0"/>
          <a:ea typeface="ＭＳ Ｐゴシック" charset="-128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ＭＳ Ｐゴシック" charset="-128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charset="0"/>
          <a:ea typeface="ＭＳ Ｐゴシック" charset="-128"/>
        </a:defRPr>
      </a:lvl4pPr>
      <a:lvl5pPr marL="2046288" indent="-228600" algn="r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»"/>
        <a:defRPr sz="1000" b="1">
          <a:solidFill>
            <a:schemeClr val="bg1"/>
          </a:solidFill>
          <a:latin typeface="+mn-lt"/>
          <a:ea typeface="ＭＳ Ｐゴシック" charset="-128"/>
        </a:defRPr>
      </a:lvl5pPr>
      <a:lvl6pPr marL="2503488" indent="-228600" algn="r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000" b="1">
          <a:solidFill>
            <a:schemeClr val="bg1"/>
          </a:solidFill>
          <a:latin typeface="+mn-lt"/>
        </a:defRPr>
      </a:lvl6pPr>
      <a:lvl7pPr marL="2960688" indent="-228600" algn="r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000" b="1">
          <a:solidFill>
            <a:schemeClr val="bg1"/>
          </a:solidFill>
          <a:latin typeface="+mn-lt"/>
        </a:defRPr>
      </a:lvl7pPr>
      <a:lvl8pPr marL="3417888" indent="-228600" algn="r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000" b="1">
          <a:solidFill>
            <a:schemeClr val="bg1"/>
          </a:solidFill>
          <a:latin typeface="+mn-lt"/>
        </a:defRPr>
      </a:lvl8pPr>
      <a:lvl9pPr marL="3875088" indent="-228600" algn="r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1000" b="1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38.wmf"/><Relationship Id="rId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8.wmf"/><Relationship Id="rId6" Type="http://schemas.openxmlformats.org/officeDocument/2006/relationships/image" Target="../media/image37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5.wmf"/><Relationship Id="rId9" Type="http://schemas.openxmlformats.org/officeDocument/2006/relationships/image" Target="../media/image4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45.wmf"/><Relationship Id="rId9" Type="http://schemas.openxmlformats.org/officeDocument/2006/relationships/image" Target="../media/image4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2.emf"/><Relationship Id="rId7" Type="http://schemas.openxmlformats.org/officeDocument/2006/relationships/image" Target="../media/image5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52.emf"/><Relationship Id="rId7" Type="http://schemas.openxmlformats.org/officeDocument/2006/relationships/image" Target="../media/image56.png"/><Relationship Id="rId8" Type="http://schemas.openxmlformats.org/officeDocument/2006/relationships/image" Target="../media/image55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3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6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67.wmf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67.wmf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69.jpeg"/><Relationship Id="rId11" Type="http://schemas.openxmlformats.org/officeDocument/2006/relationships/image" Target="../media/image72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75.wmf"/><Relationship Id="rId6" Type="http://schemas.openxmlformats.org/officeDocument/2006/relationships/image" Target="../media/image77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8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75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79.wmf"/><Relationship Id="rId6" Type="http://schemas.openxmlformats.org/officeDocument/2006/relationships/image" Target="../media/image78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81.emf"/><Relationship Id="rId5" Type="http://schemas.openxmlformats.org/officeDocument/2006/relationships/image" Target="../media/image80.png"/><Relationship Id="rId6" Type="http://schemas.openxmlformats.org/officeDocument/2006/relationships/oleObject" Target="../embeddings/oleObject27.bin"/><Relationship Id="rId7" Type="http://schemas.openxmlformats.org/officeDocument/2006/relationships/image" Target="../media/image79.wmf"/><Relationship Id="rId8" Type="http://schemas.openxmlformats.org/officeDocument/2006/relationships/image" Target="../media/image78.png"/><Relationship Id="rId9" Type="http://schemas.openxmlformats.org/officeDocument/2006/relationships/image" Target="../media/image68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81.emf"/><Relationship Id="rId5" Type="http://schemas.openxmlformats.org/officeDocument/2006/relationships/image" Target="../media/image80.pn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79.wmf"/><Relationship Id="rId8" Type="http://schemas.openxmlformats.org/officeDocument/2006/relationships/image" Target="../media/image78.png"/><Relationship Id="rId9" Type="http://schemas.openxmlformats.org/officeDocument/2006/relationships/image" Target="../media/image68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81.emf"/><Relationship Id="rId5" Type="http://schemas.openxmlformats.org/officeDocument/2006/relationships/image" Target="../media/image80.png"/><Relationship Id="rId6" Type="http://schemas.openxmlformats.org/officeDocument/2006/relationships/oleObject" Target="../embeddings/oleObject31.bin"/><Relationship Id="rId7" Type="http://schemas.openxmlformats.org/officeDocument/2006/relationships/image" Target="../media/image79.wmf"/><Relationship Id="rId8" Type="http://schemas.openxmlformats.org/officeDocument/2006/relationships/image" Target="../media/image78.png"/><Relationship Id="rId9" Type="http://schemas.openxmlformats.org/officeDocument/2006/relationships/image" Target="../media/image68.png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82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43012" y="1232718"/>
            <a:ext cx="6929437" cy="205182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effectLst/>
              </a:rPr>
              <a:t>Ledge-type </a:t>
            </a:r>
            <a:r>
              <a:rPr lang="en-US" sz="4800" dirty="0" smtClean="0">
                <a:effectLst/>
              </a:rPr>
              <a:t>C</a:t>
            </a:r>
            <a:r>
              <a:rPr lang="en-US" sz="4800" cap="none" dirty="0" smtClean="0">
                <a:effectLst/>
              </a:rPr>
              <a:t>o</a:t>
            </a:r>
            <a:r>
              <a:rPr lang="en-US" sz="4800" dirty="0" smtClean="0">
                <a:effectLst/>
              </a:rPr>
              <a:t>/L1</a:t>
            </a:r>
            <a:r>
              <a:rPr lang="en-US" sz="4800" baseline="-25000" dirty="0" smtClean="0">
                <a:effectLst/>
              </a:rPr>
              <a:t>0</a:t>
            </a:r>
            <a:r>
              <a:rPr lang="en-US" sz="4800" dirty="0" smtClean="0">
                <a:effectLst/>
              </a:rPr>
              <a:t>-F</a:t>
            </a:r>
            <a:r>
              <a:rPr lang="en-US" sz="4800" cap="none" dirty="0" smtClean="0">
                <a:effectLst/>
              </a:rPr>
              <a:t>e</a:t>
            </a:r>
            <a:r>
              <a:rPr lang="en-US" sz="4800" dirty="0" smtClean="0">
                <a:effectLst/>
              </a:rPr>
              <a:t>P</a:t>
            </a:r>
            <a:r>
              <a:rPr lang="en-US" sz="4800" cap="none" dirty="0" smtClean="0">
                <a:effectLst/>
              </a:rPr>
              <a:t>t</a:t>
            </a:r>
            <a:r>
              <a:rPr lang="en-US" sz="4800" dirty="0" smtClean="0">
                <a:effectLst/>
              </a:rPr>
              <a:t> </a:t>
            </a:r>
            <a:r>
              <a:rPr lang="en-US" sz="4800" dirty="0">
                <a:effectLst/>
              </a:rPr>
              <a:t>exchange-coupled composites</a:t>
            </a:r>
            <a:endParaRPr lang="en-US" sz="4800" dirty="0"/>
          </a:p>
        </p:txBody>
      </p:sp>
      <p:sp>
        <p:nvSpPr>
          <p:cNvPr id="5122" name="Subtitle 2"/>
          <p:cNvSpPr>
            <a:spLocks noGrp="1"/>
          </p:cNvSpPr>
          <p:nvPr>
            <p:ph type="subTitle" sz="quarter" idx="1"/>
          </p:nvPr>
        </p:nvSpPr>
        <p:spPr bwMode="auto">
          <a:xfrm>
            <a:off x="935038" y="3752850"/>
            <a:ext cx="709295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u="sng" dirty="0">
                <a:solidFill>
                  <a:srgbClr val="113251"/>
                </a:solidFill>
              </a:rPr>
              <a:t>G. </a:t>
            </a:r>
            <a:r>
              <a:rPr lang="el-GR" b="1" u="sng" dirty="0" smtClean="0">
                <a:solidFill>
                  <a:srgbClr val="113251"/>
                </a:solidFill>
              </a:rPr>
              <a:t>Varvaro</a:t>
            </a:r>
            <a:r>
              <a:rPr lang="it-IT" baseline="30000" dirty="0" smtClean="0"/>
              <a:t>a</a:t>
            </a:r>
            <a:r>
              <a:rPr lang="it-IT" dirty="0" smtClean="0"/>
              <a:t>, </a:t>
            </a:r>
            <a:r>
              <a:rPr lang="el-GR" dirty="0"/>
              <a:t>A. M. </a:t>
            </a:r>
            <a:r>
              <a:rPr lang="el-GR" dirty="0" smtClean="0"/>
              <a:t>Testa</a:t>
            </a:r>
            <a:r>
              <a:rPr lang="it-IT" baseline="30000" dirty="0" smtClean="0"/>
              <a:t>a</a:t>
            </a:r>
            <a:r>
              <a:rPr lang="it-IT" dirty="0" smtClean="0"/>
              <a:t>, </a:t>
            </a:r>
            <a:r>
              <a:rPr lang="el-GR" dirty="0"/>
              <a:t>E. </a:t>
            </a:r>
            <a:r>
              <a:rPr lang="el-GR" dirty="0" smtClean="0"/>
              <a:t>Agostinelli</a:t>
            </a:r>
            <a:r>
              <a:rPr lang="it-IT" baseline="30000" dirty="0" smtClean="0"/>
              <a:t>a</a:t>
            </a:r>
            <a:r>
              <a:rPr lang="el-GR" dirty="0" smtClean="0"/>
              <a:t>, </a:t>
            </a:r>
            <a:r>
              <a:rPr lang="el-GR" dirty="0"/>
              <a:t>S. </a:t>
            </a:r>
            <a:r>
              <a:rPr lang="el-GR" dirty="0" smtClean="0"/>
              <a:t>Laureti</a:t>
            </a:r>
            <a:r>
              <a:rPr lang="it-IT" baseline="30000" dirty="0" smtClean="0"/>
              <a:t>a</a:t>
            </a:r>
            <a:r>
              <a:rPr lang="el-GR" dirty="0" smtClean="0"/>
              <a:t>, </a:t>
            </a:r>
            <a:r>
              <a:rPr lang="it-IT" dirty="0" smtClean="0"/>
              <a:t>V</a:t>
            </a:r>
            <a:r>
              <a:rPr lang="it-IT" dirty="0"/>
              <a:t>. </a:t>
            </a:r>
            <a:r>
              <a:rPr lang="it-IT" dirty="0" err="1" smtClean="0"/>
              <a:t>Nappi</a:t>
            </a:r>
            <a:r>
              <a:rPr lang="it-IT" baseline="30000" dirty="0" err="1"/>
              <a:t>a</a:t>
            </a:r>
            <a:r>
              <a:rPr lang="it-IT" dirty="0" smtClean="0"/>
              <a:t>, </a:t>
            </a:r>
            <a:r>
              <a:rPr lang="el-GR" dirty="0"/>
              <a:t>D. </a:t>
            </a:r>
            <a:r>
              <a:rPr lang="el-GR" dirty="0" smtClean="0"/>
              <a:t>Peddis</a:t>
            </a:r>
            <a:r>
              <a:rPr lang="it-IT" baseline="30000" dirty="0"/>
              <a:t>a</a:t>
            </a:r>
            <a:r>
              <a:rPr lang="it-IT" dirty="0" smtClean="0"/>
              <a:t>, </a:t>
            </a:r>
            <a:r>
              <a:rPr lang="el-GR" dirty="0"/>
              <a:t>G. </a:t>
            </a:r>
            <a:r>
              <a:rPr lang="el-GR" dirty="0" smtClean="0"/>
              <a:t>Barucca</a:t>
            </a:r>
            <a:r>
              <a:rPr lang="it-IT" baseline="30000" dirty="0"/>
              <a:t>b</a:t>
            </a:r>
            <a:r>
              <a:rPr lang="it-IT" dirty="0" smtClean="0"/>
              <a:t>, </a:t>
            </a:r>
            <a:r>
              <a:rPr lang="el-GR" dirty="0" smtClean="0"/>
              <a:t>Th. Speliotis</a:t>
            </a:r>
            <a:r>
              <a:rPr lang="it-IT" baseline="30000" dirty="0"/>
              <a:t>c</a:t>
            </a:r>
            <a:r>
              <a:rPr lang="el-GR" dirty="0" smtClean="0"/>
              <a:t>, G. Giannopoulos</a:t>
            </a:r>
            <a:r>
              <a:rPr lang="it-IT" baseline="30000" dirty="0"/>
              <a:t>c</a:t>
            </a:r>
            <a:r>
              <a:rPr lang="el-GR" dirty="0" smtClean="0"/>
              <a:t>, </a:t>
            </a:r>
            <a:r>
              <a:rPr lang="it-IT" dirty="0" smtClean="0"/>
              <a:t>       </a:t>
            </a:r>
            <a:r>
              <a:rPr lang="el-GR" dirty="0" smtClean="0"/>
              <a:t>D. Niarchos</a:t>
            </a:r>
            <a:r>
              <a:rPr lang="it-IT" baseline="30000" dirty="0"/>
              <a:t>c</a:t>
            </a:r>
            <a:r>
              <a:rPr lang="el-GR" dirty="0" smtClean="0"/>
              <a:t>, </a:t>
            </a:r>
            <a:r>
              <a:rPr lang="en-US" dirty="0" smtClean="0"/>
              <a:t>W.F. Li</a:t>
            </a:r>
            <a:r>
              <a:rPr lang="en-US" baseline="30000" dirty="0"/>
              <a:t>d</a:t>
            </a:r>
            <a:r>
              <a:rPr lang="en-US" dirty="0" smtClean="0"/>
              <a:t>, </a:t>
            </a:r>
            <a:r>
              <a:rPr lang="el-GR" dirty="0" smtClean="0"/>
              <a:t>G. Hadjipanayis</a:t>
            </a:r>
            <a:r>
              <a:rPr lang="it-IT" baseline="30000" dirty="0"/>
              <a:t>d</a:t>
            </a:r>
            <a:r>
              <a:rPr lang="it-IT" dirty="0" smtClean="0"/>
              <a:t> and D. </a:t>
            </a:r>
            <a:r>
              <a:rPr lang="it-IT" dirty="0" err="1" smtClean="0"/>
              <a:t>Fiorani</a:t>
            </a:r>
            <a:r>
              <a:rPr lang="it-IT" baseline="30000" dirty="0" err="1"/>
              <a:t>a</a:t>
            </a:r>
            <a:endParaRPr lang="en-US" baseline="30000" dirty="0" smtClean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954088" y="4652963"/>
            <a:ext cx="7218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i="1" baseline="30000" dirty="0" smtClean="0">
                <a:latin typeface="Century Gothic" pitchFamily="34" charset="0"/>
              </a:rPr>
              <a:t>a</a:t>
            </a:r>
            <a:r>
              <a:rPr lang="it-IT" sz="1000" i="1" dirty="0" smtClean="0">
                <a:latin typeface="Century Gothic" pitchFamily="34" charset="0"/>
              </a:rPr>
              <a:t> </a:t>
            </a:r>
            <a:r>
              <a:rPr lang="it-IT" sz="1000" i="1" dirty="0">
                <a:latin typeface="Century Gothic" pitchFamily="34" charset="0"/>
              </a:rPr>
              <a:t>ISM-CNR, Area della Ricerca RM1, Via Salaria Km 29,300, P.B. 10-00015, Monterotondo Scalo, Roma, </a:t>
            </a:r>
            <a:r>
              <a:rPr lang="it-IT" sz="1000" i="1" dirty="0" err="1">
                <a:latin typeface="Century Gothic" pitchFamily="34" charset="0"/>
              </a:rPr>
              <a:t>Italy</a:t>
            </a:r>
            <a:endParaRPr lang="it-IT" sz="1000" dirty="0">
              <a:latin typeface="Century Gothic" pitchFamily="34" charset="0"/>
            </a:endParaRPr>
          </a:p>
          <a:p>
            <a:r>
              <a:rPr lang="it-IT" sz="1000" i="1" baseline="30000" dirty="0" smtClean="0">
                <a:latin typeface="Century Gothic" pitchFamily="34" charset="0"/>
              </a:rPr>
              <a:t>b</a:t>
            </a:r>
            <a:r>
              <a:rPr lang="it-IT" sz="1000" i="1" dirty="0" smtClean="0">
                <a:latin typeface="Century Gothic" pitchFamily="34" charset="0"/>
              </a:rPr>
              <a:t> </a:t>
            </a:r>
            <a:r>
              <a:rPr lang="it-IT" sz="1000" i="1" dirty="0">
                <a:latin typeface="Century Gothic" pitchFamily="34" charset="0"/>
              </a:rPr>
              <a:t>SIMAU, Università Politecnica delle Marche, via Brecce Bianche, Ancona, </a:t>
            </a:r>
            <a:r>
              <a:rPr lang="it-IT" sz="1000" i="1" dirty="0" err="1" smtClean="0">
                <a:latin typeface="Century Gothic" pitchFamily="34" charset="0"/>
              </a:rPr>
              <a:t>Italy</a:t>
            </a:r>
            <a:endParaRPr lang="en-US" sz="1000" i="1" baseline="30000" dirty="0" smtClean="0">
              <a:latin typeface="Century Gothic" pitchFamily="34" charset="0"/>
            </a:endParaRPr>
          </a:p>
          <a:p>
            <a:r>
              <a:rPr lang="en-US" sz="1000" i="1" baseline="30000" dirty="0">
                <a:latin typeface="Century Gothic" pitchFamily="34" charset="0"/>
              </a:rPr>
              <a:t>c</a:t>
            </a:r>
            <a:r>
              <a:rPr lang="en-US" sz="1000" i="1" dirty="0" smtClean="0">
                <a:latin typeface="Century Gothic" pitchFamily="34" charset="0"/>
              </a:rPr>
              <a:t> </a:t>
            </a:r>
            <a:r>
              <a:rPr lang="el-GR" sz="1000" i="1" dirty="0">
                <a:latin typeface="Century Gothic" pitchFamily="34" charset="0"/>
              </a:rPr>
              <a:t>Institute of Materials Science, NCSR Demokritos, Athens, Greece</a:t>
            </a:r>
            <a:endParaRPr lang="it-IT" sz="1000" dirty="0">
              <a:latin typeface="Century Gothic" pitchFamily="34" charset="0"/>
            </a:endParaRPr>
          </a:p>
          <a:p>
            <a:r>
              <a:rPr lang="en-US" sz="1000" i="1" baseline="30000" dirty="0">
                <a:latin typeface="Century Gothic" pitchFamily="34" charset="0"/>
              </a:rPr>
              <a:t>d</a:t>
            </a:r>
            <a:r>
              <a:rPr lang="el-GR" sz="1000" i="1" dirty="0" smtClean="0">
                <a:latin typeface="Century Gothic" pitchFamily="34" charset="0"/>
              </a:rPr>
              <a:t> </a:t>
            </a:r>
            <a:r>
              <a:rPr lang="el-GR" sz="1000" i="1" dirty="0">
                <a:latin typeface="Century Gothic" pitchFamily="34" charset="0"/>
              </a:rPr>
              <a:t>Department of Physics, University of Delaware, Newark, DE 19716, </a:t>
            </a:r>
            <a:r>
              <a:rPr lang="el-GR" sz="1000" i="1" dirty="0" smtClean="0">
                <a:latin typeface="Century Gothic" pitchFamily="34" charset="0"/>
              </a:rPr>
              <a:t>USA</a:t>
            </a:r>
            <a:endParaRPr lang="it-IT" sz="1000" dirty="0">
              <a:latin typeface="Century Gothic" pitchFamily="34" charset="0"/>
            </a:endParaRPr>
          </a:p>
        </p:txBody>
      </p:sp>
      <p:pic>
        <p:nvPicPr>
          <p:cNvPr id="5125" name="Picture 5" descr="DRC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68" y="5541963"/>
            <a:ext cx="7810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Logo_Università_Politecnica_delle_Marche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5541963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University_of_Delaware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180" y="5538787"/>
            <a:ext cx="822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V3-1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97" y="5538787"/>
            <a:ext cx="828675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7808" y="1136176"/>
            <a:ext cx="4990377" cy="2436840"/>
            <a:chOff x="177808" y="1880828"/>
            <a:chExt cx="4990377" cy="2436840"/>
          </a:xfrm>
        </p:grpSpPr>
        <p:grpSp>
          <p:nvGrpSpPr>
            <p:cNvPr id="22" name="Group 21"/>
            <p:cNvGrpSpPr/>
            <p:nvPr/>
          </p:nvGrpSpPr>
          <p:grpSpPr>
            <a:xfrm>
              <a:off x="177808" y="1880828"/>
              <a:ext cx="4990377" cy="2436840"/>
              <a:chOff x="3023828" y="1320968"/>
              <a:chExt cx="4990377" cy="243684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023828" y="1320968"/>
                <a:ext cx="4990377" cy="2436840"/>
                <a:chOff x="3023828" y="1320968"/>
                <a:chExt cx="4990377" cy="2436840"/>
              </a:xfrm>
            </p:grpSpPr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1" r="32294" b="211"/>
                <a:stretch/>
              </p:blipFill>
              <p:spPr bwMode="auto">
                <a:xfrm>
                  <a:off x="3023828" y="1320968"/>
                  <a:ext cx="4990377" cy="2436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ound Same Side Corner Rectangle 14"/>
                <p:cNvSpPr/>
                <p:nvPr/>
              </p:nvSpPr>
              <p:spPr bwMode="auto">
                <a:xfrm>
                  <a:off x="3429958" y="2082273"/>
                  <a:ext cx="1044116" cy="39604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>
                    <a:alpha val="27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CasellaDiTesto 6"/>
                <p:cNvSpPr txBox="1"/>
                <p:nvPr/>
              </p:nvSpPr>
              <p:spPr>
                <a:xfrm>
                  <a:off x="3542766" y="2158772"/>
                  <a:ext cx="8643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chemeClr val="bg1"/>
                      </a:solidFill>
                      <a:latin typeface="+mj-lt"/>
                    </a:rPr>
                    <a:t>L1</a:t>
                  </a:r>
                  <a:r>
                    <a:rPr lang="en-GB" sz="1400" b="1" baseline="-25000" dirty="0" smtClean="0">
                      <a:solidFill>
                        <a:schemeClr val="bg1"/>
                      </a:solidFill>
                      <a:latin typeface="+mj-lt"/>
                    </a:rPr>
                    <a:t>0</a:t>
                  </a:r>
                  <a:r>
                    <a:rPr lang="en-GB" sz="1400" b="1" dirty="0" smtClean="0">
                      <a:solidFill>
                        <a:schemeClr val="bg1"/>
                      </a:solidFill>
                      <a:latin typeface="+mj-lt"/>
                    </a:rPr>
                    <a:t>-FePt</a:t>
                  </a:r>
                  <a:endParaRPr lang="en-GB" sz="1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0" name="Text Box 60"/>
              <p:cNvSpPr txBox="1">
                <a:spLocks noChangeArrowheads="1"/>
              </p:cNvSpPr>
              <p:nvPr/>
            </p:nvSpPr>
            <p:spPr bwMode="auto">
              <a:xfrm>
                <a:off x="3041253" y="2600908"/>
                <a:ext cx="26828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 b="1" dirty="0" err="1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MgO</a:t>
                </a:r>
                <a:r>
                  <a:rPr lang="en-US" sz="1400" b="1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 (100) Substrate</a:t>
                </a:r>
              </a:p>
            </p:txBody>
          </p:sp>
        </p:grpSp>
        <p:pic>
          <p:nvPicPr>
            <p:cNvPr id="23" name="Picture 2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66" t="84449" r="2904" b="7820"/>
            <a:stretch/>
          </p:blipFill>
          <p:spPr bwMode="auto">
            <a:xfrm>
              <a:off x="4175956" y="4013501"/>
              <a:ext cx="879291" cy="20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5345753" y="1147422"/>
            <a:ext cx="330159" cy="3239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67368" y="1124744"/>
            <a:ext cx="29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1</a:t>
            </a:r>
            <a:endParaRPr lang="en-US" sz="16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53542" y="1159581"/>
            <a:ext cx="335496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300" b="1" dirty="0" smtClean="0">
                <a:solidFill>
                  <a:srgbClr val="004988"/>
                </a:solidFill>
                <a:latin typeface="+mj-lt"/>
              </a:rPr>
              <a:t>HARD FePt phase </a:t>
            </a:r>
            <a:r>
              <a:rPr lang="en-US" sz="1300" dirty="0" smtClean="0">
                <a:latin typeface="+mj-lt"/>
              </a:rPr>
              <a:t>with an island</a:t>
            </a:r>
            <a:r>
              <a:rPr lang="en-US" sz="1300" dirty="0">
                <a:latin typeface="+mj-lt"/>
              </a:rPr>
              <a:t>-type </a:t>
            </a:r>
            <a:r>
              <a:rPr lang="en-US" sz="1300" dirty="0" smtClean="0">
                <a:latin typeface="+mj-lt"/>
              </a:rPr>
              <a:t>nanostructure (</a:t>
            </a:r>
            <a:r>
              <a:rPr lang="en-US" sz="1300" i="1" dirty="0" err="1" smtClean="0">
                <a:latin typeface="+mj-lt"/>
              </a:rPr>
              <a:t>Volmer</a:t>
            </a:r>
            <a:r>
              <a:rPr lang="en-US" sz="1300" i="1" dirty="0" smtClean="0">
                <a:latin typeface="+mj-lt"/>
              </a:rPr>
              <a:t>-Weber growth mode</a:t>
            </a:r>
            <a:r>
              <a:rPr lang="en-US" sz="1300" dirty="0" smtClean="0">
                <a:latin typeface="+mj-lt"/>
              </a:rPr>
              <a:t>) consisting of isolated (001)      L1</a:t>
            </a:r>
            <a:r>
              <a:rPr lang="en-US" sz="1300" baseline="-25000" dirty="0" smtClean="0">
                <a:latin typeface="+mj-lt"/>
              </a:rPr>
              <a:t>0</a:t>
            </a:r>
            <a:r>
              <a:rPr lang="en-US" sz="1300" dirty="0" smtClean="0">
                <a:latin typeface="+mj-lt"/>
              </a:rPr>
              <a:t>-</a:t>
            </a:r>
            <a:r>
              <a:rPr lang="en-US" sz="1300" dirty="0">
                <a:latin typeface="+mj-lt"/>
              </a:rPr>
              <a:t>FePt </a:t>
            </a:r>
            <a:r>
              <a:rPr lang="en-US" sz="1300" dirty="0" smtClean="0">
                <a:latin typeface="+mj-lt"/>
              </a:rPr>
              <a:t>particles (</a:t>
            </a:r>
            <a:r>
              <a:rPr lang="en-US" sz="1300" i="1" dirty="0" err="1" smtClean="0">
                <a:latin typeface="+mj-lt"/>
              </a:rPr>
              <a:t>k</a:t>
            </a:r>
            <a:r>
              <a:rPr lang="en-US" sz="1300" i="1" baseline="-25000" dirty="0" err="1" smtClean="0">
                <a:latin typeface="+mj-lt"/>
              </a:rPr>
              <a:t>u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i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~ 5 MJ/</a:t>
            </a:r>
            <a:r>
              <a:rPr lang="en-US" sz="1300" i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US" sz="1300" i="1" baseline="300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r>
              <a:rPr lang="en-US" sz="1300" dirty="0" smtClean="0">
                <a:latin typeface="+mj-lt"/>
              </a:rPr>
              <a:t> with perpendicular anisotropy.</a:t>
            </a:r>
            <a:endParaRPr lang="en-US" sz="1300" dirty="0">
              <a:latin typeface="+mj-lt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107504" y="780963"/>
            <a:ext cx="8917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Co/L1</a:t>
            </a:r>
            <a:r>
              <a:rPr lang="en-US" sz="1400" baseline="-25000" dirty="0" smtClean="0">
                <a:latin typeface="+mj-lt"/>
              </a:rPr>
              <a:t>0</a:t>
            </a:r>
            <a:r>
              <a:rPr lang="en-US" sz="1400" dirty="0" smtClean="0">
                <a:latin typeface="+mj-lt"/>
              </a:rPr>
              <a:t>-FePt ledge–type samples were prepared by sputtering (@ </a:t>
            </a:r>
            <a:r>
              <a:rPr lang="el-GR" sz="1400" i="1" dirty="0" smtClean="0">
                <a:latin typeface="+mj-lt"/>
              </a:rPr>
              <a:t>NCSR </a:t>
            </a:r>
            <a:r>
              <a:rPr lang="el-GR" sz="1400" i="1" dirty="0">
                <a:latin typeface="+mj-lt"/>
              </a:rPr>
              <a:t>Demokritos, </a:t>
            </a:r>
            <a:r>
              <a:rPr lang="el-GR" sz="1400" i="1" dirty="0" smtClean="0">
                <a:latin typeface="+mj-lt"/>
              </a:rPr>
              <a:t>Athens</a:t>
            </a:r>
            <a:r>
              <a:rPr lang="it-IT" sz="1400" i="1" dirty="0">
                <a:latin typeface="+mj-lt"/>
              </a:rPr>
              <a:t> </a:t>
            </a:r>
            <a:r>
              <a:rPr lang="it-IT" sz="1400" i="1" dirty="0" smtClean="0">
                <a:latin typeface="+mj-lt"/>
              </a:rPr>
              <a:t>- </a:t>
            </a:r>
            <a:r>
              <a:rPr lang="el-GR" sz="1400" i="1" dirty="0" smtClean="0">
                <a:latin typeface="+mj-lt"/>
              </a:rPr>
              <a:t>Greece</a:t>
            </a:r>
            <a:r>
              <a:rPr lang="it-IT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27" name="Oval 25"/>
          <p:cNvSpPr>
            <a:spLocks noChangeAspect="1"/>
          </p:cNvSpPr>
          <p:nvPr/>
        </p:nvSpPr>
        <p:spPr bwMode="auto">
          <a:xfrm>
            <a:off x="5364088" y="3329295"/>
            <a:ext cx="330159" cy="323984"/>
          </a:xfrm>
          <a:prstGeom prst="ellipse">
            <a:avLst/>
          </a:prstGeom>
          <a:solidFill>
            <a:srgbClr val="BDBF1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ectangle 53"/>
          <p:cNvSpPr/>
          <p:nvPr/>
        </p:nvSpPr>
        <p:spPr>
          <a:xfrm>
            <a:off x="5724128" y="3636603"/>
            <a:ext cx="33549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300" i="1" dirty="0" err="1" smtClean="0">
                <a:latin typeface="+mj-lt"/>
              </a:rPr>
              <a:t>T</a:t>
            </a:r>
            <a:r>
              <a:rPr lang="en-US" sz="1300" i="1" baseline="-25000" dirty="0" err="1" smtClean="0">
                <a:latin typeface="+mj-lt"/>
              </a:rPr>
              <a:t>dep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dirty="0">
                <a:latin typeface="+mj-lt"/>
              </a:rPr>
              <a:t>= </a:t>
            </a:r>
            <a:r>
              <a:rPr lang="en-US" sz="1300" dirty="0" smtClean="0">
                <a:latin typeface="+mj-lt"/>
              </a:rPr>
              <a:t>RT</a:t>
            </a:r>
            <a:endParaRPr lang="en-US" sz="1300" dirty="0">
              <a:latin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300" dirty="0" smtClean="0">
                <a:latin typeface="+mj-lt"/>
              </a:rPr>
              <a:t>Nominal thickness (</a:t>
            </a:r>
            <a:r>
              <a:rPr lang="en-US" sz="1300" i="1" dirty="0" err="1" smtClean="0">
                <a:latin typeface="+mj-lt"/>
              </a:rPr>
              <a:t>th</a:t>
            </a:r>
            <a:r>
              <a:rPr lang="en-US" sz="1300" i="1" baseline="-25000" dirty="0" err="1" smtClean="0">
                <a:latin typeface="+mj-lt"/>
              </a:rPr>
              <a:t>Co</a:t>
            </a:r>
            <a:r>
              <a:rPr lang="en-US" sz="1300" dirty="0" smtClean="0">
                <a:latin typeface="+mj-lt"/>
              </a:rPr>
              <a:t>)</a:t>
            </a:r>
          </a:p>
          <a:p>
            <a:pPr algn="just"/>
            <a:r>
              <a:rPr lang="en-US" sz="1300" dirty="0">
                <a:latin typeface="+mj-lt"/>
              </a:rPr>
              <a:t> </a:t>
            </a:r>
            <a:r>
              <a:rPr lang="en-US" sz="1300" dirty="0" smtClean="0">
                <a:latin typeface="+mj-lt"/>
              </a:rPr>
              <a:t>     3, 6.5, 9.5, 20 nm</a:t>
            </a:r>
          </a:p>
        </p:txBody>
      </p:sp>
      <p:sp>
        <p:nvSpPr>
          <p:cNvPr id="29" name="Rectangle 54"/>
          <p:cNvSpPr/>
          <p:nvPr/>
        </p:nvSpPr>
        <p:spPr>
          <a:xfrm>
            <a:off x="5724128" y="3332004"/>
            <a:ext cx="33549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300" b="1" dirty="0" smtClean="0">
                <a:solidFill>
                  <a:srgbClr val="004988"/>
                </a:solidFill>
                <a:latin typeface="+mj-lt"/>
              </a:rPr>
              <a:t>SOFT Co phase</a:t>
            </a:r>
            <a:endParaRPr lang="en-US" sz="1300" dirty="0">
              <a:solidFill>
                <a:srgbClr val="004988"/>
              </a:solidFill>
              <a:latin typeface="+mj-lt"/>
            </a:endParaRPr>
          </a:p>
        </p:txBody>
      </p:sp>
      <p:sp>
        <p:nvSpPr>
          <p:cNvPr id="30" name="TextBox 26"/>
          <p:cNvSpPr txBox="1"/>
          <p:nvPr/>
        </p:nvSpPr>
        <p:spPr>
          <a:xfrm>
            <a:off x="5385703" y="3305838"/>
            <a:ext cx="29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2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68502" y="151383"/>
            <a:ext cx="8964612" cy="5413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61115" y="2812866"/>
            <a:ext cx="280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j-lt"/>
              </a:rPr>
              <a:t>T. </a:t>
            </a:r>
            <a:r>
              <a:rPr lang="en-US" sz="1000" dirty="0" err="1" smtClean="0">
                <a:latin typeface="+mj-lt"/>
              </a:rPr>
              <a:t>Shima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i="1" dirty="0" smtClean="0">
                <a:latin typeface="+mj-lt"/>
              </a:rPr>
              <a:t>et al.</a:t>
            </a:r>
            <a:r>
              <a:rPr lang="en-US" sz="1000" dirty="0" smtClean="0">
                <a:latin typeface="+mj-lt"/>
              </a:rPr>
              <a:t>, </a:t>
            </a:r>
            <a:r>
              <a:rPr lang="en-US" sz="1000" i="1" dirty="0" smtClean="0">
                <a:latin typeface="+mj-lt"/>
              </a:rPr>
              <a:t>APL</a:t>
            </a:r>
            <a:r>
              <a:rPr lang="en-US" sz="1000" dirty="0" smtClean="0">
                <a:latin typeface="+mj-lt"/>
              </a:rPr>
              <a:t> 81 1050 </a:t>
            </a:r>
            <a:r>
              <a:rPr lang="en-US" sz="1000" b="1" dirty="0" smtClean="0">
                <a:latin typeface="+mj-lt"/>
              </a:rPr>
              <a:t>2002</a:t>
            </a:r>
          </a:p>
          <a:p>
            <a:r>
              <a:rPr lang="en-GB" sz="1000" dirty="0">
                <a:latin typeface="+mj-lt"/>
                <a:cs typeface="Times New Roman" charset="0"/>
              </a:rPr>
              <a:t>V. </a:t>
            </a:r>
            <a:r>
              <a:rPr lang="en-GB" sz="1000" dirty="0" err="1">
                <a:latin typeface="+mj-lt"/>
                <a:cs typeface="Times New Roman" charset="0"/>
              </a:rPr>
              <a:t>Alexandrakis</a:t>
            </a:r>
            <a:r>
              <a:rPr lang="en-GB" sz="1000" dirty="0">
                <a:latin typeface="+mj-lt"/>
                <a:cs typeface="Times New Roman" charset="0"/>
              </a:rPr>
              <a:t> </a:t>
            </a:r>
            <a:r>
              <a:rPr lang="en-GB" sz="1000" i="1" dirty="0">
                <a:latin typeface="+mj-lt"/>
                <a:cs typeface="Times New Roman" charset="0"/>
              </a:rPr>
              <a:t>et al., JAP </a:t>
            </a:r>
            <a:r>
              <a:rPr lang="en-GB" sz="1000" dirty="0" smtClean="0">
                <a:latin typeface="+mj-lt"/>
                <a:cs typeface="Times New Roman" charset="0"/>
              </a:rPr>
              <a:t>109 07B729 </a:t>
            </a:r>
            <a:r>
              <a:rPr lang="en-GB" sz="1000" b="1" dirty="0" smtClean="0">
                <a:latin typeface="+mj-lt"/>
                <a:cs typeface="Times New Roman" charset="0"/>
              </a:rPr>
              <a:t>2011</a:t>
            </a:r>
            <a:endParaRPr lang="en-GB" sz="1000" b="1" dirty="0">
              <a:latin typeface="+mj-lt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3542" y="2168860"/>
            <a:ext cx="33549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300" i="1" dirty="0" err="1" smtClean="0">
                <a:latin typeface="+mj-lt"/>
              </a:rPr>
              <a:t>T</a:t>
            </a:r>
            <a:r>
              <a:rPr lang="en-US" sz="1300" i="1" baseline="-25000" dirty="0" err="1" smtClean="0">
                <a:latin typeface="+mj-lt"/>
              </a:rPr>
              <a:t>dep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dirty="0">
                <a:latin typeface="+mj-lt"/>
              </a:rPr>
              <a:t>= 700 °C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300" dirty="0" smtClean="0">
                <a:latin typeface="+mj-lt"/>
              </a:rPr>
              <a:t>Nominal thickness = 3.5 nm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300" dirty="0" err="1" smtClean="0">
                <a:latin typeface="+mj-lt"/>
              </a:rPr>
              <a:t>MgO</a:t>
            </a:r>
            <a:r>
              <a:rPr lang="en-US" sz="1300" dirty="0" smtClean="0">
                <a:latin typeface="+mj-lt"/>
              </a:rPr>
              <a:t> (100) substrate</a:t>
            </a:r>
          </a:p>
        </p:txBody>
      </p:sp>
    </p:spTree>
    <p:extLst>
      <p:ext uri="{BB962C8B-B14F-4D97-AF65-F5344CB8AC3E}">
        <p14:creationId xmlns:p14="http://schemas.microsoft.com/office/powerpoint/2010/main" val="276414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9353"/>
            <a:ext cx="8974866" cy="541342"/>
          </a:xfrm>
        </p:spPr>
        <p:txBody>
          <a:bodyPr/>
          <a:lstStyle/>
          <a:p>
            <a:r>
              <a:rPr lang="en-US" dirty="0" err="1" smtClean="0"/>
              <a:t>Morpho</a:t>
            </a:r>
            <a:r>
              <a:rPr lang="en-US" dirty="0" smtClean="0"/>
              <a:t>-Structural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5" y="446765"/>
            <a:ext cx="189732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X-RAY ANALYSIS 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1382" y="451701"/>
            <a:ext cx="3067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</a:t>
            </a:r>
            <a:r>
              <a:rPr lang="el-GR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NCSR </a:t>
            </a:r>
            <a:r>
              <a:rPr lang="el-GR" i="1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Demokritos, </a:t>
            </a:r>
            <a:r>
              <a:rPr lang="el-GR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Athens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- </a:t>
            </a:r>
            <a:r>
              <a:rPr lang="el-GR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Greece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31094"/>
              </p:ext>
            </p:extLst>
          </p:nvPr>
        </p:nvGraphicFramePr>
        <p:xfrm>
          <a:off x="35496" y="636966"/>
          <a:ext cx="4577392" cy="567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2" name="Graph" r:id="rId3" imgW="2869920" imgH="4125600" progId="Origin50.Graph">
                  <p:embed/>
                </p:oleObj>
              </mc:Choice>
              <mc:Fallback>
                <p:oleObj name="Graph" r:id="rId3" imgW="2869920" imgH="4125600" progId="Origin50.Graph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636966"/>
                        <a:ext cx="4577392" cy="5672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58"/>
          <p:cNvSpPr txBox="1"/>
          <p:nvPr/>
        </p:nvSpPr>
        <p:spPr bwMode="auto">
          <a:xfrm>
            <a:off x="3858443" y="4714880"/>
            <a:ext cx="83776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0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" name="CasellaDiTesto 58"/>
          <p:cNvSpPr txBox="1"/>
          <p:nvPr/>
        </p:nvSpPr>
        <p:spPr bwMode="auto">
          <a:xfrm>
            <a:off x="3851920" y="3971160"/>
            <a:ext cx="1164484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3 nm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2" name="CasellaDiTesto 58"/>
          <p:cNvSpPr txBox="1"/>
          <p:nvPr/>
        </p:nvSpPr>
        <p:spPr bwMode="auto">
          <a:xfrm>
            <a:off x="3865468" y="3212347"/>
            <a:ext cx="1315267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6.5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3" name="CasellaDiTesto 58"/>
          <p:cNvSpPr txBox="1"/>
          <p:nvPr/>
        </p:nvSpPr>
        <p:spPr bwMode="auto">
          <a:xfrm>
            <a:off x="3853888" y="2468474"/>
            <a:ext cx="1315267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9.5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4" name="CasellaDiTesto 58"/>
          <p:cNvSpPr txBox="1"/>
          <p:nvPr/>
        </p:nvSpPr>
        <p:spPr bwMode="auto">
          <a:xfrm>
            <a:off x="3869180" y="1724601"/>
            <a:ext cx="1265035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20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1206591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400" dirty="0" smtClean="0">
                <a:latin typeface="+mj-lt"/>
              </a:rPr>
              <a:t>A magnetically hard </a:t>
            </a:r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L1</a:t>
            </a:r>
            <a:r>
              <a:rPr lang="en-US" sz="1400" b="1" baseline="-25000" dirty="0" smtClean="0">
                <a:solidFill>
                  <a:srgbClr val="004988"/>
                </a:solidFill>
                <a:latin typeface="+mj-lt"/>
              </a:rPr>
              <a:t>0</a:t>
            </a:r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-FePt</a:t>
            </a:r>
            <a:r>
              <a:rPr lang="en-US" sz="1400" dirty="0" smtClean="0">
                <a:latin typeface="+mj-lt"/>
              </a:rPr>
              <a:t> phase (</a:t>
            </a:r>
            <a:r>
              <a:rPr lang="en-US" sz="1400" dirty="0" err="1" smtClean="0">
                <a:latin typeface="+mj-lt"/>
              </a:rPr>
              <a:t>fct</a:t>
            </a:r>
            <a:r>
              <a:rPr lang="en-US" sz="1400" dirty="0" smtClean="0">
                <a:latin typeface="+mj-lt"/>
              </a:rPr>
              <a:t>) with a (001) orientation (i.e. the easy axis oriented perpendicular to film surface) was obtained. 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400" dirty="0" smtClean="0">
                <a:latin typeface="+mj-lt"/>
              </a:rPr>
              <a:t>The presence of the (003) </a:t>
            </a:r>
            <a:r>
              <a:rPr lang="en-US" sz="1400" dirty="0" err="1" smtClean="0">
                <a:latin typeface="+mj-lt"/>
              </a:rPr>
              <a:t>superlattice</a:t>
            </a:r>
            <a:r>
              <a:rPr lang="en-US" sz="1400" dirty="0" smtClean="0">
                <a:latin typeface="+mj-lt"/>
              </a:rPr>
              <a:t> reflection is a remarkable sign of a high chemical order degree. </a:t>
            </a:r>
            <a:endParaRPr lang="it-IT" sz="1400" dirty="0" smtClean="0">
              <a:latin typeface="+mj-lt"/>
            </a:endParaRPr>
          </a:p>
          <a:p>
            <a:pPr algn="just"/>
            <a:endParaRPr lang="it-IT" sz="14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8632" y="5009622"/>
            <a:ext cx="3807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prstClr val="black"/>
                </a:solidFill>
                <a:latin typeface="+mj-lt"/>
              </a:rPr>
              <a:t>Any reflection peaks related to the </a:t>
            </a:r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Co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phase was observed even at the largest soft layer thickness</a:t>
            </a:r>
            <a:endParaRPr lang="en-US" sz="1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1710" y="3359651"/>
            <a:ext cx="1385156" cy="132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14976" y="4107847"/>
            <a:ext cx="216024" cy="2160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15000" y="4403232"/>
            <a:ext cx="216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09151" y="4059657"/>
            <a:ext cx="35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Fe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1918" y="2962658"/>
            <a:ext cx="85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[001]</a:t>
            </a:r>
          </a:p>
          <a:p>
            <a:pPr algn="ctr"/>
            <a:r>
              <a:rPr lang="it-IT" dirty="0" smtClean="0">
                <a:latin typeface="+mj-lt"/>
              </a:rPr>
              <a:t>easy</a:t>
            </a:r>
            <a:r>
              <a:rPr lang="en-US" dirty="0" smtClean="0">
                <a:latin typeface="+mj-lt"/>
              </a:rPr>
              <a:t>-axis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6820" y="4353105"/>
            <a:ext cx="327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latin typeface="+mj-lt"/>
              </a:rPr>
              <a:t>Pt</a:t>
            </a:r>
            <a:endParaRPr lang="en-US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7398" y="4092244"/>
            <a:ext cx="644312" cy="66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" y="872716"/>
            <a:ext cx="4462289" cy="162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/>
          <a:stretch/>
        </p:blipFill>
        <p:spPr bwMode="auto">
          <a:xfrm>
            <a:off x="177653" y="2636912"/>
            <a:ext cx="4462289" cy="16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3906"/>
          <a:stretch/>
        </p:blipFill>
        <p:spPr bwMode="auto">
          <a:xfrm>
            <a:off x="193060" y="4382534"/>
            <a:ext cx="4446882" cy="17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ound Same Side Corner Rectangle 84"/>
          <p:cNvSpPr>
            <a:spLocks noChangeAspect="1"/>
          </p:cNvSpPr>
          <p:nvPr/>
        </p:nvSpPr>
        <p:spPr bwMode="auto">
          <a:xfrm>
            <a:off x="1089008" y="2997672"/>
            <a:ext cx="854700" cy="5393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ound Same Side Corner Rectangle 85"/>
          <p:cNvSpPr>
            <a:spLocks noChangeAspect="1"/>
          </p:cNvSpPr>
          <p:nvPr/>
        </p:nvSpPr>
        <p:spPr bwMode="auto">
          <a:xfrm>
            <a:off x="1187624" y="3272944"/>
            <a:ext cx="664468" cy="252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CasellaDiTesto 6"/>
          <p:cNvSpPr txBox="1"/>
          <p:nvPr/>
        </p:nvSpPr>
        <p:spPr>
          <a:xfrm>
            <a:off x="1142375" y="3248980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CasellaDiTesto 7"/>
          <p:cNvSpPr txBox="1"/>
          <p:nvPr/>
        </p:nvSpPr>
        <p:spPr>
          <a:xfrm>
            <a:off x="1295636" y="2993310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2312876"/>
            <a:ext cx="467999" cy="144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00" b="1" dirty="0" smtClean="0">
                <a:latin typeface="+mj-lt"/>
              </a:rPr>
              <a:t>20 nm</a:t>
            </a:r>
            <a:endParaRPr lang="en-US" sz="1000" b="1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47888" y="4084944"/>
            <a:ext cx="576000" cy="144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00" b="1" dirty="0" smtClean="0">
                <a:latin typeface="+mj-lt"/>
              </a:rPr>
              <a:t>20 nm</a:t>
            </a:r>
            <a:endParaRPr lang="en-US" sz="1000" b="1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84020" y="5973244"/>
            <a:ext cx="576000" cy="144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00" b="1" dirty="0" smtClean="0">
                <a:latin typeface="+mj-lt"/>
              </a:rPr>
              <a:t>20 nm</a:t>
            </a:r>
            <a:endParaRPr lang="en-US" sz="1000" b="1" dirty="0">
              <a:latin typeface="+mj-lt"/>
            </a:endParaRPr>
          </a:p>
        </p:txBody>
      </p:sp>
      <p:sp>
        <p:nvSpPr>
          <p:cNvPr id="92" name="Round Same Side Corner Rectangle 91"/>
          <p:cNvSpPr>
            <a:spLocks/>
          </p:cNvSpPr>
          <p:nvPr/>
        </p:nvSpPr>
        <p:spPr bwMode="auto">
          <a:xfrm>
            <a:off x="1852092" y="1302394"/>
            <a:ext cx="991666" cy="3264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ound Same Side Corner Rectangle 92"/>
          <p:cNvSpPr>
            <a:spLocks/>
          </p:cNvSpPr>
          <p:nvPr/>
        </p:nvSpPr>
        <p:spPr bwMode="auto">
          <a:xfrm>
            <a:off x="1871762" y="1376772"/>
            <a:ext cx="971996" cy="252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ound Same Side Corner Rectangle 95"/>
          <p:cNvSpPr>
            <a:spLocks/>
          </p:cNvSpPr>
          <p:nvPr/>
        </p:nvSpPr>
        <p:spPr bwMode="auto">
          <a:xfrm>
            <a:off x="707528" y="4689140"/>
            <a:ext cx="755999" cy="969088"/>
          </a:xfrm>
          <a:prstGeom prst="round2SameRect">
            <a:avLst>
              <a:gd name="adj1" fmla="val 26171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ound Same Side Corner Rectangle 93"/>
          <p:cNvSpPr>
            <a:spLocks/>
          </p:cNvSpPr>
          <p:nvPr/>
        </p:nvSpPr>
        <p:spPr bwMode="auto">
          <a:xfrm>
            <a:off x="765010" y="5337212"/>
            <a:ext cx="647995" cy="324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ound Same Side Corner Rectangle 96"/>
          <p:cNvSpPr>
            <a:spLocks/>
          </p:cNvSpPr>
          <p:nvPr/>
        </p:nvSpPr>
        <p:spPr bwMode="auto">
          <a:xfrm>
            <a:off x="1462113" y="4689140"/>
            <a:ext cx="445591" cy="969088"/>
          </a:xfrm>
          <a:prstGeom prst="round2SameRect">
            <a:avLst>
              <a:gd name="adj1" fmla="val 26171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ound Same Side Corner Rectangle 97"/>
          <p:cNvSpPr>
            <a:spLocks/>
          </p:cNvSpPr>
          <p:nvPr/>
        </p:nvSpPr>
        <p:spPr bwMode="auto">
          <a:xfrm>
            <a:off x="1907704" y="4689140"/>
            <a:ext cx="445591" cy="969088"/>
          </a:xfrm>
          <a:prstGeom prst="round2SameRect">
            <a:avLst>
              <a:gd name="adj1" fmla="val 26171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ound Same Side Corner Rectangle 98"/>
          <p:cNvSpPr>
            <a:spLocks/>
          </p:cNvSpPr>
          <p:nvPr/>
        </p:nvSpPr>
        <p:spPr bwMode="auto">
          <a:xfrm>
            <a:off x="1439652" y="5337212"/>
            <a:ext cx="445591" cy="324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ound Same Side Corner Rectangle 99"/>
          <p:cNvSpPr>
            <a:spLocks/>
          </p:cNvSpPr>
          <p:nvPr/>
        </p:nvSpPr>
        <p:spPr bwMode="auto">
          <a:xfrm>
            <a:off x="1907704" y="5327592"/>
            <a:ext cx="445591" cy="324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CasellaDiTesto 6"/>
          <p:cNvSpPr txBox="1"/>
          <p:nvPr/>
        </p:nvSpPr>
        <p:spPr>
          <a:xfrm>
            <a:off x="710327" y="5383716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CasellaDiTesto 7"/>
          <p:cNvSpPr txBox="1"/>
          <p:nvPr/>
        </p:nvSpPr>
        <p:spPr>
          <a:xfrm>
            <a:off x="1576537" y="944753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Co</a:t>
            </a:r>
            <a:endParaRPr lang="en-GB" b="1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79712" y="1154248"/>
            <a:ext cx="180020" cy="99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CasellaDiTesto 7"/>
          <p:cNvSpPr txBox="1"/>
          <p:nvPr/>
        </p:nvSpPr>
        <p:spPr>
          <a:xfrm>
            <a:off x="863588" y="4761148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CasellaDiTesto 58"/>
          <p:cNvSpPr txBox="1"/>
          <p:nvPr/>
        </p:nvSpPr>
        <p:spPr bwMode="auto">
          <a:xfrm>
            <a:off x="193060" y="897283"/>
            <a:ext cx="10567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3 nm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5" name="CasellaDiTesto 58"/>
          <p:cNvSpPr txBox="1"/>
          <p:nvPr/>
        </p:nvSpPr>
        <p:spPr bwMode="auto">
          <a:xfrm>
            <a:off x="186435" y="2636912"/>
            <a:ext cx="12105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9.5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6" name="CasellaDiTesto 58"/>
          <p:cNvSpPr txBox="1"/>
          <p:nvPr/>
        </p:nvSpPr>
        <p:spPr bwMode="auto">
          <a:xfrm>
            <a:off x="196937" y="4381363"/>
            <a:ext cx="11592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20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7" name="Titolo 2"/>
          <p:cNvSpPr>
            <a:spLocks noGrp="1"/>
          </p:cNvSpPr>
          <p:nvPr>
            <p:ph type="title"/>
          </p:nvPr>
        </p:nvSpPr>
        <p:spPr>
          <a:xfrm>
            <a:off x="169134" y="9353"/>
            <a:ext cx="8974866" cy="541342"/>
          </a:xfrm>
        </p:spPr>
        <p:txBody>
          <a:bodyPr/>
          <a:lstStyle/>
          <a:p>
            <a:r>
              <a:rPr lang="en-US" dirty="0" err="1" smtClean="0"/>
              <a:t>Morpho</a:t>
            </a:r>
            <a:r>
              <a:rPr lang="en-US" dirty="0" smtClean="0"/>
              <a:t>-Structural Properties</a:t>
            </a:r>
            <a:endParaRPr lang="it-IT" dirty="0"/>
          </a:p>
        </p:txBody>
      </p:sp>
      <p:sp>
        <p:nvSpPr>
          <p:cNvPr id="108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TEM ANALYSIS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227037" y="451701"/>
            <a:ext cx="3931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SIMAU,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Ancona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– Italy; 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Un. Delaware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–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DE, USA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110" name="Text Box 60"/>
          <p:cNvSpPr txBox="1">
            <a:spLocks noChangeArrowheads="1"/>
          </p:cNvSpPr>
          <p:nvPr/>
        </p:nvSpPr>
        <p:spPr bwMode="auto">
          <a:xfrm>
            <a:off x="195233" y="3681028"/>
            <a:ext cx="268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MgO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(100) Substrate</a:t>
            </a:r>
          </a:p>
        </p:txBody>
      </p:sp>
      <p:sp>
        <p:nvSpPr>
          <p:cNvPr id="111" name="Text Box 60"/>
          <p:cNvSpPr txBox="1">
            <a:spLocks noChangeArrowheads="1"/>
          </p:cNvSpPr>
          <p:nvPr/>
        </p:nvSpPr>
        <p:spPr bwMode="auto">
          <a:xfrm>
            <a:off x="628985" y="5769260"/>
            <a:ext cx="268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MgO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(100) Substrate</a:t>
            </a:r>
          </a:p>
        </p:txBody>
      </p:sp>
      <p:sp>
        <p:nvSpPr>
          <p:cNvPr id="112" name="Text Box 60"/>
          <p:cNvSpPr txBox="1">
            <a:spLocks noChangeArrowheads="1"/>
          </p:cNvSpPr>
          <p:nvPr/>
        </p:nvSpPr>
        <p:spPr bwMode="auto">
          <a:xfrm>
            <a:off x="196937" y="1988840"/>
            <a:ext cx="268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MgO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(100) Substrate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8044" y="911820"/>
            <a:ext cx="40922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1400" dirty="0" smtClean="0">
                <a:latin typeface="+mj-lt"/>
              </a:rPr>
              <a:t>The</a:t>
            </a:r>
            <a:r>
              <a:rPr lang="en-GB" sz="1400" b="1" dirty="0" smtClean="0">
                <a:latin typeface="+mj-lt"/>
              </a:rPr>
              <a:t> 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HARD FePt phase </a:t>
            </a:r>
            <a:r>
              <a:rPr lang="en-GB" sz="1400" dirty="0" smtClean="0">
                <a:latin typeface="+mj-lt"/>
              </a:rPr>
              <a:t>forms</a:t>
            </a:r>
            <a:r>
              <a:rPr lang="en-GB" sz="1400" b="1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with an island-type nanostructure (</a:t>
            </a:r>
            <a:r>
              <a:rPr lang="en-GB" sz="1400" i="1" dirty="0" err="1" smtClean="0">
                <a:latin typeface="+mj-lt"/>
              </a:rPr>
              <a:t>Volmer</a:t>
            </a:r>
            <a:r>
              <a:rPr lang="en-GB" sz="1400" i="1" dirty="0" smtClean="0">
                <a:latin typeface="+mj-lt"/>
              </a:rPr>
              <a:t>-Weber growth mode</a:t>
            </a:r>
            <a:r>
              <a:rPr lang="en-GB" sz="1400" dirty="0" smtClean="0">
                <a:latin typeface="+mj-lt"/>
              </a:rPr>
              <a:t>) consisting of isolated L1</a:t>
            </a:r>
            <a:r>
              <a:rPr lang="en-GB" sz="1400" baseline="-25000" dirty="0" smtClean="0">
                <a:latin typeface="+mj-lt"/>
              </a:rPr>
              <a:t>0</a:t>
            </a:r>
            <a:r>
              <a:rPr lang="en-GB" sz="1400" dirty="0" smtClean="0">
                <a:latin typeface="+mj-lt"/>
              </a:rPr>
              <a:t>-FePt particles.</a:t>
            </a:r>
          </a:p>
          <a:p>
            <a:pPr lvl="0" algn="just">
              <a:defRPr/>
            </a:pPr>
            <a:endParaRPr lang="en-GB" sz="1400" dirty="0" smtClean="0">
              <a:latin typeface="+mj-lt"/>
            </a:endParaRPr>
          </a:p>
          <a:p>
            <a:pPr lvl="0" algn="just">
              <a:defRPr/>
            </a:pPr>
            <a:r>
              <a:rPr lang="en-GB" sz="1400" dirty="0" smtClean="0">
                <a:latin typeface="+mj-lt"/>
              </a:rPr>
              <a:t>Island lateral size: 25 </a:t>
            </a:r>
            <a:r>
              <a:rPr lang="en-US" sz="1400" dirty="0" smtClean="0">
                <a:latin typeface="+mj-lt"/>
              </a:rPr>
              <a:t>–</a:t>
            </a:r>
            <a:r>
              <a:rPr lang="en-GB" sz="1400" dirty="0" smtClean="0">
                <a:latin typeface="+mj-lt"/>
              </a:rPr>
              <a:t> 35 nm</a:t>
            </a:r>
          </a:p>
          <a:p>
            <a:pPr lvl="0" algn="just">
              <a:defRPr/>
            </a:pPr>
            <a:r>
              <a:rPr lang="en-GB" sz="1400" dirty="0" smtClean="0">
                <a:latin typeface="+mj-lt"/>
              </a:rPr>
              <a:t>Island height: 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~ 10 nm</a:t>
            </a:r>
            <a:r>
              <a:rPr lang="en-GB" sz="1400" dirty="0" smtClean="0">
                <a:latin typeface="+mj-lt"/>
              </a:rPr>
              <a:t> </a:t>
            </a:r>
          </a:p>
          <a:p>
            <a:pPr lvl="0" algn="just">
              <a:defRPr/>
            </a:pPr>
            <a:r>
              <a:rPr lang="en-GB" sz="1400" dirty="0" smtClean="0">
                <a:latin typeface="+mj-lt"/>
              </a:rPr>
              <a:t>Spacing: 5 </a:t>
            </a:r>
            <a:r>
              <a:rPr lang="en-US" sz="1400" dirty="0" smtClean="0">
                <a:latin typeface="+mj-lt"/>
              </a:rPr>
              <a:t>–</a:t>
            </a:r>
            <a:r>
              <a:rPr lang="en-GB" sz="1400" dirty="0" smtClean="0">
                <a:latin typeface="+mj-lt"/>
              </a:rPr>
              <a:t> 10 nm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978617" y="2878653"/>
            <a:ext cx="4081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j-lt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j-lt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 &lt; FePt island height (</a:t>
            </a:r>
            <a:r>
              <a:rPr lang="en-US" sz="1400" b="1" i="1" dirty="0">
                <a:solidFill>
                  <a:srgbClr val="004988"/>
                </a:solidFill>
                <a:latin typeface="Century Gothic"/>
                <a:ea typeface="ＭＳ Ｐゴシック" charset="0"/>
                <a:cs typeface="ＭＳ Ｐゴシック" charset="0"/>
              </a:rPr>
              <a:t>~ 10 </a:t>
            </a:r>
            <a:r>
              <a:rPr lang="en-US" sz="1400" b="1" i="1" dirty="0" smtClean="0">
                <a:solidFill>
                  <a:srgbClr val="004988"/>
                </a:solidFill>
                <a:latin typeface="Century Gothic"/>
                <a:ea typeface="ＭＳ Ｐゴシック" charset="0"/>
                <a:cs typeface="ＭＳ Ｐゴシック" charset="0"/>
              </a:rPr>
              <a:t>nm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)</a:t>
            </a:r>
          </a:p>
          <a:p>
            <a:pPr lvl="0" algn="just">
              <a:defRPr/>
            </a:pPr>
            <a:r>
              <a:rPr lang="en-GB" sz="1400" dirty="0">
                <a:latin typeface="+mj-lt"/>
              </a:rPr>
              <a:t>H</a:t>
            </a:r>
            <a:r>
              <a:rPr lang="en-GB" sz="1400" dirty="0" smtClean="0">
                <a:latin typeface="+mj-lt"/>
              </a:rPr>
              <a:t>alf-filled ledge-type structure.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965793" y="4365104"/>
            <a:ext cx="4094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400" b="1" i="1" dirty="0" err="1">
                <a:solidFill>
                  <a:srgbClr val="004988"/>
                </a:solidFill>
              </a:rPr>
              <a:t>th</a:t>
            </a:r>
            <a:r>
              <a:rPr lang="en-GB" sz="1400" b="1" i="1" baseline="-25000" dirty="0" err="1">
                <a:solidFill>
                  <a:srgbClr val="004988"/>
                </a:solidFill>
              </a:rPr>
              <a:t>Co</a:t>
            </a:r>
            <a:r>
              <a:rPr lang="en-GB" sz="1400" b="1" dirty="0">
                <a:solidFill>
                  <a:srgbClr val="004988"/>
                </a:solidFill>
              </a:rPr>
              <a:t> </a:t>
            </a:r>
            <a:r>
              <a:rPr lang="en-GB" sz="1400" b="1" dirty="0" smtClean="0">
                <a:solidFill>
                  <a:srgbClr val="004988"/>
                </a:solidFill>
              </a:rPr>
              <a:t>&gt; </a:t>
            </a:r>
            <a:r>
              <a:rPr lang="en-GB" sz="1400" b="1" dirty="0">
                <a:solidFill>
                  <a:srgbClr val="004988"/>
                </a:solidFill>
              </a:rPr>
              <a:t>FePt island </a:t>
            </a:r>
            <a:r>
              <a:rPr lang="en-GB" sz="1400" b="1" dirty="0" smtClean="0">
                <a:solidFill>
                  <a:srgbClr val="004988"/>
                </a:solidFill>
              </a:rPr>
              <a:t>height </a:t>
            </a:r>
            <a:r>
              <a:rPr lang="en-GB" sz="1400" b="1" dirty="0">
                <a:solidFill>
                  <a:srgbClr val="004988"/>
                </a:solidFill>
              </a:rPr>
              <a:t>(</a:t>
            </a:r>
            <a:r>
              <a:rPr lang="en-US" sz="1400" b="1" i="1" dirty="0">
                <a:solidFill>
                  <a:srgbClr val="004988"/>
                </a:solidFill>
                <a:latin typeface="Century Gothic"/>
                <a:ea typeface="ＭＳ Ｐゴシック" charset="0"/>
                <a:cs typeface="ＭＳ Ｐゴシック" charset="0"/>
              </a:rPr>
              <a:t>~ 10 nm</a:t>
            </a:r>
            <a:r>
              <a:rPr lang="en-GB" sz="1400" b="1" dirty="0" smtClean="0">
                <a:solidFill>
                  <a:srgbClr val="004988"/>
                </a:solidFill>
              </a:rPr>
              <a:t>)</a:t>
            </a:r>
            <a:endParaRPr lang="en-GB" sz="1400" b="1" dirty="0">
              <a:solidFill>
                <a:srgbClr val="004988"/>
              </a:solidFill>
            </a:endParaRPr>
          </a:p>
          <a:p>
            <a:pPr lvl="0" algn="just">
              <a:defRPr/>
            </a:pPr>
            <a:r>
              <a:rPr lang="en-GB" sz="1400" dirty="0" smtClean="0">
                <a:latin typeface="+mj-lt"/>
              </a:rPr>
              <a:t>Filled ledge-type </a:t>
            </a:r>
            <a:r>
              <a:rPr lang="en-GB" sz="1400" dirty="0">
                <a:latin typeface="+mj-lt"/>
              </a:rPr>
              <a:t>structure.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85069" y="5301208"/>
            <a:ext cx="2509181" cy="420208"/>
            <a:chOff x="5685069" y="5492806"/>
            <a:chExt cx="2509181" cy="42020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685069" y="5492806"/>
              <a:ext cx="2509181" cy="420208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6153336" y="5691344"/>
              <a:ext cx="575999" cy="216000"/>
            </a:xfrm>
            <a:prstGeom prst="rect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 bwMode="auto">
            <a:xfrm>
              <a:off x="7286431" y="5697014"/>
              <a:ext cx="575999" cy="216000"/>
            </a:xfrm>
            <a:prstGeom prst="rect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92415" y="3753036"/>
            <a:ext cx="2509181" cy="434870"/>
            <a:chOff x="5692415" y="3946493"/>
            <a:chExt cx="2509181" cy="434870"/>
          </a:xfrm>
        </p:grpSpPr>
        <p:sp>
          <p:nvSpPr>
            <p:cNvPr id="42" name="Rectangle 41"/>
            <p:cNvSpPr>
              <a:spLocks noChangeAspect="1"/>
            </p:cNvSpPr>
            <p:nvPr/>
          </p:nvSpPr>
          <p:spPr bwMode="auto">
            <a:xfrm>
              <a:off x="6128747" y="4165363"/>
              <a:ext cx="575999" cy="216000"/>
            </a:xfrm>
            <a:prstGeom prst="rect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 bwMode="auto">
            <a:xfrm>
              <a:off x="6704746" y="4162493"/>
              <a:ext cx="576000" cy="216000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 bwMode="auto">
            <a:xfrm>
              <a:off x="7848364" y="4162493"/>
              <a:ext cx="353232" cy="216000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5692415" y="4165363"/>
              <a:ext cx="436332" cy="216000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7286431" y="4162493"/>
              <a:ext cx="575999" cy="216000"/>
            </a:xfrm>
            <a:prstGeom prst="rect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 bwMode="auto">
            <a:xfrm>
              <a:off x="6128747" y="3946493"/>
              <a:ext cx="576000" cy="216000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 bwMode="auto">
            <a:xfrm>
              <a:off x="7283517" y="3946493"/>
              <a:ext cx="576000" cy="216000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CasellaDiTesto 6"/>
          <p:cNvSpPr txBox="1"/>
          <p:nvPr/>
        </p:nvSpPr>
        <p:spPr>
          <a:xfrm>
            <a:off x="1961573" y="1340768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3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" y="872716"/>
            <a:ext cx="4462289" cy="162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7"/>
          <a:stretch/>
        </p:blipFill>
        <p:spPr bwMode="auto">
          <a:xfrm>
            <a:off x="3044019" y="869086"/>
            <a:ext cx="2032037" cy="1629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/>
          <a:stretch/>
        </p:blipFill>
        <p:spPr bwMode="auto">
          <a:xfrm>
            <a:off x="177653" y="2636912"/>
            <a:ext cx="4462289" cy="16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16" y="2641563"/>
            <a:ext cx="2063144" cy="164729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3906"/>
          <a:stretch/>
        </p:blipFill>
        <p:spPr bwMode="auto">
          <a:xfrm>
            <a:off x="193060" y="4382534"/>
            <a:ext cx="4446882" cy="17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/>
          <a:stretch/>
        </p:blipFill>
        <p:spPr bwMode="auto">
          <a:xfrm>
            <a:off x="3023828" y="4382533"/>
            <a:ext cx="2088232" cy="173471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ound Same Side Corner Rectangle 84"/>
          <p:cNvSpPr>
            <a:spLocks noChangeAspect="1"/>
          </p:cNvSpPr>
          <p:nvPr/>
        </p:nvSpPr>
        <p:spPr bwMode="auto">
          <a:xfrm>
            <a:off x="1089008" y="2997672"/>
            <a:ext cx="854700" cy="5393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ound Same Side Corner Rectangle 85"/>
          <p:cNvSpPr>
            <a:spLocks noChangeAspect="1"/>
          </p:cNvSpPr>
          <p:nvPr/>
        </p:nvSpPr>
        <p:spPr bwMode="auto">
          <a:xfrm>
            <a:off x="1187624" y="3272944"/>
            <a:ext cx="664468" cy="252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CasellaDiTesto 6"/>
          <p:cNvSpPr txBox="1"/>
          <p:nvPr/>
        </p:nvSpPr>
        <p:spPr>
          <a:xfrm>
            <a:off x="1142375" y="3248980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CasellaDiTesto 7"/>
          <p:cNvSpPr txBox="1"/>
          <p:nvPr/>
        </p:nvSpPr>
        <p:spPr>
          <a:xfrm>
            <a:off x="1295636" y="2993310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868" y="2216204"/>
            <a:ext cx="5640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5</a:t>
            </a:r>
            <a:r>
              <a:rPr lang="en-US" sz="1000" b="1" dirty="0" smtClean="0">
                <a:latin typeface="+mj-lt"/>
              </a:rPr>
              <a:t> nm</a:t>
            </a:r>
            <a:endParaRPr lang="en-US" sz="1000" b="1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47888" y="4084944"/>
            <a:ext cx="576000" cy="144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00" b="1" dirty="0" smtClean="0">
                <a:latin typeface="+mj-lt"/>
              </a:rPr>
              <a:t>20 nm</a:t>
            </a:r>
            <a:endParaRPr lang="en-US" sz="1000" b="1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10819" y="5997152"/>
            <a:ext cx="44921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5</a:t>
            </a:r>
            <a:r>
              <a:rPr lang="en-US" sz="900" b="1" dirty="0" smtClean="0">
                <a:latin typeface="+mj-lt"/>
              </a:rPr>
              <a:t> nm</a:t>
            </a:r>
            <a:endParaRPr lang="en-US" sz="900" b="1" dirty="0">
              <a:latin typeface="+mj-lt"/>
            </a:endParaRPr>
          </a:p>
        </p:txBody>
      </p:sp>
      <p:sp>
        <p:nvSpPr>
          <p:cNvPr id="92" name="Round Same Side Corner Rectangle 91"/>
          <p:cNvSpPr>
            <a:spLocks/>
          </p:cNvSpPr>
          <p:nvPr/>
        </p:nvSpPr>
        <p:spPr bwMode="auto">
          <a:xfrm>
            <a:off x="1852092" y="1302394"/>
            <a:ext cx="991666" cy="3264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ound Same Side Corner Rectangle 92"/>
          <p:cNvSpPr>
            <a:spLocks/>
          </p:cNvSpPr>
          <p:nvPr/>
        </p:nvSpPr>
        <p:spPr bwMode="auto">
          <a:xfrm>
            <a:off x="1871762" y="1376772"/>
            <a:ext cx="971996" cy="252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ound Same Side Corner Rectangle 95"/>
          <p:cNvSpPr>
            <a:spLocks/>
          </p:cNvSpPr>
          <p:nvPr/>
        </p:nvSpPr>
        <p:spPr bwMode="auto">
          <a:xfrm>
            <a:off x="707528" y="4689140"/>
            <a:ext cx="755999" cy="969088"/>
          </a:xfrm>
          <a:prstGeom prst="round2SameRect">
            <a:avLst>
              <a:gd name="adj1" fmla="val 26171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ound Same Side Corner Rectangle 93"/>
          <p:cNvSpPr>
            <a:spLocks/>
          </p:cNvSpPr>
          <p:nvPr/>
        </p:nvSpPr>
        <p:spPr bwMode="auto">
          <a:xfrm>
            <a:off x="765010" y="5337212"/>
            <a:ext cx="647995" cy="324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ound Same Side Corner Rectangle 96"/>
          <p:cNvSpPr>
            <a:spLocks/>
          </p:cNvSpPr>
          <p:nvPr/>
        </p:nvSpPr>
        <p:spPr bwMode="auto">
          <a:xfrm>
            <a:off x="1462113" y="4689140"/>
            <a:ext cx="445591" cy="969088"/>
          </a:xfrm>
          <a:prstGeom prst="round2SameRect">
            <a:avLst>
              <a:gd name="adj1" fmla="val 26171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ound Same Side Corner Rectangle 97"/>
          <p:cNvSpPr>
            <a:spLocks/>
          </p:cNvSpPr>
          <p:nvPr/>
        </p:nvSpPr>
        <p:spPr bwMode="auto">
          <a:xfrm>
            <a:off x="1907704" y="4689140"/>
            <a:ext cx="445591" cy="969088"/>
          </a:xfrm>
          <a:prstGeom prst="round2SameRect">
            <a:avLst>
              <a:gd name="adj1" fmla="val 26171"/>
              <a:gd name="adj2" fmla="val 0"/>
            </a:avLst>
          </a:prstGeom>
          <a:solidFill>
            <a:srgbClr val="113251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ound Same Side Corner Rectangle 98"/>
          <p:cNvSpPr>
            <a:spLocks/>
          </p:cNvSpPr>
          <p:nvPr/>
        </p:nvSpPr>
        <p:spPr bwMode="auto">
          <a:xfrm>
            <a:off x="1439652" y="5337212"/>
            <a:ext cx="445591" cy="324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ound Same Side Corner Rectangle 99"/>
          <p:cNvSpPr>
            <a:spLocks/>
          </p:cNvSpPr>
          <p:nvPr/>
        </p:nvSpPr>
        <p:spPr bwMode="auto">
          <a:xfrm>
            <a:off x="1907704" y="5327592"/>
            <a:ext cx="445591" cy="324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CasellaDiTesto 6"/>
          <p:cNvSpPr txBox="1"/>
          <p:nvPr/>
        </p:nvSpPr>
        <p:spPr>
          <a:xfrm>
            <a:off x="710327" y="5383716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CasellaDiTesto 7"/>
          <p:cNvSpPr txBox="1"/>
          <p:nvPr/>
        </p:nvSpPr>
        <p:spPr>
          <a:xfrm>
            <a:off x="1576537" y="944753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Co</a:t>
            </a:r>
            <a:endParaRPr lang="en-GB" b="1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79712" y="1154248"/>
            <a:ext cx="180020" cy="99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CasellaDiTesto 6"/>
          <p:cNvSpPr txBox="1"/>
          <p:nvPr/>
        </p:nvSpPr>
        <p:spPr>
          <a:xfrm>
            <a:off x="1961573" y="1340768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" name="CasellaDiTesto 7"/>
          <p:cNvSpPr txBox="1"/>
          <p:nvPr/>
        </p:nvSpPr>
        <p:spPr>
          <a:xfrm>
            <a:off x="863588" y="4761148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7" name="CasellaDiTesto 6"/>
          <p:cNvSpPr txBox="1"/>
          <p:nvPr/>
        </p:nvSpPr>
        <p:spPr>
          <a:xfrm>
            <a:off x="4177355" y="1916832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8" name="CasellaDiTesto 7"/>
          <p:cNvSpPr txBox="1"/>
          <p:nvPr/>
        </p:nvSpPr>
        <p:spPr>
          <a:xfrm>
            <a:off x="3671900" y="883197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Titolo 2"/>
          <p:cNvSpPr>
            <a:spLocks noGrp="1"/>
          </p:cNvSpPr>
          <p:nvPr>
            <p:ph type="title"/>
          </p:nvPr>
        </p:nvSpPr>
        <p:spPr>
          <a:xfrm>
            <a:off x="169134" y="9353"/>
            <a:ext cx="8974866" cy="541342"/>
          </a:xfrm>
        </p:spPr>
        <p:txBody>
          <a:bodyPr/>
          <a:lstStyle/>
          <a:p>
            <a:r>
              <a:rPr lang="en-US" dirty="0" err="1" smtClean="0"/>
              <a:t>Morpho</a:t>
            </a:r>
            <a:r>
              <a:rPr lang="en-US" dirty="0" smtClean="0"/>
              <a:t>-Structural Properties</a:t>
            </a:r>
            <a:endParaRPr lang="it-IT" dirty="0"/>
          </a:p>
        </p:txBody>
      </p:sp>
      <p:sp>
        <p:nvSpPr>
          <p:cNvPr id="110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TEM ANALYSIS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227037" y="451701"/>
            <a:ext cx="3931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SIMAU,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Ancona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– Italy; 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Un. Delaware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–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DE, USA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grpSp>
        <p:nvGrpSpPr>
          <p:cNvPr id="113" name="Gruppo 25"/>
          <p:cNvGrpSpPr>
            <a:grpSpLocks noChangeAspect="1"/>
          </p:cNvGrpSpPr>
          <p:nvPr/>
        </p:nvGrpSpPr>
        <p:grpSpPr>
          <a:xfrm>
            <a:off x="5719665" y="878429"/>
            <a:ext cx="2808312" cy="2262539"/>
            <a:chOff x="323528" y="2738609"/>
            <a:chExt cx="3502025" cy="2773918"/>
          </a:xfrm>
          <a:effectLst/>
        </p:grpSpPr>
        <p:pic>
          <p:nvPicPr>
            <p:cNvPr id="114" name="Picture 4" descr="DF2_9_6nm_Co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contrast="-20000"/>
            </a:blip>
            <a:srcRect b="14093"/>
            <a:stretch/>
          </p:blipFill>
          <p:spPr bwMode="auto">
            <a:xfrm>
              <a:off x="323528" y="2738609"/>
              <a:ext cx="3502025" cy="27739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5" name="Group 6"/>
            <p:cNvGrpSpPr>
              <a:grpSpLocks/>
            </p:cNvGrpSpPr>
            <p:nvPr/>
          </p:nvGrpSpPr>
          <p:grpSpPr bwMode="auto">
            <a:xfrm>
              <a:off x="1933595" y="3896848"/>
              <a:ext cx="613934" cy="908685"/>
              <a:chOff x="3933" y="12062"/>
              <a:chExt cx="967" cy="1431"/>
            </a:xfrm>
          </p:grpSpPr>
          <p:cxnSp>
            <p:nvCxnSpPr>
              <p:cNvPr id="129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4805" y="12434"/>
                <a:ext cx="95" cy="827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30" name="AutoShape 8"/>
              <p:cNvCxnSpPr>
                <a:cxnSpLocks noChangeShapeType="1"/>
              </p:cNvCxnSpPr>
              <p:nvPr/>
            </p:nvCxnSpPr>
            <p:spPr bwMode="auto">
              <a:xfrm rot="-2136474" flipH="1" flipV="1">
                <a:off x="4049" y="12919"/>
                <a:ext cx="598" cy="57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3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3933" y="12322"/>
                <a:ext cx="95" cy="827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32" name="AutoShape 10"/>
              <p:cNvCxnSpPr>
                <a:cxnSpLocks noChangeShapeType="1"/>
              </p:cNvCxnSpPr>
              <p:nvPr/>
            </p:nvCxnSpPr>
            <p:spPr bwMode="auto">
              <a:xfrm rot="-2136474" flipH="1" flipV="1">
                <a:off x="4171" y="12062"/>
                <a:ext cx="598" cy="57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116" name="Group 11"/>
            <p:cNvGrpSpPr>
              <a:grpSpLocks/>
            </p:cNvGrpSpPr>
            <p:nvPr/>
          </p:nvGrpSpPr>
          <p:grpSpPr bwMode="auto">
            <a:xfrm>
              <a:off x="1385690" y="3666343"/>
              <a:ext cx="648217" cy="373380"/>
              <a:chOff x="2975" y="12556"/>
              <a:chExt cx="1021" cy="588"/>
            </a:xfrm>
          </p:grpSpPr>
          <p:cxnSp>
            <p:nvCxnSpPr>
              <p:cNvPr id="125" name="AutoShape 12"/>
              <p:cNvCxnSpPr>
                <a:cxnSpLocks noChangeShapeType="1"/>
              </p:cNvCxnSpPr>
              <p:nvPr/>
            </p:nvCxnSpPr>
            <p:spPr bwMode="auto">
              <a:xfrm>
                <a:off x="3001" y="13040"/>
                <a:ext cx="939" cy="10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6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2975" y="12612"/>
                <a:ext cx="35" cy="39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7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3940" y="12709"/>
                <a:ext cx="35" cy="39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8" name="AutoShape 15"/>
              <p:cNvCxnSpPr>
                <a:cxnSpLocks noChangeShapeType="1"/>
              </p:cNvCxnSpPr>
              <p:nvPr/>
            </p:nvCxnSpPr>
            <p:spPr bwMode="auto">
              <a:xfrm>
                <a:off x="3057" y="12556"/>
                <a:ext cx="939" cy="10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117" name="Group 16"/>
            <p:cNvGrpSpPr>
              <a:grpSpLocks/>
            </p:cNvGrpSpPr>
            <p:nvPr/>
          </p:nvGrpSpPr>
          <p:grpSpPr bwMode="auto">
            <a:xfrm>
              <a:off x="2000260" y="3405993"/>
              <a:ext cx="742181" cy="759460"/>
              <a:chOff x="3770" y="12060"/>
              <a:chExt cx="1169" cy="1196"/>
            </a:xfrm>
          </p:grpSpPr>
          <p:cxnSp>
            <p:nvCxnSpPr>
              <p:cNvPr id="121" name="AutoShape 17"/>
              <p:cNvCxnSpPr>
                <a:cxnSpLocks noChangeShapeType="1"/>
              </p:cNvCxnSpPr>
              <p:nvPr/>
            </p:nvCxnSpPr>
            <p:spPr bwMode="auto">
              <a:xfrm>
                <a:off x="3973" y="12060"/>
                <a:ext cx="966" cy="180"/>
              </a:xfrm>
              <a:prstGeom prst="straightConnector1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2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3770" y="12094"/>
                <a:ext cx="162" cy="950"/>
              </a:xfrm>
              <a:prstGeom prst="straightConnector1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3" name="AutoShape 19"/>
              <p:cNvCxnSpPr>
                <a:cxnSpLocks noChangeShapeType="1"/>
              </p:cNvCxnSpPr>
              <p:nvPr/>
            </p:nvCxnSpPr>
            <p:spPr bwMode="auto">
              <a:xfrm>
                <a:off x="3778" y="13076"/>
                <a:ext cx="966" cy="180"/>
              </a:xfrm>
              <a:prstGeom prst="straightConnector1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4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4777" y="12274"/>
                <a:ext cx="162" cy="950"/>
              </a:xfrm>
              <a:prstGeom prst="straightConnector1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18" name="CasellaDiTesto 22"/>
            <p:cNvSpPr txBox="1"/>
            <p:nvPr/>
          </p:nvSpPr>
          <p:spPr>
            <a:xfrm>
              <a:off x="2313987" y="3140968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Co [001]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19" name="CasellaDiTesto 23"/>
            <p:cNvSpPr txBox="1"/>
            <p:nvPr/>
          </p:nvSpPr>
          <p:spPr>
            <a:xfrm>
              <a:off x="1974990" y="4714782"/>
              <a:ext cx="1013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chemeClr val="bg1"/>
                  </a:solidFill>
                  <a:latin typeface="+mn-lt"/>
                </a:rPr>
                <a:t>MgO</a:t>
              </a:r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  [001]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CasellaDiTesto 24"/>
            <p:cNvSpPr txBox="1"/>
            <p:nvPr/>
          </p:nvSpPr>
          <p:spPr>
            <a:xfrm>
              <a:off x="395536" y="3284985"/>
              <a:ext cx="1217001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+mn-lt"/>
                </a:rPr>
                <a:t>L1</a:t>
              </a:r>
              <a:r>
                <a:rPr lang="en-GB" baseline="-25000" dirty="0" smtClean="0">
                  <a:solidFill>
                    <a:srgbClr val="FF0000"/>
                  </a:solidFill>
                  <a:latin typeface="+mn-lt"/>
                </a:rPr>
                <a:t>0</a:t>
              </a:r>
              <a:r>
                <a:rPr lang="en-GB" dirty="0" smtClean="0">
                  <a:solidFill>
                    <a:srgbClr val="FF0000"/>
                  </a:solidFill>
                  <a:latin typeface="+mn-lt"/>
                </a:rPr>
                <a:t>-FePt  [001]</a:t>
              </a:r>
              <a:endParaRPr lang="en-GB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148064" y="3212976"/>
            <a:ext cx="1296968" cy="2975229"/>
            <a:chOff x="3967621" y="2926571"/>
            <a:chExt cx="1296968" cy="2975229"/>
          </a:xfrm>
        </p:grpSpPr>
        <p:grpSp>
          <p:nvGrpSpPr>
            <p:cNvPr id="135" name="Group 134"/>
            <p:cNvGrpSpPr/>
            <p:nvPr/>
          </p:nvGrpSpPr>
          <p:grpSpPr>
            <a:xfrm>
              <a:off x="3967621" y="3123073"/>
              <a:ext cx="928415" cy="2430163"/>
              <a:chOff x="3857301" y="3040271"/>
              <a:chExt cx="928415" cy="2430163"/>
            </a:xfrm>
          </p:grpSpPr>
          <p:grpSp>
            <p:nvGrpSpPr>
              <p:cNvPr id="140" name="Gruppo 26"/>
              <p:cNvGrpSpPr>
                <a:grpSpLocks noChangeAspect="1"/>
              </p:cNvGrpSpPr>
              <p:nvPr/>
            </p:nvGrpSpPr>
            <p:grpSpPr>
              <a:xfrm>
                <a:off x="4009427" y="4694764"/>
                <a:ext cx="776289" cy="775670"/>
                <a:chOff x="3052755" y="4188260"/>
                <a:chExt cx="1108984" cy="1108100"/>
              </a:xfrm>
            </p:grpSpPr>
            <p:sp>
              <p:nvSpPr>
                <p:cNvPr id="158" name="Rettangolo 27"/>
                <p:cNvSpPr>
                  <a:spLocks noChangeAspect="1"/>
                </p:cNvSpPr>
                <p:nvPr/>
              </p:nvSpPr>
              <p:spPr bwMode="auto">
                <a:xfrm>
                  <a:off x="3144195" y="4277519"/>
                  <a:ext cx="926104" cy="926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Ovale 28"/>
                <p:cNvSpPr/>
                <p:nvPr/>
              </p:nvSpPr>
              <p:spPr bwMode="auto">
                <a:xfrm>
                  <a:off x="3515149" y="4649131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Ovale 29"/>
                <p:cNvSpPr/>
                <p:nvPr/>
              </p:nvSpPr>
              <p:spPr bwMode="auto">
                <a:xfrm>
                  <a:off x="3062483" y="418826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Ovale 30"/>
                <p:cNvSpPr/>
                <p:nvPr/>
              </p:nvSpPr>
              <p:spPr bwMode="auto">
                <a:xfrm>
                  <a:off x="3978201" y="4192356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Ovale 31"/>
                <p:cNvSpPr/>
                <p:nvPr/>
              </p:nvSpPr>
              <p:spPr bwMode="auto">
                <a:xfrm>
                  <a:off x="3052755" y="511348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Ovale 32"/>
                <p:cNvSpPr/>
                <p:nvPr/>
              </p:nvSpPr>
              <p:spPr bwMode="auto">
                <a:xfrm>
                  <a:off x="3978859" y="511348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Ovale 33"/>
                <p:cNvSpPr/>
                <p:nvPr/>
              </p:nvSpPr>
              <p:spPr bwMode="auto">
                <a:xfrm>
                  <a:off x="3560869" y="423398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Ovale 34"/>
                <p:cNvSpPr/>
                <p:nvPr/>
              </p:nvSpPr>
              <p:spPr bwMode="auto">
                <a:xfrm>
                  <a:off x="3560869" y="515790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Ovale 35"/>
                <p:cNvSpPr/>
                <p:nvPr/>
              </p:nvSpPr>
              <p:spPr bwMode="auto">
                <a:xfrm>
                  <a:off x="3097817" y="4694851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Ovale 36"/>
                <p:cNvSpPr/>
                <p:nvPr/>
              </p:nvSpPr>
              <p:spPr bwMode="auto">
                <a:xfrm>
                  <a:off x="4023921" y="4694851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1" name="Gruppo 37"/>
              <p:cNvGrpSpPr>
                <a:grpSpLocks noChangeAspect="1"/>
              </p:cNvGrpSpPr>
              <p:nvPr/>
            </p:nvGrpSpPr>
            <p:grpSpPr>
              <a:xfrm>
                <a:off x="4054489" y="3920526"/>
                <a:ext cx="699479" cy="717800"/>
                <a:chOff x="5128632" y="1105288"/>
                <a:chExt cx="999256" cy="1025428"/>
              </a:xfrm>
            </p:grpSpPr>
            <p:sp>
              <p:nvSpPr>
                <p:cNvPr id="152" name="Rettangolo 38"/>
                <p:cNvSpPr>
                  <a:spLocks noChangeAspect="1"/>
                </p:cNvSpPr>
                <p:nvPr/>
              </p:nvSpPr>
              <p:spPr bwMode="auto">
                <a:xfrm>
                  <a:off x="5220072" y="1175106"/>
                  <a:ext cx="816376" cy="8558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Ovale 39"/>
                <p:cNvSpPr/>
                <p:nvPr/>
              </p:nvSpPr>
              <p:spPr bwMode="auto">
                <a:xfrm>
                  <a:off x="5138360" y="193441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Ovale 40"/>
                <p:cNvSpPr/>
                <p:nvPr/>
              </p:nvSpPr>
              <p:spPr bwMode="auto">
                <a:xfrm>
                  <a:off x="5128632" y="110528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Ovale 41"/>
                <p:cNvSpPr/>
                <p:nvPr/>
              </p:nvSpPr>
              <p:spPr bwMode="auto">
                <a:xfrm>
                  <a:off x="5945008" y="1111999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Ovale 42"/>
                <p:cNvSpPr/>
                <p:nvPr/>
              </p:nvSpPr>
              <p:spPr bwMode="auto">
                <a:xfrm>
                  <a:off x="5945008" y="1947836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Ovale 43"/>
                <p:cNvSpPr/>
                <p:nvPr/>
              </p:nvSpPr>
              <p:spPr bwMode="auto">
                <a:xfrm>
                  <a:off x="5546548" y="1530960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2" name="Gruppo 44"/>
              <p:cNvGrpSpPr>
                <a:grpSpLocks noChangeAspect="1"/>
              </p:cNvGrpSpPr>
              <p:nvPr/>
            </p:nvGrpSpPr>
            <p:grpSpPr>
              <a:xfrm rot="240000">
                <a:off x="4102381" y="3234721"/>
                <a:ext cx="670676" cy="660563"/>
                <a:chOff x="6425690" y="2285276"/>
                <a:chExt cx="958109" cy="943661"/>
              </a:xfrm>
            </p:grpSpPr>
            <p:sp>
              <p:nvSpPr>
                <p:cNvPr id="146" name="Rettangolo 45"/>
                <p:cNvSpPr>
                  <a:spLocks noChangeAspect="1"/>
                </p:cNvSpPr>
                <p:nvPr/>
              </p:nvSpPr>
              <p:spPr bwMode="auto">
                <a:xfrm>
                  <a:off x="6522434" y="2367572"/>
                  <a:ext cx="779069" cy="77906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Ovale 46"/>
                <p:cNvSpPr/>
                <p:nvPr/>
              </p:nvSpPr>
              <p:spPr bwMode="auto">
                <a:xfrm>
                  <a:off x="6425690" y="2292300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Ovale 47"/>
                <p:cNvSpPr/>
                <p:nvPr/>
              </p:nvSpPr>
              <p:spPr bwMode="auto">
                <a:xfrm>
                  <a:off x="7219207" y="2285276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Ovale 48"/>
                <p:cNvSpPr/>
                <p:nvPr/>
              </p:nvSpPr>
              <p:spPr bwMode="auto">
                <a:xfrm>
                  <a:off x="6443978" y="3064345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Ovale 49"/>
                <p:cNvSpPr/>
                <p:nvPr/>
              </p:nvSpPr>
              <p:spPr bwMode="auto">
                <a:xfrm>
                  <a:off x="7219207" y="3064345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Ovale 50"/>
                <p:cNvSpPr/>
                <p:nvPr/>
              </p:nvSpPr>
              <p:spPr bwMode="auto">
                <a:xfrm>
                  <a:off x="6829672" y="2674810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43" name="Straight Connector 142"/>
              <p:cNvCxnSpPr/>
              <p:nvPr/>
            </p:nvCxnSpPr>
            <p:spPr bwMode="auto">
              <a:xfrm flipV="1">
                <a:off x="3983720" y="3274324"/>
                <a:ext cx="0" cy="5535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4" name="TextBox 143"/>
              <p:cNvSpPr txBox="1"/>
              <p:nvPr/>
            </p:nvSpPr>
            <p:spPr>
              <a:xfrm>
                <a:off x="3857301" y="3040271"/>
                <a:ext cx="3317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4°</a:t>
                </a:r>
                <a:endParaRPr lang="en-US" dirty="0">
                  <a:latin typeface="+mj-lt"/>
                </a:endParaRPr>
              </a:p>
            </p:txBody>
          </p:sp>
          <p:cxnSp>
            <p:nvCxnSpPr>
              <p:cNvPr id="145" name="Straight Connector 144"/>
              <p:cNvCxnSpPr/>
              <p:nvPr/>
            </p:nvCxnSpPr>
            <p:spPr bwMode="auto">
              <a:xfrm rot="240000" flipV="1">
                <a:off x="4009427" y="3274999"/>
                <a:ext cx="0" cy="5535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6" name="Straight Arrow Connector 135"/>
            <p:cNvCxnSpPr/>
            <p:nvPr/>
          </p:nvCxnSpPr>
          <p:spPr bwMode="auto">
            <a:xfrm flipV="1">
              <a:off x="4968044" y="3123073"/>
              <a:ext cx="0" cy="5073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137" name="Straight Arrow Connector 136"/>
            <p:cNvCxnSpPr/>
            <p:nvPr/>
          </p:nvCxnSpPr>
          <p:spPr bwMode="auto">
            <a:xfrm>
              <a:off x="4499992" y="5625244"/>
              <a:ext cx="5316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sp>
          <p:nvSpPr>
            <p:cNvPr id="138" name="TextBox 137"/>
            <p:cNvSpPr txBox="1"/>
            <p:nvPr/>
          </p:nvSpPr>
          <p:spPr>
            <a:xfrm>
              <a:off x="4716016" y="5624801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[100]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 rot="16200000">
              <a:off x="4815812" y="3062358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[001]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21047" y="564939"/>
            <a:ext cx="755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HRTEM</a:t>
            </a:r>
            <a:endParaRPr lang="en-US" sz="1400" dirty="0">
              <a:latin typeface="+mj-lt"/>
            </a:endParaRPr>
          </a:p>
        </p:txBody>
      </p:sp>
      <p:sp>
        <p:nvSpPr>
          <p:cNvPr id="168" name="CasellaDiTesto 6"/>
          <p:cNvSpPr txBox="1"/>
          <p:nvPr/>
        </p:nvSpPr>
        <p:spPr>
          <a:xfrm>
            <a:off x="4067944" y="3764069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9" name="CasellaDiTesto 7"/>
          <p:cNvSpPr txBox="1"/>
          <p:nvPr/>
        </p:nvSpPr>
        <p:spPr>
          <a:xfrm>
            <a:off x="3917872" y="3043989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CasellaDiTesto 6"/>
          <p:cNvSpPr txBox="1"/>
          <p:nvPr/>
        </p:nvSpPr>
        <p:spPr>
          <a:xfrm>
            <a:off x="4099896" y="5471182"/>
            <a:ext cx="7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L1</a:t>
            </a:r>
            <a:r>
              <a:rPr lang="en-GB" b="1" baseline="-25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-FePt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1" name="CasellaDiTesto 7"/>
          <p:cNvSpPr txBox="1"/>
          <p:nvPr/>
        </p:nvSpPr>
        <p:spPr>
          <a:xfrm>
            <a:off x="3470312" y="4636877"/>
            <a:ext cx="4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2" name="Text Box 60"/>
          <p:cNvSpPr txBox="1">
            <a:spLocks noChangeArrowheads="1"/>
          </p:cNvSpPr>
          <p:nvPr/>
        </p:nvSpPr>
        <p:spPr bwMode="auto">
          <a:xfrm>
            <a:off x="195233" y="3681028"/>
            <a:ext cx="268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MgO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(100) Substrate</a:t>
            </a:r>
          </a:p>
        </p:txBody>
      </p:sp>
      <p:sp>
        <p:nvSpPr>
          <p:cNvPr id="173" name="Text Box 60"/>
          <p:cNvSpPr txBox="1">
            <a:spLocks noChangeArrowheads="1"/>
          </p:cNvSpPr>
          <p:nvPr/>
        </p:nvSpPr>
        <p:spPr bwMode="auto">
          <a:xfrm>
            <a:off x="628985" y="5769260"/>
            <a:ext cx="268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MgO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(100) Substrate</a:t>
            </a:r>
          </a:p>
        </p:txBody>
      </p:sp>
      <p:sp>
        <p:nvSpPr>
          <p:cNvPr id="174" name="Text Box 60"/>
          <p:cNvSpPr txBox="1">
            <a:spLocks noChangeArrowheads="1"/>
          </p:cNvSpPr>
          <p:nvPr/>
        </p:nvSpPr>
        <p:spPr bwMode="auto">
          <a:xfrm>
            <a:off x="196937" y="1988840"/>
            <a:ext cx="268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MgO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(100) Substrate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1259" y="3366281"/>
            <a:ext cx="26512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0" indent="-82550" algn="just">
              <a:buFont typeface="Arial"/>
              <a:buChar char="•"/>
              <a:defRPr/>
            </a:pPr>
            <a:r>
              <a:rPr lang="en-US" sz="1400" dirty="0" smtClean="0">
                <a:latin typeface="+mj-lt"/>
              </a:rPr>
              <a:t>The formation of L1</a:t>
            </a:r>
            <a:r>
              <a:rPr lang="en-US" sz="1400" baseline="-25000" dirty="0" smtClean="0">
                <a:latin typeface="+mj-lt"/>
              </a:rPr>
              <a:t>0</a:t>
            </a:r>
            <a:r>
              <a:rPr lang="en-US" sz="1400" dirty="0">
                <a:latin typeface="+mj-lt"/>
              </a:rPr>
              <a:t>-FePt </a:t>
            </a:r>
            <a:r>
              <a:rPr lang="en-US" sz="1400" dirty="0" smtClean="0">
                <a:latin typeface="+mj-lt"/>
              </a:rPr>
              <a:t>particles with a (001) orientation is confirmed.</a:t>
            </a:r>
          </a:p>
          <a:p>
            <a:pPr marL="82550" lvl="0" indent="-82550" algn="just">
              <a:buFont typeface="Arial"/>
              <a:buChar char="•"/>
              <a:defRPr/>
            </a:pPr>
            <a:endParaRPr lang="en-US" sz="1000" dirty="0">
              <a:latin typeface="+mj-lt"/>
            </a:endParaRPr>
          </a:p>
          <a:p>
            <a:pPr marL="82550" lvl="0" indent="-82550" algn="just">
              <a:buFont typeface="Arial"/>
              <a:buChar char="•"/>
              <a:defRPr/>
            </a:pPr>
            <a:r>
              <a:rPr lang="en-US" sz="1400" dirty="0" smtClean="0">
                <a:latin typeface="+mj-lt"/>
              </a:rPr>
              <a:t>The presence of a Co </a:t>
            </a:r>
            <a:r>
              <a:rPr lang="en-US" sz="1400" dirty="0" err="1" smtClean="0">
                <a:latin typeface="+mj-lt"/>
              </a:rPr>
              <a:t>fcc</a:t>
            </a:r>
            <a:r>
              <a:rPr lang="en-US" sz="1400" dirty="0" smtClean="0">
                <a:latin typeface="+mj-lt"/>
              </a:rPr>
              <a:t> phase with a (001) orientation was observed.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2546" y="5067761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&lt;100&gt;</a:t>
            </a:r>
            <a:r>
              <a:rPr lang="it-IT" sz="1400" baseline="-25000" dirty="0">
                <a:latin typeface="+mj-lt"/>
              </a:rPr>
              <a:t>Co</a:t>
            </a:r>
            <a:r>
              <a:rPr lang="it-IT" sz="1400" dirty="0">
                <a:latin typeface="+mj-lt"/>
              </a:rPr>
              <a:t>  // &lt;100&gt;</a:t>
            </a:r>
            <a:r>
              <a:rPr lang="it-IT" sz="1400" baseline="-25000" dirty="0">
                <a:latin typeface="+mj-lt"/>
              </a:rPr>
              <a:t>FePt</a:t>
            </a:r>
            <a:r>
              <a:rPr lang="it-IT" sz="1400" dirty="0">
                <a:latin typeface="+mj-lt"/>
              </a:rPr>
              <a:t> ; </a:t>
            </a:r>
          </a:p>
          <a:p>
            <a:pPr algn="ctr"/>
            <a:r>
              <a:rPr lang="it-IT" sz="1400" dirty="0">
                <a:latin typeface="+mj-lt"/>
              </a:rPr>
              <a:t>{001}</a:t>
            </a:r>
            <a:r>
              <a:rPr lang="it-IT" sz="1400" baseline="-25000" dirty="0">
                <a:latin typeface="+mj-lt"/>
              </a:rPr>
              <a:t>Co </a:t>
            </a:r>
            <a:r>
              <a:rPr lang="it-IT" sz="1400" dirty="0">
                <a:latin typeface="+mj-lt"/>
              </a:rPr>
              <a:t> // {001}</a:t>
            </a:r>
            <a:r>
              <a:rPr lang="it-IT" sz="1400" baseline="-25000" dirty="0" smtClean="0">
                <a:latin typeface="+mj-lt"/>
              </a:rPr>
              <a:t>FePt</a:t>
            </a:r>
            <a:endParaRPr lang="it-IT" sz="1400" dirty="0" smtClean="0">
              <a:latin typeface="+mj-lt"/>
            </a:endParaRPr>
          </a:p>
          <a:p>
            <a:pPr algn="ctr"/>
            <a:endParaRPr lang="it-IT" sz="1400" dirty="0">
              <a:latin typeface="+mj-lt"/>
            </a:endParaRPr>
          </a:p>
          <a:p>
            <a:pPr algn="ctr"/>
            <a:r>
              <a:rPr lang="it-IT" sz="1400" dirty="0" smtClean="0">
                <a:latin typeface="+mj-lt"/>
              </a:rPr>
              <a:t>{</a:t>
            </a:r>
            <a:r>
              <a:rPr lang="it-IT" sz="1400" dirty="0">
                <a:latin typeface="+mj-lt"/>
              </a:rPr>
              <a:t>001}</a:t>
            </a:r>
            <a:r>
              <a:rPr lang="it-IT" sz="1400" baseline="-25000" dirty="0">
                <a:latin typeface="+mj-lt"/>
              </a:rPr>
              <a:t>FePt</a:t>
            </a:r>
            <a:r>
              <a:rPr lang="it-IT" sz="1400" dirty="0">
                <a:latin typeface="+mj-lt"/>
              </a:rPr>
              <a:t> // {001}</a:t>
            </a:r>
            <a:r>
              <a:rPr lang="it-IT" sz="1400" baseline="-25000" dirty="0" err="1" smtClean="0">
                <a:latin typeface="+mj-lt"/>
              </a:rPr>
              <a:t>MgO</a:t>
            </a:r>
            <a:r>
              <a:rPr lang="it-IT" sz="1400" baseline="-25000" dirty="0" smtClean="0">
                <a:latin typeface="+mj-lt"/>
              </a:rPr>
              <a:t> </a:t>
            </a:r>
            <a:r>
              <a:rPr lang="it-IT" sz="1400" dirty="0" smtClean="0">
                <a:latin typeface="+mj-lt"/>
              </a:rPr>
              <a:t>; </a:t>
            </a:r>
          </a:p>
          <a:p>
            <a:pPr algn="ctr"/>
            <a:r>
              <a:rPr lang="it-IT" sz="1400" dirty="0" smtClean="0">
                <a:latin typeface="+mj-lt"/>
              </a:rPr>
              <a:t>&lt;</a:t>
            </a:r>
            <a:r>
              <a:rPr lang="it-IT" sz="1400" dirty="0">
                <a:latin typeface="+mj-lt"/>
              </a:rPr>
              <a:t>010&gt;</a:t>
            </a:r>
            <a:r>
              <a:rPr lang="it-IT" sz="1400" baseline="-25000" dirty="0">
                <a:latin typeface="+mj-lt"/>
              </a:rPr>
              <a:t>FePt</a:t>
            </a:r>
            <a:r>
              <a:rPr lang="it-IT" sz="1400" dirty="0">
                <a:latin typeface="+mj-lt"/>
              </a:rPr>
              <a:t> // &lt;010&gt;</a:t>
            </a:r>
            <a:r>
              <a:rPr lang="it-IT" sz="1400" baseline="-25000" dirty="0" err="1" smtClean="0">
                <a:latin typeface="+mj-lt"/>
              </a:rPr>
              <a:t>MgO</a:t>
            </a:r>
            <a:endParaRPr lang="it-IT" sz="1400" baseline="-25000" dirty="0" smtClean="0">
              <a:latin typeface="+mj-lt"/>
            </a:endParaRPr>
          </a:p>
        </p:txBody>
      </p:sp>
      <p:sp>
        <p:nvSpPr>
          <p:cNvPr id="112" name="CasellaDiTesto 58"/>
          <p:cNvSpPr txBox="1"/>
          <p:nvPr/>
        </p:nvSpPr>
        <p:spPr bwMode="auto">
          <a:xfrm>
            <a:off x="193060" y="897283"/>
            <a:ext cx="10567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3 nm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33" name="CasellaDiTesto 58"/>
          <p:cNvSpPr txBox="1"/>
          <p:nvPr/>
        </p:nvSpPr>
        <p:spPr bwMode="auto">
          <a:xfrm>
            <a:off x="186435" y="2636912"/>
            <a:ext cx="12105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9.5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75" name="CasellaDiTesto 58"/>
          <p:cNvSpPr txBox="1"/>
          <p:nvPr/>
        </p:nvSpPr>
        <p:spPr bwMode="auto">
          <a:xfrm>
            <a:off x="196937" y="4381363"/>
            <a:ext cx="11592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20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728436" y="883097"/>
            <a:ext cx="63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SAED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59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80680"/>
              </p:ext>
            </p:extLst>
          </p:nvPr>
        </p:nvGraphicFramePr>
        <p:xfrm>
          <a:off x="2786063" y="809241"/>
          <a:ext cx="4125912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6" name="Graph" r:id="rId3" imgW="4125773" imgH="2869997" progId="Origin50.Graph">
                  <p:embed/>
                </p:oleObj>
              </mc:Choice>
              <mc:Fallback>
                <p:oleObj name="Graph" r:id="rId3" imgW="4125773" imgH="2869997" progId="Origin50.Graph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809241"/>
                        <a:ext cx="4125912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HYSTERESIS LOOPS (</a:t>
            </a: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= 90°)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668815" y="1016732"/>
            <a:ext cx="2030977" cy="1727078"/>
            <a:chOff x="154394" y="917966"/>
            <a:chExt cx="2030977" cy="1727078"/>
          </a:xfrm>
        </p:grpSpPr>
        <p:grpSp>
          <p:nvGrpSpPr>
            <p:cNvPr id="19" name="Gruppo 8"/>
            <p:cNvGrpSpPr>
              <a:grpSpLocks/>
            </p:cNvGrpSpPr>
            <p:nvPr/>
          </p:nvGrpSpPr>
          <p:grpSpPr bwMode="auto">
            <a:xfrm>
              <a:off x="154394" y="1052783"/>
              <a:ext cx="1814545" cy="1592261"/>
              <a:chOff x="297572" y="209685"/>
              <a:chExt cx="1814462" cy="1591460"/>
            </a:xfrm>
          </p:grpSpPr>
          <p:sp>
            <p:nvSpPr>
              <p:cNvPr id="21" name="Corda 20"/>
              <p:cNvSpPr/>
              <p:nvPr/>
            </p:nvSpPr>
            <p:spPr bwMode="auto">
              <a:xfrm rot="16200000">
                <a:off x="680372" y="522722"/>
                <a:ext cx="1119052" cy="1061527"/>
              </a:xfrm>
              <a:prstGeom prst="chord">
                <a:avLst>
                  <a:gd name="adj1" fmla="val 5440167"/>
                  <a:gd name="adj2" fmla="val 15105187"/>
                </a:avLst>
              </a:prstGeom>
              <a:solidFill>
                <a:schemeClr val="tx2">
                  <a:alpha val="20000"/>
                </a:schemeClr>
              </a:solidFill>
              <a:ln w="3175">
                <a:noFill/>
                <a:prstDash val="lgDash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6"/>
              <p:cNvSpPr/>
              <p:nvPr/>
            </p:nvSpPr>
            <p:spPr bwMode="auto">
              <a:xfrm>
                <a:off x="297572" y="575589"/>
                <a:ext cx="1814462" cy="12255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perspectiveFront" fov="2700000">
                  <a:rot lat="1758916" lon="6468166" rev="5869446"/>
                </a:camera>
                <a:lightRig rig="contrasting" dir="t">
                  <a:rot lat="0" lon="0" rev="5400000"/>
                </a:lightRig>
              </a:scene3d>
              <a:sp3d extrusionH="152400" contourW="12700" prstMaterial="metal">
                <a:extrusionClr>
                  <a:schemeClr val="bg1">
                    <a:lumMod val="75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Corda 22"/>
              <p:cNvSpPr/>
              <p:nvPr/>
            </p:nvSpPr>
            <p:spPr bwMode="auto">
              <a:xfrm rot="5400000">
                <a:off x="699329" y="611119"/>
                <a:ext cx="1119052" cy="1061527"/>
              </a:xfrm>
              <a:prstGeom prst="chord">
                <a:avLst>
                  <a:gd name="adj1" fmla="val 5440167"/>
                  <a:gd name="adj2" fmla="val 15105187"/>
                </a:avLst>
              </a:prstGeom>
              <a:solidFill>
                <a:schemeClr val="tx2">
                  <a:alpha val="20000"/>
                </a:schemeClr>
              </a:solidFill>
              <a:ln w="3175">
                <a:noFill/>
                <a:prstDash val="lgDash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65"/>
              <p:cNvSpPr txBox="1">
                <a:spLocks noChangeArrowheads="1"/>
              </p:cNvSpPr>
              <p:nvPr/>
            </p:nvSpPr>
            <p:spPr bwMode="auto">
              <a:xfrm>
                <a:off x="1675212" y="326024"/>
                <a:ext cx="314495" cy="307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it-IT" sz="1400" b="1" dirty="0" smtClean="0">
                    <a:latin typeface="+mj-lt"/>
                    <a:cs typeface="Arial" pitchFamily="34" charset="0"/>
                  </a:rPr>
                  <a:t>H</a:t>
                </a:r>
                <a:endParaRPr lang="it-IT" sz="14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6" name="TextBox 95"/>
              <p:cNvSpPr txBox="1">
                <a:spLocks noChangeAspect="1"/>
              </p:cNvSpPr>
              <p:nvPr/>
            </p:nvSpPr>
            <p:spPr bwMode="auto">
              <a:xfrm>
                <a:off x="1173839" y="1294208"/>
                <a:ext cx="523161" cy="130534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56274"/>
                  </a:avLst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2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+mn-ea"/>
                    <a:cs typeface="Arial" pitchFamily="34" charset="0"/>
                  </a:rPr>
                  <a:t>Sample </a:t>
                </a:r>
                <a:r>
                  <a:rPr lang="it-IT" sz="1200" dirty="0" err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+mn-ea"/>
                    <a:cs typeface="Arial" pitchFamily="34" charset="0"/>
                  </a:rPr>
                  <a:t>plane</a:t>
                </a:r>
                <a:endParaRPr lang="it-IT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Arc 96"/>
              <p:cNvSpPr/>
              <p:nvPr/>
            </p:nvSpPr>
            <p:spPr bwMode="auto">
              <a:xfrm rot="493048">
                <a:off x="869046" y="838018"/>
                <a:ext cx="574648" cy="453796"/>
              </a:xfrm>
              <a:prstGeom prst="arc">
                <a:avLst>
                  <a:gd name="adj1" fmla="val 19273318"/>
                  <a:gd name="adj2" fmla="val 20552875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Connettore 2 27"/>
              <p:cNvCxnSpPr/>
              <p:nvPr/>
            </p:nvCxnSpPr>
            <p:spPr bwMode="auto">
              <a:xfrm flipV="1">
                <a:off x="1253203" y="209685"/>
                <a:ext cx="0" cy="839364"/>
              </a:xfrm>
              <a:prstGeom prst="straightConnector1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28"/>
              <p:cNvCxnSpPr/>
              <p:nvPr/>
            </p:nvCxnSpPr>
            <p:spPr bwMode="auto">
              <a:xfrm flipV="1">
                <a:off x="1247857" y="902654"/>
                <a:ext cx="863960" cy="143928"/>
              </a:xfrm>
              <a:prstGeom prst="straightConnector1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Left Arrow 61"/>
              <p:cNvSpPr/>
              <p:nvPr/>
            </p:nvSpPr>
            <p:spPr bwMode="auto">
              <a:xfrm rot="5400000">
                <a:off x="1092423" y="728090"/>
                <a:ext cx="798309" cy="117934"/>
              </a:xfrm>
              <a:prstGeom prst="leftArrow">
                <a:avLst>
                  <a:gd name="adj1" fmla="val 23383"/>
                  <a:gd name="adj2" fmla="val 656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19799950" lon="2115854" rev="18000000"/>
                </a:camera>
                <a:lightRig rig="threePt" dir="t"/>
              </a:scene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DeflateTop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94"/>
              <p:cNvSpPr txBox="1">
                <a:spLocks noChangeArrowheads="1"/>
              </p:cNvSpPr>
              <p:nvPr/>
            </p:nvSpPr>
            <p:spPr bwMode="auto">
              <a:xfrm>
                <a:off x="1367644" y="744842"/>
                <a:ext cx="171412" cy="307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it-IT" sz="1400" dirty="0">
                    <a:latin typeface="Symbol" pitchFamily="18" charset="2"/>
                    <a:cs typeface="Arial" pitchFamily="34" charset="0"/>
                  </a:rPr>
                  <a:t>f</a:t>
                </a:r>
              </a:p>
            </p:txBody>
          </p:sp>
        </p:grpSp>
        <p:sp>
          <p:nvSpPr>
            <p:cNvPr id="40" name="CasellaDiTesto 39"/>
            <p:cNvSpPr txBox="1"/>
            <p:nvPr/>
          </p:nvSpPr>
          <p:spPr>
            <a:xfrm>
              <a:off x="1904525" y="1642693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x</a:t>
              </a:r>
              <a:endParaRPr lang="it-IT" sz="14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90010" y="917966"/>
              <a:ext cx="2616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z</a:t>
              </a:r>
              <a:endParaRPr lang="it-IT" sz="14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966771" y="451701"/>
            <a:ext cx="2192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049" y="87455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+mj-lt"/>
              </a:rPr>
              <a:t>H</a:t>
            </a:r>
            <a:r>
              <a:rPr lang="en-US" i="1" baseline="-25000" dirty="0" err="1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~</a:t>
            </a:r>
            <a:r>
              <a:rPr lang="en-US" dirty="0" smtClean="0">
                <a:latin typeface="+mj-lt"/>
              </a:rPr>
              <a:t> 4.5 T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182778"/>
              </p:ext>
            </p:extLst>
          </p:nvPr>
        </p:nvGraphicFramePr>
        <p:xfrm>
          <a:off x="5857875" y="810828"/>
          <a:ext cx="4125913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7" name="Graph" r:id="rId5" imgW="4125773" imgH="2869997" progId="Origin50.Graph">
                  <p:embed/>
                </p:oleObj>
              </mc:Choice>
              <mc:Fallback>
                <p:oleObj name="Graph" r:id="rId5" imgW="4125773" imgH="2869997" progId="Origin50.Graph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810828"/>
                        <a:ext cx="4125913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-238125" y="3321050"/>
          <a:ext cx="4125913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8" name="Graph" r:id="rId7" imgW="4125773" imgH="2869997" progId="Origin50.Graph">
                  <p:embed/>
                </p:oleObj>
              </mc:Choice>
              <mc:Fallback>
                <p:oleObj name="Graph" r:id="rId7" imgW="4125773" imgH="2869997" progId="Origin50.Graph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25" y="3321050"/>
                        <a:ext cx="4125913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5867400" y="3330575"/>
          <a:ext cx="4125913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9" name="Graph" r:id="rId9" imgW="4125773" imgH="2869997" progId="Origin50.Graph">
                  <p:embed/>
                </p:oleObj>
              </mc:Choice>
              <mc:Fallback>
                <p:oleObj name="Graph" r:id="rId9" imgW="4125773" imgH="2869997" progId="Origin50.Graph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30575"/>
                        <a:ext cx="4125913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2814638" y="3330575"/>
          <a:ext cx="4125912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0" name="Graph" r:id="rId11" imgW="4125773" imgH="2869997" progId="Origin50.Graph">
                  <p:embed/>
                </p:oleObj>
              </mc:Choice>
              <mc:Fallback>
                <p:oleObj name="Graph" r:id="rId11" imgW="4125773" imgH="2869997" progId="Origin50.Graph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330575"/>
                        <a:ext cx="4125912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HYSTERESIS LOOPS (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= 90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°) – Dependence of </a:t>
            </a:r>
            <a:r>
              <a:rPr lang="en-US" sz="17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</a:t>
            </a:r>
            <a:r>
              <a:rPr lang="en-US" sz="1700" i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</a:t>
            </a:r>
            <a:r>
              <a:rPr lang="en-US" sz="1700" i="1" baseline="-4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┴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on the Co thickness (</a:t>
            </a:r>
            <a:r>
              <a:rPr lang="en-US" sz="17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th</a:t>
            </a:r>
            <a:r>
              <a:rPr lang="en-US" sz="1700" i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Co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endParaRPr lang="en-US" sz="1700" baseline="-4000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771" y="811741"/>
            <a:ext cx="2192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>
            <a:off x="4254001" y="1488007"/>
            <a:ext cx="4782495" cy="37771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11209"/>
          <a:stretch/>
        </p:blipFill>
        <p:spPr>
          <a:xfrm>
            <a:off x="107504" y="1415999"/>
            <a:ext cx="4276579" cy="389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72" y="1684338"/>
            <a:ext cx="4567445" cy="32004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HYSTERESIS LOOPS (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= 90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°) – Dependence of </a:t>
            </a:r>
            <a:r>
              <a:rPr lang="en-US" sz="17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</a:t>
            </a:r>
            <a:r>
              <a:rPr lang="en-US" sz="1700" i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</a:t>
            </a:r>
            <a:r>
              <a:rPr lang="en-US" sz="1700" i="1" baseline="-4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┴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on the Co thickness (</a:t>
            </a:r>
            <a:r>
              <a:rPr lang="en-US" sz="17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th</a:t>
            </a:r>
            <a:r>
              <a:rPr lang="en-US" sz="1700" i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Co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endParaRPr lang="en-US" sz="1700" baseline="-4000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18182"/>
              </p:ext>
            </p:extLst>
          </p:nvPr>
        </p:nvGraphicFramePr>
        <p:xfrm>
          <a:off x="8093191" y="2852936"/>
          <a:ext cx="979309" cy="6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3" name="Equazione" r:id="rId4" imgW="710891" imgH="444307" progId="Equation.3">
                  <p:embed/>
                </p:oleObj>
              </mc:Choice>
              <mc:Fallback>
                <p:oleObj name="Equazione" r:id="rId4" imgW="710891" imgH="444307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191" y="2852936"/>
                        <a:ext cx="979309" cy="61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36"/>
          <p:cNvSpPr>
            <a:spLocks noChangeArrowheads="1"/>
          </p:cNvSpPr>
          <p:nvPr/>
        </p:nvSpPr>
        <p:spPr bwMode="auto">
          <a:xfrm>
            <a:off x="6509015" y="2096852"/>
            <a:ext cx="1377950" cy="523875"/>
          </a:xfrm>
          <a:prstGeom prst="rect">
            <a:avLst/>
          </a:prstGeom>
          <a:solidFill>
            <a:srgbClr val="BDBF18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j-lt"/>
              </a:rPr>
              <a:t>Improved  </a:t>
            </a:r>
            <a:r>
              <a:rPr lang="en-GB" sz="1400" dirty="0" smtClean="0">
                <a:latin typeface="+mj-lt"/>
              </a:rPr>
              <a:t>Writability</a:t>
            </a:r>
            <a:endParaRPr lang="en-GB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6771" y="811741"/>
            <a:ext cx="2192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11209"/>
          <a:stretch/>
        </p:blipFill>
        <p:spPr>
          <a:xfrm>
            <a:off x="154207" y="1628265"/>
            <a:ext cx="3639253" cy="331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HYSTERESIS LOOPS (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= 90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°) – Dependence of </a:t>
            </a:r>
            <a:r>
              <a:rPr lang="en-US" sz="17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H</a:t>
            </a:r>
            <a:r>
              <a:rPr lang="en-US" sz="1700" i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</a:t>
            </a:r>
            <a:r>
              <a:rPr lang="en-US" sz="1700" i="1" baseline="-4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┴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on the Co thickness (</a:t>
            </a:r>
            <a:r>
              <a:rPr lang="en-US" sz="17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th</a:t>
            </a:r>
            <a:r>
              <a:rPr lang="en-US" sz="1700" i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Co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endParaRPr lang="en-US" sz="1700" baseline="-4000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871341" y="876672"/>
            <a:ext cx="4663556" cy="2876364"/>
            <a:chOff x="3883572" y="1412776"/>
            <a:chExt cx="5188928" cy="32004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572" y="1412776"/>
              <a:ext cx="4567445" cy="3200400"/>
            </a:xfrm>
            <a:prstGeom prst="rect">
              <a:avLst/>
            </a:prstGeom>
          </p:spPr>
        </p:pic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970886"/>
                </p:ext>
              </p:extLst>
            </p:nvPr>
          </p:nvGraphicFramePr>
          <p:xfrm>
            <a:off x="8093191" y="2959547"/>
            <a:ext cx="979309" cy="61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9" name="Equazione" r:id="rId4" imgW="710891" imgH="444307" progId="Equation.3">
                    <p:embed/>
                  </p:oleObj>
                </mc:Choice>
                <mc:Fallback>
                  <p:oleObj name="Equazione" r:id="rId4" imgW="710891" imgH="444307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3191" y="2959547"/>
                          <a:ext cx="979309" cy="6120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ttangolo 36"/>
            <p:cNvSpPr>
              <a:spLocks noChangeArrowheads="1"/>
            </p:cNvSpPr>
            <p:nvPr/>
          </p:nvSpPr>
          <p:spPr bwMode="auto">
            <a:xfrm>
              <a:off x="6509015" y="1876872"/>
              <a:ext cx="1377950" cy="523875"/>
            </a:xfrm>
            <a:prstGeom prst="rect">
              <a:avLst/>
            </a:prstGeom>
            <a:solidFill>
              <a:srgbClr val="BDBF18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j-lt"/>
                </a:rPr>
                <a:t>Improved  </a:t>
              </a:r>
              <a:r>
                <a:rPr lang="en-GB" dirty="0" smtClean="0">
                  <a:latin typeface="+mj-lt"/>
                </a:rPr>
                <a:t>Writability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966771" y="811741"/>
            <a:ext cx="2192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11209"/>
          <a:stretch/>
        </p:blipFill>
        <p:spPr>
          <a:xfrm>
            <a:off x="154207" y="1628265"/>
            <a:ext cx="3639253" cy="3312903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6381036" y="5247201"/>
            <a:ext cx="272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j-lt"/>
              </a:rPr>
              <a:t>Half-filled ledge type structure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+mj-lt"/>
              </a:rPr>
              <a:t>P</a:t>
            </a:r>
            <a:r>
              <a:rPr lang="en-US" sz="1400" dirty="0" smtClean="0">
                <a:latin typeface="+mj-lt"/>
              </a:rPr>
              <a:t>erpendicular anisotropy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j-lt"/>
              </a:rPr>
              <a:t>Significant reduction of </a:t>
            </a:r>
            <a:r>
              <a:rPr lang="en-US" sz="1400" dirty="0" err="1" smtClean="0">
                <a:latin typeface="+mj-lt"/>
              </a:rPr>
              <a:t>H</a:t>
            </a:r>
            <a:r>
              <a:rPr lang="en-US" sz="1400" baseline="-25000" dirty="0" err="1" smtClean="0">
                <a:latin typeface="+mj-lt"/>
              </a:rPr>
              <a:t>c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3753036"/>
            <a:ext cx="3492388" cy="2431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844010" y="2734887"/>
            <a:ext cx="262065" cy="262065"/>
          </a:xfrm>
          <a:prstGeom prst="ellipse">
            <a:avLst/>
          </a:prstGeom>
          <a:noFill/>
          <a:ln w="38100" cap="flat" cmpd="sng" algn="ctr">
            <a:solidFill>
              <a:srgbClr val="BDBF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Immagine1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2" y="4036437"/>
            <a:ext cx="2440980" cy="11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magine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" y="1174891"/>
            <a:ext cx="6406469" cy="4486357"/>
          </a:xfrm>
          <a:prstGeom prst="rect">
            <a:avLst/>
          </a:prstGeom>
        </p:spPr>
      </p:pic>
      <p:sp>
        <p:nvSpPr>
          <p:cNvPr id="31" name="Rectangle 19"/>
          <p:cNvSpPr/>
          <p:nvPr/>
        </p:nvSpPr>
        <p:spPr bwMode="auto">
          <a:xfrm>
            <a:off x="5497726" y="800708"/>
            <a:ext cx="3574774" cy="54085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RECOIL CURVES (</a:t>
            </a:r>
            <a:r>
              <a:rPr lang="en-US" sz="1700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= 90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°) – REVERSAL MECHANISM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6771" y="440879"/>
            <a:ext cx="2192202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5497725" y="742430"/>
            <a:ext cx="3574774" cy="5309055"/>
            <a:chOff x="205138" y="800708"/>
            <a:chExt cx="3574774" cy="5309055"/>
          </a:xfrm>
        </p:grpSpPr>
        <p:sp>
          <p:nvSpPr>
            <p:cNvPr id="6" name="Rectangle 5"/>
            <p:cNvSpPr/>
            <p:nvPr/>
          </p:nvSpPr>
          <p:spPr>
            <a:xfrm>
              <a:off x="954612" y="5863542"/>
              <a:ext cx="28253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000" dirty="0" smtClean="0">
                  <a:latin typeface="+mj-lt"/>
                </a:rPr>
                <a:t>D. Goll and </a:t>
              </a:r>
              <a:r>
                <a:rPr lang="en-US" sz="1000" dirty="0">
                  <a:latin typeface="+mj-lt"/>
                </a:rPr>
                <a:t>S. </a:t>
              </a:r>
              <a:r>
                <a:rPr lang="en-US" sz="1000" dirty="0" smtClean="0">
                  <a:latin typeface="+mj-lt"/>
                </a:rPr>
                <a:t>Macke, </a:t>
              </a:r>
              <a:r>
                <a:rPr lang="hu-HU" sz="1000" dirty="0" smtClean="0">
                  <a:latin typeface="+mj-lt"/>
                </a:rPr>
                <a:t>APL 93 152512 </a:t>
              </a:r>
              <a:r>
                <a:rPr lang="hu-HU" sz="1000" b="1" dirty="0">
                  <a:latin typeface="+mj-lt"/>
                </a:rPr>
                <a:t>2008</a:t>
              </a:r>
              <a:endParaRPr lang="en-US" sz="1000" b="1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38" y="800708"/>
              <a:ext cx="3538770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latin typeface="+mj-lt"/>
                </a:rPr>
                <a:t>R</a:t>
              </a:r>
              <a:r>
                <a:rPr lang="en-US" sz="1400" b="1" dirty="0" smtClean="0">
                  <a:latin typeface="+mj-lt"/>
                </a:rPr>
                <a:t>eversal </a:t>
              </a:r>
              <a:r>
                <a:rPr lang="en-US" sz="1400" b="1" dirty="0">
                  <a:latin typeface="+mj-lt"/>
                </a:rPr>
                <a:t>mechanism </a:t>
              </a:r>
              <a:endParaRPr lang="en-US" sz="1400" b="1" dirty="0" smtClean="0">
                <a:latin typeface="+mj-lt"/>
              </a:endParaRPr>
            </a:p>
            <a:p>
              <a:pPr algn="just"/>
              <a:endParaRPr lang="en-US" sz="500" dirty="0">
                <a:latin typeface="+mj-lt"/>
              </a:endParaRPr>
            </a:p>
            <a:p>
              <a:pPr algn="just"/>
              <a:r>
                <a:rPr lang="en-US" i="1" dirty="0">
                  <a:latin typeface="+mj-lt"/>
                </a:rPr>
                <a:t>D</a:t>
              </a:r>
              <a:r>
                <a:rPr lang="en-US" i="1" dirty="0" smtClean="0">
                  <a:latin typeface="+mj-lt"/>
                </a:rPr>
                <a:t>omain </a:t>
              </a:r>
              <a:r>
                <a:rPr lang="en-US" i="1" dirty="0">
                  <a:latin typeface="+mj-lt"/>
                </a:rPr>
                <a:t>wall-assisted switching </a:t>
              </a:r>
              <a:r>
                <a:rPr lang="en-US" i="1" dirty="0" smtClean="0">
                  <a:latin typeface="+mj-lt"/>
                </a:rPr>
                <a:t>model </a:t>
              </a:r>
            </a:p>
            <a:p>
              <a:pPr lvl="0" algn="just"/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D. </a:t>
              </a:r>
              <a:r>
                <a:rPr lang="en-US" sz="1000" dirty="0" err="1">
                  <a:solidFill>
                    <a:prstClr val="black"/>
                  </a:solidFill>
                  <a:latin typeface="+mj-lt"/>
                </a:rPr>
                <a:t>Suess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1000" i="1" dirty="0">
                  <a:solidFill>
                    <a:prstClr val="black"/>
                  </a:solidFill>
                  <a:latin typeface="+mj-lt"/>
                </a:rPr>
                <a:t>et  al.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, </a:t>
              </a:r>
              <a:r>
                <a:rPr lang="en-US" sz="1000" i="1" dirty="0">
                  <a:solidFill>
                    <a:prstClr val="black"/>
                  </a:solidFill>
                  <a:latin typeface="+mj-lt"/>
                </a:rPr>
                <a:t>JMMM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 321 545 </a:t>
              </a:r>
              <a:r>
                <a:rPr lang="en-US" sz="1000" b="1" dirty="0">
                  <a:solidFill>
                    <a:prstClr val="black"/>
                  </a:solidFill>
                  <a:latin typeface="+mj-lt"/>
                </a:rPr>
                <a:t>2009</a:t>
              </a:r>
            </a:p>
            <a:p>
              <a:pPr algn="just"/>
              <a:r>
                <a:rPr lang="en-GB" sz="1000" dirty="0" err="1">
                  <a:latin typeface="+mj-lt"/>
                </a:rPr>
                <a:t>A.Yu</a:t>
              </a:r>
              <a:r>
                <a:rPr lang="en-GB" sz="1000" dirty="0">
                  <a:latin typeface="+mj-lt"/>
                </a:rPr>
                <a:t>. </a:t>
              </a:r>
              <a:r>
                <a:rPr lang="en-GB" sz="1000" dirty="0" err="1">
                  <a:latin typeface="+mj-lt"/>
                </a:rPr>
                <a:t>Dobin</a:t>
              </a:r>
              <a:r>
                <a:rPr lang="en-GB" sz="1000" dirty="0">
                  <a:latin typeface="+mj-lt"/>
                </a:rPr>
                <a:t> and H.J. </a:t>
              </a:r>
              <a:r>
                <a:rPr lang="en-GB" sz="1000" dirty="0" err="1">
                  <a:latin typeface="+mj-lt"/>
                </a:rPr>
                <a:t>Richterb</a:t>
              </a:r>
              <a:r>
                <a:rPr lang="en-GB" sz="1000" dirty="0">
                  <a:latin typeface="+mj-lt"/>
                </a:rPr>
                <a:t>, </a:t>
              </a:r>
              <a:r>
                <a:rPr lang="en-GB" sz="1000" i="1" dirty="0">
                  <a:latin typeface="+mj-lt"/>
                </a:rPr>
                <a:t>APL</a:t>
              </a:r>
              <a:r>
                <a:rPr lang="en-GB" sz="1000" dirty="0">
                  <a:latin typeface="+mj-lt"/>
                </a:rPr>
                <a:t> 89 062512 </a:t>
              </a:r>
              <a:r>
                <a:rPr lang="en-GB" sz="1000" b="1" dirty="0">
                  <a:latin typeface="+mj-lt"/>
                </a:rPr>
                <a:t>2006</a:t>
              </a:r>
            </a:p>
            <a:p>
              <a:pPr algn="just"/>
              <a:endParaRPr lang="en-US" dirty="0">
                <a:latin typeface="+mj-lt"/>
              </a:endParaRPr>
            </a:p>
            <a:p>
              <a:pPr algn="just"/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Nucleation </a:t>
              </a:r>
              <a:r>
                <a:rPr lang="en-US" dirty="0">
                  <a:latin typeface="+mj-lt"/>
                </a:rPr>
                <a:t>of a domain wall in the soft </a:t>
              </a:r>
              <a:r>
                <a:rPr lang="en-US" dirty="0" smtClean="0">
                  <a:latin typeface="+mj-lt"/>
                </a:rPr>
                <a:t>phase. It becomes </a:t>
              </a:r>
              <a:r>
                <a:rPr lang="en-US" dirty="0">
                  <a:latin typeface="+mj-lt"/>
                </a:rPr>
                <a:t>pinned </a:t>
              </a:r>
              <a:r>
                <a:rPr lang="en-US" dirty="0" smtClean="0">
                  <a:latin typeface="+mj-lt"/>
                </a:rPr>
                <a:t> near </a:t>
              </a:r>
              <a:r>
                <a:rPr lang="en-US" dirty="0">
                  <a:latin typeface="+mj-lt"/>
                </a:rPr>
                <a:t>the soft/hard interface where it </a:t>
              </a:r>
              <a:r>
                <a:rPr lang="en-US" dirty="0" smtClean="0">
                  <a:latin typeface="+mj-lt"/>
                </a:rPr>
                <a:t>compresses (</a:t>
              </a:r>
              <a:r>
                <a:rPr lang="en-US" b="1" i="1" dirty="0" smtClean="0">
                  <a:solidFill>
                    <a:srgbClr val="FF0000"/>
                  </a:solidFill>
                  <a:latin typeface="+mj-lt"/>
                </a:rPr>
                <a:t>reversible reversal</a:t>
              </a:r>
              <a:r>
                <a:rPr lang="en-US" dirty="0" smtClean="0">
                  <a:latin typeface="+mj-lt"/>
                </a:rPr>
                <a:t>) </a:t>
              </a:r>
            </a:p>
            <a:p>
              <a:pPr algn="just"/>
              <a:r>
                <a:rPr lang="en-US" dirty="0" smtClean="0">
                  <a:latin typeface="+mj-lt"/>
                </a:rPr>
                <a:t>        Displacement of the domain wall </a:t>
              </a:r>
              <a:r>
                <a:rPr lang="en-US" dirty="0">
                  <a:latin typeface="+mj-lt"/>
                </a:rPr>
                <a:t>into </a:t>
              </a:r>
              <a:r>
                <a:rPr lang="en-US" dirty="0" smtClean="0">
                  <a:latin typeface="+mj-lt"/>
                </a:rPr>
                <a:t>the </a:t>
              </a:r>
              <a:r>
                <a:rPr lang="en-US" dirty="0">
                  <a:latin typeface="+mj-lt"/>
                </a:rPr>
                <a:t>hard </a:t>
              </a:r>
              <a:r>
                <a:rPr lang="en-US" dirty="0" smtClean="0">
                  <a:latin typeface="+mj-lt"/>
                </a:rPr>
                <a:t>part. </a:t>
              </a:r>
              <a:r>
                <a:rPr lang="en-US" dirty="0">
                  <a:latin typeface="+mj-lt"/>
                </a:rPr>
                <a:t>R</a:t>
              </a:r>
              <a:r>
                <a:rPr lang="en-US" dirty="0" smtClean="0">
                  <a:latin typeface="+mj-lt"/>
                </a:rPr>
                <a:t>eversal </a:t>
              </a:r>
              <a:r>
                <a:rPr lang="en-US" dirty="0">
                  <a:latin typeface="+mj-lt"/>
                </a:rPr>
                <a:t>of the whole </a:t>
              </a:r>
              <a:r>
                <a:rPr lang="en-US" dirty="0" smtClean="0">
                  <a:latin typeface="+mj-lt"/>
                </a:rPr>
                <a:t>system (</a:t>
              </a:r>
              <a:r>
                <a:rPr lang="en-US" b="1" i="1" dirty="0" smtClean="0">
                  <a:solidFill>
                    <a:srgbClr val="1077B0"/>
                  </a:solidFill>
                  <a:latin typeface="+mj-lt"/>
                </a:rPr>
                <a:t>irreversible switching</a:t>
              </a:r>
              <a:r>
                <a:rPr lang="en-US" dirty="0" smtClean="0">
                  <a:latin typeface="+mj-lt"/>
                </a:rPr>
                <a:t>). </a:t>
              </a:r>
              <a:endParaRPr lang="en-US" dirty="0">
                <a:latin typeface="+mj-lt"/>
              </a:endParaRPr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278188" y="3235250"/>
              <a:ext cx="3357708" cy="2450013"/>
              <a:chOff x="420941" y="1214960"/>
              <a:chExt cx="3357708" cy="245001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39352" y="1626467"/>
                <a:ext cx="2639297" cy="2038506"/>
              </a:xfrm>
              <a:prstGeom prst="rect">
                <a:avLst/>
              </a:prstGeom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1348321" y="1214960"/>
                <a:ext cx="8114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>
                    <a:latin typeface="+mj-lt"/>
                  </a:rPr>
                  <a:t>Reversible</a:t>
                </a:r>
              </a:p>
              <a:p>
                <a:pPr algn="ctr"/>
                <a:r>
                  <a:rPr lang="en-GB" sz="1000" dirty="0" smtClean="0">
                    <a:latin typeface="+mj-lt"/>
                  </a:rPr>
                  <a:t>reversal</a:t>
                </a:r>
                <a:endParaRPr lang="en-GB" sz="1000" dirty="0">
                  <a:latin typeface="+mj-lt"/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420941" y="1755020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>
                    <a:latin typeface="+mj-lt"/>
                  </a:rPr>
                  <a:t>Irreversible</a:t>
                </a:r>
              </a:p>
              <a:p>
                <a:pPr algn="ctr"/>
                <a:r>
                  <a:rPr lang="en-GB" sz="1000" dirty="0" smtClean="0">
                    <a:latin typeface="+mj-lt"/>
                  </a:rPr>
                  <a:t>Reversal</a:t>
                </a:r>
                <a:endParaRPr lang="en-GB" sz="1000" dirty="0">
                  <a:latin typeface="+mj-lt"/>
                </a:endParaRPr>
              </a:p>
            </p:txBody>
          </p:sp>
          <p:cxnSp>
            <p:nvCxnSpPr>
              <p:cNvPr id="16" name="Connettore 1 15"/>
              <p:cNvCxnSpPr/>
              <p:nvPr/>
            </p:nvCxnSpPr>
            <p:spPr bwMode="auto">
              <a:xfrm flipV="1">
                <a:off x="2051720" y="1723082"/>
                <a:ext cx="204555" cy="2520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Connettore 1 18"/>
              <p:cNvCxnSpPr/>
              <p:nvPr/>
            </p:nvCxnSpPr>
            <p:spPr bwMode="auto">
              <a:xfrm>
                <a:off x="2051720" y="2119126"/>
                <a:ext cx="0" cy="10206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077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nettore 2 20"/>
              <p:cNvCxnSpPr/>
              <p:nvPr/>
            </p:nvCxnSpPr>
            <p:spPr bwMode="auto">
              <a:xfrm>
                <a:off x="1776598" y="1592513"/>
                <a:ext cx="297679" cy="2226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Connettore 2 21"/>
              <p:cNvCxnSpPr/>
              <p:nvPr/>
            </p:nvCxnSpPr>
            <p:spPr bwMode="auto">
              <a:xfrm>
                <a:off x="1199481" y="2043815"/>
                <a:ext cx="725956" cy="1113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" name="TextBox 4"/>
            <p:cNvSpPr txBox="1"/>
            <p:nvPr/>
          </p:nvSpPr>
          <p:spPr>
            <a:xfrm>
              <a:off x="1974737" y="5683522"/>
              <a:ext cx="1733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Numerical simulation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36" name="Rettangolo 35"/>
          <p:cNvSpPr/>
          <p:nvPr/>
        </p:nvSpPr>
        <p:spPr>
          <a:xfrm>
            <a:off x="160894" y="836712"/>
            <a:ext cx="5131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+mj-lt"/>
              </a:rPr>
              <a:t>Recoil loops were measured by removing and reapplying a demagnetizing (reverse) field (</a:t>
            </a:r>
            <a:r>
              <a:rPr lang="en-GB" sz="1400" i="1" dirty="0" err="1">
                <a:latin typeface="+mj-lt"/>
              </a:rPr>
              <a:t>H</a:t>
            </a:r>
            <a:r>
              <a:rPr lang="en-GB" sz="1400" i="1" baseline="-25000" dirty="0" err="1">
                <a:latin typeface="+mj-lt"/>
              </a:rPr>
              <a:t>rev</a:t>
            </a:r>
            <a:r>
              <a:rPr lang="en-GB" sz="1400" dirty="0">
                <a:latin typeface="+mj-lt"/>
              </a:rPr>
              <a:t>), which is successively increased.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606385" y="1844824"/>
            <a:ext cx="288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606385" y="2576774"/>
            <a:ext cx="288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07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71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magine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45" y="3912150"/>
            <a:ext cx="4760659" cy="2974650"/>
          </a:xfrm>
          <a:prstGeom prst="rect">
            <a:avLst/>
          </a:prstGeom>
        </p:spPr>
      </p:pic>
      <p:pic>
        <p:nvPicPr>
          <p:cNvPr id="9" name="Picture 8" descr="Immagine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" y="854939"/>
            <a:ext cx="4754563" cy="333429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RECOIL CURVES (</a:t>
            </a:r>
            <a:r>
              <a:rPr lang="en-US" sz="1700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= 90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°) – REVERSAL MECHANISM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496" y="771091"/>
            <a:ext cx="277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rreversible </a:t>
            </a:r>
            <a:r>
              <a:rPr lang="en-GB" dirty="0">
                <a:latin typeface="+mn-lt"/>
              </a:rPr>
              <a:t>processes appear due to the reversal of the hard phase</a:t>
            </a:r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63605"/>
              </p:ext>
            </p:extLst>
          </p:nvPr>
        </p:nvGraphicFramePr>
        <p:xfrm>
          <a:off x="791580" y="5324636"/>
          <a:ext cx="2019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4" name="Equazione" r:id="rId5" imgW="2019300" imgH="228600" progId="Equation.3">
                  <p:embed/>
                </p:oleObj>
              </mc:Choice>
              <mc:Fallback>
                <p:oleObj name="Equazione" r:id="rId5" imgW="2019300" imgH="2286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5324636"/>
                        <a:ext cx="2019300" cy="22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0098"/>
              </p:ext>
            </p:extLst>
          </p:nvPr>
        </p:nvGraphicFramePr>
        <p:xfrm>
          <a:off x="807492" y="5578704"/>
          <a:ext cx="1892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5" name="Equazione" r:id="rId7" imgW="1892300" imgH="228600" progId="Equation.3">
                  <p:embed/>
                </p:oleObj>
              </mc:Choice>
              <mc:Fallback>
                <p:oleObj name="Equazione" r:id="rId7" imgW="1892300" imgH="2286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92" y="5578704"/>
                        <a:ext cx="1892300" cy="22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ccia in giù 29"/>
          <p:cNvSpPr/>
          <p:nvPr/>
        </p:nvSpPr>
        <p:spPr bwMode="auto">
          <a:xfrm>
            <a:off x="807492" y="3856896"/>
            <a:ext cx="540733" cy="345387"/>
          </a:xfrm>
          <a:prstGeom prst="downArrow">
            <a:avLst/>
          </a:prstGeom>
          <a:solidFill>
            <a:srgbClr val="00498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 flipV="1">
            <a:off x="2810880" y="859352"/>
            <a:ext cx="0" cy="5037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CasellaDiTesto 33"/>
          <p:cNvSpPr txBox="1"/>
          <p:nvPr/>
        </p:nvSpPr>
        <p:spPr>
          <a:xfrm>
            <a:off x="2879812" y="787261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Reversible</a:t>
            </a:r>
          </a:p>
          <a:p>
            <a:pPr algn="ctr"/>
            <a:r>
              <a:rPr lang="en-GB" dirty="0" smtClean="0">
                <a:latin typeface="+mj-lt"/>
              </a:rPr>
              <a:t>reversal</a:t>
            </a:r>
            <a:endParaRPr lang="en-GB" dirty="0">
              <a:latin typeface="+mj-lt"/>
            </a:endParaRPr>
          </a:p>
        </p:txBody>
      </p:sp>
      <p:sp>
        <p:nvSpPr>
          <p:cNvPr id="26" name="Rectangle 19"/>
          <p:cNvSpPr/>
          <p:nvPr/>
        </p:nvSpPr>
        <p:spPr bwMode="auto">
          <a:xfrm>
            <a:off x="5497726" y="800708"/>
            <a:ext cx="3574774" cy="54085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Gruppo 24"/>
          <p:cNvGrpSpPr/>
          <p:nvPr/>
        </p:nvGrpSpPr>
        <p:grpSpPr>
          <a:xfrm>
            <a:off x="5497725" y="742430"/>
            <a:ext cx="3574774" cy="5309055"/>
            <a:chOff x="205138" y="800708"/>
            <a:chExt cx="3574774" cy="5309055"/>
          </a:xfrm>
        </p:grpSpPr>
        <p:sp>
          <p:nvSpPr>
            <p:cNvPr id="31" name="Rectangle 30"/>
            <p:cNvSpPr/>
            <p:nvPr/>
          </p:nvSpPr>
          <p:spPr>
            <a:xfrm>
              <a:off x="954612" y="5863542"/>
              <a:ext cx="28253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000" dirty="0" smtClean="0">
                  <a:latin typeface="+mj-lt"/>
                </a:rPr>
                <a:t>D. Goll and </a:t>
              </a:r>
              <a:r>
                <a:rPr lang="en-US" sz="1000" dirty="0">
                  <a:latin typeface="+mj-lt"/>
                </a:rPr>
                <a:t>S. </a:t>
              </a:r>
              <a:r>
                <a:rPr lang="en-US" sz="1000" dirty="0" smtClean="0">
                  <a:latin typeface="+mj-lt"/>
                </a:rPr>
                <a:t>Macke, </a:t>
              </a:r>
              <a:r>
                <a:rPr lang="hu-HU" sz="1000" dirty="0" smtClean="0">
                  <a:latin typeface="+mj-lt"/>
                </a:rPr>
                <a:t>APL 93 152512 </a:t>
              </a:r>
              <a:r>
                <a:rPr lang="hu-HU" sz="1000" b="1" dirty="0">
                  <a:latin typeface="+mj-lt"/>
                </a:rPr>
                <a:t>2008</a:t>
              </a:r>
              <a:endParaRPr lang="en-US" sz="1000" b="1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138" y="800708"/>
              <a:ext cx="3538770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latin typeface="+mj-lt"/>
                </a:rPr>
                <a:t>R</a:t>
              </a:r>
              <a:r>
                <a:rPr lang="en-US" sz="1400" b="1" dirty="0" smtClean="0">
                  <a:latin typeface="+mj-lt"/>
                </a:rPr>
                <a:t>eversal </a:t>
              </a:r>
              <a:r>
                <a:rPr lang="en-US" sz="1400" b="1" dirty="0">
                  <a:latin typeface="+mj-lt"/>
                </a:rPr>
                <a:t>mechanism </a:t>
              </a:r>
              <a:endParaRPr lang="en-US" sz="1400" b="1" dirty="0" smtClean="0">
                <a:latin typeface="+mj-lt"/>
              </a:endParaRPr>
            </a:p>
            <a:p>
              <a:pPr algn="just"/>
              <a:endParaRPr lang="en-US" sz="500" dirty="0">
                <a:latin typeface="+mj-lt"/>
              </a:endParaRPr>
            </a:p>
            <a:p>
              <a:pPr algn="just"/>
              <a:r>
                <a:rPr lang="en-US" i="1" dirty="0">
                  <a:latin typeface="+mj-lt"/>
                </a:rPr>
                <a:t>D</a:t>
              </a:r>
              <a:r>
                <a:rPr lang="en-US" i="1" dirty="0" smtClean="0">
                  <a:latin typeface="+mj-lt"/>
                </a:rPr>
                <a:t>omain </a:t>
              </a:r>
              <a:r>
                <a:rPr lang="en-US" i="1" dirty="0">
                  <a:latin typeface="+mj-lt"/>
                </a:rPr>
                <a:t>wall-assisted switching </a:t>
              </a:r>
              <a:r>
                <a:rPr lang="en-US" i="1" dirty="0" smtClean="0">
                  <a:latin typeface="+mj-lt"/>
                </a:rPr>
                <a:t>model </a:t>
              </a:r>
            </a:p>
            <a:p>
              <a:pPr lvl="0" algn="just"/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D. </a:t>
              </a:r>
              <a:r>
                <a:rPr lang="en-US" sz="1000" dirty="0" err="1">
                  <a:solidFill>
                    <a:prstClr val="black"/>
                  </a:solidFill>
                  <a:latin typeface="+mj-lt"/>
                </a:rPr>
                <a:t>Suess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1000" i="1" dirty="0">
                  <a:solidFill>
                    <a:prstClr val="black"/>
                  </a:solidFill>
                  <a:latin typeface="+mj-lt"/>
                </a:rPr>
                <a:t>et  al.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, </a:t>
              </a:r>
              <a:r>
                <a:rPr lang="en-US" sz="1000" i="1" dirty="0">
                  <a:solidFill>
                    <a:prstClr val="black"/>
                  </a:solidFill>
                  <a:latin typeface="+mj-lt"/>
                </a:rPr>
                <a:t>JMMM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 321 545 </a:t>
              </a:r>
              <a:r>
                <a:rPr lang="en-US" sz="1000" b="1" dirty="0">
                  <a:solidFill>
                    <a:prstClr val="black"/>
                  </a:solidFill>
                  <a:latin typeface="+mj-lt"/>
                </a:rPr>
                <a:t>2009</a:t>
              </a:r>
            </a:p>
            <a:p>
              <a:pPr algn="just"/>
              <a:r>
                <a:rPr lang="en-GB" sz="1000" dirty="0" err="1">
                  <a:latin typeface="+mj-lt"/>
                </a:rPr>
                <a:t>A.Yu</a:t>
              </a:r>
              <a:r>
                <a:rPr lang="en-GB" sz="1000" dirty="0">
                  <a:latin typeface="+mj-lt"/>
                </a:rPr>
                <a:t>. </a:t>
              </a:r>
              <a:r>
                <a:rPr lang="en-GB" sz="1000" dirty="0" err="1">
                  <a:latin typeface="+mj-lt"/>
                </a:rPr>
                <a:t>Dobin</a:t>
              </a:r>
              <a:r>
                <a:rPr lang="en-GB" sz="1000" dirty="0">
                  <a:latin typeface="+mj-lt"/>
                </a:rPr>
                <a:t> and H.J. </a:t>
              </a:r>
              <a:r>
                <a:rPr lang="en-GB" sz="1000" dirty="0" err="1">
                  <a:latin typeface="+mj-lt"/>
                </a:rPr>
                <a:t>Richterb</a:t>
              </a:r>
              <a:r>
                <a:rPr lang="en-GB" sz="1000" dirty="0">
                  <a:latin typeface="+mj-lt"/>
                </a:rPr>
                <a:t>, </a:t>
              </a:r>
              <a:r>
                <a:rPr lang="en-GB" sz="1000" i="1" dirty="0">
                  <a:latin typeface="+mj-lt"/>
                </a:rPr>
                <a:t>APL</a:t>
              </a:r>
              <a:r>
                <a:rPr lang="en-GB" sz="1000" dirty="0">
                  <a:latin typeface="+mj-lt"/>
                </a:rPr>
                <a:t> 89 062512 </a:t>
              </a:r>
              <a:r>
                <a:rPr lang="en-GB" sz="1000" b="1" dirty="0">
                  <a:latin typeface="+mj-lt"/>
                </a:rPr>
                <a:t>2006</a:t>
              </a:r>
            </a:p>
            <a:p>
              <a:pPr algn="just"/>
              <a:endParaRPr lang="en-US" dirty="0">
                <a:latin typeface="+mj-lt"/>
              </a:endParaRPr>
            </a:p>
            <a:p>
              <a:pPr algn="just"/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Nucleation </a:t>
              </a:r>
              <a:r>
                <a:rPr lang="en-US" dirty="0">
                  <a:latin typeface="+mj-lt"/>
                </a:rPr>
                <a:t>of a domain wall in the soft </a:t>
              </a:r>
              <a:r>
                <a:rPr lang="en-US" dirty="0" smtClean="0">
                  <a:latin typeface="+mj-lt"/>
                </a:rPr>
                <a:t>phase. It becomes </a:t>
              </a:r>
              <a:r>
                <a:rPr lang="en-US" dirty="0">
                  <a:latin typeface="+mj-lt"/>
                </a:rPr>
                <a:t>pinned </a:t>
              </a:r>
              <a:r>
                <a:rPr lang="en-US" dirty="0" smtClean="0">
                  <a:latin typeface="+mj-lt"/>
                </a:rPr>
                <a:t> near </a:t>
              </a:r>
              <a:r>
                <a:rPr lang="en-US" dirty="0">
                  <a:latin typeface="+mj-lt"/>
                </a:rPr>
                <a:t>the soft/hard interface where it </a:t>
              </a:r>
              <a:r>
                <a:rPr lang="en-US" dirty="0" smtClean="0">
                  <a:latin typeface="+mj-lt"/>
                </a:rPr>
                <a:t>compresses (</a:t>
              </a:r>
              <a:r>
                <a:rPr lang="en-US" b="1" i="1" dirty="0" smtClean="0">
                  <a:solidFill>
                    <a:srgbClr val="FF0000"/>
                  </a:solidFill>
                  <a:latin typeface="+mj-lt"/>
                </a:rPr>
                <a:t>reversible reversal</a:t>
              </a:r>
              <a:r>
                <a:rPr lang="en-US" dirty="0" smtClean="0">
                  <a:latin typeface="+mj-lt"/>
                </a:rPr>
                <a:t>) </a:t>
              </a:r>
            </a:p>
            <a:p>
              <a:pPr algn="just"/>
              <a:r>
                <a:rPr lang="en-US" dirty="0" smtClean="0">
                  <a:latin typeface="+mj-lt"/>
                </a:rPr>
                <a:t>        Displacement of the domain wall </a:t>
              </a:r>
              <a:r>
                <a:rPr lang="en-US" dirty="0">
                  <a:latin typeface="+mj-lt"/>
                </a:rPr>
                <a:t>into </a:t>
              </a:r>
              <a:r>
                <a:rPr lang="en-US" dirty="0" smtClean="0">
                  <a:latin typeface="+mj-lt"/>
                </a:rPr>
                <a:t>the </a:t>
              </a:r>
              <a:r>
                <a:rPr lang="en-US" dirty="0">
                  <a:latin typeface="+mj-lt"/>
                </a:rPr>
                <a:t>hard </a:t>
              </a:r>
              <a:r>
                <a:rPr lang="en-US" dirty="0" smtClean="0">
                  <a:latin typeface="+mj-lt"/>
                </a:rPr>
                <a:t>part. </a:t>
              </a:r>
              <a:r>
                <a:rPr lang="en-US" dirty="0">
                  <a:latin typeface="+mj-lt"/>
                </a:rPr>
                <a:t>R</a:t>
              </a:r>
              <a:r>
                <a:rPr lang="en-US" dirty="0" smtClean="0">
                  <a:latin typeface="+mj-lt"/>
                </a:rPr>
                <a:t>eversal </a:t>
              </a:r>
              <a:r>
                <a:rPr lang="en-US" dirty="0">
                  <a:latin typeface="+mj-lt"/>
                </a:rPr>
                <a:t>of the whole </a:t>
              </a:r>
              <a:r>
                <a:rPr lang="en-US" dirty="0" smtClean="0">
                  <a:latin typeface="+mj-lt"/>
                </a:rPr>
                <a:t>system (</a:t>
              </a:r>
              <a:r>
                <a:rPr lang="en-US" b="1" i="1" dirty="0" smtClean="0">
                  <a:solidFill>
                    <a:srgbClr val="1077B0"/>
                  </a:solidFill>
                  <a:latin typeface="+mj-lt"/>
                </a:rPr>
                <a:t>irreversible switching</a:t>
              </a:r>
              <a:r>
                <a:rPr lang="en-US" dirty="0" smtClean="0">
                  <a:latin typeface="+mj-lt"/>
                </a:rPr>
                <a:t>). </a:t>
              </a:r>
              <a:endParaRPr lang="en-US" dirty="0">
                <a:latin typeface="+mj-lt"/>
              </a:endParaRPr>
            </a:p>
          </p:txBody>
        </p:sp>
        <p:grpSp>
          <p:nvGrpSpPr>
            <p:cNvPr id="35" name="Gruppo 23"/>
            <p:cNvGrpSpPr/>
            <p:nvPr/>
          </p:nvGrpSpPr>
          <p:grpSpPr>
            <a:xfrm>
              <a:off x="278188" y="3235250"/>
              <a:ext cx="3357708" cy="2450013"/>
              <a:chOff x="420941" y="1214960"/>
              <a:chExt cx="3357708" cy="2450013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39352" y="1626467"/>
                <a:ext cx="2639297" cy="2038506"/>
              </a:xfrm>
              <a:prstGeom prst="rect">
                <a:avLst/>
              </a:prstGeom>
            </p:spPr>
          </p:pic>
          <p:sp>
            <p:nvSpPr>
              <p:cNvPr id="38" name="CasellaDiTesto 9"/>
              <p:cNvSpPr txBox="1"/>
              <p:nvPr/>
            </p:nvSpPr>
            <p:spPr>
              <a:xfrm>
                <a:off x="1348321" y="1214960"/>
                <a:ext cx="8114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>
                    <a:latin typeface="+mj-lt"/>
                  </a:rPr>
                  <a:t>Reversible</a:t>
                </a:r>
              </a:p>
              <a:p>
                <a:pPr algn="ctr"/>
                <a:r>
                  <a:rPr lang="en-GB" sz="1000" dirty="0" smtClean="0">
                    <a:latin typeface="+mj-lt"/>
                  </a:rPr>
                  <a:t>reversal</a:t>
                </a:r>
                <a:endParaRPr lang="en-GB" sz="1000" dirty="0">
                  <a:latin typeface="+mj-lt"/>
                </a:endParaRPr>
              </a:p>
            </p:txBody>
          </p:sp>
          <p:sp>
            <p:nvSpPr>
              <p:cNvPr id="39" name="CasellaDiTesto 14"/>
              <p:cNvSpPr txBox="1"/>
              <p:nvPr/>
            </p:nvSpPr>
            <p:spPr>
              <a:xfrm>
                <a:off x="420941" y="1755020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>
                    <a:latin typeface="+mj-lt"/>
                  </a:rPr>
                  <a:t>Irreversible</a:t>
                </a:r>
              </a:p>
              <a:p>
                <a:pPr algn="ctr"/>
                <a:r>
                  <a:rPr lang="en-GB" sz="1000" dirty="0" smtClean="0">
                    <a:latin typeface="+mj-lt"/>
                  </a:rPr>
                  <a:t>Reversal</a:t>
                </a:r>
                <a:endParaRPr lang="en-GB" sz="1000" dirty="0">
                  <a:latin typeface="+mj-lt"/>
                </a:endParaRPr>
              </a:p>
            </p:txBody>
          </p:sp>
          <p:cxnSp>
            <p:nvCxnSpPr>
              <p:cNvPr id="40" name="Connettore 1 15"/>
              <p:cNvCxnSpPr/>
              <p:nvPr/>
            </p:nvCxnSpPr>
            <p:spPr bwMode="auto">
              <a:xfrm flipV="1">
                <a:off x="2051720" y="1723082"/>
                <a:ext cx="204555" cy="2520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ttore 1 18"/>
              <p:cNvCxnSpPr/>
              <p:nvPr/>
            </p:nvCxnSpPr>
            <p:spPr bwMode="auto">
              <a:xfrm>
                <a:off x="2051720" y="2119126"/>
                <a:ext cx="0" cy="10206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077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ttore 2 20"/>
              <p:cNvCxnSpPr/>
              <p:nvPr/>
            </p:nvCxnSpPr>
            <p:spPr bwMode="auto">
              <a:xfrm>
                <a:off x="1776598" y="1592513"/>
                <a:ext cx="297679" cy="2226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Connettore 2 21"/>
              <p:cNvCxnSpPr/>
              <p:nvPr/>
            </p:nvCxnSpPr>
            <p:spPr bwMode="auto">
              <a:xfrm>
                <a:off x="1199481" y="2043815"/>
                <a:ext cx="725956" cy="1113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1974737" y="5683522"/>
              <a:ext cx="1733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Numerical simulation</a:t>
              </a:r>
              <a:endParaRPr lang="en-US" dirty="0">
                <a:latin typeface="+mj-lt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>
            <a:off x="5606385" y="1844824"/>
            <a:ext cx="288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5606385" y="2576774"/>
            <a:ext cx="288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07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6966771" y="440879"/>
            <a:ext cx="2192202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209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-376"/>
            <a:ext cx="9036496" cy="54134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26150"/>
            <a:ext cx="89058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EXCHANGE COUPLED COMPOSITE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(ECC) SYSTEMS: FUNDAMENTALS and APPLICATIONS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3608" y="2033305"/>
            <a:ext cx="3060340" cy="2297073"/>
            <a:chOff x="6300192" y="1351920"/>
            <a:chExt cx="900100" cy="67292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300192" y="1688382"/>
              <a:ext cx="900100" cy="336462"/>
            </a:xfrm>
            <a:prstGeom prst="rect">
              <a:avLst/>
            </a:prstGeom>
            <a:solidFill>
              <a:srgbClr val="0D3A5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 smtClean="0">
                  <a:solidFill>
                    <a:schemeClr val="bg1"/>
                  </a:solidFill>
                  <a:latin typeface="+mj-lt"/>
                </a:rPr>
                <a:t>FM HARD</a:t>
              </a:r>
              <a:endParaRPr kumimoji="0" lang="en-US" sz="4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300192" y="1351920"/>
              <a:ext cx="900100" cy="336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FM SOFT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83968" y="2368622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400" i="1" dirty="0" smtClean="0">
                <a:latin typeface="+mj-lt"/>
              </a:rPr>
              <a:t>ECC </a:t>
            </a:r>
            <a:r>
              <a:rPr lang="en-US" sz="1400" dirty="0" smtClean="0">
                <a:latin typeface="+mj-lt"/>
              </a:rPr>
              <a:t>systems consist of ferromagnetic (</a:t>
            </a:r>
            <a:r>
              <a:rPr lang="en-US" sz="1400" b="1" dirty="0" smtClean="0">
                <a:latin typeface="+mj-lt"/>
              </a:rPr>
              <a:t>FM</a:t>
            </a:r>
            <a:r>
              <a:rPr lang="en-US" sz="1400" dirty="0" smtClean="0">
                <a:latin typeface="+mj-lt"/>
              </a:rPr>
              <a:t>) hard and soft phases exchange coupled through their </a:t>
            </a:r>
            <a:r>
              <a:rPr lang="en-US" sz="1400" dirty="0">
                <a:latin typeface="+mj-lt"/>
              </a:rPr>
              <a:t>common interface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171450" indent="-171450" algn="just">
              <a:buFont typeface="Arial"/>
              <a:buChar char="•"/>
            </a:pPr>
            <a:endParaRPr lang="en-US" sz="1400" dirty="0" smtClean="0">
              <a:latin typeface="+mj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1400" dirty="0" smtClean="0">
                <a:latin typeface="+mj-lt"/>
              </a:rPr>
              <a:t>Varying the intrinsic and extrinsic properties of the two components and the strength of the interface coupling is possible to finely tune the magnetic properties of the composite.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79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magine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45" y="3912150"/>
            <a:ext cx="4760659" cy="2974650"/>
          </a:xfrm>
          <a:prstGeom prst="rect">
            <a:avLst/>
          </a:prstGeom>
        </p:spPr>
      </p:pic>
      <p:pic>
        <p:nvPicPr>
          <p:cNvPr id="9" name="Picture 8" descr="Immagine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" y="854939"/>
            <a:ext cx="4754563" cy="333429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RECOIL CURVES (</a:t>
            </a:r>
            <a:r>
              <a:rPr lang="en-US" sz="1700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f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= 90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°) – REVERSAL MECHANISM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496" y="771091"/>
            <a:ext cx="277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rreversible </a:t>
            </a:r>
            <a:r>
              <a:rPr lang="en-GB" dirty="0">
                <a:latin typeface="+mn-lt"/>
              </a:rPr>
              <a:t>processes appear due to the reversal of the hard phase</a:t>
            </a:r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67994"/>
              </p:ext>
            </p:extLst>
          </p:nvPr>
        </p:nvGraphicFramePr>
        <p:xfrm>
          <a:off x="791580" y="5324636"/>
          <a:ext cx="2019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Equazione" r:id="rId5" imgW="2019300" imgH="228600" progId="Equation.3">
                  <p:embed/>
                </p:oleObj>
              </mc:Choice>
              <mc:Fallback>
                <p:oleObj name="Equazione" r:id="rId5" imgW="2019300" imgH="2286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5324636"/>
                        <a:ext cx="2019300" cy="22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022554"/>
              </p:ext>
            </p:extLst>
          </p:nvPr>
        </p:nvGraphicFramePr>
        <p:xfrm>
          <a:off x="807492" y="5578704"/>
          <a:ext cx="1892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Equazione" r:id="rId7" imgW="1892300" imgH="228600" progId="Equation.3">
                  <p:embed/>
                </p:oleObj>
              </mc:Choice>
              <mc:Fallback>
                <p:oleObj name="Equazione" r:id="rId7" imgW="1892300" imgH="22860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92" y="5578704"/>
                        <a:ext cx="1892300" cy="22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ccia in giù 29"/>
          <p:cNvSpPr/>
          <p:nvPr/>
        </p:nvSpPr>
        <p:spPr bwMode="auto">
          <a:xfrm>
            <a:off x="807492" y="3856896"/>
            <a:ext cx="540733" cy="345387"/>
          </a:xfrm>
          <a:prstGeom prst="downArrow">
            <a:avLst/>
          </a:prstGeom>
          <a:solidFill>
            <a:srgbClr val="00498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 flipV="1">
            <a:off x="2810880" y="859352"/>
            <a:ext cx="0" cy="5037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CasellaDiTesto 33"/>
          <p:cNvSpPr txBox="1"/>
          <p:nvPr/>
        </p:nvSpPr>
        <p:spPr>
          <a:xfrm>
            <a:off x="2879812" y="787261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Reversible</a:t>
            </a:r>
          </a:p>
          <a:p>
            <a:pPr algn="ctr"/>
            <a:r>
              <a:rPr lang="en-GB" dirty="0" smtClean="0">
                <a:latin typeface="+mj-lt"/>
              </a:rPr>
              <a:t>reversal</a:t>
            </a:r>
            <a:endParaRPr lang="en-GB" dirty="0">
              <a:latin typeface="+mj-lt"/>
            </a:endParaRPr>
          </a:p>
        </p:txBody>
      </p:sp>
      <p:sp>
        <p:nvSpPr>
          <p:cNvPr id="26" name="Rettangolo 11"/>
          <p:cNvSpPr/>
          <p:nvPr/>
        </p:nvSpPr>
        <p:spPr>
          <a:xfrm>
            <a:off x="3599892" y="3987061"/>
            <a:ext cx="1864958" cy="954107"/>
          </a:xfrm>
          <a:prstGeom prst="rect">
            <a:avLst/>
          </a:prstGeom>
          <a:solidFill>
            <a:srgbClr val="BDBF18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The system behaves as an exchange-coupled composite</a:t>
            </a:r>
            <a:endParaRPr lang="en-GB" sz="1400" dirty="0">
              <a:latin typeface="+mn-lt"/>
            </a:endParaRPr>
          </a:p>
        </p:txBody>
      </p:sp>
      <p:sp>
        <p:nvSpPr>
          <p:cNvPr id="31" name="Rectangle 19"/>
          <p:cNvSpPr/>
          <p:nvPr/>
        </p:nvSpPr>
        <p:spPr bwMode="auto">
          <a:xfrm>
            <a:off x="5497726" y="800708"/>
            <a:ext cx="3574774" cy="54085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6" name="Gruppo 24"/>
          <p:cNvGrpSpPr/>
          <p:nvPr/>
        </p:nvGrpSpPr>
        <p:grpSpPr>
          <a:xfrm>
            <a:off x="5497725" y="742430"/>
            <a:ext cx="3574774" cy="5309055"/>
            <a:chOff x="205138" y="800708"/>
            <a:chExt cx="3574774" cy="5309055"/>
          </a:xfrm>
        </p:grpSpPr>
        <p:sp>
          <p:nvSpPr>
            <p:cNvPr id="47" name="Rectangle 46"/>
            <p:cNvSpPr/>
            <p:nvPr/>
          </p:nvSpPr>
          <p:spPr>
            <a:xfrm>
              <a:off x="954612" y="5863542"/>
              <a:ext cx="28253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000" dirty="0" smtClean="0">
                  <a:latin typeface="+mj-lt"/>
                </a:rPr>
                <a:t>D. Goll and </a:t>
              </a:r>
              <a:r>
                <a:rPr lang="en-US" sz="1000" dirty="0">
                  <a:latin typeface="+mj-lt"/>
                </a:rPr>
                <a:t>S. </a:t>
              </a:r>
              <a:r>
                <a:rPr lang="en-US" sz="1000" dirty="0" smtClean="0">
                  <a:latin typeface="+mj-lt"/>
                </a:rPr>
                <a:t>Macke, </a:t>
              </a:r>
              <a:r>
                <a:rPr lang="hu-HU" sz="1000" dirty="0" smtClean="0">
                  <a:latin typeface="+mj-lt"/>
                </a:rPr>
                <a:t>APL 93 152512 </a:t>
              </a:r>
              <a:r>
                <a:rPr lang="hu-HU" sz="1000" b="1" dirty="0">
                  <a:latin typeface="+mj-lt"/>
                </a:rPr>
                <a:t>2008</a:t>
              </a:r>
              <a:endParaRPr lang="en-US" sz="1000" b="1" dirty="0"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5138" y="800708"/>
              <a:ext cx="3538770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latin typeface="+mj-lt"/>
                </a:rPr>
                <a:t>R</a:t>
              </a:r>
              <a:r>
                <a:rPr lang="en-US" sz="1400" b="1" dirty="0" smtClean="0">
                  <a:latin typeface="+mj-lt"/>
                </a:rPr>
                <a:t>eversal </a:t>
              </a:r>
              <a:r>
                <a:rPr lang="en-US" sz="1400" b="1" dirty="0">
                  <a:latin typeface="+mj-lt"/>
                </a:rPr>
                <a:t>mechanism </a:t>
              </a:r>
              <a:endParaRPr lang="en-US" sz="1400" b="1" dirty="0" smtClean="0">
                <a:latin typeface="+mj-lt"/>
              </a:endParaRPr>
            </a:p>
            <a:p>
              <a:pPr algn="just"/>
              <a:endParaRPr lang="en-US" sz="500" dirty="0">
                <a:latin typeface="+mj-lt"/>
              </a:endParaRPr>
            </a:p>
            <a:p>
              <a:pPr algn="just"/>
              <a:r>
                <a:rPr lang="en-US" i="1" dirty="0">
                  <a:latin typeface="+mj-lt"/>
                </a:rPr>
                <a:t>D</a:t>
              </a:r>
              <a:r>
                <a:rPr lang="en-US" i="1" dirty="0" smtClean="0">
                  <a:latin typeface="+mj-lt"/>
                </a:rPr>
                <a:t>omain </a:t>
              </a:r>
              <a:r>
                <a:rPr lang="en-US" i="1" dirty="0">
                  <a:latin typeface="+mj-lt"/>
                </a:rPr>
                <a:t>wall-assisted switching </a:t>
              </a:r>
              <a:r>
                <a:rPr lang="en-US" i="1" dirty="0" smtClean="0">
                  <a:latin typeface="+mj-lt"/>
                </a:rPr>
                <a:t>model </a:t>
              </a:r>
            </a:p>
            <a:p>
              <a:pPr lvl="0" algn="just"/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D. </a:t>
              </a:r>
              <a:r>
                <a:rPr lang="en-US" sz="1000" dirty="0" err="1">
                  <a:solidFill>
                    <a:prstClr val="black"/>
                  </a:solidFill>
                  <a:latin typeface="+mj-lt"/>
                </a:rPr>
                <a:t>Suess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1000" i="1" dirty="0">
                  <a:solidFill>
                    <a:prstClr val="black"/>
                  </a:solidFill>
                  <a:latin typeface="+mj-lt"/>
                </a:rPr>
                <a:t>et  al.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, </a:t>
              </a:r>
              <a:r>
                <a:rPr lang="en-US" sz="1000" i="1" dirty="0">
                  <a:solidFill>
                    <a:prstClr val="black"/>
                  </a:solidFill>
                  <a:latin typeface="+mj-lt"/>
                </a:rPr>
                <a:t>JMMM</a:t>
              </a:r>
              <a:r>
                <a:rPr lang="en-US" sz="1000" dirty="0">
                  <a:solidFill>
                    <a:prstClr val="black"/>
                  </a:solidFill>
                  <a:latin typeface="+mj-lt"/>
                </a:rPr>
                <a:t> 321 545 </a:t>
              </a:r>
              <a:r>
                <a:rPr lang="en-US" sz="1000" b="1" dirty="0">
                  <a:solidFill>
                    <a:prstClr val="black"/>
                  </a:solidFill>
                  <a:latin typeface="+mj-lt"/>
                </a:rPr>
                <a:t>2009</a:t>
              </a:r>
            </a:p>
            <a:p>
              <a:pPr algn="just"/>
              <a:r>
                <a:rPr lang="en-GB" sz="1000" dirty="0" err="1">
                  <a:latin typeface="+mj-lt"/>
                </a:rPr>
                <a:t>A.Yu</a:t>
              </a:r>
              <a:r>
                <a:rPr lang="en-GB" sz="1000" dirty="0">
                  <a:latin typeface="+mj-lt"/>
                </a:rPr>
                <a:t>. </a:t>
              </a:r>
              <a:r>
                <a:rPr lang="en-GB" sz="1000" dirty="0" err="1">
                  <a:latin typeface="+mj-lt"/>
                </a:rPr>
                <a:t>Dobin</a:t>
              </a:r>
              <a:r>
                <a:rPr lang="en-GB" sz="1000" dirty="0">
                  <a:latin typeface="+mj-lt"/>
                </a:rPr>
                <a:t> and H.J. </a:t>
              </a:r>
              <a:r>
                <a:rPr lang="en-GB" sz="1000" dirty="0" err="1">
                  <a:latin typeface="+mj-lt"/>
                </a:rPr>
                <a:t>Richterb</a:t>
              </a:r>
              <a:r>
                <a:rPr lang="en-GB" sz="1000" dirty="0">
                  <a:latin typeface="+mj-lt"/>
                </a:rPr>
                <a:t>, </a:t>
              </a:r>
              <a:r>
                <a:rPr lang="en-GB" sz="1000" i="1" dirty="0">
                  <a:latin typeface="+mj-lt"/>
                </a:rPr>
                <a:t>APL</a:t>
              </a:r>
              <a:r>
                <a:rPr lang="en-GB" sz="1000" dirty="0">
                  <a:latin typeface="+mj-lt"/>
                </a:rPr>
                <a:t> 89 062512 </a:t>
              </a:r>
              <a:r>
                <a:rPr lang="en-GB" sz="1000" b="1" dirty="0">
                  <a:latin typeface="+mj-lt"/>
                </a:rPr>
                <a:t>2006</a:t>
              </a:r>
            </a:p>
            <a:p>
              <a:pPr algn="just"/>
              <a:endParaRPr lang="en-US" dirty="0">
                <a:latin typeface="+mj-lt"/>
              </a:endParaRPr>
            </a:p>
            <a:p>
              <a:pPr algn="just"/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Nucleation </a:t>
              </a:r>
              <a:r>
                <a:rPr lang="en-US" dirty="0">
                  <a:latin typeface="+mj-lt"/>
                </a:rPr>
                <a:t>of a domain wall in the soft </a:t>
              </a:r>
              <a:r>
                <a:rPr lang="en-US" dirty="0" smtClean="0">
                  <a:latin typeface="+mj-lt"/>
                </a:rPr>
                <a:t>phase. It becomes </a:t>
              </a:r>
              <a:r>
                <a:rPr lang="en-US" dirty="0">
                  <a:latin typeface="+mj-lt"/>
                </a:rPr>
                <a:t>pinned </a:t>
              </a:r>
              <a:r>
                <a:rPr lang="en-US" dirty="0" smtClean="0">
                  <a:latin typeface="+mj-lt"/>
                </a:rPr>
                <a:t> near </a:t>
              </a:r>
              <a:r>
                <a:rPr lang="en-US" dirty="0">
                  <a:latin typeface="+mj-lt"/>
                </a:rPr>
                <a:t>the soft/hard interface where it </a:t>
              </a:r>
              <a:r>
                <a:rPr lang="en-US" dirty="0" smtClean="0">
                  <a:latin typeface="+mj-lt"/>
                </a:rPr>
                <a:t>compresses (</a:t>
              </a:r>
              <a:r>
                <a:rPr lang="en-US" b="1" i="1" dirty="0" smtClean="0">
                  <a:solidFill>
                    <a:srgbClr val="FF0000"/>
                  </a:solidFill>
                  <a:latin typeface="+mj-lt"/>
                </a:rPr>
                <a:t>reversible reversal</a:t>
              </a:r>
              <a:r>
                <a:rPr lang="en-US" dirty="0" smtClean="0">
                  <a:latin typeface="+mj-lt"/>
                </a:rPr>
                <a:t>) </a:t>
              </a:r>
            </a:p>
            <a:p>
              <a:pPr algn="just"/>
              <a:r>
                <a:rPr lang="en-US" dirty="0" smtClean="0">
                  <a:latin typeface="+mj-lt"/>
                </a:rPr>
                <a:t>        Displacement of the domain wall </a:t>
              </a:r>
              <a:r>
                <a:rPr lang="en-US" dirty="0">
                  <a:latin typeface="+mj-lt"/>
                </a:rPr>
                <a:t>into </a:t>
              </a:r>
              <a:r>
                <a:rPr lang="en-US" dirty="0" smtClean="0">
                  <a:latin typeface="+mj-lt"/>
                </a:rPr>
                <a:t>the </a:t>
              </a:r>
              <a:r>
                <a:rPr lang="en-US" dirty="0">
                  <a:latin typeface="+mj-lt"/>
                </a:rPr>
                <a:t>hard </a:t>
              </a:r>
              <a:r>
                <a:rPr lang="en-US" dirty="0" smtClean="0">
                  <a:latin typeface="+mj-lt"/>
                </a:rPr>
                <a:t>part. </a:t>
              </a:r>
              <a:r>
                <a:rPr lang="en-US" dirty="0">
                  <a:latin typeface="+mj-lt"/>
                </a:rPr>
                <a:t>R</a:t>
              </a:r>
              <a:r>
                <a:rPr lang="en-US" dirty="0" smtClean="0">
                  <a:latin typeface="+mj-lt"/>
                </a:rPr>
                <a:t>eversal </a:t>
              </a:r>
              <a:r>
                <a:rPr lang="en-US" dirty="0">
                  <a:latin typeface="+mj-lt"/>
                </a:rPr>
                <a:t>of the whole </a:t>
              </a:r>
              <a:r>
                <a:rPr lang="en-US" dirty="0" smtClean="0">
                  <a:latin typeface="+mj-lt"/>
                </a:rPr>
                <a:t>system (</a:t>
              </a:r>
              <a:r>
                <a:rPr lang="en-US" b="1" i="1" dirty="0" smtClean="0">
                  <a:solidFill>
                    <a:srgbClr val="1077B0"/>
                  </a:solidFill>
                  <a:latin typeface="+mj-lt"/>
                </a:rPr>
                <a:t>irreversible switching</a:t>
              </a:r>
              <a:r>
                <a:rPr lang="en-US" dirty="0" smtClean="0">
                  <a:latin typeface="+mj-lt"/>
                </a:rPr>
                <a:t>). </a:t>
              </a:r>
              <a:endParaRPr lang="en-US" dirty="0">
                <a:latin typeface="+mj-lt"/>
              </a:endParaRPr>
            </a:p>
          </p:txBody>
        </p:sp>
        <p:grpSp>
          <p:nvGrpSpPr>
            <p:cNvPr id="49" name="Gruppo 23"/>
            <p:cNvGrpSpPr/>
            <p:nvPr/>
          </p:nvGrpSpPr>
          <p:grpSpPr>
            <a:xfrm>
              <a:off x="278188" y="3235250"/>
              <a:ext cx="3357708" cy="2450013"/>
              <a:chOff x="420941" y="1214960"/>
              <a:chExt cx="3357708" cy="245001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39352" y="1626467"/>
                <a:ext cx="2639297" cy="2038506"/>
              </a:xfrm>
              <a:prstGeom prst="rect">
                <a:avLst/>
              </a:prstGeom>
            </p:spPr>
          </p:pic>
          <p:sp>
            <p:nvSpPr>
              <p:cNvPr id="52" name="CasellaDiTesto 9"/>
              <p:cNvSpPr txBox="1"/>
              <p:nvPr/>
            </p:nvSpPr>
            <p:spPr>
              <a:xfrm>
                <a:off x="1348321" y="1214960"/>
                <a:ext cx="8114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>
                    <a:latin typeface="+mj-lt"/>
                  </a:rPr>
                  <a:t>Reversible</a:t>
                </a:r>
              </a:p>
              <a:p>
                <a:pPr algn="ctr"/>
                <a:r>
                  <a:rPr lang="en-GB" sz="1000" dirty="0" smtClean="0">
                    <a:latin typeface="+mj-lt"/>
                  </a:rPr>
                  <a:t>reversal</a:t>
                </a:r>
                <a:endParaRPr lang="en-GB" sz="1000" dirty="0">
                  <a:latin typeface="+mj-lt"/>
                </a:endParaRPr>
              </a:p>
            </p:txBody>
          </p:sp>
          <p:sp>
            <p:nvSpPr>
              <p:cNvPr id="53" name="CasellaDiTesto 14"/>
              <p:cNvSpPr txBox="1"/>
              <p:nvPr/>
            </p:nvSpPr>
            <p:spPr>
              <a:xfrm>
                <a:off x="420941" y="1755020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>
                    <a:latin typeface="+mj-lt"/>
                  </a:rPr>
                  <a:t>Irreversible</a:t>
                </a:r>
              </a:p>
              <a:p>
                <a:pPr algn="ctr"/>
                <a:r>
                  <a:rPr lang="en-GB" sz="1000" dirty="0" smtClean="0">
                    <a:latin typeface="+mj-lt"/>
                  </a:rPr>
                  <a:t>Reversal</a:t>
                </a:r>
                <a:endParaRPr lang="en-GB" sz="1000" dirty="0">
                  <a:latin typeface="+mj-lt"/>
                </a:endParaRPr>
              </a:p>
            </p:txBody>
          </p:sp>
          <p:cxnSp>
            <p:nvCxnSpPr>
              <p:cNvPr id="54" name="Connettore 1 15"/>
              <p:cNvCxnSpPr/>
              <p:nvPr/>
            </p:nvCxnSpPr>
            <p:spPr bwMode="auto">
              <a:xfrm flipV="1">
                <a:off x="2051720" y="1723082"/>
                <a:ext cx="204555" cy="2520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Connettore 1 18"/>
              <p:cNvCxnSpPr/>
              <p:nvPr/>
            </p:nvCxnSpPr>
            <p:spPr bwMode="auto">
              <a:xfrm>
                <a:off x="2051720" y="2119126"/>
                <a:ext cx="0" cy="10206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077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ttore 2 20"/>
              <p:cNvCxnSpPr/>
              <p:nvPr/>
            </p:nvCxnSpPr>
            <p:spPr bwMode="auto">
              <a:xfrm>
                <a:off x="1776598" y="1592513"/>
                <a:ext cx="297679" cy="2226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Connettore 2 21"/>
              <p:cNvCxnSpPr/>
              <p:nvPr/>
            </p:nvCxnSpPr>
            <p:spPr bwMode="auto">
              <a:xfrm>
                <a:off x="1199481" y="2043815"/>
                <a:ext cx="725956" cy="1113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0" name="TextBox 49"/>
            <p:cNvSpPr txBox="1"/>
            <p:nvPr/>
          </p:nvSpPr>
          <p:spPr>
            <a:xfrm>
              <a:off x="1974737" y="5683522"/>
              <a:ext cx="1733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Numerical simulation</a:t>
              </a:r>
              <a:endParaRPr lang="en-US" dirty="0">
                <a:latin typeface="+mj-lt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 bwMode="auto">
          <a:xfrm>
            <a:off x="5606385" y="1844824"/>
            <a:ext cx="288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606385" y="2576774"/>
            <a:ext cx="2880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07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6966771" y="440879"/>
            <a:ext cx="2192202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258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8"/>
          <a:stretch/>
        </p:blipFill>
        <p:spPr>
          <a:xfrm>
            <a:off x="6120173" y="3371974"/>
            <a:ext cx="2916324" cy="2472051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51354"/>
            <a:ext cx="8974866" cy="54134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pic>
        <p:nvPicPr>
          <p:cNvPr id="10" name="Picture 9" descr="Immagine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4" y="1556792"/>
            <a:ext cx="2981040" cy="1459582"/>
          </a:xfrm>
          <a:prstGeom prst="rect">
            <a:avLst/>
          </a:prstGeom>
        </p:spPr>
      </p:pic>
      <p:pic>
        <p:nvPicPr>
          <p:cNvPr id="11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06" y="800708"/>
            <a:ext cx="3453294" cy="24039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3508" y="3262083"/>
            <a:ext cx="1260140" cy="2912877"/>
            <a:chOff x="3967621" y="2926571"/>
            <a:chExt cx="1296968" cy="2975229"/>
          </a:xfrm>
        </p:grpSpPr>
        <p:grpSp>
          <p:nvGrpSpPr>
            <p:cNvPr id="14" name="Group 13"/>
            <p:cNvGrpSpPr/>
            <p:nvPr/>
          </p:nvGrpSpPr>
          <p:grpSpPr>
            <a:xfrm>
              <a:off x="3967621" y="3123073"/>
              <a:ext cx="928415" cy="2430163"/>
              <a:chOff x="3857301" y="3040271"/>
              <a:chExt cx="928415" cy="2430163"/>
            </a:xfrm>
          </p:grpSpPr>
          <p:grpSp>
            <p:nvGrpSpPr>
              <p:cNvPr id="19" name="Gruppo 26"/>
              <p:cNvGrpSpPr>
                <a:grpSpLocks noChangeAspect="1"/>
              </p:cNvGrpSpPr>
              <p:nvPr/>
            </p:nvGrpSpPr>
            <p:grpSpPr>
              <a:xfrm>
                <a:off x="4009427" y="4694764"/>
                <a:ext cx="776289" cy="775670"/>
                <a:chOff x="3052755" y="4188260"/>
                <a:chExt cx="1108984" cy="1108100"/>
              </a:xfrm>
            </p:grpSpPr>
            <p:sp>
              <p:nvSpPr>
                <p:cNvPr id="37" name="Rettangolo 27"/>
                <p:cNvSpPr>
                  <a:spLocks noChangeAspect="1"/>
                </p:cNvSpPr>
                <p:nvPr/>
              </p:nvSpPr>
              <p:spPr bwMode="auto">
                <a:xfrm>
                  <a:off x="3144195" y="4277519"/>
                  <a:ext cx="926104" cy="926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Ovale 28"/>
                <p:cNvSpPr/>
                <p:nvPr/>
              </p:nvSpPr>
              <p:spPr bwMode="auto">
                <a:xfrm>
                  <a:off x="3515149" y="4649131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Ovale 29"/>
                <p:cNvSpPr/>
                <p:nvPr/>
              </p:nvSpPr>
              <p:spPr bwMode="auto">
                <a:xfrm>
                  <a:off x="3062483" y="418826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Ovale 30"/>
                <p:cNvSpPr/>
                <p:nvPr/>
              </p:nvSpPr>
              <p:spPr bwMode="auto">
                <a:xfrm>
                  <a:off x="3978201" y="4192356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Ovale 31"/>
                <p:cNvSpPr/>
                <p:nvPr/>
              </p:nvSpPr>
              <p:spPr bwMode="auto">
                <a:xfrm>
                  <a:off x="3052755" y="511348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Ovale 32"/>
                <p:cNvSpPr/>
                <p:nvPr/>
              </p:nvSpPr>
              <p:spPr bwMode="auto">
                <a:xfrm>
                  <a:off x="3978859" y="511348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Ovale 33"/>
                <p:cNvSpPr/>
                <p:nvPr/>
              </p:nvSpPr>
              <p:spPr bwMode="auto">
                <a:xfrm>
                  <a:off x="3560869" y="423398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Ovale 34"/>
                <p:cNvSpPr/>
                <p:nvPr/>
              </p:nvSpPr>
              <p:spPr bwMode="auto">
                <a:xfrm>
                  <a:off x="3560869" y="515790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Ovale 35"/>
                <p:cNvSpPr/>
                <p:nvPr/>
              </p:nvSpPr>
              <p:spPr bwMode="auto">
                <a:xfrm>
                  <a:off x="3097817" y="4694851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Ovale 36"/>
                <p:cNvSpPr/>
                <p:nvPr/>
              </p:nvSpPr>
              <p:spPr bwMode="auto">
                <a:xfrm>
                  <a:off x="4023921" y="4694851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uppo 37"/>
              <p:cNvGrpSpPr>
                <a:grpSpLocks noChangeAspect="1"/>
              </p:cNvGrpSpPr>
              <p:nvPr/>
            </p:nvGrpSpPr>
            <p:grpSpPr>
              <a:xfrm>
                <a:off x="4054489" y="3920526"/>
                <a:ext cx="699479" cy="717800"/>
                <a:chOff x="5128632" y="1105288"/>
                <a:chExt cx="999256" cy="1025428"/>
              </a:xfrm>
            </p:grpSpPr>
            <p:sp>
              <p:nvSpPr>
                <p:cNvPr id="31" name="Rettangolo 38"/>
                <p:cNvSpPr>
                  <a:spLocks noChangeAspect="1"/>
                </p:cNvSpPr>
                <p:nvPr/>
              </p:nvSpPr>
              <p:spPr bwMode="auto">
                <a:xfrm>
                  <a:off x="5220072" y="1175106"/>
                  <a:ext cx="816376" cy="8558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Ovale 39"/>
                <p:cNvSpPr/>
                <p:nvPr/>
              </p:nvSpPr>
              <p:spPr bwMode="auto">
                <a:xfrm>
                  <a:off x="5138360" y="193441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Ovale 40"/>
                <p:cNvSpPr/>
                <p:nvPr/>
              </p:nvSpPr>
              <p:spPr bwMode="auto">
                <a:xfrm>
                  <a:off x="5128632" y="110528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Ovale 41"/>
                <p:cNvSpPr/>
                <p:nvPr/>
              </p:nvSpPr>
              <p:spPr bwMode="auto">
                <a:xfrm>
                  <a:off x="5945008" y="1111999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Ovale 42"/>
                <p:cNvSpPr/>
                <p:nvPr/>
              </p:nvSpPr>
              <p:spPr bwMode="auto">
                <a:xfrm>
                  <a:off x="5945008" y="1947836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Ovale 43"/>
                <p:cNvSpPr/>
                <p:nvPr/>
              </p:nvSpPr>
              <p:spPr bwMode="auto">
                <a:xfrm>
                  <a:off x="5546548" y="1530960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uppo 44"/>
              <p:cNvGrpSpPr>
                <a:grpSpLocks noChangeAspect="1"/>
              </p:cNvGrpSpPr>
              <p:nvPr/>
            </p:nvGrpSpPr>
            <p:grpSpPr>
              <a:xfrm rot="240000">
                <a:off x="4102381" y="3234721"/>
                <a:ext cx="670676" cy="660563"/>
                <a:chOff x="6425690" y="2285276"/>
                <a:chExt cx="958109" cy="943661"/>
              </a:xfrm>
            </p:grpSpPr>
            <p:sp>
              <p:nvSpPr>
                <p:cNvPr id="25" name="Rettangolo 45"/>
                <p:cNvSpPr>
                  <a:spLocks noChangeAspect="1"/>
                </p:cNvSpPr>
                <p:nvPr/>
              </p:nvSpPr>
              <p:spPr bwMode="auto">
                <a:xfrm>
                  <a:off x="6522434" y="2367572"/>
                  <a:ext cx="779069" cy="77906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Ovale 46"/>
                <p:cNvSpPr/>
                <p:nvPr/>
              </p:nvSpPr>
              <p:spPr bwMode="auto">
                <a:xfrm>
                  <a:off x="6425690" y="2292300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Ovale 47"/>
                <p:cNvSpPr/>
                <p:nvPr/>
              </p:nvSpPr>
              <p:spPr bwMode="auto">
                <a:xfrm>
                  <a:off x="7219207" y="2285276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Ovale 48"/>
                <p:cNvSpPr/>
                <p:nvPr/>
              </p:nvSpPr>
              <p:spPr bwMode="auto">
                <a:xfrm>
                  <a:off x="6443978" y="3064345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Ovale 49"/>
                <p:cNvSpPr/>
                <p:nvPr/>
              </p:nvSpPr>
              <p:spPr bwMode="auto">
                <a:xfrm>
                  <a:off x="7219207" y="3064345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Ovale 50"/>
                <p:cNvSpPr/>
                <p:nvPr/>
              </p:nvSpPr>
              <p:spPr bwMode="auto">
                <a:xfrm>
                  <a:off x="6829672" y="2674810"/>
                  <a:ext cx="164592" cy="16459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3983720" y="3274324"/>
                <a:ext cx="0" cy="5535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3857301" y="3040271"/>
                <a:ext cx="3317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4°</a:t>
                </a:r>
                <a:endParaRPr lang="en-US" dirty="0">
                  <a:latin typeface="+mj-lt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rot="240000" flipV="1">
                <a:off x="4009427" y="3274999"/>
                <a:ext cx="0" cy="5535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/>
            <p:cNvCxnSpPr/>
            <p:nvPr/>
          </p:nvCxnSpPr>
          <p:spPr bwMode="auto">
            <a:xfrm flipV="1">
              <a:off x="4968044" y="3123073"/>
              <a:ext cx="0" cy="5073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499992" y="5625244"/>
              <a:ext cx="5316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716016" y="5624801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[100]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815812" y="3062358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[001]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223628" y="4815733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+mj-lt"/>
              </a:rPr>
              <a:t>&lt;100&gt;</a:t>
            </a:r>
            <a:r>
              <a:rPr lang="it-IT" baseline="-25000" dirty="0" smtClean="0">
                <a:latin typeface="+mj-lt"/>
              </a:rPr>
              <a:t>Co </a:t>
            </a:r>
            <a:r>
              <a:rPr lang="it-IT" dirty="0" smtClean="0">
                <a:latin typeface="+mj-lt"/>
              </a:rPr>
              <a:t>// &lt;</a:t>
            </a:r>
            <a:r>
              <a:rPr lang="it-IT" dirty="0">
                <a:latin typeface="+mj-lt"/>
              </a:rPr>
              <a:t>100&gt;</a:t>
            </a:r>
            <a:r>
              <a:rPr lang="it-IT" baseline="-25000" dirty="0">
                <a:latin typeface="+mj-lt"/>
              </a:rPr>
              <a:t>FePt</a:t>
            </a:r>
            <a:r>
              <a:rPr lang="it-IT" dirty="0">
                <a:latin typeface="+mj-lt"/>
              </a:rPr>
              <a:t> ; </a:t>
            </a:r>
          </a:p>
          <a:p>
            <a:pPr algn="ctr"/>
            <a:r>
              <a:rPr lang="it-IT" dirty="0">
                <a:latin typeface="+mj-lt"/>
              </a:rPr>
              <a:t>{001}</a:t>
            </a:r>
            <a:r>
              <a:rPr lang="it-IT" baseline="-25000" dirty="0">
                <a:latin typeface="+mj-lt"/>
              </a:rPr>
              <a:t>Co </a:t>
            </a:r>
            <a:r>
              <a:rPr lang="it-IT" dirty="0" smtClean="0">
                <a:latin typeface="+mj-lt"/>
              </a:rPr>
              <a:t>/</a:t>
            </a:r>
            <a:r>
              <a:rPr lang="it-IT" dirty="0">
                <a:latin typeface="+mj-lt"/>
              </a:rPr>
              <a:t>/ {001}</a:t>
            </a:r>
            <a:r>
              <a:rPr lang="it-IT" baseline="-25000" dirty="0" smtClean="0">
                <a:latin typeface="+mj-lt"/>
              </a:rPr>
              <a:t>FePt</a:t>
            </a:r>
            <a:endParaRPr lang="it-IT" dirty="0" smtClean="0">
              <a:latin typeface="+mj-lt"/>
            </a:endParaRPr>
          </a:p>
          <a:p>
            <a:pPr algn="ctr"/>
            <a:endParaRPr lang="it-IT" dirty="0">
              <a:latin typeface="+mj-lt"/>
            </a:endParaRPr>
          </a:p>
          <a:p>
            <a:pPr algn="ctr"/>
            <a:r>
              <a:rPr lang="it-IT" dirty="0" smtClean="0">
                <a:latin typeface="+mj-lt"/>
              </a:rPr>
              <a:t>{</a:t>
            </a:r>
            <a:r>
              <a:rPr lang="it-IT" dirty="0">
                <a:latin typeface="+mj-lt"/>
              </a:rPr>
              <a:t>001}</a:t>
            </a:r>
            <a:r>
              <a:rPr lang="it-IT" baseline="-25000" dirty="0">
                <a:latin typeface="+mj-lt"/>
              </a:rPr>
              <a:t>FePt</a:t>
            </a:r>
            <a:r>
              <a:rPr lang="it-IT" dirty="0">
                <a:latin typeface="+mj-lt"/>
              </a:rPr>
              <a:t> // {001}</a:t>
            </a:r>
            <a:r>
              <a:rPr lang="it-IT" baseline="-25000" dirty="0" err="1" smtClean="0">
                <a:latin typeface="+mj-lt"/>
              </a:rPr>
              <a:t>MgO</a:t>
            </a:r>
            <a:r>
              <a:rPr lang="it-IT" baseline="-25000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; </a:t>
            </a:r>
          </a:p>
          <a:p>
            <a:pPr algn="ctr"/>
            <a:r>
              <a:rPr lang="it-IT" dirty="0" smtClean="0">
                <a:latin typeface="+mj-lt"/>
              </a:rPr>
              <a:t>&lt;</a:t>
            </a:r>
            <a:r>
              <a:rPr lang="it-IT" dirty="0">
                <a:latin typeface="+mj-lt"/>
              </a:rPr>
              <a:t>010&gt;</a:t>
            </a:r>
            <a:r>
              <a:rPr lang="it-IT" baseline="-25000" dirty="0">
                <a:latin typeface="+mj-lt"/>
              </a:rPr>
              <a:t>FePt</a:t>
            </a:r>
            <a:r>
              <a:rPr lang="it-IT" dirty="0">
                <a:latin typeface="+mj-lt"/>
              </a:rPr>
              <a:t> // &lt;010&gt;</a:t>
            </a:r>
            <a:r>
              <a:rPr lang="it-IT" baseline="-25000" dirty="0" err="1" smtClean="0">
                <a:latin typeface="+mj-lt"/>
              </a:rPr>
              <a:t>MgO</a:t>
            </a:r>
            <a:endParaRPr lang="it-IT" baseline="-25000" dirty="0" smtClean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3508" y="78212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4988"/>
                </a:solidFill>
                <a:latin typeface="Century Gothic"/>
              </a:rPr>
              <a:t>Co(</a:t>
            </a:r>
            <a:r>
              <a:rPr lang="en-GB" sz="1400" dirty="0" err="1">
                <a:solidFill>
                  <a:srgbClr val="004988"/>
                </a:solidFill>
                <a:latin typeface="Century Gothic"/>
              </a:rPr>
              <a:t>fcc</a:t>
            </a:r>
            <a:r>
              <a:rPr lang="en-GB" sz="1400" dirty="0">
                <a:solidFill>
                  <a:srgbClr val="004988"/>
                </a:solidFill>
                <a:latin typeface="Century Gothic"/>
              </a:rPr>
              <a:t>)/</a:t>
            </a:r>
            <a:r>
              <a:rPr lang="en-GB" sz="1400" dirty="0" err="1" smtClean="0">
                <a:solidFill>
                  <a:srgbClr val="004988"/>
                </a:solidFill>
                <a:latin typeface="Century Gothic"/>
              </a:rPr>
              <a:t>FePt</a:t>
            </a:r>
            <a:r>
              <a:rPr lang="en-GB" sz="1400" dirty="0" smtClean="0">
                <a:solidFill>
                  <a:srgbClr val="004988"/>
                </a:solidFill>
                <a:latin typeface="Century Gothic"/>
              </a:rPr>
              <a:t>(</a:t>
            </a:r>
            <a:r>
              <a:rPr lang="en-GB" sz="1400" dirty="0" err="1" smtClean="0">
                <a:solidFill>
                  <a:srgbClr val="004988"/>
                </a:solidFill>
                <a:latin typeface="Century Gothic"/>
              </a:rPr>
              <a:t>fct</a:t>
            </a:r>
            <a:r>
              <a:rPr lang="en-GB" sz="1400" dirty="0" smtClean="0">
                <a:solidFill>
                  <a:srgbClr val="004988"/>
                </a:solidFill>
                <a:latin typeface="Century Gothic"/>
              </a:rPr>
              <a:t>) ledge-type </a:t>
            </a:r>
            <a:r>
              <a:rPr lang="en-GB" sz="1400" dirty="0">
                <a:solidFill>
                  <a:srgbClr val="004988"/>
                </a:solidFill>
                <a:latin typeface="Century Gothic"/>
              </a:rPr>
              <a:t>systems were prepared </a:t>
            </a:r>
            <a:r>
              <a:rPr lang="en-GB" sz="1400" dirty="0" smtClean="0">
                <a:solidFill>
                  <a:srgbClr val="004988"/>
                </a:solidFill>
                <a:latin typeface="Century Gothic"/>
              </a:rPr>
              <a:t>and investigated.</a:t>
            </a:r>
            <a:endParaRPr lang="en-US" sz="1400" dirty="0">
              <a:solidFill>
                <a:srgbClr val="004988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9632" y="3699029"/>
            <a:ext cx="1877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4988"/>
                </a:solidFill>
                <a:latin typeface="+mj-lt"/>
              </a:rPr>
              <a:t>The crystallographic relationship among the different phases was 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disclosed.</a:t>
            </a:r>
            <a:endParaRPr lang="en-US" dirty="0">
              <a:solidFill>
                <a:srgbClr val="004988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71900" y="476672"/>
            <a:ext cx="547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4988"/>
                </a:solidFill>
                <a:latin typeface="+mj-lt"/>
              </a:rPr>
              <a:t>The systems present a preferential perpendicular anisotropy </a:t>
            </a:r>
            <a:r>
              <a:rPr lang="en-GB" sz="1400" dirty="0" smtClean="0">
                <a:solidFill>
                  <a:srgbClr val="004988"/>
                </a:solidFill>
                <a:latin typeface="+mj-lt"/>
              </a:rPr>
              <a:t>up </a:t>
            </a:r>
            <a:r>
              <a:rPr lang="en-GB" sz="1400" dirty="0">
                <a:solidFill>
                  <a:srgbClr val="004988"/>
                </a:solidFill>
                <a:latin typeface="+mj-lt"/>
              </a:rPr>
              <a:t>to </a:t>
            </a:r>
            <a:r>
              <a:rPr lang="en-GB" sz="1400" i="1" dirty="0" err="1">
                <a:solidFill>
                  <a:srgbClr val="004988"/>
                </a:solidFill>
                <a:latin typeface="+mj-lt"/>
              </a:rPr>
              <a:t>th</a:t>
            </a:r>
            <a:r>
              <a:rPr lang="en-GB" sz="1400" i="1" baseline="-25000" dirty="0" err="1">
                <a:solidFill>
                  <a:srgbClr val="004988"/>
                </a:solidFill>
                <a:latin typeface="+mj-lt"/>
              </a:rPr>
              <a:t>Co</a:t>
            </a:r>
            <a:r>
              <a:rPr lang="en-GB" sz="1400" dirty="0">
                <a:solidFill>
                  <a:srgbClr val="004988"/>
                </a:solidFill>
                <a:latin typeface="+mj-lt"/>
              </a:rPr>
              <a:t> = 9.5 nm</a:t>
            </a:r>
            <a:endParaRPr lang="en-US" sz="1400" dirty="0">
              <a:solidFill>
                <a:srgbClr val="004988"/>
              </a:solidFill>
              <a:latin typeface="+mj-lt"/>
            </a:endParaRPr>
          </a:p>
        </p:txBody>
      </p:sp>
      <p:pic>
        <p:nvPicPr>
          <p:cNvPr id="51" name="Picture 50" descr="Immagine1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3308799"/>
            <a:ext cx="3667752" cy="256847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588224" y="5805931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4988"/>
              </a:buClr>
            </a:pPr>
            <a:r>
              <a:rPr lang="en-GB" i="1" dirty="0" err="1" smtClean="0">
                <a:solidFill>
                  <a:srgbClr val="004988"/>
                </a:solidFill>
                <a:latin typeface="+mj-lt"/>
              </a:rPr>
              <a:t>H</a:t>
            </a:r>
            <a:r>
              <a:rPr lang="en-GB" i="1" baseline="-25000" dirty="0" err="1" smtClean="0">
                <a:solidFill>
                  <a:srgbClr val="004988"/>
                </a:solidFill>
                <a:latin typeface="+mj-lt"/>
              </a:rPr>
              <a:t>c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 reduces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with the increase of </a:t>
            </a:r>
            <a:r>
              <a:rPr lang="en-GB" i="1" dirty="0" err="1">
                <a:solidFill>
                  <a:srgbClr val="004988"/>
                </a:solidFill>
                <a:latin typeface="+mj-lt"/>
              </a:rPr>
              <a:t>t</a:t>
            </a:r>
            <a:r>
              <a:rPr lang="en-GB" i="1" dirty="0" err="1" smtClean="0">
                <a:solidFill>
                  <a:srgbClr val="004988"/>
                </a:solidFill>
                <a:latin typeface="+mj-lt"/>
              </a:rPr>
              <a:t>h</a:t>
            </a:r>
            <a:r>
              <a:rPr lang="en-GB" baseline="-25000" dirty="0" err="1" smtClean="0">
                <a:solidFill>
                  <a:srgbClr val="004988"/>
                </a:solidFill>
                <a:latin typeface="+mj-lt"/>
              </a:rPr>
              <a:t>Co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.</a:t>
            </a:r>
            <a:endParaRPr lang="en-GB" baseline="-25000" dirty="0">
              <a:solidFill>
                <a:srgbClr val="004988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48540" y="5775647"/>
            <a:ext cx="2815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4988"/>
              </a:buClr>
            </a:pPr>
            <a:r>
              <a:rPr lang="en-GB" dirty="0">
                <a:solidFill>
                  <a:srgbClr val="004988"/>
                </a:solidFill>
                <a:latin typeface="+mj-lt"/>
              </a:rPr>
              <a:t>The exchange coupled composite behaviour was demonstrated.</a:t>
            </a:r>
          </a:p>
        </p:txBody>
      </p:sp>
      <p:sp>
        <p:nvSpPr>
          <p:cNvPr id="54" name="CasellaDiTesto 33"/>
          <p:cNvSpPr txBox="1"/>
          <p:nvPr/>
        </p:nvSpPr>
        <p:spPr>
          <a:xfrm>
            <a:off x="5224510" y="3165674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Reversible</a:t>
            </a:r>
          </a:p>
          <a:p>
            <a:pPr algn="ctr"/>
            <a:r>
              <a:rPr lang="en-GB" dirty="0" smtClean="0">
                <a:latin typeface="+mj-lt"/>
              </a:rPr>
              <a:t>reversal</a:t>
            </a:r>
            <a:endParaRPr lang="en-GB" dirty="0">
              <a:latin typeface="+mj-lt"/>
            </a:endParaRPr>
          </a:p>
        </p:txBody>
      </p:sp>
      <p:sp>
        <p:nvSpPr>
          <p:cNvPr id="55" name="Rettangolo 12"/>
          <p:cNvSpPr/>
          <p:nvPr/>
        </p:nvSpPr>
        <p:spPr>
          <a:xfrm>
            <a:off x="3527884" y="3176972"/>
            <a:ext cx="1620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rreversible processes appear</a:t>
            </a:r>
            <a:endParaRPr lang="en-GB" dirty="0">
              <a:latin typeface="+mn-lt"/>
            </a:endParaRPr>
          </a:p>
        </p:txBody>
      </p:sp>
      <p:sp>
        <p:nvSpPr>
          <p:cNvPr id="56" name="Rettangolo 36"/>
          <p:cNvSpPr>
            <a:spLocks noChangeArrowheads="1"/>
          </p:cNvSpPr>
          <p:nvPr/>
        </p:nvSpPr>
        <p:spPr bwMode="auto">
          <a:xfrm>
            <a:off x="7517295" y="3689239"/>
            <a:ext cx="1377950" cy="523875"/>
          </a:xfrm>
          <a:prstGeom prst="rect">
            <a:avLst/>
          </a:prstGeom>
          <a:solidFill>
            <a:srgbClr val="BDBF18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j-lt"/>
              </a:rPr>
              <a:t>Improved  </a:t>
            </a:r>
            <a:r>
              <a:rPr lang="en-GB" sz="1400" dirty="0" smtClean="0">
                <a:latin typeface="+mj-lt"/>
              </a:rPr>
              <a:t>Writability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5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68868"/>
              </p:ext>
            </p:extLst>
          </p:nvPr>
        </p:nvGraphicFramePr>
        <p:xfrm>
          <a:off x="8177437" y="4329100"/>
          <a:ext cx="717808" cy="44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zione" r:id="rId7" imgW="710891" imgH="444307" progId="Equation.3">
                  <p:embed/>
                </p:oleObj>
              </mc:Choice>
              <mc:Fallback>
                <p:oleObj name="Equazione" r:id="rId7" imgW="710891" imgH="444307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437" y="4329100"/>
                        <a:ext cx="717808" cy="448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 bwMode="auto">
          <a:xfrm flipV="1">
            <a:off x="5224510" y="3262083"/>
            <a:ext cx="0" cy="2159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76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0" y="0"/>
            <a:ext cx="287524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49425" y="1808163"/>
            <a:ext cx="5645150" cy="26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600" baseline="-25000" dirty="0" smtClean="0">
                <a:solidFill>
                  <a:srgbClr val="000000"/>
                </a:solidFill>
                <a:latin typeface="Century Gothic" pitchFamily="34" charset="0"/>
              </a:rPr>
              <a:t>THANK </a:t>
            </a:r>
            <a:r>
              <a:rPr lang="en-GB" sz="6600" baseline="-25000" dirty="0">
                <a:solidFill>
                  <a:srgbClr val="000000"/>
                </a:solidFill>
                <a:latin typeface="Century Gothic" pitchFamily="34" charset="0"/>
              </a:rPr>
              <a:t>YOU FOR THE ATTENTION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796" y="0"/>
            <a:ext cx="9219313" cy="6858000"/>
            <a:chOff x="-2796" y="0"/>
            <a:chExt cx="9219313" cy="6858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-2796" y="0"/>
              <a:ext cx="9219312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Book Cov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08" y="432048"/>
              <a:ext cx="4502002" cy="6021288"/>
            </a:xfrm>
            <a:prstGeom prst="rect">
              <a:avLst/>
            </a:prstGeom>
          </p:spPr>
        </p:pic>
        <p:sp>
          <p:nvSpPr>
            <p:cNvPr id="20" name="TextBox 1"/>
            <p:cNvSpPr txBox="1"/>
            <p:nvPr/>
          </p:nvSpPr>
          <p:spPr>
            <a:xfrm>
              <a:off x="4780403" y="404664"/>
              <a:ext cx="434857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" dirty="0">
                  <a:solidFill>
                    <a:srgbClr val="062D42"/>
                  </a:solidFill>
                  <a:latin typeface="Century Gothic" pitchFamily="34" charset="0"/>
                </a:rPr>
                <a:t>The book </a:t>
              </a:r>
              <a:r>
                <a:rPr lang="en-US" sz="1000" dirty="0" smtClean="0">
                  <a:solidFill>
                    <a:srgbClr val="062D42"/>
                  </a:solidFill>
                  <a:latin typeface="Century Gothic" pitchFamily="34" charset="0"/>
                </a:rPr>
                <a:t>reports </a:t>
              </a:r>
              <a:r>
                <a:rPr lang="en-US" sz="1000" dirty="0">
                  <a:solidFill>
                    <a:srgbClr val="062D42"/>
                  </a:solidFill>
                  <a:latin typeface="Century Gothic" pitchFamily="34" charset="0"/>
                </a:rPr>
                <a:t>on the most recent progresses and developments in data storage from the recording medium perspective.  Theoretical, experimental as well as technological aspects are presented, with special  emphasis on the materials</a:t>
              </a:r>
              <a:r>
                <a:rPr lang="en-US" altLang="en-US" sz="1000" dirty="0">
                  <a:solidFill>
                    <a:srgbClr val="062D42"/>
                  </a:solidFill>
                  <a:latin typeface="Century Gothic" pitchFamily="34" charset="0"/>
                </a:rPr>
                <a:t>’</a:t>
              </a:r>
              <a:r>
                <a:rPr lang="en-US" sz="1000" dirty="0">
                  <a:solidFill>
                    <a:srgbClr val="062D42"/>
                  </a:solidFill>
                  <a:latin typeface="Century Gothic" pitchFamily="34" charset="0"/>
                </a:rPr>
                <a:t> features for next generation </a:t>
              </a:r>
              <a:r>
                <a:rPr lang="en-US" sz="1000" dirty="0" smtClean="0">
                  <a:solidFill>
                    <a:srgbClr val="062D42"/>
                  </a:solidFill>
                  <a:latin typeface="Century Gothic" pitchFamily="34" charset="0"/>
                </a:rPr>
                <a:t>perpendicular recording </a:t>
              </a:r>
              <a:r>
                <a:rPr lang="en-US" sz="1000" dirty="0">
                  <a:solidFill>
                    <a:srgbClr val="062D42"/>
                  </a:solidFill>
                  <a:latin typeface="Century Gothic" pitchFamily="34" charset="0"/>
                </a:rPr>
                <a:t>media. The book also reports on emerging magnetic memories, which are potential candidates for future </a:t>
              </a:r>
              <a:r>
                <a:rPr lang="fr-FR" sz="1000" dirty="0">
                  <a:solidFill>
                    <a:srgbClr val="062D42"/>
                  </a:solidFill>
                  <a:latin typeface="Century Gothic" pitchFamily="34" charset="0"/>
                </a:rPr>
                <a:t>information </a:t>
              </a:r>
              <a:r>
                <a:rPr lang="fr-FR" sz="1000" dirty="0" err="1">
                  <a:solidFill>
                    <a:srgbClr val="062D42"/>
                  </a:solidFill>
                  <a:latin typeface="Century Gothic" pitchFamily="34" charset="0"/>
                </a:rPr>
                <a:t>storage</a:t>
              </a:r>
              <a:r>
                <a:rPr lang="fr-FR" sz="1000" dirty="0">
                  <a:solidFill>
                    <a:srgbClr val="062D42"/>
                  </a:solidFill>
                  <a:latin typeface="Century Gothic" pitchFamily="34" charset="0"/>
                </a:rPr>
                <a:t> </a:t>
              </a:r>
              <a:r>
                <a:rPr lang="fr-FR" sz="1000" dirty="0" err="1">
                  <a:solidFill>
                    <a:srgbClr val="062D42"/>
                  </a:solidFill>
                  <a:latin typeface="Century Gothic" pitchFamily="34" charset="0"/>
                </a:rPr>
                <a:t>devices</a:t>
              </a:r>
              <a:r>
                <a:rPr lang="fr-FR" sz="1000" dirty="0">
                  <a:solidFill>
                    <a:srgbClr val="062D42"/>
                  </a:solidFill>
                  <a:latin typeface="Century Gothic" pitchFamily="34" charset="0"/>
                </a:rPr>
                <a:t>.</a:t>
              </a:r>
              <a:endParaRPr lang="en-US" sz="1000" dirty="0">
                <a:solidFill>
                  <a:srgbClr val="062D42"/>
                </a:solidFill>
                <a:latin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80403" y="1996093"/>
              <a:ext cx="4436114" cy="4601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1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Fundamentals of Magnetism </a:t>
              </a:r>
              <a:endParaRPr lang="en-US" dirty="0" smtClean="0">
                <a:solidFill>
                  <a:srgbClr val="062D42"/>
                </a:solidFill>
                <a:latin typeface="+mj-lt"/>
              </a:endParaRP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P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Allia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G. </a:t>
              </a:r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Barrera</a:t>
              </a: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2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Hard Disk Drives: Fundamentals and Perspectives </a:t>
              </a:r>
              <a:endParaRPr lang="en-US" dirty="0" smtClean="0">
                <a:solidFill>
                  <a:srgbClr val="062D42"/>
                </a:solidFill>
                <a:latin typeface="+mj-lt"/>
              </a:endParaRP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G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Bertero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G.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Guo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S.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Dahandeh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A. </a:t>
              </a:r>
              <a:r>
                <a:rPr lang="en-US" sz="1000" dirty="0" err="1" smtClean="0">
                  <a:solidFill>
                    <a:srgbClr val="062D42"/>
                  </a:solidFill>
                  <a:latin typeface="+mj-lt"/>
                </a:rPr>
                <a:t>Krishman</a:t>
              </a:r>
              <a:endParaRPr lang="en-US" sz="1000" dirty="0" smtClean="0">
                <a:solidFill>
                  <a:srgbClr val="062D42"/>
                </a:solidFill>
                <a:latin typeface="+mj-lt"/>
              </a:endParaRP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3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Conventional Perpendicular Magnetic Recording </a:t>
              </a:r>
              <a:r>
                <a:rPr lang="en-US" dirty="0" smtClean="0">
                  <a:solidFill>
                    <a:srgbClr val="062D42"/>
                  </a:solidFill>
                  <a:latin typeface="+mj-lt"/>
                </a:rPr>
                <a:t>Media</a:t>
              </a: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H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.-S. </a:t>
              </a:r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Jung</a:t>
              </a: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4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Energy Assisted Magnetic Recording </a:t>
              </a:r>
              <a:endParaRPr lang="en-US" dirty="0" smtClean="0">
                <a:solidFill>
                  <a:srgbClr val="062D42"/>
                </a:solidFill>
                <a:latin typeface="+mj-lt"/>
              </a:endParaRP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E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Gage, K.-Z.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Gao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J.-G. </a:t>
              </a:r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Zhu</a:t>
              </a: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5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L1</a:t>
              </a:r>
              <a:r>
                <a:rPr lang="en-US" baseline="-25000" dirty="0">
                  <a:solidFill>
                    <a:srgbClr val="062D42"/>
                  </a:solidFill>
                  <a:latin typeface="+mj-lt"/>
                </a:rPr>
                <a:t>0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-FePt Granular Films for Heat Assisted Magnetic Recording </a:t>
              </a:r>
              <a:r>
                <a:rPr lang="en-US" dirty="0" smtClean="0">
                  <a:solidFill>
                    <a:srgbClr val="062D42"/>
                  </a:solidFill>
                  <a:latin typeface="+mj-lt"/>
                </a:rPr>
                <a:t>Media</a:t>
              </a: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K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Hono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Y.K. </a:t>
              </a:r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Takahashi</a:t>
              </a: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it-IT" b="1" dirty="0" err="1">
                  <a:solidFill>
                    <a:srgbClr val="0A4C70"/>
                  </a:solidFill>
                  <a:latin typeface="+mj-lt"/>
                </a:rPr>
                <a:t>Chapter</a:t>
              </a:r>
              <a:r>
                <a:rPr lang="it-IT" b="1" dirty="0">
                  <a:solidFill>
                    <a:srgbClr val="0A4C70"/>
                  </a:solidFill>
                  <a:latin typeface="+mj-lt"/>
                </a:rPr>
                <a:t>  6</a:t>
              </a:r>
              <a:r>
                <a:rPr lang="it-IT" dirty="0">
                  <a:solidFill>
                    <a:srgbClr val="062D42"/>
                  </a:solidFill>
                  <a:latin typeface="+mj-lt"/>
                </a:rPr>
                <a:t>.  Exchange-</a:t>
              </a:r>
              <a:r>
                <a:rPr lang="it-IT" dirty="0" err="1">
                  <a:solidFill>
                    <a:srgbClr val="062D42"/>
                  </a:solidFill>
                  <a:latin typeface="+mj-lt"/>
                </a:rPr>
                <a:t>Coupled</a:t>
              </a:r>
              <a:r>
                <a:rPr lang="it-IT" dirty="0">
                  <a:solidFill>
                    <a:srgbClr val="062D42"/>
                  </a:solidFill>
                  <a:latin typeface="+mj-lt"/>
                </a:rPr>
                <a:t> Composite Media </a:t>
              </a:r>
              <a:endParaRPr lang="it-IT" dirty="0" smtClean="0">
                <a:solidFill>
                  <a:srgbClr val="062D42"/>
                </a:solidFill>
                <a:latin typeface="+mj-lt"/>
              </a:endParaRPr>
            </a:p>
            <a:p>
              <a:r>
                <a:rPr lang="it-IT" sz="1000" dirty="0" err="1" smtClean="0">
                  <a:solidFill>
                    <a:srgbClr val="062D42"/>
                  </a:solidFill>
                  <a:latin typeface="+mj-lt"/>
                </a:rPr>
                <a:t>F</a:t>
              </a:r>
              <a:r>
                <a:rPr lang="it-IT" sz="1000" dirty="0">
                  <a:solidFill>
                    <a:srgbClr val="062D42"/>
                  </a:solidFill>
                  <a:latin typeface="+mj-lt"/>
                </a:rPr>
                <a:t>. Casoli, L. Nasi, </a:t>
              </a:r>
              <a:r>
                <a:rPr lang="it-IT" sz="1000" dirty="0" err="1">
                  <a:solidFill>
                    <a:srgbClr val="062D42"/>
                  </a:solidFill>
                  <a:latin typeface="+mj-lt"/>
                </a:rPr>
                <a:t>F</a:t>
              </a:r>
              <a:r>
                <a:rPr lang="it-IT" sz="1000" dirty="0">
                  <a:solidFill>
                    <a:srgbClr val="062D42"/>
                  </a:solidFill>
                  <a:latin typeface="+mj-lt"/>
                </a:rPr>
                <a:t>. Albertini, P. </a:t>
              </a:r>
              <a:r>
                <a:rPr lang="it-IT" sz="1000" dirty="0" smtClean="0">
                  <a:solidFill>
                    <a:srgbClr val="062D42"/>
                  </a:solidFill>
                  <a:latin typeface="+mj-lt"/>
                </a:rPr>
                <a:t>Lupo</a:t>
              </a: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7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Bit Patterned Magnetic </a:t>
              </a:r>
              <a:r>
                <a:rPr lang="en-US" dirty="0" smtClean="0">
                  <a:solidFill>
                    <a:srgbClr val="062D42"/>
                  </a:solidFill>
                  <a:latin typeface="+mj-lt"/>
                </a:rPr>
                <a:t>Recording</a:t>
              </a: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D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Makarov, P. Krone, M. </a:t>
              </a:r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Albrecht</a:t>
              </a:r>
              <a:endParaRPr lang="en-US" sz="1000" dirty="0">
                <a:solidFill>
                  <a:srgbClr val="062D42"/>
                </a:solidFill>
                <a:latin typeface="+mj-lt"/>
              </a:endParaRPr>
            </a:p>
            <a:p>
              <a:endParaRPr lang="en-US" sz="500" dirty="0" smtClean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 smtClean="0">
                  <a:solidFill>
                    <a:srgbClr val="0A4C70"/>
                  </a:solidFill>
                  <a:latin typeface="+mj-lt"/>
                </a:rPr>
                <a:t>Chapter  </a:t>
              </a:r>
              <a:r>
                <a:rPr lang="en-US" b="1" dirty="0">
                  <a:solidFill>
                    <a:srgbClr val="0A4C70"/>
                  </a:solidFill>
                  <a:latin typeface="+mj-lt"/>
                </a:rPr>
                <a:t>8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Magnetic Characterization of Perpendicular Recording </a:t>
              </a:r>
              <a:r>
                <a:rPr lang="en-US" dirty="0" smtClean="0">
                  <a:solidFill>
                    <a:srgbClr val="062D42"/>
                  </a:solidFill>
                  <a:latin typeface="+mj-lt"/>
                </a:rPr>
                <a:t>Media</a:t>
              </a: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G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Varvaro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A.M.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Testa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E.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Agostinelli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D.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Peddis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S. </a:t>
              </a:r>
              <a:r>
                <a:rPr lang="en-US" sz="1000" dirty="0" err="1" smtClean="0">
                  <a:solidFill>
                    <a:srgbClr val="062D42"/>
                  </a:solidFill>
                  <a:latin typeface="+mj-lt"/>
                </a:rPr>
                <a:t>Laureti</a:t>
              </a:r>
              <a:endParaRPr lang="en-US" sz="1000" dirty="0">
                <a:solidFill>
                  <a:srgbClr val="062D42"/>
                </a:solidFill>
                <a:latin typeface="+mj-lt"/>
              </a:endParaRPr>
            </a:p>
            <a:p>
              <a:endParaRPr lang="it-IT" sz="500" dirty="0">
                <a:solidFill>
                  <a:srgbClr val="062D42"/>
                </a:solidFill>
                <a:latin typeface="+mj-lt"/>
              </a:endParaRPr>
            </a:p>
            <a:p>
              <a:r>
                <a:rPr lang="en-US" b="1" dirty="0">
                  <a:solidFill>
                    <a:srgbClr val="0A4C70"/>
                  </a:solidFill>
                  <a:latin typeface="+mj-lt"/>
                </a:rPr>
                <a:t>Chapter  9</a:t>
              </a:r>
              <a:r>
                <a:rPr lang="en-US" dirty="0">
                  <a:solidFill>
                    <a:srgbClr val="062D42"/>
                  </a:solidFill>
                  <a:latin typeface="+mj-lt"/>
                </a:rPr>
                <a:t>.  New Trends in Magnetic </a:t>
              </a:r>
              <a:r>
                <a:rPr lang="en-US" dirty="0" smtClean="0">
                  <a:solidFill>
                    <a:srgbClr val="062D42"/>
                  </a:solidFill>
                  <a:latin typeface="+mj-lt"/>
                </a:rPr>
                <a:t>Memories</a:t>
              </a:r>
            </a:p>
            <a:p>
              <a:r>
                <a:rPr lang="en-US" sz="1000" dirty="0" smtClean="0">
                  <a:solidFill>
                    <a:srgbClr val="062D42"/>
                  </a:solidFill>
                  <a:latin typeface="+mj-lt"/>
                </a:rPr>
                <a:t>R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. </a:t>
              </a:r>
              <a:r>
                <a:rPr lang="en-US" sz="1000" dirty="0" err="1">
                  <a:solidFill>
                    <a:srgbClr val="062D42"/>
                  </a:solidFill>
                  <a:latin typeface="+mj-lt"/>
                </a:rPr>
                <a:t>Bertacco</a:t>
              </a:r>
              <a:r>
                <a:rPr lang="en-US" sz="1000" dirty="0">
                  <a:solidFill>
                    <a:srgbClr val="062D42"/>
                  </a:solidFill>
                  <a:latin typeface="+mj-lt"/>
                </a:rPr>
                <a:t>, M. </a:t>
              </a:r>
              <a:r>
                <a:rPr lang="en-US" sz="1000" dirty="0" err="1" smtClean="0">
                  <a:solidFill>
                    <a:srgbClr val="062D42"/>
                  </a:solidFill>
                  <a:latin typeface="+mj-lt"/>
                </a:rPr>
                <a:t>Cantoni</a:t>
              </a:r>
              <a:endParaRPr lang="it-IT" sz="1000" dirty="0">
                <a:solidFill>
                  <a:srgbClr val="062D4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65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9425" y="1808163"/>
            <a:ext cx="5645150" cy="26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600" baseline="-25000" dirty="0" smtClean="0">
                <a:solidFill>
                  <a:srgbClr val="000000"/>
                </a:solidFill>
                <a:latin typeface="Century Gothic" pitchFamily="34" charset="0"/>
              </a:rPr>
              <a:t>Additional Information</a:t>
            </a:r>
            <a:endParaRPr lang="en-GB" sz="6600" baseline="-25000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US" dirty="0" smtClean="0"/>
              <a:t>Exchange Coupled Composite Media</a:t>
            </a:r>
            <a:endParaRPr lang="en-GB" dirty="0" smtClean="0"/>
          </a:p>
        </p:txBody>
      </p:sp>
      <p:sp>
        <p:nvSpPr>
          <p:cNvPr id="5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Ledge-Type 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Systems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5"/>
          <a:stretch/>
        </p:blipFill>
        <p:spPr bwMode="auto">
          <a:xfrm>
            <a:off x="2447764" y="915325"/>
            <a:ext cx="4212468" cy="532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r="16320" b="19150"/>
          <a:stretch/>
        </p:blipFill>
        <p:spPr bwMode="auto">
          <a:xfrm>
            <a:off x="368985" y="3693575"/>
            <a:ext cx="2123660" cy="221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8"/>
          <p:cNvSpPr/>
          <p:nvPr/>
        </p:nvSpPr>
        <p:spPr>
          <a:xfrm>
            <a:off x="98059" y="1916832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988"/>
                </a:solidFill>
                <a:latin typeface="+mj-lt"/>
              </a:rPr>
              <a:t>Nano-patterned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geometries </a:t>
            </a:r>
          </a:p>
        </p:txBody>
      </p:sp>
      <p:pic>
        <p:nvPicPr>
          <p:cNvPr id="8" name="Immagin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6" r="33591"/>
          <a:stretch/>
        </p:blipFill>
        <p:spPr>
          <a:xfrm>
            <a:off x="104215" y="2176651"/>
            <a:ext cx="2353002" cy="135683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8059" y="1916832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988"/>
                </a:solidFill>
                <a:latin typeface="+mj-lt"/>
              </a:rPr>
              <a:t>Nano-patterned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geometries </a:t>
            </a:r>
          </a:p>
        </p:txBody>
      </p:sp>
      <p:pic>
        <p:nvPicPr>
          <p:cNvPr id="11" name="Immagine 10" descr="Figure 1-2.png"/>
          <p:cNvPicPr/>
          <p:nvPr/>
        </p:nvPicPr>
        <p:blipFill>
          <a:blip r:embed="rId6" cstate="print"/>
          <a:srcRect t="8879" b="60165"/>
          <a:stretch>
            <a:fillRect/>
          </a:stretch>
        </p:blipFill>
        <p:spPr>
          <a:xfrm>
            <a:off x="80953" y="1151775"/>
            <a:ext cx="3016168" cy="803806"/>
          </a:xfrm>
          <a:prstGeom prst="rect">
            <a:avLst/>
          </a:prstGeom>
        </p:spPr>
      </p:pic>
      <p:sp>
        <p:nvSpPr>
          <p:cNvPr id="12" name="Rettangolo 6"/>
          <p:cNvSpPr/>
          <p:nvPr/>
        </p:nvSpPr>
        <p:spPr>
          <a:xfrm>
            <a:off x="93841" y="908720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988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ingle-element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structures </a:t>
            </a:r>
          </a:p>
        </p:txBody>
      </p:sp>
      <p:sp>
        <p:nvSpPr>
          <p:cNvPr id="3" name="Rettangolo 2"/>
          <p:cNvSpPr/>
          <p:nvPr/>
        </p:nvSpPr>
        <p:spPr>
          <a:xfrm>
            <a:off x="-17160" y="5953764"/>
            <a:ext cx="3365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D. </a:t>
            </a:r>
            <a:r>
              <a:rPr lang="en-US" dirty="0" err="1">
                <a:latin typeface="+mj-lt"/>
              </a:rPr>
              <a:t>Goll</a:t>
            </a:r>
            <a:r>
              <a:rPr lang="en-US" dirty="0">
                <a:latin typeface="+mj-lt"/>
              </a:rPr>
              <a:t> and S. Macke, APL 93 152512  </a:t>
            </a:r>
            <a:r>
              <a:rPr lang="en-US" b="1" dirty="0">
                <a:latin typeface="+mj-lt"/>
              </a:rPr>
              <a:t>2008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7130"/>
              </p:ext>
            </p:extLst>
          </p:nvPr>
        </p:nvGraphicFramePr>
        <p:xfrm>
          <a:off x="6516217" y="1008085"/>
          <a:ext cx="2544052" cy="3717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519"/>
                <a:gridCol w="945533"/>
              </a:tblGrid>
              <a:tr h="57253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TYPE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237703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Single elements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Cube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1.57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Mushroom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1.71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Gamma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1.45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Capped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1.18</a:t>
                      </a:r>
                      <a:endParaRPr lang="en-US" sz="1200" dirty="0"/>
                    </a:p>
                  </a:txBody>
                  <a:tcPr anchor="ctr"/>
                </a:tc>
              </a:tr>
              <a:tr h="172211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Nanopatterns</a:t>
                      </a:r>
                      <a:endParaRPr lang="en-US" sz="1200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Half-filled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1.23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Filled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Capped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86148"/>
              </p:ext>
            </p:extLst>
          </p:nvPr>
        </p:nvGraphicFramePr>
        <p:xfrm>
          <a:off x="8244408" y="1069184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Equation" r:id="rId7" imgW="774700" imgH="431800" progId="Equation.3">
                  <p:embed/>
                </p:oleObj>
              </mc:Choice>
              <mc:Fallback>
                <p:oleObj name="Equation" r:id="rId7" imgW="774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4408" y="1069184"/>
                        <a:ext cx="77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444208" y="4794120"/>
            <a:ext cx="2150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entury Gothic" pitchFamily="34" charset="0"/>
              </a:rPr>
              <a:t>GAIN </a:t>
            </a:r>
            <a:r>
              <a:rPr lang="en-GB" sz="1400" b="1" dirty="0" smtClean="0">
                <a:solidFill>
                  <a:srgbClr val="000000"/>
                </a:solidFill>
                <a:latin typeface="Century Gothic" pitchFamily="34" charset="0"/>
              </a:rPr>
              <a:t>FACTOR (</a:t>
            </a:r>
            <a:r>
              <a:rPr lang="en-GB" sz="1400" b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ξ</a:t>
            </a:r>
            <a:r>
              <a:rPr lang="en-GB" sz="1400" b="1" dirty="0">
                <a:solidFill>
                  <a:srgbClr val="000000"/>
                </a:solidFill>
                <a:latin typeface="Century Gothic" pitchFamily="34" charset="0"/>
              </a:rPr>
              <a:t>)</a:t>
            </a:r>
            <a:endParaRPr lang="en-GB" sz="1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19" name="Gruppo 35"/>
          <p:cNvGrpSpPr/>
          <p:nvPr/>
        </p:nvGrpSpPr>
        <p:grpSpPr>
          <a:xfrm>
            <a:off x="6444208" y="5134575"/>
            <a:ext cx="2617198" cy="598681"/>
            <a:chOff x="9869865" y="2189468"/>
            <a:chExt cx="2617198" cy="598681"/>
          </a:xfrm>
        </p:grpSpPr>
        <p:sp>
          <p:nvSpPr>
            <p:cNvPr id="20" name="CasellaDiTesto 34"/>
            <p:cNvSpPr txBox="1"/>
            <p:nvPr/>
          </p:nvSpPr>
          <p:spPr>
            <a:xfrm>
              <a:off x="9884676" y="2189468"/>
              <a:ext cx="2253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ξ</a:t>
              </a:r>
              <a:r>
                <a:rPr lang="en-GB" b="1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 =1 </a:t>
              </a:r>
              <a:r>
                <a:rPr lang="en-GB" dirty="0" smtClean="0">
                  <a:latin typeface="+mj-lt"/>
                </a:rPr>
                <a:t>Single </a:t>
              </a:r>
              <a:r>
                <a:rPr lang="en-GB" dirty="0" smtClean="0">
                  <a:latin typeface="+mj-lt"/>
                </a:rPr>
                <a:t>S-W Hard Phase</a:t>
              </a:r>
              <a:endParaRPr lang="en-GB" dirty="0">
                <a:latin typeface="+mj-lt"/>
              </a:endParaRPr>
            </a:p>
          </p:txBody>
        </p:sp>
        <p:sp>
          <p:nvSpPr>
            <p:cNvPr id="21" name="CasellaDiTesto 115"/>
            <p:cNvSpPr txBox="1"/>
            <p:nvPr/>
          </p:nvSpPr>
          <p:spPr>
            <a:xfrm>
              <a:off x="9869865" y="2511150"/>
              <a:ext cx="2617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ξ</a:t>
              </a:r>
              <a:r>
                <a:rPr lang="en-GB" b="1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 &gt;1 </a:t>
              </a:r>
              <a:r>
                <a:rPr lang="en-GB" dirty="0" smtClean="0">
                  <a:latin typeface="+mj-lt"/>
                </a:rPr>
                <a:t>Exchange Coupled </a:t>
              </a:r>
              <a:r>
                <a:rPr lang="en-GB" dirty="0" smtClean="0">
                  <a:latin typeface="+mj-lt"/>
                </a:rPr>
                <a:t>System </a:t>
              </a:r>
              <a:endParaRPr lang="en-GB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80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ANGULAR REMANENCE CURVE (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US" sz="1700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M</a:t>
            </a:r>
            <a:r>
              <a:rPr lang="en-US" sz="17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vs. </a:t>
            </a: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Symbol" charset="2"/>
                <a:ea typeface="ＭＳ Ｐゴシック" charset="0"/>
                <a:cs typeface="Symbol" charset="2"/>
              </a:rPr>
              <a:t>f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36512" y="2564904"/>
            <a:ext cx="3355346" cy="3537012"/>
            <a:chOff x="190941" y="2132856"/>
            <a:chExt cx="3355346" cy="35370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540" y="2384884"/>
              <a:ext cx="2027836" cy="32849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91319" y="2132856"/>
              <a:ext cx="1649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medium-axis – [110]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9692" y="3773430"/>
              <a:ext cx="1385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+mj-lt"/>
                </a:rPr>
                <a:t>hard</a:t>
              </a:r>
              <a:r>
                <a:rPr lang="en-US" dirty="0" smtClean="0">
                  <a:latin typeface="+mj-lt"/>
                </a:rPr>
                <a:t>-axis – [100]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7383" y="2348880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+mj-lt"/>
                </a:rPr>
                <a:t>easy</a:t>
              </a:r>
              <a:r>
                <a:rPr lang="en-US" dirty="0" smtClean="0">
                  <a:latin typeface="+mj-lt"/>
                </a:rPr>
                <a:t>-axis – [111]</a:t>
              </a:r>
              <a:endParaRPr lang="en-US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5716" y="2996952"/>
              <a:ext cx="9215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4988"/>
                  </a:solidFill>
                  <a:latin typeface="+mj-lt"/>
                </a:rPr>
                <a:t>Co</a:t>
              </a:r>
              <a:r>
                <a:rPr lang="it-IT" b="1" dirty="0" smtClean="0">
                  <a:solidFill>
                    <a:srgbClr val="004988"/>
                  </a:solidFill>
                  <a:latin typeface="+mj-lt"/>
                </a:rPr>
                <a:t> </a:t>
              </a:r>
            </a:p>
            <a:p>
              <a:pPr algn="ctr"/>
              <a:r>
                <a:rPr lang="it-IT" dirty="0" smtClean="0">
                  <a:solidFill>
                    <a:srgbClr val="004988"/>
                  </a:solidFill>
                  <a:latin typeface="+mj-lt"/>
                </a:rPr>
                <a:t>FCC (001)</a:t>
              </a:r>
              <a:endParaRPr lang="en-US" dirty="0">
                <a:solidFill>
                  <a:srgbClr val="004988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941" y="3753036"/>
              <a:ext cx="852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+mj-lt"/>
                </a:rPr>
                <a:t>easy</a:t>
              </a:r>
              <a:r>
                <a:rPr lang="en-US" dirty="0" smtClean="0">
                  <a:latin typeface="+mj-lt"/>
                </a:rPr>
                <a:t>-axis</a:t>
              </a:r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7724" y="4617132"/>
              <a:ext cx="8643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4988"/>
                  </a:solidFill>
                  <a:latin typeface="+mj-lt"/>
                </a:rPr>
                <a:t>L1</a:t>
              </a:r>
              <a:r>
                <a:rPr lang="it-IT" sz="1400" b="1" baseline="-25000" dirty="0" smtClean="0">
                  <a:solidFill>
                    <a:srgbClr val="004988"/>
                  </a:solidFill>
                  <a:latin typeface="+mj-lt"/>
                </a:rPr>
                <a:t>0</a:t>
              </a:r>
              <a:r>
                <a:rPr lang="it-IT" sz="1400" b="1" dirty="0" smtClean="0">
                  <a:solidFill>
                    <a:srgbClr val="004988"/>
                  </a:solidFill>
                  <a:latin typeface="+mj-lt"/>
                </a:rPr>
                <a:t>-FePt</a:t>
              </a:r>
              <a:r>
                <a:rPr lang="it-IT" b="1" dirty="0" smtClean="0">
                  <a:solidFill>
                    <a:srgbClr val="004988"/>
                  </a:solidFill>
                  <a:latin typeface="+mj-lt"/>
                </a:rPr>
                <a:t> </a:t>
              </a:r>
            </a:p>
            <a:p>
              <a:pPr algn="ctr"/>
              <a:r>
                <a:rPr lang="it-IT" dirty="0" smtClean="0">
                  <a:solidFill>
                    <a:srgbClr val="004988"/>
                  </a:solidFill>
                  <a:latin typeface="+mj-lt"/>
                </a:rPr>
                <a:t>FCT (001)</a:t>
              </a:r>
              <a:endParaRPr lang="en-US" dirty="0">
                <a:solidFill>
                  <a:srgbClr val="004988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5807" y="922516"/>
            <a:ext cx="1880721" cy="1607189"/>
            <a:chOff x="4311459" y="1507206"/>
            <a:chExt cx="1880721" cy="1607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5996" y="1561299"/>
              <a:ext cx="1505552" cy="15530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43607" y="2816932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[100]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1499" y="1592796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[001]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1459" y="2791961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[010]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236215" y="1668516"/>
              <a:ext cx="756084" cy="1800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5920602" y="1844824"/>
              <a:ext cx="72008" cy="8640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39933" y="1507206"/>
              <a:ext cx="808231" cy="301614"/>
            </a:xfrm>
            <a:prstGeom prst="rect">
              <a:avLst/>
            </a:prstGeom>
            <a:noFill/>
          </p:spPr>
          <p:txBody>
            <a:bodyPr wrap="none" rtlCol="0">
              <a:prstTxWarp prst="textSlantDown">
                <a:avLst>
                  <a:gd name="adj" fmla="val 33231"/>
                </a:avLst>
              </a:prstTxWarp>
              <a:spAutoFit/>
            </a:bodyPr>
            <a:lstStyle/>
            <a:p>
              <a:r>
                <a:rPr lang="en-GB" sz="1000" dirty="0" smtClean="0">
                  <a:latin typeface="+mj-lt"/>
                </a:rPr>
                <a:t>(100) plane</a:t>
              </a:r>
              <a:endParaRPr lang="en-GB" sz="1000" dirty="0">
                <a:latin typeface="+mj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236215" y="2096852"/>
              <a:ext cx="451909" cy="432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373556"/>
                </p:ext>
              </p:extLst>
            </p:nvPr>
          </p:nvGraphicFramePr>
          <p:xfrm>
            <a:off x="5671232" y="1808820"/>
            <a:ext cx="304924" cy="326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44" name="Equation" r:id="rId5" imgW="164520" imgH="182520" progId="Equation.3">
                    <p:embed/>
                  </p:oleObj>
                </mc:Choice>
                <mc:Fallback>
                  <p:oleObj name="Equation" r:id="rId5" imgW="164520" imgH="1825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1232" y="1808820"/>
                          <a:ext cx="304924" cy="3267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Pie 25"/>
            <p:cNvSpPr/>
            <p:nvPr/>
          </p:nvSpPr>
          <p:spPr bwMode="auto">
            <a:xfrm rot="6921160">
              <a:off x="5098977" y="2371595"/>
              <a:ext cx="328365" cy="362000"/>
            </a:xfrm>
            <a:prstGeom prst="pie">
              <a:avLst>
                <a:gd name="adj1" fmla="val 12076144"/>
                <a:gd name="adj2" fmla="val 15476912"/>
              </a:avLst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96558" y="2276872"/>
              <a:ext cx="291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latin typeface="Symbol" charset="2"/>
                  <a:cs typeface="Symbol" charset="2"/>
                </a:rPr>
                <a:t>f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966771" y="451701"/>
            <a:ext cx="2192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38" name="CasellaDiTesto 58"/>
          <p:cNvSpPr txBox="1"/>
          <p:nvPr/>
        </p:nvSpPr>
        <p:spPr bwMode="auto">
          <a:xfrm>
            <a:off x="3416267" y="838828"/>
            <a:ext cx="131526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9.5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39" name="TextBox 33"/>
          <p:cNvSpPr txBox="1"/>
          <p:nvPr/>
        </p:nvSpPr>
        <p:spPr>
          <a:xfrm>
            <a:off x="3635896" y="4990458"/>
            <a:ext cx="547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4988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j-lt"/>
              </a:rPr>
              <a:t>The symmetry is essentially two folds </a:t>
            </a:r>
          </a:p>
          <a:p>
            <a:pPr indent="287338"/>
            <a:r>
              <a:rPr lang="en-US" sz="1400" dirty="0" smtClean="0">
                <a:latin typeface="+mj-lt"/>
              </a:rPr>
              <a:t>→ </a:t>
            </a:r>
            <a:r>
              <a:rPr lang="en-US" sz="1400" dirty="0" smtClean="0">
                <a:solidFill>
                  <a:srgbClr val="004988"/>
                </a:solidFill>
                <a:latin typeface="+mj-lt"/>
              </a:rPr>
              <a:t>The system behaves as a uniaxial perpendicular media</a:t>
            </a:r>
            <a:endParaRPr lang="en-US" sz="1400" dirty="0">
              <a:solidFill>
                <a:srgbClr val="004988"/>
              </a:solidFill>
              <a:latin typeface="+mj-lt"/>
            </a:endParaRPr>
          </a:p>
        </p:txBody>
      </p:sp>
      <p:sp>
        <p:nvSpPr>
          <p:cNvPr id="40" name="Rectangle 35"/>
          <p:cNvSpPr/>
          <p:nvPr/>
        </p:nvSpPr>
        <p:spPr>
          <a:xfrm>
            <a:off x="3648127" y="5517232"/>
            <a:ext cx="5100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4988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L</a:t>
            </a:r>
            <a:r>
              <a:rPr lang="en-US" sz="1400" dirty="0" smtClean="0">
                <a:latin typeface="+mj-lt"/>
              </a:rPr>
              <a:t>obes </a:t>
            </a:r>
            <a:r>
              <a:rPr lang="en-US" sz="1400" dirty="0">
                <a:latin typeface="+mj-lt"/>
              </a:rPr>
              <a:t>of weaker intensity appear around 0</a:t>
            </a:r>
            <a:r>
              <a:rPr lang="en-US" sz="1400" dirty="0" smtClean="0">
                <a:latin typeface="+mj-lt"/>
              </a:rPr>
              <a:t>° and </a:t>
            </a:r>
            <a:r>
              <a:rPr lang="en-US" sz="1400" dirty="0">
                <a:latin typeface="+mj-lt"/>
              </a:rPr>
              <a:t>180</a:t>
            </a:r>
            <a:r>
              <a:rPr lang="en-US" sz="1400" dirty="0" smtClean="0">
                <a:latin typeface="+mj-lt"/>
              </a:rPr>
              <a:t>°</a:t>
            </a:r>
            <a:endParaRPr lang="en-US" sz="1400" dirty="0">
              <a:latin typeface="+mj-lt"/>
            </a:endParaRPr>
          </a:p>
        </p:txBody>
      </p:sp>
      <p:pic>
        <p:nvPicPr>
          <p:cNvPr id="30" name="Immagin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64704"/>
            <a:ext cx="5498225" cy="42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2699"/>
            <a:ext cx="8974866" cy="541342"/>
          </a:xfrm>
        </p:spPr>
        <p:txBody>
          <a:bodyPr/>
          <a:lstStyle/>
          <a:p>
            <a:r>
              <a:rPr lang="en-US" dirty="0" smtClean="0"/>
              <a:t>Magnetic Properties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ANGULAR REMANENCE CURVE (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M</a:t>
            </a:r>
            <a:r>
              <a:rPr lang="en-US" sz="1700" baseline="-250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M</a:t>
            </a:r>
            <a:r>
              <a:rPr lang="en-US" sz="1700" baseline="-250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vs. </a:t>
            </a: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Symbol" charset="2"/>
                <a:ea typeface="ＭＳ Ｐゴシック" charset="0"/>
                <a:cs typeface="Symbol" charset="2"/>
              </a:rPr>
              <a:t>f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36512" y="2816932"/>
            <a:ext cx="2761122" cy="3284984"/>
            <a:chOff x="190941" y="2384884"/>
            <a:chExt cx="2761122" cy="32849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540" y="2384884"/>
              <a:ext cx="2027836" cy="32849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015716" y="2996952"/>
              <a:ext cx="9215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4988"/>
                  </a:solidFill>
                  <a:latin typeface="+mj-lt"/>
                </a:rPr>
                <a:t>Co</a:t>
              </a:r>
              <a:r>
                <a:rPr lang="it-IT" b="1" dirty="0" smtClean="0">
                  <a:solidFill>
                    <a:srgbClr val="004988"/>
                  </a:solidFill>
                  <a:latin typeface="+mj-lt"/>
                </a:rPr>
                <a:t> </a:t>
              </a:r>
            </a:p>
            <a:p>
              <a:pPr algn="ctr"/>
              <a:r>
                <a:rPr lang="it-IT" dirty="0" smtClean="0">
                  <a:solidFill>
                    <a:srgbClr val="004988"/>
                  </a:solidFill>
                  <a:latin typeface="+mj-lt"/>
                </a:rPr>
                <a:t>FCC (001)</a:t>
              </a:r>
              <a:endParaRPr lang="en-US" dirty="0">
                <a:solidFill>
                  <a:srgbClr val="004988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941" y="3753036"/>
              <a:ext cx="852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+mj-lt"/>
                </a:rPr>
                <a:t>easy</a:t>
              </a:r>
              <a:r>
                <a:rPr lang="en-US" dirty="0" smtClean="0">
                  <a:latin typeface="+mj-lt"/>
                </a:rPr>
                <a:t>-axis</a:t>
              </a:r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7724" y="4617132"/>
              <a:ext cx="8643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4988"/>
                  </a:solidFill>
                  <a:latin typeface="+mj-lt"/>
                </a:rPr>
                <a:t>L1</a:t>
              </a:r>
              <a:r>
                <a:rPr lang="it-IT" sz="1400" b="1" baseline="-25000" dirty="0" smtClean="0">
                  <a:solidFill>
                    <a:srgbClr val="004988"/>
                  </a:solidFill>
                  <a:latin typeface="+mj-lt"/>
                </a:rPr>
                <a:t>0</a:t>
              </a:r>
              <a:r>
                <a:rPr lang="it-IT" sz="1400" b="1" dirty="0" smtClean="0">
                  <a:solidFill>
                    <a:srgbClr val="004988"/>
                  </a:solidFill>
                  <a:latin typeface="+mj-lt"/>
                </a:rPr>
                <a:t>-FePt</a:t>
              </a:r>
              <a:r>
                <a:rPr lang="it-IT" b="1" dirty="0" smtClean="0">
                  <a:solidFill>
                    <a:srgbClr val="004988"/>
                  </a:solidFill>
                  <a:latin typeface="+mj-lt"/>
                </a:rPr>
                <a:t> </a:t>
              </a:r>
            </a:p>
            <a:p>
              <a:pPr algn="ctr"/>
              <a:r>
                <a:rPr lang="it-IT" dirty="0" smtClean="0">
                  <a:solidFill>
                    <a:srgbClr val="004988"/>
                  </a:solidFill>
                  <a:latin typeface="+mj-lt"/>
                </a:rPr>
                <a:t>FCT (001)</a:t>
              </a:r>
              <a:endParaRPr lang="en-US" dirty="0">
                <a:solidFill>
                  <a:srgbClr val="004988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5807" y="922516"/>
            <a:ext cx="1880721" cy="1607189"/>
            <a:chOff x="4311459" y="1507206"/>
            <a:chExt cx="1880721" cy="1607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5996" y="1561299"/>
              <a:ext cx="1505552" cy="15530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43607" y="2816932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[100]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1499" y="1592796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[001]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1459" y="2791961"/>
              <a:ext cx="548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[010]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236215" y="1668516"/>
              <a:ext cx="756084" cy="1800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5920602" y="1844824"/>
              <a:ext cx="72008" cy="8640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39933" y="1507206"/>
              <a:ext cx="808231" cy="301614"/>
            </a:xfrm>
            <a:prstGeom prst="rect">
              <a:avLst/>
            </a:prstGeom>
            <a:noFill/>
          </p:spPr>
          <p:txBody>
            <a:bodyPr wrap="none" rtlCol="0">
              <a:prstTxWarp prst="textSlantDown">
                <a:avLst>
                  <a:gd name="adj" fmla="val 33231"/>
                </a:avLst>
              </a:prstTxWarp>
              <a:spAutoFit/>
            </a:bodyPr>
            <a:lstStyle/>
            <a:p>
              <a:r>
                <a:rPr lang="en-GB" sz="1000" dirty="0" smtClean="0">
                  <a:latin typeface="+mj-lt"/>
                </a:rPr>
                <a:t>(100) plane</a:t>
              </a:r>
              <a:endParaRPr lang="en-GB" sz="1000" dirty="0">
                <a:latin typeface="+mj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236215" y="2096852"/>
              <a:ext cx="451909" cy="432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9520742"/>
                </p:ext>
              </p:extLst>
            </p:nvPr>
          </p:nvGraphicFramePr>
          <p:xfrm>
            <a:off x="5671232" y="1808820"/>
            <a:ext cx="304924" cy="326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68" name="Equation" r:id="rId5" imgW="164520" imgH="182520" progId="Equation.3">
                    <p:embed/>
                  </p:oleObj>
                </mc:Choice>
                <mc:Fallback>
                  <p:oleObj name="Equation" r:id="rId5" imgW="164520" imgH="1825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1232" y="1808820"/>
                          <a:ext cx="304924" cy="3267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Pie 25"/>
            <p:cNvSpPr/>
            <p:nvPr/>
          </p:nvSpPr>
          <p:spPr bwMode="auto">
            <a:xfrm rot="6921160">
              <a:off x="5098977" y="2371595"/>
              <a:ext cx="328365" cy="362000"/>
            </a:xfrm>
            <a:prstGeom prst="pie">
              <a:avLst>
                <a:gd name="adj1" fmla="val 12076144"/>
                <a:gd name="adj2" fmla="val 15476912"/>
              </a:avLst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96558" y="2276872"/>
              <a:ext cx="291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latin typeface="Symbol" charset="2"/>
                  <a:cs typeface="Symbol" charset="2"/>
                </a:rPr>
                <a:t>f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144072" y="4653136"/>
            <a:ext cx="6504492" cy="1107996"/>
            <a:chOff x="3815916" y="5093312"/>
            <a:chExt cx="6504492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5904147" y="5093312"/>
              <a:ext cx="441626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GB" sz="1400" dirty="0" smtClean="0">
                  <a:latin typeface="+mj-lt"/>
                </a:rPr>
                <a:t>Magneto crystalline anisotropy</a:t>
              </a:r>
            </a:p>
            <a:p>
              <a:pPr marL="179388"/>
              <a:r>
                <a:rPr lang="en-GB" dirty="0" smtClean="0">
                  <a:latin typeface="+mj-lt"/>
                </a:rPr>
                <a:t>L1</a:t>
              </a:r>
              <a:r>
                <a:rPr lang="en-GB" baseline="-25000" dirty="0" smtClean="0">
                  <a:latin typeface="+mj-lt"/>
                </a:rPr>
                <a:t>0</a:t>
              </a:r>
              <a:r>
                <a:rPr lang="en-GB" dirty="0" smtClean="0">
                  <a:latin typeface="+mj-lt"/>
                </a:rPr>
                <a:t>-FePt (FCT): Uniaxial</a:t>
              </a:r>
            </a:p>
            <a:p>
              <a:pPr marL="179388"/>
              <a:r>
                <a:rPr lang="en-GB" dirty="0" smtClean="0">
                  <a:latin typeface="+mj-lt"/>
                </a:rPr>
                <a:t>Co (FCC): Cubic (k</a:t>
              </a:r>
              <a:r>
                <a:rPr lang="en-GB" baseline="-25000" dirty="0" smtClean="0">
                  <a:latin typeface="+mj-lt"/>
                </a:rPr>
                <a:t>1</a:t>
              </a:r>
              <a:r>
                <a:rPr lang="en-GB" dirty="0" smtClean="0">
                  <a:latin typeface="+mj-lt"/>
                </a:rPr>
                <a:t> and K</a:t>
              </a:r>
              <a:r>
                <a:rPr lang="en-GB" baseline="-25000" dirty="0" smtClean="0">
                  <a:latin typeface="+mj-lt"/>
                </a:rPr>
                <a:t>2</a:t>
              </a:r>
              <a:r>
                <a:rPr lang="en-GB" dirty="0" smtClean="0">
                  <a:latin typeface="+mj-lt"/>
                </a:rPr>
                <a:t> are both negative)*</a:t>
              </a:r>
              <a:endParaRPr lang="en-GB" sz="1400" dirty="0" smtClean="0">
                <a:latin typeface="+mj-lt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GB" sz="1400" dirty="0" smtClean="0">
                  <a:latin typeface="+mj-lt"/>
                </a:rPr>
                <a:t>Shape anisotropy</a:t>
              </a:r>
            </a:p>
            <a:p>
              <a:pPr marL="171450" indent="-171450">
                <a:buFont typeface="Arial"/>
                <a:buChar char="•"/>
              </a:pPr>
              <a:r>
                <a:rPr lang="en-GB" sz="1400" dirty="0" smtClean="0">
                  <a:latin typeface="+mj-lt"/>
                </a:rPr>
                <a:t>Interface exchange coupling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5916" y="5282624"/>
              <a:ext cx="18722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Angular Remanence Curve depends on 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2" name="Left Brace 31"/>
            <p:cNvSpPr/>
            <p:nvPr/>
          </p:nvSpPr>
          <p:spPr bwMode="auto">
            <a:xfrm>
              <a:off x="5688125" y="5138608"/>
              <a:ext cx="216023" cy="1052159"/>
            </a:xfrm>
            <a:prstGeom prst="leftBrace">
              <a:avLst>
                <a:gd name="adj1" fmla="val 7460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966771" y="451701"/>
            <a:ext cx="2192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(@ ISM – CNR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, Roma -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Italy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38" name="CasellaDiTesto 58"/>
          <p:cNvSpPr txBox="1"/>
          <p:nvPr/>
        </p:nvSpPr>
        <p:spPr bwMode="auto">
          <a:xfrm>
            <a:off x="3959932" y="780963"/>
            <a:ext cx="131526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9.5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33" name="CasellaDiTesto 58"/>
          <p:cNvSpPr txBox="1"/>
          <p:nvPr/>
        </p:nvSpPr>
        <p:spPr bwMode="auto">
          <a:xfrm>
            <a:off x="7164288" y="780963"/>
            <a:ext cx="13003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th</a:t>
            </a:r>
            <a:r>
              <a:rPr lang="en-GB" sz="1400" b="1" i="1" baseline="-25000" dirty="0" err="1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Co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= 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</a:rPr>
              <a:t>20</a:t>
            </a:r>
            <a:r>
              <a:rPr lang="en-GB" sz="1400" b="1" dirty="0" smtClean="0">
                <a:solidFill>
                  <a:srgbClr val="004988"/>
                </a:solidFill>
                <a:latin typeface="+mn-lt"/>
                <a:ea typeface="ＭＳ Ｐゴシック" charset="-128"/>
                <a:cs typeface="+mn-cs"/>
              </a:rPr>
              <a:t> nm </a:t>
            </a:r>
            <a:endParaRPr lang="en-GB" sz="1400" b="1" dirty="0">
              <a:solidFill>
                <a:srgbClr val="004988"/>
              </a:solidFill>
              <a:ea typeface="ＭＳ Ｐゴシック" charset="-128"/>
              <a:cs typeface="+mn-cs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7070893" y="375303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Six-folds symmetry</a:t>
            </a:r>
          </a:p>
          <a:p>
            <a:pPr algn="ctr"/>
            <a:r>
              <a:rPr lang="en-US" dirty="0" smtClean="0">
                <a:solidFill>
                  <a:srgbClr val="004988"/>
                </a:solidFill>
                <a:latin typeface="+mj-lt"/>
              </a:rPr>
              <a:t>→ Multi-axial system</a:t>
            </a:r>
            <a:endParaRPr lang="en-US" dirty="0">
              <a:solidFill>
                <a:srgbClr val="004988"/>
              </a:solidFill>
              <a:latin typeface="+mj-lt"/>
            </a:endParaRPr>
          </a:p>
        </p:txBody>
      </p:sp>
      <p:sp>
        <p:nvSpPr>
          <p:cNvPr id="35" name="TextBox 33"/>
          <p:cNvSpPr txBox="1"/>
          <p:nvPr/>
        </p:nvSpPr>
        <p:spPr>
          <a:xfrm>
            <a:off x="3163593" y="3721717"/>
            <a:ext cx="284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004988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The symmetry is essentially two folds → </a:t>
            </a:r>
            <a:r>
              <a:rPr lang="en-US" dirty="0" smtClean="0">
                <a:solidFill>
                  <a:srgbClr val="004988"/>
                </a:solidFill>
                <a:latin typeface="+mj-lt"/>
              </a:rPr>
              <a:t>The system behaves as a uniaxial perpendicular media.</a:t>
            </a:r>
            <a:endParaRPr lang="en-US" dirty="0">
              <a:solidFill>
                <a:srgbClr val="004988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63593" y="4304168"/>
            <a:ext cx="284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004988"/>
              </a:buCl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obes </a:t>
            </a:r>
            <a:r>
              <a:rPr lang="en-US" dirty="0">
                <a:latin typeface="+mj-lt"/>
              </a:rPr>
              <a:t>of weaker intensity appear around 0°and </a:t>
            </a:r>
            <a:r>
              <a:rPr lang="it-IT" dirty="0" smtClean="0">
                <a:latin typeface="+mj-lt"/>
              </a:rPr>
              <a:t>180°</a:t>
            </a:r>
            <a:endParaRPr lang="en-US" dirty="0">
              <a:latin typeface="+mj-lt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72716"/>
            <a:ext cx="3701707" cy="283464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25" y="887077"/>
            <a:ext cx="3701707" cy="283464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452795" y="5805264"/>
            <a:ext cx="6943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latin typeface="+mj-lt"/>
              </a:rPr>
              <a:t>*J.E. Fisher </a:t>
            </a:r>
            <a:r>
              <a:rPr lang="it-IT" sz="1000" dirty="0">
                <a:latin typeface="+mj-lt"/>
              </a:rPr>
              <a:t>and </a:t>
            </a:r>
            <a:r>
              <a:rPr lang="it-IT" sz="1000" dirty="0" smtClean="0">
                <a:latin typeface="+mj-lt"/>
              </a:rPr>
              <a:t>J. </a:t>
            </a:r>
            <a:r>
              <a:rPr lang="it-IT" sz="1000" dirty="0" err="1" smtClean="0">
                <a:latin typeface="+mj-lt"/>
              </a:rPr>
              <a:t>Goddard</a:t>
            </a:r>
            <a:r>
              <a:rPr lang="it-IT" sz="1000" dirty="0" smtClean="0">
                <a:latin typeface="+mj-lt"/>
              </a:rPr>
              <a:t>, </a:t>
            </a:r>
            <a:r>
              <a:rPr lang="it-IT" sz="1000" i="1" dirty="0" smtClean="0">
                <a:latin typeface="+mj-lt"/>
              </a:rPr>
              <a:t>J. </a:t>
            </a:r>
            <a:r>
              <a:rPr lang="it-IT" sz="1000" i="1" dirty="0" err="1">
                <a:latin typeface="+mj-lt"/>
              </a:rPr>
              <a:t>P</a:t>
            </a:r>
            <a:r>
              <a:rPr lang="it-IT" sz="1000" i="1" dirty="0" err="1" smtClean="0">
                <a:latin typeface="+mj-lt"/>
              </a:rPr>
              <a:t>hys</a:t>
            </a:r>
            <a:r>
              <a:rPr lang="it-IT" sz="1000" i="1" dirty="0" smtClean="0">
                <a:latin typeface="+mj-lt"/>
              </a:rPr>
              <a:t>. </a:t>
            </a:r>
            <a:r>
              <a:rPr lang="it-IT" sz="1000" i="1" dirty="0" err="1" smtClean="0">
                <a:latin typeface="+mj-lt"/>
              </a:rPr>
              <a:t>Soc</a:t>
            </a:r>
            <a:r>
              <a:rPr lang="it-IT" sz="1000" i="1" dirty="0" smtClean="0">
                <a:latin typeface="+mj-lt"/>
              </a:rPr>
              <a:t>. </a:t>
            </a:r>
            <a:r>
              <a:rPr lang="it-IT" sz="1000" i="1" dirty="0" err="1" smtClean="0">
                <a:latin typeface="+mj-lt"/>
              </a:rPr>
              <a:t>Jap</a:t>
            </a:r>
            <a:r>
              <a:rPr lang="it-IT" sz="1000" i="1" dirty="0" smtClean="0">
                <a:latin typeface="+mj-lt"/>
              </a:rPr>
              <a:t>. </a:t>
            </a:r>
            <a:r>
              <a:rPr lang="it-IT" sz="1000" dirty="0" smtClean="0">
                <a:latin typeface="+mj-lt"/>
              </a:rPr>
              <a:t>25 143 </a:t>
            </a:r>
            <a:r>
              <a:rPr lang="it-IT" sz="1000" b="1" dirty="0" smtClean="0">
                <a:latin typeface="+mj-lt"/>
              </a:rPr>
              <a:t>1968</a:t>
            </a:r>
          </a:p>
          <a:p>
            <a:r>
              <a:rPr lang="it-IT" sz="1000" b="1" dirty="0" smtClean="0">
                <a:latin typeface="+mj-lt"/>
              </a:rPr>
              <a:t> </a:t>
            </a:r>
            <a:r>
              <a:rPr lang="it-IT" sz="1000" dirty="0">
                <a:latin typeface="+mj-lt"/>
              </a:rPr>
              <a:t>M. </a:t>
            </a:r>
            <a:r>
              <a:rPr lang="it-IT" sz="1000" dirty="0" err="1">
                <a:latin typeface="+mj-lt"/>
              </a:rPr>
              <a:t>Getzlaff</a:t>
            </a:r>
            <a:r>
              <a:rPr lang="it-IT" sz="1000" dirty="0">
                <a:latin typeface="+mj-lt"/>
              </a:rPr>
              <a:t> </a:t>
            </a:r>
            <a:r>
              <a:rPr lang="it-IT" sz="1000" dirty="0" smtClean="0">
                <a:latin typeface="+mj-lt"/>
              </a:rPr>
              <a:t>, </a:t>
            </a:r>
            <a:r>
              <a:rPr lang="en-GB" sz="1000" dirty="0" smtClean="0">
                <a:latin typeface="+mj-lt"/>
              </a:rPr>
              <a:t>“</a:t>
            </a:r>
            <a:r>
              <a:rPr lang="en-US" sz="1000" dirty="0">
                <a:latin typeface="+mj-lt"/>
              </a:rPr>
              <a:t>Magnetic Anisotropy Effects” in </a:t>
            </a:r>
            <a:r>
              <a:rPr lang="en-GB" sz="1000" i="1" dirty="0">
                <a:latin typeface="+mj-lt"/>
              </a:rPr>
              <a:t>Fundamental of </a:t>
            </a:r>
            <a:r>
              <a:rPr lang="en-GB" sz="1000" i="1" dirty="0" smtClean="0">
                <a:latin typeface="+mj-lt"/>
              </a:rPr>
              <a:t>Magnetism, </a:t>
            </a:r>
            <a:r>
              <a:rPr lang="it-IT" sz="1000" i="1" dirty="0" smtClean="0">
                <a:latin typeface="+mj-lt"/>
              </a:rPr>
              <a:t> </a:t>
            </a:r>
            <a:r>
              <a:rPr lang="it-IT" sz="1000" dirty="0">
                <a:latin typeface="+mj-lt"/>
              </a:rPr>
              <a:t>M. </a:t>
            </a:r>
            <a:r>
              <a:rPr lang="it-IT" sz="1000" dirty="0" err="1">
                <a:latin typeface="+mj-lt"/>
              </a:rPr>
              <a:t>Getzlaff</a:t>
            </a:r>
            <a:r>
              <a:rPr lang="it-IT" sz="1000" dirty="0">
                <a:latin typeface="+mj-lt"/>
              </a:rPr>
              <a:t> Ed., </a:t>
            </a:r>
            <a:r>
              <a:rPr lang="it-IT" sz="1000" dirty="0" err="1">
                <a:latin typeface="+mj-lt"/>
              </a:rPr>
              <a:t>Springer</a:t>
            </a:r>
            <a:r>
              <a:rPr lang="it-IT" sz="1000" dirty="0">
                <a:latin typeface="+mj-lt"/>
              </a:rPr>
              <a:t>, </a:t>
            </a:r>
            <a:r>
              <a:rPr lang="it-IT" sz="1000" b="1" dirty="0">
                <a:latin typeface="+mj-lt"/>
              </a:rPr>
              <a:t>2007</a:t>
            </a:r>
          </a:p>
        </p:txBody>
      </p:sp>
      <p:sp>
        <p:nvSpPr>
          <p:cNvPr id="39" name="TextBox 9"/>
          <p:cNvSpPr txBox="1"/>
          <p:nvPr/>
        </p:nvSpPr>
        <p:spPr>
          <a:xfrm>
            <a:off x="1363866" y="2564904"/>
            <a:ext cx="164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medium-axis – [110]</a:t>
            </a:r>
            <a:endParaRPr lang="en-US" dirty="0">
              <a:latin typeface="+mj-lt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572239" y="4205478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hard</a:t>
            </a:r>
            <a:r>
              <a:rPr lang="en-US" dirty="0" smtClean="0">
                <a:latin typeface="+mj-lt"/>
              </a:rPr>
              <a:t>-axis – [100]</a:t>
            </a:r>
            <a:endParaRPr lang="en-US" dirty="0">
              <a:latin typeface="+mj-lt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1939930" y="2780928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easy</a:t>
            </a:r>
            <a:r>
              <a:rPr lang="en-US" dirty="0" smtClean="0">
                <a:latin typeface="+mj-lt"/>
              </a:rPr>
              <a:t>-axis – [111]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317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 in digital data storage capacity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4494" t="6419" b="28902"/>
          <a:stretch>
            <a:fillRect/>
          </a:stretch>
        </p:blipFill>
        <p:spPr bwMode="auto">
          <a:xfrm>
            <a:off x="1693130" y="907417"/>
            <a:ext cx="529113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763" y="3249613"/>
            <a:ext cx="9139237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cap="small" dirty="0">
                <a:latin typeface="+mj-lt"/>
                <a:ea typeface="ＭＳ Ｐゴシック" pitchFamily="34" charset="-128"/>
              </a:rPr>
              <a:t>Volume of data has been increasing by </a:t>
            </a:r>
            <a:r>
              <a:rPr lang="en-GB" b="1" cap="small" dirty="0">
                <a:solidFill>
                  <a:srgbClr val="1077B0"/>
                </a:solidFill>
                <a:latin typeface="+mj-lt"/>
                <a:ea typeface="ＭＳ Ｐゴシック" pitchFamily="34" charset="-128"/>
              </a:rPr>
              <a:t>40%</a:t>
            </a:r>
            <a:r>
              <a:rPr lang="en-GB" cap="small" dirty="0">
                <a:latin typeface="+mj-lt"/>
                <a:ea typeface="ＭＳ Ｐゴシック" pitchFamily="34" charset="-128"/>
              </a:rPr>
              <a:t> annually</a:t>
            </a:r>
          </a:p>
          <a:p>
            <a:pPr algn="ctr"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  <a:p>
            <a:pPr algn="ctr"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  <a:p>
            <a:pPr algn="ctr"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  <a:cs typeface="Arial"/>
              </a:rPr>
              <a:t>Storage devises have been continuously improved in terms of </a:t>
            </a:r>
            <a:r>
              <a:rPr lang="en-GB" b="1" dirty="0">
                <a:solidFill>
                  <a:srgbClr val="1077B0"/>
                </a:solidFill>
                <a:latin typeface="+mj-lt"/>
                <a:ea typeface="ＭＳ Ｐゴシック" pitchFamily="34" charset="-128"/>
                <a:cs typeface="Arial"/>
              </a:rPr>
              <a:t>capacity</a:t>
            </a:r>
            <a:r>
              <a:rPr lang="en-GB" dirty="0">
                <a:latin typeface="+mj-lt"/>
                <a:ea typeface="ＭＳ Ｐゴシック" pitchFamily="34" charset="-128"/>
                <a:cs typeface="Arial"/>
              </a:rPr>
              <a:t>, </a:t>
            </a:r>
            <a:r>
              <a:rPr lang="en-GB" b="1" dirty="0">
                <a:solidFill>
                  <a:srgbClr val="1077B0"/>
                </a:solidFill>
                <a:latin typeface="+mj-lt"/>
                <a:ea typeface="ＭＳ Ｐゴシック" pitchFamily="34" charset="-128"/>
                <a:cs typeface="Arial"/>
              </a:rPr>
              <a:t>performance</a:t>
            </a:r>
            <a:r>
              <a:rPr lang="en-GB" dirty="0">
                <a:latin typeface="+mj-lt"/>
                <a:ea typeface="ＭＳ Ｐゴシック" pitchFamily="34" charset="-128"/>
                <a:cs typeface="Arial"/>
              </a:rPr>
              <a:t>, </a:t>
            </a:r>
            <a:r>
              <a:rPr lang="en-GB" b="1" dirty="0">
                <a:solidFill>
                  <a:srgbClr val="1077B0"/>
                </a:solidFill>
                <a:latin typeface="+mj-lt"/>
                <a:ea typeface="ＭＳ Ｐゴシック" pitchFamily="34" charset="-128"/>
                <a:cs typeface="Arial"/>
              </a:rPr>
              <a:t>reliability</a:t>
            </a:r>
            <a:r>
              <a:rPr lang="en-GB" dirty="0">
                <a:latin typeface="+mj-lt"/>
                <a:ea typeface="ＭＳ Ｐゴシック" pitchFamily="34" charset="-128"/>
                <a:cs typeface="Arial"/>
              </a:rPr>
              <a:t> and </a:t>
            </a:r>
            <a:r>
              <a:rPr lang="en-GB" b="1" dirty="0">
                <a:solidFill>
                  <a:srgbClr val="1077B0"/>
                </a:solidFill>
                <a:latin typeface="+mj-lt"/>
                <a:ea typeface="ＭＳ Ｐゴシック" pitchFamily="34" charset="-128"/>
                <a:cs typeface="Arial"/>
              </a:rPr>
              <a:t>cost</a:t>
            </a:r>
            <a:endParaRPr lang="en-GB" dirty="0">
              <a:solidFill>
                <a:srgbClr val="1077B0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5" name="Gruppo 6"/>
          <p:cNvGrpSpPr>
            <a:grpSpLocks/>
          </p:cNvGrpSpPr>
          <p:nvPr/>
        </p:nvGrpSpPr>
        <p:grpSpPr bwMode="auto">
          <a:xfrm>
            <a:off x="1142193" y="5225020"/>
            <a:ext cx="3067050" cy="998538"/>
            <a:chOff x="3607804" y="1085363"/>
            <a:chExt cx="3065854" cy="999180"/>
          </a:xfrm>
        </p:grpSpPr>
        <p:pic>
          <p:nvPicPr>
            <p:cNvPr id="6" name="Picture 4" descr="http://www.surroundsoundmusic.com/wp-content/uploads/C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7804" y="1085363"/>
              <a:ext cx="831469" cy="83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>
            <a:xfrm>
              <a:off x="4428222" y="1160024"/>
              <a:ext cx="2080400" cy="2779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cap="small" dirty="0">
                  <a:solidFill>
                    <a:srgbClr val="0A4C70"/>
                  </a:solidFill>
                  <a:latin typeface="Century Gothic"/>
                  <a:ea typeface="+mn-ea"/>
                </a:rPr>
                <a:t>Optical Disk Drives (</a:t>
              </a:r>
              <a:r>
                <a:rPr lang="en-GB" b="1" cap="small" dirty="0" err="1">
                  <a:solidFill>
                    <a:srgbClr val="0A4C70"/>
                  </a:solidFill>
                  <a:latin typeface="Century Gothic"/>
                  <a:ea typeface="+mn-ea"/>
                </a:rPr>
                <a:t>ODDs</a:t>
              </a:r>
              <a:r>
                <a:rPr lang="en-GB" b="1" cap="small" dirty="0">
                  <a:solidFill>
                    <a:srgbClr val="0A4C70"/>
                  </a:solidFill>
                  <a:latin typeface="Century Gothic"/>
                  <a:ea typeface="+mn-ea"/>
                </a:rPr>
                <a:t>)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434569" y="1352234"/>
              <a:ext cx="2239089" cy="4003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00B050"/>
                  </a:solidFill>
                  <a:latin typeface="Century Gothic"/>
                  <a:ea typeface="+mn-ea"/>
                </a:rPr>
                <a:t>PROS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Reliability, Life-time, Cost, Transportability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4429808" y="1684236"/>
              <a:ext cx="2243850" cy="4003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FF0000"/>
                  </a:solidFill>
                  <a:latin typeface="Century Gothic"/>
                  <a:ea typeface="+mn-ea"/>
                </a:rPr>
                <a:t>CONS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Reusability, Writing-time, Capacity</a:t>
              </a:r>
            </a:p>
          </p:txBody>
        </p:sp>
      </p:grpSp>
      <p:grpSp>
        <p:nvGrpSpPr>
          <p:cNvPr id="10" name="Gruppo 11"/>
          <p:cNvGrpSpPr>
            <a:grpSpLocks/>
          </p:cNvGrpSpPr>
          <p:nvPr/>
        </p:nvGrpSpPr>
        <p:grpSpPr bwMode="auto">
          <a:xfrm>
            <a:off x="4593418" y="4401108"/>
            <a:ext cx="3182938" cy="862012"/>
            <a:chOff x="3502565" y="2348880"/>
            <a:chExt cx="3182968" cy="862045"/>
          </a:xfrm>
        </p:grpSpPr>
        <p:grpSp>
          <p:nvGrpSpPr>
            <p:cNvPr id="11" name="Gruppo 29"/>
            <p:cNvGrpSpPr>
              <a:grpSpLocks/>
            </p:cNvGrpSpPr>
            <p:nvPr/>
          </p:nvGrpSpPr>
          <p:grpSpPr bwMode="auto">
            <a:xfrm>
              <a:off x="3502565" y="2348880"/>
              <a:ext cx="3048996" cy="862045"/>
              <a:chOff x="3502565" y="2348880"/>
              <a:chExt cx="3048996" cy="862045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02565" y="2420888"/>
                <a:ext cx="856788" cy="790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4067720" y="2348880"/>
                <a:ext cx="2341585" cy="2762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cap="small" dirty="0">
                    <a:solidFill>
                      <a:srgbClr val="0A4C70"/>
                    </a:solidFill>
                    <a:latin typeface="Century Gothic"/>
                    <a:ea typeface="+mn-ea"/>
                  </a:rPr>
                  <a:t>Hard Disk Drives (</a:t>
                </a:r>
                <a:r>
                  <a:rPr lang="en-GB" b="1" cap="small" dirty="0" err="1">
                    <a:solidFill>
                      <a:srgbClr val="0A4C70"/>
                    </a:solidFill>
                    <a:latin typeface="Century Gothic"/>
                    <a:ea typeface="+mn-ea"/>
                  </a:rPr>
                  <a:t>HDDs</a:t>
                </a:r>
                <a:r>
                  <a:rPr lang="en-GB" b="1" cap="small" dirty="0">
                    <a:solidFill>
                      <a:srgbClr val="0A4C70"/>
                    </a:solidFill>
                    <a:latin typeface="Century Gothic"/>
                    <a:ea typeface="+mn-ea"/>
                  </a:rPr>
                  <a:t>)</a:t>
                </a: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4313786" y="2558438"/>
                <a:ext cx="2238396" cy="4000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rgbClr val="00B050"/>
                    </a:solidFill>
                    <a:latin typeface="Century Gothic"/>
                    <a:ea typeface="+mn-ea"/>
                  </a:rPr>
                  <a:t>PROS</a:t>
                </a:r>
                <a:r>
                  <a:rPr lang="en-GB" sz="1000" dirty="0">
                    <a:solidFill>
                      <a:srgbClr val="000000"/>
                    </a:solidFill>
                    <a:latin typeface="Century Gothic"/>
                    <a:ea typeface="+mn-ea"/>
                  </a:rPr>
                  <a:t> Cost, Capacity, Availability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00000"/>
                  </a:solidFill>
                  <a:latin typeface="Century Gothic"/>
                  <a:ea typeface="+mn-ea"/>
                </a:endParaRPr>
              </a:p>
            </p:txBody>
          </p:sp>
        </p:grpSp>
        <p:sp>
          <p:nvSpPr>
            <p:cNvPr id="12" name="Rettangolo 11"/>
            <p:cNvSpPr/>
            <p:nvPr/>
          </p:nvSpPr>
          <p:spPr>
            <a:xfrm>
              <a:off x="4310611" y="2736245"/>
              <a:ext cx="2374922" cy="2460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FF0000"/>
                  </a:solidFill>
                  <a:latin typeface="Century Gothic"/>
                  <a:ea typeface="+mn-ea"/>
                </a:rPr>
                <a:t>CONS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Reliability, Write/Read speed</a:t>
              </a:r>
            </a:p>
          </p:txBody>
        </p:sp>
      </p:grpSp>
      <p:grpSp>
        <p:nvGrpSpPr>
          <p:cNvPr id="16" name="Gruppo 17"/>
          <p:cNvGrpSpPr>
            <a:grpSpLocks/>
          </p:cNvGrpSpPr>
          <p:nvPr/>
        </p:nvGrpSpPr>
        <p:grpSpPr bwMode="auto">
          <a:xfrm>
            <a:off x="1037418" y="4423333"/>
            <a:ext cx="3292475" cy="720725"/>
            <a:chOff x="3401972" y="3429000"/>
            <a:chExt cx="3293024" cy="720080"/>
          </a:xfrm>
        </p:grpSpPr>
        <p:pic>
          <p:nvPicPr>
            <p:cNvPr id="17" name="Picture 2" descr="http://cdn.slashgear.com/wp-content/uploads/2012/04/SSD320_x_ra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1972" y="3537451"/>
              <a:ext cx="957381" cy="61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17"/>
            <p:cNvSpPr/>
            <p:nvPr/>
          </p:nvSpPr>
          <p:spPr>
            <a:xfrm>
              <a:off x="4319700" y="3429000"/>
              <a:ext cx="1914844" cy="2775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cap="small" dirty="0">
                  <a:solidFill>
                    <a:srgbClr val="0A4C70"/>
                  </a:solidFill>
                  <a:latin typeface="Century Gothic"/>
                  <a:ea typeface="+mn-ea"/>
                </a:rPr>
                <a:t>Solid State Drives (</a:t>
              </a:r>
              <a:r>
                <a:rPr lang="en-GB" b="1" cap="small" dirty="0" err="1">
                  <a:solidFill>
                    <a:srgbClr val="0A4C70"/>
                  </a:solidFill>
                  <a:latin typeface="Century Gothic"/>
                  <a:ea typeface="+mn-ea"/>
                </a:rPr>
                <a:t>SSDs</a:t>
              </a:r>
              <a:r>
                <a:rPr lang="en-GB" b="1" cap="small" dirty="0">
                  <a:solidFill>
                    <a:srgbClr val="0A4C70"/>
                  </a:solidFill>
                  <a:latin typeface="Century Gothic"/>
                  <a:ea typeface="+mn-ea"/>
                </a:rPr>
                <a:t>)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330815" y="3633604"/>
              <a:ext cx="2343541" cy="2458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00B050"/>
                  </a:solidFill>
                  <a:latin typeface="Century Gothic"/>
                  <a:ea typeface="+mn-ea"/>
                </a:rPr>
                <a:t>PROS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Write/Read speed, Reliability</a:t>
              </a: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319700" y="3808072"/>
              <a:ext cx="2375296" cy="2458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FF0000"/>
                  </a:solidFill>
                  <a:latin typeface="Century Gothic"/>
                  <a:ea typeface="+mn-ea"/>
                </a:rPr>
                <a:t>CONS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Capacity, Life-time, Cost</a:t>
              </a:r>
            </a:p>
          </p:txBody>
        </p:sp>
      </p:grpSp>
      <p:grpSp>
        <p:nvGrpSpPr>
          <p:cNvPr id="21" name="Gruppo 24"/>
          <p:cNvGrpSpPr>
            <a:grpSpLocks/>
          </p:cNvGrpSpPr>
          <p:nvPr/>
        </p:nvGrpSpPr>
        <p:grpSpPr bwMode="auto">
          <a:xfrm>
            <a:off x="4526743" y="5301220"/>
            <a:ext cx="3240088" cy="785813"/>
            <a:chOff x="3466025" y="4479127"/>
            <a:chExt cx="3240260" cy="786077"/>
          </a:xfrm>
        </p:grpSpPr>
        <p:grpSp>
          <p:nvGrpSpPr>
            <p:cNvPr id="22" name="Gruppo 8"/>
            <p:cNvGrpSpPr>
              <a:grpSpLocks/>
            </p:cNvGrpSpPr>
            <p:nvPr/>
          </p:nvGrpSpPr>
          <p:grpSpPr bwMode="auto">
            <a:xfrm>
              <a:off x="3466025" y="4536960"/>
              <a:ext cx="904503" cy="728244"/>
              <a:chOff x="1083121" y="3072469"/>
              <a:chExt cx="1158038" cy="824583"/>
            </a:xfrm>
          </p:grpSpPr>
          <p:pic>
            <p:nvPicPr>
              <p:cNvPr id="26" name="Picture 2" descr="https://encrypted-tbn0.gstatic.com/images?q=tbn:ANd9GcR_8VSiugdh6dMZ3MuI4o5s7ZYI1CW4QcYLTn8HdH4SvKH2Jqh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3121" y="3072469"/>
                <a:ext cx="824583" cy="824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74126" y="3363059"/>
                <a:ext cx="667033" cy="514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ttangolo 22"/>
            <p:cNvSpPr/>
            <p:nvPr/>
          </p:nvSpPr>
          <p:spPr>
            <a:xfrm>
              <a:off x="4309033" y="4479127"/>
              <a:ext cx="2303584" cy="2763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cap="small" dirty="0">
                  <a:solidFill>
                    <a:srgbClr val="0A4C70"/>
                  </a:solidFill>
                  <a:latin typeface="Century Gothic"/>
                  <a:ea typeface="+mn-ea"/>
                </a:rPr>
                <a:t>Flash memory other that </a:t>
              </a:r>
              <a:r>
                <a:rPr lang="en-GB" b="1" cap="small" dirty="0" err="1">
                  <a:solidFill>
                    <a:srgbClr val="0A4C70"/>
                  </a:solidFill>
                  <a:latin typeface="Century Gothic"/>
                  <a:ea typeface="+mn-ea"/>
                </a:rPr>
                <a:t>SSDs</a:t>
              </a:r>
              <a:endParaRPr lang="en-GB" b="1" cap="small" dirty="0">
                <a:solidFill>
                  <a:srgbClr val="0A4C70"/>
                </a:solidFill>
                <a:latin typeface="Century Gothic"/>
                <a:ea typeface="+mn-ea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342372" y="4677632"/>
              <a:ext cx="2343274" cy="246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00B050"/>
                  </a:solidFill>
                  <a:latin typeface="Century Gothic"/>
                  <a:ea typeface="+mn-ea"/>
                </a:rPr>
                <a:t>PROS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Transportability, Reliability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331259" y="4852315"/>
              <a:ext cx="2375026" cy="246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rgbClr val="FF0000"/>
                  </a:solidFill>
                  <a:latin typeface="Century Gothic"/>
                  <a:ea typeface="+mn-ea"/>
                </a:rPr>
                <a:t>CONS</a:t>
              </a:r>
              <a:r>
                <a:rPr lang="en-GB" sz="1000" dirty="0">
                  <a:solidFill>
                    <a:srgbClr val="000000"/>
                  </a:solidFill>
                  <a:latin typeface="Century Gothic"/>
                  <a:ea typeface="+mn-ea"/>
                </a:rPr>
                <a:t> Capacity, Life-time</a:t>
              </a:r>
            </a:p>
          </p:txBody>
        </p:sp>
      </p:grpSp>
      <p:sp>
        <p:nvSpPr>
          <p:cNvPr id="28" name="Freccia in giù 31"/>
          <p:cNvSpPr>
            <a:spLocks noChangeArrowheads="1"/>
          </p:cNvSpPr>
          <p:nvPr/>
        </p:nvSpPr>
        <p:spPr bwMode="auto">
          <a:xfrm>
            <a:off x="4279900" y="3597275"/>
            <a:ext cx="292100" cy="360363"/>
          </a:xfrm>
          <a:prstGeom prst="downArrow">
            <a:avLst>
              <a:gd name="adj1" fmla="val 50000"/>
              <a:gd name="adj2" fmla="val 50028"/>
            </a:avLst>
          </a:prstGeom>
          <a:solidFill>
            <a:srgbClr val="062D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 Drives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8517"/>
            <a:ext cx="335803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107504" y="1880828"/>
            <a:ext cx="2724151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Current HDDs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Recording Density: ~ </a:t>
            </a:r>
            <a:r>
              <a:rPr lang="en-GB" b="1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700 Gb/in</a:t>
            </a:r>
            <a:r>
              <a:rPr lang="en-GB" b="1" baseline="30000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2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HDD sold in </a:t>
            </a:r>
            <a:r>
              <a:rPr lang="en-GB" dirty="0" smtClean="0">
                <a:latin typeface="+mn-lt"/>
                <a:ea typeface="ＭＳ Ｐゴシック" pitchFamily="34" charset="-128"/>
              </a:rPr>
              <a:t>2014: </a:t>
            </a:r>
            <a:r>
              <a:rPr lang="en-GB" dirty="0">
                <a:latin typeface="Arial" charset="0"/>
                <a:ea typeface="ＭＳ Ｐゴシック" pitchFamily="34" charset="-128"/>
              </a:rPr>
              <a:t>~ </a:t>
            </a:r>
            <a:r>
              <a:rPr lang="en-GB" b="1" dirty="0" smtClean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557 </a:t>
            </a:r>
            <a:r>
              <a:rPr lang="en-GB" b="1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million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Cost/Gb: </a:t>
            </a:r>
            <a:r>
              <a:rPr lang="en-GB" b="1" dirty="0" smtClean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0.03 </a:t>
            </a:r>
            <a:r>
              <a:rPr lang="en-GB" b="1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$</a:t>
            </a:r>
          </a:p>
          <a:p>
            <a:pPr algn="ctr">
              <a:defRPr/>
            </a:pPr>
            <a:endParaRPr lang="en-GB" dirty="0">
              <a:latin typeface="+mn-lt"/>
              <a:ea typeface="ＭＳ Ｐゴシック" pitchFamily="34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1062" y="884895"/>
            <a:ext cx="2698750" cy="8679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cap="small" dirty="0">
                <a:solidFill>
                  <a:srgbClr val="0A4C70"/>
                </a:solidFill>
                <a:latin typeface="+mj-lt"/>
                <a:ea typeface="ＭＳ Ｐゴシック" pitchFamily="34" charset="-128"/>
              </a:rPr>
              <a:t>Leading technology for massive digital data storage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11332" y="4635133"/>
            <a:ext cx="295232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ja-JP" sz="1600" dirty="0">
                <a:solidFill>
                  <a:srgbClr val="0A4C70"/>
                </a:solidFill>
                <a:latin typeface="Calibri" pitchFamily="34" charset="0"/>
              </a:rPr>
              <a:t>"All that data stored in the cloud isn't on droplets of airborne water. </a:t>
            </a:r>
            <a:r>
              <a:rPr lang="en-US" altLang="ja-JP" sz="1600" b="1" dirty="0">
                <a:solidFill>
                  <a:srgbClr val="0A4C70"/>
                </a:solidFill>
                <a:latin typeface="Calibri" pitchFamily="34" charset="0"/>
              </a:rPr>
              <a:t>It's stored on hard disk drives</a:t>
            </a:r>
            <a:r>
              <a:rPr lang="en-US" altLang="ja-JP" sz="1600" dirty="0">
                <a:solidFill>
                  <a:srgbClr val="0A4C70"/>
                </a:solidFill>
                <a:latin typeface="Calibri" pitchFamily="34" charset="0"/>
              </a:rPr>
              <a:t>."</a:t>
            </a:r>
            <a:endParaRPr lang="en-US" altLang="ja-JP" sz="1600" dirty="0">
              <a:solidFill>
                <a:srgbClr val="0A4C70"/>
              </a:solidFill>
            </a:endParaRPr>
          </a:p>
        </p:txBody>
      </p:sp>
      <p:pic>
        <p:nvPicPr>
          <p:cNvPr id="7" name="Picture 6" descr="Could Computin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3537551" y="578100"/>
            <a:ext cx="5426428" cy="40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16" y="1304764"/>
            <a:ext cx="3195491" cy="25366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1580" y="872716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small" dirty="0" smtClean="0">
                <a:solidFill>
                  <a:srgbClr val="113251"/>
                </a:solidFill>
                <a:latin typeface="+mj-lt"/>
              </a:rPr>
              <a:t>Magnetic Recording Media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00" y="5974974"/>
            <a:ext cx="35564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latin typeface="+mj-lt"/>
              </a:rPr>
              <a:t>D. </a:t>
            </a:r>
            <a:r>
              <a:rPr lang="it-IT" sz="1000" dirty="0" err="1" smtClean="0">
                <a:latin typeface="+mj-lt"/>
              </a:rPr>
              <a:t>Goll</a:t>
            </a:r>
            <a:r>
              <a:rPr lang="it-IT" sz="1000" dirty="0" smtClean="0">
                <a:latin typeface="+mj-lt"/>
              </a:rPr>
              <a:t> and T </a:t>
            </a:r>
            <a:r>
              <a:rPr lang="it-IT" sz="1000" dirty="0" err="1" smtClean="0">
                <a:latin typeface="+mj-lt"/>
              </a:rPr>
              <a:t>Bublat</a:t>
            </a:r>
            <a:r>
              <a:rPr lang="it-IT" sz="1000" dirty="0" smtClean="0">
                <a:latin typeface="+mj-lt"/>
              </a:rPr>
              <a:t>, </a:t>
            </a:r>
            <a:r>
              <a:rPr lang="it-IT" sz="1000" i="1" dirty="0" err="1" smtClean="0">
                <a:latin typeface="+mj-lt"/>
              </a:rPr>
              <a:t>Phys</a:t>
            </a:r>
            <a:r>
              <a:rPr lang="it-IT" sz="1000" i="1" dirty="0">
                <a:latin typeface="+mj-lt"/>
              </a:rPr>
              <a:t>. Status Solidi A </a:t>
            </a:r>
            <a:r>
              <a:rPr lang="it-IT" sz="1000" dirty="0" smtClean="0">
                <a:latin typeface="+mj-lt"/>
              </a:rPr>
              <a:t>210 1261 </a:t>
            </a:r>
            <a:r>
              <a:rPr lang="it-IT" sz="1000" b="1" dirty="0" smtClean="0">
                <a:latin typeface="+mj-lt"/>
              </a:rPr>
              <a:t>2013</a:t>
            </a:r>
            <a:endParaRPr lang="en-US" sz="1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512" y="4041068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b="1" dirty="0">
                <a:solidFill>
                  <a:srgbClr val="004988"/>
                </a:solidFill>
              </a:rPr>
              <a:t>ECC media allows improving the </a:t>
            </a:r>
            <a:r>
              <a:rPr lang="en-US" b="1" i="1" dirty="0">
                <a:solidFill>
                  <a:srgbClr val="004988"/>
                </a:solidFill>
              </a:rPr>
              <a:t>writability</a:t>
            </a:r>
            <a:r>
              <a:rPr lang="en-US" b="1" dirty="0">
                <a:solidFill>
                  <a:srgbClr val="004988"/>
                </a:solidFill>
              </a:rPr>
              <a:t> without compromising the </a:t>
            </a:r>
            <a:r>
              <a:rPr lang="en-US" b="1" i="1" dirty="0">
                <a:solidFill>
                  <a:srgbClr val="004988"/>
                </a:solidFill>
              </a:rPr>
              <a:t>thermal stability</a:t>
            </a:r>
            <a:r>
              <a:rPr lang="en-US" b="1" dirty="0">
                <a:solidFill>
                  <a:srgbClr val="004988"/>
                </a:solidFill>
              </a:rPr>
              <a:t>.</a:t>
            </a:r>
          </a:p>
          <a:p>
            <a:pPr marL="171450" indent="-171450" algn="just">
              <a:buFont typeface="Arial"/>
              <a:buChar char="•"/>
            </a:pPr>
            <a:endParaRPr lang="en-US" dirty="0" smtClean="0">
              <a:latin typeface="+mj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dirty="0" smtClean="0">
                <a:latin typeface="+mj-lt"/>
              </a:rPr>
              <a:t>ECC media are used in current recording media based on the </a:t>
            </a:r>
            <a:r>
              <a:rPr lang="en-US" dirty="0" err="1" smtClean="0">
                <a:latin typeface="+mj-lt"/>
              </a:rPr>
              <a:t>CoCrPt</a:t>
            </a:r>
            <a:r>
              <a:rPr lang="en-US" dirty="0" smtClean="0">
                <a:latin typeface="+mj-lt"/>
              </a:rPr>
              <a:t> alloy and are envisaged for next generation PMR </a:t>
            </a:r>
            <a:r>
              <a:rPr lang="en-US" dirty="0" smtClean="0">
                <a:latin typeface="+mj-lt"/>
              </a:rPr>
              <a:t>media (areal density &gt; 1 </a:t>
            </a:r>
            <a:r>
              <a:rPr lang="en-US" dirty="0" err="1" smtClean="0">
                <a:latin typeface="+mj-lt"/>
              </a:rPr>
              <a:t>Tbit</a:t>
            </a:r>
            <a:r>
              <a:rPr lang="en-US" dirty="0" smtClean="0">
                <a:latin typeface="+mj-lt"/>
              </a:rPr>
              <a:t>/in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based on hard materials (e.g. </a:t>
            </a:r>
            <a:r>
              <a:rPr lang="en-US" b="1" dirty="0" smtClean="0">
                <a:latin typeface="+mj-lt"/>
              </a:rPr>
              <a:t>L1</a:t>
            </a:r>
            <a:r>
              <a:rPr lang="en-US" b="1" baseline="-25000" dirty="0" smtClean="0">
                <a:latin typeface="+mj-lt"/>
              </a:rPr>
              <a:t>0</a:t>
            </a:r>
            <a:r>
              <a:rPr lang="en-US" b="1" dirty="0" smtClean="0">
                <a:latin typeface="+mj-lt"/>
              </a:rPr>
              <a:t>-FePtX </a:t>
            </a:r>
            <a:r>
              <a:rPr lang="en-US" dirty="0" smtClean="0">
                <a:latin typeface="+mj-lt"/>
              </a:rPr>
              <a:t>alloys, </a:t>
            </a:r>
            <a:r>
              <a:rPr lang="en-US" i="1" dirty="0" err="1">
                <a:solidFill>
                  <a:prstClr val="black"/>
                </a:solidFill>
                <a:latin typeface="Century Gothic"/>
              </a:rPr>
              <a:t>k</a:t>
            </a:r>
            <a:r>
              <a:rPr lang="en-US" i="1" baseline="-25000" dirty="0" err="1">
                <a:solidFill>
                  <a:prstClr val="black"/>
                </a:solidFill>
                <a:latin typeface="Century Gothic"/>
              </a:rPr>
              <a:t>u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entury Gothic"/>
                <a:ea typeface="ＭＳ Ｐゴシック" charset="0"/>
                <a:cs typeface="ＭＳ Ｐゴシック" charset="0"/>
              </a:rPr>
              <a:t>~ 5 MJ/m</a:t>
            </a:r>
            <a:r>
              <a:rPr lang="en-US" i="1" baseline="30000" dirty="0">
                <a:solidFill>
                  <a:srgbClr val="000000"/>
                </a:solidFill>
                <a:latin typeface="Century Gothic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+mj-lt"/>
              </a:rPr>
              <a:t>).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662" y="1412776"/>
            <a:ext cx="1896105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142259" y="895475"/>
            <a:ext cx="1780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small" dirty="0" smtClean="0">
                <a:solidFill>
                  <a:srgbClr val="113251"/>
                </a:solidFill>
                <a:latin typeface="+mj-lt"/>
              </a:rPr>
              <a:t>Permanent Magnets</a:t>
            </a:r>
            <a:endParaRPr lang="en-US" sz="1400" b="1" cap="small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3603" y="882548"/>
            <a:ext cx="2121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small" dirty="0" smtClean="0">
                <a:solidFill>
                  <a:srgbClr val="113251"/>
                </a:solidFill>
                <a:latin typeface="+mj-lt"/>
              </a:rPr>
              <a:t>Spin Torque Oscillators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9892" y="4041068"/>
            <a:ext cx="279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GB" b="1" dirty="0" smtClean="0">
                <a:solidFill>
                  <a:srgbClr val="004988"/>
                </a:solidFill>
                <a:latin typeface="+mj-lt"/>
              </a:rPr>
              <a:t>Enhancement of </a:t>
            </a:r>
            <a:r>
              <a:rPr lang="en-GB" b="1" i="1" dirty="0" smtClean="0">
                <a:solidFill>
                  <a:srgbClr val="004988"/>
                </a:solidFill>
                <a:latin typeface="+mj-lt"/>
              </a:rPr>
              <a:t>(BH)</a:t>
            </a:r>
            <a:r>
              <a:rPr lang="en-GB" b="1" i="1" baseline="-25000" dirty="0" smtClean="0">
                <a:solidFill>
                  <a:srgbClr val="004988"/>
                </a:solidFill>
                <a:latin typeface="+mj-lt"/>
              </a:rPr>
              <a:t>max</a:t>
            </a:r>
            <a:r>
              <a:rPr lang="en-GB" b="1" i="1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(up to 900 kJ/m</a:t>
            </a:r>
            <a:r>
              <a:rPr lang="en-GB" i="1" baseline="30000" dirty="0" smtClean="0">
                <a:latin typeface="+mj-lt"/>
              </a:rPr>
              <a:t>3</a:t>
            </a:r>
            <a:r>
              <a:rPr lang="en-GB" dirty="0" smtClean="0">
                <a:latin typeface="+mj-lt"/>
              </a:rPr>
              <a:t> for an ideal </a:t>
            </a:r>
            <a:r>
              <a:rPr lang="en-GB" dirty="0" err="1" smtClean="0">
                <a:latin typeface="+mj-lt"/>
              </a:rPr>
              <a:t>NdFeB</a:t>
            </a:r>
            <a:r>
              <a:rPr lang="en-GB" dirty="0" smtClean="0">
                <a:latin typeface="+mj-lt"/>
              </a:rPr>
              <a:t>/Fe bilayer).</a:t>
            </a:r>
          </a:p>
          <a:p>
            <a:pPr marL="171450" indent="-171450" algn="just">
              <a:buFont typeface="Arial"/>
              <a:buChar char="•"/>
            </a:pPr>
            <a:r>
              <a:rPr lang="en-GB" b="1" dirty="0" smtClean="0">
                <a:solidFill>
                  <a:srgbClr val="004988"/>
                </a:solidFill>
                <a:latin typeface="+mj-lt"/>
              </a:rPr>
              <a:t>Reduction of rear-earth elements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 </a:t>
            </a:r>
            <a:r>
              <a:rPr lang="en-GB" dirty="0" smtClean="0">
                <a:latin typeface="+mj-lt"/>
              </a:rPr>
              <a:t>by hard phase dilution.</a:t>
            </a:r>
            <a:endParaRPr lang="en-GB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6535" y="4041068"/>
            <a:ext cx="2475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Varying the thickness of the soft layer allows modulating the tilt angle. </a:t>
            </a:r>
          </a:p>
          <a:p>
            <a:pPr algn="just"/>
            <a:r>
              <a:rPr lang="en-US" dirty="0" smtClean="0">
                <a:latin typeface="Century Gothic"/>
                <a:ea typeface="Wingdings"/>
                <a:cs typeface="Wingdings"/>
                <a:sym typeface="Wingdings"/>
              </a:rPr>
              <a:t>→</a:t>
            </a:r>
            <a:r>
              <a:rPr lang="en-US" dirty="0" smtClean="0">
                <a:latin typeface="+mj-lt"/>
                <a:sym typeface="Wingdings"/>
              </a:rPr>
              <a:t> </a:t>
            </a:r>
            <a:r>
              <a:rPr lang="en-US" b="1" dirty="0" smtClean="0">
                <a:solidFill>
                  <a:srgbClr val="004988"/>
                </a:solidFill>
                <a:latin typeface="+mj-lt"/>
              </a:rPr>
              <a:t>fine tuning of magneto-dynamic properties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49076" y="5974974"/>
            <a:ext cx="2495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j-lt"/>
              </a:rPr>
              <a:t>T.N Nguyen </a:t>
            </a:r>
            <a:r>
              <a:rPr lang="en-US" sz="1000" i="1" dirty="0" smtClean="0">
                <a:latin typeface="+mj-lt"/>
              </a:rPr>
              <a:t>et al.</a:t>
            </a:r>
            <a:r>
              <a:rPr lang="en-US" sz="1000" dirty="0" smtClean="0">
                <a:latin typeface="+mj-lt"/>
              </a:rPr>
              <a:t>, </a:t>
            </a:r>
            <a:r>
              <a:rPr lang="en-US" sz="1000" i="1" dirty="0" smtClean="0">
                <a:latin typeface="+mj-lt"/>
              </a:rPr>
              <a:t>APL</a:t>
            </a:r>
            <a:r>
              <a:rPr lang="en-US" sz="1000" dirty="0" smtClean="0">
                <a:latin typeface="+mj-lt"/>
              </a:rPr>
              <a:t> 98 </a:t>
            </a:r>
            <a:r>
              <a:rPr lang="en-US" sz="1000" dirty="0">
                <a:latin typeface="+mj-lt"/>
              </a:rPr>
              <a:t>172502 </a:t>
            </a:r>
            <a:r>
              <a:rPr lang="en-US" sz="1000" b="1" dirty="0">
                <a:latin typeface="+mj-lt"/>
              </a:rPr>
              <a:t>2011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4047" y="5529426"/>
            <a:ext cx="354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</a:rPr>
              <a:t>L</a:t>
            </a:r>
            <a:r>
              <a:rPr lang="en-US" sz="1000" dirty="0">
                <a:latin typeface="+mn-lt"/>
              </a:rPr>
              <a:t>. Lewis </a:t>
            </a:r>
            <a:r>
              <a:rPr lang="en-US" sz="1000" i="1" dirty="0">
                <a:latin typeface="+mn-lt"/>
              </a:rPr>
              <a:t>et al.</a:t>
            </a:r>
            <a:r>
              <a:rPr lang="en-US" sz="1000" dirty="0">
                <a:latin typeface="+mn-lt"/>
              </a:rPr>
              <a:t>, </a:t>
            </a:r>
            <a:r>
              <a:rPr lang="en-US" sz="1000" i="1" dirty="0">
                <a:latin typeface="+mn-lt"/>
              </a:rPr>
              <a:t>Met. Mat. Trans.</a:t>
            </a:r>
            <a:r>
              <a:rPr lang="en-US" sz="1000" dirty="0">
                <a:latin typeface="+mn-lt"/>
              </a:rPr>
              <a:t> A 44 S2 </a:t>
            </a:r>
            <a:r>
              <a:rPr lang="en-US" sz="1000" b="1" dirty="0">
                <a:latin typeface="+mn-lt"/>
              </a:rPr>
              <a:t>2013</a:t>
            </a:r>
          </a:p>
          <a:p>
            <a:r>
              <a:rPr lang="fr-FR" sz="1000" dirty="0" smtClean="0">
                <a:latin typeface="+mn-lt"/>
              </a:rPr>
              <a:t>B</a:t>
            </a:r>
            <a:r>
              <a:rPr lang="fr-FR" sz="1000" dirty="0">
                <a:latin typeface="+mn-lt"/>
              </a:rPr>
              <a:t>. </a:t>
            </a:r>
            <a:r>
              <a:rPr lang="fr-FR" sz="1000" dirty="0" err="1">
                <a:latin typeface="+mn-lt"/>
              </a:rPr>
              <a:t>Balamurugan</a:t>
            </a:r>
            <a:r>
              <a:rPr lang="fr-FR" sz="1000" dirty="0">
                <a:latin typeface="+mn-lt"/>
              </a:rPr>
              <a:t> </a:t>
            </a:r>
            <a:r>
              <a:rPr lang="fr-FR" sz="1000" i="1" dirty="0">
                <a:latin typeface="+mn-lt"/>
              </a:rPr>
              <a:t>et at.</a:t>
            </a:r>
            <a:r>
              <a:rPr lang="fr-FR" sz="1000" dirty="0">
                <a:latin typeface="+mn-lt"/>
              </a:rPr>
              <a:t>, </a:t>
            </a:r>
            <a:r>
              <a:rPr lang="fr-FR" sz="1000" i="1" dirty="0" err="1">
                <a:latin typeface="+mn-lt"/>
              </a:rPr>
              <a:t>Scrip</a:t>
            </a:r>
            <a:r>
              <a:rPr lang="fr-FR" sz="1000" i="1" dirty="0">
                <a:latin typeface="+mn-lt"/>
              </a:rPr>
              <a:t>. Mat.</a:t>
            </a:r>
            <a:r>
              <a:rPr lang="fr-FR" sz="1000" dirty="0">
                <a:latin typeface="+mn-lt"/>
              </a:rPr>
              <a:t> 67 542 </a:t>
            </a:r>
            <a:r>
              <a:rPr lang="fr-FR" sz="1000" b="1" dirty="0">
                <a:latin typeface="+mn-lt"/>
              </a:rPr>
              <a:t>2012</a:t>
            </a:r>
            <a:endParaRPr lang="en-US" sz="1000" b="1" dirty="0">
              <a:latin typeface="+mn-lt"/>
            </a:endParaRPr>
          </a:p>
          <a:p>
            <a:r>
              <a:rPr lang="is-IS" sz="1000" dirty="0" smtClean="0">
                <a:latin typeface="+mn-lt"/>
              </a:rPr>
              <a:t>J</a:t>
            </a:r>
            <a:r>
              <a:rPr lang="is-IS" sz="1000" dirty="0">
                <a:latin typeface="+mn-lt"/>
              </a:rPr>
              <a:t>. Winterlik </a:t>
            </a:r>
            <a:r>
              <a:rPr lang="is-IS" sz="1000" i="1" dirty="0">
                <a:latin typeface="+mn-lt"/>
              </a:rPr>
              <a:t>et al</a:t>
            </a:r>
            <a:r>
              <a:rPr lang="is-IS" sz="1000" i="1" dirty="0" smtClean="0">
                <a:latin typeface="+mn-lt"/>
              </a:rPr>
              <a:t>.</a:t>
            </a:r>
            <a:r>
              <a:rPr lang="is-IS" sz="1000" dirty="0" smtClean="0">
                <a:latin typeface="+mn-lt"/>
              </a:rPr>
              <a:t>, </a:t>
            </a:r>
            <a:r>
              <a:rPr lang="is-IS" sz="1000" i="1" dirty="0">
                <a:latin typeface="+mn-lt"/>
              </a:rPr>
              <a:t>Adv Mater. </a:t>
            </a:r>
            <a:r>
              <a:rPr lang="is-IS" sz="1000" dirty="0">
                <a:latin typeface="+mn-lt"/>
              </a:rPr>
              <a:t>24 </a:t>
            </a:r>
            <a:r>
              <a:rPr lang="is-IS" sz="1000" dirty="0" smtClean="0">
                <a:latin typeface="+mn-lt"/>
              </a:rPr>
              <a:t>6283 </a:t>
            </a:r>
            <a:r>
              <a:rPr lang="is-IS" sz="1000" b="1" dirty="0" smtClean="0">
                <a:latin typeface="+mn-lt"/>
              </a:rPr>
              <a:t>2012</a:t>
            </a:r>
            <a:endParaRPr lang="is-IS" sz="1000" b="1" dirty="0">
              <a:latin typeface="+mn-lt"/>
            </a:endParaRPr>
          </a:p>
          <a:p>
            <a:r>
              <a:rPr lang="is-IS" sz="1000" dirty="0" smtClean="0">
                <a:latin typeface="+mn-lt"/>
              </a:rPr>
              <a:t>O</a:t>
            </a:r>
            <a:r>
              <a:rPr lang="is-IS" sz="1000" dirty="0">
                <a:latin typeface="+mn-lt"/>
              </a:rPr>
              <a:t>. Gutfleisch et al</a:t>
            </a:r>
            <a:r>
              <a:rPr lang="is-IS" sz="1000" dirty="0" smtClean="0">
                <a:latin typeface="+mn-lt"/>
              </a:rPr>
              <a:t>., </a:t>
            </a:r>
            <a:r>
              <a:rPr lang="is-IS" sz="1000" i="1" dirty="0">
                <a:latin typeface="+mn-lt"/>
              </a:rPr>
              <a:t>Adv. Mat. </a:t>
            </a:r>
            <a:r>
              <a:rPr lang="is-IS" sz="1000" dirty="0" smtClean="0">
                <a:latin typeface="+mn-lt"/>
              </a:rPr>
              <a:t>23 821 </a:t>
            </a:r>
            <a:r>
              <a:rPr lang="is-IS" sz="1000" b="1" dirty="0" smtClean="0">
                <a:latin typeface="+mn-lt"/>
              </a:rPr>
              <a:t>2011</a:t>
            </a:r>
            <a:endParaRPr lang="en-US" sz="1000" b="1" dirty="0"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07829" y="1520788"/>
            <a:ext cx="2736379" cy="2108961"/>
            <a:chOff x="294232" y="2256143"/>
            <a:chExt cx="2421479" cy="1892937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5712" r="44733"/>
            <a:stretch>
              <a:fillRect/>
            </a:stretch>
          </p:blipFill>
          <p:spPr bwMode="auto">
            <a:xfrm>
              <a:off x="294232" y="2256143"/>
              <a:ext cx="2117528" cy="189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 bwMode="auto">
            <a:xfrm>
              <a:off x="2015716" y="3429000"/>
              <a:ext cx="547595" cy="61206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168116" y="2969332"/>
              <a:ext cx="547595" cy="61206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144016" y="-376"/>
            <a:ext cx="9036496" cy="54134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it-IT" dirty="0"/>
          </a:p>
        </p:txBody>
      </p:sp>
      <p:sp>
        <p:nvSpPr>
          <p:cNvPr id="40" name="TextBox 2"/>
          <p:cNvSpPr txBox="1"/>
          <p:nvPr/>
        </p:nvSpPr>
        <p:spPr>
          <a:xfrm>
            <a:off x="154394" y="426150"/>
            <a:ext cx="89058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EXCHANGE COUPLED COMPOSITE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(ECC) SYSTEMS: FUNDAMENTALS and APPLICATIONS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Areal Density Evolution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6011863" y="2660650"/>
            <a:ext cx="3097212" cy="2855913"/>
            <a:chOff x="5712253" y="2936819"/>
            <a:chExt cx="3395520" cy="31442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2253" y="2936819"/>
              <a:ext cx="3395520" cy="3144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16"/>
            <p:cNvSpPr txBox="1"/>
            <p:nvPr/>
          </p:nvSpPr>
          <p:spPr>
            <a:xfrm>
              <a:off x="7388258" y="3455909"/>
              <a:ext cx="1019874" cy="23769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anchor="ctr">
              <a:spAutoFit/>
            </a:bodyPr>
            <a:lstStyle/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Disk Medium</a:t>
              </a:r>
            </a:p>
          </p:txBody>
        </p:sp>
        <p:sp>
          <p:nvSpPr>
            <p:cNvPr id="7" name="CasellaDiTesto 17"/>
            <p:cNvSpPr txBox="1"/>
            <p:nvPr/>
          </p:nvSpPr>
          <p:spPr>
            <a:xfrm>
              <a:off x="7725637" y="3980938"/>
              <a:ext cx="530823" cy="18526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anchor="ctr">
              <a:spAutoFit/>
            </a:bodyPr>
            <a:lstStyle/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Head</a:t>
              </a:r>
            </a:p>
          </p:txBody>
        </p:sp>
        <p:sp>
          <p:nvSpPr>
            <p:cNvPr id="9" name="CasellaDiTesto 19"/>
            <p:cNvSpPr txBox="1"/>
            <p:nvPr/>
          </p:nvSpPr>
          <p:spPr>
            <a:xfrm>
              <a:off x="6371864" y="3616705"/>
              <a:ext cx="840614" cy="407232"/>
            </a:xfrm>
            <a:prstGeom prst="rect">
              <a:avLst/>
            </a:prstGeom>
            <a:solidFill>
              <a:schemeClr val="bg1"/>
            </a:solidFill>
          </p:spPr>
          <p:txBody>
            <a:bodyPr tIns="0" bIns="0" anchor="ctr">
              <a:spAutoFit/>
            </a:bodyPr>
            <a:lstStyle/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Spindle Motor</a:t>
              </a:r>
            </a:p>
          </p:txBody>
        </p:sp>
        <p:sp>
          <p:nvSpPr>
            <p:cNvPr id="10" name="CasellaDiTesto 20"/>
            <p:cNvSpPr txBox="1"/>
            <p:nvPr/>
          </p:nvSpPr>
          <p:spPr>
            <a:xfrm>
              <a:off x="6582453" y="5013178"/>
              <a:ext cx="945037" cy="3687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anchor="ctr">
              <a:spAutoFit/>
            </a:bodyPr>
            <a:lstStyle/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Voice Coil</a:t>
              </a:r>
            </a:p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Motor</a:t>
              </a:r>
            </a:p>
          </p:txBody>
        </p:sp>
        <p:sp>
          <p:nvSpPr>
            <p:cNvPr id="11" name="CasellaDiTesto 21"/>
            <p:cNvSpPr txBox="1"/>
            <p:nvPr/>
          </p:nvSpPr>
          <p:spPr>
            <a:xfrm>
              <a:off x="7765925" y="4995701"/>
              <a:ext cx="1315742" cy="609975"/>
            </a:xfrm>
            <a:prstGeom prst="rect">
              <a:avLst/>
            </a:prstGeom>
            <a:solidFill>
              <a:schemeClr val="bg1"/>
            </a:solidFill>
          </p:spPr>
          <p:txBody>
            <a:bodyPr tIns="0" bIns="0" anchor="ctr">
              <a:spAutoFit/>
            </a:bodyPr>
            <a:lstStyle/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Encoder</a:t>
              </a:r>
            </a:p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&amp;</a:t>
              </a:r>
            </a:p>
            <a:p>
              <a:pPr algn="ctr">
                <a:defRPr/>
              </a:pPr>
              <a:r>
                <a:rPr lang="en-US" b="1" cap="small" dirty="0">
                  <a:latin typeface="+mn-lt"/>
                  <a:ea typeface="ＭＳ Ｐゴシック" pitchFamily="34" charset="-128"/>
                </a:rPr>
                <a:t>Decoder</a:t>
              </a:r>
            </a:p>
          </p:txBody>
        </p:sp>
      </p:grpSp>
      <p:sp>
        <p:nvSpPr>
          <p:cNvPr id="15" name="Rettangolo 34"/>
          <p:cNvSpPr>
            <a:spLocks noChangeArrowheads="1"/>
          </p:cNvSpPr>
          <p:nvPr/>
        </p:nvSpPr>
        <p:spPr bwMode="auto">
          <a:xfrm>
            <a:off x="727075" y="1713261"/>
            <a:ext cx="3413125" cy="33829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graphicFrame>
        <p:nvGraphicFramePr>
          <p:cNvPr id="16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41190"/>
              </p:ext>
            </p:extLst>
          </p:nvPr>
        </p:nvGraphicFramePr>
        <p:xfrm>
          <a:off x="71359" y="1489441"/>
          <a:ext cx="5832789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name="Graph" r:id="rId4" imgW="4189307" imgH="2936240" progId="Origin50.Graph">
                  <p:embed/>
                </p:oleObj>
              </mc:Choice>
              <mc:Fallback>
                <p:oleObj name="Graph" r:id="rId4" imgW="4189307" imgH="2936240" progId="Origin50.Grap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9" y="1489441"/>
                        <a:ext cx="5832789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e 29"/>
          <p:cNvSpPr>
            <a:spLocks noChangeArrowheads="1"/>
          </p:cNvSpPr>
          <p:nvPr/>
        </p:nvSpPr>
        <p:spPr bwMode="auto">
          <a:xfrm>
            <a:off x="4643549" y="1689009"/>
            <a:ext cx="1584214" cy="1008245"/>
          </a:xfrm>
          <a:prstGeom prst="ellipse">
            <a:avLst/>
          </a:prstGeom>
          <a:solidFill>
            <a:srgbClr val="C7C9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8" name="CasellaDiTesto 39"/>
          <p:cNvSpPr txBox="1"/>
          <p:nvPr/>
        </p:nvSpPr>
        <p:spPr bwMode="auto">
          <a:xfrm>
            <a:off x="4816475" y="1736812"/>
            <a:ext cx="126682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b="1" dirty="0">
                <a:latin typeface="+mn-lt"/>
                <a:ea typeface="ＭＳ Ｐゴシック" pitchFamily="34" charset="-128"/>
              </a:rPr>
              <a:t>High-K</a:t>
            </a:r>
            <a:r>
              <a:rPr lang="en-GB" sz="1000" b="1" baseline="-25000" dirty="0">
                <a:latin typeface="+mn-lt"/>
                <a:ea typeface="ＭＳ Ｐゴシック" pitchFamily="34" charset="-128"/>
              </a:rPr>
              <a:t>u</a:t>
            </a:r>
            <a:r>
              <a:rPr lang="en-GB" sz="1000" b="1" dirty="0">
                <a:latin typeface="+mn-lt"/>
                <a:ea typeface="ＭＳ Ｐゴシック" pitchFamily="34" charset="-128"/>
              </a:rPr>
              <a:t> materials,   </a:t>
            </a:r>
          </a:p>
          <a:p>
            <a:pPr algn="ctr">
              <a:defRPr/>
            </a:pPr>
            <a:r>
              <a:rPr lang="en-GB" sz="1000" b="1" dirty="0">
                <a:latin typeface="+mn-lt"/>
                <a:ea typeface="ＭＳ Ｐゴシック" pitchFamily="34" charset="-128"/>
              </a:rPr>
              <a:t>E</a:t>
            </a:r>
            <a:r>
              <a:rPr lang="en-GB" sz="1000" b="1" dirty="0" smtClean="0">
                <a:latin typeface="+mn-lt"/>
                <a:ea typeface="ＭＳ Ｐゴシック" pitchFamily="34" charset="-128"/>
              </a:rPr>
              <a:t>AMR</a:t>
            </a:r>
            <a:r>
              <a:rPr lang="en-GB" sz="1000" b="1" dirty="0">
                <a:latin typeface="+mn-lt"/>
                <a:ea typeface="ＭＳ Ｐゴシック" pitchFamily="34" charset="-128"/>
              </a:rPr>
              <a:t>, </a:t>
            </a:r>
            <a:r>
              <a:rPr lang="en-GB" sz="1000" b="1" dirty="0" smtClean="0">
                <a:latin typeface="+mn-lt"/>
                <a:ea typeface="ＭＳ Ｐゴシック" pitchFamily="34" charset="-128"/>
              </a:rPr>
              <a:t>ECC, BPMR, STMR, TDMR</a:t>
            </a:r>
            <a:endParaRPr lang="en-GB" sz="10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19" name="CasellaDiTesto 40"/>
          <p:cNvSpPr txBox="1"/>
          <p:nvPr/>
        </p:nvSpPr>
        <p:spPr bwMode="auto">
          <a:xfrm>
            <a:off x="4657725" y="1903413"/>
            <a:ext cx="385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?</a:t>
            </a:r>
          </a:p>
        </p:txBody>
      </p:sp>
      <p:sp>
        <p:nvSpPr>
          <p:cNvPr id="20" name="CasellaDiTesto 41"/>
          <p:cNvSpPr txBox="1"/>
          <p:nvPr/>
        </p:nvSpPr>
        <p:spPr bwMode="auto">
          <a:xfrm>
            <a:off x="2807804" y="4191174"/>
            <a:ext cx="13319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rgbClr val="0A4C70"/>
                </a:solidFill>
                <a:latin typeface="+mn-lt"/>
                <a:ea typeface="ＭＳ Ｐゴシック" pitchFamily="34" charset="-128"/>
              </a:rPr>
              <a:t>Longitudinal Recording</a:t>
            </a:r>
          </a:p>
        </p:txBody>
      </p:sp>
      <p:sp>
        <p:nvSpPr>
          <p:cNvPr id="21" name="CasellaDiTesto 42"/>
          <p:cNvSpPr txBox="1"/>
          <p:nvPr/>
        </p:nvSpPr>
        <p:spPr bwMode="auto">
          <a:xfrm>
            <a:off x="4103688" y="4191174"/>
            <a:ext cx="1520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A4C70"/>
                </a:solidFill>
                <a:latin typeface="+mn-lt"/>
                <a:ea typeface="ＭＳ Ｐゴシック" pitchFamily="34" charset="-128"/>
              </a:rPr>
              <a:t>Perpendicular Recording</a:t>
            </a:r>
          </a:p>
        </p:txBody>
      </p:sp>
      <p:sp>
        <p:nvSpPr>
          <p:cNvPr id="24" name="CasellaDiTesto 46"/>
          <p:cNvSpPr txBox="1"/>
          <p:nvPr/>
        </p:nvSpPr>
        <p:spPr>
          <a:xfrm>
            <a:off x="6191250" y="1628775"/>
            <a:ext cx="2724150" cy="1262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Current HDDs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Perpendicular technology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Recording Density: ~ </a:t>
            </a:r>
            <a:r>
              <a:rPr lang="en-GB" b="1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700 Gb/in</a:t>
            </a:r>
            <a:r>
              <a:rPr lang="en-GB" b="1" baseline="30000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2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HDD sold in </a:t>
            </a:r>
            <a:r>
              <a:rPr lang="en-GB" dirty="0" smtClean="0">
                <a:latin typeface="+mn-lt"/>
                <a:ea typeface="ＭＳ Ｐゴシック" pitchFamily="34" charset="-128"/>
              </a:rPr>
              <a:t>2014:  </a:t>
            </a:r>
            <a:r>
              <a:rPr lang="en-GB" dirty="0">
                <a:latin typeface="Arial" charset="0"/>
                <a:ea typeface="ＭＳ Ｐゴシック" pitchFamily="34" charset="-128"/>
                <a:cs typeface="ＭＳ Ｐゴシック" charset="0"/>
              </a:rPr>
              <a:t>~ </a:t>
            </a:r>
            <a:r>
              <a:rPr lang="en-GB" b="1" dirty="0" smtClean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557 </a:t>
            </a:r>
            <a:r>
              <a:rPr lang="en-GB" b="1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million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Cost/Gb: </a:t>
            </a:r>
            <a:r>
              <a:rPr lang="en-GB" b="1" dirty="0" smtClean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0.03 </a:t>
            </a:r>
            <a:r>
              <a:rPr lang="en-GB" b="1" dirty="0">
                <a:solidFill>
                  <a:srgbClr val="1077B0"/>
                </a:solidFill>
                <a:latin typeface="+mn-lt"/>
                <a:ea typeface="ＭＳ Ｐゴシック" pitchFamily="34" charset="-128"/>
              </a:rPr>
              <a:t>$</a:t>
            </a:r>
          </a:p>
          <a:p>
            <a:pPr algn="ctr">
              <a:defRPr/>
            </a:pPr>
            <a:endParaRPr lang="en-GB" dirty="0">
              <a:latin typeface="+mn-lt"/>
              <a:ea typeface="ＭＳ Ｐゴシック" pitchFamily="34" charset="-128"/>
            </a:endParaRPr>
          </a:p>
        </p:txBody>
      </p:sp>
      <p:sp>
        <p:nvSpPr>
          <p:cNvPr id="25" name="Rettangolo 42"/>
          <p:cNvSpPr>
            <a:spLocks noChangeArrowheads="1"/>
          </p:cNvSpPr>
          <p:nvPr/>
        </p:nvSpPr>
        <p:spPr bwMode="auto">
          <a:xfrm>
            <a:off x="4084638" y="1074738"/>
            <a:ext cx="21891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>
                <a:solidFill>
                  <a:srgbClr val="1077B0"/>
                </a:solidFill>
                <a:latin typeface="Century Gothic" pitchFamily="34" charset="0"/>
              </a:rPr>
              <a:t>▲</a:t>
            </a:r>
            <a:r>
              <a:rPr lang="pt-BR" sz="1000" b="1" dirty="0">
                <a:latin typeface="Century Gothic" pitchFamily="34" charset="0"/>
              </a:rPr>
              <a:t>2011</a:t>
            </a:r>
            <a:r>
              <a:rPr lang="pt-BR" sz="1000" dirty="0">
                <a:latin typeface="Century Gothic" pitchFamily="34" charset="0"/>
              </a:rPr>
              <a:t> DEMO </a:t>
            </a:r>
          </a:p>
          <a:p>
            <a:r>
              <a:rPr lang="pt-BR" sz="1000" dirty="0">
                <a:latin typeface="Century Gothic" pitchFamily="34" charset="0"/>
              </a:rPr>
              <a:t>[</a:t>
            </a:r>
            <a:r>
              <a:rPr lang="pt-BR" sz="1000" dirty="0" err="1">
                <a:latin typeface="Century Gothic" pitchFamily="34" charset="0"/>
              </a:rPr>
              <a:t>Co</a:t>
            </a:r>
            <a:r>
              <a:rPr lang="pt-BR" sz="1000" dirty="0">
                <a:latin typeface="Century Gothic" pitchFamily="34" charset="0"/>
              </a:rPr>
              <a:t>/</a:t>
            </a:r>
            <a:r>
              <a:rPr lang="pt-BR" sz="1000" dirty="0" err="1">
                <a:latin typeface="Century Gothic" pitchFamily="34" charset="0"/>
              </a:rPr>
              <a:t>Pd</a:t>
            </a:r>
            <a:r>
              <a:rPr lang="pt-BR" sz="1000" dirty="0">
                <a:latin typeface="Century Gothic" pitchFamily="34" charset="0"/>
              </a:rPr>
              <a:t>]</a:t>
            </a:r>
            <a:r>
              <a:rPr lang="pt-BR" sz="1000" baseline="-25000" dirty="0" err="1">
                <a:latin typeface="Century Gothic" pitchFamily="34" charset="0"/>
              </a:rPr>
              <a:t>n</a:t>
            </a:r>
            <a:r>
              <a:rPr lang="pt-BR" sz="1000" dirty="0">
                <a:latin typeface="Century Gothic" pitchFamily="34" charset="0"/>
              </a:rPr>
              <a:t> BPM – 1T/in</a:t>
            </a:r>
            <a:r>
              <a:rPr lang="pt-BR" sz="1000" baseline="30000" dirty="0">
                <a:latin typeface="Century Gothic" pitchFamily="34" charset="0"/>
              </a:rPr>
              <a:t>2</a:t>
            </a:r>
          </a:p>
          <a:p>
            <a:r>
              <a:rPr lang="pt-BR" sz="1000" dirty="0">
                <a:latin typeface="Century Gothic" pitchFamily="34" charset="0"/>
              </a:rPr>
              <a:t>TERAMAGSTOR EU-Project</a:t>
            </a:r>
            <a:endParaRPr lang="en-GB" sz="1000" dirty="0">
              <a:latin typeface="Century Gothic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97931" y="4640684"/>
            <a:ext cx="1570013" cy="179997"/>
            <a:chOff x="193675" y="1404911"/>
            <a:chExt cx="1570013" cy="179997"/>
          </a:xfrm>
        </p:grpSpPr>
        <p:sp>
          <p:nvSpPr>
            <p:cNvPr id="26" name="Rettangolo 24"/>
            <p:cNvSpPr>
              <a:spLocks noChangeArrowheads="1"/>
            </p:cNvSpPr>
            <p:nvPr/>
          </p:nvSpPr>
          <p:spPr bwMode="auto">
            <a:xfrm>
              <a:off x="193675" y="1404911"/>
              <a:ext cx="1570013" cy="179997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27" name="Freccia a destra 10"/>
            <p:cNvSpPr/>
            <p:nvPr/>
          </p:nvSpPr>
          <p:spPr bwMode="auto">
            <a:xfrm>
              <a:off x="260350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" name="Freccia a destra 11"/>
            <p:cNvSpPr/>
            <p:nvPr/>
          </p:nvSpPr>
          <p:spPr bwMode="auto">
            <a:xfrm rot="10800000">
              <a:off x="564177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9" name="Freccia a destra 12"/>
            <p:cNvSpPr/>
            <p:nvPr/>
          </p:nvSpPr>
          <p:spPr bwMode="auto">
            <a:xfrm rot="10800000">
              <a:off x="868004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" name="Freccia a destra 13"/>
            <p:cNvSpPr/>
            <p:nvPr/>
          </p:nvSpPr>
          <p:spPr bwMode="auto">
            <a:xfrm>
              <a:off x="1171831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Freccia a destra 15"/>
            <p:cNvSpPr/>
            <p:nvPr/>
          </p:nvSpPr>
          <p:spPr bwMode="auto">
            <a:xfrm rot="10800000">
              <a:off x="1475657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11960" y="4661352"/>
            <a:ext cx="989806" cy="315820"/>
            <a:chOff x="1873244" y="1265893"/>
            <a:chExt cx="989806" cy="315820"/>
          </a:xfrm>
        </p:grpSpPr>
        <p:sp>
          <p:nvSpPr>
            <p:cNvPr id="45" name="Rettangolo 24"/>
            <p:cNvSpPr>
              <a:spLocks noChangeArrowheads="1"/>
            </p:cNvSpPr>
            <p:nvPr/>
          </p:nvSpPr>
          <p:spPr bwMode="auto">
            <a:xfrm>
              <a:off x="1873244" y="1265893"/>
              <a:ext cx="989806" cy="315820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46" name="Freccia a destra 15"/>
            <p:cNvSpPr/>
            <p:nvPr/>
          </p:nvSpPr>
          <p:spPr bwMode="auto">
            <a:xfrm rot="16200000">
              <a:off x="1856487" y="1334543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7" name="Freccia a destra 13"/>
            <p:cNvSpPr/>
            <p:nvPr/>
          </p:nvSpPr>
          <p:spPr bwMode="auto">
            <a:xfrm rot="5400000">
              <a:off x="2017022" y="1333637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8" name="Freccia a destra 13"/>
            <p:cNvSpPr/>
            <p:nvPr/>
          </p:nvSpPr>
          <p:spPr bwMode="auto">
            <a:xfrm rot="5400000">
              <a:off x="2177557" y="133361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9" name="Freccia a destra 15"/>
            <p:cNvSpPr/>
            <p:nvPr/>
          </p:nvSpPr>
          <p:spPr bwMode="auto">
            <a:xfrm rot="16200000">
              <a:off x="2338092" y="133614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0" name="Freccia a destra 15"/>
            <p:cNvSpPr/>
            <p:nvPr/>
          </p:nvSpPr>
          <p:spPr bwMode="auto">
            <a:xfrm rot="16200000">
              <a:off x="2498627" y="133614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1" name="Freccia a destra 13"/>
            <p:cNvSpPr/>
            <p:nvPr/>
          </p:nvSpPr>
          <p:spPr bwMode="auto">
            <a:xfrm rot="5400000">
              <a:off x="2659164" y="1338577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1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92900"/>
              </p:ext>
            </p:extLst>
          </p:nvPr>
        </p:nvGraphicFramePr>
        <p:xfrm>
          <a:off x="5364088" y="666304"/>
          <a:ext cx="39020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666304"/>
                        <a:ext cx="3902075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Recording Medium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Documento 5"/>
          <p:cNvSpPr/>
          <p:nvPr/>
        </p:nvSpPr>
        <p:spPr bwMode="auto">
          <a:xfrm>
            <a:off x="196850" y="1639888"/>
            <a:ext cx="2103438" cy="992187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CasellaDiTesto 7"/>
          <p:cNvSpPr txBox="1"/>
          <p:nvPr/>
        </p:nvSpPr>
        <p:spPr bwMode="auto">
          <a:xfrm>
            <a:off x="206375" y="1662113"/>
            <a:ext cx="875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62D42"/>
                </a:solidFill>
                <a:latin typeface="+mn-lt"/>
                <a:ea typeface="ＭＳ Ｐゴシック" pitchFamily="34" charset="-128"/>
              </a:rPr>
              <a:t>Substrate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2454275" y="1046163"/>
            <a:ext cx="26577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cap="small" dirty="0">
                <a:solidFill>
                  <a:srgbClr val="062D42"/>
                </a:solidFill>
                <a:latin typeface="Century Gothic"/>
                <a:ea typeface="ＭＳ Ｐゴシック" pitchFamily="34" charset="-128"/>
              </a:rPr>
              <a:t>H</a:t>
            </a:r>
            <a:r>
              <a:rPr lang="en-GB" sz="1600" b="1" cap="small" dirty="0" smtClean="0">
                <a:solidFill>
                  <a:srgbClr val="062D42"/>
                </a:solidFill>
                <a:latin typeface="Century Gothic"/>
                <a:ea typeface="ＭＳ Ｐゴシック" pitchFamily="34" charset="-128"/>
              </a:rPr>
              <a:t>ard </a:t>
            </a:r>
            <a:r>
              <a:rPr lang="en-GB" sz="1600" b="1" cap="small" dirty="0" err="1">
                <a:solidFill>
                  <a:srgbClr val="062D42"/>
                </a:solidFill>
                <a:latin typeface="Century Gothic"/>
                <a:ea typeface="ＭＳ Ｐゴシック" pitchFamily="34" charset="-128"/>
              </a:rPr>
              <a:t>Ferromagnet</a:t>
            </a:r>
            <a:endParaRPr lang="en-GB" sz="1600" b="1" cap="small" dirty="0">
              <a:solidFill>
                <a:srgbClr val="062D42"/>
              </a:solidFill>
              <a:latin typeface="Century Gothic"/>
              <a:ea typeface="ＭＳ Ｐゴシック" pitchFamily="34" charset="-128"/>
            </a:endParaRPr>
          </a:p>
          <a:p>
            <a:pPr algn="just">
              <a:defRPr/>
            </a:pPr>
            <a:r>
              <a:rPr lang="en-GB" sz="1400" dirty="0">
                <a:solidFill>
                  <a:srgbClr val="062D42"/>
                </a:solidFill>
                <a:latin typeface="Century Gothic"/>
                <a:ea typeface="ＭＳ Ｐゴシック" pitchFamily="34" charset="-128"/>
              </a:rPr>
              <a:t>→ It can be permanently magnetized permitting information to be retained over time.</a:t>
            </a:r>
            <a:endParaRPr lang="en-US" sz="1400" dirty="0">
              <a:solidFill>
                <a:srgbClr val="062D42"/>
              </a:solidFill>
              <a:ea typeface="ＭＳ Ｐゴシック" pitchFamily="34" charset="-128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>
            <a:off x="260350" y="1436688"/>
            <a:ext cx="288925" cy="13176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 rot="10800000">
            <a:off x="603250" y="1436688"/>
            <a:ext cx="287338" cy="13176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 rot="10800000">
            <a:off x="952500" y="1435100"/>
            <a:ext cx="287338" cy="13176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>
            <a:off x="1312863" y="1435100"/>
            <a:ext cx="287337" cy="13176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Freccia a destra 14"/>
          <p:cNvSpPr/>
          <p:nvPr/>
        </p:nvSpPr>
        <p:spPr bwMode="auto">
          <a:xfrm>
            <a:off x="1971675" y="1436688"/>
            <a:ext cx="288925" cy="13176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 rot="10800000">
            <a:off x="1635125" y="1435100"/>
            <a:ext cx="287338" cy="13176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solidFill>
                <a:srgbClr val="1077B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Right Arrow 1"/>
          <p:cNvSpPr>
            <a:spLocks noChangeArrowheads="1"/>
          </p:cNvSpPr>
          <p:nvPr/>
        </p:nvSpPr>
        <p:spPr bwMode="auto">
          <a:xfrm rot="5400000">
            <a:off x="6028003" y="2551966"/>
            <a:ext cx="393138" cy="280809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20" name="Right Arrow 23"/>
          <p:cNvSpPr>
            <a:spLocks noChangeArrowheads="1"/>
          </p:cNvSpPr>
          <p:nvPr/>
        </p:nvSpPr>
        <p:spPr bwMode="auto">
          <a:xfrm rot="16200000">
            <a:off x="8123458" y="1325139"/>
            <a:ext cx="393138" cy="280809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A4C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6850" y="1038225"/>
            <a:ext cx="2106612" cy="601663"/>
            <a:chOff x="1266825" y="2508250"/>
            <a:chExt cx="2106612" cy="601663"/>
          </a:xfrm>
        </p:grpSpPr>
        <p:sp>
          <p:nvSpPr>
            <p:cNvPr id="21" name="Rettangolo 120"/>
            <p:cNvSpPr>
              <a:spLocks noChangeArrowheads="1"/>
            </p:cNvSpPr>
            <p:nvPr/>
          </p:nvSpPr>
          <p:spPr bwMode="auto">
            <a:xfrm>
              <a:off x="1268412" y="2560638"/>
              <a:ext cx="2105025" cy="549275"/>
            </a:xfrm>
            <a:prstGeom prst="rect">
              <a:avLst/>
            </a:prstGeom>
            <a:solidFill>
              <a:srgbClr val="C7C9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2" name="Freccia a destra 121"/>
            <p:cNvSpPr>
              <a:spLocks noChangeArrowheads="1"/>
            </p:cNvSpPr>
            <p:nvPr/>
          </p:nvSpPr>
          <p:spPr bwMode="auto">
            <a:xfrm rot="16200000">
              <a:off x="1292225" y="2824162"/>
              <a:ext cx="274638" cy="182563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3" name="Freccia a destra 122"/>
            <p:cNvSpPr>
              <a:spLocks noChangeArrowheads="1"/>
            </p:cNvSpPr>
            <p:nvPr/>
          </p:nvSpPr>
          <p:spPr bwMode="auto">
            <a:xfrm rot="16200000" flipH="1">
              <a:off x="1540668" y="2823369"/>
              <a:ext cx="274638" cy="184150"/>
            </a:xfrm>
            <a:prstGeom prst="rightArrow">
              <a:avLst>
                <a:gd name="adj1" fmla="val 50000"/>
                <a:gd name="adj2" fmla="val 49713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4" name="Freccia a destra 123"/>
            <p:cNvSpPr>
              <a:spLocks noChangeArrowheads="1"/>
            </p:cNvSpPr>
            <p:nvPr/>
          </p:nvSpPr>
          <p:spPr bwMode="auto">
            <a:xfrm rot="16200000" flipH="1">
              <a:off x="1789112" y="2824163"/>
              <a:ext cx="274638" cy="182562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5" name="Freccia a destra 124"/>
            <p:cNvSpPr>
              <a:spLocks noChangeArrowheads="1"/>
            </p:cNvSpPr>
            <p:nvPr/>
          </p:nvSpPr>
          <p:spPr bwMode="auto">
            <a:xfrm rot="16200000">
              <a:off x="2038350" y="2824162"/>
              <a:ext cx="274638" cy="182563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6" name="Freccia a destra 125"/>
            <p:cNvSpPr>
              <a:spLocks noChangeArrowheads="1"/>
            </p:cNvSpPr>
            <p:nvPr/>
          </p:nvSpPr>
          <p:spPr bwMode="auto">
            <a:xfrm rot="16200000" flipH="1">
              <a:off x="2286000" y="2824162"/>
              <a:ext cx="274638" cy="182563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7" name="Freccia a destra 126"/>
            <p:cNvSpPr>
              <a:spLocks noChangeArrowheads="1"/>
            </p:cNvSpPr>
            <p:nvPr/>
          </p:nvSpPr>
          <p:spPr bwMode="auto">
            <a:xfrm rot="16200000">
              <a:off x="2535237" y="2824163"/>
              <a:ext cx="274638" cy="182562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8" name="Freccia a destra 127"/>
            <p:cNvSpPr>
              <a:spLocks noChangeArrowheads="1"/>
            </p:cNvSpPr>
            <p:nvPr/>
          </p:nvSpPr>
          <p:spPr bwMode="auto">
            <a:xfrm rot="16200000">
              <a:off x="2783681" y="2823369"/>
              <a:ext cx="274638" cy="184150"/>
            </a:xfrm>
            <a:prstGeom prst="rightArrow">
              <a:avLst>
                <a:gd name="adj1" fmla="val 50000"/>
                <a:gd name="adj2" fmla="val 49713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9" name="Freccia a destra 128"/>
            <p:cNvSpPr>
              <a:spLocks noChangeArrowheads="1"/>
            </p:cNvSpPr>
            <p:nvPr/>
          </p:nvSpPr>
          <p:spPr bwMode="auto">
            <a:xfrm rot="16200000" flipH="1">
              <a:off x="3032125" y="2824162"/>
              <a:ext cx="274638" cy="182563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30" name="CasellaDiTesto 33"/>
            <p:cNvSpPr txBox="1"/>
            <p:nvPr/>
          </p:nvSpPr>
          <p:spPr>
            <a:xfrm>
              <a:off x="1266825" y="2508250"/>
              <a:ext cx="156928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Magnetic Medium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99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Recording Medium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71500" y="1088740"/>
            <a:ext cx="9346289" cy="4752528"/>
            <a:chOff x="-70407" y="1088740"/>
            <a:chExt cx="9346289" cy="4752528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213407" y="3239371"/>
              <a:ext cx="9382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Sputtering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-11798" y="1437490"/>
              <a:ext cx="1071563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Dip-coating</a:t>
              </a:r>
            </a:p>
          </p:txBody>
        </p:sp>
        <p:sp>
          <p:nvSpPr>
            <p:cNvPr id="46" name="Parentesi graffa aperta 100"/>
            <p:cNvSpPr>
              <a:spLocks/>
            </p:cNvSpPr>
            <p:nvPr/>
          </p:nvSpPr>
          <p:spPr bwMode="auto">
            <a:xfrm>
              <a:off x="1161207" y="1952836"/>
              <a:ext cx="170433" cy="2888999"/>
            </a:xfrm>
            <a:prstGeom prst="leftBrace">
              <a:avLst>
                <a:gd name="adj1" fmla="val 6451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47" name="CasellaDiTesto 101"/>
            <p:cNvSpPr txBox="1">
              <a:spLocks noChangeArrowheads="1"/>
            </p:cNvSpPr>
            <p:nvPr/>
          </p:nvSpPr>
          <p:spPr bwMode="auto">
            <a:xfrm>
              <a:off x="4283968" y="1628800"/>
              <a:ext cx="496411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>
                  <a:solidFill>
                    <a:srgbClr val="0A4C70"/>
                  </a:solidFill>
                  <a:latin typeface="Century Gothic" pitchFamily="34" charset="0"/>
                </a:rPr>
                <a:t>Diamond Like Carbon – DLC </a:t>
              </a:r>
              <a:r>
                <a:rPr lang="en-GB" sz="1400" b="1" dirty="0" smtClean="0">
                  <a:solidFill>
                    <a:srgbClr val="0A4C70"/>
                  </a:solidFill>
                  <a:latin typeface="Century Gothic" pitchFamily="34" charset="0"/>
                </a:rPr>
                <a:t>– &amp; 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Century Gothic" pitchFamily="34" charset="0"/>
                </a:rPr>
                <a:t>CNx</a:t>
              </a:r>
              <a:endParaRPr lang="en-GB" sz="1400" b="1" dirty="0">
                <a:solidFill>
                  <a:srgbClr val="0A4C70"/>
                </a:solidFill>
                <a:latin typeface="Century Gothic" pitchFamily="34" charset="0"/>
              </a:endParaRPr>
            </a:p>
            <a:p>
              <a:r>
                <a:rPr lang="en-GB" dirty="0">
                  <a:latin typeface="Century Gothic" pitchFamily="34" charset="0"/>
                </a:rPr>
                <a:t>Provides chemical and mechanical protection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279205" y="4615195"/>
              <a:ext cx="4968875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AlTi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, 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CtTi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, 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NiTa</a:t>
              </a:r>
              <a:endParaRPr lang="en-GB" sz="1400" b="1" dirty="0" smtClean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Improve the adhesion of SUL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Improve </a:t>
              </a:r>
              <a:r>
                <a:rPr lang="en-GB" dirty="0">
                  <a:latin typeface="+mn-lt"/>
                  <a:ea typeface="ＭＳ Ｐゴシック" pitchFamily="34" charset="-128"/>
                </a:rPr>
                <a:t>corrosion </a:t>
              </a:r>
              <a:r>
                <a:rPr lang="en-GB" dirty="0" smtClean="0">
                  <a:latin typeface="+mn-lt"/>
                  <a:ea typeface="ＭＳ Ｐゴシック" pitchFamily="34" charset="-128"/>
                </a:rPr>
                <a:t>robustness of the substrate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4283769" y="3606463"/>
              <a:ext cx="45367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Co(Fe)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TaZr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-based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Helps in conducting the flux form the writing pole of the head and the connector pole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283354" y="5282106"/>
              <a:ext cx="4992528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AlMg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 (Server &amp; Desktop), Glass (Laptop)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Performs the role of support (hard, stiff, inert, </a:t>
              </a:r>
              <a:r>
                <a:rPr lang="en-GB" dirty="0" smtClean="0">
                  <a:latin typeface="+mn-lt"/>
                  <a:ea typeface="ＭＳ Ｐゴシック" pitchFamily="34" charset="-128"/>
                </a:rPr>
                <a:t>smooth)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4281648" y="2417917"/>
              <a:ext cx="4538662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Ni-</a:t>
              </a:r>
              <a:r>
                <a:rPr lang="es-ES" sz="1400" b="1" dirty="0">
                  <a:solidFill>
                    <a:srgbClr val="0A4C70"/>
                  </a:solidFill>
                  <a:latin typeface="+mn-lt"/>
                </a:rPr>
                <a:t>(X,Y)/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Ru </a:t>
              </a:r>
              <a:r>
                <a:rPr lang="es-ES" sz="1400" b="1" dirty="0" err="1" smtClean="0">
                  <a:solidFill>
                    <a:srgbClr val="0A4C70"/>
                  </a:solidFill>
                  <a:latin typeface="+mn-lt"/>
                </a:rPr>
                <a:t>or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 Ru-</a:t>
              </a:r>
              <a:r>
                <a:rPr lang="es-ES" sz="1400" b="1" dirty="0">
                  <a:solidFill>
                    <a:srgbClr val="0A4C70"/>
                  </a:solidFill>
                  <a:latin typeface="+mn-lt"/>
                </a:rPr>
                <a:t>(X,Y)/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Ru </a:t>
              </a:r>
              <a:r>
                <a:rPr lang="es-ES" sz="1400" b="1" dirty="0">
                  <a:solidFill>
                    <a:srgbClr val="0A4C70"/>
                  </a:solidFill>
                  <a:latin typeface="+mn-lt"/>
                </a:rPr>
                <a:t> 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(X, Y = Cr, Mn, W)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Exchange-decouples the SUL and the magnetic layer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Favours the epitaxial growth of the magnetic layer </a:t>
              </a:r>
            </a:p>
          </p:txBody>
        </p:sp>
        <p:cxnSp>
          <p:nvCxnSpPr>
            <p:cNvPr id="52" name="Connettore 1 132"/>
            <p:cNvCxnSpPr>
              <a:cxnSpLocks noChangeShapeType="1"/>
              <a:stCxn id="68" idx="3"/>
              <a:endCxn id="54" idx="1"/>
            </p:cNvCxnSpPr>
            <p:nvPr/>
          </p:nvCxnSpPr>
          <p:spPr bwMode="auto">
            <a:xfrm flipV="1">
              <a:off x="3487545" y="1334962"/>
              <a:ext cx="796423" cy="427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Connettore 1 133"/>
            <p:cNvCxnSpPr>
              <a:cxnSpLocks noChangeShapeType="1"/>
              <a:stCxn id="67" idx="3"/>
              <a:endCxn id="47" idx="1"/>
            </p:cNvCxnSpPr>
            <p:nvPr/>
          </p:nvCxnSpPr>
          <p:spPr bwMode="auto">
            <a:xfrm flipV="1">
              <a:off x="3490800" y="1875022"/>
              <a:ext cx="793168" cy="1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" name="CasellaDiTesto 41"/>
            <p:cNvSpPr txBox="1"/>
            <p:nvPr/>
          </p:nvSpPr>
          <p:spPr>
            <a:xfrm>
              <a:off x="4283968" y="1088740"/>
              <a:ext cx="4965700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PFPE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Reduces friction and wear during the head-disk contact</a:t>
              </a:r>
            </a:p>
          </p:txBody>
        </p:sp>
        <p:grpSp>
          <p:nvGrpSpPr>
            <p:cNvPr id="55" name="Gruppo 54"/>
            <p:cNvGrpSpPr/>
            <p:nvPr/>
          </p:nvGrpSpPr>
          <p:grpSpPr>
            <a:xfrm>
              <a:off x="1355103" y="1655341"/>
              <a:ext cx="2136777" cy="4185927"/>
              <a:chOff x="421963" y="1813533"/>
              <a:chExt cx="2136777" cy="4185927"/>
            </a:xfrm>
          </p:grpSpPr>
          <p:sp>
            <p:nvSpPr>
              <p:cNvPr id="63" name="Rettangolo 62"/>
              <p:cNvSpPr/>
              <p:nvPr/>
            </p:nvSpPr>
            <p:spPr bwMode="auto">
              <a:xfrm>
                <a:off x="432619" y="2640063"/>
                <a:ext cx="2121408" cy="5486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" name="Documento 63"/>
              <p:cNvSpPr/>
              <p:nvPr/>
            </p:nvSpPr>
            <p:spPr bwMode="auto">
              <a:xfrm>
                <a:off x="436253" y="5200841"/>
                <a:ext cx="2122487" cy="798619"/>
              </a:xfrm>
              <a:prstGeom prst="flowChartDocumen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" name="Rettangolo 64"/>
              <p:cNvSpPr/>
              <p:nvPr/>
            </p:nvSpPr>
            <p:spPr bwMode="auto">
              <a:xfrm>
                <a:off x="436253" y="5016691"/>
                <a:ext cx="2121408" cy="184150"/>
              </a:xfrm>
              <a:prstGeom prst="rect">
                <a:avLst/>
              </a:prstGeom>
              <a:solidFill>
                <a:srgbClr val="0A4C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" name="Rettangolo 65"/>
              <p:cNvSpPr/>
              <p:nvPr/>
            </p:nvSpPr>
            <p:spPr bwMode="auto">
              <a:xfrm>
                <a:off x="432619" y="3187796"/>
                <a:ext cx="2121408" cy="1828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" name="Rettangolo 66"/>
              <p:cNvSpPr/>
              <p:nvPr/>
            </p:nvSpPr>
            <p:spPr bwMode="auto">
              <a:xfrm>
                <a:off x="436252" y="1979583"/>
                <a:ext cx="2121408" cy="109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8" name="Rettangolo 67"/>
              <p:cNvSpPr/>
              <p:nvPr/>
            </p:nvSpPr>
            <p:spPr bwMode="auto">
              <a:xfrm>
                <a:off x="432997" y="1865746"/>
                <a:ext cx="2121408" cy="1097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421963" y="5200841"/>
                <a:ext cx="874712" cy="2762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+mn-lt"/>
                    <a:ea typeface="ＭＳ Ｐゴシック" pitchFamily="34" charset="-128"/>
                  </a:rPr>
                  <a:t>Substrate</a:t>
                </a:r>
              </a:p>
            </p:txBody>
          </p:sp>
          <p:sp>
            <p:nvSpPr>
              <p:cNvPr id="70" name="CasellaDiTesto 69"/>
              <p:cNvSpPr txBox="1"/>
              <p:nvPr/>
            </p:nvSpPr>
            <p:spPr>
              <a:xfrm>
                <a:off x="431540" y="4954956"/>
                <a:ext cx="1290638" cy="2778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+mn-lt"/>
                    <a:ea typeface="ＭＳ Ｐゴシック" pitchFamily="34" charset="-128"/>
                  </a:rPr>
                  <a:t>Adhesion layer</a:t>
                </a:r>
              </a:p>
            </p:txBody>
          </p:sp>
          <p:sp>
            <p:nvSpPr>
              <p:cNvPr id="71" name="CasellaDiTesto 70"/>
              <p:cNvSpPr txBox="1"/>
              <p:nvPr/>
            </p:nvSpPr>
            <p:spPr>
              <a:xfrm>
                <a:off x="423462" y="3189974"/>
                <a:ext cx="1720850" cy="2762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+mn-lt"/>
                    <a:ea typeface="ＭＳ Ｐゴシック" pitchFamily="34" charset="-128"/>
                  </a:rPr>
                  <a:t>Soft </a:t>
                </a:r>
                <a:r>
                  <a:rPr lang="en-GB" dirty="0" err="1">
                    <a:latin typeface="+mn-lt"/>
                    <a:ea typeface="ＭＳ Ｐゴシック" pitchFamily="34" charset="-128"/>
                  </a:rPr>
                  <a:t>Underlayer</a:t>
                </a:r>
                <a:r>
                  <a:rPr lang="en-GB" dirty="0">
                    <a:latin typeface="+mn-lt"/>
                    <a:ea typeface="ＭＳ Ｐゴシック" pitchFamily="34" charset="-128"/>
                  </a:rPr>
                  <a:t> (SUL)</a:t>
                </a:r>
              </a:p>
            </p:txBody>
          </p:sp>
          <p:sp>
            <p:nvSpPr>
              <p:cNvPr id="72" name="CasellaDiTesto 71"/>
              <p:cNvSpPr txBox="1"/>
              <p:nvPr/>
            </p:nvSpPr>
            <p:spPr>
              <a:xfrm>
                <a:off x="421963" y="2632671"/>
                <a:ext cx="1598515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solidFill>
                      <a:schemeClr val="bg2"/>
                    </a:solidFill>
                    <a:latin typeface="+mn-lt"/>
                    <a:ea typeface="ＭＳ Ｐゴシック" pitchFamily="34" charset="-128"/>
                  </a:rPr>
                  <a:t>Intermediate Layer</a:t>
                </a:r>
              </a:p>
            </p:txBody>
          </p:sp>
          <p:sp>
            <p:nvSpPr>
              <p:cNvPr id="73" name="CasellaDiTesto 72"/>
              <p:cNvSpPr txBox="1"/>
              <p:nvPr/>
            </p:nvSpPr>
            <p:spPr>
              <a:xfrm>
                <a:off x="433126" y="1933420"/>
                <a:ext cx="667170" cy="2154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800" dirty="0">
                    <a:latin typeface="+mn-lt"/>
                    <a:ea typeface="ＭＳ Ｐゴシック" pitchFamily="34" charset="-128"/>
                  </a:rPr>
                  <a:t>Overcoat</a:t>
                </a:r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1893297" y="1813533"/>
                <a:ext cx="651140" cy="2154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800" dirty="0">
                    <a:solidFill>
                      <a:schemeClr val="accent1">
                        <a:lumMod val="10000"/>
                      </a:schemeClr>
                    </a:solidFill>
                    <a:latin typeface="+mn-lt"/>
                    <a:ea typeface="ＭＳ Ｐゴシック" pitchFamily="34" charset="-128"/>
                  </a:rPr>
                  <a:t>Lubricant</a:t>
                </a:r>
              </a:p>
            </p:txBody>
          </p:sp>
          <p:grpSp>
            <p:nvGrpSpPr>
              <p:cNvPr id="75" name="Group 81"/>
              <p:cNvGrpSpPr/>
              <p:nvPr/>
            </p:nvGrpSpPr>
            <p:grpSpPr>
              <a:xfrm>
                <a:off x="431540" y="2039583"/>
                <a:ext cx="2122994" cy="601663"/>
                <a:chOff x="1339341" y="2396765"/>
                <a:chExt cx="2122994" cy="601663"/>
              </a:xfrm>
            </p:grpSpPr>
            <p:grpSp>
              <p:nvGrpSpPr>
                <p:cNvPr id="76" name="Group 80"/>
                <p:cNvGrpSpPr/>
                <p:nvPr/>
              </p:nvGrpSpPr>
              <p:grpSpPr>
                <a:xfrm>
                  <a:off x="1340927" y="2449153"/>
                  <a:ext cx="2121408" cy="549275"/>
                  <a:chOff x="1340927" y="2449153"/>
                  <a:chExt cx="2121408" cy="549275"/>
                </a:xfrm>
              </p:grpSpPr>
              <p:sp>
                <p:nvSpPr>
                  <p:cNvPr id="78" name="Rettangolo 120"/>
                  <p:cNvSpPr>
                    <a:spLocks noChangeArrowheads="1"/>
                  </p:cNvSpPr>
                  <p:nvPr/>
                </p:nvSpPr>
                <p:spPr bwMode="auto">
                  <a:xfrm>
                    <a:off x="1340927" y="2449153"/>
                    <a:ext cx="2121408" cy="549275"/>
                  </a:xfrm>
                  <a:prstGeom prst="rect">
                    <a:avLst/>
                  </a:prstGeom>
                  <a:solidFill>
                    <a:srgbClr val="C7C90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Freccia a destra 12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364741" y="2712677"/>
                    <a:ext cx="274638" cy="182563"/>
                  </a:xfrm>
                  <a:prstGeom prst="rightArrow">
                    <a:avLst>
                      <a:gd name="adj1" fmla="val 50000"/>
                      <a:gd name="adj2" fmla="val 50145"/>
                    </a:avLst>
                  </a:prstGeom>
                  <a:solidFill>
                    <a:srgbClr val="11325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Freccia a destra 122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613184" y="2711884"/>
                    <a:ext cx="274638" cy="184150"/>
                  </a:xfrm>
                  <a:prstGeom prst="rightArrow">
                    <a:avLst>
                      <a:gd name="adj1" fmla="val 50000"/>
                      <a:gd name="adj2" fmla="val 49713"/>
                    </a:avLst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Freccia a destra 12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861628" y="2712678"/>
                    <a:ext cx="274638" cy="182562"/>
                  </a:xfrm>
                  <a:prstGeom prst="rightArrow">
                    <a:avLst>
                      <a:gd name="adj1" fmla="val 50000"/>
                      <a:gd name="adj2" fmla="val 50145"/>
                    </a:avLst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Freccia a destra 12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10866" y="2712677"/>
                    <a:ext cx="274638" cy="182563"/>
                  </a:xfrm>
                  <a:prstGeom prst="rightArrow">
                    <a:avLst>
                      <a:gd name="adj1" fmla="val 50000"/>
                      <a:gd name="adj2" fmla="val 50145"/>
                    </a:avLst>
                  </a:prstGeom>
                  <a:solidFill>
                    <a:srgbClr val="11325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Freccia a destra 12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358516" y="2712677"/>
                    <a:ext cx="274638" cy="182563"/>
                  </a:xfrm>
                  <a:prstGeom prst="rightArrow">
                    <a:avLst>
                      <a:gd name="adj1" fmla="val 50000"/>
                      <a:gd name="adj2" fmla="val 50145"/>
                    </a:avLst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Freccia a destra 12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07753" y="2712678"/>
                    <a:ext cx="274638" cy="182562"/>
                  </a:xfrm>
                  <a:prstGeom prst="rightArrow">
                    <a:avLst>
                      <a:gd name="adj1" fmla="val 50000"/>
                      <a:gd name="adj2" fmla="val 50145"/>
                    </a:avLst>
                  </a:prstGeom>
                  <a:solidFill>
                    <a:srgbClr val="11325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Freccia a destra 1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856197" y="2711884"/>
                    <a:ext cx="274638" cy="184150"/>
                  </a:xfrm>
                  <a:prstGeom prst="rightArrow">
                    <a:avLst>
                      <a:gd name="adj1" fmla="val 50000"/>
                      <a:gd name="adj2" fmla="val 49713"/>
                    </a:avLst>
                  </a:prstGeom>
                  <a:solidFill>
                    <a:srgbClr val="11325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Freccia a destra 12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104641" y="2712677"/>
                    <a:ext cx="274638" cy="182563"/>
                  </a:xfrm>
                  <a:prstGeom prst="rightArrow">
                    <a:avLst>
                      <a:gd name="adj1" fmla="val 50000"/>
                      <a:gd name="adj2" fmla="val 50145"/>
                    </a:avLst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7" name="CasellaDiTesto 33"/>
                <p:cNvSpPr txBox="1"/>
                <p:nvPr/>
              </p:nvSpPr>
              <p:spPr>
                <a:xfrm>
                  <a:off x="1339341" y="2396765"/>
                  <a:ext cx="1365250" cy="2778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dirty="0">
                      <a:latin typeface="+mn-lt"/>
                      <a:ea typeface="ＭＳ Ｐゴシック" pitchFamily="34" charset="-128"/>
                    </a:rPr>
                    <a:t>Recording layer</a:t>
                  </a:r>
                </a:p>
              </p:txBody>
            </p:sp>
          </p:grpSp>
        </p:grpSp>
        <p:sp>
          <p:nvSpPr>
            <p:cNvPr id="56" name="CasellaDiTesto 55"/>
            <p:cNvSpPr txBox="1"/>
            <p:nvPr/>
          </p:nvSpPr>
          <p:spPr>
            <a:xfrm>
              <a:off x="-70407" y="1750236"/>
              <a:ext cx="11860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IBD, PE-CVD, Sputtering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57" name="Connettore 1 56"/>
            <p:cNvCxnSpPr>
              <a:stCxn id="64" idx="3"/>
              <a:endCxn id="50" idx="1"/>
            </p:cNvCxnSpPr>
            <p:nvPr/>
          </p:nvCxnSpPr>
          <p:spPr bwMode="auto">
            <a:xfrm>
              <a:off x="3491880" y="5441959"/>
              <a:ext cx="791474" cy="863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ttore 1 57"/>
            <p:cNvCxnSpPr>
              <a:stCxn id="65" idx="3"/>
              <a:endCxn id="48" idx="1"/>
            </p:cNvCxnSpPr>
            <p:nvPr/>
          </p:nvCxnSpPr>
          <p:spPr bwMode="auto">
            <a:xfrm>
              <a:off x="3490801" y="4950574"/>
              <a:ext cx="788404" cy="3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ttore 1 58"/>
            <p:cNvCxnSpPr>
              <a:stCxn id="66" idx="3"/>
              <a:endCxn id="49" idx="1"/>
            </p:cNvCxnSpPr>
            <p:nvPr/>
          </p:nvCxnSpPr>
          <p:spPr bwMode="auto">
            <a:xfrm>
              <a:off x="3487167" y="3944004"/>
              <a:ext cx="796602" cy="1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ttore 1 59"/>
            <p:cNvCxnSpPr>
              <a:stCxn id="63" idx="3"/>
              <a:endCxn id="51" idx="1"/>
            </p:cNvCxnSpPr>
            <p:nvPr/>
          </p:nvCxnSpPr>
          <p:spPr bwMode="auto">
            <a:xfrm>
              <a:off x="3487167" y="2756191"/>
              <a:ext cx="794481" cy="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ttore 1 60"/>
            <p:cNvCxnSpPr/>
            <p:nvPr/>
          </p:nvCxnSpPr>
          <p:spPr bwMode="auto">
            <a:xfrm>
              <a:off x="1059765" y="1870785"/>
              <a:ext cx="310272" cy="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ttore 1 61"/>
            <p:cNvCxnSpPr>
              <a:endCxn id="68" idx="1"/>
            </p:cNvCxnSpPr>
            <p:nvPr/>
          </p:nvCxnSpPr>
          <p:spPr bwMode="auto">
            <a:xfrm>
              <a:off x="1019805" y="1581183"/>
              <a:ext cx="346332" cy="1812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604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Recording Medium – Recording Layer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" name="Group 81"/>
          <p:cNvGrpSpPr/>
          <p:nvPr/>
        </p:nvGrpSpPr>
        <p:grpSpPr>
          <a:xfrm>
            <a:off x="1506587" y="1881391"/>
            <a:ext cx="2122994" cy="601663"/>
            <a:chOff x="1339341" y="2396765"/>
            <a:chExt cx="2122994" cy="601663"/>
          </a:xfrm>
        </p:grpSpPr>
        <p:grpSp>
          <p:nvGrpSpPr>
            <p:cNvPr id="117" name="Group 80"/>
            <p:cNvGrpSpPr/>
            <p:nvPr/>
          </p:nvGrpSpPr>
          <p:grpSpPr>
            <a:xfrm>
              <a:off x="1340927" y="2449153"/>
              <a:ext cx="2121408" cy="549275"/>
              <a:chOff x="1340927" y="2449153"/>
              <a:chExt cx="2121408" cy="549275"/>
            </a:xfrm>
          </p:grpSpPr>
          <p:sp>
            <p:nvSpPr>
              <p:cNvPr id="119" name="Rettangolo 120"/>
              <p:cNvSpPr>
                <a:spLocks noChangeArrowheads="1"/>
              </p:cNvSpPr>
              <p:nvPr/>
            </p:nvSpPr>
            <p:spPr bwMode="auto">
              <a:xfrm>
                <a:off x="1340927" y="2449153"/>
                <a:ext cx="2121408" cy="549275"/>
              </a:xfrm>
              <a:prstGeom prst="rect">
                <a:avLst/>
              </a:prstGeom>
              <a:solidFill>
                <a:srgbClr val="C7C9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0" name="Freccia a destra 121"/>
              <p:cNvSpPr>
                <a:spLocks noChangeArrowheads="1"/>
              </p:cNvSpPr>
              <p:nvPr/>
            </p:nvSpPr>
            <p:spPr bwMode="auto">
              <a:xfrm rot="16200000">
                <a:off x="1364741" y="2712677"/>
                <a:ext cx="274638" cy="18256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1132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1" name="Freccia a destra 122"/>
              <p:cNvSpPr>
                <a:spLocks noChangeArrowheads="1"/>
              </p:cNvSpPr>
              <p:nvPr/>
            </p:nvSpPr>
            <p:spPr bwMode="auto">
              <a:xfrm rot="16200000" flipH="1">
                <a:off x="1613184" y="2711884"/>
                <a:ext cx="274638" cy="184150"/>
              </a:xfrm>
              <a:prstGeom prst="rightArrow">
                <a:avLst>
                  <a:gd name="adj1" fmla="val 50000"/>
                  <a:gd name="adj2" fmla="val 49713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2" name="Freccia a destra 123"/>
              <p:cNvSpPr>
                <a:spLocks noChangeArrowheads="1"/>
              </p:cNvSpPr>
              <p:nvPr/>
            </p:nvSpPr>
            <p:spPr bwMode="auto">
              <a:xfrm rot="16200000" flipH="1">
                <a:off x="1861628" y="2712678"/>
                <a:ext cx="274638" cy="182562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3" name="Freccia a destra 124"/>
              <p:cNvSpPr>
                <a:spLocks noChangeArrowheads="1"/>
              </p:cNvSpPr>
              <p:nvPr/>
            </p:nvSpPr>
            <p:spPr bwMode="auto">
              <a:xfrm rot="16200000">
                <a:off x="2110866" y="2712677"/>
                <a:ext cx="274638" cy="18256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1132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4" name="Freccia a destra 125"/>
              <p:cNvSpPr>
                <a:spLocks noChangeArrowheads="1"/>
              </p:cNvSpPr>
              <p:nvPr/>
            </p:nvSpPr>
            <p:spPr bwMode="auto">
              <a:xfrm rot="16200000" flipH="1">
                <a:off x="2358516" y="2712677"/>
                <a:ext cx="274638" cy="18256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5" name="Freccia a destra 126"/>
              <p:cNvSpPr>
                <a:spLocks noChangeArrowheads="1"/>
              </p:cNvSpPr>
              <p:nvPr/>
            </p:nvSpPr>
            <p:spPr bwMode="auto">
              <a:xfrm rot="16200000">
                <a:off x="2607753" y="2712678"/>
                <a:ext cx="274638" cy="182562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1132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6" name="Freccia a destra 127"/>
              <p:cNvSpPr>
                <a:spLocks noChangeArrowheads="1"/>
              </p:cNvSpPr>
              <p:nvPr/>
            </p:nvSpPr>
            <p:spPr bwMode="auto">
              <a:xfrm rot="16200000">
                <a:off x="2856197" y="2711884"/>
                <a:ext cx="274638" cy="184150"/>
              </a:xfrm>
              <a:prstGeom prst="rightArrow">
                <a:avLst>
                  <a:gd name="adj1" fmla="val 50000"/>
                  <a:gd name="adj2" fmla="val 49713"/>
                </a:avLst>
              </a:prstGeom>
              <a:solidFill>
                <a:srgbClr val="1132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127" name="Freccia a destra 128"/>
              <p:cNvSpPr>
                <a:spLocks noChangeArrowheads="1"/>
              </p:cNvSpPr>
              <p:nvPr/>
            </p:nvSpPr>
            <p:spPr bwMode="auto">
              <a:xfrm rot="16200000" flipH="1">
                <a:off x="3104641" y="2712677"/>
                <a:ext cx="274638" cy="18256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</p:grpSp>
        <p:sp>
          <p:nvSpPr>
            <p:cNvPr id="118" name="CasellaDiTesto 33"/>
            <p:cNvSpPr txBox="1"/>
            <p:nvPr/>
          </p:nvSpPr>
          <p:spPr>
            <a:xfrm>
              <a:off x="1339341" y="2396765"/>
              <a:ext cx="1365250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Recording layer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71500" y="1088740"/>
            <a:ext cx="9346289" cy="4752528"/>
            <a:chOff x="71500" y="1088740"/>
            <a:chExt cx="9346289" cy="4752528"/>
          </a:xfrm>
        </p:grpSpPr>
        <p:sp>
          <p:nvSpPr>
            <p:cNvPr id="85" name="CasellaDiTesto 84"/>
            <p:cNvSpPr txBox="1"/>
            <p:nvPr/>
          </p:nvSpPr>
          <p:spPr>
            <a:xfrm>
              <a:off x="355314" y="3239371"/>
              <a:ext cx="9382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Sputtering</a:t>
              </a:r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130109" y="1437490"/>
              <a:ext cx="1071563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Dip-coating</a:t>
              </a:r>
            </a:p>
          </p:txBody>
        </p:sp>
        <p:sp>
          <p:nvSpPr>
            <p:cNvPr id="87" name="Parentesi graffa aperta 100"/>
            <p:cNvSpPr>
              <a:spLocks/>
            </p:cNvSpPr>
            <p:nvPr/>
          </p:nvSpPr>
          <p:spPr bwMode="auto">
            <a:xfrm>
              <a:off x="1303114" y="1952836"/>
              <a:ext cx="170433" cy="2888999"/>
            </a:xfrm>
            <a:prstGeom prst="leftBrace">
              <a:avLst>
                <a:gd name="adj1" fmla="val 6451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88" name="CasellaDiTesto 101"/>
            <p:cNvSpPr txBox="1">
              <a:spLocks noChangeArrowheads="1"/>
            </p:cNvSpPr>
            <p:nvPr/>
          </p:nvSpPr>
          <p:spPr bwMode="auto">
            <a:xfrm>
              <a:off x="4425875" y="1628800"/>
              <a:ext cx="496411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>
                  <a:solidFill>
                    <a:srgbClr val="0A4C70"/>
                  </a:solidFill>
                  <a:latin typeface="Century Gothic" pitchFamily="34" charset="0"/>
                </a:rPr>
                <a:t>Diamond Like Carbon – DLC </a:t>
              </a:r>
              <a:r>
                <a:rPr lang="en-GB" sz="1400" b="1" dirty="0" smtClean="0">
                  <a:solidFill>
                    <a:srgbClr val="0A4C70"/>
                  </a:solidFill>
                  <a:latin typeface="Century Gothic" pitchFamily="34" charset="0"/>
                </a:rPr>
                <a:t>– &amp; 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Century Gothic" pitchFamily="34" charset="0"/>
                </a:rPr>
                <a:t>CNx</a:t>
              </a:r>
              <a:endParaRPr lang="en-GB" sz="1400" b="1" dirty="0">
                <a:solidFill>
                  <a:srgbClr val="0A4C70"/>
                </a:solidFill>
                <a:latin typeface="Century Gothic" pitchFamily="34" charset="0"/>
              </a:endParaRPr>
            </a:p>
            <a:p>
              <a:r>
                <a:rPr lang="en-GB" dirty="0">
                  <a:latin typeface="Century Gothic" pitchFamily="34" charset="0"/>
                </a:rPr>
                <a:t>Provides chemical and mechanical protection</a:t>
              </a:r>
            </a:p>
          </p:txBody>
        </p:sp>
        <p:sp>
          <p:nvSpPr>
            <p:cNvPr id="89" name="CasellaDiTesto 88"/>
            <p:cNvSpPr txBox="1"/>
            <p:nvPr/>
          </p:nvSpPr>
          <p:spPr>
            <a:xfrm>
              <a:off x="4421112" y="4615195"/>
              <a:ext cx="4968875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AlTi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, 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CtTi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, 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NiTa</a:t>
              </a:r>
              <a:endParaRPr lang="en-GB" sz="1400" b="1" dirty="0" smtClean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Improve the adhesion of SUL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Improve </a:t>
              </a:r>
              <a:r>
                <a:rPr lang="en-GB" dirty="0">
                  <a:latin typeface="+mn-lt"/>
                  <a:ea typeface="ＭＳ Ｐゴシック" pitchFamily="34" charset="-128"/>
                </a:rPr>
                <a:t>corrosion </a:t>
              </a:r>
              <a:r>
                <a:rPr lang="en-GB" dirty="0" smtClean="0">
                  <a:latin typeface="+mn-lt"/>
                  <a:ea typeface="ＭＳ Ｐゴシック" pitchFamily="34" charset="-128"/>
                </a:rPr>
                <a:t>robustness of the substrate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90" name="CasellaDiTesto 89"/>
            <p:cNvSpPr txBox="1"/>
            <p:nvPr/>
          </p:nvSpPr>
          <p:spPr>
            <a:xfrm>
              <a:off x="4425676" y="3606463"/>
              <a:ext cx="45367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Co(Fe)</a:t>
              </a: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TaZr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-based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Helps in conducting the flux form the writing pole of the head and the connector pole</a:t>
              </a: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4425261" y="5282106"/>
              <a:ext cx="4992528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 err="1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AlMg</a:t>
              </a: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 (Server &amp; Desktop), Glass (Laptop)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Performs the role of support (hard, stiff, inert, </a:t>
              </a:r>
              <a:r>
                <a:rPr lang="en-GB" dirty="0" smtClean="0">
                  <a:latin typeface="+mn-lt"/>
                  <a:ea typeface="ＭＳ Ｐゴシック" pitchFamily="34" charset="-128"/>
                </a:rPr>
                <a:t>smooth)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4423555" y="2417917"/>
              <a:ext cx="4538662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Ni-</a:t>
              </a:r>
              <a:r>
                <a:rPr lang="es-ES" sz="1400" b="1" dirty="0">
                  <a:solidFill>
                    <a:srgbClr val="0A4C70"/>
                  </a:solidFill>
                  <a:latin typeface="+mn-lt"/>
                </a:rPr>
                <a:t>(X,Y)/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Ru </a:t>
              </a:r>
              <a:r>
                <a:rPr lang="es-ES" sz="1400" b="1" dirty="0" err="1" smtClean="0">
                  <a:solidFill>
                    <a:srgbClr val="0A4C70"/>
                  </a:solidFill>
                  <a:latin typeface="+mn-lt"/>
                </a:rPr>
                <a:t>or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 Ru-</a:t>
              </a:r>
              <a:r>
                <a:rPr lang="es-ES" sz="1400" b="1" dirty="0">
                  <a:solidFill>
                    <a:srgbClr val="0A4C70"/>
                  </a:solidFill>
                  <a:latin typeface="+mn-lt"/>
                </a:rPr>
                <a:t>(X,Y)/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Ru </a:t>
              </a:r>
              <a:r>
                <a:rPr lang="es-ES" sz="1400" b="1" dirty="0">
                  <a:solidFill>
                    <a:srgbClr val="0A4C70"/>
                  </a:solidFill>
                  <a:latin typeface="+mn-lt"/>
                </a:rPr>
                <a:t> </a:t>
              </a:r>
              <a:r>
                <a:rPr lang="es-ES" sz="1400" b="1" dirty="0" smtClean="0">
                  <a:solidFill>
                    <a:srgbClr val="0A4C70"/>
                  </a:solidFill>
                  <a:latin typeface="+mn-lt"/>
                </a:rPr>
                <a:t>(X, Y = Cr, Mn, W)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Exchange-decouples the SUL and the magnetic layer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Favours the epitaxial growth of the magnetic layer </a:t>
              </a:r>
            </a:p>
          </p:txBody>
        </p:sp>
        <p:cxnSp>
          <p:nvCxnSpPr>
            <p:cNvPr id="93" name="Connettore 1 132"/>
            <p:cNvCxnSpPr>
              <a:cxnSpLocks noChangeShapeType="1"/>
              <a:stCxn id="109" idx="3"/>
              <a:endCxn id="95" idx="1"/>
            </p:cNvCxnSpPr>
            <p:nvPr/>
          </p:nvCxnSpPr>
          <p:spPr bwMode="auto">
            <a:xfrm flipV="1">
              <a:off x="3629452" y="1334962"/>
              <a:ext cx="796423" cy="427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" name="Connettore 1 133"/>
            <p:cNvCxnSpPr>
              <a:cxnSpLocks noChangeShapeType="1"/>
              <a:stCxn id="108" idx="3"/>
              <a:endCxn id="88" idx="1"/>
            </p:cNvCxnSpPr>
            <p:nvPr/>
          </p:nvCxnSpPr>
          <p:spPr bwMode="auto">
            <a:xfrm flipV="1">
              <a:off x="3632707" y="1875022"/>
              <a:ext cx="793168" cy="1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5" name="CasellaDiTesto 41"/>
            <p:cNvSpPr txBox="1"/>
            <p:nvPr/>
          </p:nvSpPr>
          <p:spPr>
            <a:xfrm>
              <a:off x="4425875" y="1088740"/>
              <a:ext cx="4965700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 smtClean="0">
                  <a:solidFill>
                    <a:srgbClr val="0A4C70"/>
                  </a:solidFill>
                  <a:latin typeface="+mn-lt"/>
                  <a:ea typeface="ＭＳ Ｐゴシック" pitchFamily="34" charset="-128"/>
                </a:rPr>
                <a:t>PFPE</a:t>
              </a:r>
              <a:endParaRPr lang="en-GB" sz="1400" b="1" dirty="0">
                <a:solidFill>
                  <a:srgbClr val="0A4C70"/>
                </a:solidFill>
                <a:latin typeface="+mn-lt"/>
                <a:ea typeface="ＭＳ Ｐゴシック" pitchFamily="34" charset="-128"/>
              </a:endParaRPr>
            </a:p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Reduces friction and wear during the head-disk contact</a:t>
              </a:r>
            </a:p>
          </p:txBody>
        </p:sp>
        <p:sp>
          <p:nvSpPr>
            <p:cNvPr id="104" name="Rettangolo 103"/>
            <p:cNvSpPr/>
            <p:nvPr/>
          </p:nvSpPr>
          <p:spPr bwMode="auto">
            <a:xfrm>
              <a:off x="1507666" y="2481871"/>
              <a:ext cx="2121408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5" name="Documento 104"/>
            <p:cNvSpPr/>
            <p:nvPr/>
          </p:nvSpPr>
          <p:spPr bwMode="auto">
            <a:xfrm>
              <a:off x="1511300" y="5042649"/>
              <a:ext cx="2122487" cy="798619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6" name="Rettangolo 105"/>
            <p:cNvSpPr/>
            <p:nvPr/>
          </p:nvSpPr>
          <p:spPr bwMode="auto">
            <a:xfrm>
              <a:off x="1511300" y="4858499"/>
              <a:ext cx="2121408" cy="184150"/>
            </a:xfrm>
            <a:prstGeom prst="rect">
              <a:avLst/>
            </a:prstGeom>
            <a:solidFill>
              <a:srgbClr val="0A4C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7" name="Rettangolo 106"/>
            <p:cNvSpPr/>
            <p:nvPr/>
          </p:nvSpPr>
          <p:spPr bwMode="auto">
            <a:xfrm>
              <a:off x="1507666" y="3029604"/>
              <a:ext cx="2121408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8" name="Rettangolo 107"/>
            <p:cNvSpPr/>
            <p:nvPr/>
          </p:nvSpPr>
          <p:spPr bwMode="auto">
            <a:xfrm>
              <a:off x="1511299" y="1821391"/>
              <a:ext cx="2121408" cy="109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9" name="Rettangolo 108"/>
            <p:cNvSpPr/>
            <p:nvPr/>
          </p:nvSpPr>
          <p:spPr bwMode="auto">
            <a:xfrm>
              <a:off x="1508044" y="1707554"/>
              <a:ext cx="2121408" cy="109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0" name="CasellaDiTesto 109"/>
            <p:cNvSpPr txBox="1"/>
            <p:nvPr/>
          </p:nvSpPr>
          <p:spPr>
            <a:xfrm>
              <a:off x="1497010" y="5042649"/>
              <a:ext cx="874712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Substrate</a:t>
              </a:r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1506587" y="4796764"/>
              <a:ext cx="129063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Adhesion layer</a:t>
              </a: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1498509" y="3031782"/>
              <a:ext cx="1720850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Soft </a:t>
              </a:r>
              <a:r>
                <a:rPr lang="en-GB" dirty="0" err="1">
                  <a:latin typeface="+mn-lt"/>
                  <a:ea typeface="ＭＳ Ｐゴシック" pitchFamily="34" charset="-128"/>
                </a:rPr>
                <a:t>Underlayer</a:t>
              </a:r>
              <a:r>
                <a:rPr lang="en-GB" dirty="0">
                  <a:latin typeface="+mn-lt"/>
                  <a:ea typeface="ＭＳ Ｐゴシック" pitchFamily="34" charset="-128"/>
                </a:rPr>
                <a:t> (SUL)</a:t>
              </a:r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1497010" y="2474479"/>
              <a:ext cx="159851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2"/>
                  </a:solidFill>
                  <a:latin typeface="+mn-lt"/>
                  <a:ea typeface="ＭＳ Ｐゴシック" pitchFamily="34" charset="-128"/>
                </a:rPr>
                <a:t>Intermediate Layer</a:t>
              </a: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1508173" y="1775228"/>
              <a:ext cx="667170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dirty="0">
                  <a:latin typeface="+mn-lt"/>
                  <a:ea typeface="ＭＳ Ｐゴシック" pitchFamily="34" charset="-128"/>
                </a:rPr>
                <a:t>Overcoat</a:t>
              </a:r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2968344" y="1655341"/>
              <a:ext cx="651140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dirty="0">
                  <a:solidFill>
                    <a:schemeClr val="accent1">
                      <a:lumMod val="10000"/>
                    </a:schemeClr>
                  </a:solidFill>
                  <a:latin typeface="+mn-lt"/>
                  <a:ea typeface="ＭＳ Ｐゴシック" pitchFamily="34" charset="-128"/>
                </a:rPr>
                <a:t>Lubricant</a:t>
              </a: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71500" y="1750236"/>
              <a:ext cx="11860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IBD, PE-CVD, Sputtering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cxnSp>
          <p:nvCxnSpPr>
            <p:cNvPr id="98" name="Connettore 1 97"/>
            <p:cNvCxnSpPr>
              <a:stCxn id="105" idx="3"/>
              <a:endCxn id="91" idx="1"/>
            </p:cNvCxnSpPr>
            <p:nvPr/>
          </p:nvCxnSpPr>
          <p:spPr bwMode="auto">
            <a:xfrm>
              <a:off x="3633787" y="5441959"/>
              <a:ext cx="791474" cy="863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Connettore 1 98"/>
            <p:cNvCxnSpPr>
              <a:stCxn id="106" idx="3"/>
              <a:endCxn id="89" idx="1"/>
            </p:cNvCxnSpPr>
            <p:nvPr/>
          </p:nvCxnSpPr>
          <p:spPr bwMode="auto">
            <a:xfrm>
              <a:off x="3632708" y="4950574"/>
              <a:ext cx="788404" cy="3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Connettore 1 99"/>
            <p:cNvCxnSpPr>
              <a:stCxn id="107" idx="3"/>
              <a:endCxn id="90" idx="1"/>
            </p:cNvCxnSpPr>
            <p:nvPr/>
          </p:nvCxnSpPr>
          <p:spPr bwMode="auto">
            <a:xfrm>
              <a:off x="3629074" y="3944004"/>
              <a:ext cx="796602" cy="1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nettore 1 100"/>
            <p:cNvCxnSpPr>
              <a:stCxn id="104" idx="3"/>
              <a:endCxn id="92" idx="1"/>
            </p:cNvCxnSpPr>
            <p:nvPr/>
          </p:nvCxnSpPr>
          <p:spPr bwMode="auto">
            <a:xfrm>
              <a:off x="3629074" y="2756191"/>
              <a:ext cx="794481" cy="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Connettore 1 101"/>
            <p:cNvCxnSpPr/>
            <p:nvPr/>
          </p:nvCxnSpPr>
          <p:spPr bwMode="auto">
            <a:xfrm>
              <a:off x="1201672" y="1870785"/>
              <a:ext cx="310272" cy="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Connettore 1 102"/>
            <p:cNvCxnSpPr>
              <a:endCxn id="109" idx="1"/>
            </p:cNvCxnSpPr>
            <p:nvPr/>
          </p:nvCxnSpPr>
          <p:spPr bwMode="auto">
            <a:xfrm>
              <a:off x="1161712" y="1581183"/>
              <a:ext cx="346332" cy="1812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664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Recording Medium – Magnetic Layer (</a:t>
            </a:r>
            <a:r>
              <a:rPr lang="en-US" sz="1700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1</a:t>
            </a:r>
            <a:r>
              <a:rPr lang="en-US" sz="1700" b="1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st</a:t>
            </a:r>
            <a:r>
              <a:rPr lang="en-US" sz="1700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Generation 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– 2005 –)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CasellaDiTesto 50"/>
          <p:cNvSpPr txBox="1">
            <a:spLocks noChangeArrowheads="1"/>
          </p:cNvSpPr>
          <p:nvPr/>
        </p:nvSpPr>
        <p:spPr bwMode="auto">
          <a:xfrm>
            <a:off x="71996" y="3448609"/>
            <a:ext cx="4068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A4C70"/>
                </a:solidFill>
                <a:latin typeface="Century Gothic" pitchFamily="34" charset="0"/>
              </a:rPr>
              <a:t>Granular 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Microstructure (</a:t>
            </a:r>
            <a:r>
              <a:rPr lang="en-GB" sz="1600" b="1" i="1" dirty="0" smtClean="0">
                <a:solidFill>
                  <a:srgbClr val="0A4C70"/>
                </a:solidFill>
                <a:latin typeface="Century Gothic" pitchFamily="34" charset="0"/>
              </a:rPr>
              <a:t>d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 ~ 10 nm) </a:t>
            </a:r>
            <a:endParaRPr lang="en-GB" sz="1600" b="1" dirty="0">
              <a:solidFill>
                <a:srgbClr val="0A4C70"/>
              </a:solidFill>
              <a:latin typeface="Century Gothic" pitchFamily="34" charset="0"/>
            </a:endParaRPr>
          </a:p>
        </p:txBody>
      </p:sp>
      <p:pic>
        <p:nvPicPr>
          <p:cNvPr id="57" name="Picture 18"/>
          <p:cNvPicPr>
            <a:picLocks noChangeAspect="1" noChangeArrowheads="1"/>
          </p:cNvPicPr>
          <p:nvPr/>
        </p:nvPicPr>
        <p:blipFill>
          <a:blip r:embed="rId3" cstate="print"/>
          <a:srcRect t="13934" r="5347"/>
          <a:stretch>
            <a:fillRect/>
          </a:stretch>
        </p:blipFill>
        <p:spPr bwMode="auto">
          <a:xfrm>
            <a:off x="4787900" y="1964517"/>
            <a:ext cx="2004506" cy="157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ttangolo 42008"/>
          <p:cNvSpPr>
            <a:spLocks noChangeArrowheads="1"/>
          </p:cNvSpPr>
          <p:nvPr/>
        </p:nvSpPr>
        <p:spPr bwMode="auto">
          <a:xfrm>
            <a:off x="5060760" y="1847441"/>
            <a:ext cx="401326" cy="48232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56" name="Rettangolo 79"/>
          <p:cNvSpPr>
            <a:spLocks noChangeArrowheads="1"/>
          </p:cNvSpPr>
          <p:nvPr/>
        </p:nvSpPr>
        <p:spPr bwMode="auto">
          <a:xfrm>
            <a:off x="6073943" y="1871878"/>
            <a:ext cx="401326" cy="48232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61" name="CasellaDiTesto 50"/>
          <p:cNvSpPr txBox="1">
            <a:spLocks noChangeArrowheads="1"/>
          </p:cNvSpPr>
          <p:nvPr/>
        </p:nvSpPr>
        <p:spPr bwMode="auto">
          <a:xfrm>
            <a:off x="71996" y="885073"/>
            <a:ext cx="4068763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CoCrPt@SiO</a:t>
            </a:r>
            <a:r>
              <a:rPr lang="en-GB" sz="1600" b="1" baseline="-25000" dirty="0" smtClean="0">
                <a:solidFill>
                  <a:srgbClr val="0A4C70"/>
                </a:solidFill>
                <a:latin typeface="Century Gothic" pitchFamily="34" charset="0"/>
              </a:rPr>
              <a:t>2</a:t>
            </a:r>
            <a:endParaRPr lang="en-GB" sz="500" b="1" baseline="-25000" dirty="0">
              <a:solidFill>
                <a:srgbClr val="0A4C70"/>
              </a:solidFill>
              <a:latin typeface="Century Gothic" pitchFamily="34" charset="0"/>
            </a:endParaRPr>
          </a:p>
          <a:p>
            <a:endParaRPr lang="en-GB" sz="500" b="1" baseline="-25000" dirty="0">
              <a:solidFill>
                <a:srgbClr val="0A4C70"/>
              </a:solidFill>
              <a:latin typeface="Century Gothic" pitchFamily="34" charset="0"/>
            </a:endParaRPr>
          </a:p>
          <a:p>
            <a:r>
              <a:rPr lang="en-US" i="1" dirty="0" smtClean="0">
                <a:latin typeface="Century Gothic" pitchFamily="34" charset="0"/>
              </a:rPr>
              <a:t>K</a:t>
            </a:r>
            <a:r>
              <a:rPr lang="en-US" i="1" baseline="-25000" dirty="0" smtClean="0">
                <a:latin typeface="Century Gothic" pitchFamily="34" charset="0"/>
              </a:rPr>
              <a:t>u</a:t>
            </a:r>
            <a:r>
              <a:rPr lang="en-US" dirty="0" smtClean="0">
                <a:latin typeface="Century Gothic" pitchFamily="34" charset="0"/>
              </a:rPr>
              <a:t> = 0.2 – 0.5 10</a:t>
            </a:r>
            <a:r>
              <a:rPr lang="en-US" baseline="30000" dirty="0" smtClean="0">
                <a:latin typeface="Century Gothic" pitchFamily="34" charset="0"/>
              </a:rPr>
              <a:t>6</a:t>
            </a:r>
            <a:r>
              <a:rPr lang="en-US" dirty="0" smtClean="0">
                <a:latin typeface="Century Gothic" pitchFamily="34" charset="0"/>
              </a:rPr>
              <a:t> J/m</a:t>
            </a:r>
            <a:r>
              <a:rPr lang="en-US" baseline="30000" dirty="0" smtClean="0">
                <a:latin typeface="Century Gothic" pitchFamily="34" charset="0"/>
              </a:rPr>
              <a:t>3</a:t>
            </a:r>
          </a:p>
          <a:p>
            <a:r>
              <a:rPr lang="en-US" dirty="0" smtClean="0">
                <a:latin typeface="Century Gothic" pitchFamily="34" charset="0"/>
              </a:rPr>
              <a:t>SiO</a:t>
            </a:r>
            <a:r>
              <a:rPr lang="en-US" baseline="-25000" dirty="0" smtClean="0">
                <a:latin typeface="Century Gothic" pitchFamily="34" charset="0"/>
              </a:rPr>
              <a:t>2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: </a:t>
            </a:r>
            <a:r>
              <a:rPr lang="en-US" dirty="0" smtClean="0">
                <a:latin typeface="Century Gothic" pitchFamily="34" charset="0"/>
              </a:rPr>
              <a:t>promotes </a:t>
            </a:r>
            <a:r>
              <a:rPr lang="en-US" dirty="0">
                <a:latin typeface="Century Gothic" pitchFamily="34" charset="0"/>
              </a:rPr>
              <a:t>grain isolation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/>
            <a:endParaRPr lang="en-GB" dirty="0">
              <a:latin typeface="Century Gothic" pitchFamily="34" charset="0"/>
            </a:endParaRPr>
          </a:p>
        </p:txBody>
      </p:sp>
      <p:sp>
        <p:nvSpPr>
          <p:cNvPr id="70" name="CasellaDiTesto 50"/>
          <p:cNvSpPr txBox="1">
            <a:spLocks noChangeArrowheads="1"/>
          </p:cNvSpPr>
          <p:nvPr/>
        </p:nvSpPr>
        <p:spPr bwMode="auto">
          <a:xfrm>
            <a:off x="4618038" y="883829"/>
            <a:ext cx="3122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 smtClean="0">
                <a:solidFill>
                  <a:srgbClr val="0A4C70"/>
                </a:solidFill>
                <a:latin typeface="Century Gothic" charset="0"/>
              </a:rPr>
              <a:t>Stoner-</a:t>
            </a:r>
            <a:r>
              <a:rPr lang="en-GB" sz="1600" b="1" dirty="0" err="1" smtClean="0">
                <a:solidFill>
                  <a:srgbClr val="0A4C70"/>
                </a:solidFill>
                <a:latin typeface="Century Gothic" charset="0"/>
              </a:rPr>
              <a:t>Wolfarth</a:t>
            </a:r>
            <a:r>
              <a:rPr lang="en-GB" sz="1600" b="1" dirty="0" smtClean="0">
                <a:solidFill>
                  <a:srgbClr val="0A4C70"/>
                </a:solidFill>
                <a:latin typeface="Century Gothic" charset="0"/>
              </a:rPr>
              <a:t> like system</a:t>
            </a:r>
          </a:p>
          <a:p>
            <a:pPr eaLnBrk="1" hangingPunct="1">
              <a:defRPr/>
            </a:pPr>
            <a:endParaRPr lang="en-GB" sz="200" b="1" dirty="0" smtClean="0">
              <a:latin typeface="Century Gothic" charset="0"/>
            </a:endParaRPr>
          </a:p>
          <a:p>
            <a:pPr marL="176213" indent="-176213" eaLnBrk="1" hangingPunct="1">
              <a:buFontTx/>
              <a:buChar char="–"/>
              <a:defRPr/>
            </a:pPr>
            <a:r>
              <a:rPr lang="en-GB" dirty="0" smtClean="0">
                <a:latin typeface="Century Gothic" charset="0"/>
              </a:rPr>
              <a:t>Single domain grains</a:t>
            </a:r>
          </a:p>
          <a:p>
            <a:pPr marL="176213" indent="-176213" eaLnBrk="1" hangingPunct="1">
              <a:buFontTx/>
              <a:buChar char="–"/>
              <a:defRPr/>
            </a:pPr>
            <a:r>
              <a:rPr lang="en-GB" dirty="0" smtClean="0">
                <a:latin typeface="Century Gothic" charset="0"/>
              </a:rPr>
              <a:t>Weakly exchange coupled grains</a:t>
            </a:r>
          </a:p>
          <a:p>
            <a:pPr marL="176213" indent="-176213" eaLnBrk="1" hangingPunct="1">
              <a:buFontTx/>
              <a:buChar char="–"/>
              <a:defRPr/>
            </a:pPr>
            <a:r>
              <a:rPr lang="en-GB" dirty="0" smtClean="0">
                <a:latin typeface="Century Gothic" charset="0"/>
              </a:rPr>
              <a:t>Uniaxial perpendicular anisotropy </a:t>
            </a:r>
            <a:r>
              <a:rPr lang="en-GB" i="1" dirty="0" smtClean="0">
                <a:solidFill>
                  <a:srgbClr val="000000"/>
                </a:solidFill>
                <a:latin typeface="Century Gothic" charset="0"/>
              </a:rPr>
              <a:t>K</a:t>
            </a:r>
            <a:r>
              <a:rPr lang="en-GB" i="1" baseline="-25000" dirty="0" smtClean="0">
                <a:solidFill>
                  <a:srgbClr val="000000"/>
                </a:solidFill>
                <a:latin typeface="Century Gothic" charset="0"/>
              </a:rPr>
              <a:t>u</a:t>
            </a:r>
            <a:endParaRPr lang="en-GB" dirty="0" smtClean="0">
              <a:latin typeface="Century Gothic" charset="0"/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4" cstate="print"/>
          <a:srcRect b="46390"/>
          <a:stretch>
            <a:fillRect/>
          </a:stretch>
        </p:blipFill>
        <p:spPr bwMode="auto">
          <a:xfrm>
            <a:off x="647564" y="1770211"/>
            <a:ext cx="3059623" cy="1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CasellaDiTesto 50"/>
          <p:cNvSpPr txBox="1">
            <a:spLocks noChangeArrowheads="1"/>
          </p:cNvSpPr>
          <p:nvPr/>
        </p:nvSpPr>
        <p:spPr bwMode="auto">
          <a:xfrm>
            <a:off x="4618724" y="3450486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0A4C70"/>
                </a:solidFill>
                <a:latin typeface="Century Gothic" pitchFamily="34" charset="0"/>
              </a:rPr>
              <a:t>Smooth surface 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(Ra </a:t>
            </a:r>
            <a:r>
              <a:rPr lang="en-GB" sz="1600" b="1" dirty="0">
                <a:solidFill>
                  <a:srgbClr val="0A4C70"/>
                </a:solidFill>
                <a:latin typeface="Century Gothic" pitchFamily="34" charset="0"/>
              </a:rPr>
              <a:t>roughness ~1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 nm)</a:t>
            </a:r>
            <a:endParaRPr lang="en-GB" sz="1600" b="1" dirty="0">
              <a:solidFill>
                <a:srgbClr val="0A4C70"/>
              </a:solidFill>
              <a:latin typeface="Century Gothic" pitchFamily="34" charset="0"/>
            </a:endParaRPr>
          </a:p>
        </p:txBody>
      </p:sp>
      <p:graphicFrame>
        <p:nvGraphicFramePr>
          <p:cNvPr id="65" name="Ogget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56369"/>
              </p:ext>
            </p:extLst>
          </p:nvPr>
        </p:nvGraphicFramePr>
        <p:xfrm>
          <a:off x="6563017" y="1489426"/>
          <a:ext cx="3030090" cy="232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017" y="1489426"/>
                        <a:ext cx="3030090" cy="2320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ight Arrow 1"/>
          <p:cNvSpPr>
            <a:spLocks noChangeArrowheads="1"/>
          </p:cNvSpPr>
          <p:nvPr/>
        </p:nvSpPr>
        <p:spPr bwMode="auto">
          <a:xfrm rot="5400000">
            <a:off x="7083660" y="2933564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68" name="Right Arrow 23"/>
          <p:cNvSpPr>
            <a:spLocks noChangeArrowheads="1"/>
          </p:cNvSpPr>
          <p:nvPr/>
        </p:nvSpPr>
        <p:spPr bwMode="auto">
          <a:xfrm rot="16200000">
            <a:off x="8711669" y="2009141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A4C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75" name="Right Arrow 23"/>
          <p:cNvSpPr>
            <a:spLocks noChangeArrowheads="1"/>
          </p:cNvSpPr>
          <p:nvPr/>
        </p:nvSpPr>
        <p:spPr bwMode="auto">
          <a:xfrm rot="16200000">
            <a:off x="5052699" y="2756793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A4C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77" name="Right Arrow 1"/>
          <p:cNvSpPr>
            <a:spLocks noChangeArrowheads="1"/>
          </p:cNvSpPr>
          <p:nvPr/>
        </p:nvSpPr>
        <p:spPr bwMode="auto">
          <a:xfrm rot="5400000">
            <a:off x="6052216" y="2756793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658790" y="3774941"/>
            <a:ext cx="2725584" cy="2426367"/>
            <a:chOff x="658790" y="3738937"/>
            <a:chExt cx="2725584" cy="2426367"/>
          </a:xfrm>
        </p:grpSpPr>
        <p:grpSp>
          <p:nvGrpSpPr>
            <p:cNvPr id="101" name="Group 100"/>
            <p:cNvGrpSpPr/>
            <p:nvPr/>
          </p:nvGrpSpPr>
          <p:grpSpPr>
            <a:xfrm>
              <a:off x="658790" y="3738937"/>
              <a:ext cx="2725584" cy="2426367"/>
              <a:chOff x="298477" y="3738937"/>
              <a:chExt cx="2725584" cy="2426367"/>
            </a:xfrm>
          </p:grpSpPr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576" t="4926" r="29739" b="7751"/>
              <a:stretch>
                <a:fillRect/>
              </a:stretch>
            </p:blipFill>
            <p:spPr bwMode="auto">
              <a:xfrm>
                <a:off x="306388" y="5125492"/>
                <a:ext cx="2670858" cy="1039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1" name="Connettore 2 77"/>
              <p:cNvCxnSpPr>
                <a:cxnSpLocks noChangeShapeType="1"/>
              </p:cNvCxnSpPr>
              <p:nvPr/>
            </p:nvCxnSpPr>
            <p:spPr bwMode="auto">
              <a:xfrm flipV="1">
                <a:off x="470667" y="5249108"/>
                <a:ext cx="0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" name="Connettore 2 78"/>
              <p:cNvCxnSpPr>
                <a:cxnSpLocks noChangeShapeType="1"/>
              </p:cNvCxnSpPr>
              <p:nvPr/>
            </p:nvCxnSpPr>
            <p:spPr bwMode="auto">
              <a:xfrm flipV="1">
                <a:off x="585813" y="5246237"/>
                <a:ext cx="19623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3" name="Connettore 2 79"/>
              <p:cNvCxnSpPr>
                <a:cxnSpLocks noChangeShapeType="1"/>
              </p:cNvCxnSpPr>
              <p:nvPr/>
            </p:nvCxnSpPr>
            <p:spPr bwMode="auto">
              <a:xfrm flipV="1">
                <a:off x="891118" y="5233562"/>
                <a:ext cx="19623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CasellaDiTesto 13"/>
              <p:cNvSpPr txBox="1"/>
              <p:nvPr/>
            </p:nvSpPr>
            <p:spPr bwMode="auto">
              <a:xfrm>
                <a:off x="1900111" y="5205771"/>
                <a:ext cx="1123950" cy="2762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solidFill>
                      <a:srgbClr val="FFFFFF"/>
                    </a:solidFill>
                    <a:latin typeface="+mn-lt"/>
                    <a:ea typeface="ＭＳ Ｐゴシック" pitchFamily="34" charset="-128"/>
                  </a:rPr>
                  <a:t>CoCrPt@SiO</a:t>
                </a:r>
                <a:r>
                  <a:rPr lang="en-GB" b="1" baseline="-25000" dirty="0">
                    <a:solidFill>
                      <a:srgbClr val="FFFFFF"/>
                    </a:solidFill>
                    <a:latin typeface="+mn-lt"/>
                    <a:ea typeface="ＭＳ Ｐゴシック" pitchFamily="34" charset="-128"/>
                  </a:rPr>
                  <a:t>2</a:t>
                </a:r>
              </a:p>
            </p:txBody>
          </p:sp>
          <p:cxnSp>
            <p:nvCxnSpPr>
              <p:cNvPr id="85" name="Connettore 1 81"/>
              <p:cNvCxnSpPr>
                <a:cxnSpLocks noChangeShapeType="1"/>
              </p:cNvCxnSpPr>
              <p:nvPr/>
            </p:nvCxnSpPr>
            <p:spPr bwMode="auto">
              <a:xfrm>
                <a:off x="2459136" y="5485557"/>
                <a:ext cx="510409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6" name="Connettore 2 82"/>
              <p:cNvCxnSpPr>
                <a:cxnSpLocks noChangeShapeType="1"/>
              </p:cNvCxnSpPr>
              <p:nvPr/>
            </p:nvCxnSpPr>
            <p:spPr bwMode="auto">
              <a:xfrm flipV="1">
                <a:off x="1170543" y="5238244"/>
                <a:ext cx="19623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7" name="Connettore 2 83"/>
              <p:cNvCxnSpPr>
                <a:cxnSpLocks noChangeShapeType="1"/>
              </p:cNvCxnSpPr>
              <p:nvPr/>
            </p:nvCxnSpPr>
            <p:spPr bwMode="auto">
              <a:xfrm flipV="1">
                <a:off x="1052397" y="5229608"/>
                <a:ext cx="0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8" name="Connettore 2 84"/>
              <p:cNvCxnSpPr>
                <a:cxnSpLocks noChangeShapeType="1"/>
              </p:cNvCxnSpPr>
              <p:nvPr/>
            </p:nvCxnSpPr>
            <p:spPr bwMode="auto">
              <a:xfrm flipH="1" flipV="1">
                <a:off x="772972" y="5237064"/>
                <a:ext cx="34264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" name="Connettore 2 85"/>
              <p:cNvCxnSpPr>
                <a:cxnSpLocks noChangeShapeType="1"/>
              </p:cNvCxnSpPr>
              <p:nvPr/>
            </p:nvCxnSpPr>
            <p:spPr bwMode="auto">
              <a:xfrm flipV="1">
                <a:off x="1271436" y="5228890"/>
                <a:ext cx="0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0" name="Connettore 2 86"/>
              <p:cNvCxnSpPr>
                <a:cxnSpLocks noChangeShapeType="1"/>
              </p:cNvCxnSpPr>
              <p:nvPr/>
            </p:nvCxnSpPr>
            <p:spPr bwMode="auto">
              <a:xfrm flipH="1" flipV="1">
                <a:off x="1386582" y="5228890"/>
                <a:ext cx="34264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1" name="Rettangolo 87"/>
              <p:cNvSpPr>
                <a:spLocks noChangeArrowheads="1"/>
              </p:cNvSpPr>
              <p:nvPr/>
            </p:nvSpPr>
            <p:spPr bwMode="auto">
              <a:xfrm>
                <a:off x="345877" y="5890296"/>
                <a:ext cx="925560" cy="239004"/>
              </a:xfrm>
              <a:prstGeom prst="rect">
                <a:avLst/>
              </a:prstGeom>
              <a:solidFill>
                <a:srgbClr val="107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>
                  <a:solidFill>
                    <a:srgbClr val="1077B0"/>
                  </a:solidFill>
                </a:endParaRPr>
              </a:p>
            </p:txBody>
          </p:sp>
          <p:sp>
            <p:nvSpPr>
              <p:cNvPr id="92" name="CasellaDiTesto 21"/>
              <p:cNvSpPr txBox="1"/>
              <p:nvPr/>
            </p:nvSpPr>
            <p:spPr bwMode="auto">
              <a:xfrm>
                <a:off x="472817" y="5853843"/>
                <a:ext cx="850900" cy="2778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+mn-lt"/>
                    <a:ea typeface="ＭＳ Ｐゴシック" pitchFamily="34" charset="-128"/>
                  </a:rPr>
                  <a:t>easy-axis</a:t>
                </a:r>
              </a:p>
            </p:txBody>
          </p:sp>
          <p:cxnSp>
            <p:nvCxnSpPr>
              <p:cNvPr id="93" name="Connettore 2 89"/>
              <p:cNvCxnSpPr>
                <a:cxnSpLocks noChangeShapeType="1"/>
              </p:cNvCxnSpPr>
              <p:nvPr/>
            </p:nvCxnSpPr>
            <p:spPr bwMode="auto">
              <a:xfrm flipV="1">
                <a:off x="467544" y="5896217"/>
                <a:ext cx="0" cy="233083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94" name="Gruppo 90"/>
              <p:cNvGrpSpPr>
                <a:grpSpLocks/>
              </p:cNvGrpSpPr>
              <p:nvPr/>
            </p:nvGrpSpPr>
            <p:grpSpPr bwMode="auto">
              <a:xfrm>
                <a:off x="1817689" y="3738937"/>
                <a:ext cx="1205867" cy="864959"/>
                <a:chOff x="3877798" y="2353521"/>
                <a:chExt cx="1205833" cy="865175"/>
              </a:xfrm>
            </p:grpSpPr>
            <p:sp>
              <p:nvSpPr>
                <p:cNvPr id="95" name="Esagono 91"/>
                <p:cNvSpPr>
                  <a:spLocks noChangeArrowheads="1"/>
                </p:cNvSpPr>
                <p:nvPr/>
              </p:nvSpPr>
              <p:spPr bwMode="auto">
                <a:xfrm>
                  <a:off x="3877798" y="2852936"/>
                  <a:ext cx="379751" cy="36576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CasellaDiTesto 25"/>
                <p:cNvSpPr txBox="1"/>
                <p:nvPr/>
              </p:nvSpPr>
              <p:spPr>
                <a:xfrm>
                  <a:off x="4229580" y="2713649"/>
                  <a:ext cx="854051" cy="33822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Core: Co-rich</a:t>
                  </a:r>
                </a:p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(magnetic)</a:t>
                  </a:r>
                </a:p>
              </p:txBody>
            </p:sp>
            <p:sp>
              <p:nvSpPr>
                <p:cNvPr id="97" name="CasellaDiTesto 26"/>
                <p:cNvSpPr txBox="1"/>
                <p:nvPr/>
              </p:nvSpPr>
              <p:spPr>
                <a:xfrm>
                  <a:off x="4072931" y="2353521"/>
                  <a:ext cx="974698" cy="33822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Boundary: SiO</a:t>
                  </a:r>
                  <a:r>
                    <a:rPr lang="en-GB" sz="800" baseline="-25000" dirty="0">
                      <a:latin typeface="+mn-lt"/>
                      <a:ea typeface="ＭＳ Ｐゴシック" pitchFamily="34" charset="-128"/>
                    </a:rPr>
                    <a:t>2</a:t>
                  </a:r>
                </a:p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(non-magnetic)</a:t>
                  </a:r>
                </a:p>
              </p:txBody>
            </p:sp>
            <p:cxnSp>
              <p:nvCxnSpPr>
                <p:cNvPr id="98" name="Connettore 1 9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84620" y="2848000"/>
                  <a:ext cx="176502" cy="2000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9" name="Connettore 1 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71443" y="2668713"/>
                  <a:ext cx="81729" cy="1777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100" name="Picture 4" descr="CoCrPt@SiO2 - Bit Perp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6388" y="3809454"/>
                <a:ext cx="1444625" cy="1249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CasellaDiTesto 50"/>
              <p:cNvSpPr txBox="1">
                <a:spLocks noChangeArrowheads="1"/>
              </p:cNvSpPr>
              <p:nvPr/>
            </p:nvSpPr>
            <p:spPr bwMode="auto">
              <a:xfrm>
                <a:off x="298477" y="3796879"/>
                <a:ext cx="719996" cy="2265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r>
                  <a:rPr lang="en-GB" sz="1000" dirty="0">
                    <a:latin typeface="Century Gothic" pitchFamily="34" charset="0"/>
                  </a:rPr>
                  <a:t>Bit Pattern</a:t>
                </a:r>
              </a:p>
            </p:txBody>
          </p:sp>
        </p:grpSp>
        <p:cxnSp>
          <p:nvCxnSpPr>
            <p:cNvPr id="103" name="Connettore 1 94"/>
            <p:cNvCxnSpPr>
              <a:cxnSpLocks noChangeShapeType="1"/>
            </p:cNvCxnSpPr>
            <p:nvPr/>
          </p:nvCxnSpPr>
          <p:spPr bwMode="auto">
            <a:xfrm flipV="1">
              <a:off x="2170727" y="4435473"/>
              <a:ext cx="0" cy="358717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104" name="Connettore 1 94"/>
            <p:cNvCxnSpPr>
              <a:cxnSpLocks noChangeShapeType="1"/>
            </p:cNvCxnSpPr>
            <p:nvPr/>
          </p:nvCxnSpPr>
          <p:spPr bwMode="auto">
            <a:xfrm flipV="1">
              <a:off x="2578590" y="4437112"/>
              <a:ext cx="0" cy="358717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105" name="Connettore 1 94"/>
            <p:cNvCxnSpPr>
              <a:cxnSpLocks noChangeShapeType="1"/>
            </p:cNvCxnSpPr>
            <p:nvPr/>
          </p:nvCxnSpPr>
          <p:spPr bwMode="auto">
            <a:xfrm flipH="1">
              <a:off x="2170727" y="4717895"/>
              <a:ext cx="407863" cy="1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16" name="Rettangolo 15"/>
            <p:cNvSpPr/>
            <p:nvPr/>
          </p:nvSpPr>
          <p:spPr bwMode="auto">
            <a:xfrm>
              <a:off x="2273556" y="4630132"/>
              <a:ext cx="192959" cy="1804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213841" y="4573410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schemeClr val="accent1">
                      <a:lumMod val="10000"/>
                    </a:schemeClr>
                  </a:solidFill>
                  <a:latin typeface="+mj-lt"/>
                </a:rPr>
                <a:t>d</a:t>
              </a:r>
              <a:endParaRPr lang="en-GB" i="1" dirty="0">
                <a:solidFill>
                  <a:schemeClr val="accent1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6610320" y="2685970"/>
            <a:ext cx="564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Symbol" pitchFamily="18" charset="2"/>
              </a:rPr>
              <a:t>D</a:t>
            </a:r>
            <a:r>
              <a:rPr lang="en-GB" sz="1600" i="1" dirty="0" smtClean="0"/>
              <a:t>E</a:t>
            </a:r>
            <a:r>
              <a:rPr lang="en-GB" sz="1600" i="1" baseline="-25000" dirty="0" smtClean="0"/>
              <a:t>0</a:t>
            </a:r>
            <a:endParaRPr lang="en-GB" sz="1600" i="1" baseline="-25000" dirty="0"/>
          </a:p>
        </p:txBody>
      </p:sp>
      <p:grpSp>
        <p:nvGrpSpPr>
          <p:cNvPr id="107" name="Group 33"/>
          <p:cNvGrpSpPr/>
          <p:nvPr/>
        </p:nvGrpSpPr>
        <p:grpSpPr>
          <a:xfrm>
            <a:off x="4695637" y="3897052"/>
            <a:ext cx="4353216" cy="1802635"/>
            <a:chOff x="4679745" y="4398673"/>
            <a:chExt cx="4353216" cy="1802635"/>
          </a:xfrm>
        </p:grpSpPr>
        <p:grpSp>
          <p:nvGrpSpPr>
            <p:cNvPr id="108" name="Group 29"/>
            <p:cNvGrpSpPr/>
            <p:nvPr/>
          </p:nvGrpSpPr>
          <p:grpSpPr>
            <a:xfrm>
              <a:off x="4679745" y="4451498"/>
              <a:ext cx="4353216" cy="1749810"/>
              <a:chOff x="4679745" y="4451498"/>
              <a:chExt cx="4353216" cy="1749810"/>
            </a:xfrm>
          </p:grpSpPr>
          <p:pic>
            <p:nvPicPr>
              <p:cNvPr id="110" name="Picture 6" descr="Aereo.jpe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28" b="23332"/>
              <a:stretch/>
            </p:blipFill>
            <p:spPr>
              <a:xfrm rot="20515879">
                <a:off x="6832838" y="4663926"/>
                <a:ext cx="2200123" cy="836944"/>
              </a:xfrm>
              <a:prstGeom prst="rect">
                <a:avLst/>
              </a:prstGeom>
            </p:spPr>
          </p:pic>
          <p:cxnSp>
            <p:nvCxnSpPr>
              <p:cNvPr id="111" name="Straight Connector 8"/>
              <p:cNvCxnSpPr/>
              <p:nvPr/>
            </p:nvCxnSpPr>
            <p:spPr bwMode="auto">
              <a:xfrm>
                <a:off x="6889469" y="5697252"/>
                <a:ext cx="202774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48"/>
              <p:cNvCxnSpPr/>
              <p:nvPr/>
            </p:nvCxnSpPr>
            <p:spPr bwMode="auto">
              <a:xfrm>
                <a:off x="4764662" y="5697252"/>
                <a:ext cx="1763998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14"/>
              <p:cNvSpPr txBox="1"/>
              <p:nvPr/>
            </p:nvSpPr>
            <p:spPr>
              <a:xfrm>
                <a:off x="4679745" y="5710907"/>
                <a:ext cx="1492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Hard Disk Surface</a:t>
                </a:r>
              </a:p>
            </p:txBody>
          </p:sp>
          <p:sp>
            <p:nvSpPr>
              <p:cNvPr id="114" name="TextBox 50"/>
              <p:cNvSpPr txBox="1"/>
              <p:nvPr/>
            </p:nvSpPr>
            <p:spPr>
              <a:xfrm>
                <a:off x="8277626" y="5688558"/>
                <a:ext cx="747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Ground</a:t>
                </a:r>
                <a:endParaRPr lang="en-US" b="1" dirty="0">
                  <a:latin typeface="+mj-lt"/>
                </a:endParaRPr>
              </a:p>
            </p:txBody>
          </p:sp>
          <p:grpSp>
            <p:nvGrpSpPr>
              <p:cNvPr id="115" name="Group 28"/>
              <p:cNvGrpSpPr/>
              <p:nvPr/>
            </p:nvGrpSpPr>
            <p:grpSpPr>
              <a:xfrm>
                <a:off x="4776571" y="4451498"/>
                <a:ext cx="1691918" cy="912204"/>
                <a:chOff x="4776571" y="4401108"/>
                <a:chExt cx="1691918" cy="912204"/>
              </a:xfrm>
            </p:grpSpPr>
            <p:grpSp>
              <p:nvGrpSpPr>
                <p:cNvPr id="130" name="Group 13"/>
                <p:cNvGrpSpPr>
                  <a:grpSpLocks noChangeAspect="1"/>
                </p:cNvGrpSpPr>
                <p:nvPr/>
              </p:nvGrpSpPr>
              <p:grpSpPr>
                <a:xfrm>
                  <a:off x="4776571" y="4881312"/>
                  <a:ext cx="1406605" cy="432000"/>
                  <a:chOff x="3167844" y="3612981"/>
                  <a:chExt cx="1197555" cy="367796"/>
                </a:xfrm>
              </p:grpSpPr>
              <p:sp>
                <p:nvSpPr>
                  <p:cNvPr id="134" name="Freeform 11"/>
                  <p:cNvSpPr/>
                  <p:nvPr/>
                </p:nvSpPr>
                <p:spPr>
                  <a:xfrm>
                    <a:off x="3167844" y="3612981"/>
                    <a:ext cx="1089543" cy="367796"/>
                  </a:xfrm>
                  <a:custGeom>
                    <a:avLst/>
                    <a:gdLst>
                      <a:gd name="connsiteX0" fmla="*/ 0 w 1089543"/>
                      <a:gd name="connsiteY0" fmla="*/ 0 h 367796"/>
                      <a:gd name="connsiteX1" fmla="*/ 1089543 w 1089543"/>
                      <a:gd name="connsiteY1" fmla="*/ 48577 h 367796"/>
                      <a:gd name="connsiteX2" fmla="*/ 1089543 w 1089543"/>
                      <a:gd name="connsiteY2" fmla="*/ 360856 h 367796"/>
                      <a:gd name="connsiteX3" fmla="*/ 256771 w 1089543"/>
                      <a:gd name="connsiteY3" fmla="*/ 367796 h 367796"/>
                      <a:gd name="connsiteX4" fmla="*/ 0 w 1089543"/>
                      <a:gd name="connsiteY4" fmla="*/ 229005 h 367796"/>
                      <a:gd name="connsiteX5" fmla="*/ 0 w 1089543"/>
                      <a:gd name="connsiteY5" fmla="*/ 0 h 367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9543" h="367796">
                        <a:moveTo>
                          <a:pt x="0" y="0"/>
                        </a:moveTo>
                        <a:lnTo>
                          <a:pt x="1089543" y="48577"/>
                        </a:lnTo>
                        <a:lnTo>
                          <a:pt x="1089543" y="360856"/>
                        </a:lnTo>
                        <a:lnTo>
                          <a:pt x="256771" y="367796"/>
                        </a:lnTo>
                        <a:lnTo>
                          <a:pt x="0" y="2290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Rectangle 12"/>
                  <p:cNvSpPr/>
                  <p:nvPr/>
                </p:nvSpPr>
                <p:spPr bwMode="auto">
                  <a:xfrm>
                    <a:off x="4257387" y="3799546"/>
                    <a:ext cx="108012" cy="171323"/>
                  </a:xfrm>
                  <a:prstGeom prst="rect">
                    <a:avLst/>
                  </a:prstGeom>
                  <a:solidFill>
                    <a:srgbClr val="0A4C7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31" name="TextBox 52"/>
                <p:cNvSpPr txBox="1"/>
                <p:nvPr/>
              </p:nvSpPr>
              <p:spPr>
                <a:xfrm>
                  <a:off x="4932040" y="4974550"/>
                  <a:ext cx="113286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+mj-lt"/>
                    </a:rPr>
                    <a:t>NANOSLIDER</a:t>
                  </a:r>
                </a:p>
              </p:txBody>
            </p:sp>
            <p:sp>
              <p:nvSpPr>
                <p:cNvPr id="132" name="TextBox 53"/>
                <p:cNvSpPr txBox="1"/>
                <p:nvPr/>
              </p:nvSpPr>
              <p:spPr>
                <a:xfrm>
                  <a:off x="5868144" y="4401108"/>
                  <a:ext cx="6003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+mj-lt"/>
                    </a:rPr>
                    <a:t>R/W</a:t>
                  </a:r>
                </a:p>
                <a:p>
                  <a:pPr algn="ctr"/>
                  <a:r>
                    <a:rPr lang="en-US" dirty="0" smtClean="0">
                      <a:latin typeface="+mj-lt"/>
                    </a:rPr>
                    <a:t>Head</a:t>
                  </a:r>
                </a:p>
              </p:txBody>
            </p:sp>
            <p:cxnSp>
              <p:nvCxnSpPr>
                <p:cNvPr id="133" name="Straight Arrow Connector 16"/>
                <p:cNvCxnSpPr>
                  <a:stCxn id="132" idx="2"/>
                </p:cNvCxnSpPr>
                <p:nvPr/>
              </p:nvCxnSpPr>
              <p:spPr bwMode="auto">
                <a:xfrm flipH="1">
                  <a:off x="6147172" y="4862773"/>
                  <a:ext cx="21145" cy="19604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sp>
            <p:nvSpPr>
              <p:cNvPr id="116" name="TextBox 57"/>
              <p:cNvSpPr txBox="1"/>
              <p:nvPr/>
            </p:nvSpPr>
            <p:spPr>
              <a:xfrm>
                <a:off x="5148064" y="5924309"/>
                <a:ext cx="100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20 – 40 m/s</a:t>
                </a:r>
              </a:p>
            </p:txBody>
          </p:sp>
          <p:sp>
            <p:nvSpPr>
              <p:cNvPr id="117" name="Striped Right Arrow 18"/>
              <p:cNvSpPr/>
              <p:nvPr/>
            </p:nvSpPr>
            <p:spPr bwMode="auto">
              <a:xfrm>
                <a:off x="4776571" y="5979145"/>
                <a:ext cx="416107" cy="186159"/>
              </a:xfrm>
              <a:prstGeom prst="stripedRightArrow">
                <a:avLst>
                  <a:gd name="adj1" fmla="val 64985"/>
                  <a:gd name="adj2" fmla="val 65068"/>
                </a:avLst>
              </a:prstGeom>
              <a:solidFill>
                <a:srgbClr val="1077B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8" name="Group 27"/>
              <p:cNvGrpSpPr/>
              <p:nvPr/>
            </p:nvGrpSpPr>
            <p:grpSpPr>
              <a:xfrm>
                <a:off x="5846269" y="5356240"/>
                <a:ext cx="798071" cy="297814"/>
                <a:chOff x="5846269" y="5303430"/>
                <a:chExt cx="798071" cy="297814"/>
              </a:xfrm>
            </p:grpSpPr>
            <p:cxnSp>
              <p:nvCxnSpPr>
                <p:cNvPr id="125" name="Straight Connector 22"/>
                <p:cNvCxnSpPr/>
                <p:nvPr/>
              </p:nvCxnSpPr>
              <p:spPr bwMode="auto">
                <a:xfrm>
                  <a:off x="6056309" y="5313312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24"/>
                <p:cNvCxnSpPr/>
                <p:nvPr/>
              </p:nvCxnSpPr>
              <p:spPr bwMode="auto">
                <a:xfrm>
                  <a:off x="6173152" y="5313312"/>
                  <a:ext cx="429" cy="28293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66"/>
                <p:cNvCxnSpPr/>
                <p:nvPr/>
              </p:nvCxnSpPr>
              <p:spPr bwMode="auto">
                <a:xfrm>
                  <a:off x="6056309" y="5601244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8" name="Rectangle 25"/>
                <p:cNvSpPr/>
                <p:nvPr/>
              </p:nvSpPr>
              <p:spPr bwMode="auto">
                <a:xfrm>
                  <a:off x="5868144" y="5373216"/>
                  <a:ext cx="607125" cy="15882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TextBox 58"/>
                <p:cNvSpPr txBox="1"/>
                <p:nvPr/>
              </p:nvSpPr>
              <p:spPr>
                <a:xfrm>
                  <a:off x="5846269" y="5303430"/>
                  <a:ext cx="798071" cy="230832"/>
                </a:xfrm>
                <a:prstGeom prst="rect">
                  <a:avLst/>
                </a:prstGeom>
                <a:noFill/>
              </p:spPr>
              <p:txBody>
                <a:bodyPr wrap="square" bIns="0" rtlCol="0">
                  <a:spAutoFit/>
                </a:bodyPr>
                <a:lstStyle/>
                <a:p>
                  <a:r>
                    <a:rPr lang="it-IT" dirty="0" smtClean="0">
                      <a:latin typeface="+mj-lt"/>
                    </a:rPr>
                    <a:t>~5 nm</a:t>
                  </a:r>
                  <a:endParaRPr lang="en-US" dirty="0" smtClean="0">
                    <a:latin typeface="+mj-lt"/>
                  </a:endParaRPr>
                </a:p>
              </p:txBody>
            </p:sp>
          </p:grpSp>
          <p:grpSp>
            <p:nvGrpSpPr>
              <p:cNvPr id="119" name="Group 26"/>
              <p:cNvGrpSpPr/>
              <p:nvPr/>
            </p:nvGrpSpPr>
            <p:grpSpPr>
              <a:xfrm>
                <a:off x="6604859" y="5368559"/>
                <a:ext cx="858936" cy="287932"/>
                <a:chOff x="3758949" y="5251549"/>
                <a:chExt cx="858936" cy="287932"/>
              </a:xfrm>
            </p:grpSpPr>
            <p:cxnSp>
              <p:nvCxnSpPr>
                <p:cNvPr id="120" name="Straight Connector 68"/>
                <p:cNvCxnSpPr/>
                <p:nvPr/>
              </p:nvCxnSpPr>
              <p:spPr bwMode="auto">
                <a:xfrm>
                  <a:off x="3947114" y="5251549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71"/>
                <p:cNvCxnSpPr/>
                <p:nvPr/>
              </p:nvCxnSpPr>
              <p:spPr bwMode="auto">
                <a:xfrm>
                  <a:off x="4063957" y="5251549"/>
                  <a:ext cx="429" cy="28293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Straight Connector 72"/>
                <p:cNvCxnSpPr/>
                <p:nvPr/>
              </p:nvCxnSpPr>
              <p:spPr bwMode="auto">
                <a:xfrm>
                  <a:off x="3947114" y="5539481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3" name="Rectangle 73"/>
                <p:cNvSpPr/>
                <p:nvPr/>
              </p:nvSpPr>
              <p:spPr bwMode="auto">
                <a:xfrm>
                  <a:off x="3758949" y="5311453"/>
                  <a:ext cx="607125" cy="15882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TextBox 59"/>
                <p:cNvSpPr txBox="1"/>
                <p:nvPr/>
              </p:nvSpPr>
              <p:spPr>
                <a:xfrm>
                  <a:off x="3798430" y="5258414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~</a:t>
                  </a:r>
                  <a:r>
                    <a:rPr lang="it-IT" dirty="0" smtClean="0">
                      <a:latin typeface="+mj-lt"/>
                    </a:rPr>
                    <a:t>0.3 mm</a:t>
                  </a:r>
                  <a:endParaRPr lang="en-US" dirty="0" smtClean="0">
                    <a:latin typeface="+mj-lt"/>
                  </a:endParaRPr>
                </a:p>
              </p:txBody>
            </p:sp>
          </p:grpSp>
        </p:grpSp>
        <p:cxnSp>
          <p:nvCxnSpPr>
            <p:cNvPr id="109" name="Straight Connector 31"/>
            <p:cNvCxnSpPr/>
            <p:nvPr/>
          </p:nvCxnSpPr>
          <p:spPr bwMode="auto">
            <a:xfrm>
              <a:off x="6696236" y="4398673"/>
              <a:ext cx="0" cy="175863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1">
                  <a:lumMod val="1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367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 r="31029"/>
          <a:stretch>
            <a:fillRect/>
          </a:stretch>
        </p:blipFill>
        <p:spPr bwMode="auto">
          <a:xfrm>
            <a:off x="4698028" y="1724480"/>
            <a:ext cx="2116382" cy="16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Recording Medium – Magnetic </a:t>
            </a:r>
            <a:r>
              <a:rPr lang="en-US" sz="1700" cap="small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Layer (</a:t>
            </a:r>
            <a:r>
              <a:rPr lang="en-US" sz="1700" b="1" cap="small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1</a:t>
            </a:r>
            <a:r>
              <a:rPr lang="en-US" sz="1700" b="1" cap="small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st</a:t>
            </a:r>
            <a:r>
              <a:rPr lang="en-US" sz="1700" cap="small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700" b="1" cap="small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Generation</a:t>
            </a:r>
            <a:r>
              <a:rPr lang="en-US" sz="1700" cap="small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– 2005 –)</a:t>
            </a:r>
          </a:p>
        </p:txBody>
      </p:sp>
      <p:sp>
        <p:nvSpPr>
          <p:cNvPr id="52" name="CasellaDiTesto 50"/>
          <p:cNvSpPr txBox="1">
            <a:spLocks noChangeArrowheads="1"/>
          </p:cNvSpPr>
          <p:nvPr/>
        </p:nvSpPr>
        <p:spPr bwMode="auto">
          <a:xfrm>
            <a:off x="71996" y="3448609"/>
            <a:ext cx="4068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Granular Microstructure (</a:t>
            </a:r>
            <a:r>
              <a:rPr lang="en-GB" sz="1600" b="1" i="1" dirty="0" smtClean="0">
                <a:solidFill>
                  <a:srgbClr val="0A4C70"/>
                </a:solidFill>
                <a:latin typeface="Century Gothic" pitchFamily="34" charset="0"/>
              </a:rPr>
              <a:t>d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 </a:t>
            </a:r>
            <a:r>
              <a:rPr lang="en-GB" sz="1600" b="1" dirty="0">
                <a:solidFill>
                  <a:srgbClr val="0A4C70"/>
                </a:solidFill>
                <a:latin typeface="Century Gothic" pitchFamily="34" charset="0"/>
              </a:rPr>
              <a:t>~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 10 nm) </a:t>
            </a:r>
            <a:endParaRPr lang="en-GB" sz="1600" b="1" dirty="0">
              <a:solidFill>
                <a:srgbClr val="0A4C70"/>
              </a:solidFill>
              <a:latin typeface="Century Gothic" pitchFamily="34" charset="0"/>
            </a:endParaRPr>
          </a:p>
        </p:txBody>
      </p:sp>
      <p:sp>
        <p:nvSpPr>
          <p:cNvPr id="70" name="CasellaDiTesto 50"/>
          <p:cNvSpPr txBox="1">
            <a:spLocks noChangeArrowheads="1"/>
          </p:cNvSpPr>
          <p:nvPr/>
        </p:nvSpPr>
        <p:spPr bwMode="auto">
          <a:xfrm>
            <a:off x="4618038" y="883829"/>
            <a:ext cx="3122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 smtClean="0">
                <a:solidFill>
                  <a:srgbClr val="0A4C70"/>
                </a:solidFill>
                <a:latin typeface="Century Gothic" charset="0"/>
              </a:rPr>
              <a:t>Stoner-</a:t>
            </a:r>
            <a:r>
              <a:rPr lang="en-GB" sz="1600" b="1" dirty="0" err="1" smtClean="0">
                <a:solidFill>
                  <a:srgbClr val="0A4C70"/>
                </a:solidFill>
                <a:latin typeface="Century Gothic" charset="0"/>
              </a:rPr>
              <a:t>Wolfarth</a:t>
            </a:r>
            <a:r>
              <a:rPr lang="en-GB" sz="1600" b="1" dirty="0" smtClean="0">
                <a:solidFill>
                  <a:srgbClr val="0A4C70"/>
                </a:solidFill>
                <a:latin typeface="Century Gothic" charset="0"/>
              </a:rPr>
              <a:t> like system</a:t>
            </a:r>
          </a:p>
          <a:p>
            <a:pPr eaLnBrk="1" hangingPunct="1">
              <a:defRPr/>
            </a:pPr>
            <a:endParaRPr lang="en-GB" sz="200" b="1" dirty="0" smtClean="0">
              <a:latin typeface="Century Gothic" charset="0"/>
            </a:endParaRPr>
          </a:p>
          <a:p>
            <a:pPr marL="176213" indent="-176213" eaLnBrk="1" hangingPunct="1">
              <a:buFontTx/>
              <a:buChar char="–"/>
              <a:defRPr/>
            </a:pPr>
            <a:r>
              <a:rPr lang="en-GB" dirty="0" smtClean="0">
                <a:latin typeface="Century Gothic" charset="0"/>
              </a:rPr>
              <a:t>Single domain grains</a:t>
            </a:r>
          </a:p>
          <a:p>
            <a:pPr marL="176213" indent="-176213" eaLnBrk="1" hangingPunct="1">
              <a:buFontTx/>
              <a:buChar char="–"/>
              <a:defRPr/>
            </a:pPr>
            <a:r>
              <a:rPr lang="en-GB" dirty="0" smtClean="0">
                <a:latin typeface="Century Gothic" charset="0"/>
              </a:rPr>
              <a:t>Weakly exchange coupled grains</a:t>
            </a:r>
          </a:p>
          <a:p>
            <a:pPr marL="176213" indent="-176213" eaLnBrk="1" hangingPunct="1">
              <a:buFontTx/>
              <a:buChar char="–"/>
              <a:defRPr/>
            </a:pPr>
            <a:r>
              <a:rPr lang="en-GB" dirty="0" smtClean="0">
                <a:latin typeface="Century Gothic" charset="0"/>
              </a:rPr>
              <a:t>Uniaxial perpendicular anisotropy </a:t>
            </a:r>
            <a:r>
              <a:rPr lang="en-GB" i="1" dirty="0" smtClean="0">
                <a:solidFill>
                  <a:srgbClr val="000000"/>
                </a:solidFill>
                <a:latin typeface="Century Gothic" charset="0"/>
              </a:rPr>
              <a:t>K</a:t>
            </a:r>
            <a:r>
              <a:rPr lang="en-GB" i="1" baseline="-25000" dirty="0" smtClean="0">
                <a:solidFill>
                  <a:srgbClr val="000000"/>
                </a:solidFill>
                <a:latin typeface="Century Gothic" charset="0"/>
              </a:rPr>
              <a:t>u</a:t>
            </a:r>
            <a:endParaRPr lang="en-GB" dirty="0" smtClean="0">
              <a:latin typeface="Century Gothic" charset="0"/>
            </a:endParaRPr>
          </a:p>
        </p:txBody>
      </p:sp>
      <p:graphicFrame>
        <p:nvGraphicFramePr>
          <p:cNvPr id="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735616"/>
              </p:ext>
            </p:extLst>
          </p:nvPr>
        </p:nvGraphicFramePr>
        <p:xfrm>
          <a:off x="4734373" y="2791117"/>
          <a:ext cx="105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Equation" r:id="rId4" imgW="1042200" imgH="493560" progId="Equation.3">
                  <p:embed/>
                </p:oleObj>
              </mc:Choice>
              <mc:Fallback>
                <p:oleObj name="Equation" r:id="rId4" imgW="1042200" imgH="4935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373" y="2791117"/>
                        <a:ext cx="10541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CasellaDiTesto 50"/>
          <p:cNvSpPr txBox="1">
            <a:spLocks noChangeArrowheads="1"/>
          </p:cNvSpPr>
          <p:nvPr/>
        </p:nvSpPr>
        <p:spPr bwMode="auto">
          <a:xfrm>
            <a:off x="4618724" y="3450486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0A4C70"/>
                </a:solidFill>
                <a:latin typeface="Century Gothic" pitchFamily="34" charset="0"/>
              </a:rPr>
              <a:t>Smooth surface 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(Ra </a:t>
            </a:r>
            <a:r>
              <a:rPr lang="en-GB" sz="1600" b="1" dirty="0">
                <a:solidFill>
                  <a:srgbClr val="0A4C70"/>
                </a:solidFill>
                <a:latin typeface="Century Gothic" pitchFamily="34" charset="0"/>
              </a:rPr>
              <a:t>roughness </a:t>
            </a:r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~1 nm)</a:t>
            </a:r>
            <a:endParaRPr lang="en-GB" sz="1600" b="1" dirty="0">
              <a:solidFill>
                <a:srgbClr val="0A4C70"/>
              </a:solidFill>
              <a:latin typeface="Century Gothic" pitchFamily="34" charset="0"/>
            </a:endParaRPr>
          </a:p>
        </p:txBody>
      </p:sp>
      <p:graphicFrame>
        <p:nvGraphicFramePr>
          <p:cNvPr id="65" name="Ogget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28851"/>
              </p:ext>
            </p:extLst>
          </p:nvPr>
        </p:nvGraphicFramePr>
        <p:xfrm>
          <a:off x="6563017" y="1489426"/>
          <a:ext cx="3030090" cy="232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name="Graph" r:id="rId6" imgW="3901320" imgH="2986920" progId="Origin50.Graph">
                  <p:embed/>
                </p:oleObj>
              </mc:Choice>
              <mc:Fallback>
                <p:oleObj name="Graph" r:id="rId6" imgW="3901320" imgH="2986920" progId="Origin50.Grap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017" y="1489426"/>
                        <a:ext cx="3030090" cy="2320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ight Arrow 1"/>
          <p:cNvSpPr>
            <a:spLocks noChangeArrowheads="1"/>
          </p:cNvSpPr>
          <p:nvPr/>
        </p:nvSpPr>
        <p:spPr bwMode="auto">
          <a:xfrm rot="5400000">
            <a:off x="7083660" y="2933564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68" name="Right Arrow 23"/>
          <p:cNvSpPr>
            <a:spLocks noChangeArrowheads="1"/>
          </p:cNvSpPr>
          <p:nvPr/>
        </p:nvSpPr>
        <p:spPr bwMode="auto">
          <a:xfrm rot="16200000">
            <a:off x="8711669" y="2009141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A4C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75" name="Right Arrow 23"/>
          <p:cNvSpPr>
            <a:spLocks noChangeArrowheads="1"/>
          </p:cNvSpPr>
          <p:nvPr/>
        </p:nvSpPr>
        <p:spPr bwMode="auto">
          <a:xfrm rot="16200000">
            <a:off x="4896225" y="1876806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A4C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sp>
        <p:nvSpPr>
          <p:cNvPr id="77" name="Right Arrow 1"/>
          <p:cNvSpPr>
            <a:spLocks noChangeArrowheads="1"/>
          </p:cNvSpPr>
          <p:nvPr/>
        </p:nvSpPr>
        <p:spPr bwMode="auto">
          <a:xfrm rot="5400000">
            <a:off x="6258942" y="2759384"/>
            <a:ext cx="312354" cy="22310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1077B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658790" y="3774941"/>
            <a:ext cx="2725584" cy="2426367"/>
            <a:chOff x="658790" y="3738937"/>
            <a:chExt cx="2725584" cy="2426367"/>
          </a:xfrm>
        </p:grpSpPr>
        <p:grpSp>
          <p:nvGrpSpPr>
            <p:cNvPr id="101" name="Group 100"/>
            <p:cNvGrpSpPr/>
            <p:nvPr/>
          </p:nvGrpSpPr>
          <p:grpSpPr>
            <a:xfrm>
              <a:off x="658790" y="3738937"/>
              <a:ext cx="2725584" cy="2426367"/>
              <a:chOff x="298477" y="3738937"/>
              <a:chExt cx="2725584" cy="2426367"/>
            </a:xfrm>
          </p:grpSpPr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576" t="4926" r="29739" b="7751"/>
              <a:stretch>
                <a:fillRect/>
              </a:stretch>
            </p:blipFill>
            <p:spPr bwMode="auto">
              <a:xfrm>
                <a:off x="306388" y="5125492"/>
                <a:ext cx="2670858" cy="1039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1" name="Connettore 2 77"/>
              <p:cNvCxnSpPr>
                <a:cxnSpLocks noChangeShapeType="1"/>
              </p:cNvCxnSpPr>
              <p:nvPr/>
            </p:nvCxnSpPr>
            <p:spPr bwMode="auto">
              <a:xfrm flipV="1">
                <a:off x="470667" y="5249108"/>
                <a:ext cx="0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" name="Connettore 2 78"/>
              <p:cNvCxnSpPr>
                <a:cxnSpLocks noChangeShapeType="1"/>
              </p:cNvCxnSpPr>
              <p:nvPr/>
            </p:nvCxnSpPr>
            <p:spPr bwMode="auto">
              <a:xfrm flipV="1">
                <a:off x="585813" y="5246237"/>
                <a:ext cx="19623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3" name="Connettore 2 79"/>
              <p:cNvCxnSpPr>
                <a:cxnSpLocks noChangeShapeType="1"/>
              </p:cNvCxnSpPr>
              <p:nvPr/>
            </p:nvCxnSpPr>
            <p:spPr bwMode="auto">
              <a:xfrm flipV="1">
                <a:off x="891118" y="5233562"/>
                <a:ext cx="19623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CasellaDiTesto 13"/>
              <p:cNvSpPr txBox="1"/>
              <p:nvPr/>
            </p:nvSpPr>
            <p:spPr bwMode="auto">
              <a:xfrm>
                <a:off x="1900111" y="5205771"/>
                <a:ext cx="1123950" cy="2762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solidFill>
                      <a:srgbClr val="FFFFFF"/>
                    </a:solidFill>
                    <a:latin typeface="+mn-lt"/>
                    <a:ea typeface="ＭＳ Ｐゴシック" pitchFamily="34" charset="-128"/>
                  </a:rPr>
                  <a:t>CoCrPt@SiO</a:t>
                </a:r>
                <a:r>
                  <a:rPr lang="en-GB" b="1" baseline="-25000" dirty="0">
                    <a:solidFill>
                      <a:srgbClr val="FFFFFF"/>
                    </a:solidFill>
                    <a:latin typeface="+mn-lt"/>
                    <a:ea typeface="ＭＳ Ｐゴシック" pitchFamily="34" charset="-128"/>
                  </a:rPr>
                  <a:t>2</a:t>
                </a:r>
              </a:p>
            </p:txBody>
          </p:sp>
          <p:cxnSp>
            <p:nvCxnSpPr>
              <p:cNvPr id="85" name="Connettore 1 81"/>
              <p:cNvCxnSpPr>
                <a:cxnSpLocks noChangeShapeType="1"/>
              </p:cNvCxnSpPr>
              <p:nvPr/>
            </p:nvCxnSpPr>
            <p:spPr bwMode="auto">
              <a:xfrm>
                <a:off x="2459136" y="5485557"/>
                <a:ext cx="510409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6" name="Connettore 2 82"/>
              <p:cNvCxnSpPr>
                <a:cxnSpLocks noChangeShapeType="1"/>
              </p:cNvCxnSpPr>
              <p:nvPr/>
            </p:nvCxnSpPr>
            <p:spPr bwMode="auto">
              <a:xfrm flipV="1">
                <a:off x="1170543" y="5238244"/>
                <a:ext cx="19623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7" name="Connettore 2 83"/>
              <p:cNvCxnSpPr>
                <a:cxnSpLocks noChangeShapeType="1"/>
              </p:cNvCxnSpPr>
              <p:nvPr/>
            </p:nvCxnSpPr>
            <p:spPr bwMode="auto">
              <a:xfrm flipV="1">
                <a:off x="1052397" y="5229608"/>
                <a:ext cx="0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8" name="Connettore 2 84"/>
              <p:cNvCxnSpPr>
                <a:cxnSpLocks noChangeShapeType="1"/>
              </p:cNvCxnSpPr>
              <p:nvPr/>
            </p:nvCxnSpPr>
            <p:spPr bwMode="auto">
              <a:xfrm flipH="1" flipV="1">
                <a:off x="772972" y="5237064"/>
                <a:ext cx="34264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" name="Connettore 2 85"/>
              <p:cNvCxnSpPr>
                <a:cxnSpLocks noChangeShapeType="1"/>
              </p:cNvCxnSpPr>
              <p:nvPr/>
            </p:nvCxnSpPr>
            <p:spPr bwMode="auto">
              <a:xfrm flipV="1">
                <a:off x="1271436" y="5228890"/>
                <a:ext cx="0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0" name="Connettore 2 86"/>
              <p:cNvCxnSpPr>
                <a:cxnSpLocks noChangeShapeType="1"/>
              </p:cNvCxnSpPr>
              <p:nvPr/>
            </p:nvCxnSpPr>
            <p:spPr bwMode="auto">
              <a:xfrm flipH="1" flipV="1">
                <a:off x="1386582" y="5228890"/>
                <a:ext cx="34264" cy="23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1" name="Rettangolo 87"/>
              <p:cNvSpPr>
                <a:spLocks noChangeArrowheads="1"/>
              </p:cNvSpPr>
              <p:nvPr/>
            </p:nvSpPr>
            <p:spPr bwMode="auto">
              <a:xfrm>
                <a:off x="345877" y="5890296"/>
                <a:ext cx="925560" cy="239004"/>
              </a:xfrm>
              <a:prstGeom prst="rect">
                <a:avLst/>
              </a:prstGeom>
              <a:solidFill>
                <a:srgbClr val="107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>
                  <a:solidFill>
                    <a:srgbClr val="1077B0"/>
                  </a:solidFill>
                </a:endParaRPr>
              </a:p>
            </p:txBody>
          </p:sp>
          <p:sp>
            <p:nvSpPr>
              <p:cNvPr id="92" name="CasellaDiTesto 21"/>
              <p:cNvSpPr txBox="1"/>
              <p:nvPr/>
            </p:nvSpPr>
            <p:spPr bwMode="auto">
              <a:xfrm>
                <a:off x="472817" y="5853843"/>
                <a:ext cx="850900" cy="2778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+mn-lt"/>
                    <a:ea typeface="ＭＳ Ｐゴシック" pitchFamily="34" charset="-128"/>
                  </a:rPr>
                  <a:t>easy-axis</a:t>
                </a:r>
              </a:p>
            </p:txBody>
          </p:sp>
          <p:cxnSp>
            <p:nvCxnSpPr>
              <p:cNvPr id="93" name="Connettore 2 89"/>
              <p:cNvCxnSpPr>
                <a:cxnSpLocks noChangeShapeType="1"/>
              </p:cNvCxnSpPr>
              <p:nvPr/>
            </p:nvCxnSpPr>
            <p:spPr bwMode="auto">
              <a:xfrm flipV="1">
                <a:off x="467544" y="5896217"/>
                <a:ext cx="0" cy="233083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94" name="Gruppo 90"/>
              <p:cNvGrpSpPr>
                <a:grpSpLocks/>
              </p:cNvGrpSpPr>
              <p:nvPr/>
            </p:nvGrpSpPr>
            <p:grpSpPr bwMode="auto">
              <a:xfrm>
                <a:off x="1817689" y="3738937"/>
                <a:ext cx="1205867" cy="864959"/>
                <a:chOff x="3877798" y="2353521"/>
                <a:chExt cx="1205833" cy="865175"/>
              </a:xfrm>
            </p:grpSpPr>
            <p:sp>
              <p:nvSpPr>
                <p:cNvPr id="95" name="Esagono 91"/>
                <p:cNvSpPr>
                  <a:spLocks noChangeArrowheads="1"/>
                </p:cNvSpPr>
                <p:nvPr/>
              </p:nvSpPr>
              <p:spPr bwMode="auto">
                <a:xfrm>
                  <a:off x="3877798" y="2852936"/>
                  <a:ext cx="379751" cy="36576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CasellaDiTesto 25"/>
                <p:cNvSpPr txBox="1"/>
                <p:nvPr/>
              </p:nvSpPr>
              <p:spPr>
                <a:xfrm>
                  <a:off x="4229580" y="2713649"/>
                  <a:ext cx="854051" cy="33822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Core: Co-rich</a:t>
                  </a:r>
                </a:p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(magnetic)</a:t>
                  </a:r>
                </a:p>
              </p:txBody>
            </p:sp>
            <p:sp>
              <p:nvSpPr>
                <p:cNvPr id="97" name="CasellaDiTesto 26"/>
                <p:cNvSpPr txBox="1"/>
                <p:nvPr/>
              </p:nvSpPr>
              <p:spPr>
                <a:xfrm>
                  <a:off x="4072931" y="2353521"/>
                  <a:ext cx="974698" cy="33822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Boundary: SiO</a:t>
                  </a:r>
                  <a:r>
                    <a:rPr lang="en-GB" sz="800" baseline="-25000" dirty="0">
                      <a:latin typeface="+mn-lt"/>
                      <a:ea typeface="ＭＳ Ｐゴシック" pitchFamily="34" charset="-128"/>
                    </a:rPr>
                    <a:t>2</a:t>
                  </a:r>
                </a:p>
                <a:p>
                  <a:pPr>
                    <a:defRPr/>
                  </a:pPr>
                  <a:r>
                    <a:rPr lang="en-GB" sz="800" dirty="0">
                      <a:latin typeface="+mn-lt"/>
                      <a:ea typeface="ＭＳ Ｐゴシック" pitchFamily="34" charset="-128"/>
                    </a:rPr>
                    <a:t>(non-magnetic)</a:t>
                  </a:r>
                </a:p>
              </p:txBody>
            </p:sp>
            <p:cxnSp>
              <p:nvCxnSpPr>
                <p:cNvPr id="98" name="Connettore 1 9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84620" y="2848000"/>
                  <a:ext cx="176502" cy="2000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9" name="Connettore 1 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71443" y="2668713"/>
                  <a:ext cx="81729" cy="1777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100" name="Picture 4" descr="CoCrPt@SiO2 - Bit Perp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6388" y="3809454"/>
                <a:ext cx="1444625" cy="1249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CasellaDiTesto 50"/>
              <p:cNvSpPr txBox="1">
                <a:spLocks noChangeArrowheads="1"/>
              </p:cNvSpPr>
              <p:nvPr/>
            </p:nvSpPr>
            <p:spPr bwMode="auto">
              <a:xfrm>
                <a:off x="298477" y="3796879"/>
                <a:ext cx="719996" cy="2265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r>
                  <a:rPr lang="en-GB" sz="1000" dirty="0">
                    <a:latin typeface="Century Gothic" pitchFamily="34" charset="0"/>
                  </a:rPr>
                  <a:t>Bit Pattern</a:t>
                </a:r>
              </a:p>
            </p:txBody>
          </p:sp>
        </p:grpSp>
        <p:cxnSp>
          <p:nvCxnSpPr>
            <p:cNvPr id="103" name="Connettore 1 94"/>
            <p:cNvCxnSpPr>
              <a:cxnSpLocks noChangeShapeType="1"/>
            </p:cNvCxnSpPr>
            <p:nvPr/>
          </p:nvCxnSpPr>
          <p:spPr bwMode="auto">
            <a:xfrm flipV="1">
              <a:off x="2170727" y="4435473"/>
              <a:ext cx="0" cy="358717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104" name="Connettore 1 94"/>
            <p:cNvCxnSpPr>
              <a:cxnSpLocks noChangeShapeType="1"/>
            </p:cNvCxnSpPr>
            <p:nvPr/>
          </p:nvCxnSpPr>
          <p:spPr bwMode="auto">
            <a:xfrm flipV="1">
              <a:off x="2578590" y="4437112"/>
              <a:ext cx="0" cy="358717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105" name="Connettore 1 94"/>
            <p:cNvCxnSpPr>
              <a:cxnSpLocks noChangeShapeType="1"/>
            </p:cNvCxnSpPr>
            <p:nvPr/>
          </p:nvCxnSpPr>
          <p:spPr bwMode="auto">
            <a:xfrm flipH="1">
              <a:off x="2170727" y="4717895"/>
              <a:ext cx="407863" cy="1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16" name="Rettangolo 15"/>
            <p:cNvSpPr/>
            <p:nvPr/>
          </p:nvSpPr>
          <p:spPr bwMode="auto">
            <a:xfrm>
              <a:off x="2273556" y="4630132"/>
              <a:ext cx="192959" cy="1804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213841" y="4573410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schemeClr val="accent1">
                      <a:lumMod val="10000"/>
                    </a:schemeClr>
                  </a:solidFill>
                  <a:latin typeface="+mj-lt"/>
                </a:rPr>
                <a:t>d</a:t>
              </a:r>
              <a:endParaRPr lang="en-GB" i="1" dirty="0">
                <a:solidFill>
                  <a:schemeClr val="accent1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106" name="CasellaDiTesto 41995"/>
          <p:cNvSpPr txBox="1"/>
          <p:nvPr/>
        </p:nvSpPr>
        <p:spPr bwMode="auto">
          <a:xfrm>
            <a:off x="6480212" y="3171279"/>
            <a:ext cx="4561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b="1" i="1" dirty="0">
                <a:solidFill>
                  <a:srgbClr val="0000FF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en-GB" sz="1800" b="1" i="1" baseline="-25000" dirty="0">
                <a:solidFill>
                  <a:srgbClr val="0000FF"/>
                </a:solidFill>
                <a:latin typeface="+mn-lt"/>
                <a:ea typeface="ＭＳ Ｐゴシック" pitchFamily="34" charset="-128"/>
              </a:rPr>
              <a:t>2</a:t>
            </a:r>
          </a:p>
        </p:txBody>
      </p:sp>
      <p:sp>
        <p:nvSpPr>
          <p:cNvPr id="107" name="CasellaDiTesto 54"/>
          <p:cNvSpPr txBox="1"/>
          <p:nvPr/>
        </p:nvSpPr>
        <p:spPr bwMode="auto">
          <a:xfrm>
            <a:off x="6516216" y="2276872"/>
            <a:ext cx="312738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b="1" i="1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en-GB" sz="1800" b="1" i="1" baseline="-2500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108" name="CasellaDiTesto 55"/>
          <p:cNvSpPr txBox="1"/>
          <p:nvPr/>
        </p:nvSpPr>
        <p:spPr bwMode="auto">
          <a:xfrm>
            <a:off x="6178501" y="1772816"/>
            <a:ext cx="76976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i="1" dirty="0">
                <a:solidFill>
                  <a:srgbClr val="0000FF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en-GB" sz="1400" b="1" i="1" baseline="-25000" dirty="0">
                <a:solidFill>
                  <a:srgbClr val="0000FF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GB" sz="1400" b="1" i="1" dirty="0">
                <a:latin typeface="+mn-lt"/>
                <a:ea typeface="ＭＳ Ｐゴシック" pitchFamily="34" charset="-128"/>
              </a:rPr>
              <a:t> &gt; </a:t>
            </a:r>
            <a:r>
              <a:rPr lang="en-GB" sz="1400" b="1" i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en-GB" sz="1400" b="1" i="1" baseline="-250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1</a:t>
            </a:r>
            <a:endParaRPr lang="en-GB" sz="1400" b="1" i="1" baseline="-250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09" name="CasellaDiTesto 50"/>
          <p:cNvSpPr txBox="1">
            <a:spLocks noChangeArrowheads="1"/>
          </p:cNvSpPr>
          <p:nvPr/>
        </p:nvSpPr>
        <p:spPr bwMode="auto">
          <a:xfrm>
            <a:off x="71996" y="885073"/>
            <a:ext cx="4068763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rgbClr val="0A4C70"/>
                </a:solidFill>
                <a:latin typeface="Century Gothic" pitchFamily="34" charset="0"/>
              </a:rPr>
              <a:t>CoCrPt@SiO</a:t>
            </a:r>
            <a:r>
              <a:rPr lang="en-GB" sz="1600" b="1" baseline="-25000" dirty="0" smtClean="0">
                <a:solidFill>
                  <a:srgbClr val="0A4C70"/>
                </a:solidFill>
                <a:latin typeface="Century Gothic" pitchFamily="34" charset="0"/>
              </a:rPr>
              <a:t>2</a:t>
            </a:r>
            <a:endParaRPr lang="en-GB" sz="500" b="1" baseline="-25000" dirty="0">
              <a:solidFill>
                <a:srgbClr val="0A4C70"/>
              </a:solidFill>
              <a:latin typeface="Century Gothic" pitchFamily="34" charset="0"/>
            </a:endParaRPr>
          </a:p>
          <a:p>
            <a:endParaRPr lang="en-GB" sz="500" b="1" baseline="-25000" dirty="0">
              <a:solidFill>
                <a:srgbClr val="0A4C70"/>
              </a:solidFill>
              <a:latin typeface="Century Gothic" pitchFamily="34" charset="0"/>
            </a:endParaRPr>
          </a:p>
          <a:p>
            <a:r>
              <a:rPr lang="en-US" i="1" dirty="0" smtClean="0">
                <a:latin typeface="Century Gothic" pitchFamily="34" charset="0"/>
              </a:rPr>
              <a:t>K</a:t>
            </a:r>
            <a:r>
              <a:rPr lang="en-US" i="1" baseline="-25000" dirty="0" smtClean="0">
                <a:latin typeface="Century Gothic" pitchFamily="34" charset="0"/>
              </a:rPr>
              <a:t>u</a:t>
            </a:r>
            <a:r>
              <a:rPr lang="en-US" dirty="0" smtClean="0">
                <a:latin typeface="Century Gothic" pitchFamily="34" charset="0"/>
              </a:rPr>
              <a:t> = 0.2 – 0.5 10</a:t>
            </a:r>
            <a:r>
              <a:rPr lang="en-US" baseline="30000" dirty="0" smtClean="0">
                <a:latin typeface="Century Gothic" pitchFamily="34" charset="0"/>
              </a:rPr>
              <a:t>6</a:t>
            </a:r>
            <a:r>
              <a:rPr lang="en-US" dirty="0" smtClean="0">
                <a:latin typeface="Century Gothic" pitchFamily="34" charset="0"/>
              </a:rPr>
              <a:t> J/m</a:t>
            </a:r>
            <a:r>
              <a:rPr lang="en-US" baseline="30000" dirty="0" smtClean="0">
                <a:latin typeface="Century Gothic" pitchFamily="34" charset="0"/>
              </a:rPr>
              <a:t>3</a:t>
            </a:r>
          </a:p>
          <a:p>
            <a:r>
              <a:rPr lang="en-US" dirty="0" smtClean="0">
                <a:latin typeface="Century Gothic" pitchFamily="34" charset="0"/>
              </a:rPr>
              <a:t>SiO</a:t>
            </a:r>
            <a:r>
              <a:rPr lang="en-US" baseline="-25000" dirty="0" smtClean="0">
                <a:latin typeface="Century Gothic" pitchFamily="34" charset="0"/>
              </a:rPr>
              <a:t>2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: </a:t>
            </a:r>
            <a:r>
              <a:rPr lang="en-US" dirty="0" smtClean="0">
                <a:latin typeface="Century Gothic" pitchFamily="34" charset="0"/>
              </a:rPr>
              <a:t>promotes </a:t>
            </a:r>
            <a:r>
              <a:rPr lang="en-US" dirty="0">
                <a:latin typeface="Century Gothic" pitchFamily="34" charset="0"/>
              </a:rPr>
              <a:t>grain isolation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/>
            <a:endParaRPr lang="en-GB" dirty="0">
              <a:latin typeface="Century Gothic" pitchFamily="34" charset="0"/>
            </a:endParaRPr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10" cstate="print"/>
          <a:srcRect b="46390"/>
          <a:stretch>
            <a:fillRect/>
          </a:stretch>
        </p:blipFill>
        <p:spPr bwMode="auto">
          <a:xfrm>
            <a:off x="647564" y="1770211"/>
            <a:ext cx="3059623" cy="1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33"/>
          <p:cNvGrpSpPr/>
          <p:nvPr/>
        </p:nvGrpSpPr>
        <p:grpSpPr>
          <a:xfrm>
            <a:off x="4695637" y="3897052"/>
            <a:ext cx="4353216" cy="1802635"/>
            <a:chOff x="4679745" y="4398673"/>
            <a:chExt cx="4353216" cy="1802635"/>
          </a:xfrm>
        </p:grpSpPr>
        <p:grpSp>
          <p:nvGrpSpPr>
            <p:cNvPr id="111" name="Group 29"/>
            <p:cNvGrpSpPr/>
            <p:nvPr/>
          </p:nvGrpSpPr>
          <p:grpSpPr>
            <a:xfrm>
              <a:off x="4679745" y="4451498"/>
              <a:ext cx="4353216" cy="1749810"/>
              <a:chOff x="4679745" y="4451498"/>
              <a:chExt cx="4353216" cy="1749810"/>
            </a:xfrm>
          </p:grpSpPr>
          <p:pic>
            <p:nvPicPr>
              <p:cNvPr id="113" name="Picture 6" descr="Aereo.jpeg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28" b="23332"/>
              <a:stretch/>
            </p:blipFill>
            <p:spPr>
              <a:xfrm rot="20515879">
                <a:off x="6832838" y="4663926"/>
                <a:ext cx="2200123" cy="836944"/>
              </a:xfrm>
              <a:prstGeom prst="rect">
                <a:avLst/>
              </a:prstGeom>
            </p:spPr>
          </p:pic>
          <p:cxnSp>
            <p:nvCxnSpPr>
              <p:cNvPr id="114" name="Straight Connector 8"/>
              <p:cNvCxnSpPr/>
              <p:nvPr/>
            </p:nvCxnSpPr>
            <p:spPr bwMode="auto">
              <a:xfrm>
                <a:off x="6889469" y="5697252"/>
                <a:ext cx="202774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48"/>
              <p:cNvCxnSpPr/>
              <p:nvPr/>
            </p:nvCxnSpPr>
            <p:spPr bwMode="auto">
              <a:xfrm>
                <a:off x="4764662" y="5697252"/>
                <a:ext cx="1763998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" name="TextBox 14"/>
              <p:cNvSpPr txBox="1"/>
              <p:nvPr/>
            </p:nvSpPr>
            <p:spPr>
              <a:xfrm>
                <a:off x="4679745" y="5710907"/>
                <a:ext cx="1492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Hard Disk Surface</a:t>
                </a:r>
              </a:p>
            </p:txBody>
          </p:sp>
          <p:sp>
            <p:nvSpPr>
              <p:cNvPr id="117" name="TextBox 50"/>
              <p:cNvSpPr txBox="1"/>
              <p:nvPr/>
            </p:nvSpPr>
            <p:spPr>
              <a:xfrm>
                <a:off x="8277626" y="5688558"/>
                <a:ext cx="747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Ground</a:t>
                </a:r>
                <a:endParaRPr lang="en-US" b="1" dirty="0">
                  <a:latin typeface="+mj-lt"/>
                </a:endParaRPr>
              </a:p>
            </p:txBody>
          </p:sp>
          <p:grpSp>
            <p:nvGrpSpPr>
              <p:cNvPr id="118" name="Group 28"/>
              <p:cNvGrpSpPr/>
              <p:nvPr/>
            </p:nvGrpSpPr>
            <p:grpSpPr>
              <a:xfrm>
                <a:off x="4776571" y="4451498"/>
                <a:ext cx="1691918" cy="912204"/>
                <a:chOff x="4776571" y="4401108"/>
                <a:chExt cx="1691918" cy="912204"/>
              </a:xfrm>
            </p:grpSpPr>
            <p:grpSp>
              <p:nvGrpSpPr>
                <p:cNvPr id="133" name="Group 13"/>
                <p:cNvGrpSpPr>
                  <a:grpSpLocks noChangeAspect="1"/>
                </p:cNvGrpSpPr>
                <p:nvPr/>
              </p:nvGrpSpPr>
              <p:grpSpPr>
                <a:xfrm>
                  <a:off x="4776571" y="4881312"/>
                  <a:ext cx="1406605" cy="432000"/>
                  <a:chOff x="3167844" y="3612981"/>
                  <a:chExt cx="1197555" cy="367796"/>
                </a:xfrm>
              </p:grpSpPr>
              <p:sp>
                <p:nvSpPr>
                  <p:cNvPr id="137" name="Freeform 11"/>
                  <p:cNvSpPr/>
                  <p:nvPr/>
                </p:nvSpPr>
                <p:spPr>
                  <a:xfrm>
                    <a:off x="3167844" y="3612981"/>
                    <a:ext cx="1089543" cy="367796"/>
                  </a:xfrm>
                  <a:custGeom>
                    <a:avLst/>
                    <a:gdLst>
                      <a:gd name="connsiteX0" fmla="*/ 0 w 1089543"/>
                      <a:gd name="connsiteY0" fmla="*/ 0 h 367796"/>
                      <a:gd name="connsiteX1" fmla="*/ 1089543 w 1089543"/>
                      <a:gd name="connsiteY1" fmla="*/ 48577 h 367796"/>
                      <a:gd name="connsiteX2" fmla="*/ 1089543 w 1089543"/>
                      <a:gd name="connsiteY2" fmla="*/ 360856 h 367796"/>
                      <a:gd name="connsiteX3" fmla="*/ 256771 w 1089543"/>
                      <a:gd name="connsiteY3" fmla="*/ 367796 h 367796"/>
                      <a:gd name="connsiteX4" fmla="*/ 0 w 1089543"/>
                      <a:gd name="connsiteY4" fmla="*/ 229005 h 367796"/>
                      <a:gd name="connsiteX5" fmla="*/ 0 w 1089543"/>
                      <a:gd name="connsiteY5" fmla="*/ 0 h 367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9543" h="367796">
                        <a:moveTo>
                          <a:pt x="0" y="0"/>
                        </a:moveTo>
                        <a:lnTo>
                          <a:pt x="1089543" y="48577"/>
                        </a:lnTo>
                        <a:lnTo>
                          <a:pt x="1089543" y="360856"/>
                        </a:lnTo>
                        <a:lnTo>
                          <a:pt x="256771" y="367796"/>
                        </a:lnTo>
                        <a:lnTo>
                          <a:pt x="0" y="2290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2"/>
                  <p:cNvSpPr/>
                  <p:nvPr/>
                </p:nvSpPr>
                <p:spPr bwMode="auto">
                  <a:xfrm>
                    <a:off x="4257387" y="3799546"/>
                    <a:ext cx="108012" cy="171323"/>
                  </a:xfrm>
                  <a:prstGeom prst="rect">
                    <a:avLst/>
                  </a:prstGeom>
                  <a:solidFill>
                    <a:srgbClr val="0A4C7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34" name="TextBox 52"/>
                <p:cNvSpPr txBox="1"/>
                <p:nvPr/>
              </p:nvSpPr>
              <p:spPr>
                <a:xfrm>
                  <a:off x="4932040" y="4974550"/>
                  <a:ext cx="113286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+mj-lt"/>
                    </a:rPr>
                    <a:t>NANOSLIDER</a:t>
                  </a:r>
                </a:p>
              </p:txBody>
            </p:sp>
            <p:sp>
              <p:nvSpPr>
                <p:cNvPr id="135" name="TextBox 53"/>
                <p:cNvSpPr txBox="1"/>
                <p:nvPr/>
              </p:nvSpPr>
              <p:spPr>
                <a:xfrm>
                  <a:off x="5868144" y="4401108"/>
                  <a:ext cx="6003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+mj-lt"/>
                    </a:rPr>
                    <a:t>R/W</a:t>
                  </a:r>
                </a:p>
                <a:p>
                  <a:pPr algn="ctr"/>
                  <a:r>
                    <a:rPr lang="en-US" dirty="0" smtClean="0">
                      <a:latin typeface="+mj-lt"/>
                    </a:rPr>
                    <a:t>Head</a:t>
                  </a:r>
                </a:p>
              </p:txBody>
            </p:sp>
            <p:cxnSp>
              <p:nvCxnSpPr>
                <p:cNvPr id="136" name="Straight Arrow Connector 16"/>
                <p:cNvCxnSpPr>
                  <a:stCxn id="135" idx="2"/>
                </p:cNvCxnSpPr>
                <p:nvPr/>
              </p:nvCxnSpPr>
              <p:spPr bwMode="auto">
                <a:xfrm flipH="1">
                  <a:off x="6147172" y="4862773"/>
                  <a:ext cx="21145" cy="19604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sp>
            <p:nvSpPr>
              <p:cNvPr id="119" name="TextBox 57"/>
              <p:cNvSpPr txBox="1"/>
              <p:nvPr/>
            </p:nvSpPr>
            <p:spPr>
              <a:xfrm>
                <a:off x="5148064" y="5924309"/>
                <a:ext cx="100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20 – 40 m/s</a:t>
                </a:r>
              </a:p>
            </p:txBody>
          </p:sp>
          <p:sp>
            <p:nvSpPr>
              <p:cNvPr id="120" name="Striped Right Arrow 18"/>
              <p:cNvSpPr/>
              <p:nvPr/>
            </p:nvSpPr>
            <p:spPr bwMode="auto">
              <a:xfrm>
                <a:off x="4776571" y="5979145"/>
                <a:ext cx="416107" cy="186159"/>
              </a:xfrm>
              <a:prstGeom prst="stripedRightArrow">
                <a:avLst>
                  <a:gd name="adj1" fmla="val 64985"/>
                  <a:gd name="adj2" fmla="val 65068"/>
                </a:avLst>
              </a:prstGeom>
              <a:solidFill>
                <a:srgbClr val="1077B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1" name="Group 27"/>
              <p:cNvGrpSpPr/>
              <p:nvPr/>
            </p:nvGrpSpPr>
            <p:grpSpPr>
              <a:xfrm>
                <a:off x="5846269" y="5356240"/>
                <a:ext cx="798071" cy="297814"/>
                <a:chOff x="5846269" y="5303430"/>
                <a:chExt cx="798071" cy="297814"/>
              </a:xfrm>
            </p:grpSpPr>
            <p:cxnSp>
              <p:nvCxnSpPr>
                <p:cNvPr id="128" name="Straight Connector 22"/>
                <p:cNvCxnSpPr/>
                <p:nvPr/>
              </p:nvCxnSpPr>
              <p:spPr bwMode="auto">
                <a:xfrm>
                  <a:off x="6056309" y="5313312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24"/>
                <p:cNvCxnSpPr/>
                <p:nvPr/>
              </p:nvCxnSpPr>
              <p:spPr bwMode="auto">
                <a:xfrm>
                  <a:off x="6173152" y="5313312"/>
                  <a:ext cx="429" cy="28293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66"/>
                <p:cNvCxnSpPr/>
                <p:nvPr/>
              </p:nvCxnSpPr>
              <p:spPr bwMode="auto">
                <a:xfrm>
                  <a:off x="6056309" y="5601244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1" name="Rectangle 25"/>
                <p:cNvSpPr/>
                <p:nvPr/>
              </p:nvSpPr>
              <p:spPr bwMode="auto">
                <a:xfrm>
                  <a:off x="5868144" y="5373216"/>
                  <a:ext cx="607125" cy="15882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TextBox 58"/>
                <p:cNvSpPr txBox="1"/>
                <p:nvPr/>
              </p:nvSpPr>
              <p:spPr>
                <a:xfrm>
                  <a:off x="5846269" y="5303430"/>
                  <a:ext cx="798071" cy="230832"/>
                </a:xfrm>
                <a:prstGeom prst="rect">
                  <a:avLst/>
                </a:prstGeom>
                <a:noFill/>
              </p:spPr>
              <p:txBody>
                <a:bodyPr wrap="square" bIns="0" rtlCol="0">
                  <a:spAutoFit/>
                </a:bodyPr>
                <a:lstStyle/>
                <a:p>
                  <a:r>
                    <a:rPr lang="it-IT" dirty="0" smtClean="0">
                      <a:latin typeface="+mj-lt"/>
                    </a:rPr>
                    <a:t>~5 nm</a:t>
                  </a:r>
                  <a:endParaRPr lang="en-US" dirty="0" smtClean="0">
                    <a:latin typeface="+mj-lt"/>
                  </a:endParaRPr>
                </a:p>
              </p:txBody>
            </p:sp>
          </p:grpSp>
          <p:grpSp>
            <p:nvGrpSpPr>
              <p:cNvPr id="122" name="Group 26"/>
              <p:cNvGrpSpPr/>
              <p:nvPr/>
            </p:nvGrpSpPr>
            <p:grpSpPr>
              <a:xfrm>
                <a:off x="6604859" y="5368559"/>
                <a:ext cx="858936" cy="287932"/>
                <a:chOff x="3758949" y="5251549"/>
                <a:chExt cx="858936" cy="287932"/>
              </a:xfrm>
            </p:grpSpPr>
            <p:cxnSp>
              <p:nvCxnSpPr>
                <p:cNvPr id="123" name="Straight Connector 68"/>
                <p:cNvCxnSpPr/>
                <p:nvPr/>
              </p:nvCxnSpPr>
              <p:spPr bwMode="auto">
                <a:xfrm>
                  <a:off x="3947114" y="5251549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Straight Connector 71"/>
                <p:cNvCxnSpPr/>
                <p:nvPr/>
              </p:nvCxnSpPr>
              <p:spPr bwMode="auto">
                <a:xfrm>
                  <a:off x="4063957" y="5251549"/>
                  <a:ext cx="429" cy="28293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72"/>
                <p:cNvCxnSpPr/>
                <p:nvPr/>
              </p:nvCxnSpPr>
              <p:spPr bwMode="auto">
                <a:xfrm>
                  <a:off x="3947114" y="5539481"/>
                  <a:ext cx="23812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6" name="Rectangle 73"/>
                <p:cNvSpPr/>
                <p:nvPr/>
              </p:nvSpPr>
              <p:spPr bwMode="auto">
                <a:xfrm>
                  <a:off x="3758949" y="5311453"/>
                  <a:ext cx="607125" cy="15882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7" name="TextBox 59"/>
                <p:cNvSpPr txBox="1"/>
                <p:nvPr/>
              </p:nvSpPr>
              <p:spPr>
                <a:xfrm>
                  <a:off x="3798430" y="5258414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~</a:t>
                  </a:r>
                  <a:r>
                    <a:rPr lang="it-IT" dirty="0" smtClean="0">
                      <a:latin typeface="+mj-lt"/>
                    </a:rPr>
                    <a:t>0.3 mm</a:t>
                  </a:r>
                  <a:endParaRPr lang="en-US" dirty="0" smtClean="0">
                    <a:latin typeface="+mj-lt"/>
                  </a:endParaRPr>
                </a:p>
              </p:txBody>
            </p:sp>
          </p:grpSp>
        </p:grpSp>
        <p:cxnSp>
          <p:nvCxnSpPr>
            <p:cNvPr id="112" name="Straight Connector 31"/>
            <p:cNvCxnSpPr/>
            <p:nvPr/>
          </p:nvCxnSpPr>
          <p:spPr bwMode="auto">
            <a:xfrm>
              <a:off x="6696236" y="4398673"/>
              <a:ext cx="0" cy="175863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1">
                  <a:lumMod val="1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1636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Evolution of Perpendicular Magnetic Recording Media 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4" name="Gruppo 93"/>
          <p:cNvGrpSpPr/>
          <p:nvPr/>
        </p:nvGrpSpPr>
        <p:grpSpPr>
          <a:xfrm>
            <a:off x="1403648" y="1268760"/>
            <a:ext cx="6336704" cy="4912806"/>
            <a:chOff x="251520" y="1354436"/>
            <a:chExt cx="6336704" cy="4912806"/>
          </a:xfrm>
        </p:grpSpPr>
        <p:sp>
          <p:nvSpPr>
            <p:cNvPr id="50" name="Rettangolo 49"/>
            <p:cNvSpPr/>
            <p:nvPr/>
          </p:nvSpPr>
          <p:spPr bwMode="auto">
            <a:xfrm>
              <a:off x="251520" y="1786049"/>
              <a:ext cx="1371600" cy="2323934"/>
            </a:xfrm>
            <a:prstGeom prst="rect">
              <a:avLst/>
            </a:prstGeom>
            <a:solidFill>
              <a:srgbClr val="0A4C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1" name="Rettangolo 50"/>
            <p:cNvSpPr/>
            <p:nvPr/>
          </p:nvSpPr>
          <p:spPr bwMode="auto">
            <a:xfrm>
              <a:off x="1727684" y="2948015"/>
              <a:ext cx="1371600" cy="1161967"/>
            </a:xfrm>
            <a:prstGeom prst="rect">
              <a:avLst/>
            </a:prstGeom>
            <a:solidFill>
              <a:srgbClr val="0A4C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2" name="Rettangolo 51"/>
            <p:cNvSpPr/>
            <p:nvPr/>
          </p:nvSpPr>
          <p:spPr bwMode="auto">
            <a:xfrm>
              <a:off x="3383868" y="3537012"/>
              <a:ext cx="1371600" cy="548640"/>
            </a:xfrm>
            <a:prstGeom prst="rect">
              <a:avLst/>
            </a:prstGeom>
            <a:solidFill>
              <a:srgbClr val="0A4C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3" name="Rettangolo 52"/>
            <p:cNvSpPr/>
            <p:nvPr/>
          </p:nvSpPr>
          <p:spPr bwMode="auto">
            <a:xfrm>
              <a:off x="4968044" y="3659622"/>
              <a:ext cx="1371600" cy="414540"/>
            </a:xfrm>
            <a:prstGeom prst="rect">
              <a:avLst/>
            </a:prstGeom>
            <a:solidFill>
              <a:srgbClr val="0A4C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1722075" y="2060848"/>
              <a:ext cx="1371600" cy="969015"/>
            </a:xfrm>
            <a:prstGeom prst="rect">
              <a:avLst/>
            </a:prstGeom>
            <a:solidFill>
              <a:srgbClr val="1391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5" name="Rettangolo 54"/>
            <p:cNvSpPr/>
            <p:nvPr/>
          </p:nvSpPr>
          <p:spPr bwMode="auto">
            <a:xfrm>
              <a:off x="1727684" y="3019215"/>
              <a:ext cx="1371600" cy="80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" name="Rettangolo 1"/>
            <p:cNvSpPr/>
            <p:nvPr/>
          </p:nvSpPr>
          <p:spPr>
            <a:xfrm>
              <a:off x="251520" y="1808820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Single</a:t>
              </a:r>
            </a:p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CoCr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(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Pt,Ta,B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 Layer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7" name="Rettangolo 56"/>
            <p:cNvSpPr/>
            <p:nvPr/>
          </p:nvSpPr>
          <p:spPr bwMode="auto">
            <a:xfrm>
              <a:off x="3383868" y="2304296"/>
              <a:ext cx="1371600" cy="548640"/>
            </a:xfrm>
            <a:prstGeom prst="rect">
              <a:avLst/>
            </a:prstGeom>
            <a:solidFill>
              <a:srgbClr val="1391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4968044" y="3266488"/>
              <a:ext cx="1371600" cy="414540"/>
            </a:xfrm>
            <a:prstGeom prst="rect">
              <a:avLst/>
            </a:prstGeom>
            <a:solidFill>
              <a:srgbClr val="0D62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9" name="Rettangolo 58"/>
            <p:cNvSpPr/>
            <p:nvPr/>
          </p:nvSpPr>
          <p:spPr bwMode="auto">
            <a:xfrm>
              <a:off x="4968044" y="2870444"/>
              <a:ext cx="1371600" cy="414540"/>
            </a:xfrm>
            <a:prstGeom prst="rect">
              <a:avLst/>
            </a:prstGeom>
            <a:solidFill>
              <a:srgbClr val="1079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0" name="Rettangolo 59"/>
            <p:cNvSpPr/>
            <p:nvPr/>
          </p:nvSpPr>
          <p:spPr bwMode="auto">
            <a:xfrm>
              <a:off x="4968044" y="2474400"/>
              <a:ext cx="1371600" cy="414540"/>
            </a:xfrm>
            <a:prstGeom prst="rect">
              <a:avLst/>
            </a:prstGeom>
            <a:solidFill>
              <a:srgbClr val="1391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3" name="Rettangolo 62"/>
            <p:cNvSpPr/>
            <p:nvPr/>
          </p:nvSpPr>
          <p:spPr bwMode="auto">
            <a:xfrm>
              <a:off x="3383868" y="3456792"/>
              <a:ext cx="1371600" cy="80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4" name="Rettangolo 63"/>
            <p:cNvSpPr/>
            <p:nvPr/>
          </p:nvSpPr>
          <p:spPr bwMode="auto">
            <a:xfrm>
              <a:off x="3383868" y="2823568"/>
              <a:ext cx="1371600" cy="80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5" name="Rettangolo 64"/>
            <p:cNvSpPr/>
            <p:nvPr/>
          </p:nvSpPr>
          <p:spPr bwMode="auto">
            <a:xfrm>
              <a:off x="4968044" y="3649287"/>
              <a:ext cx="1371600" cy="80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6" name="Rettangolo 65"/>
            <p:cNvSpPr/>
            <p:nvPr/>
          </p:nvSpPr>
          <p:spPr bwMode="auto">
            <a:xfrm>
              <a:off x="4968044" y="3244874"/>
              <a:ext cx="1371600" cy="80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7" name="Rettangolo 66"/>
            <p:cNvSpPr/>
            <p:nvPr/>
          </p:nvSpPr>
          <p:spPr bwMode="auto">
            <a:xfrm>
              <a:off x="4968044" y="2830334"/>
              <a:ext cx="1371600" cy="80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511660" y="4666804"/>
              <a:ext cx="507656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062D42"/>
                  </a:solidFill>
                  <a:latin typeface="+mj-lt"/>
                </a:rPr>
                <a:t>EXCHANGE COUPLED COMPOSITE </a:t>
              </a:r>
              <a:r>
                <a:rPr lang="en-US" sz="1400" b="1" dirty="0" smtClean="0">
                  <a:solidFill>
                    <a:srgbClr val="062D42"/>
                  </a:solidFill>
                  <a:latin typeface="+mj-lt"/>
                </a:rPr>
                <a:t>MEDIA</a:t>
              </a:r>
            </a:p>
            <a:p>
              <a:pPr algn="just"/>
              <a:r>
                <a:rPr lang="en-US" sz="1400" dirty="0" smtClean="0">
                  <a:latin typeface="+mj-lt"/>
                </a:rPr>
                <a:t>Multilayer structures consisting of </a:t>
              </a:r>
              <a:r>
                <a:rPr lang="en-US" sz="1400" dirty="0" err="1" smtClean="0">
                  <a:latin typeface="+mj-lt"/>
                </a:rPr>
                <a:t>CoCrPt</a:t>
              </a:r>
              <a:r>
                <a:rPr lang="en-US" sz="1400" dirty="0" smtClean="0">
                  <a:latin typeface="+mj-lt"/>
                </a:rPr>
                <a:t>-Oxide magnetic layers (</a:t>
              </a:r>
              <a:r>
                <a:rPr lang="en-US" sz="1400" b="1" i="1" dirty="0" smtClean="0">
                  <a:latin typeface="+mj-lt"/>
                </a:rPr>
                <a:t>ML</a:t>
              </a:r>
              <a:r>
                <a:rPr lang="en-US" sz="1400" dirty="0" smtClean="0">
                  <a:latin typeface="+mj-lt"/>
                </a:rPr>
                <a:t>) with different anisotropy (</a:t>
              </a:r>
              <a:r>
                <a:rPr lang="en-US" sz="1400" b="1" i="1" dirty="0" smtClean="0">
                  <a:latin typeface="+mj-lt"/>
                </a:rPr>
                <a:t>K</a:t>
              </a:r>
              <a:r>
                <a:rPr lang="en-US" sz="1400" dirty="0" smtClean="0">
                  <a:latin typeface="+mj-lt"/>
                </a:rPr>
                <a:t>) separated by a non magnetic </a:t>
              </a:r>
              <a:r>
                <a:rPr lang="en-US" sz="1400" dirty="0" err="1" smtClean="0">
                  <a:latin typeface="+mj-lt"/>
                </a:rPr>
                <a:t>breack</a:t>
              </a:r>
              <a:r>
                <a:rPr lang="en-US" sz="1400" dirty="0" smtClean="0">
                  <a:latin typeface="+mj-lt"/>
                </a:rPr>
                <a:t> layer (</a:t>
              </a:r>
              <a:r>
                <a:rPr lang="en-US" sz="1400" b="1" i="1" dirty="0" smtClean="0">
                  <a:latin typeface="+mj-lt"/>
                </a:rPr>
                <a:t>BL</a:t>
              </a:r>
              <a:r>
                <a:rPr lang="en-US" sz="1400" dirty="0" smtClean="0">
                  <a:latin typeface="+mj-lt"/>
                </a:rPr>
                <a:t>, e.g. </a:t>
              </a:r>
              <a:r>
                <a:rPr lang="en-US" sz="1400" dirty="0" err="1" smtClean="0">
                  <a:latin typeface="+mj-lt"/>
                </a:rPr>
                <a:t>Pt</a:t>
              </a:r>
              <a:r>
                <a:rPr lang="en-US" sz="1400" dirty="0" smtClean="0">
                  <a:latin typeface="+mj-lt"/>
                </a:rPr>
                <a:t>)</a:t>
              </a:r>
            </a:p>
            <a:p>
              <a:pPr algn="just"/>
              <a:endParaRPr lang="en-US" sz="1400" dirty="0">
                <a:latin typeface="+mj-lt"/>
              </a:endParaRPr>
            </a:p>
            <a:p>
              <a:pPr marL="171450" indent="-171450" algn="just">
                <a:buFont typeface="Arial" pitchFamily="34" charset="0"/>
                <a:buChar char="•"/>
              </a:pPr>
              <a:r>
                <a:rPr lang="en-US" sz="1400" dirty="0" smtClean="0">
                  <a:latin typeface="+mj-lt"/>
                </a:rPr>
                <a:t>Improved writability  </a:t>
              </a:r>
            </a:p>
            <a:p>
              <a:pPr marL="171450" indent="-171450" algn="just">
                <a:buFont typeface="Arial" pitchFamily="34" charset="0"/>
                <a:buChar char="•"/>
              </a:pPr>
              <a:r>
                <a:rPr lang="en-US" sz="1400" dirty="0" smtClean="0">
                  <a:latin typeface="+mj-lt"/>
                </a:rPr>
                <a:t>Reduction of magnetic layer thickness</a:t>
              </a:r>
              <a:endParaRPr lang="en-US" sz="1400" dirty="0">
                <a:latin typeface="+mj-lt"/>
              </a:endParaRPr>
            </a:p>
          </p:txBody>
        </p:sp>
        <p:grpSp>
          <p:nvGrpSpPr>
            <p:cNvPr id="92" name="Gruppo 91"/>
            <p:cNvGrpSpPr/>
            <p:nvPr/>
          </p:nvGrpSpPr>
          <p:grpSpPr>
            <a:xfrm>
              <a:off x="395536" y="1354436"/>
              <a:ext cx="5759662" cy="418380"/>
              <a:chOff x="407494" y="4163055"/>
              <a:chExt cx="5759662" cy="418380"/>
            </a:xfrm>
          </p:grpSpPr>
          <p:sp>
            <p:nvSpPr>
              <p:cNvPr id="82" name="Freccia a destra con strisce 81"/>
              <p:cNvSpPr/>
              <p:nvPr/>
            </p:nvSpPr>
            <p:spPr bwMode="auto">
              <a:xfrm>
                <a:off x="2222918" y="4163055"/>
                <a:ext cx="2385086" cy="418380"/>
              </a:xfrm>
              <a:prstGeom prst="striped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407494" y="4221087"/>
                <a:ext cx="1079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latin typeface="+mj-lt"/>
                  </a:rPr>
                  <a:t>1</a:t>
                </a:r>
                <a:r>
                  <a:rPr lang="en-GB" sz="1600" b="1" baseline="30000" dirty="0" smtClean="0">
                    <a:latin typeface="+mj-lt"/>
                  </a:rPr>
                  <a:t>st</a:t>
                </a:r>
                <a:r>
                  <a:rPr lang="en-GB" sz="1600" b="1" dirty="0" smtClean="0">
                    <a:latin typeface="+mj-lt"/>
                  </a:rPr>
                  <a:t> (2005)</a:t>
                </a:r>
                <a:endParaRPr lang="en-GB" sz="1600" b="1" dirty="0">
                  <a:latin typeface="+mj-lt"/>
                </a:endParaRPr>
              </a:p>
            </p:txBody>
          </p:sp>
          <p:sp>
            <p:nvSpPr>
              <p:cNvPr id="70" name="CasellaDiTesto 69"/>
              <p:cNvSpPr txBox="1"/>
              <p:nvPr/>
            </p:nvSpPr>
            <p:spPr>
              <a:xfrm>
                <a:off x="5088014" y="4221088"/>
                <a:ext cx="1079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latin typeface="+mj-lt"/>
                  </a:rPr>
                  <a:t>7</a:t>
                </a:r>
                <a:r>
                  <a:rPr lang="en-GB" sz="1600" b="1" baseline="30000" dirty="0" smtClean="0">
                    <a:latin typeface="+mj-lt"/>
                  </a:rPr>
                  <a:t>st</a:t>
                </a:r>
                <a:r>
                  <a:rPr lang="en-GB" sz="1600" b="1" dirty="0" smtClean="0">
                    <a:latin typeface="+mj-lt"/>
                  </a:rPr>
                  <a:t> (2013)</a:t>
                </a:r>
                <a:endParaRPr lang="en-GB" sz="1600" b="1" dirty="0">
                  <a:latin typeface="+mj-lt"/>
                </a:endParaRPr>
              </a:p>
            </p:txBody>
          </p:sp>
          <p:sp>
            <p:nvSpPr>
              <p:cNvPr id="72" name="CasellaDiTesto 71"/>
              <p:cNvSpPr txBox="1"/>
              <p:nvPr/>
            </p:nvSpPr>
            <p:spPr>
              <a:xfrm>
                <a:off x="2879812" y="4211466"/>
                <a:ext cx="10438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Generation</a:t>
                </a:r>
              </a:p>
            </p:txBody>
          </p:sp>
        </p:grpSp>
        <p:sp>
          <p:nvSpPr>
            <p:cNvPr id="73" name="Rettangolo 72"/>
            <p:cNvSpPr/>
            <p:nvPr/>
          </p:nvSpPr>
          <p:spPr>
            <a:xfrm>
              <a:off x="1723673" y="2067689"/>
              <a:ext cx="7008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Century Gothic" pitchFamily="34" charset="0"/>
                </a:rPr>
                <a:t>ML (K</a:t>
              </a:r>
              <a:r>
                <a:rPr lang="en-GB" b="1" baseline="-25000" dirty="0" smtClean="0">
                  <a:latin typeface="Century Gothic" pitchFamily="34" charset="0"/>
                </a:rPr>
                <a:t>2</a:t>
              </a:r>
              <a:r>
                <a:rPr lang="en-GB" dirty="0" smtClean="0">
                  <a:latin typeface="Century Gothic" pitchFamily="34" charset="0"/>
                </a:rPr>
                <a:t>)</a:t>
              </a:r>
              <a:endParaRPr lang="en-GB" baseline="-25000" dirty="0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1729780" y="3108384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 smtClean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3" name="Gruppo 92"/>
            <p:cNvGrpSpPr/>
            <p:nvPr/>
          </p:nvGrpSpPr>
          <p:grpSpPr>
            <a:xfrm>
              <a:off x="2029140" y="4089429"/>
              <a:ext cx="4379064" cy="336147"/>
              <a:chOff x="2040059" y="1713165"/>
              <a:chExt cx="4379064" cy="336147"/>
            </a:xfrm>
          </p:grpSpPr>
          <p:sp>
            <p:nvSpPr>
              <p:cNvPr id="75" name="Rettangolo 74"/>
              <p:cNvSpPr/>
              <p:nvPr/>
            </p:nvSpPr>
            <p:spPr>
              <a:xfrm>
                <a:off x="2040059" y="1741535"/>
                <a:ext cx="7473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>
                    <a:latin typeface="Century Gothic" pitchFamily="34" charset="0"/>
                  </a:rPr>
                  <a:t>K</a:t>
                </a:r>
                <a:r>
                  <a:rPr lang="en-GB" sz="1400" b="1" baseline="-25000" dirty="0">
                    <a:latin typeface="Century Gothic" pitchFamily="34" charset="0"/>
                  </a:rPr>
                  <a:t>1</a:t>
                </a:r>
                <a:r>
                  <a:rPr lang="en-GB" sz="1400" b="1" dirty="0" smtClean="0">
                    <a:latin typeface="Century Gothic" pitchFamily="34" charset="0"/>
                  </a:rPr>
                  <a:t> </a:t>
                </a:r>
                <a:r>
                  <a:rPr lang="en-GB" sz="1400" b="1" dirty="0">
                    <a:latin typeface="Century Gothic" pitchFamily="34" charset="0"/>
                  </a:rPr>
                  <a:t>&gt;</a:t>
                </a:r>
                <a:r>
                  <a:rPr lang="en-GB" sz="1400" b="1" dirty="0" smtClean="0">
                    <a:latin typeface="Century Gothic" pitchFamily="34" charset="0"/>
                  </a:rPr>
                  <a:t> K</a:t>
                </a:r>
                <a:r>
                  <a:rPr lang="en-GB" sz="1400" b="1" baseline="-25000" dirty="0">
                    <a:latin typeface="Century Gothic" pitchFamily="34" charset="0"/>
                  </a:rPr>
                  <a:t>2</a:t>
                </a:r>
                <a:endParaRPr lang="en-GB" sz="1400" baseline="-25000" dirty="0"/>
              </a:p>
            </p:txBody>
          </p:sp>
          <p:sp>
            <p:nvSpPr>
              <p:cNvPr id="76" name="Rettangolo 75"/>
              <p:cNvSpPr/>
              <p:nvPr/>
            </p:nvSpPr>
            <p:spPr>
              <a:xfrm>
                <a:off x="3502799" y="1729178"/>
                <a:ext cx="11320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>
                    <a:latin typeface="Century Gothic" pitchFamily="34" charset="0"/>
                  </a:rPr>
                  <a:t>K</a:t>
                </a:r>
                <a:r>
                  <a:rPr lang="en-GB" sz="1400" b="1" baseline="-25000" dirty="0">
                    <a:latin typeface="Century Gothic" pitchFamily="34" charset="0"/>
                  </a:rPr>
                  <a:t>1</a:t>
                </a:r>
                <a:r>
                  <a:rPr lang="en-GB" sz="1400" b="1" dirty="0" smtClean="0">
                    <a:latin typeface="Century Gothic" pitchFamily="34" charset="0"/>
                  </a:rPr>
                  <a:t> </a:t>
                </a:r>
                <a:r>
                  <a:rPr lang="en-GB" sz="1400" b="1" dirty="0">
                    <a:latin typeface="Century Gothic" pitchFamily="34" charset="0"/>
                  </a:rPr>
                  <a:t>&gt;</a:t>
                </a:r>
                <a:r>
                  <a:rPr lang="en-GB" sz="1400" b="1" dirty="0" smtClean="0">
                    <a:latin typeface="Century Gothic" pitchFamily="34" charset="0"/>
                  </a:rPr>
                  <a:t> K</a:t>
                </a:r>
                <a:r>
                  <a:rPr lang="en-GB" sz="1400" b="1" baseline="-25000" dirty="0" smtClean="0">
                    <a:latin typeface="Century Gothic" pitchFamily="34" charset="0"/>
                  </a:rPr>
                  <a:t>2</a:t>
                </a:r>
                <a:r>
                  <a:rPr lang="en-GB" sz="1400" b="1" dirty="0" smtClean="0">
                    <a:latin typeface="Century Gothic" pitchFamily="34" charset="0"/>
                  </a:rPr>
                  <a:t> </a:t>
                </a:r>
                <a:r>
                  <a:rPr lang="en-GB" sz="1400" b="1" dirty="0">
                    <a:latin typeface="Century Gothic" pitchFamily="34" charset="0"/>
                  </a:rPr>
                  <a:t>&gt;</a:t>
                </a:r>
                <a:r>
                  <a:rPr lang="en-GB" sz="1400" b="1" dirty="0" smtClean="0">
                    <a:latin typeface="Century Gothic" pitchFamily="34" charset="0"/>
                  </a:rPr>
                  <a:t> K</a:t>
                </a:r>
                <a:r>
                  <a:rPr lang="en-GB" sz="1400" b="1" baseline="-25000" dirty="0">
                    <a:latin typeface="Century Gothic" pitchFamily="34" charset="0"/>
                  </a:rPr>
                  <a:t>3</a:t>
                </a:r>
                <a:endParaRPr lang="en-GB" sz="1400" baseline="-25000" dirty="0"/>
              </a:p>
            </p:txBody>
          </p:sp>
          <p:sp>
            <p:nvSpPr>
              <p:cNvPr id="77" name="Rettangolo 76"/>
              <p:cNvSpPr/>
              <p:nvPr/>
            </p:nvSpPr>
            <p:spPr>
              <a:xfrm>
                <a:off x="4902361" y="1713165"/>
                <a:ext cx="15167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>
                    <a:latin typeface="Century Gothic" pitchFamily="34" charset="0"/>
                  </a:rPr>
                  <a:t>K</a:t>
                </a:r>
                <a:r>
                  <a:rPr lang="en-GB" sz="1400" b="1" baseline="-25000" dirty="0">
                    <a:latin typeface="Century Gothic" pitchFamily="34" charset="0"/>
                  </a:rPr>
                  <a:t>1</a:t>
                </a:r>
                <a:r>
                  <a:rPr lang="en-GB" sz="1400" b="1" dirty="0" smtClean="0">
                    <a:latin typeface="Century Gothic" pitchFamily="34" charset="0"/>
                  </a:rPr>
                  <a:t> </a:t>
                </a:r>
                <a:r>
                  <a:rPr lang="en-GB" sz="1400" b="1" dirty="0">
                    <a:latin typeface="Century Gothic" pitchFamily="34" charset="0"/>
                  </a:rPr>
                  <a:t>&gt;</a:t>
                </a:r>
                <a:r>
                  <a:rPr lang="en-GB" sz="1400" b="1" dirty="0" smtClean="0">
                    <a:latin typeface="Century Gothic" pitchFamily="34" charset="0"/>
                  </a:rPr>
                  <a:t> K</a:t>
                </a:r>
                <a:r>
                  <a:rPr lang="en-GB" sz="1400" b="1" baseline="-25000" dirty="0">
                    <a:latin typeface="Century Gothic" pitchFamily="34" charset="0"/>
                  </a:rPr>
                  <a:t>2</a:t>
                </a:r>
                <a:r>
                  <a:rPr lang="en-GB" sz="1400" b="1" dirty="0" smtClean="0">
                    <a:latin typeface="Century Gothic" pitchFamily="34" charset="0"/>
                  </a:rPr>
                  <a:t> &gt; K</a:t>
                </a:r>
                <a:r>
                  <a:rPr lang="en-GB" sz="1400" b="1" baseline="-25000" dirty="0">
                    <a:latin typeface="Century Gothic" pitchFamily="34" charset="0"/>
                  </a:rPr>
                  <a:t>3</a:t>
                </a:r>
                <a:r>
                  <a:rPr lang="en-GB" sz="1400" b="1" dirty="0" smtClean="0">
                    <a:latin typeface="Century Gothic" pitchFamily="34" charset="0"/>
                  </a:rPr>
                  <a:t> &gt; K</a:t>
                </a:r>
                <a:r>
                  <a:rPr lang="en-GB" sz="1400" b="1" baseline="-25000" dirty="0">
                    <a:latin typeface="Century Gothic" pitchFamily="34" charset="0"/>
                  </a:rPr>
                  <a:t>4</a:t>
                </a:r>
                <a:endParaRPr lang="en-GB" sz="1400" baseline="-25000" dirty="0"/>
              </a:p>
            </p:txBody>
          </p:sp>
        </p:grpSp>
        <p:sp>
          <p:nvSpPr>
            <p:cNvPr id="78" name="Rettangolo 77"/>
            <p:cNvSpPr/>
            <p:nvPr/>
          </p:nvSpPr>
          <p:spPr>
            <a:xfrm>
              <a:off x="3388535" y="3542528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 smtClean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2778790" y="2889786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10000"/>
                    </a:schemeClr>
                  </a:solidFill>
                  <a:latin typeface="Century Gothic" pitchFamily="34" charset="0"/>
                </a:rPr>
                <a:t>BL</a:t>
              </a:r>
              <a:endParaRPr lang="en-GB" baseline="-250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80" name="Rettangolo 79"/>
            <p:cNvSpPr/>
            <p:nvPr/>
          </p:nvSpPr>
          <p:spPr bwMode="auto">
            <a:xfrm>
              <a:off x="3383868" y="2907990"/>
              <a:ext cx="1371600" cy="548640"/>
            </a:xfrm>
            <a:prstGeom prst="rect">
              <a:avLst/>
            </a:prstGeom>
            <a:solidFill>
              <a:srgbClr val="0D62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3376836" y="2301617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3383868" y="2915419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4969953" y="3734361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 smtClean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4967779" y="2935977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4974811" y="3332021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4968044" y="2492896"/>
              <a:ext cx="7024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ML (K</a:t>
              </a:r>
              <a:r>
                <a:rPr lang="en-GB" b="1" baseline="-25000" dirty="0" smtClean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)</a:t>
              </a:r>
              <a:endParaRPr lang="en-GB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Parentesi graffa aperta 100"/>
            <p:cNvSpPr>
              <a:spLocks/>
            </p:cNvSpPr>
            <p:nvPr/>
          </p:nvSpPr>
          <p:spPr bwMode="auto">
            <a:xfrm rot="16200000">
              <a:off x="3949495" y="2181393"/>
              <a:ext cx="170433" cy="4609864"/>
            </a:xfrm>
            <a:prstGeom prst="leftBrace">
              <a:avLst>
                <a:gd name="adj1" fmla="val 6451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912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Evolution of Perpendicular Magnetic Recording Media 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6789527" y="1833684"/>
            <a:ext cx="2208090" cy="4197067"/>
            <a:chOff x="421963" y="1802393"/>
            <a:chExt cx="2208090" cy="4197067"/>
          </a:xfrm>
        </p:grpSpPr>
        <p:sp>
          <p:nvSpPr>
            <p:cNvPr id="26" name="Rettangolo 25"/>
            <p:cNvSpPr/>
            <p:nvPr/>
          </p:nvSpPr>
          <p:spPr bwMode="auto">
            <a:xfrm>
              <a:off x="432619" y="2640063"/>
              <a:ext cx="2121408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" name="Documento 26"/>
            <p:cNvSpPr/>
            <p:nvPr/>
          </p:nvSpPr>
          <p:spPr bwMode="auto">
            <a:xfrm>
              <a:off x="436253" y="5200841"/>
              <a:ext cx="2122487" cy="798619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436253" y="5016691"/>
              <a:ext cx="2121408" cy="184150"/>
            </a:xfrm>
            <a:prstGeom prst="rect">
              <a:avLst/>
            </a:prstGeom>
            <a:solidFill>
              <a:srgbClr val="0A4C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9" name="Rettangolo 28"/>
            <p:cNvSpPr/>
            <p:nvPr/>
          </p:nvSpPr>
          <p:spPr bwMode="auto">
            <a:xfrm>
              <a:off x="432619" y="3187796"/>
              <a:ext cx="2121408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436252" y="1979583"/>
              <a:ext cx="2121408" cy="109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432997" y="1865746"/>
              <a:ext cx="2121408" cy="109728"/>
            </a:xfrm>
            <a:prstGeom prst="rect">
              <a:avLst/>
            </a:prstGeom>
            <a:solidFill>
              <a:srgbClr val="BFBFB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21963" y="5200841"/>
              <a:ext cx="874712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n-lt"/>
                  <a:ea typeface="ＭＳ Ｐゴシック" pitchFamily="34" charset="-128"/>
                </a:rPr>
                <a:t>Substrate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31540" y="4954956"/>
              <a:ext cx="181331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Adhesion </a:t>
              </a:r>
              <a:r>
                <a:rPr lang="en-GB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layer (5 nm)</a:t>
              </a:r>
              <a:endParaRPr lang="en-GB" dirty="0">
                <a:solidFill>
                  <a:schemeClr val="bg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23462" y="3189974"/>
              <a:ext cx="147027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 smtClean="0">
                  <a:latin typeface="+mn-lt"/>
                  <a:ea typeface="ＭＳ Ｐゴシック" pitchFamily="34" charset="-128"/>
                </a:rPr>
                <a:t>SAF – SUL</a:t>
              </a:r>
              <a:r>
                <a:rPr lang="en-GB" dirty="0">
                  <a:latin typeface="+mn-lt"/>
                  <a:ea typeface="ＭＳ Ｐゴシック" pitchFamily="34" charset="-128"/>
                </a:rPr>
                <a:t> </a:t>
              </a:r>
              <a:r>
                <a:rPr lang="en-GB" dirty="0" smtClean="0">
                  <a:latin typeface="+mn-lt"/>
                  <a:ea typeface="ＭＳ Ｐゴシック" pitchFamily="34" charset="-128"/>
                </a:rPr>
                <a:t>(50 nm)</a:t>
              </a:r>
              <a:endParaRPr lang="en-GB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421963" y="2632671"/>
              <a:ext cx="2206053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2"/>
                  </a:solidFill>
                  <a:latin typeface="+mn-lt"/>
                  <a:ea typeface="ＭＳ Ｐゴシック" pitchFamily="34" charset="-128"/>
                </a:rPr>
                <a:t>Intermediate </a:t>
              </a:r>
              <a:r>
                <a:rPr lang="en-GB" dirty="0" smtClean="0">
                  <a:solidFill>
                    <a:schemeClr val="bg2"/>
                  </a:solidFill>
                  <a:latin typeface="+mn-lt"/>
                  <a:ea typeface="ＭＳ Ｐゴシック" pitchFamily="34" charset="-128"/>
                </a:rPr>
                <a:t>Layer (15 nm)</a:t>
              </a:r>
              <a:endParaRPr lang="en-GB" dirty="0">
                <a:solidFill>
                  <a:schemeClr val="bg2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33126" y="1922280"/>
              <a:ext cx="1107996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dirty="0" smtClean="0">
                  <a:latin typeface="+mn-lt"/>
                  <a:ea typeface="ＭＳ Ｐゴシック" pitchFamily="34" charset="-128"/>
                </a:rPr>
                <a:t>Overcoat (&lt; 2 nm)</a:t>
              </a:r>
              <a:endParaRPr lang="en-GB" sz="800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538087" y="1802393"/>
              <a:ext cx="1091966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dirty="0" smtClean="0">
                  <a:solidFill>
                    <a:schemeClr val="accent1">
                      <a:lumMod val="10000"/>
                    </a:schemeClr>
                  </a:solidFill>
                  <a:latin typeface="+mn-lt"/>
                  <a:ea typeface="ＭＳ Ｐゴシック" pitchFamily="34" charset="-128"/>
                </a:rPr>
                <a:t>Lubricant (~ 1 nm)</a:t>
              </a:r>
              <a:endParaRPr lang="en-GB" sz="800" dirty="0">
                <a:solidFill>
                  <a:schemeClr val="accent1">
                    <a:lumMod val="10000"/>
                  </a:schemeClr>
                </a:solidFill>
                <a:latin typeface="+mn-lt"/>
                <a:ea typeface="ＭＳ Ｐゴシック" pitchFamily="34" charset="-128"/>
              </a:endParaRPr>
            </a:p>
          </p:txBody>
        </p:sp>
        <p:grpSp>
          <p:nvGrpSpPr>
            <p:cNvPr id="38" name="Group 81"/>
            <p:cNvGrpSpPr/>
            <p:nvPr/>
          </p:nvGrpSpPr>
          <p:grpSpPr>
            <a:xfrm>
              <a:off x="431540" y="2039583"/>
              <a:ext cx="2122994" cy="601663"/>
              <a:chOff x="1339341" y="2396765"/>
              <a:chExt cx="2122994" cy="601663"/>
            </a:xfrm>
          </p:grpSpPr>
          <p:grpSp>
            <p:nvGrpSpPr>
              <p:cNvPr id="39" name="Group 80"/>
              <p:cNvGrpSpPr/>
              <p:nvPr/>
            </p:nvGrpSpPr>
            <p:grpSpPr>
              <a:xfrm>
                <a:off x="1340927" y="2449153"/>
                <a:ext cx="2121408" cy="549275"/>
                <a:chOff x="1340927" y="2449153"/>
                <a:chExt cx="2121408" cy="549275"/>
              </a:xfrm>
            </p:grpSpPr>
            <p:sp>
              <p:nvSpPr>
                <p:cNvPr id="41" name="Rettangolo 120"/>
                <p:cNvSpPr>
                  <a:spLocks noChangeArrowheads="1"/>
                </p:cNvSpPr>
                <p:nvPr/>
              </p:nvSpPr>
              <p:spPr bwMode="auto">
                <a:xfrm>
                  <a:off x="1340927" y="2449153"/>
                  <a:ext cx="2121408" cy="549275"/>
                </a:xfrm>
                <a:prstGeom prst="rect">
                  <a:avLst/>
                </a:prstGeom>
                <a:solidFill>
                  <a:srgbClr val="C7C9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ccia a destra 121"/>
                <p:cNvSpPr>
                  <a:spLocks noChangeArrowheads="1"/>
                </p:cNvSpPr>
                <p:nvPr/>
              </p:nvSpPr>
              <p:spPr bwMode="auto">
                <a:xfrm rot="16200000">
                  <a:off x="1364741" y="2712677"/>
                  <a:ext cx="274638" cy="182563"/>
                </a:xfrm>
                <a:prstGeom prst="rightArrow">
                  <a:avLst>
                    <a:gd name="adj1" fmla="val 50000"/>
                    <a:gd name="adj2" fmla="val 50145"/>
                  </a:avLst>
                </a:prstGeom>
                <a:solidFill>
                  <a:srgbClr val="1132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ccia a destra 12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613184" y="2711884"/>
                  <a:ext cx="274638" cy="184150"/>
                </a:xfrm>
                <a:prstGeom prst="rightArrow">
                  <a:avLst>
                    <a:gd name="adj1" fmla="val 50000"/>
                    <a:gd name="adj2" fmla="val 49713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ccia a destra 12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861628" y="2712678"/>
                  <a:ext cx="274638" cy="182562"/>
                </a:xfrm>
                <a:prstGeom prst="rightArrow">
                  <a:avLst>
                    <a:gd name="adj1" fmla="val 50000"/>
                    <a:gd name="adj2" fmla="val 50145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ccia a destra 124"/>
                <p:cNvSpPr>
                  <a:spLocks noChangeArrowheads="1"/>
                </p:cNvSpPr>
                <p:nvPr/>
              </p:nvSpPr>
              <p:spPr bwMode="auto">
                <a:xfrm rot="16200000">
                  <a:off x="2110866" y="2712677"/>
                  <a:ext cx="274638" cy="182563"/>
                </a:xfrm>
                <a:prstGeom prst="rightArrow">
                  <a:avLst>
                    <a:gd name="adj1" fmla="val 50000"/>
                    <a:gd name="adj2" fmla="val 50145"/>
                  </a:avLst>
                </a:prstGeom>
                <a:solidFill>
                  <a:srgbClr val="1132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ccia a destra 12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358516" y="2712677"/>
                  <a:ext cx="274638" cy="182563"/>
                </a:xfrm>
                <a:prstGeom prst="rightArrow">
                  <a:avLst>
                    <a:gd name="adj1" fmla="val 50000"/>
                    <a:gd name="adj2" fmla="val 50145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ccia a destra 126"/>
                <p:cNvSpPr>
                  <a:spLocks noChangeArrowheads="1"/>
                </p:cNvSpPr>
                <p:nvPr/>
              </p:nvSpPr>
              <p:spPr bwMode="auto">
                <a:xfrm rot="16200000">
                  <a:off x="2607753" y="2712678"/>
                  <a:ext cx="274638" cy="182562"/>
                </a:xfrm>
                <a:prstGeom prst="rightArrow">
                  <a:avLst>
                    <a:gd name="adj1" fmla="val 50000"/>
                    <a:gd name="adj2" fmla="val 50145"/>
                  </a:avLst>
                </a:prstGeom>
                <a:solidFill>
                  <a:srgbClr val="1132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ccia a destra 127"/>
                <p:cNvSpPr>
                  <a:spLocks noChangeArrowheads="1"/>
                </p:cNvSpPr>
                <p:nvPr/>
              </p:nvSpPr>
              <p:spPr bwMode="auto">
                <a:xfrm rot="16200000">
                  <a:off x="2856197" y="2711884"/>
                  <a:ext cx="274638" cy="184150"/>
                </a:xfrm>
                <a:prstGeom prst="rightArrow">
                  <a:avLst>
                    <a:gd name="adj1" fmla="val 50000"/>
                    <a:gd name="adj2" fmla="val 49713"/>
                  </a:avLst>
                </a:prstGeom>
                <a:solidFill>
                  <a:srgbClr val="1132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ccia a destra 12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104641" y="2712677"/>
                  <a:ext cx="274638" cy="182563"/>
                </a:xfrm>
                <a:prstGeom prst="rightArrow">
                  <a:avLst>
                    <a:gd name="adj1" fmla="val 50000"/>
                    <a:gd name="adj2" fmla="val 50145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CasellaDiTesto 33"/>
              <p:cNvSpPr txBox="1"/>
              <p:nvPr/>
            </p:nvSpPr>
            <p:spPr>
              <a:xfrm>
                <a:off x="1339341" y="2396765"/>
                <a:ext cx="1973617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+mn-lt"/>
                    <a:ea typeface="ＭＳ Ｐゴシック" pitchFamily="34" charset="-128"/>
                  </a:rPr>
                  <a:t>Recording </a:t>
                </a:r>
                <a:r>
                  <a:rPr lang="en-GB" dirty="0" smtClean="0">
                    <a:latin typeface="+mn-lt"/>
                    <a:ea typeface="ＭＳ Ｐゴシック" pitchFamily="34" charset="-128"/>
                  </a:rPr>
                  <a:t>layer (15 nm)</a:t>
                </a:r>
                <a:endParaRPr lang="en-GB" dirty="0">
                  <a:latin typeface="+mn-lt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50" name="Rettangolo 49"/>
          <p:cNvSpPr/>
          <p:nvPr/>
        </p:nvSpPr>
        <p:spPr bwMode="auto">
          <a:xfrm>
            <a:off x="251520" y="1448345"/>
            <a:ext cx="1371600" cy="2323934"/>
          </a:xfrm>
          <a:prstGeom prst="rect">
            <a:avLst/>
          </a:prstGeom>
          <a:solidFill>
            <a:srgbClr val="0A4C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" name="Rettangolo 50"/>
          <p:cNvSpPr/>
          <p:nvPr/>
        </p:nvSpPr>
        <p:spPr bwMode="auto">
          <a:xfrm>
            <a:off x="1727684" y="2610311"/>
            <a:ext cx="1371600" cy="1161967"/>
          </a:xfrm>
          <a:prstGeom prst="rect">
            <a:avLst/>
          </a:prstGeom>
          <a:solidFill>
            <a:srgbClr val="0A4C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Rettangolo 51"/>
          <p:cNvSpPr/>
          <p:nvPr/>
        </p:nvSpPr>
        <p:spPr bwMode="auto">
          <a:xfrm>
            <a:off x="3383868" y="3199308"/>
            <a:ext cx="1371600" cy="548640"/>
          </a:xfrm>
          <a:prstGeom prst="rect">
            <a:avLst/>
          </a:prstGeom>
          <a:solidFill>
            <a:srgbClr val="0A4C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" name="Rettangolo 52"/>
          <p:cNvSpPr/>
          <p:nvPr/>
        </p:nvSpPr>
        <p:spPr bwMode="auto">
          <a:xfrm>
            <a:off x="4968044" y="3321918"/>
            <a:ext cx="1371600" cy="414540"/>
          </a:xfrm>
          <a:prstGeom prst="rect">
            <a:avLst/>
          </a:prstGeom>
          <a:solidFill>
            <a:srgbClr val="0A4C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" name="Rettangolo 53"/>
          <p:cNvSpPr/>
          <p:nvPr/>
        </p:nvSpPr>
        <p:spPr bwMode="auto">
          <a:xfrm>
            <a:off x="1734432" y="1723144"/>
            <a:ext cx="1371600" cy="969015"/>
          </a:xfrm>
          <a:prstGeom prst="rect">
            <a:avLst/>
          </a:prstGeom>
          <a:solidFill>
            <a:srgbClr val="1391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Rettangolo 54"/>
          <p:cNvSpPr/>
          <p:nvPr/>
        </p:nvSpPr>
        <p:spPr bwMode="auto">
          <a:xfrm>
            <a:off x="1727684" y="2681511"/>
            <a:ext cx="1371600" cy="80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471116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Single</a:t>
            </a:r>
          </a:p>
          <a:p>
            <a:pPr algn="ctr"/>
            <a:r>
              <a:rPr lang="en-GB" b="1" dirty="0" err="1" smtClean="0">
                <a:solidFill>
                  <a:schemeClr val="bg1"/>
                </a:solidFill>
                <a:latin typeface="Century Gothic" pitchFamily="34" charset="0"/>
              </a:rPr>
              <a:t>CoCr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en-GB" b="1" dirty="0" err="1" smtClean="0">
                <a:solidFill>
                  <a:schemeClr val="bg1"/>
                </a:solidFill>
                <a:latin typeface="Century Gothic" pitchFamily="34" charset="0"/>
              </a:rPr>
              <a:t>Pt,Ta,B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 Layer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Rettangolo 56"/>
          <p:cNvSpPr/>
          <p:nvPr/>
        </p:nvSpPr>
        <p:spPr bwMode="auto">
          <a:xfrm>
            <a:off x="3383868" y="1966592"/>
            <a:ext cx="1371600" cy="548640"/>
          </a:xfrm>
          <a:prstGeom prst="rect">
            <a:avLst/>
          </a:prstGeom>
          <a:solidFill>
            <a:srgbClr val="1391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" name="Rettangolo 57"/>
          <p:cNvSpPr/>
          <p:nvPr/>
        </p:nvSpPr>
        <p:spPr bwMode="auto">
          <a:xfrm>
            <a:off x="4968044" y="2928784"/>
            <a:ext cx="1371600" cy="414540"/>
          </a:xfrm>
          <a:prstGeom prst="rect">
            <a:avLst/>
          </a:prstGeom>
          <a:solidFill>
            <a:srgbClr val="0D62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Rettangolo 58"/>
          <p:cNvSpPr/>
          <p:nvPr/>
        </p:nvSpPr>
        <p:spPr bwMode="auto">
          <a:xfrm>
            <a:off x="4968044" y="2532740"/>
            <a:ext cx="1371600" cy="414540"/>
          </a:xfrm>
          <a:prstGeom prst="rect">
            <a:avLst/>
          </a:prstGeom>
          <a:solidFill>
            <a:srgbClr val="1079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" name="Rettangolo 59"/>
          <p:cNvSpPr/>
          <p:nvPr/>
        </p:nvSpPr>
        <p:spPr bwMode="auto">
          <a:xfrm>
            <a:off x="4968044" y="2136696"/>
            <a:ext cx="1371600" cy="414540"/>
          </a:xfrm>
          <a:prstGeom prst="rect">
            <a:avLst/>
          </a:prstGeom>
          <a:solidFill>
            <a:srgbClr val="1391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3" name="Rettangolo 62"/>
          <p:cNvSpPr/>
          <p:nvPr/>
        </p:nvSpPr>
        <p:spPr bwMode="auto">
          <a:xfrm>
            <a:off x="3383868" y="3119088"/>
            <a:ext cx="1371600" cy="80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" name="Rettangolo 63"/>
          <p:cNvSpPr/>
          <p:nvPr/>
        </p:nvSpPr>
        <p:spPr bwMode="auto">
          <a:xfrm>
            <a:off x="3383868" y="2485864"/>
            <a:ext cx="1371600" cy="80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" name="Rettangolo 64"/>
          <p:cNvSpPr/>
          <p:nvPr/>
        </p:nvSpPr>
        <p:spPr bwMode="auto">
          <a:xfrm>
            <a:off x="4968044" y="3311583"/>
            <a:ext cx="1371600" cy="80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" name="Rettangolo 65"/>
          <p:cNvSpPr/>
          <p:nvPr/>
        </p:nvSpPr>
        <p:spPr bwMode="auto">
          <a:xfrm>
            <a:off x="4968044" y="2907170"/>
            <a:ext cx="1371600" cy="80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Rettangolo 66"/>
          <p:cNvSpPr/>
          <p:nvPr/>
        </p:nvSpPr>
        <p:spPr bwMode="auto">
          <a:xfrm>
            <a:off x="4968044" y="2492630"/>
            <a:ext cx="1371600" cy="80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557976" y="4423444"/>
            <a:ext cx="49695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62D42"/>
                </a:solidFill>
                <a:latin typeface="+mj-lt"/>
              </a:rPr>
              <a:t>EXCHANGE COUPLED COMPOSITE MEDIA</a:t>
            </a:r>
          </a:p>
          <a:p>
            <a:pPr algn="just"/>
            <a:r>
              <a:rPr lang="en-US" sz="1400" dirty="0" smtClean="0">
                <a:latin typeface="+mj-lt"/>
              </a:rPr>
              <a:t>Multilayer structures consisting of </a:t>
            </a:r>
            <a:r>
              <a:rPr lang="en-US" sz="1400" dirty="0" err="1" smtClean="0">
                <a:latin typeface="+mj-lt"/>
              </a:rPr>
              <a:t>CoCrPt</a:t>
            </a:r>
            <a:r>
              <a:rPr lang="en-US" sz="1400" dirty="0" smtClean="0">
                <a:latin typeface="+mj-lt"/>
              </a:rPr>
              <a:t>-Oxide magnetic layers (</a:t>
            </a:r>
            <a:r>
              <a:rPr lang="en-US" sz="1400" b="1" i="1" dirty="0" smtClean="0">
                <a:latin typeface="+mj-lt"/>
              </a:rPr>
              <a:t>ML</a:t>
            </a:r>
            <a:r>
              <a:rPr lang="en-US" sz="1400" dirty="0" smtClean="0">
                <a:latin typeface="+mj-lt"/>
              </a:rPr>
              <a:t>) with different anisotropy (</a:t>
            </a:r>
            <a:r>
              <a:rPr lang="en-US" sz="1400" b="1" i="1" dirty="0" smtClean="0">
                <a:latin typeface="+mj-lt"/>
              </a:rPr>
              <a:t>K</a:t>
            </a:r>
            <a:r>
              <a:rPr lang="en-US" sz="1400" dirty="0" smtClean="0">
                <a:latin typeface="+mj-lt"/>
              </a:rPr>
              <a:t>) separated by a non magnetic </a:t>
            </a:r>
            <a:r>
              <a:rPr lang="en-US" sz="1400" dirty="0" err="1" smtClean="0">
                <a:latin typeface="+mj-lt"/>
              </a:rPr>
              <a:t>breack</a:t>
            </a:r>
            <a:r>
              <a:rPr lang="en-US" sz="1400" dirty="0" smtClean="0">
                <a:latin typeface="+mj-lt"/>
              </a:rPr>
              <a:t> layer (</a:t>
            </a:r>
            <a:r>
              <a:rPr lang="en-US" sz="1400" b="1" i="1" dirty="0" smtClean="0">
                <a:latin typeface="+mj-lt"/>
              </a:rPr>
              <a:t>BL</a:t>
            </a:r>
            <a:r>
              <a:rPr lang="en-US" sz="1400" dirty="0" smtClean="0">
                <a:latin typeface="+mj-lt"/>
              </a:rPr>
              <a:t>, e.g. </a:t>
            </a:r>
            <a:r>
              <a:rPr lang="en-US" sz="1400" dirty="0" err="1" smtClean="0">
                <a:latin typeface="+mj-lt"/>
              </a:rPr>
              <a:t>Pt</a:t>
            </a:r>
            <a:r>
              <a:rPr lang="en-US" sz="1400" dirty="0" smtClean="0">
                <a:latin typeface="+mj-lt"/>
              </a:rPr>
              <a:t>)</a:t>
            </a:r>
          </a:p>
          <a:p>
            <a:pPr algn="just"/>
            <a:endParaRPr lang="en-US" sz="1400" dirty="0">
              <a:latin typeface="+mj-lt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Improved writability 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Reduction of magnetic layer thickness</a:t>
            </a:r>
            <a:endParaRPr lang="en-US" sz="1400" dirty="0">
              <a:latin typeface="+mj-lt"/>
            </a:endParaRPr>
          </a:p>
        </p:txBody>
      </p:sp>
      <p:sp>
        <p:nvSpPr>
          <p:cNvPr id="82" name="Freccia a destra con strisce 81"/>
          <p:cNvSpPr/>
          <p:nvPr/>
        </p:nvSpPr>
        <p:spPr bwMode="auto">
          <a:xfrm>
            <a:off x="2210960" y="1016732"/>
            <a:ext cx="2385086" cy="41838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395536" y="1074764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j-lt"/>
              </a:rPr>
              <a:t>1</a:t>
            </a:r>
            <a:r>
              <a:rPr lang="en-GB" sz="1600" b="1" baseline="30000" dirty="0" smtClean="0">
                <a:latin typeface="+mj-lt"/>
              </a:rPr>
              <a:t>st</a:t>
            </a:r>
            <a:r>
              <a:rPr lang="en-GB" sz="1600" b="1" dirty="0" smtClean="0">
                <a:latin typeface="+mj-lt"/>
              </a:rPr>
              <a:t> (2005)</a:t>
            </a:r>
            <a:endParaRPr lang="en-GB" sz="1600" b="1" dirty="0">
              <a:latin typeface="+mj-lt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5100595" y="1074765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j-lt"/>
              </a:rPr>
              <a:t>7</a:t>
            </a:r>
            <a:r>
              <a:rPr lang="en-GB" sz="1600" b="1" baseline="30000" dirty="0" smtClean="0">
                <a:latin typeface="+mj-lt"/>
              </a:rPr>
              <a:t>st</a:t>
            </a:r>
            <a:r>
              <a:rPr lang="en-GB" sz="1600" b="1" dirty="0" smtClean="0">
                <a:latin typeface="+mj-lt"/>
              </a:rPr>
              <a:t> (2013)</a:t>
            </a:r>
            <a:endParaRPr lang="en-GB" sz="1600" b="1" dirty="0">
              <a:latin typeface="+mj-lt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2867854" y="1076283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Generation</a:t>
            </a:r>
          </a:p>
        </p:txBody>
      </p:sp>
      <p:sp>
        <p:nvSpPr>
          <p:cNvPr id="73" name="Rettangolo 72"/>
          <p:cNvSpPr/>
          <p:nvPr/>
        </p:nvSpPr>
        <p:spPr>
          <a:xfrm>
            <a:off x="1723673" y="1729985"/>
            <a:ext cx="700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ML (K</a:t>
            </a:r>
            <a:r>
              <a:rPr lang="en-GB" b="1" baseline="-25000" dirty="0" smtClean="0">
                <a:latin typeface="Century Gothic" pitchFamily="34" charset="0"/>
              </a:rPr>
              <a:t>2</a:t>
            </a:r>
            <a:r>
              <a:rPr lang="en-GB" dirty="0" smtClean="0">
                <a:latin typeface="Century Gothic" pitchFamily="34" charset="0"/>
              </a:rPr>
              <a:t>)</a:t>
            </a:r>
            <a:endParaRPr lang="en-GB" baseline="-25000" dirty="0"/>
          </a:p>
        </p:txBody>
      </p:sp>
      <p:sp>
        <p:nvSpPr>
          <p:cNvPr id="74" name="Rettangolo 73"/>
          <p:cNvSpPr/>
          <p:nvPr/>
        </p:nvSpPr>
        <p:spPr>
          <a:xfrm>
            <a:off x="1729780" y="2770680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grpSp>
        <p:nvGrpSpPr>
          <p:cNvPr id="93" name="Gruppo 92"/>
          <p:cNvGrpSpPr/>
          <p:nvPr/>
        </p:nvGrpSpPr>
        <p:grpSpPr>
          <a:xfrm>
            <a:off x="2031276" y="3739368"/>
            <a:ext cx="4381522" cy="336147"/>
            <a:chOff x="2042195" y="1700808"/>
            <a:chExt cx="4381522" cy="336147"/>
          </a:xfrm>
        </p:grpSpPr>
        <p:sp>
          <p:nvSpPr>
            <p:cNvPr id="75" name="Rettangolo 74"/>
            <p:cNvSpPr/>
            <p:nvPr/>
          </p:nvSpPr>
          <p:spPr>
            <a:xfrm>
              <a:off x="2042195" y="1729178"/>
              <a:ext cx="7473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 smtClean="0">
                  <a:latin typeface="Century Gothic" pitchFamily="34" charset="0"/>
                </a:rPr>
                <a:t>K</a:t>
              </a:r>
              <a:r>
                <a:rPr lang="en-GB" sz="1400" b="1" baseline="-25000" dirty="0">
                  <a:latin typeface="Century Gothic" pitchFamily="34" charset="0"/>
                </a:rPr>
                <a:t>1</a:t>
              </a:r>
              <a:r>
                <a:rPr lang="en-GB" sz="1400" b="1" dirty="0" smtClean="0">
                  <a:latin typeface="Century Gothic" pitchFamily="34" charset="0"/>
                </a:rPr>
                <a:t> </a:t>
              </a:r>
              <a:r>
                <a:rPr lang="en-GB" sz="1400" b="1" dirty="0">
                  <a:latin typeface="Century Gothic" pitchFamily="34" charset="0"/>
                </a:rPr>
                <a:t>&gt;</a:t>
              </a:r>
              <a:r>
                <a:rPr lang="en-GB" sz="1400" b="1" dirty="0" smtClean="0">
                  <a:latin typeface="Century Gothic" pitchFamily="34" charset="0"/>
                </a:rPr>
                <a:t> K</a:t>
              </a:r>
              <a:r>
                <a:rPr lang="en-GB" sz="1400" b="1" baseline="-25000" dirty="0">
                  <a:latin typeface="Century Gothic" pitchFamily="34" charset="0"/>
                </a:rPr>
                <a:t>2</a:t>
              </a:r>
              <a:endParaRPr lang="en-GB" sz="1400" baseline="-25000" dirty="0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3554294" y="1716821"/>
              <a:ext cx="1132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 smtClean="0">
                  <a:latin typeface="Century Gothic" pitchFamily="34" charset="0"/>
                </a:rPr>
                <a:t>K</a:t>
              </a:r>
              <a:r>
                <a:rPr lang="en-GB" sz="1400" b="1" baseline="-25000" dirty="0">
                  <a:latin typeface="Century Gothic" pitchFamily="34" charset="0"/>
                </a:rPr>
                <a:t>1</a:t>
              </a:r>
              <a:r>
                <a:rPr lang="en-GB" sz="1400" b="1" dirty="0" smtClean="0">
                  <a:latin typeface="Century Gothic" pitchFamily="34" charset="0"/>
                </a:rPr>
                <a:t> </a:t>
              </a:r>
              <a:r>
                <a:rPr lang="en-GB" sz="1400" b="1" dirty="0">
                  <a:latin typeface="Century Gothic" pitchFamily="34" charset="0"/>
                </a:rPr>
                <a:t>&gt;</a:t>
              </a:r>
              <a:r>
                <a:rPr lang="en-GB" sz="1400" b="1" dirty="0" smtClean="0">
                  <a:latin typeface="Century Gothic" pitchFamily="34" charset="0"/>
                </a:rPr>
                <a:t> K</a:t>
              </a:r>
              <a:r>
                <a:rPr lang="en-GB" sz="1400" b="1" baseline="-25000" dirty="0" smtClean="0">
                  <a:latin typeface="Century Gothic" pitchFamily="34" charset="0"/>
                </a:rPr>
                <a:t>2</a:t>
              </a:r>
              <a:r>
                <a:rPr lang="en-GB" sz="1400" b="1" dirty="0" smtClean="0">
                  <a:latin typeface="Century Gothic" pitchFamily="34" charset="0"/>
                </a:rPr>
                <a:t> </a:t>
              </a:r>
              <a:r>
                <a:rPr lang="en-GB" sz="1400" b="1" dirty="0">
                  <a:latin typeface="Century Gothic" pitchFamily="34" charset="0"/>
                </a:rPr>
                <a:t>&gt;</a:t>
              </a:r>
              <a:r>
                <a:rPr lang="en-GB" sz="1400" b="1" dirty="0" smtClean="0">
                  <a:latin typeface="Century Gothic" pitchFamily="34" charset="0"/>
                </a:rPr>
                <a:t> K</a:t>
              </a:r>
              <a:r>
                <a:rPr lang="en-GB" sz="1400" b="1" baseline="-25000" dirty="0">
                  <a:latin typeface="Century Gothic" pitchFamily="34" charset="0"/>
                </a:rPr>
                <a:t>3</a:t>
              </a:r>
              <a:endParaRPr lang="en-GB" sz="1400" baseline="-25000" dirty="0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4906955" y="1700808"/>
              <a:ext cx="15167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 smtClean="0">
                  <a:latin typeface="Century Gothic" pitchFamily="34" charset="0"/>
                </a:rPr>
                <a:t>K</a:t>
              </a:r>
              <a:r>
                <a:rPr lang="en-GB" sz="1400" b="1" baseline="-25000" dirty="0">
                  <a:latin typeface="Century Gothic" pitchFamily="34" charset="0"/>
                </a:rPr>
                <a:t>1</a:t>
              </a:r>
              <a:r>
                <a:rPr lang="en-GB" sz="1400" b="1" dirty="0" smtClean="0">
                  <a:latin typeface="Century Gothic" pitchFamily="34" charset="0"/>
                </a:rPr>
                <a:t> </a:t>
              </a:r>
              <a:r>
                <a:rPr lang="en-GB" sz="1400" b="1" dirty="0">
                  <a:latin typeface="Century Gothic" pitchFamily="34" charset="0"/>
                </a:rPr>
                <a:t>&gt;</a:t>
              </a:r>
              <a:r>
                <a:rPr lang="en-GB" sz="1400" b="1" dirty="0" smtClean="0">
                  <a:latin typeface="Century Gothic" pitchFamily="34" charset="0"/>
                </a:rPr>
                <a:t> K</a:t>
              </a:r>
              <a:r>
                <a:rPr lang="en-GB" sz="1400" b="1" baseline="-25000" dirty="0">
                  <a:latin typeface="Century Gothic" pitchFamily="34" charset="0"/>
                </a:rPr>
                <a:t>2</a:t>
              </a:r>
              <a:r>
                <a:rPr lang="en-GB" sz="1400" b="1" dirty="0" smtClean="0">
                  <a:latin typeface="Century Gothic" pitchFamily="34" charset="0"/>
                </a:rPr>
                <a:t> &gt; K</a:t>
              </a:r>
              <a:r>
                <a:rPr lang="en-GB" sz="1400" b="1" baseline="-25000" dirty="0">
                  <a:latin typeface="Century Gothic" pitchFamily="34" charset="0"/>
                </a:rPr>
                <a:t>3</a:t>
              </a:r>
              <a:r>
                <a:rPr lang="en-GB" sz="1400" b="1" dirty="0" smtClean="0">
                  <a:latin typeface="Century Gothic" pitchFamily="34" charset="0"/>
                </a:rPr>
                <a:t> &gt; K</a:t>
              </a:r>
              <a:r>
                <a:rPr lang="en-GB" sz="1400" b="1" baseline="-25000" dirty="0">
                  <a:latin typeface="Century Gothic" pitchFamily="34" charset="0"/>
                </a:rPr>
                <a:t>4</a:t>
              </a:r>
              <a:endParaRPr lang="en-GB" sz="1400" baseline="-25000" dirty="0"/>
            </a:p>
          </p:txBody>
        </p:sp>
      </p:grpSp>
      <p:sp>
        <p:nvSpPr>
          <p:cNvPr id="78" name="Rettangolo 77"/>
          <p:cNvSpPr/>
          <p:nvPr/>
        </p:nvSpPr>
        <p:spPr>
          <a:xfrm>
            <a:off x="3388535" y="3204824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2778790" y="255208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  <a:latin typeface="Century Gothic" pitchFamily="34" charset="0"/>
              </a:rPr>
              <a:t>BL</a:t>
            </a:r>
            <a:endParaRPr lang="en-GB" baseline="-250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0" name="Rettangolo 79"/>
          <p:cNvSpPr/>
          <p:nvPr/>
        </p:nvSpPr>
        <p:spPr bwMode="auto">
          <a:xfrm>
            <a:off x="3383868" y="2570286"/>
            <a:ext cx="1371600" cy="548640"/>
          </a:xfrm>
          <a:prstGeom prst="rect">
            <a:avLst/>
          </a:prstGeom>
          <a:solidFill>
            <a:srgbClr val="0D62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3376836" y="1963913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3383868" y="2577715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87" name="Rettangolo 86"/>
          <p:cNvSpPr/>
          <p:nvPr/>
        </p:nvSpPr>
        <p:spPr>
          <a:xfrm>
            <a:off x="4969953" y="3396657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4967779" y="2598273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4974811" y="2994317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4968044" y="2155192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ML (K</a:t>
            </a:r>
            <a:r>
              <a:rPr lang="en-GB" b="1" baseline="-25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91" name="Parentesi graffa aperta 100"/>
          <p:cNvSpPr>
            <a:spLocks/>
          </p:cNvSpPr>
          <p:nvPr/>
        </p:nvSpPr>
        <p:spPr bwMode="auto">
          <a:xfrm rot="16200000">
            <a:off x="3949495" y="1938951"/>
            <a:ext cx="170433" cy="4609864"/>
          </a:xfrm>
          <a:prstGeom prst="leftBrace">
            <a:avLst>
              <a:gd name="adj1" fmla="val 645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4872124" y="2060268"/>
            <a:ext cx="1548437" cy="2003136"/>
          </a:xfrm>
          <a:prstGeom prst="roundRect">
            <a:avLst>
              <a:gd name="adj" fmla="val 7889"/>
            </a:avLst>
          </a:prstGeom>
          <a:noFill/>
          <a:ln w="38100" cap="flat" cmpd="sng" algn="ctr">
            <a:solidFill>
              <a:srgbClr val="C7C9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ccia a destra 6"/>
          <p:cNvSpPr/>
          <p:nvPr/>
        </p:nvSpPr>
        <p:spPr bwMode="auto">
          <a:xfrm>
            <a:off x="6444208" y="2168860"/>
            <a:ext cx="273311" cy="316620"/>
          </a:xfrm>
          <a:prstGeom prst="rightArrow">
            <a:avLst/>
          </a:prstGeom>
          <a:solidFill>
            <a:srgbClr val="C7C9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1" name="Group 28"/>
          <p:cNvGrpSpPr/>
          <p:nvPr/>
        </p:nvGrpSpPr>
        <p:grpSpPr>
          <a:xfrm>
            <a:off x="7015435" y="681406"/>
            <a:ext cx="1691918" cy="912204"/>
            <a:chOff x="4776571" y="4401108"/>
            <a:chExt cx="1691918" cy="912204"/>
          </a:xfrm>
        </p:grpSpPr>
        <p:grpSp>
          <p:nvGrpSpPr>
            <p:cNvPr id="81" name="Group 13"/>
            <p:cNvGrpSpPr>
              <a:grpSpLocks noChangeAspect="1"/>
            </p:cNvGrpSpPr>
            <p:nvPr/>
          </p:nvGrpSpPr>
          <p:grpSpPr>
            <a:xfrm>
              <a:off x="4776571" y="4881312"/>
              <a:ext cx="1406605" cy="432000"/>
              <a:chOff x="3167844" y="3612981"/>
              <a:chExt cx="1197555" cy="367796"/>
            </a:xfrm>
          </p:grpSpPr>
          <p:sp>
            <p:nvSpPr>
              <p:cNvPr id="96" name="Freeform 11"/>
              <p:cNvSpPr/>
              <p:nvPr/>
            </p:nvSpPr>
            <p:spPr>
              <a:xfrm>
                <a:off x="3167844" y="3612981"/>
                <a:ext cx="1089543" cy="367796"/>
              </a:xfrm>
              <a:custGeom>
                <a:avLst/>
                <a:gdLst>
                  <a:gd name="connsiteX0" fmla="*/ 0 w 1089543"/>
                  <a:gd name="connsiteY0" fmla="*/ 0 h 367796"/>
                  <a:gd name="connsiteX1" fmla="*/ 1089543 w 1089543"/>
                  <a:gd name="connsiteY1" fmla="*/ 48577 h 367796"/>
                  <a:gd name="connsiteX2" fmla="*/ 1089543 w 1089543"/>
                  <a:gd name="connsiteY2" fmla="*/ 360856 h 367796"/>
                  <a:gd name="connsiteX3" fmla="*/ 256771 w 1089543"/>
                  <a:gd name="connsiteY3" fmla="*/ 367796 h 367796"/>
                  <a:gd name="connsiteX4" fmla="*/ 0 w 1089543"/>
                  <a:gd name="connsiteY4" fmla="*/ 229005 h 367796"/>
                  <a:gd name="connsiteX5" fmla="*/ 0 w 1089543"/>
                  <a:gd name="connsiteY5" fmla="*/ 0 h 36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9543" h="367796">
                    <a:moveTo>
                      <a:pt x="0" y="0"/>
                    </a:moveTo>
                    <a:lnTo>
                      <a:pt x="1089543" y="48577"/>
                    </a:lnTo>
                    <a:lnTo>
                      <a:pt x="1089543" y="360856"/>
                    </a:lnTo>
                    <a:lnTo>
                      <a:pt x="256771" y="367796"/>
                    </a:lnTo>
                    <a:lnTo>
                      <a:pt x="0" y="229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12"/>
              <p:cNvSpPr/>
              <p:nvPr/>
            </p:nvSpPr>
            <p:spPr bwMode="auto">
              <a:xfrm>
                <a:off x="4257387" y="3799546"/>
                <a:ext cx="108012" cy="171323"/>
              </a:xfrm>
              <a:prstGeom prst="rect">
                <a:avLst/>
              </a:prstGeom>
              <a:solidFill>
                <a:srgbClr val="0A4C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3" name="TextBox 52"/>
            <p:cNvSpPr txBox="1"/>
            <p:nvPr/>
          </p:nvSpPr>
          <p:spPr>
            <a:xfrm>
              <a:off x="4932040" y="4974550"/>
              <a:ext cx="1132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NANOSLIDER</a:t>
              </a:r>
            </a:p>
          </p:txBody>
        </p:sp>
        <p:sp>
          <p:nvSpPr>
            <p:cNvPr id="84" name="TextBox 53"/>
            <p:cNvSpPr txBox="1"/>
            <p:nvPr/>
          </p:nvSpPr>
          <p:spPr>
            <a:xfrm>
              <a:off x="5868144" y="4401108"/>
              <a:ext cx="60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R/W</a:t>
              </a:r>
            </a:p>
            <a:p>
              <a:pPr algn="ctr"/>
              <a:r>
                <a:rPr lang="en-US" dirty="0" smtClean="0">
                  <a:latin typeface="+mj-lt"/>
                </a:rPr>
                <a:t>Head</a:t>
              </a:r>
            </a:p>
          </p:txBody>
        </p:sp>
        <p:cxnSp>
          <p:nvCxnSpPr>
            <p:cNvPr id="95" name="Straight Arrow Connector 16"/>
            <p:cNvCxnSpPr>
              <a:stCxn id="84" idx="2"/>
            </p:cNvCxnSpPr>
            <p:nvPr/>
          </p:nvCxnSpPr>
          <p:spPr bwMode="auto">
            <a:xfrm flipH="1">
              <a:off x="6147172" y="4862773"/>
              <a:ext cx="21145" cy="1960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98" name="Group 27"/>
          <p:cNvGrpSpPr/>
          <p:nvPr/>
        </p:nvGrpSpPr>
        <p:grpSpPr>
          <a:xfrm>
            <a:off x="8107008" y="1596030"/>
            <a:ext cx="704188" cy="287932"/>
            <a:chOff x="5868144" y="5313312"/>
            <a:chExt cx="704188" cy="287932"/>
          </a:xfrm>
        </p:grpSpPr>
        <p:cxnSp>
          <p:nvCxnSpPr>
            <p:cNvPr id="99" name="Straight Connector 22"/>
            <p:cNvCxnSpPr/>
            <p:nvPr/>
          </p:nvCxnSpPr>
          <p:spPr bwMode="auto">
            <a:xfrm>
              <a:off x="6056309" y="5313312"/>
              <a:ext cx="2381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24"/>
            <p:cNvCxnSpPr/>
            <p:nvPr/>
          </p:nvCxnSpPr>
          <p:spPr bwMode="auto">
            <a:xfrm>
              <a:off x="6173152" y="5313312"/>
              <a:ext cx="429" cy="2829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66"/>
            <p:cNvCxnSpPr/>
            <p:nvPr/>
          </p:nvCxnSpPr>
          <p:spPr bwMode="auto">
            <a:xfrm>
              <a:off x="6056309" y="5601244"/>
              <a:ext cx="2381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25"/>
            <p:cNvSpPr/>
            <p:nvPr/>
          </p:nvSpPr>
          <p:spPr bwMode="auto">
            <a:xfrm>
              <a:off x="5868144" y="5373216"/>
              <a:ext cx="607125" cy="1588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58"/>
            <p:cNvSpPr txBox="1"/>
            <p:nvPr/>
          </p:nvSpPr>
          <p:spPr>
            <a:xfrm>
              <a:off x="5893691" y="5315787"/>
              <a:ext cx="678641" cy="230832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it-IT" dirty="0" smtClean="0">
                  <a:latin typeface="+mj-lt"/>
                </a:rPr>
                <a:t>1.5 nm</a:t>
              </a:r>
              <a:endParaRPr lang="en-US" dirty="0" smtClean="0">
                <a:latin typeface="+mj-lt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6732240" y="1665871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Ra Rough. 3.5 Å 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87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" name="Gruppo 21503"/>
          <p:cNvGrpSpPr/>
          <p:nvPr/>
        </p:nvGrpSpPr>
        <p:grpSpPr>
          <a:xfrm>
            <a:off x="35496" y="860359"/>
            <a:ext cx="3028980" cy="3138656"/>
            <a:chOff x="35496" y="1209109"/>
            <a:chExt cx="3028980" cy="3138656"/>
          </a:xfrm>
        </p:grpSpPr>
        <p:pic>
          <p:nvPicPr>
            <p:cNvPr id="21525" name="Picture 2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0" r="44756" b="9159"/>
            <a:stretch/>
          </p:blipFill>
          <p:spPr bwMode="auto">
            <a:xfrm>
              <a:off x="35496" y="1209109"/>
              <a:ext cx="3028980" cy="2918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8" t="89874" r="32749"/>
            <a:stretch/>
          </p:blipFill>
          <p:spPr bwMode="auto">
            <a:xfrm>
              <a:off x="1088266" y="4005064"/>
              <a:ext cx="1618736" cy="342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05051"/>
              </p:ext>
            </p:extLst>
          </p:nvPr>
        </p:nvGraphicFramePr>
        <p:xfrm>
          <a:off x="4883150" y="2254230"/>
          <a:ext cx="21859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Equation" r:id="rId4" imgW="1079280" imgH="228600" progId="Equation.3">
                  <p:embed/>
                </p:oleObj>
              </mc:Choice>
              <mc:Fallback>
                <p:oleObj name="Equation" r:id="rId4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254230"/>
                        <a:ext cx="218598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asellaDiTesto 48"/>
          <p:cNvSpPr txBox="1"/>
          <p:nvPr/>
        </p:nvSpPr>
        <p:spPr>
          <a:xfrm>
            <a:off x="6300192" y="1889179"/>
            <a:ext cx="1044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latin typeface="+mn-lt"/>
                <a:ea typeface="ＭＳ Ｐゴシック" pitchFamily="34" charset="-128"/>
              </a:rPr>
              <a:t>Number of grains per bit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29113" y="885073"/>
            <a:ext cx="5914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cap="small" dirty="0" smtClean="0">
                <a:solidFill>
                  <a:srgbClr val="0A4C70"/>
                </a:solidFill>
                <a:latin typeface="+mj-lt"/>
              </a:rPr>
              <a:t>Longitudinal Magnetic Recording (LMR) Media </a:t>
            </a:r>
          </a:p>
          <a:p>
            <a:pPr algn="just"/>
            <a:endParaRPr lang="en-GB" dirty="0" smtClean="0">
              <a:latin typeface="+mj-lt"/>
            </a:endParaRPr>
          </a:p>
          <a:p>
            <a:pPr algn="just"/>
            <a:r>
              <a:rPr lang="en-GB" sz="1400" dirty="0" smtClean="0">
                <a:solidFill>
                  <a:srgbClr val="062D42"/>
                </a:solidFill>
                <a:latin typeface="+mj-lt"/>
              </a:rPr>
              <a:t>The areal density has been increased by continuously reducing the in-plane size of the grain in order to maintain an adequate SNR.</a:t>
            </a:r>
            <a:endParaRPr lang="en-GB" sz="1400" dirty="0">
              <a:solidFill>
                <a:srgbClr val="062D42"/>
              </a:solidFill>
              <a:latin typeface="+mj-lt"/>
            </a:endParaRPr>
          </a:p>
        </p:txBody>
      </p:sp>
      <p:sp>
        <p:nvSpPr>
          <p:cNvPr id="54" name="Freccia in giù 53"/>
          <p:cNvSpPr/>
          <p:nvPr/>
        </p:nvSpPr>
        <p:spPr bwMode="auto">
          <a:xfrm>
            <a:off x="5712927" y="2649765"/>
            <a:ext cx="236537" cy="35083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446102" y="2989490"/>
            <a:ext cx="2790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Higher areal density require </a:t>
            </a:r>
            <a:r>
              <a:rPr lang="en-GB" sz="1600" cap="small" dirty="0">
                <a:latin typeface="+mn-lt"/>
                <a:ea typeface="ＭＳ Ｐゴシック" pitchFamily="34" charset="-128"/>
              </a:rPr>
              <a:t>smaller grains (</a:t>
            </a:r>
            <a:r>
              <a:rPr lang="en-GB" sz="1600" i="1" cap="small" dirty="0">
                <a:latin typeface="+mn-lt"/>
                <a:ea typeface="ＭＳ Ｐゴシック" pitchFamily="34" charset="-128"/>
              </a:rPr>
              <a:t>D</a:t>
            </a:r>
            <a:r>
              <a:rPr lang="en-GB" sz="1600" cap="small" dirty="0">
                <a:latin typeface="+mn-lt"/>
                <a:ea typeface="ＭＳ Ｐゴシック" pitchFamily="34" charset="-128"/>
              </a:rPr>
              <a:t>)</a:t>
            </a:r>
          </a:p>
        </p:txBody>
      </p:sp>
      <p:pic>
        <p:nvPicPr>
          <p:cNvPr id="6" name="Picture 5" descr="Bit LM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55" y="3789040"/>
            <a:ext cx="2937215" cy="1198483"/>
          </a:xfrm>
          <a:prstGeom prst="rect">
            <a:avLst/>
          </a:prstGeom>
        </p:spPr>
      </p:pic>
      <p:pic>
        <p:nvPicPr>
          <p:cNvPr id="33" name="Picture 32" descr="Bit LM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30" y="3920981"/>
            <a:ext cx="2242867" cy="915166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 bwMode="auto">
          <a:xfrm>
            <a:off x="6012160" y="4123427"/>
            <a:ext cx="350728" cy="396044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51"/>
          <p:cNvGrpSpPr/>
          <p:nvPr/>
        </p:nvGrpSpPr>
        <p:grpSpPr>
          <a:xfrm>
            <a:off x="1026514" y="1136068"/>
            <a:ext cx="1570013" cy="179997"/>
            <a:chOff x="193675" y="1404911"/>
            <a:chExt cx="1570013" cy="179997"/>
          </a:xfrm>
        </p:grpSpPr>
        <p:sp>
          <p:nvSpPr>
            <p:cNvPr id="23" name="Rettangolo 24"/>
            <p:cNvSpPr>
              <a:spLocks noChangeArrowheads="1"/>
            </p:cNvSpPr>
            <p:nvPr/>
          </p:nvSpPr>
          <p:spPr bwMode="auto">
            <a:xfrm>
              <a:off x="193675" y="1404911"/>
              <a:ext cx="1570013" cy="179997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24" name="Freccia a destra 10"/>
            <p:cNvSpPr/>
            <p:nvPr/>
          </p:nvSpPr>
          <p:spPr bwMode="auto">
            <a:xfrm>
              <a:off x="260350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5" name="Freccia a destra 11"/>
            <p:cNvSpPr/>
            <p:nvPr/>
          </p:nvSpPr>
          <p:spPr bwMode="auto">
            <a:xfrm rot="10800000">
              <a:off x="564177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6" name="Freccia a destra 12"/>
            <p:cNvSpPr/>
            <p:nvPr/>
          </p:nvSpPr>
          <p:spPr bwMode="auto">
            <a:xfrm rot="10800000">
              <a:off x="868004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" name="Freccia a destra 13"/>
            <p:cNvSpPr/>
            <p:nvPr/>
          </p:nvSpPr>
          <p:spPr bwMode="auto">
            <a:xfrm>
              <a:off x="1171831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" name="Freccia a destra 15"/>
            <p:cNvSpPr/>
            <p:nvPr/>
          </p:nvSpPr>
          <p:spPr bwMode="auto">
            <a:xfrm rot="10800000">
              <a:off x="1475657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46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7" name="Picture 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r="1047"/>
          <a:stretch/>
        </p:blipFill>
        <p:spPr bwMode="auto">
          <a:xfrm>
            <a:off x="35496" y="884040"/>
            <a:ext cx="5425504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5364087" y="905235"/>
            <a:ext cx="3696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cap="small" dirty="0" smtClean="0">
                <a:solidFill>
                  <a:srgbClr val="0A4C70"/>
                </a:solidFill>
                <a:latin typeface="+mj-lt"/>
              </a:rPr>
              <a:t>Perpendicular </a:t>
            </a:r>
            <a:r>
              <a:rPr lang="en-GB" sz="1600" b="1" cap="small" dirty="0">
                <a:solidFill>
                  <a:srgbClr val="0A4C70"/>
                </a:solidFill>
                <a:latin typeface="+mj-lt"/>
              </a:rPr>
              <a:t>Magnetic Recording </a:t>
            </a:r>
            <a:r>
              <a:rPr lang="en-GB" sz="1600" b="1" cap="small" dirty="0" smtClean="0">
                <a:solidFill>
                  <a:srgbClr val="0A4C70"/>
                </a:solidFill>
                <a:latin typeface="+mj-lt"/>
              </a:rPr>
              <a:t>(PMR</a:t>
            </a:r>
            <a:r>
              <a:rPr lang="en-GB" sz="1600" b="1" cap="small" dirty="0">
                <a:solidFill>
                  <a:srgbClr val="0A4C70"/>
                </a:solidFill>
                <a:latin typeface="+mj-lt"/>
              </a:rPr>
              <a:t>) Media </a:t>
            </a:r>
          </a:p>
          <a:p>
            <a:endParaRPr lang="en-GB" dirty="0" smtClean="0"/>
          </a:p>
          <a:p>
            <a:pPr algn="just"/>
            <a:r>
              <a:rPr lang="en-GB" sz="1400" dirty="0" smtClean="0">
                <a:latin typeface="+mj-lt"/>
              </a:rPr>
              <a:t>The in-plane size of the grain has been kept almost constant and higher areal densities have been obtained reducing the number of grains per bit (up to 15 – 20)  without compromising the SNR.</a:t>
            </a:r>
            <a:endParaRPr lang="en-GB" sz="1400" dirty="0">
              <a:latin typeface="+mj-lt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/>
        </p:blipFill>
        <p:spPr bwMode="auto">
          <a:xfrm>
            <a:off x="5973927" y="2815680"/>
            <a:ext cx="2476500" cy="14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51"/>
          <p:cNvGrpSpPr/>
          <p:nvPr/>
        </p:nvGrpSpPr>
        <p:grpSpPr>
          <a:xfrm>
            <a:off x="1026514" y="1136068"/>
            <a:ext cx="1570013" cy="179997"/>
            <a:chOff x="193675" y="1404911"/>
            <a:chExt cx="1570013" cy="179997"/>
          </a:xfrm>
        </p:grpSpPr>
        <p:sp>
          <p:nvSpPr>
            <p:cNvPr id="23" name="Rettangolo 24"/>
            <p:cNvSpPr>
              <a:spLocks noChangeArrowheads="1"/>
            </p:cNvSpPr>
            <p:nvPr/>
          </p:nvSpPr>
          <p:spPr bwMode="auto">
            <a:xfrm>
              <a:off x="193675" y="1404911"/>
              <a:ext cx="1570013" cy="179997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24" name="Freccia a destra 10"/>
            <p:cNvSpPr/>
            <p:nvPr/>
          </p:nvSpPr>
          <p:spPr bwMode="auto">
            <a:xfrm>
              <a:off x="260350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5" name="Freccia a destra 11"/>
            <p:cNvSpPr/>
            <p:nvPr/>
          </p:nvSpPr>
          <p:spPr bwMode="auto">
            <a:xfrm rot="10800000">
              <a:off x="564177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6" name="Freccia a destra 12"/>
            <p:cNvSpPr/>
            <p:nvPr/>
          </p:nvSpPr>
          <p:spPr bwMode="auto">
            <a:xfrm rot="10800000">
              <a:off x="868004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3" name="Freccia a destra 13"/>
            <p:cNvSpPr/>
            <p:nvPr/>
          </p:nvSpPr>
          <p:spPr bwMode="auto">
            <a:xfrm>
              <a:off x="1171831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4" name="Freccia a destra 15"/>
            <p:cNvSpPr/>
            <p:nvPr/>
          </p:nvSpPr>
          <p:spPr bwMode="auto">
            <a:xfrm rot="10800000">
              <a:off x="1475657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5" name="Group 52"/>
          <p:cNvGrpSpPr/>
          <p:nvPr/>
        </p:nvGrpSpPr>
        <p:grpSpPr>
          <a:xfrm>
            <a:off x="3167844" y="1028056"/>
            <a:ext cx="989806" cy="315820"/>
            <a:chOff x="1873244" y="1242521"/>
            <a:chExt cx="989806" cy="315820"/>
          </a:xfrm>
        </p:grpSpPr>
        <p:sp>
          <p:nvSpPr>
            <p:cNvPr id="36" name="Rettangolo 24"/>
            <p:cNvSpPr>
              <a:spLocks noChangeArrowheads="1"/>
            </p:cNvSpPr>
            <p:nvPr/>
          </p:nvSpPr>
          <p:spPr bwMode="auto">
            <a:xfrm>
              <a:off x="1873244" y="1242521"/>
              <a:ext cx="989806" cy="315820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37" name="Freccia a destra 15"/>
            <p:cNvSpPr/>
            <p:nvPr/>
          </p:nvSpPr>
          <p:spPr bwMode="auto">
            <a:xfrm rot="16200000">
              <a:off x="1856487" y="1334543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8" name="Freccia a destra 13"/>
            <p:cNvSpPr/>
            <p:nvPr/>
          </p:nvSpPr>
          <p:spPr bwMode="auto">
            <a:xfrm rot="5400000">
              <a:off x="2017022" y="1333637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9" name="Freccia a destra 13"/>
            <p:cNvSpPr/>
            <p:nvPr/>
          </p:nvSpPr>
          <p:spPr bwMode="auto">
            <a:xfrm rot="5400000">
              <a:off x="2177557" y="133361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" name="Freccia a destra 15"/>
            <p:cNvSpPr/>
            <p:nvPr/>
          </p:nvSpPr>
          <p:spPr bwMode="auto">
            <a:xfrm rot="16200000">
              <a:off x="2338092" y="133614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Freccia a destra 15"/>
            <p:cNvSpPr/>
            <p:nvPr/>
          </p:nvSpPr>
          <p:spPr bwMode="auto">
            <a:xfrm rot="16200000">
              <a:off x="2498627" y="133614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2" name="Freccia a destra 13"/>
            <p:cNvSpPr/>
            <p:nvPr/>
          </p:nvSpPr>
          <p:spPr bwMode="auto">
            <a:xfrm rot="5400000">
              <a:off x="2659164" y="1338577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39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16" y="1304764"/>
            <a:ext cx="3195491" cy="25366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1580" y="872716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small" dirty="0" smtClean="0">
                <a:solidFill>
                  <a:srgbClr val="113251"/>
                </a:solidFill>
                <a:latin typeface="+mj-lt"/>
              </a:rPr>
              <a:t>Magnetic Recording Media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00" y="5974974"/>
            <a:ext cx="35564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latin typeface="+mj-lt"/>
              </a:rPr>
              <a:t>D. </a:t>
            </a:r>
            <a:r>
              <a:rPr lang="it-IT" sz="1000" dirty="0" err="1" smtClean="0">
                <a:latin typeface="+mj-lt"/>
              </a:rPr>
              <a:t>Goll</a:t>
            </a:r>
            <a:r>
              <a:rPr lang="it-IT" sz="1000" dirty="0" smtClean="0">
                <a:latin typeface="+mj-lt"/>
              </a:rPr>
              <a:t> and T </a:t>
            </a:r>
            <a:r>
              <a:rPr lang="it-IT" sz="1000" dirty="0" err="1" smtClean="0">
                <a:latin typeface="+mj-lt"/>
              </a:rPr>
              <a:t>Bublat</a:t>
            </a:r>
            <a:r>
              <a:rPr lang="it-IT" sz="1000" dirty="0" smtClean="0">
                <a:latin typeface="+mj-lt"/>
              </a:rPr>
              <a:t>, </a:t>
            </a:r>
            <a:r>
              <a:rPr lang="it-IT" sz="1000" i="1" dirty="0" err="1" smtClean="0">
                <a:latin typeface="+mj-lt"/>
              </a:rPr>
              <a:t>Phys</a:t>
            </a:r>
            <a:r>
              <a:rPr lang="it-IT" sz="1000" i="1" dirty="0">
                <a:latin typeface="+mj-lt"/>
              </a:rPr>
              <a:t>. Status Solidi A </a:t>
            </a:r>
            <a:r>
              <a:rPr lang="it-IT" sz="1000" dirty="0" smtClean="0">
                <a:latin typeface="+mj-lt"/>
              </a:rPr>
              <a:t>210 1261 </a:t>
            </a:r>
            <a:r>
              <a:rPr lang="it-IT" sz="1000" b="1" dirty="0" smtClean="0">
                <a:latin typeface="+mj-lt"/>
              </a:rPr>
              <a:t>2013</a:t>
            </a:r>
            <a:endParaRPr lang="en-US" sz="1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512" y="4041068"/>
            <a:ext cx="36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b="1" dirty="0">
                <a:solidFill>
                  <a:srgbClr val="004988"/>
                </a:solidFill>
              </a:rPr>
              <a:t>ECC media allows improving the </a:t>
            </a:r>
            <a:r>
              <a:rPr lang="en-US" b="1" i="1" dirty="0">
                <a:solidFill>
                  <a:srgbClr val="004988"/>
                </a:solidFill>
              </a:rPr>
              <a:t>writability</a:t>
            </a:r>
            <a:r>
              <a:rPr lang="en-US" b="1" dirty="0">
                <a:solidFill>
                  <a:srgbClr val="004988"/>
                </a:solidFill>
              </a:rPr>
              <a:t> without compromising the </a:t>
            </a:r>
            <a:r>
              <a:rPr lang="en-US" b="1" i="1" dirty="0">
                <a:solidFill>
                  <a:srgbClr val="004988"/>
                </a:solidFill>
              </a:rPr>
              <a:t>thermal stability</a:t>
            </a:r>
            <a:r>
              <a:rPr lang="en-US" b="1" dirty="0">
                <a:solidFill>
                  <a:srgbClr val="004988"/>
                </a:solidFill>
              </a:rPr>
              <a:t>.</a:t>
            </a:r>
          </a:p>
          <a:p>
            <a:pPr marL="171450" indent="-171450" algn="just">
              <a:buFont typeface="Arial"/>
              <a:buChar char="•"/>
            </a:pPr>
            <a:endParaRPr lang="en-US" dirty="0" smtClean="0">
              <a:latin typeface="+mj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dirty="0" smtClean="0">
                <a:latin typeface="+mj-lt"/>
              </a:rPr>
              <a:t>ECC media are used in current recording media based on the </a:t>
            </a:r>
            <a:r>
              <a:rPr lang="en-US" dirty="0" err="1" smtClean="0">
                <a:latin typeface="+mj-lt"/>
              </a:rPr>
              <a:t>CoCrPt</a:t>
            </a:r>
            <a:r>
              <a:rPr lang="en-US" dirty="0" smtClean="0">
                <a:latin typeface="+mj-lt"/>
              </a:rPr>
              <a:t> alloy and are envisaged for next generation PMR media </a:t>
            </a:r>
            <a:r>
              <a:rPr lang="en-US" dirty="0">
                <a:latin typeface="+mj-lt"/>
              </a:rPr>
              <a:t>(areal density &gt; 1 </a:t>
            </a:r>
            <a:r>
              <a:rPr lang="en-US" dirty="0" err="1">
                <a:latin typeface="+mj-lt"/>
              </a:rPr>
              <a:t>Tbit</a:t>
            </a:r>
            <a:r>
              <a:rPr lang="en-US" dirty="0">
                <a:latin typeface="+mj-lt"/>
              </a:rPr>
              <a:t>/in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) based </a:t>
            </a:r>
            <a:r>
              <a:rPr lang="en-US" dirty="0" smtClean="0">
                <a:latin typeface="+mj-lt"/>
              </a:rPr>
              <a:t>on hard materials (e.g. </a:t>
            </a:r>
            <a:r>
              <a:rPr lang="en-US" b="1" dirty="0" smtClean="0">
                <a:latin typeface="+mj-lt"/>
              </a:rPr>
              <a:t>L1</a:t>
            </a:r>
            <a:r>
              <a:rPr lang="en-US" b="1" baseline="-25000" dirty="0" smtClean="0">
                <a:latin typeface="+mj-lt"/>
              </a:rPr>
              <a:t>0</a:t>
            </a:r>
            <a:r>
              <a:rPr lang="en-US" b="1" dirty="0" smtClean="0">
                <a:latin typeface="+mj-lt"/>
              </a:rPr>
              <a:t>-FePtX </a:t>
            </a:r>
            <a:r>
              <a:rPr lang="en-US" dirty="0" smtClean="0">
                <a:latin typeface="+mj-lt"/>
              </a:rPr>
              <a:t>alloys, </a:t>
            </a:r>
            <a:r>
              <a:rPr lang="en-US" i="1" dirty="0" err="1">
                <a:solidFill>
                  <a:prstClr val="black"/>
                </a:solidFill>
                <a:latin typeface="Century Gothic"/>
              </a:rPr>
              <a:t>k</a:t>
            </a:r>
            <a:r>
              <a:rPr lang="en-US" i="1" baseline="-25000" dirty="0" err="1">
                <a:solidFill>
                  <a:prstClr val="black"/>
                </a:solidFill>
                <a:latin typeface="Century Gothic"/>
              </a:rPr>
              <a:t>u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entury Gothic"/>
                <a:ea typeface="ＭＳ Ｐゴシック" charset="0"/>
                <a:cs typeface="ＭＳ Ｐゴシック" charset="0"/>
              </a:rPr>
              <a:t>~ 5 MJ/m</a:t>
            </a:r>
            <a:r>
              <a:rPr lang="en-US" i="1" baseline="30000" dirty="0">
                <a:solidFill>
                  <a:srgbClr val="000000"/>
                </a:solidFill>
                <a:latin typeface="Century Gothic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+mj-lt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99892" y="882548"/>
            <a:ext cx="5544616" cy="5354764"/>
            <a:chOff x="3599892" y="882548"/>
            <a:chExt cx="5544616" cy="5354764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8662" y="1412776"/>
              <a:ext cx="1896105" cy="248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142259" y="895475"/>
              <a:ext cx="1780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cap="small" dirty="0" smtClean="0">
                  <a:solidFill>
                    <a:srgbClr val="113251"/>
                  </a:solidFill>
                  <a:latin typeface="+mj-lt"/>
                </a:rPr>
                <a:t>Permanent Magnets</a:t>
              </a:r>
              <a:endParaRPr lang="en-US" sz="1400" b="1" cap="small" dirty="0">
                <a:solidFill>
                  <a:srgbClr val="113251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73603" y="882548"/>
              <a:ext cx="2121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cap="small" dirty="0" smtClean="0">
                  <a:solidFill>
                    <a:srgbClr val="113251"/>
                  </a:solidFill>
                  <a:latin typeface="+mj-lt"/>
                </a:rPr>
                <a:t>Spin Torque Oscillators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9892" y="4041068"/>
              <a:ext cx="27901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/>
                <a:buChar char="•"/>
              </a:pPr>
              <a:r>
                <a:rPr lang="en-GB" b="1" dirty="0" smtClean="0">
                  <a:solidFill>
                    <a:srgbClr val="004988"/>
                  </a:solidFill>
                  <a:latin typeface="+mj-lt"/>
                </a:rPr>
                <a:t>Enhancement of </a:t>
              </a:r>
              <a:r>
                <a:rPr lang="en-GB" b="1" i="1" dirty="0" smtClean="0">
                  <a:solidFill>
                    <a:srgbClr val="004988"/>
                  </a:solidFill>
                  <a:latin typeface="+mj-lt"/>
                </a:rPr>
                <a:t>(BH)</a:t>
              </a:r>
              <a:r>
                <a:rPr lang="en-GB" b="1" i="1" baseline="-25000" dirty="0" smtClean="0">
                  <a:solidFill>
                    <a:srgbClr val="004988"/>
                  </a:solidFill>
                  <a:latin typeface="+mj-lt"/>
                </a:rPr>
                <a:t>max</a:t>
              </a:r>
              <a:r>
                <a:rPr lang="en-GB" b="1" i="1" dirty="0" smtClean="0">
                  <a:latin typeface="+mj-lt"/>
                </a:rPr>
                <a:t> </a:t>
              </a:r>
              <a:r>
                <a:rPr lang="en-GB" dirty="0" smtClean="0">
                  <a:latin typeface="+mj-lt"/>
                </a:rPr>
                <a:t>(up to 900 kJ/m</a:t>
              </a:r>
              <a:r>
                <a:rPr lang="en-GB" i="1" baseline="30000" dirty="0" smtClean="0">
                  <a:latin typeface="+mj-lt"/>
                </a:rPr>
                <a:t>3</a:t>
              </a:r>
              <a:r>
                <a:rPr lang="en-GB" dirty="0" smtClean="0">
                  <a:latin typeface="+mj-lt"/>
                </a:rPr>
                <a:t> for an ideal </a:t>
              </a:r>
              <a:r>
                <a:rPr lang="en-GB" dirty="0" err="1" smtClean="0">
                  <a:latin typeface="+mj-lt"/>
                </a:rPr>
                <a:t>NdFeB</a:t>
              </a:r>
              <a:r>
                <a:rPr lang="en-GB" dirty="0" smtClean="0">
                  <a:latin typeface="+mj-lt"/>
                </a:rPr>
                <a:t>/Fe bilayer).</a:t>
              </a:r>
            </a:p>
            <a:p>
              <a:pPr marL="171450" indent="-171450" algn="just">
                <a:buFont typeface="Arial"/>
                <a:buChar char="•"/>
              </a:pPr>
              <a:r>
                <a:rPr lang="en-GB" b="1" dirty="0" smtClean="0">
                  <a:solidFill>
                    <a:srgbClr val="004988"/>
                  </a:solidFill>
                  <a:latin typeface="+mj-lt"/>
                </a:rPr>
                <a:t>Reduction of rear-earth elements</a:t>
              </a:r>
              <a:r>
                <a:rPr lang="en-GB" dirty="0" smtClean="0">
                  <a:solidFill>
                    <a:srgbClr val="004988"/>
                  </a:solidFill>
                  <a:latin typeface="+mj-lt"/>
                </a:rPr>
                <a:t> </a:t>
              </a:r>
              <a:r>
                <a:rPr lang="en-GB" dirty="0" smtClean="0">
                  <a:latin typeface="+mj-lt"/>
                </a:rPr>
                <a:t>by hard phase dilution.</a:t>
              </a:r>
              <a:endParaRPr lang="en-GB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6535" y="4041068"/>
              <a:ext cx="24759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latin typeface="+mj-lt"/>
                </a:rPr>
                <a:t>Varying the thickness of the soft layer allows modulating the tilt angle. </a:t>
              </a:r>
            </a:p>
            <a:p>
              <a:pPr algn="just"/>
              <a:r>
                <a:rPr lang="en-US" dirty="0" smtClean="0">
                  <a:latin typeface="Century Gothic"/>
                  <a:ea typeface="Wingdings"/>
                  <a:cs typeface="Wingdings"/>
                  <a:sym typeface="Wingdings"/>
                </a:rPr>
                <a:t>→</a:t>
              </a:r>
              <a:r>
                <a:rPr lang="en-US" dirty="0" smtClean="0">
                  <a:latin typeface="+mj-lt"/>
                  <a:sym typeface="Wingdings"/>
                </a:rPr>
                <a:t> </a:t>
              </a:r>
              <a:r>
                <a:rPr lang="en-US" b="1" dirty="0" smtClean="0">
                  <a:solidFill>
                    <a:srgbClr val="004988"/>
                  </a:solidFill>
                  <a:latin typeface="+mj-lt"/>
                </a:rPr>
                <a:t>fine tuning of magneto-dynamic properties</a:t>
              </a:r>
              <a:r>
                <a:rPr lang="en-US" dirty="0" smtClean="0">
                  <a:latin typeface="+mj-lt"/>
                </a:rPr>
                <a:t>.</a:t>
              </a:r>
              <a:endParaRPr lang="en-US" dirty="0"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49076" y="5974974"/>
              <a:ext cx="24954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T.N Nguyen </a:t>
              </a:r>
              <a:r>
                <a:rPr lang="en-US" sz="1000" i="1" dirty="0" smtClean="0">
                  <a:latin typeface="+mj-lt"/>
                </a:rPr>
                <a:t>et al.</a:t>
              </a:r>
              <a:r>
                <a:rPr lang="en-US" sz="1000" dirty="0" smtClean="0">
                  <a:latin typeface="+mj-lt"/>
                </a:rPr>
                <a:t>, </a:t>
              </a:r>
              <a:r>
                <a:rPr lang="en-US" sz="1000" i="1" dirty="0" smtClean="0">
                  <a:latin typeface="+mj-lt"/>
                </a:rPr>
                <a:t>APL</a:t>
              </a:r>
              <a:r>
                <a:rPr lang="en-US" sz="1000" dirty="0" smtClean="0">
                  <a:latin typeface="+mj-lt"/>
                </a:rPr>
                <a:t> 98 </a:t>
              </a:r>
              <a:r>
                <a:rPr lang="en-US" sz="1000" dirty="0">
                  <a:latin typeface="+mj-lt"/>
                </a:rPr>
                <a:t>172502 </a:t>
              </a:r>
              <a:r>
                <a:rPr lang="en-US" sz="1000" b="1" dirty="0">
                  <a:latin typeface="+mj-lt"/>
                </a:rPr>
                <a:t>2011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54047" y="5529426"/>
              <a:ext cx="35485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L</a:t>
              </a:r>
              <a:r>
                <a:rPr lang="en-US" sz="1000" dirty="0">
                  <a:latin typeface="+mn-lt"/>
                </a:rPr>
                <a:t>. Lewis </a:t>
              </a:r>
              <a:r>
                <a:rPr lang="en-US" sz="1000" i="1" dirty="0">
                  <a:latin typeface="+mn-lt"/>
                </a:rPr>
                <a:t>et al.</a:t>
              </a:r>
              <a:r>
                <a:rPr lang="en-US" sz="1000" dirty="0">
                  <a:latin typeface="+mn-lt"/>
                </a:rPr>
                <a:t>, </a:t>
              </a:r>
              <a:r>
                <a:rPr lang="en-US" sz="1000" i="1" dirty="0">
                  <a:latin typeface="+mn-lt"/>
                </a:rPr>
                <a:t>Met. Mat. Trans.</a:t>
              </a:r>
              <a:r>
                <a:rPr lang="en-US" sz="1000" dirty="0">
                  <a:latin typeface="+mn-lt"/>
                </a:rPr>
                <a:t> A 44 S2 </a:t>
              </a:r>
              <a:r>
                <a:rPr lang="en-US" sz="1000" b="1" dirty="0">
                  <a:latin typeface="+mn-lt"/>
                </a:rPr>
                <a:t>2013</a:t>
              </a:r>
            </a:p>
            <a:p>
              <a:r>
                <a:rPr lang="fr-FR" sz="1000" dirty="0" smtClean="0">
                  <a:latin typeface="+mn-lt"/>
                </a:rPr>
                <a:t>B</a:t>
              </a:r>
              <a:r>
                <a:rPr lang="fr-FR" sz="1000" dirty="0">
                  <a:latin typeface="+mn-lt"/>
                </a:rPr>
                <a:t>. </a:t>
              </a:r>
              <a:r>
                <a:rPr lang="fr-FR" sz="1000" dirty="0" err="1">
                  <a:latin typeface="+mn-lt"/>
                </a:rPr>
                <a:t>Balamurugan</a:t>
              </a:r>
              <a:r>
                <a:rPr lang="fr-FR" sz="1000" dirty="0">
                  <a:latin typeface="+mn-lt"/>
                </a:rPr>
                <a:t> </a:t>
              </a:r>
              <a:r>
                <a:rPr lang="fr-FR" sz="1000" i="1" dirty="0">
                  <a:latin typeface="+mn-lt"/>
                </a:rPr>
                <a:t>et at.</a:t>
              </a:r>
              <a:r>
                <a:rPr lang="fr-FR" sz="1000" dirty="0">
                  <a:latin typeface="+mn-lt"/>
                </a:rPr>
                <a:t>, </a:t>
              </a:r>
              <a:r>
                <a:rPr lang="fr-FR" sz="1000" i="1" dirty="0" err="1">
                  <a:latin typeface="+mn-lt"/>
                </a:rPr>
                <a:t>Scrip</a:t>
              </a:r>
              <a:r>
                <a:rPr lang="fr-FR" sz="1000" i="1" dirty="0">
                  <a:latin typeface="+mn-lt"/>
                </a:rPr>
                <a:t>. Mat.</a:t>
              </a:r>
              <a:r>
                <a:rPr lang="fr-FR" sz="1000" dirty="0">
                  <a:latin typeface="+mn-lt"/>
                </a:rPr>
                <a:t> 67 542 </a:t>
              </a:r>
              <a:r>
                <a:rPr lang="fr-FR" sz="1000" b="1" dirty="0">
                  <a:latin typeface="+mn-lt"/>
                </a:rPr>
                <a:t>2012</a:t>
              </a:r>
              <a:endParaRPr lang="en-US" sz="1000" b="1" dirty="0">
                <a:latin typeface="+mn-lt"/>
              </a:endParaRPr>
            </a:p>
            <a:p>
              <a:r>
                <a:rPr lang="is-IS" sz="1000" dirty="0" smtClean="0">
                  <a:latin typeface="+mn-lt"/>
                </a:rPr>
                <a:t>J</a:t>
              </a:r>
              <a:r>
                <a:rPr lang="is-IS" sz="1000" dirty="0">
                  <a:latin typeface="+mn-lt"/>
                </a:rPr>
                <a:t>. Winterlik </a:t>
              </a:r>
              <a:r>
                <a:rPr lang="is-IS" sz="1000" i="1" dirty="0">
                  <a:latin typeface="+mn-lt"/>
                </a:rPr>
                <a:t>et al</a:t>
              </a:r>
              <a:r>
                <a:rPr lang="is-IS" sz="1000" i="1" dirty="0" smtClean="0">
                  <a:latin typeface="+mn-lt"/>
                </a:rPr>
                <a:t>.</a:t>
              </a:r>
              <a:r>
                <a:rPr lang="is-IS" sz="1000" dirty="0" smtClean="0">
                  <a:latin typeface="+mn-lt"/>
                </a:rPr>
                <a:t>, </a:t>
              </a:r>
              <a:r>
                <a:rPr lang="is-IS" sz="1000" i="1" dirty="0">
                  <a:latin typeface="+mn-lt"/>
                </a:rPr>
                <a:t>Adv Mater. </a:t>
              </a:r>
              <a:r>
                <a:rPr lang="is-IS" sz="1000" dirty="0">
                  <a:latin typeface="+mn-lt"/>
                </a:rPr>
                <a:t>24 </a:t>
              </a:r>
              <a:r>
                <a:rPr lang="is-IS" sz="1000" dirty="0" smtClean="0">
                  <a:latin typeface="+mn-lt"/>
                </a:rPr>
                <a:t>6283 </a:t>
              </a:r>
              <a:r>
                <a:rPr lang="is-IS" sz="1000" b="1" dirty="0" smtClean="0">
                  <a:latin typeface="+mn-lt"/>
                </a:rPr>
                <a:t>2012</a:t>
              </a:r>
              <a:endParaRPr lang="is-IS" sz="1000" b="1" dirty="0">
                <a:latin typeface="+mn-lt"/>
              </a:endParaRPr>
            </a:p>
            <a:p>
              <a:r>
                <a:rPr lang="is-IS" sz="1000" dirty="0" smtClean="0">
                  <a:latin typeface="+mn-lt"/>
                </a:rPr>
                <a:t>O</a:t>
              </a:r>
              <a:r>
                <a:rPr lang="is-IS" sz="1000" dirty="0">
                  <a:latin typeface="+mn-lt"/>
                </a:rPr>
                <a:t>. Gutfleisch et al</a:t>
              </a:r>
              <a:r>
                <a:rPr lang="is-IS" sz="1000" dirty="0" smtClean="0">
                  <a:latin typeface="+mn-lt"/>
                </a:rPr>
                <a:t>., </a:t>
              </a:r>
              <a:r>
                <a:rPr lang="is-IS" sz="1000" i="1" dirty="0">
                  <a:latin typeface="+mn-lt"/>
                </a:rPr>
                <a:t>Adv. Mat. </a:t>
              </a:r>
              <a:r>
                <a:rPr lang="is-IS" sz="1000" dirty="0" smtClean="0">
                  <a:latin typeface="+mn-lt"/>
                </a:rPr>
                <a:t>23 821 </a:t>
              </a:r>
              <a:r>
                <a:rPr lang="is-IS" sz="1000" b="1" dirty="0" smtClean="0">
                  <a:latin typeface="+mn-lt"/>
                </a:rPr>
                <a:t>2011</a:t>
              </a:r>
              <a:endParaRPr lang="en-US" sz="1000" b="1" dirty="0"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7829" y="1520788"/>
              <a:ext cx="2736379" cy="2108961"/>
              <a:chOff x="294232" y="2256143"/>
              <a:chExt cx="2421479" cy="1892937"/>
            </a:xfrm>
          </p:grpSpPr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45712" r="44733"/>
              <a:stretch>
                <a:fillRect/>
              </a:stretch>
            </p:blipFill>
            <p:spPr bwMode="auto">
              <a:xfrm>
                <a:off x="294232" y="2256143"/>
                <a:ext cx="2117528" cy="189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36"/>
              <p:cNvSpPr/>
              <p:nvPr/>
            </p:nvSpPr>
            <p:spPr bwMode="auto">
              <a:xfrm>
                <a:off x="2015716" y="3429000"/>
                <a:ext cx="547595" cy="61206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168116" y="2969332"/>
                <a:ext cx="547595" cy="61206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9" name="Titolo 2"/>
          <p:cNvSpPr>
            <a:spLocks noGrp="1"/>
          </p:cNvSpPr>
          <p:nvPr>
            <p:ph type="title"/>
          </p:nvPr>
        </p:nvSpPr>
        <p:spPr>
          <a:xfrm>
            <a:off x="144016" y="-376"/>
            <a:ext cx="9036496" cy="54134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it-IT" dirty="0"/>
          </a:p>
        </p:txBody>
      </p:sp>
      <p:sp>
        <p:nvSpPr>
          <p:cNvPr id="40" name="TextBox 2"/>
          <p:cNvSpPr txBox="1"/>
          <p:nvPr/>
        </p:nvSpPr>
        <p:spPr>
          <a:xfrm>
            <a:off x="154394" y="426150"/>
            <a:ext cx="89058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EXCHANGE COUPLED COMPOSITE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(ECC) SYSTEMS: FUNDAMENTALS and APPLICATIONS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9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r="1047"/>
          <a:stretch/>
        </p:blipFill>
        <p:spPr bwMode="auto">
          <a:xfrm>
            <a:off x="35496" y="884040"/>
            <a:ext cx="5425504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51"/>
          <p:cNvGrpSpPr/>
          <p:nvPr/>
        </p:nvGrpSpPr>
        <p:grpSpPr>
          <a:xfrm>
            <a:off x="1026514" y="1136068"/>
            <a:ext cx="1570013" cy="179997"/>
            <a:chOff x="193675" y="1404911"/>
            <a:chExt cx="1570013" cy="179997"/>
          </a:xfrm>
        </p:grpSpPr>
        <p:sp>
          <p:nvSpPr>
            <p:cNvPr id="34" name="Rettangolo 24"/>
            <p:cNvSpPr>
              <a:spLocks noChangeArrowheads="1"/>
            </p:cNvSpPr>
            <p:nvPr/>
          </p:nvSpPr>
          <p:spPr bwMode="auto">
            <a:xfrm>
              <a:off x="193675" y="1404911"/>
              <a:ext cx="1570013" cy="179997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35" name="Freccia a destra 10"/>
            <p:cNvSpPr/>
            <p:nvPr/>
          </p:nvSpPr>
          <p:spPr bwMode="auto">
            <a:xfrm>
              <a:off x="260350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6" name="Freccia a destra 11"/>
            <p:cNvSpPr/>
            <p:nvPr/>
          </p:nvSpPr>
          <p:spPr bwMode="auto">
            <a:xfrm rot="10800000">
              <a:off x="564177" y="1436688"/>
              <a:ext cx="216000" cy="131762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7" name="Freccia a destra 12"/>
            <p:cNvSpPr/>
            <p:nvPr/>
          </p:nvSpPr>
          <p:spPr bwMode="auto">
            <a:xfrm rot="10800000">
              <a:off x="868004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8" name="Freccia a destra 13"/>
            <p:cNvSpPr/>
            <p:nvPr/>
          </p:nvSpPr>
          <p:spPr bwMode="auto">
            <a:xfrm>
              <a:off x="1171831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9" name="Freccia a destra 15"/>
            <p:cNvSpPr/>
            <p:nvPr/>
          </p:nvSpPr>
          <p:spPr bwMode="auto">
            <a:xfrm rot="10800000">
              <a:off x="1475657" y="1435100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0" name="Group 52"/>
          <p:cNvGrpSpPr/>
          <p:nvPr/>
        </p:nvGrpSpPr>
        <p:grpSpPr>
          <a:xfrm>
            <a:off x="3167844" y="1028056"/>
            <a:ext cx="989806" cy="315820"/>
            <a:chOff x="1873244" y="1242521"/>
            <a:chExt cx="989806" cy="315820"/>
          </a:xfrm>
        </p:grpSpPr>
        <p:sp>
          <p:nvSpPr>
            <p:cNvPr id="41" name="Rettangolo 24"/>
            <p:cNvSpPr>
              <a:spLocks noChangeArrowheads="1"/>
            </p:cNvSpPr>
            <p:nvPr/>
          </p:nvSpPr>
          <p:spPr bwMode="auto">
            <a:xfrm>
              <a:off x="1873244" y="1242521"/>
              <a:ext cx="989806" cy="315820"/>
            </a:xfrm>
            <a:prstGeom prst="rect">
              <a:avLst/>
            </a:prstGeom>
            <a:solidFill>
              <a:srgbClr val="BDB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>
                <a:solidFill>
                  <a:srgbClr val="1077B0"/>
                </a:solidFill>
              </a:endParaRPr>
            </a:p>
          </p:txBody>
        </p:sp>
        <p:sp>
          <p:nvSpPr>
            <p:cNvPr id="42" name="Freccia a destra 15"/>
            <p:cNvSpPr/>
            <p:nvPr/>
          </p:nvSpPr>
          <p:spPr bwMode="auto">
            <a:xfrm rot="16200000">
              <a:off x="1856487" y="1334543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3" name="Freccia a destra 13"/>
            <p:cNvSpPr/>
            <p:nvPr/>
          </p:nvSpPr>
          <p:spPr bwMode="auto">
            <a:xfrm rot="5400000">
              <a:off x="2017022" y="1333637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4" name="Freccia a destra 13"/>
            <p:cNvSpPr/>
            <p:nvPr/>
          </p:nvSpPr>
          <p:spPr bwMode="auto">
            <a:xfrm rot="5400000">
              <a:off x="2177557" y="133361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5" name="Freccia a destra 15"/>
            <p:cNvSpPr/>
            <p:nvPr/>
          </p:nvSpPr>
          <p:spPr bwMode="auto">
            <a:xfrm rot="16200000">
              <a:off x="2338092" y="133614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6" name="Freccia a destra 15"/>
            <p:cNvSpPr/>
            <p:nvPr/>
          </p:nvSpPr>
          <p:spPr bwMode="auto">
            <a:xfrm rot="16200000">
              <a:off x="2498627" y="1336144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7" name="Freccia a destra 13"/>
            <p:cNvSpPr/>
            <p:nvPr/>
          </p:nvSpPr>
          <p:spPr bwMode="auto">
            <a:xfrm rot="5400000">
              <a:off x="2659164" y="1338577"/>
              <a:ext cx="216000" cy="131763"/>
            </a:xfrm>
            <a:prstGeom prst="rightArrow">
              <a:avLst/>
            </a:prstGeom>
            <a:solidFill>
              <a:srgbClr val="062D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>
                <a:solidFill>
                  <a:srgbClr val="1077B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5364087" y="905235"/>
            <a:ext cx="3696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cap="small" dirty="0" smtClean="0">
                <a:solidFill>
                  <a:srgbClr val="0A4C70"/>
                </a:solidFill>
                <a:latin typeface="+mj-lt"/>
              </a:rPr>
              <a:t>Perpendicular </a:t>
            </a:r>
            <a:r>
              <a:rPr lang="en-GB" sz="1600" b="1" cap="small" dirty="0">
                <a:solidFill>
                  <a:srgbClr val="0A4C70"/>
                </a:solidFill>
                <a:latin typeface="+mj-lt"/>
              </a:rPr>
              <a:t>Magnetic Recording </a:t>
            </a:r>
            <a:r>
              <a:rPr lang="en-GB" sz="1600" b="1" cap="small" dirty="0" smtClean="0">
                <a:solidFill>
                  <a:srgbClr val="0A4C70"/>
                </a:solidFill>
                <a:latin typeface="+mj-lt"/>
              </a:rPr>
              <a:t>(PMR</a:t>
            </a:r>
            <a:r>
              <a:rPr lang="en-GB" sz="1600" b="1" cap="small" dirty="0">
                <a:solidFill>
                  <a:srgbClr val="0A4C70"/>
                </a:solidFill>
                <a:latin typeface="+mj-lt"/>
              </a:rPr>
              <a:t>) Media </a:t>
            </a:r>
          </a:p>
          <a:p>
            <a:endParaRPr lang="en-GB" dirty="0" smtClean="0"/>
          </a:p>
          <a:p>
            <a:pPr algn="just"/>
            <a:r>
              <a:rPr lang="en-GB" sz="1400" dirty="0" smtClean="0">
                <a:latin typeface="+mj-lt"/>
              </a:rPr>
              <a:t>The in-plane size of the grain has been kept almost constant and higher areal densities have been obtained reducing the number of grains per bit (up to 15 – 20)  without compromising the SNR.</a:t>
            </a:r>
            <a:endParaRPr lang="en-GB" sz="1400" dirty="0">
              <a:latin typeface="+mj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/>
        </p:blipFill>
        <p:spPr bwMode="auto">
          <a:xfrm>
            <a:off x="5973927" y="2815680"/>
            <a:ext cx="2476500" cy="14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2447764" y="4293096"/>
            <a:ext cx="3467484" cy="738664"/>
          </a:xfrm>
          <a:prstGeom prst="rect">
            <a:avLst/>
          </a:prstGeom>
          <a:solidFill>
            <a:srgbClr val="BDBF18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+mj-lt"/>
              </a:rPr>
              <a:t>To go in the </a:t>
            </a:r>
            <a:r>
              <a:rPr lang="en-GB" sz="1400" dirty="0" err="1" smtClean="0">
                <a:latin typeface="+mj-lt"/>
              </a:rPr>
              <a:t>Tbit</a:t>
            </a:r>
            <a:r>
              <a:rPr lang="en-GB" sz="1400" dirty="0" smtClean="0">
                <a:latin typeface="+mj-lt"/>
              </a:rPr>
              <a:t> regime the grain size must be reduced to maintain an adequate SNR.</a:t>
            </a:r>
            <a:endParaRPr lang="en-GB" sz="1400" dirty="0">
              <a:latin typeface="+mj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869160"/>
            <a:ext cx="1908212" cy="131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destra con strisce 5"/>
          <p:cNvSpPr/>
          <p:nvPr/>
        </p:nvSpPr>
        <p:spPr bwMode="auto">
          <a:xfrm rot="5400000">
            <a:off x="6284706" y="4324938"/>
            <a:ext cx="451696" cy="56474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25270"/>
              </p:ext>
            </p:extLst>
          </p:nvPr>
        </p:nvGraphicFramePr>
        <p:xfrm>
          <a:off x="6984268" y="4438117"/>
          <a:ext cx="1698941" cy="35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5" imgW="1079500" imgH="228600" progId="Equation.3">
                  <p:embed/>
                </p:oleObj>
              </mc:Choice>
              <mc:Fallback>
                <p:oleObj name="Equation" r:id="rId5" imgW="10795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268" y="4438117"/>
                        <a:ext cx="1698941" cy="359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5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lemma - Triangl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31647"/>
          <a:stretch/>
        </p:blipFill>
        <p:spPr>
          <a:xfrm>
            <a:off x="3851920" y="2888940"/>
            <a:ext cx="1461183" cy="12499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239257" y="2564904"/>
            <a:ext cx="657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SNR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8178117">
            <a:off x="4252390" y="3035191"/>
            <a:ext cx="554038" cy="585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93" y="9293"/>
                </a:moveTo>
                <a:cubicBezTo>
                  <a:pt x="18266" y="5339"/>
                  <a:pt x="14819" y="2469"/>
                  <a:pt x="10800" y="2469"/>
                </a:cubicBezTo>
                <a:cubicBezTo>
                  <a:pt x="6198" y="2469"/>
                  <a:pt x="2469" y="6198"/>
                  <a:pt x="2469" y="10800"/>
                </a:cubicBezTo>
                <a:cubicBezTo>
                  <a:pt x="2468" y="11095"/>
                  <a:pt x="2484" y="11390"/>
                  <a:pt x="2516" y="11683"/>
                </a:cubicBezTo>
                <a:lnTo>
                  <a:pt x="60" y="11945"/>
                </a:lnTo>
                <a:cubicBezTo>
                  <a:pt x="20" y="11565"/>
                  <a:pt x="0" y="1118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011" y="-1"/>
                  <a:pt x="20479" y="3721"/>
                  <a:pt x="21421" y="8846"/>
                </a:cubicBezTo>
                <a:lnTo>
                  <a:pt x="24077" y="8358"/>
                </a:lnTo>
                <a:lnTo>
                  <a:pt x="20920" y="12939"/>
                </a:lnTo>
                <a:lnTo>
                  <a:pt x="16338" y="9781"/>
                </a:lnTo>
                <a:lnTo>
                  <a:pt x="18993" y="9293"/>
                </a:lnTo>
                <a:close/>
              </a:path>
            </a:pathLst>
          </a:custGeom>
          <a:solidFill>
            <a:srgbClr val="CCCCE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180169" y="2037159"/>
            <a:ext cx="2790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Higher areal density require </a:t>
            </a:r>
            <a:r>
              <a:rPr lang="en-GB" sz="1600" cap="small" dirty="0">
                <a:latin typeface="+mn-lt"/>
                <a:ea typeface="ＭＳ Ｐゴシック" pitchFamily="34" charset="-128"/>
              </a:rPr>
              <a:t>smaller </a:t>
            </a:r>
            <a:r>
              <a:rPr lang="en-GB" sz="1600" cap="small" dirty="0" smtClean="0">
                <a:latin typeface="+mn-lt"/>
                <a:ea typeface="ＭＳ Ｐゴシック" pitchFamily="34" charset="-128"/>
              </a:rPr>
              <a:t>grains (D)</a:t>
            </a:r>
            <a:endParaRPr lang="en-GB" sz="1600" cap="small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933505"/>
              </p:ext>
            </p:extLst>
          </p:nvPr>
        </p:nvGraphicFramePr>
        <p:xfrm>
          <a:off x="3476597" y="1170675"/>
          <a:ext cx="21859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9" name="Equation" r:id="rId4" imgW="1079280" imgH="228600" progId="Equation.3">
                  <p:embed/>
                </p:oleObj>
              </mc:Choice>
              <mc:Fallback>
                <p:oleObj name="Equation" r:id="rId4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597" y="1170675"/>
                        <a:ext cx="21859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/>
        </p:blipFill>
        <p:spPr bwMode="auto">
          <a:xfrm>
            <a:off x="467544" y="1112168"/>
            <a:ext cx="2476500" cy="14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8297"/>
            <a:ext cx="1908212" cy="131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ccia in giù 44"/>
          <p:cNvSpPr/>
          <p:nvPr/>
        </p:nvSpPr>
        <p:spPr bwMode="auto">
          <a:xfrm>
            <a:off x="4452847" y="1634225"/>
            <a:ext cx="236537" cy="35083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851472" y="836712"/>
            <a:ext cx="1044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latin typeface="+mn-lt"/>
                <a:ea typeface="ＭＳ Ｐゴシック" pitchFamily="34" charset="-128"/>
              </a:rPr>
              <a:t>Number of grains per bit</a:t>
            </a:r>
          </a:p>
        </p:txBody>
      </p:sp>
      <p:cxnSp>
        <p:nvCxnSpPr>
          <p:cNvPr id="12" name="Straight Connector 51"/>
          <p:cNvCxnSpPr>
            <a:cxnSpLocks noChangeShapeType="1"/>
          </p:cNvCxnSpPr>
          <p:nvPr/>
        </p:nvCxnSpPr>
        <p:spPr bwMode="auto">
          <a:xfrm>
            <a:off x="2618507" y="2482478"/>
            <a:ext cx="1428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52"/>
          <p:cNvCxnSpPr>
            <a:cxnSpLocks noChangeShapeType="1"/>
          </p:cNvCxnSpPr>
          <p:nvPr/>
        </p:nvCxnSpPr>
        <p:spPr bwMode="auto">
          <a:xfrm>
            <a:off x="2771800" y="2330971"/>
            <a:ext cx="144463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2699792" y="2420888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5597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74948"/>
              </p:ext>
            </p:extLst>
          </p:nvPr>
        </p:nvGraphicFramePr>
        <p:xfrm>
          <a:off x="5724525" y="4941888"/>
          <a:ext cx="32115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6" name="Equation" r:id="rId3" imgW="1737000" imgH="420480" progId="Equation.3">
                  <p:embed/>
                </p:oleObj>
              </mc:Choice>
              <mc:Fallback>
                <p:oleObj name="Equation" r:id="rId3" imgW="1737000" imgH="420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941888"/>
                        <a:ext cx="32115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rilemma - Triangl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31647"/>
          <a:stretch/>
        </p:blipFill>
        <p:spPr>
          <a:xfrm>
            <a:off x="3851920" y="2888940"/>
            <a:ext cx="1461183" cy="12499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239257" y="2564904"/>
            <a:ext cx="657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SNR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8178117">
            <a:off x="4252390" y="3035191"/>
            <a:ext cx="554038" cy="585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93" y="9293"/>
                </a:moveTo>
                <a:cubicBezTo>
                  <a:pt x="18266" y="5339"/>
                  <a:pt x="14819" y="2469"/>
                  <a:pt x="10800" y="2469"/>
                </a:cubicBezTo>
                <a:cubicBezTo>
                  <a:pt x="6198" y="2469"/>
                  <a:pt x="2469" y="6198"/>
                  <a:pt x="2469" y="10800"/>
                </a:cubicBezTo>
                <a:cubicBezTo>
                  <a:pt x="2468" y="11095"/>
                  <a:pt x="2484" y="11390"/>
                  <a:pt x="2516" y="11683"/>
                </a:cubicBezTo>
                <a:lnTo>
                  <a:pt x="60" y="11945"/>
                </a:lnTo>
                <a:cubicBezTo>
                  <a:pt x="20" y="11565"/>
                  <a:pt x="0" y="1118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011" y="-1"/>
                  <a:pt x="20479" y="3721"/>
                  <a:pt x="21421" y="8846"/>
                </a:cubicBezTo>
                <a:lnTo>
                  <a:pt x="24077" y="8358"/>
                </a:lnTo>
                <a:lnTo>
                  <a:pt x="20920" y="12939"/>
                </a:lnTo>
                <a:lnTo>
                  <a:pt x="16338" y="9781"/>
                </a:lnTo>
                <a:lnTo>
                  <a:pt x="18993" y="9293"/>
                </a:lnTo>
                <a:close/>
              </a:path>
            </a:pathLst>
          </a:custGeom>
          <a:solidFill>
            <a:srgbClr val="CCCCE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180169" y="2037159"/>
            <a:ext cx="2790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Higher areal density require </a:t>
            </a:r>
            <a:r>
              <a:rPr lang="en-GB" sz="1600" cap="small" dirty="0">
                <a:latin typeface="+mn-lt"/>
                <a:ea typeface="ＭＳ Ｐゴシック" pitchFamily="34" charset="-128"/>
              </a:rPr>
              <a:t>smaller </a:t>
            </a:r>
            <a:r>
              <a:rPr lang="en-GB" sz="1600" cap="small" dirty="0" smtClean="0">
                <a:latin typeface="+mn-lt"/>
                <a:ea typeface="ＭＳ Ｐゴシック" pitchFamily="34" charset="-128"/>
              </a:rPr>
              <a:t>grains (D)</a:t>
            </a:r>
            <a:endParaRPr lang="en-GB" sz="1600" cap="small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97121"/>
              </p:ext>
            </p:extLst>
          </p:nvPr>
        </p:nvGraphicFramePr>
        <p:xfrm>
          <a:off x="3476597" y="1170675"/>
          <a:ext cx="21859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7" name="Equation" r:id="rId6" imgW="1079280" imgH="228600" progId="Equation.3">
                  <p:embed/>
                </p:oleObj>
              </mc:Choice>
              <mc:Fallback>
                <p:oleObj name="Equation" r:id="rId6" imgW="107928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597" y="1170675"/>
                        <a:ext cx="21859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/>
        </p:blipFill>
        <p:spPr bwMode="auto">
          <a:xfrm>
            <a:off x="467544" y="1112168"/>
            <a:ext cx="2476500" cy="14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8297"/>
            <a:ext cx="1908212" cy="131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ccia in giù 44"/>
          <p:cNvSpPr/>
          <p:nvPr/>
        </p:nvSpPr>
        <p:spPr bwMode="auto">
          <a:xfrm>
            <a:off x="4452847" y="1634225"/>
            <a:ext cx="236537" cy="35083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851472" y="836712"/>
            <a:ext cx="1044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latin typeface="+mn-lt"/>
                <a:ea typeface="ＭＳ Ｐゴシック" pitchFamily="34" charset="-128"/>
              </a:rPr>
              <a:t>Number of grains per bit</a:t>
            </a:r>
          </a:p>
        </p:txBody>
      </p:sp>
      <p:cxnSp>
        <p:nvCxnSpPr>
          <p:cNvPr id="12" name="Straight Connector 51"/>
          <p:cNvCxnSpPr>
            <a:cxnSpLocks noChangeShapeType="1"/>
          </p:cNvCxnSpPr>
          <p:nvPr/>
        </p:nvCxnSpPr>
        <p:spPr bwMode="auto">
          <a:xfrm>
            <a:off x="2618507" y="2482478"/>
            <a:ext cx="1428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52"/>
          <p:cNvCxnSpPr>
            <a:cxnSpLocks noChangeShapeType="1"/>
          </p:cNvCxnSpPr>
          <p:nvPr/>
        </p:nvCxnSpPr>
        <p:spPr bwMode="auto">
          <a:xfrm>
            <a:off x="2771800" y="2330971"/>
            <a:ext cx="144463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2699792" y="2420888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6430963" y="3033713"/>
            <a:ext cx="2197301" cy="1420812"/>
            <a:chOff x="3178509" y="4725144"/>
            <a:chExt cx="1376300" cy="940485"/>
          </a:xfrm>
        </p:grpSpPr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 t="13934" r="5347"/>
            <a:stretch>
              <a:fillRect/>
            </a:stretch>
          </p:blipFill>
          <p:spPr bwMode="auto">
            <a:xfrm>
              <a:off x="3178509" y="4788028"/>
              <a:ext cx="1155293" cy="87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ttangolo 42008"/>
            <p:cNvSpPr>
              <a:spLocks noChangeArrowheads="1"/>
            </p:cNvSpPr>
            <p:nvPr/>
          </p:nvSpPr>
          <p:spPr bwMode="auto">
            <a:xfrm>
              <a:off x="3335616" y="4725144"/>
              <a:ext cx="231682" cy="2385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Rettangolo 79"/>
            <p:cNvSpPr>
              <a:spLocks noChangeArrowheads="1"/>
            </p:cNvSpPr>
            <p:nvPr/>
          </p:nvSpPr>
          <p:spPr bwMode="auto">
            <a:xfrm>
              <a:off x="3919296" y="4736703"/>
              <a:ext cx="231683" cy="23853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3" name="TextBox 95"/>
            <p:cNvSpPr txBox="1"/>
            <p:nvPr/>
          </p:nvSpPr>
          <p:spPr>
            <a:xfrm>
              <a:off x="4231521" y="5154930"/>
              <a:ext cx="323288" cy="203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kern="0" dirty="0">
                  <a:solidFill>
                    <a:sysClr val="windowText" lastClr="000000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D</a:t>
              </a:r>
              <a:r>
                <a:rPr lang="en-US" sz="1400" i="1" kern="0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E</a:t>
              </a:r>
              <a:r>
                <a:rPr lang="en-US" sz="1400" i="1" kern="0" baseline="-25000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24" name="Up Arrow 11"/>
            <p:cNvSpPr>
              <a:spLocks noChangeArrowheads="1"/>
            </p:cNvSpPr>
            <p:nvPr/>
          </p:nvSpPr>
          <p:spPr bwMode="auto">
            <a:xfrm>
              <a:off x="3357608" y="5125280"/>
              <a:ext cx="136987" cy="233246"/>
            </a:xfrm>
            <a:prstGeom prst="upArrow">
              <a:avLst>
                <a:gd name="adj1" fmla="val 50000"/>
                <a:gd name="adj2" fmla="val 50001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  <p:sp>
          <p:nvSpPr>
            <p:cNvPr id="25" name="Down Arrow 12"/>
            <p:cNvSpPr>
              <a:spLocks noChangeArrowheads="1"/>
            </p:cNvSpPr>
            <p:nvPr/>
          </p:nvSpPr>
          <p:spPr bwMode="auto">
            <a:xfrm>
              <a:off x="3929240" y="5111177"/>
              <a:ext cx="144000" cy="252036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</p:grp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6832600" y="4365625"/>
            <a:ext cx="1827213" cy="649288"/>
            <a:chOff x="6649995" y="4324674"/>
            <a:chExt cx="1827465" cy="648877"/>
          </a:xfrm>
        </p:grpSpPr>
        <p:sp>
          <p:nvSpPr>
            <p:cNvPr id="27" name="CasellaDiTesto 40"/>
            <p:cNvSpPr txBox="1"/>
            <p:nvPr/>
          </p:nvSpPr>
          <p:spPr>
            <a:xfrm>
              <a:off x="7756636" y="4469046"/>
              <a:ext cx="720824" cy="399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latin typeface="+mn-lt"/>
                  <a:ea typeface="ＭＳ Ｐゴシック" pitchFamily="34" charset="-128"/>
                </a:rPr>
                <a:t>Grain Volume</a:t>
              </a:r>
            </a:p>
          </p:txBody>
        </p:sp>
        <p:sp>
          <p:nvSpPr>
            <p:cNvPr id="28" name="CasellaDiTesto 41"/>
            <p:cNvSpPr txBox="1"/>
            <p:nvPr/>
          </p:nvSpPr>
          <p:spPr>
            <a:xfrm>
              <a:off x="6643644" y="4324674"/>
              <a:ext cx="1220956" cy="553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 err="1">
                  <a:latin typeface="+mn-lt"/>
                  <a:ea typeface="ＭＳ Ｐゴシック" pitchFamily="34" charset="-128"/>
                </a:rPr>
                <a:t>Uniaxial</a:t>
              </a:r>
              <a:r>
                <a:rPr lang="en-GB" sz="1000" dirty="0">
                  <a:latin typeface="+mn-lt"/>
                  <a:ea typeface="ＭＳ Ｐゴシック" pitchFamily="34" charset="-128"/>
                </a:rPr>
                <a:t> Anisotropy Constant</a:t>
              </a:r>
            </a:p>
          </p:txBody>
        </p:sp>
        <p:cxnSp>
          <p:nvCxnSpPr>
            <p:cNvPr id="30" name="Connettore 1 59"/>
            <p:cNvCxnSpPr>
              <a:cxnSpLocks noChangeShapeType="1"/>
            </p:cNvCxnSpPr>
            <p:nvPr/>
          </p:nvCxnSpPr>
          <p:spPr bwMode="auto">
            <a:xfrm flipV="1">
              <a:off x="8009416" y="4842680"/>
              <a:ext cx="72000" cy="10800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31" name="Connettore 1 61"/>
            <p:cNvCxnSpPr>
              <a:cxnSpLocks noChangeShapeType="1"/>
            </p:cNvCxnSpPr>
            <p:nvPr/>
          </p:nvCxnSpPr>
          <p:spPr bwMode="auto">
            <a:xfrm flipH="1" flipV="1">
              <a:off x="7340260" y="4865552"/>
              <a:ext cx="108020" cy="107999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</p:grp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138863" y="4906963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entury Gothic" pitchFamily="34" charset="0"/>
              </a:rPr>
              <a:t>Stoner-Wolfarth system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289550" y="5734050"/>
            <a:ext cx="1558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entury Gothic" pitchFamily="34" charset="0"/>
              </a:rPr>
              <a:t>STABILITY FACTOR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910513" y="5373688"/>
            <a:ext cx="155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entury Gothic" pitchFamily="34" charset="0"/>
              </a:rPr>
              <a:t>10 Years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17992505">
            <a:off x="3973472" y="3352924"/>
            <a:ext cx="255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THERMAL</a:t>
            </a:r>
          </a:p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 STABILITY</a:t>
            </a:r>
          </a:p>
        </p:txBody>
      </p:sp>
    </p:spTree>
    <p:extLst>
      <p:ext uri="{BB962C8B-B14F-4D97-AF65-F5344CB8AC3E}">
        <p14:creationId xmlns:p14="http://schemas.microsoft.com/office/powerpoint/2010/main" val="260207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29525" y="4962525"/>
            <a:ext cx="339725" cy="344488"/>
          </a:xfrm>
          <a:prstGeom prst="rect">
            <a:avLst/>
          </a:prstGeom>
          <a:solidFill>
            <a:srgbClr val="C7C9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graphicFrame>
        <p:nvGraphicFramePr>
          <p:cNvPr id="32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92822"/>
              </p:ext>
            </p:extLst>
          </p:nvPr>
        </p:nvGraphicFramePr>
        <p:xfrm>
          <a:off x="5724525" y="4941888"/>
          <a:ext cx="32115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0" name="Equation" r:id="rId3" imgW="1737000" imgH="420480" progId="Equation.3">
                  <p:embed/>
                </p:oleObj>
              </mc:Choice>
              <mc:Fallback>
                <p:oleObj name="Equation" r:id="rId3" imgW="1737000" imgH="420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941888"/>
                        <a:ext cx="32115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rilemma - Triangl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31647"/>
          <a:stretch/>
        </p:blipFill>
        <p:spPr>
          <a:xfrm>
            <a:off x="3851920" y="2888940"/>
            <a:ext cx="1461183" cy="12499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239257" y="2564904"/>
            <a:ext cx="657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SNR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8178117">
            <a:off x="4252390" y="3035191"/>
            <a:ext cx="554038" cy="585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93" y="9293"/>
                </a:moveTo>
                <a:cubicBezTo>
                  <a:pt x="18266" y="5339"/>
                  <a:pt x="14819" y="2469"/>
                  <a:pt x="10800" y="2469"/>
                </a:cubicBezTo>
                <a:cubicBezTo>
                  <a:pt x="6198" y="2469"/>
                  <a:pt x="2469" y="6198"/>
                  <a:pt x="2469" y="10800"/>
                </a:cubicBezTo>
                <a:cubicBezTo>
                  <a:pt x="2468" y="11095"/>
                  <a:pt x="2484" y="11390"/>
                  <a:pt x="2516" y="11683"/>
                </a:cubicBezTo>
                <a:lnTo>
                  <a:pt x="60" y="11945"/>
                </a:lnTo>
                <a:cubicBezTo>
                  <a:pt x="20" y="11565"/>
                  <a:pt x="0" y="1118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011" y="-1"/>
                  <a:pt x="20479" y="3721"/>
                  <a:pt x="21421" y="8846"/>
                </a:cubicBezTo>
                <a:lnTo>
                  <a:pt x="24077" y="8358"/>
                </a:lnTo>
                <a:lnTo>
                  <a:pt x="20920" y="12939"/>
                </a:lnTo>
                <a:lnTo>
                  <a:pt x="16338" y="9781"/>
                </a:lnTo>
                <a:lnTo>
                  <a:pt x="18993" y="9293"/>
                </a:lnTo>
                <a:close/>
              </a:path>
            </a:pathLst>
          </a:custGeom>
          <a:solidFill>
            <a:srgbClr val="CCCCE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180169" y="2037159"/>
            <a:ext cx="2790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Higher areal density require </a:t>
            </a:r>
            <a:r>
              <a:rPr lang="en-GB" sz="1600" cap="small" dirty="0">
                <a:latin typeface="+mn-lt"/>
                <a:ea typeface="ＭＳ Ｐゴシック" pitchFamily="34" charset="-128"/>
              </a:rPr>
              <a:t>smaller </a:t>
            </a:r>
            <a:r>
              <a:rPr lang="en-GB" sz="1600" cap="small" dirty="0" smtClean="0">
                <a:latin typeface="+mn-lt"/>
                <a:ea typeface="ＭＳ Ｐゴシック" pitchFamily="34" charset="-128"/>
              </a:rPr>
              <a:t>grains (D)</a:t>
            </a:r>
            <a:endParaRPr lang="en-GB" sz="1600" cap="small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1796"/>
              </p:ext>
            </p:extLst>
          </p:nvPr>
        </p:nvGraphicFramePr>
        <p:xfrm>
          <a:off x="3476597" y="1170675"/>
          <a:ext cx="21859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name="Equation" r:id="rId6" imgW="1079280" imgH="228600" progId="Equation.3">
                  <p:embed/>
                </p:oleObj>
              </mc:Choice>
              <mc:Fallback>
                <p:oleObj name="Equation" r:id="rId6" imgW="107928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597" y="1170675"/>
                        <a:ext cx="21859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/>
        </p:blipFill>
        <p:spPr bwMode="auto">
          <a:xfrm>
            <a:off x="467544" y="1112168"/>
            <a:ext cx="2476500" cy="14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8297"/>
            <a:ext cx="1908212" cy="131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ccia in giù 44"/>
          <p:cNvSpPr/>
          <p:nvPr/>
        </p:nvSpPr>
        <p:spPr bwMode="auto">
          <a:xfrm>
            <a:off x="4452847" y="1634225"/>
            <a:ext cx="236537" cy="35083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851472" y="836712"/>
            <a:ext cx="1044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latin typeface="+mn-lt"/>
                <a:ea typeface="ＭＳ Ｐゴシック" pitchFamily="34" charset="-128"/>
              </a:rPr>
              <a:t>Number of grains per bit</a:t>
            </a:r>
          </a:p>
        </p:txBody>
      </p:sp>
      <p:cxnSp>
        <p:nvCxnSpPr>
          <p:cNvPr id="12" name="Straight Connector 51"/>
          <p:cNvCxnSpPr>
            <a:cxnSpLocks noChangeShapeType="1"/>
          </p:cNvCxnSpPr>
          <p:nvPr/>
        </p:nvCxnSpPr>
        <p:spPr bwMode="auto">
          <a:xfrm>
            <a:off x="2618507" y="2482478"/>
            <a:ext cx="1428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52"/>
          <p:cNvCxnSpPr>
            <a:cxnSpLocks noChangeShapeType="1"/>
          </p:cNvCxnSpPr>
          <p:nvPr/>
        </p:nvCxnSpPr>
        <p:spPr bwMode="auto">
          <a:xfrm>
            <a:off x="2771800" y="2330971"/>
            <a:ext cx="144463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2699792" y="2420888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6430963" y="3033713"/>
            <a:ext cx="2197301" cy="1420812"/>
            <a:chOff x="3178509" y="4725144"/>
            <a:chExt cx="1376300" cy="940485"/>
          </a:xfrm>
        </p:grpSpPr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 t="13934" r="5347"/>
            <a:stretch>
              <a:fillRect/>
            </a:stretch>
          </p:blipFill>
          <p:spPr bwMode="auto">
            <a:xfrm>
              <a:off x="3178509" y="4788028"/>
              <a:ext cx="1155293" cy="87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ttangolo 42008"/>
            <p:cNvSpPr>
              <a:spLocks noChangeArrowheads="1"/>
            </p:cNvSpPr>
            <p:nvPr/>
          </p:nvSpPr>
          <p:spPr bwMode="auto">
            <a:xfrm>
              <a:off x="3335616" y="4725144"/>
              <a:ext cx="231682" cy="2385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Rettangolo 79"/>
            <p:cNvSpPr>
              <a:spLocks noChangeArrowheads="1"/>
            </p:cNvSpPr>
            <p:nvPr/>
          </p:nvSpPr>
          <p:spPr bwMode="auto">
            <a:xfrm>
              <a:off x="3919296" y="4736703"/>
              <a:ext cx="231683" cy="23853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3" name="TextBox 95"/>
            <p:cNvSpPr txBox="1"/>
            <p:nvPr/>
          </p:nvSpPr>
          <p:spPr>
            <a:xfrm>
              <a:off x="4231521" y="5154930"/>
              <a:ext cx="323288" cy="203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kern="0" dirty="0">
                  <a:solidFill>
                    <a:sysClr val="windowText" lastClr="000000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D</a:t>
              </a:r>
              <a:r>
                <a:rPr lang="en-US" sz="1400" i="1" kern="0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E</a:t>
              </a:r>
              <a:r>
                <a:rPr lang="en-US" sz="1400" i="1" kern="0" baseline="-25000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24" name="Up Arrow 11"/>
            <p:cNvSpPr>
              <a:spLocks noChangeArrowheads="1"/>
            </p:cNvSpPr>
            <p:nvPr/>
          </p:nvSpPr>
          <p:spPr bwMode="auto">
            <a:xfrm>
              <a:off x="3357608" y="5125280"/>
              <a:ext cx="136987" cy="233246"/>
            </a:xfrm>
            <a:prstGeom prst="upArrow">
              <a:avLst>
                <a:gd name="adj1" fmla="val 50000"/>
                <a:gd name="adj2" fmla="val 50001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  <p:sp>
          <p:nvSpPr>
            <p:cNvPr id="25" name="Down Arrow 12"/>
            <p:cNvSpPr>
              <a:spLocks noChangeArrowheads="1"/>
            </p:cNvSpPr>
            <p:nvPr/>
          </p:nvSpPr>
          <p:spPr bwMode="auto">
            <a:xfrm>
              <a:off x="3929240" y="5111177"/>
              <a:ext cx="144000" cy="252036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</p:grp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6832600" y="4365625"/>
            <a:ext cx="1827213" cy="649288"/>
            <a:chOff x="6649995" y="4324674"/>
            <a:chExt cx="1827465" cy="648877"/>
          </a:xfrm>
        </p:grpSpPr>
        <p:sp>
          <p:nvSpPr>
            <p:cNvPr id="27" name="CasellaDiTesto 40"/>
            <p:cNvSpPr txBox="1"/>
            <p:nvPr/>
          </p:nvSpPr>
          <p:spPr>
            <a:xfrm>
              <a:off x="7756636" y="4469046"/>
              <a:ext cx="720824" cy="399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latin typeface="+mn-lt"/>
                  <a:ea typeface="ＭＳ Ｐゴシック" pitchFamily="34" charset="-128"/>
                </a:rPr>
                <a:t>Grain Volume</a:t>
              </a:r>
            </a:p>
          </p:txBody>
        </p:sp>
        <p:sp>
          <p:nvSpPr>
            <p:cNvPr id="28" name="CasellaDiTesto 41"/>
            <p:cNvSpPr txBox="1"/>
            <p:nvPr/>
          </p:nvSpPr>
          <p:spPr>
            <a:xfrm>
              <a:off x="6643644" y="4324674"/>
              <a:ext cx="1220956" cy="553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 err="1">
                  <a:latin typeface="+mn-lt"/>
                  <a:ea typeface="ＭＳ Ｐゴシック" pitchFamily="34" charset="-128"/>
                </a:rPr>
                <a:t>Uniaxial</a:t>
              </a:r>
              <a:r>
                <a:rPr lang="en-GB" sz="1000" dirty="0">
                  <a:latin typeface="+mn-lt"/>
                  <a:ea typeface="ＭＳ Ｐゴシック" pitchFamily="34" charset="-128"/>
                </a:rPr>
                <a:t> Anisotropy Constant</a:t>
              </a:r>
            </a:p>
          </p:txBody>
        </p:sp>
        <p:cxnSp>
          <p:nvCxnSpPr>
            <p:cNvPr id="30" name="Connettore 1 59"/>
            <p:cNvCxnSpPr>
              <a:cxnSpLocks noChangeShapeType="1"/>
            </p:cNvCxnSpPr>
            <p:nvPr/>
          </p:nvCxnSpPr>
          <p:spPr bwMode="auto">
            <a:xfrm flipV="1">
              <a:off x="8009416" y="4842680"/>
              <a:ext cx="72000" cy="10800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31" name="Connettore 1 61"/>
            <p:cNvCxnSpPr>
              <a:cxnSpLocks noChangeShapeType="1"/>
            </p:cNvCxnSpPr>
            <p:nvPr/>
          </p:nvCxnSpPr>
          <p:spPr bwMode="auto">
            <a:xfrm flipH="1" flipV="1">
              <a:off x="7340260" y="4865552"/>
              <a:ext cx="108020" cy="107999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</p:grp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138863" y="4906963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entury Gothic" pitchFamily="34" charset="0"/>
              </a:rPr>
              <a:t>Stoner-Wolfarth system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289550" y="5734050"/>
            <a:ext cx="1558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entury Gothic" pitchFamily="34" charset="0"/>
              </a:rPr>
              <a:t>STABILITY FACTOR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910513" y="5373688"/>
            <a:ext cx="155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entury Gothic" pitchFamily="34" charset="0"/>
              </a:rPr>
              <a:t>10 Years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17992505">
            <a:off x="3973472" y="3352924"/>
            <a:ext cx="255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THERMAL</a:t>
            </a:r>
          </a:p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 STABILITY</a:t>
            </a:r>
          </a:p>
        </p:txBody>
      </p:sp>
      <p:graphicFrame>
        <p:nvGraphicFramePr>
          <p:cNvPr id="38" name="Tabel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01585"/>
              </p:ext>
            </p:extLst>
          </p:nvPr>
        </p:nvGraphicFramePr>
        <p:xfrm>
          <a:off x="1211263" y="4401108"/>
          <a:ext cx="2595562" cy="1619250"/>
        </p:xfrm>
        <a:graphic>
          <a:graphicData uri="http://schemas.openxmlformats.org/drawingml/2006/table">
            <a:tbl>
              <a:tblPr/>
              <a:tblGrid>
                <a:gridCol w="1558925"/>
                <a:gridCol w="10366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Recording Medium Material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K</a:t>
                      </a:r>
                      <a:r>
                        <a:rPr kumimoji="0" lang="en-GB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u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                   (10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6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J/m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3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SmCo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10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–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20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L1</a:t>
                      </a:r>
                      <a:r>
                        <a:rPr kumimoji="0" lang="en-GB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FePt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7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7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–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10 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79B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L1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CoPt</a:t>
                      </a:r>
                      <a:endParaRPr kumimoji="0" lang="en-GB" sz="1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~ 5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Co/Pt(Pd)</a:t>
                      </a:r>
                      <a:endParaRPr kumimoji="0" lang="en-GB" sz="1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~1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CoCrPt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0.2 – 0.5 </a:t>
                      </a:r>
                    </a:p>
                  </a:txBody>
                  <a:tcPr marL="91439" marR="91439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Box 3"/>
          <p:cNvSpPr txBox="1"/>
          <p:nvPr/>
        </p:nvSpPr>
        <p:spPr>
          <a:xfrm>
            <a:off x="4032250" y="4850370"/>
            <a:ext cx="1071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  <a:ea typeface="ＭＳ Ｐゴシック" charset="0"/>
                <a:cs typeface="Arial" charset="0"/>
              </a:rPr>
              <a:t>Thermally stable       at </a:t>
            </a:r>
            <a:r>
              <a:rPr lang="en-US" i="1" dirty="0">
                <a:latin typeface="+mj-lt"/>
                <a:ea typeface="ＭＳ Ｐゴシック" charset="0"/>
                <a:cs typeface="Arial" charset="0"/>
              </a:rPr>
              <a:t>D</a:t>
            </a:r>
            <a:r>
              <a:rPr lang="en-US" dirty="0">
                <a:latin typeface="+mj-lt"/>
                <a:ea typeface="ＭＳ Ｐゴシック" charset="0"/>
                <a:cs typeface="Arial" charset="0"/>
              </a:rPr>
              <a:t> = 3 nm </a:t>
            </a:r>
          </a:p>
        </p:txBody>
      </p:sp>
      <p:sp>
        <p:nvSpPr>
          <p:cNvPr id="40" name="Striped Right Arrow 7"/>
          <p:cNvSpPr/>
          <p:nvPr/>
        </p:nvSpPr>
        <p:spPr bwMode="auto">
          <a:xfrm>
            <a:off x="3887788" y="4910695"/>
            <a:ext cx="236537" cy="503238"/>
          </a:xfrm>
          <a:prstGeom prst="stripedRightArrow">
            <a:avLst/>
          </a:prstGeom>
          <a:solidFill>
            <a:srgbClr val="1079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29525" y="4962525"/>
            <a:ext cx="339725" cy="344488"/>
          </a:xfrm>
          <a:prstGeom prst="rect">
            <a:avLst/>
          </a:prstGeom>
          <a:solidFill>
            <a:srgbClr val="C7C9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graphicFrame>
        <p:nvGraphicFramePr>
          <p:cNvPr id="32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63015"/>
              </p:ext>
            </p:extLst>
          </p:nvPr>
        </p:nvGraphicFramePr>
        <p:xfrm>
          <a:off x="5724525" y="4941888"/>
          <a:ext cx="32115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7" name="Equation" r:id="rId3" imgW="1737000" imgH="420480" progId="Equation.3">
                  <p:embed/>
                </p:oleObj>
              </mc:Choice>
              <mc:Fallback>
                <p:oleObj name="Equation" r:id="rId3" imgW="1737000" imgH="4204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941888"/>
                        <a:ext cx="32115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rilemma - Triangl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31647"/>
          <a:stretch/>
        </p:blipFill>
        <p:spPr>
          <a:xfrm>
            <a:off x="3851920" y="2888940"/>
            <a:ext cx="1461183" cy="12499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20239"/>
            <a:ext cx="9036496" cy="541342"/>
          </a:xfrm>
        </p:spPr>
        <p:txBody>
          <a:bodyPr/>
          <a:lstStyle/>
          <a:p>
            <a:r>
              <a:rPr lang="en-GB" dirty="0" smtClean="0"/>
              <a:t>Hard Disk Drives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239257" y="2564904"/>
            <a:ext cx="657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SNR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8178117">
            <a:off x="4252390" y="3035191"/>
            <a:ext cx="554038" cy="585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93" y="9293"/>
                </a:moveTo>
                <a:cubicBezTo>
                  <a:pt x="18266" y="5339"/>
                  <a:pt x="14819" y="2469"/>
                  <a:pt x="10800" y="2469"/>
                </a:cubicBezTo>
                <a:cubicBezTo>
                  <a:pt x="6198" y="2469"/>
                  <a:pt x="2469" y="6198"/>
                  <a:pt x="2469" y="10800"/>
                </a:cubicBezTo>
                <a:cubicBezTo>
                  <a:pt x="2468" y="11095"/>
                  <a:pt x="2484" y="11390"/>
                  <a:pt x="2516" y="11683"/>
                </a:cubicBezTo>
                <a:lnTo>
                  <a:pt x="60" y="11945"/>
                </a:lnTo>
                <a:cubicBezTo>
                  <a:pt x="20" y="11565"/>
                  <a:pt x="0" y="1118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011" y="-1"/>
                  <a:pt x="20479" y="3721"/>
                  <a:pt x="21421" y="8846"/>
                </a:cubicBezTo>
                <a:lnTo>
                  <a:pt x="24077" y="8358"/>
                </a:lnTo>
                <a:lnTo>
                  <a:pt x="20920" y="12939"/>
                </a:lnTo>
                <a:lnTo>
                  <a:pt x="16338" y="9781"/>
                </a:lnTo>
                <a:lnTo>
                  <a:pt x="18993" y="9293"/>
                </a:lnTo>
                <a:close/>
              </a:path>
            </a:pathLst>
          </a:custGeom>
          <a:solidFill>
            <a:srgbClr val="CCCCE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180169" y="2037159"/>
            <a:ext cx="2790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Higher areal density require </a:t>
            </a:r>
            <a:r>
              <a:rPr lang="en-GB" sz="1600" cap="small" dirty="0">
                <a:latin typeface="+mn-lt"/>
                <a:ea typeface="ＭＳ Ｐゴシック" pitchFamily="34" charset="-128"/>
              </a:rPr>
              <a:t>smaller </a:t>
            </a:r>
            <a:r>
              <a:rPr lang="en-GB" sz="1600" cap="small" dirty="0" smtClean="0">
                <a:latin typeface="+mn-lt"/>
                <a:ea typeface="ＭＳ Ｐゴシック" pitchFamily="34" charset="-128"/>
              </a:rPr>
              <a:t>grains (D)</a:t>
            </a:r>
            <a:endParaRPr lang="en-GB" sz="1600" cap="small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54553"/>
              </p:ext>
            </p:extLst>
          </p:nvPr>
        </p:nvGraphicFramePr>
        <p:xfrm>
          <a:off x="3476597" y="1170675"/>
          <a:ext cx="21859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8" name="Equação" r:id="rId6" imgW="1079280" imgH="228600" progId="Equation.3">
                  <p:embed/>
                </p:oleObj>
              </mc:Choice>
              <mc:Fallback>
                <p:oleObj name="Equação" r:id="rId6" imgW="1079280" imgH="2286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597" y="1170675"/>
                        <a:ext cx="21859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154394" y="446765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Towards 1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Tbit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/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</a:t>
            </a:r>
            <a:r>
              <a:rPr lang="en-US" sz="1700" cap="small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1700" cap="smal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and Beyond – Recording </a:t>
            </a:r>
            <a:r>
              <a:rPr lang="en-US" sz="1700" cap="small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Trilemma</a:t>
            </a:r>
            <a:endParaRPr lang="en-US" sz="1700" cap="small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/>
        </p:blipFill>
        <p:spPr bwMode="auto">
          <a:xfrm>
            <a:off x="467544" y="1112168"/>
            <a:ext cx="2476500" cy="14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8297"/>
            <a:ext cx="1908212" cy="131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ccia in giù 44"/>
          <p:cNvSpPr/>
          <p:nvPr/>
        </p:nvSpPr>
        <p:spPr bwMode="auto">
          <a:xfrm>
            <a:off x="4452847" y="1634225"/>
            <a:ext cx="236537" cy="35083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851472" y="836712"/>
            <a:ext cx="1044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latin typeface="+mn-lt"/>
                <a:ea typeface="ＭＳ Ｐゴシック" pitchFamily="34" charset="-128"/>
              </a:rPr>
              <a:t>Number of grains per bit</a:t>
            </a:r>
          </a:p>
        </p:txBody>
      </p:sp>
      <p:cxnSp>
        <p:nvCxnSpPr>
          <p:cNvPr id="12" name="Straight Connector 51"/>
          <p:cNvCxnSpPr>
            <a:cxnSpLocks noChangeShapeType="1"/>
          </p:cNvCxnSpPr>
          <p:nvPr/>
        </p:nvCxnSpPr>
        <p:spPr bwMode="auto">
          <a:xfrm>
            <a:off x="2618507" y="2482478"/>
            <a:ext cx="1428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52"/>
          <p:cNvCxnSpPr>
            <a:cxnSpLocks noChangeShapeType="1"/>
          </p:cNvCxnSpPr>
          <p:nvPr/>
        </p:nvCxnSpPr>
        <p:spPr bwMode="auto">
          <a:xfrm>
            <a:off x="2771800" y="2330971"/>
            <a:ext cx="144463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2699792" y="2420888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6430963" y="3033713"/>
            <a:ext cx="2197301" cy="1420812"/>
            <a:chOff x="3178509" y="4725144"/>
            <a:chExt cx="1376300" cy="940485"/>
          </a:xfrm>
        </p:grpSpPr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 t="13934" r="5347"/>
            <a:stretch>
              <a:fillRect/>
            </a:stretch>
          </p:blipFill>
          <p:spPr bwMode="auto">
            <a:xfrm>
              <a:off x="3178509" y="4788028"/>
              <a:ext cx="1155293" cy="87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ttangolo 42008"/>
            <p:cNvSpPr>
              <a:spLocks noChangeArrowheads="1"/>
            </p:cNvSpPr>
            <p:nvPr/>
          </p:nvSpPr>
          <p:spPr bwMode="auto">
            <a:xfrm>
              <a:off x="3335616" y="4725144"/>
              <a:ext cx="231682" cy="2385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Rettangolo 79"/>
            <p:cNvSpPr>
              <a:spLocks noChangeArrowheads="1"/>
            </p:cNvSpPr>
            <p:nvPr/>
          </p:nvSpPr>
          <p:spPr bwMode="auto">
            <a:xfrm>
              <a:off x="3919296" y="4736703"/>
              <a:ext cx="231683" cy="23853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3" name="TextBox 95"/>
            <p:cNvSpPr txBox="1"/>
            <p:nvPr/>
          </p:nvSpPr>
          <p:spPr>
            <a:xfrm>
              <a:off x="4231521" y="5154930"/>
              <a:ext cx="323288" cy="203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kern="0" dirty="0">
                  <a:solidFill>
                    <a:sysClr val="windowText" lastClr="000000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D</a:t>
              </a:r>
              <a:r>
                <a:rPr lang="en-US" sz="1400" i="1" kern="0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E</a:t>
              </a:r>
              <a:r>
                <a:rPr lang="en-US" sz="1400" i="1" kern="0" baseline="-25000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24" name="Up Arrow 11"/>
            <p:cNvSpPr>
              <a:spLocks noChangeArrowheads="1"/>
            </p:cNvSpPr>
            <p:nvPr/>
          </p:nvSpPr>
          <p:spPr bwMode="auto">
            <a:xfrm>
              <a:off x="3357608" y="5125280"/>
              <a:ext cx="136987" cy="233246"/>
            </a:xfrm>
            <a:prstGeom prst="upArrow">
              <a:avLst>
                <a:gd name="adj1" fmla="val 50000"/>
                <a:gd name="adj2" fmla="val 50001"/>
              </a:avLst>
            </a:prstGeom>
            <a:solidFill>
              <a:srgbClr val="0A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  <p:sp>
          <p:nvSpPr>
            <p:cNvPr id="25" name="Down Arrow 12"/>
            <p:cNvSpPr>
              <a:spLocks noChangeArrowheads="1"/>
            </p:cNvSpPr>
            <p:nvPr/>
          </p:nvSpPr>
          <p:spPr bwMode="auto">
            <a:xfrm>
              <a:off x="3929240" y="5111177"/>
              <a:ext cx="144000" cy="252036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</p:grp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6832600" y="4365625"/>
            <a:ext cx="1827213" cy="649288"/>
            <a:chOff x="6649995" y="4324674"/>
            <a:chExt cx="1827465" cy="648877"/>
          </a:xfrm>
        </p:grpSpPr>
        <p:sp>
          <p:nvSpPr>
            <p:cNvPr id="27" name="CasellaDiTesto 40"/>
            <p:cNvSpPr txBox="1"/>
            <p:nvPr/>
          </p:nvSpPr>
          <p:spPr>
            <a:xfrm>
              <a:off x="7756636" y="4469046"/>
              <a:ext cx="720824" cy="399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latin typeface="+mn-lt"/>
                  <a:ea typeface="ＭＳ Ｐゴシック" pitchFamily="34" charset="-128"/>
                </a:rPr>
                <a:t>Grain Volume</a:t>
              </a:r>
            </a:p>
          </p:txBody>
        </p:sp>
        <p:sp>
          <p:nvSpPr>
            <p:cNvPr id="28" name="CasellaDiTesto 41"/>
            <p:cNvSpPr txBox="1"/>
            <p:nvPr/>
          </p:nvSpPr>
          <p:spPr>
            <a:xfrm>
              <a:off x="6643644" y="4324674"/>
              <a:ext cx="1220956" cy="553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 err="1">
                  <a:latin typeface="+mn-lt"/>
                  <a:ea typeface="ＭＳ Ｐゴシック" pitchFamily="34" charset="-128"/>
                </a:rPr>
                <a:t>Uniaxial</a:t>
              </a:r>
              <a:r>
                <a:rPr lang="en-GB" sz="1000" dirty="0">
                  <a:latin typeface="+mn-lt"/>
                  <a:ea typeface="ＭＳ Ｐゴシック" pitchFamily="34" charset="-128"/>
                </a:rPr>
                <a:t> Anisotropy Constant</a:t>
              </a:r>
            </a:p>
          </p:txBody>
        </p:sp>
        <p:cxnSp>
          <p:nvCxnSpPr>
            <p:cNvPr id="30" name="Connettore 1 59"/>
            <p:cNvCxnSpPr>
              <a:cxnSpLocks noChangeShapeType="1"/>
            </p:cNvCxnSpPr>
            <p:nvPr/>
          </p:nvCxnSpPr>
          <p:spPr bwMode="auto">
            <a:xfrm flipV="1">
              <a:off x="8009416" y="4842680"/>
              <a:ext cx="72000" cy="10800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31" name="Connettore 1 61"/>
            <p:cNvCxnSpPr>
              <a:cxnSpLocks noChangeShapeType="1"/>
            </p:cNvCxnSpPr>
            <p:nvPr/>
          </p:nvCxnSpPr>
          <p:spPr bwMode="auto">
            <a:xfrm flipH="1" flipV="1">
              <a:off x="7340260" y="4865552"/>
              <a:ext cx="108020" cy="107999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</p:grp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138863" y="4906963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entury Gothic" pitchFamily="34" charset="0"/>
              </a:rPr>
              <a:t>Stoner-Wolfarth system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289550" y="5734050"/>
            <a:ext cx="1558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entury Gothic" pitchFamily="34" charset="0"/>
              </a:rPr>
              <a:t>STABILITY FACTOR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910513" y="5373688"/>
            <a:ext cx="155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entury Gothic" pitchFamily="34" charset="0"/>
              </a:rPr>
              <a:t>10 Years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17992505">
            <a:off x="3973472" y="3352924"/>
            <a:ext cx="255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THERMAL</a:t>
            </a:r>
          </a:p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 STABILITY</a:t>
            </a:r>
          </a:p>
        </p:txBody>
      </p:sp>
      <p:graphicFrame>
        <p:nvGraphicFramePr>
          <p:cNvPr id="41" name="Tabel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00558"/>
              </p:ext>
            </p:extLst>
          </p:nvPr>
        </p:nvGraphicFramePr>
        <p:xfrm>
          <a:off x="83183" y="4393654"/>
          <a:ext cx="4668837" cy="1771650"/>
        </p:xfrm>
        <a:graphic>
          <a:graphicData uri="http://schemas.openxmlformats.org/drawingml/2006/table">
            <a:tbl>
              <a:tblPr/>
              <a:tblGrid>
                <a:gridCol w="1558925"/>
                <a:gridCol w="1130300"/>
                <a:gridCol w="942975"/>
                <a:gridCol w="10366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Recording Medium Material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K</a:t>
                      </a:r>
                      <a:r>
                        <a:rPr kumimoji="0" lang="en-GB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u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                   (10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6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J/m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3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Write Head Material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B</a:t>
                      </a:r>
                      <a:r>
                        <a:rPr kumimoji="0" lang="en-GB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                   (T)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SmCo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10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–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20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Co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35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Fe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2.4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L1</a:t>
                      </a:r>
                      <a:r>
                        <a:rPr kumimoji="0" lang="en-GB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FePt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79B4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7 –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10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→ </a:t>
                      </a:r>
                      <a:r>
                        <a:rPr kumimoji="0" lang="en-GB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m</a:t>
                      </a:r>
                      <a:r>
                        <a:rPr kumimoji="0" lang="en-GB" sz="1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</a:t>
                      </a:r>
                      <a:r>
                        <a:rPr kumimoji="0" lang="en-GB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H</a:t>
                      </a:r>
                      <a:r>
                        <a:rPr kumimoji="0" lang="en-GB" sz="1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sw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~ 5-6 T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7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CoNiFe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2.0 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L1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 CoPt</a:t>
                      </a:r>
                      <a:endParaRPr kumimoji="0" lang="en-GB" sz="1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~ 5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Ni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45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Fe</a:t>
                      </a:r>
                      <a:r>
                        <a:rPr kumimoji="0" lang="en-GB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55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1.5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Co/Pt(Pd)</a:t>
                      </a:r>
                      <a:endParaRPr kumimoji="0" lang="en-GB" sz="1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~1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CoCrPt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0.2 – 0.5 </a:t>
                      </a: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39" marR="91439" marT="45753" marB="457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131763" y="3104964"/>
            <a:ext cx="3122612" cy="1192212"/>
            <a:chOff x="131022" y="3248980"/>
            <a:chExt cx="3123532" cy="1192198"/>
          </a:xfrm>
        </p:grpSpPr>
        <p:graphicFrame>
          <p:nvGraphicFramePr>
            <p:cNvPr id="47" name="Oggetto 34"/>
            <p:cNvGraphicFramePr>
              <a:graphicFrameLocks noChangeAspect="1"/>
            </p:cNvGraphicFramePr>
            <p:nvPr/>
          </p:nvGraphicFramePr>
          <p:xfrm>
            <a:off x="310462" y="3655375"/>
            <a:ext cx="2944092" cy="414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89" name="Equation" r:id="rId10" imgW="1625416" imgH="228738" progId="Equation.3">
                    <p:embed/>
                  </p:oleObj>
                </mc:Choice>
                <mc:Fallback>
                  <p:oleObj name="Equation" r:id="rId10" imgW="1625416" imgH="228738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462" y="3655375"/>
                          <a:ext cx="2944092" cy="4143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CasellaDiTesto 82"/>
            <p:cNvSpPr txBox="1"/>
            <p:nvPr/>
          </p:nvSpPr>
          <p:spPr>
            <a:xfrm>
              <a:off x="131022" y="4041133"/>
              <a:ext cx="614543" cy="4000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latin typeface="+mn-lt"/>
                  <a:ea typeface="ＭＳ Ｐゴシック" pitchFamily="34" charset="-128"/>
                </a:rPr>
                <a:t>Writing Field</a:t>
              </a:r>
            </a:p>
          </p:txBody>
        </p:sp>
        <p:sp>
          <p:nvSpPr>
            <p:cNvPr id="49" name="CasellaDiTesto 83"/>
            <p:cNvSpPr txBox="1"/>
            <p:nvPr/>
          </p:nvSpPr>
          <p:spPr>
            <a:xfrm>
              <a:off x="1799976" y="3248980"/>
              <a:ext cx="935313" cy="4000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latin typeface="+mn-lt"/>
                  <a:ea typeface="ＭＳ Ｐゴシック" pitchFamily="34" charset="-128"/>
                </a:rPr>
                <a:t>Switching Field</a:t>
              </a:r>
            </a:p>
          </p:txBody>
        </p:sp>
        <p:cxnSp>
          <p:nvCxnSpPr>
            <p:cNvPr id="50" name="Connettore 1 75"/>
            <p:cNvCxnSpPr>
              <a:cxnSpLocks noChangeShapeType="1"/>
            </p:cNvCxnSpPr>
            <p:nvPr/>
          </p:nvCxnSpPr>
          <p:spPr bwMode="auto">
            <a:xfrm>
              <a:off x="2195009" y="3609020"/>
              <a:ext cx="0" cy="10800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</p:spPr>
        </p:cxnSp>
        <p:cxnSp>
          <p:nvCxnSpPr>
            <p:cNvPr id="51" name="Connettore 1 75"/>
            <p:cNvCxnSpPr>
              <a:cxnSpLocks noChangeShapeType="1"/>
            </p:cNvCxnSpPr>
            <p:nvPr/>
          </p:nvCxnSpPr>
          <p:spPr bwMode="auto">
            <a:xfrm>
              <a:off x="431540" y="3969060"/>
              <a:ext cx="0" cy="10800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</p:spPr>
        </p:cxn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3612876">
            <a:off x="3259086" y="3448713"/>
            <a:ext cx="1604927" cy="4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A4C70"/>
                </a:solidFill>
                <a:latin typeface="Century Gothic" pitchFamily="34" charset="0"/>
              </a:rPr>
              <a:t>WRITABILITY</a:t>
            </a:r>
          </a:p>
        </p:txBody>
      </p:sp>
    </p:spTree>
    <p:extLst>
      <p:ext uri="{BB962C8B-B14F-4D97-AF65-F5344CB8AC3E}">
        <p14:creationId xmlns:p14="http://schemas.microsoft.com/office/powerpoint/2010/main" val="66024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206567" y="762012"/>
            <a:ext cx="8901937" cy="1334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4016" y="8620"/>
            <a:ext cx="9036496" cy="54134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it-IT" dirty="0"/>
          </a:p>
        </p:txBody>
      </p:sp>
      <p:sp>
        <p:nvSpPr>
          <p:cNvPr id="4" name="TextBox 2"/>
          <p:cNvSpPr txBox="1"/>
          <p:nvPr/>
        </p:nvSpPr>
        <p:spPr>
          <a:xfrm>
            <a:off x="154394" y="435146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EXCHANGE COUPLED COMPOSITE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SYSTEMS for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MAGNETIC RECORDING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60" y="2096852"/>
            <a:ext cx="190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cap="small" dirty="0" smtClean="0">
                <a:solidFill>
                  <a:srgbClr val="113251"/>
                </a:solidFill>
                <a:latin typeface="+mj-lt"/>
              </a:rPr>
              <a:t>Type of interface</a:t>
            </a:r>
            <a:endParaRPr lang="en-US" sz="1800" b="1" cap="small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3930" y="278433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dirty="0" smtClean="0">
                <a:latin typeface="+mj-lt"/>
              </a:rPr>
              <a:t>Sharp interface.</a:t>
            </a:r>
          </a:p>
          <a:p>
            <a:pPr marL="171450" indent="-171450" algn="just">
              <a:buFont typeface="Arial"/>
              <a:buChar char="•"/>
            </a:pPr>
            <a:r>
              <a:rPr lang="en-US" dirty="0" smtClean="0">
                <a:latin typeface="+mj-lt"/>
              </a:rPr>
              <a:t>A non magnetic layer can be present to modulate the interface coupling.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4867014"/>
            <a:ext cx="220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The interface is an extend region where the anisotropy gradually varies from high to low values along the thickness.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172" y="753085"/>
            <a:ext cx="889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+mj-lt"/>
              </a:rPr>
              <a:t>Different ECC designs have been proposed, the difference being in the 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type of interface </a:t>
            </a:r>
            <a:r>
              <a:rPr lang="en-GB" sz="1400" dirty="0" smtClean="0">
                <a:latin typeface="+mj-lt"/>
              </a:rPr>
              <a:t>and 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section shape</a:t>
            </a:r>
            <a:r>
              <a:rPr lang="en-GB" sz="1400" dirty="0" smtClean="0">
                <a:latin typeface="+mj-lt"/>
              </a:rPr>
              <a:t> of soft and hard components.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2951" y="2096852"/>
            <a:ext cx="158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cap="small" dirty="0" smtClean="0">
                <a:solidFill>
                  <a:srgbClr val="113251"/>
                </a:solidFill>
                <a:latin typeface="+mj-lt"/>
              </a:rPr>
              <a:t>Section shape</a:t>
            </a:r>
            <a:endParaRPr lang="en-US" sz="1800" b="1" cap="small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2951" y="2401143"/>
            <a:ext cx="304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Conventional</a:t>
            </a:r>
            <a:r>
              <a:rPr lang="en-GB" sz="1400" dirty="0" smtClean="0">
                <a:latin typeface="+mj-lt"/>
              </a:rPr>
              <a:t> ECC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2951" y="3320988"/>
            <a:ext cx="241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Ledge-type </a:t>
            </a:r>
            <a:r>
              <a:rPr lang="en-GB" sz="1400" dirty="0" smtClean="0">
                <a:latin typeface="+mj-lt"/>
              </a:rPr>
              <a:t>ECC system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0172" y="1211338"/>
            <a:ext cx="8898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000" dirty="0" smtClean="0">
                <a:latin typeface="+mj-lt"/>
                <a:ea typeface="ＭＳ Ｐゴシック" charset="0"/>
                <a:cs typeface="ＭＳ Ｐゴシック" charset="0"/>
              </a:rPr>
              <a:t>F. </a:t>
            </a:r>
            <a:r>
              <a:rPr lang="en-US" sz="1000" dirty="0" err="1" smtClean="0">
                <a:latin typeface="+mj-lt"/>
                <a:ea typeface="ＭＳ Ｐゴシック" charset="0"/>
                <a:cs typeface="ＭＳ Ｐゴシック" charset="0"/>
              </a:rPr>
              <a:t>Casoli</a:t>
            </a:r>
            <a:r>
              <a:rPr lang="en-US" sz="10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000" i="1" dirty="0" smtClean="0">
                <a:latin typeface="+mj-lt"/>
                <a:ea typeface="ＭＳ Ｐゴシック" charset="0"/>
                <a:cs typeface="ＭＳ Ｐゴシック" charset="0"/>
              </a:rPr>
              <a:t>et al</a:t>
            </a:r>
            <a:r>
              <a:rPr lang="en-US" sz="1000" dirty="0" smtClean="0">
                <a:latin typeface="+mj-lt"/>
                <a:ea typeface="ＭＳ Ｐゴシック" charset="0"/>
                <a:cs typeface="ＭＳ Ｐゴシック" charset="0"/>
              </a:rPr>
              <a:t>., Ch. 5 in “Ultra</a:t>
            </a: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-High-Density Magnetic Recording: Storage Materials and Media </a:t>
            </a:r>
            <a:r>
              <a:rPr lang="it-IT" sz="1000" dirty="0" err="1" smtClean="0">
                <a:latin typeface="+mj-lt"/>
                <a:ea typeface="ＭＳ Ｐゴシック" charset="0"/>
                <a:cs typeface="ＭＳ Ｐゴシック" charset="0"/>
              </a:rPr>
              <a:t>Designs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”, G</a:t>
            </a:r>
            <a:r>
              <a:rPr lang="it-IT" sz="1000" dirty="0">
                <a:latin typeface="+mj-lt"/>
                <a:ea typeface="ＭＳ Ｐゴシック" charset="0"/>
                <a:cs typeface="ＭＳ Ｐゴシック" charset="0"/>
              </a:rPr>
              <a:t>. Varvaro and </a:t>
            </a:r>
            <a:r>
              <a:rPr lang="it-IT" sz="1000" dirty="0" err="1">
                <a:latin typeface="+mj-lt"/>
                <a:ea typeface="ＭＳ Ｐゴシック" charset="0"/>
                <a:cs typeface="ＭＳ Ｐゴシック" charset="0"/>
              </a:rPr>
              <a:t>F</a:t>
            </a:r>
            <a:r>
              <a:rPr lang="it-IT" sz="1000" dirty="0">
                <a:latin typeface="+mj-lt"/>
                <a:ea typeface="ＭＳ Ｐゴシック" charset="0"/>
                <a:cs typeface="ＭＳ Ｐゴシック" charset="0"/>
              </a:rPr>
              <a:t>. Casoli </a:t>
            </a:r>
            <a:r>
              <a:rPr lang="it-IT" sz="1000" dirty="0" err="1">
                <a:latin typeface="+mj-lt"/>
                <a:ea typeface="ＭＳ Ｐゴシック" charset="0"/>
                <a:cs typeface="ＭＳ Ｐゴシック" charset="0"/>
              </a:rPr>
              <a:t>Eds</a:t>
            </a:r>
            <a:r>
              <a:rPr lang="it-IT" sz="1000" dirty="0">
                <a:latin typeface="+mj-lt"/>
                <a:ea typeface="ＭＳ Ｐゴシック" charset="0"/>
                <a:cs typeface="ＭＳ Ｐゴシック" charset="0"/>
              </a:rPr>
              <a:t>., Pan Stanford Publishing 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(In </a:t>
            </a:r>
            <a:r>
              <a:rPr lang="it-IT" sz="1000" dirty="0" err="1" smtClean="0">
                <a:latin typeface="+mj-lt"/>
                <a:ea typeface="ＭＳ Ｐゴシック" charset="0"/>
                <a:cs typeface="ＭＳ Ｐゴシック" charset="0"/>
              </a:rPr>
              <a:t>preparation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 - </a:t>
            </a:r>
            <a:r>
              <a:rPr lang="it-IT" sz="1000" b="1" dirty="0" smtClean="0">
                <a:latin typeface="+mj-lt"/>
                <a:ea typeface="ＭＳ Ｐゴシック" charset="0"/>
                <a:cs typeface="ＭＳ Ｐゴシック" charset="0"/>
              </a:rPr>
              <a:t>2015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algn="just">
              <a:defRPr/>
            </a:pPr>
            <a:r>
              <a:rPr lang="fr-FR" sz="1000" dirty="0" smtClean="0">
                <a:latin typeface="+mj-lt"/>
              </a:rPr>
              <a:t>G. </a:t>
            </a:r>
            <a:r>
              <a:rPr lang="fr-FR" sz="1000" dirty="0" err="1" smtClean="0">
                <a:latin typeface="+mj-lt"/>
              </a:rPr>
              <a:t>Varvaro</a:t>
            </a:r>
            <a:r>
              <a:rPr lang="fr-FR" sz="1000" dirty="0" smtClean="0">
                <a:latin typeface="+mj-lt"/>
              </a:rPr>
              <a:t> </a:t>
            </a:r>
            <a:r>
              <a:rPr lang="fr-FR" sz="1000" i="1" dirty="0" smtClean="0">
                <a:latin typeface="+mj-lt"/>
              </a:rPr>
              <a:t>et al.</a:t>
            </a:r>
            <a:r>
              <a:rPr lang="fr-FR" sz="1000" dirty="0" smtClean="0">
                <a:latin typeface="+mj-lt"/>
              </a:rPr>
              <a:t>, </a:t>
            </a:r>
            <a:r>
              <a:rPr lang="fr-FR" sz="1000" i="1" dirty="0" smtClean="0">
                <a:latin typeface="+mj-lt"/>
              </a:rPr>
              <a:t>JMMM</a:t>
            </a:r>
            <a:r>
              <a:rPr lang="fr-FR" sz="1000" dirty="0" smtClean="0">
                <a:latin typeface="+mj-lt"/>
              </a:rPr>
              <a:t> 368 415 </a:t>
            </a:r>
            <a:r>
              <a:rPr lang="fr-FR" sz="1000" b="1" dirty="0" smtClean="0">
                <a:latin typeface="+mj-lt"/>
              </a:rPr>
              <a:t>2014</a:t>
            </a:r>
            <a:r>
              <a:rPr lang="it-IT" sz="1000" dirty="0" smtClean="0">
                <a:latin typeface="+mj-lt"/>
              </a:rPr>
              <a:t> </a:t>
            </a:r>
            <a:endParaRPr lang="it-IT" sz="10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lvl="0" algn="just"/>
            <a:r>
              <a:rPr lang="it-IT" sz="1000" dirty="0">
                <a:solidFill>
                  <a:prstClr val="black"/>
                </a:solidFill>
                <a:latin typeface="+mj-lt"/>
              </a:rPr>
              <a:t>D. </a:t>
            </a:r>
            <a:r>
              <a:rPr lang="it-IT" sz="1000" dirty="0" err="1">
                <a:solidFill>
                  <a:prstClr val="black"/>
                </a:solidFill>
                <a:latin typeface="+mj-lt"/>
              </a:rPr>
              <a:t>Goll</a:t>
            </a:r>
            <a:r>
              <a:rPr lang="it-IT" sz="1000" dirty="0">
                <a:solidFill>
                  <a:prstClr val="black"/>
                </a:solidFill>
                <a:latin typeface="+mj-lt"/>
              </a:rPr>
              <a:t> and 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T. </a:t>
            </a:r>
            <a:r>
              <a:rPr lang="it-IT" sz="1000" dirty="0" err="1">
                <a:solidFill>
                  <a:prstClr val="black"/>
                </a:solidFill>
                <a:latin typeface="+mj-lt"/>
              </a:rPr>
              <a:t>Bublat</a:t>
            </a:r>
            <a:r>
              <a:rPr lang="it-IT" sz="1000" dirty="0">
                <a:solidFill>
                  <a:prstClr val="black"/>
                </a:solidFill>
                <a:latin typeface="+mj-lt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+mj-lt"/>
              </a:rPr>
              <a:t>Phys</a:t>
            </a:r>
            <a:r>
              <a:rPr lang="it-IT" sz="1000" i="1" dirty="0">
                <a:solidFill>
                  <a:prstClr val="black"/>
                </a:solidFill>
                <a:latin typeface="+mj-lt"/>
              </a:rPr>
              <a:t>. Status Solidi A </a:t>
            </a:r>
            <a:r>
              <a:rPr lang="it-IT" sz="1000" dirty="0">
                <a:solidFill>
                  <a:prstClr val="black"/>
                </a:solidFill>
                <a:latin typeface="+mj-lt"/>
              </a:rPr>
              <a:t>210 1261 </a:t>
            </a:r>
            <a:r>
              <a:rPr lang="it-IT" sz="1000" b="1" dirty="0" smtClean="0">
                <a:solidFill>
                  <a:prstClr val="black"/>
                </a:solidFill>
                <a:latin typeface="+mj-lt"/>
              </a:rPr>
              <a:t>2013; 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D. </a:t>
            </a:r>
            <a:r>
              <a:rPr lang="it-IT" sz="1000" dirty="0" err="1" smtClean="0">
                <a:solidFill>
                  <a:prstClr val="black"/>
                </a:solidFill>
                <a:latin typeface="+mj-lt"/>
              </a:rPr>
              <a:t>Goll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 and S. </a:t>
            </a:r>
            <a:r>
              <a:rPr lang="it-IT" sz="1000" dirty="0" err="1" smtClean="0">
                <a:solidFill>
                  <a:prstClr val="black"/>
                </a:solidFill>
                <a:latin typeface="+mj-lt"/>
              </a:rPr>
              <a:t>Macke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it-IT" sz="1000" i="1" dirty="0">
                <a:solidFill>
                  <a:prstClr val="black"/>
                </a:solidFill>
              </a:rPr>
              <a:t>APL </a:t>
            </a:r>
            <a:r>
              <a:rPr lang="it-IT" sz="1000" dirty="0" smtClean="0">
                <a:solidFill>
                  <a:prstClr val="black"/>
                </a:solidFill>
                <a:latin typeface="+mn-lt"/>
              </a:rPr>
              <a:t>93 </a:t>
            </a:r>
            <a:r>
              <a:rPr lang="it-IT" sz="1000" dirty="0">
                <a:solidFill>
                  <a:prstClr val="black"/>
                </a:solidFill>
                <a:latin typeface="+mn-lt"/>
              </a:rPr>
              <a:t>152512 </a:t>
            </a:r>
            <a:r>
              <a:rPr lang="it-IT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it-IT" sz="1000" b="1" dirty="0" smtClean="0">
                <a:solidFill>
                  <a:prstClr val="black"/>
                </a:solidFill>
                <a:latin typeface="+mn-lt"/>
              </a:rPr>
              <a:t>2008 </a:t>
            </a:r>
          </a:p>
          <a:p>
            <a:pPr algn="just"/>
            <a:r>
              <a:rPr lang="en-US" sz="1000" dirty="0" smtClean="0">
                <a:solidFill>
                  <a:prstClr val="black"/>
                </a:solidFill>
                <a:latin typeface="+mj-lt"/>
              </a:rPr>
              <a:t>D. </a:t>
            </a:r>
            <a:r>
              <a:rPr lang="en-US" sz="1000" dirty="0" err="1" smtClean="0">
                <a:solidFill>
                  <a:prstClr val="black"/>
                </a:solidFill>
                <a:latin typeface="+mj-lt"/>
              </a:rPr>
              <a:t>Suess</a:t>
            </a:r>
            <a:r>
              <a:rPr lang="en-US" sz="1000" dirty="0" smtClean="0">
                <a:solidFill>
                  <a:prstClr val="black"/>
                </a:solidFill>
                <a:latin typeface="+mj-lt"/>
              </a:rPr>
              <a:t> et  al., </a:t>
            </a:r>
            <a:r>
              <a:rPr lang="en-US" sz="1000" i="1" dirty="0" smtClean="0">
                <a:solidFill>
                  <a:prstClr val="black"/>
                </a:solidFill>
                <a:latin typeface="+mj-lt"/>
              </a:rPr>
              <a:t>JMMM</a:t>
            </a:r>
            <a:r>
              <a:rPr lang="en-US" sz="1000" dirty="0" smtClean="0">
                <a:solidFill>
                  <a:prstClr val="black"/>
                </a:solidFill>
                <a:latin typeface="+mj-lt"/>
              </a:rPr>
              <a:t> 321 545 </a:t>
            </a:r>
            <a:r>
              <a:rPr lang="en-US" sz="1000" b="1" dirty="0" smtClean="0">
                <a:solidFill>
                  <a:prstClr val="black"/>
                </a:solidFill>
                <a:latin typeface="+mj-lt"/>
              </a:rPr>
              <a:t>2009; </a:t>
            </a:r>
            <a:r>
              <a:rPr lang="en-US" sz="1000" dirty="0">
                <a:latin typeface="Century Gothic" charset="0"/>
              </a:rPr>
              <a:t>A. Y </a:t>
            </a:r>
            <a:r>
              <a:rPr lang="en-US" sz="1000" dirty="0" err="1">
                <a:latin typeface="Century Gothic" charset="0"/>
              </a:rPr>
              <a:t>Dobin</a:t>
            </a:r>
            <a:r>
              <a:rPr lang="en-US" sz="1000" dirty="0">
                <a:latin typeface="Century Gothic" charset="0"/>
              </a:rPr>
              <a:t> </a:t>
            </a:r>
            <a:r>
              <a:rPr lang="en-US" sz="1000" i="1" dirty="0">
                <a:latin typeface="Century Gothic" charset="0"/>
              </a:rPr>
              <a:t>et al.</a:t>
            </a:r>
            <a:r>
              <a:rPr lang="en-US" sz="1000" dirty="0">
                <a:latin typeface="Century Gothic" charset="0"/>
              </a:rPr>
              <a:t>, </a:t>
            </a:r>
            <a:r>
              <a:rPr lang="en-US" sz="1000" i="1" dirty="0">
                <a:latin typeface="Century Gothic" charset="0"/>
              </a:rPr>
              <a:t>APL</a:t>
            </a:r>
            <a:r>
              <a:rPr lang="en-US" sz="1000" dirty="0">
                <a:latin typeface="Century Gothic" charset="0"/>
              </a:rPr>
              <a:t> 89 062512 </a:t>
            </a:r>
            <a:r>
              <a:rPr lang="en-US" sz="1000" b="1" dirty="0" smtClean="0">
                <a:latin typeface="Century Gothic" charset="0"/>
              </a:rPr>
              <a:t>2006</a:t>
            </a:r>
            <a:endParaRPr lang="en-US" sz="1000" b="1" dirty="0">
              <a:latin typeface="Century 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2396754"/>
            <a:ext cx="2403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Exchange-Spring </a:t>
            </a:r>
            <a:r>
              <a:rPr lang="en-US" sz="1400" dirty="0" smtClean="0">
                <a:solidFill>
                  <a:srgbClr val="113251"/>
                </a:solidFill>
                <a:latin typeface="+mj-lt"/>
              </a:rPr>
              <a:t>systems</a:t>
            </a:r>
            <a:endParaRPr lang="en-US" sz="1400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4168" y="2708920"/>
            <a:ext cx="29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prstClr val="black"/>
                </a:solidFill>
                <a:latin typeface="+mj-lt"/>
              </a:rPr>
              <a:t>The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cross sectional shape is identical for the hard and soft phases</a:t>
            </a:r>
            <a:endParaRPr lang="en-GB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5496" y="2662087"/>
            <a:ext cx="2952328" cy="1649405"/>
            <a:chOff x="-36512" y="2498861"/>
            <a:chExt cx="2952328" cy="1649405"/>
          </a:xfrm>
        </p:grpSpPr>
        <p:sp>
          <p:nvSpPr>
            <p:cNvPr id="47" name="Hexagon 22"/>
            <p:cNvSpPr/>
            <p:nvPr/>
          </p:nvSpPr>
          <p:spPr bwMode="auto">
            <a:xfrm>
              <a:off x="1318791" y="3717889"/>
              <a:ext cx="433135" cy="396229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600001" lon="10799999" rev="10799999"/>
              </a:camera>
              <a:lightRig rig="threePt" dir="t">
                <a:rot lat="0" lon="0" rev="8640000"/>
              </a:lightRig>
            </a:scene3d>
            <a:sp3d extrusionH="508000" contourW="12700" prstMaterial="matte">
              <a:extrusionClr>
                <a:schemeClr val="bg1">
                  <a:lumMod val="65000"/>
                </a:schemeClr>
              </a:extrusionClr>
              <a:contourClr>
                <a:schemeClr val="tx1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48" name="Straight Arrow Connector 66"/>
            <p:cNvCxnSpPr/>
            <p:nvPr/>
          </p:nvCxnSpPr>
          <p:spPr bwMode="auto">
            <a:xfrm flipV="1">
              <a:off x="1928391" y="2565052"/>
              <a:ext cx="0" cy="133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68"/>
            <p:cNvSpPr txBox="1"/>
            <p:nvPr/>
          </p:nvSpPr>
          <p:spPr bwMode="auto">
            <a:xfrm>
              <a:off x="1943708" y="2498861"/>
              <a:ext cx="266700" cy="24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i="1" dirty="0">
                  <a:latin typeface="+mj-lt"/>
                  <a:ea typeface="ＭＳ Ｐゴシック" pitchFamily="34" charset="-128"/>
                  <a:cs typeface="+mn-cs"/>
                </a:rPr>
                <a:t>Z</a:t>
              </a:r>
            </a:p>
          </p:txBody>
        </p:sp>
        <p:cxnSp>
          <p:nvCxnSpPr>
            <p:cNvPr id="50" name="Straight Connector 71"/>
            <p:cNvCxnSpPr>
              <a:cxnSpLocks noChangeShapeType="1"/>
            </p:cNvCxnSpPr>
            <p:nvPr/>
          </p:nvCxnSpPr>
          <p:spPr bwMode="auto">
            <a:xfrm>
              <a:off x="2423853" y="3509589"/>
              <a:ext cx="0" cy="395779"/>
            </a:xfrm>
            <a:prstGeom prst="line">
              <a:avLst/>
            </a:prstGeom>
            <a:noFill/>
            <a:ln w="28575" cmpd="sng">
              <a:solidFill>
                <a:srgbClr val="0049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74"/>
            <p:cNvCxnSpPr>
              <a:cxnSpLocks noChangeShapeType="1"/>
            </p:cNvCxnSpPr>
            <p:nvPr/>
          </p:nvCxnSpPr>
          <p:spPr bwMode="auto">
            <a:xfrm>
              <a:off x="2028411" y="2792510"/>
              <a:ext cx="0" cy="565124"/>
            </a:xfrm>
            <a:prstGeom prst="line">
              <a:avLst/>
            </a:prstGeom>
            <a:noFill/>
            <a:ln w="28575" cmpd="sng">
              <a:solidFill>
                <a:srgbClr val="0049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86"/>
            <p:cNvCxnSpPr/>
            <p:nvPr/>
          </p:nvCxnSpPr>
          <p:spPr bwMode="auto">
            <a:xfrm flipH="1">
              <a:off x="2026816" y="3357634"/>
              <a:ext cx="1595" cy="5453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88"/>
            <p:cNvCxnSpPr>
              <a:cxnSpLocks noChangeShapeType="1"/>
            </p:cNvCxnSpPr>
            <p:nvPr/>
          </p:nvCxnSpPr>
          <p:spPr bwMode="auto">
            <a:xfrm>
              <a:off x="1751926" y="3501008"/>
              <a:ext cx="276484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89"/>
            <p:cNvCxnSpPr>
              <a:cxnSpLocks noChangeShapeType="1"/>
            </p:cNvCxnSpPr>
            <p:nvPr/>
          </p:nvCxnSpPr>
          <p:spPr bwMode="auto">
            <a:xfrm>
              <a:off x="2026825" y="3498688"/>
              <a:ext cx="403375" cy="2320"/>
            </a:xfrm>
            <a:prstGeom prst="line">
              <a:avLst/>
            </a:prstGeom>
            <a:noFill/>
            <a:ln w="28575" cmpd="sng">
              <a:solidFill>
                <a:srgbClr val="0049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88"/>
            <p:cNvCxnSpPr>
              <a:cxnSpLocks noChangeShapeType="1"/>
            </p:cNvCxnSpPr>
            <p:nvPr/>
          </p:nvCxnSpPr>
          <p:spPr bwMode="auto">
            <a:xfrm>
              <a:off x="1763678" y="2804721"/>
              <a:ext cx="276484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Arrow Connector 11"/>
            <p:cNvCxnSpPr>
              <a:cxnSpLocks noChangeShapeType="1"/>
            </p:cNvCxnSpPr>
            <p:nvPr/>
          </p:nvCxnSpPr>
          <p:spPr bwMode="auto">
            <a:xfrm>
              <a:off x="1776157" y="3892525"/>
              <a:ext cx="971543" cy="0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Box 56"/>
            <p:cNvSpPr txBox="1"/>
            <p:nvPr/>
          </p:nvSpPr>
          <p:spPr bwMode="auto">
            <a:xfrm>
              <a:off x="2639591" y="3863330"/>
              <a:ext cx="276225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+mj-lt"/>
                  <a:ea typeface="ＭＳ Ｐゴシック" pitchFamily="34" charset="-128"/>
                  <a:cs typeface="+mn-cs"/>
                </a:rPr>
                <a:t>K</a:t>
              </a:r>
              <a:endParaRPr lang="en-US" i="1" baseline="-25000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2244304" y="3863330"/>
              <a:ext cx="347662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 err="1">
                  <a:latin typeface="+mj-lt"/>
                  <a:ea typeface="ＭＳ Ｐゴシック" pitchFamily="34" charset="-128"/>
                  <a:cs typeface="+mn-cs"/>
                </a:rPr>
                <a:t>K</a:t>
              </a:r>
              <a:r>
                <a:rPr lang="en-US" b="1" i="1" baseline="-25000" dirty="0" err="1">
                  <a:latin typeface="+mj-lt"/>
                  <a:ea typeface="ＭＳ Ｐゴシック" pitchFamily="34" charset="-128"/>
                  <a:cs typeface="+mn-cs"/>
                </a:rPr>
                <a:t>h</a:t>
              </a:r>
              <a:endParaRPr lang="en-US" b="1" i="1" baseline="-25000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1871700" y="3871267"/>
              <a:ext cx="4205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latin typeface="+mj-lt"/>
                  <a:ea typeface="ＭＳ Ｐゴシック" pitchFamily="34" charset="-128"/>
                  <a:cs typeface="+mn-cs"/>
                </a:rPr>
                <a:t>K</a:t>
              </a:r>
              <a:r>
                <a:rPr lang="en-US" b="1" i="1" baseline="-25000" dirty="0">
                  <a:latin typeface="+mj-lt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60" name="Hexagon 24"/>
            <p:cNvSpPr/>
            <p:nvPr/>
          </p:nvSpPr>
          <p:spPr bwMode="auto">
            <a:xfrm>
              <a:off x="1318973" y="3285428"/>
              <a:ext cx="433135" cy="396229"/>
            </a:xfrm>
            <a:prstGeom prst="hexagon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600001" lon="10799999" rev="10799999"/>
              </a:camera>
              <a:lightRig rig="threePt" dir="t">
                <a:rot lat="0" lon="0" rev="8640000"/>
              </a:lightRig>
            </a:scene3d>
            <a:sp3d extrusionH="127000" contourW="12700" prstMaterial="matte">
              <a:extrusionClr>
                <a:srgbClr val="BDBF18"/>
              </a:extrusionClr>
              <a:contourClr>
                <a:schemeClr val="tx1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1" name="Hexagon 24"/>
            <p:cNvSpPr/>
            <p:nvPr/>
          </p:nvSpPr>
          <p:spPr bwMode="auto">
            <a:xfrm>
              <a:off x="1318973" y="3165205"/>
              <a:ext cx="433135" cy="396229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600001" lon="10799999" rev="10799999"/>
              </a:camera>
              <a:lightRig rig="threePt" dir="t">
                <a:rot lat="0" lon="0" rev="8640000"/>
              </a:lightRig>
            </a:scene3d>
            <a:sp3d extrusionH="635000" contourW="12700" prstMaterial="matte">
              <a:extrusionClr>
                <a:schemeClr val="bg1">
                  <a:lumMod val="95000"/>
                </a:schemeClr>
              </a:extrusionClr>
              <a:contourClr>
                <a:schemeClr val="tx1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62" name="Straight Connector 88"/>
            <p:cNvCxnSpPr>
              <a:cxnSpLocks noChangeShapeType="1"/>
            </p:cNvCxnSpPr>
            <p:nvPr/>
          </p:nvCxnSpPr>
          <p:spPr bwMode="auto">
            <a:xfrm>
              <a:off x="1768023" y="3357634"/>
              <a:ext cx="276484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467544" y="3636772"/>
              <a:ext cx="804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H</a:t>
              </a:r>
              <a:r>
                <a:rPr lang="en-US" dirty="0" smtClean="0">
                  <a:latin typeface="+mj-lt"/>
                </a:rPr>
                <a:t>ard FM</a:t>
              </a:r>
              <a:endParaRPr lang="en-US" dirty="0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36512" y="3219363"/>
              <a:ext cx="14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Non magnetic interlayer</a:t>
              </a:r>
              <a:endParaRPr lang="en-US" dirty="0"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6282" y="2899973"/>
              <a:ext cx="7233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oft FM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7504" y="3897052"/>
            <a:ext cx="2241573" cy="2327275"/>
            <a:chOff x="3698666" y="1786843"/>
            <a:chExt cx="2241573" cy="2327275"/>
          </a:xfrm>
        </p:grpSpPr>
        <p:grpSp>
          <p:nvGrpSpPr>
            <p:cNvPr id="67" name="Group 66"/>
            <p:cNvGrpSpPr/>
            <p:nvPr/>
          </p:nvGrpSpPr>
          <p:grpSpPr>
            <a:xfrm>
              <a:off x="4247964" y="1786843"/>
              <a:ext cx="1692275" cy="2327275"/>
              <a:chOff x="4247964" y="1786843"/>
              <a:chExt cx="1692275" cy="2327275"/>
            </a:xfrm>
          </p:grpSpPr>
          <p:grpSp>
            <p:nvGrpSpPr>
              <p:cNvPr id="70" name="Gruppo 11"/>
              <p:cNvGrpSpPr>
                <a:grpSpLocks/>
              </p:cNvGrpSpPr>
              <p:nvPr/>
            </p:nvGrpSpPr>
            <p:grpSpPr bwMode="auto">
              <a:xfrm>
                <a:off x="4247964" y="1786843"/>
                <a:ext cx="1692275" cy="2327275"/>
                <a:chOff x="4751360" y="155369"/>
                <a:chExt cx="1692542" cy="2328730"/>
              </a:xfrm>
            </p:grpSpPr>
            <p:pic>
              <p:nvPicPr>
                <p:cNvPr id="72" name="Picture 4" descr="Untitled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60" y="1031328"/>
                  <a:ext cx="518364" cy="1243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3" name="Gruppo 10"/>
                <p:cNvGrpSpPr>
                  <a:grpSpLocks/>
                </p:cNvGrpSpPr>
                <p:nvPr/>
              </p:nvGrpSpPr>
              <p:grpSpPr bwMode="auto">
                <a:xfrm>
                  <a:off x="5184816" y="155369"/>
                  <a:ext cx="1259086" cy="2328730"/>
                  <a:chOff x="5184816" y="155369"/>
                  <a:chExt cx="1259086" cy="2328730"/>
                </a:xfrm>
              </p:grpSpPr>
              <p:cxnSp>
                <p:nvCxnSpPr>
                  <p:cNvPr id="74" name="Straight Arrow Connector 73"/>
                  <p:cNvCxnSpPr/>
                  <p:nvPr/>
                </p:nvCxnSpPr>
                <p:spPr bwMode="auto">
                  <a:xfrm flipH="1" flipV="1">
                    <a:off x="5405513" y="1154530"/>
                    <a:ext cx="11115" cy="126920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arrow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5" name="Straight Arrow Connector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29714" y="1145446"/>
                    <a:ext cx="97220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F7F7F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6" name="TextBox 75"/>
                  <p:cNvSpPr txBox="1"/>
                  <p:nvPr/>
                </p:nvSpPr>
                <p:spPr bwMode="auto">
                  <a:xfrm>
                    <a:off x="6100948" y="1125937"/>
                    <a:ext cx="342954" cy="27639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i="1" dirty="0">
                        <a:latin typeface="+mj-lt"/>
                        <a:ea typeface="ＭＳ Ｐゴシック" pitchFamily="34" charset="-128"/>
                        <a:cs typeface="+mn-cs"/>
                      </a:rPr>
                      <a:t>K</a:t>
                    </a:r>
                    <a:endParaRPr lang="en-US" i="1" baseline="-25000" dirty="0">
                      <a:latin typeface="+mj-lt"/>
                      <a:ea typeface="ＭＳ Ｐゴシック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77" name="Straight Connector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56076" y="2153373"/>
                    <a:ext cx="8229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F7F7F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8" name="TextBox 77"/>
                  <p:cNvSpPr txBox="1"/>
                  <p:nvPr/>
                </p:nvSpPr>
                <p:spPr bwMode="auto">
                  <a:xfrm>
                    <a:off x="5753231" y="868602"/>
                    <a:ext cx="377885" cy="27798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i="1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K</a:t>
                    </a:r>
                    <a:r>
                      <a:rPr lang="en-US" b="1" i="1" baseline="-25000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h</a:t>
                    </a:r>
                    <a:endParaRPr lang="en-US" b="1" i="1" baseline="-25000" dirty="0">
                      <a:latin typeface="+mj-lt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 bwMode="auto">
                  <a:xfrm>
                    <a:off x="5357880" y="879722"/>
                    <a:ext cx="395350" cy="27717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i="1" dirty="0">
                        <a:latin typeface="+mj-lt"/>
                        <a:ea typeface="ＭＳ Ｐゴシック" pitchFamily="34" charset="-128"/>
                        <a:cs typeface="+mn-cs"/>
                      </a:rPr>
                      <a:t>K</a:t>
                    </a:r>
                    <a:r>
                      <a:rPr lang="en-US" b="1" i="1" baseline="-25000" dirty="0">
                        <a:latin typeface="+mj-lt"/>
                        <a:ea typeface="ＭＳ Ｐゴシック" pitchFamily="34" charset="-128"/>
                        <a:cs typeface="+mn-cs"/>
                      </a:rPr>
                      <a:t>s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 bwMode="auto">
                  <a:xfrm>
                    <a:off x="5184816" y="2207701"/>
                    <a:ext cx="250865" cy="27639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i="1" dirty="0">
                        <a:latin typeface="+mj-lt"/>
                        <a:ea typeface="ＭＳ Ｐゴシック" pitchFamily="34" charset="-128"/>
                        <a:cs typeface="+mn-cs"/>
                      </a:rPr>
                      <a:t>z</a:t>
                    </a:r>
                  </a:p>
                </p:txBody>
              </p:sp>
              <p:sp>
                <p:nvSpPr>
                  <p:cNvPr id="81" name="Arc 80"/>
                  <p:cNvSpPr/>
                  <p:nvPr/>
                </p:nvSpPr>
                <p:spPr bwMode="auto">
                  <a:xfrm rot="10800000">
                    <a:off x="5494427" y="155369"/>
                    <a:ext cx="858974" cy="1993558"/>
                  </a:xfrm>
                  <a:prstGeom prst="arc">
                    <a:avLst>
                      <a:gd name="adj1" fmla="val 16155605"/>
                      <a:gd name="adj2" fmla="val 21575755"/>
                    </a:avLst>
                  </a:prstGeom>
                  <a:solidFill>
                    <a:srgbClr val="FFFFFF"/>
                  </a:solidFill>
                  <a:ln w="28575" cap="flat" cmpd="sng" algn="ctr">
                    <a:solidFill>
                      <a:srgbClr val="00498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ea typeface="ＭＳ Ｐゴシック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5929471" y="1146588"/>
                    <a:ext cx="0" cy="10071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3" name="TextBox 82"/>
                  <p:cNvSpPr txBox="1"/>
                  <p:nvPr/>
                </p:nvSpPr>
                <p:spPr bwMode="auto">
                  <a:xfrm>
                    <a:off x="5994569" y="2007551"/>
                    <a:ext cx="327077" cy="27798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i="1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t</a:t>
                    </a:r>
                    <a:r>
                      <a:rPr lang="en-US" i="1" baseline="-25000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G</a:t>
                    </a:r>
                    <a:endParaRPr lang="en-US" i="1" baseline="-25000" dirty="0">
                      <a:latin typeface="+mj-lt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  <p:graphicFrame>
            <p:nvGraphicFramePr>
              <p:cNvPr id="71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008212"/>
                  </p:ext>
                </p:extLst>
              </p:nvPr>
            </p:nvGraphicFramePr>
            <p:xfrm>
              <a:off x="5087752" y="3069543"/>
              <a:ext cx="673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639" name="Equation" r:id="rId5" imgW="658080" imgH="219240" progId="Equation.3">
                      <p:embed/>
                    </p:oleObj>
                  </mc:Choice>
                  <mc:Fallback>
                    <p:oleObj name="Equation" r:id="rId5" imgW="658080" imgH="219240" progId="Equation.3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7752" y="3069543"/>
                            <a:ext cx="67310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8" name="TextBox 67"/>
            <p:cNvSpPr txBox="1"/>
            <p:nvPr/>
          </p:nvSpPr>
          <p:spPr>
            <a:xfrm>
              <a:off x="3698666" y="3579389"/>
              <a:ext cx="62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H</a:t>
              </a:r>
              <a:r>
                <a:rPr lang="en-US" dirty="0" smtClean="0">
                  <a:latin typeface="+mj-lt"/>
                </a:rPr>
                <a:t>ard FM</a:t>
              </a:r>
              <a:endParaRPr lang="en-US" dirty="0"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0638" y="2571291"/>
              <a:ext cx="507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oft FM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4711798" y="3548045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988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ingle-element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structures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16016" y="4556157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988"/>
                </a:solidFill>
                <a:latin typeface="+mj-lt"/>
              </a:rPr>
              <a:t>Nano-patterned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geometries </a:t>
            </a:r>
          </a:p>
        </p:txBody>
      </p:sp>
      <p:sp>
        <p:nvSpPr>
          <p:cNvPr id="173" name="Rectangle 90"/>
          <p:cNvSpPr/>
          <p:nvPr/>
        </p:nvSpPr>
        <p:spPr bwMode="auto">
          <a:xfrm>
            <a:off x="5424806" y="2571372"/>
            <a:ext cx="365775" cy="8229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4500000" lon="3300000" rev="4500000"/>
            </a:camera>
            <a:lightRig rig="threePt" dir="t">
              <a:rot lat="0" lon="0" rev="8640000"/>
            </a:lightRig>
          </a:scene3d>
          <a:sp3d extrusionH="190500" contourW="12700">
            <a:extrusionClr>
              <a:schemeClr val="bg1">
                <a:lumMod val="95000"/>
              </a:schemeClr>
            </a:extrusionClr>
          </a:sp3d>
        </p:spPr>
        <p:txBody>
          <a:bodyPr/>
          <a:lstStyle/>
          <a:p>
            <a:pPr algn="ctr">
              <a:defRPr/>
            </a:pPr>
            <a:endParaRPr lang="en-US" sz="1200">
              <a:cs typeface="Arial" pitchFamily="34" charset="0"/>
            </a:endParaRPr>
          </a:p>
        </p:txBody>
      </p:sp>
      <p:sp>
        <p:nvSpPr>
          <p:cNvPr id="208" name="Rectangle 90"/>
          <p:cNvSpPr/>
          <p:nvPr/>
        </p:nvSpPr>
        <p:spPr bwMode="auto">
          <a:xfrm>
            <a:off x="5489669" y="2757624"/>
            <a:ext cx="365775" cy="82290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4500000" lon="3300000" rev="4500000"/>
            </a:camera>
            <a:lightRig rig="threePt" dir="t">
              <a:rot lat="0" lon="0" rev="8640000"/>
            </a:lightRig>
          </a:scene3d>
          <a:sp3d extrusionH="190500" contourW="12700">
            <a:extrusionClr>
              <a:schemeClr val="bg1">
                <a:lumMod val="65000"/>
              </a:schemeClr>
            </a:extrusionClr>
          </a:sp3d>
        </p:spPr>
        <p:txBody>
          <a:bodyPr/>
          <a:lstStyle/>
          <a:p>
            <a:pPr algn="ctr">
              <a:defRPr/>
            </a:pPr>
            <a:endParaRPr lang="en-US" sz="1200"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280047">
            <a:off x="5292608" y="2909617"/>
            <a:ext cx="487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+mj-lt"/>
              </a:rPr>
              <a:t>Hard</a:t>
            </a:r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9" name="CasellaDiTesto 208"/>
          <p:cNvSpPr txBox="1"/>
          <p:nvPr/>
        </p:nvSpPr>
        <p:spPr>
          <a:xfrm rot="20303634">
            <a:off x="5250808" y="273008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Soft</a:t>
            </a:r>
            <a:endParaRPr lang="en-GB" sz="1000" dirty="0">
              <a:latin typeface="+mj-lt"/>
            </a:endParaRPr>
          </a:p>
        </p:txBody>
      </p:sp>
      <p:pic>
        <p:nvPicPr>
          <p:cNvPr id="84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6"/>
          <a:stretch>
            <a:fillRect/>
          </a:stretch>
        </p:blipFill>
        <p:spPr>
          <a:xfrm>
            <a:off x="4737198" y="4772464"/>
            <a:ext cx="3543214" cy="1356836"/>
          </a:xfrm>
          <a:prstGeom prst="rect">
            <a:avLst/>
          </a:prstGeom>
        </p:spPr>
      </p:pic>
      <p:sp>
        <p:nvSpPr>
          <p:cNvPr id="85" name="TextBox 13"/>
          <p:cNvSpPr txBox="1"/>
          <p:nvPr/>
        </p:nvSpPr>
        <p:spPr>
          <a:xfrm>
            <a:off x="162649" y="4287129"/>
            <a:ext cx="159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Graded</a:t>
            </a:r>
            <a:r>
              <a:rPr lang="en-US" sz="1400" b="1" dirty="0" smtClean="0">
                <a:solidFill>
                  <a:srgbClr val="11325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113251"/>
                </a:solidFill>
                <a:latin typeface="+mj-lt"/>
              </a:rPr>
              <a:t>systems</a:t>
            </a:r>
            <a:endParaRPr lang="en-US" sz="1400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86" name="Rettangolo 6"/>
          <p:cNvSpPr/>
          <p:nvPr/>
        </p:nvSpPr>
        <p:spPr>
          <a:xfrm>
            <a:off x="4711798" y="3548045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988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ingle-element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structures </a:t>
            </a:r>
          </a:p>
        </p:txBody>
      </p:sp>
      <p:sp>
        <p:nvSpPr>
          <p:cNvPr id="87" name="Rettangolo 8"/>
          <p:cNvSpPr/>
          <p:nvPr/>
        </p:nvSpPr>
        <p:spPr>
          <a:xfrm>
            <a:off x="4716016" y="4556157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988"/>
                </a:solidFill>
                <a:latin typeface="+mj-lt"/>
              </a:rPr>
              <a:t>Nano-patterned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geometries </a:t>
            </a:r>
          </a:p>
        </p:txBody>
      </p:sp>
      <p:sp>
        <p:nvSpPr>
          <p:cNvPr id="88" name="Rectangle 26"/>
          <p:cNvSpPr/>
          <p:nvPr/>
        </p:nvSpPr>
        <p:spPr>
          <a:xfrm>
            <a:off x="7416316" y="4833156"/>
            <a:ext cx="159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 smtClean="0">
                <a:solidFill>
                  <a:prstClr val="black"/>
                </a:solidFill>
                <a:latin typeface="Century Gothic"/>
              </a:rPr>
              <a:t>The </a:t>
            </a:r>
            <a:r>
              <a:rPr lang="en-GB" dirty="0">
                <a:solidFill>
                  <a:prstClr val="black"/>
                </a:solidFill>
                <a:latin typeface="Century Gothic"/>
              </a:rPr>
              <a:t>section size of the soft phase is more </a:t>
            </a:r>
            <a:r>
              <a:rPr lang="en-GB" dirty="0" smtClean="0">
                <a:solidFill>
                  <a:prstClr val="black"/>
                </a:solidFill>
                <a:latin typeface="Century Gothic"/>
              </a:rPr>
              <a:t>extended.</a:t>
            </a:r>
            <a:endParaRPr lang="en-GB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89" name="Immagine 88" descr="Figure 1-2.png"/>
          <p:cNvPicPr/>
          <p:nvPr/>
        </p:nvPicPr>
        <p:blipFill>
          <a:blip r:embed="rId8" cstate="print"/>
          <a:srcRect t="8879" b="60165"/>
          <a:stretch>
            <a:fillRect/>
          </a:stretch>
        </p:blipFill>
        <p:spPr>
          <a:xfrm>
            <a:off x="5264245" y="3791100"/>
            <a:ext cx="3016168" cy="80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60" y="2096852"/>
            <a:ext cx="190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cap="small" dirty="0" smtClean="0">
                <a:solidFill>
                  <a:srgbClr val="113251"/>
                </a:solidFill>
                <a:latin typeface="+mj-lt"/>
              </a:rPr>
              <a:t>Type of interface</a:t>
            </a:r>
            <a:endParaRPr lang="en-US" sz="1800" b="1" cap="small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3930" y="278433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dirty="0" smtClean="0">
                <a:latin typeface="+mj-lt"/>
              </a:rPr>
              <a:t>Sharp interface.</a:t>
            </a:r>
          </a:p>
          <a:p>
            <a:pPr marL="171450" indent="-171450" algn="just">
              <a:buFont typeface="Arial"/>
              <a:buChar char="•"/>
            </a:pPr>
            <a:r>
              <a:rPr lang="en-US" dirty="0" smtClean="0">
                <a:latin typeface="+mj-lt"/>
              </a:rPr>
              <a:t>A non magnetic layer can be present to modulate the interface coupling.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4867014"/>
            <a:ext cx="220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The interface is an extend region where the anisotropy gradually varies from high to low values along the thickness.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2951" y="2096852"/>
            <a:ext cx="158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cap="small" dirty="0" smtClean="0">
                <a:solidFill>
                  <a:srgbClr val="113251"/>
                </a:solidFill>
                <a:latin typeface="+mj-lt"/>
              </a:rPr>
              <a:t>Section shape</a:t>
            </a:r>
            <a:endParaRPr lang="en-US" sz="1800" b="1" cap="small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2951" y="2401143"/>
            <a:ext cx="304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Conventional</a:t>
            </a:r>
            <a:r>
              <a:rPr lang="en-GB" sz="1400" dirty="0" smtClean="0">
                <a:latin typeface="+mj-lt"/>
              </a:rPr>
              <a:t> ECC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2951" y="3320988"/>
            <a:ext cx="241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Ledge-type </a:t>
            </a:r>
            <a:r>
              <a:rPr lang="en-GB" sz="1400" dirty="0" smtClean="0">
                <a:latin typeface="+mj-lt"/>
              </a:rPr>
              <a:t>ECC system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2396754"/>
            <a:ext cx="2403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Exchange-Spring </a:t>
            </a:r>
            <a:r>
              <a:rPr lang="en-US" sz="1400" dirty="0" smtClean="0">
                <a:solidFill>
                  <a:srgbClr val="113251"/>
                </a:solidFill>
                <a:latin typeface="+mj-lt"/>
              </a:rPr>
              <a:t>systems</a:t>
            </a:r>
            <a:endParaRPr lang="en-US" sz="1400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4168" y="2708920"/>
            <a:ext cx="29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prstClr val="black"/>
                </a:solidFill>
                <a:latin typeface="+mj-lt"/>
              </a:rPr>
              <a:t>The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cross sectional shape is identical for the hard and soft phases</a:t>
            </a:r>
            <a:endParaRPr lang="en-GB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5496" y="2662087"/>
            <a:ext cx="2952328" cy="1649405"/>
            <a:chOff x="-36512" y="2498861"/>
            <a:chExt cx="2952328" cy="1649405"/>
          </a:xfrm>
        </p:grpSpPr>
        <p:sp>
          <p:nvSpPr>
            <p:cNvPr id="47" name="Hexagon 22"/>
            <p:cNvSpPr/>
            <p:nvPr/>
          </p:nvSpPr>
          <p:spPr bwMode="auto">
            <a:xfrm>
              <a:off x="1318791" y="3717889"/>
              <a:ext cx="433135" cy="396229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600001" lon="10799999" rev="10799999"/>
              </a:camera>
              <a:lightRig rig="threePt" dir="t">
                <a:rot lat="0" lon="0" rev="8640000"/>
              </a:lightRig>
            </a:scene3d>
            <a:sp3d extrusionH="508000" contourW="12700" prstMaterial="matte">
              <a:extrusionClr>
                <a:schemeClr val="bg1">
                  <a:lumMod val="65000"/>
                </a:schemeClr>
              </a:extrusionClr>
              <a:contourClr>
                <a:schemeClr val="tx1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48" name="Straight Arrow Connector 66"/>
            <p:cNvCxnSpPr/>
            <p:nvPr/>
          </p:nvCxnSpPr>
          <p:spPr bwMode="auto">
            <a:xfrm flipV="1">
              <a:off x="1928391" y="2565052"/>
              <a:ext cx="0" cy="133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68"/>
            <p:cNvSpPr txBox="1"/>
            <p:nvPr/>
          </p:nvSpPr>
          <p:spPr bwMode="auto">
            <a:xfrm>
              <a:off x="1943708" y="2498861"/>
              <a:ext cx="266700" cy="24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i="1" dirty="0">
                  <a:latin typeface="+mj-lt"/>
                  <a:ea typeface="ＭＳ Ｐゴシック" pitchFamily="34" charset="-128"/>
                  <a:cs typeface="+mn-cs"/>
                </a:rPr>
                <a:t>Z</a:t>
              </a:r>
            </a:p>
          </p:txBody>
        </p:sp>
        <p:cxnSp>
          <p:nvCxnSpPr>
            <p:cNvPr id="50" name="Straight Connector 71"/>
            <p:cNvCxnSpPr>
              <a:cxnSpLocks noChangeShapeType="1"/>
            </p:cNvCxnSpPr>
            <p:nvPr/>
          </p:nvCxnSpPr>
          <p:spPr bwMode="auto">
            <a:xfrm>
              <a:off x="2423853" y="3509589"/>
              <a:ext cx="0" cy="395779"/>
            </a:xfrm>
            <a:prstGeom prst="line">
              <a:avLst/>
            </a:prstGeom>
            <a:noFill/>
            <a:ln w="28575" cmpd="sng">
              <a:solidFill>
                <a:srgbClr val="0049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74"/>
            <p:cNvCxnSpPr>
              <a:cxnSpLocks noChangeShapeType="1"/>
            </p:cNvCxnSpPr>
            <p:nvPr/>
          </p:nvCxnSpPr>
          <p:spPr bwMode="auto">
            <a:xfrm>
              <a:off x="2028411" y="2792510"/>
              <a:ext cx="0" cy="565124"/>
            </a:xfrm>
            <a:prstGeom prst="line">
              <a:avLst/>
            </a:prstGeom>
            <a:noFill/>
            <a:ln w="28575" cmpd="sng">
              <a:solidFill>
                <a:srgbClr val="0049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86"/>
            <p:cNvCxnSpPr/>
            <p:nvPr/>
          </p:nvCxnSpPr>
          <p:spPr bwMode="auto">
            <a:xfrm flipH="1">
              <a:off x="2026816" y="3357634"/>
              <a:ext cx="1595" cy="5453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88"/>
            <p:cNvCxnSpPr>
              <a:cxnSpLocks noChangeShapeType="1"/>
            </p:cNvCxnSpPr>
            <p:nvPr/>
          </p:nvCxnSpPr>
          <p:spPr bwMode="auto">
            <a:xfrm>
              <a:off x="1751926" y="3501008"/>
              <a:ext cx="276484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89"/>
            <p:cNvCxnSpPr>
              <a:cxnSpLocks noChangeShapeType="1"/>
            </p:cNvCxnSpPr>
            <p:nvPr/>
          </p:nvCxnSpPr>
          <p:spPr bwMode="auto">
            <a:xfrm>
              <a:off x="2026825" y="3498688"/>
              <a:ext cx="403375" cy="2320"/>
            </a:xfrm>
            <a:prstGeom prst="line">
              <a:avLst/>
            </a:prstGeom>
            <a:noFill/>
            <a:ln w="28575" cmpd="sng">
              <a:solidFill>
                <a:srgbClr val="0049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88"/>
            <p:cNvCxnSpPr>
              <a:cxnSpLocks noChangeShapeType="1"/>
            </p:cNvCxnSpPr>
            <p:nvPr/>
          </p:nvCxnSpPr>
          <p:spPr bwMode="auto">
            <a:xfrm>
              <a:off x="1763678" y="2804721"/>
              <a:ext cx="276484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Arrow Connector 11"/>
            <p:cNvCxnSpPr>
              <a:cxnSpLocks noChangeShapeType="1"/>
            </p:cNvCxnSpPr>
            <p:nvPr/>
          </p:nvCxnSpPr>
          <p:spPr bwMode="auto">
            <a:xfrm>
              <a:off x="1776157" y="3892525"/>
              <a:ext cx="971543" cy="0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Box 56"/>
            <p:cNvSpPr txBox="1"/>
            <p:nvPr/>
          </p:nvSpPr>
          <p:spPr bwMode="auto">
            <a:xfrm>
              <a:off x="2639591" y="3863330"/>
              <a:ext cx="276225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+mj-lt"/>
                  <a:ea typeface="ＭＳ Ｐゴシック" pitchFamily="34" charset="-128"/>
                  <a:cs typeface="+mn-cs"/>
                </a:rPr>
                <a:t>K</a:t>
              </a:r>
              <a:endParaRPr lang="en-US" i="1" baseline="-25000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2244304" y="3863330"/>
              <a:ext cx="347662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 err="1">
                  <a:latin typeface="+mj-lt"/>
                  <a:ea typeface="ＭＳ Ｐゴシック" pitchFamily="34" charset="-128"/>
                  <a:cs typeface="+mn-cs"/>
                </a:rPr>
                <a:t>K</a:t>
              </a:r>
              <a:r>
                <a:rPr lang="en-US" b="1" i="1" baseline="-25000" dirty="0" err="1">
                  <a:latin typeface="+mj-lt"/>
                  <a:ea typeface="ＭＳ Ｐゴシック" pitchFamily="34" charset="-128"/>
                  <a:cs typeface="+mn-cs"/>
                </a:rPr>
                <a:t>h</a:t>
              </a:r>
              <a:endParaRPr lang="en-US" b="1" i="1" baseline="-25000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1871700" y="3871267"/>
              <a:ext cx="4205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latin typeface="+mj-lt"/>
                  <a:ea typeface="ＭＳ Ｐゴシック" pitchFamily="34" charset="-128"/>
                  <a:cs typeface="+mn-cs"/>
                </a:rPr>
                <a:t>K</a:t>
              </a:r>
              <a:r>
                <a:rPr lang="en-US" b="1" i="1" baseline="-25000" dirty="0">
                  <a:latin typeface="+mj-lt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60" name="Hexagon 24"/>
            <p:cNvSpPr/>
            <p:nvPr/>
          </p:nvSpPr>
          <p:spPr bwMode="auto">
            <a:xfrm>
              <a:off x="1318973" y="3285428"/>
              <a:ext cx="433135" cy="396229"/>
            </a:xfrm>
            <a:prstGeom prst="hexagon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600001" lon="10799999" rev="10799999"/>
              </a:camera>
              <a:lightRig rig="threePt" dir="t">
                <a:rot lat="0" lon="0" rev="8640000"/>
              </a:lightRig>
            </a:scene3d>
            <a:sp3d extrusionH="127000" contourW="12700" prstMaterial="matte">
              <a:extrusionClr>
                <a:srgbClr val="BDBF18"/>
              </a:extrusionClr>
              <a:contourClr>
                <a:schemeClr val="tx1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1" name="Hexagon 24"/>
            <p:cNvSpPr/>
            <p:nvPr/>
          </p:nvSpPr>
          <p:spPr bwMode="auto">
            <a:xfrm>
              <a:off x="1318973" y="3165205"/>
              <a:ext cx="433135" cy="396229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600001" lon="10799999" rev="10799999"/>
              </a:camera>
              <a:lightRig rig="threePt" dir="t">
                <a:rot lat="0" lon="0" rev="8640000"/>
              </a:lightRig>
            </a:scene3d>
            <a:sp3d extrusionH="635000" contourW="12700" prstMaterial="matte">
              <a:extrusionClr>
                <a:schemeClr val="bg1">
                  <a:lumMod val="95000"/>
                </a:schemeClr>
              </a:extrusionClr>
              <a:contourClr>
                <a:schemeClr val="tx1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62" name="Straight Connector 88"/>
            <p:cNvCxnSpPr>
              <a:cxnSpLocks noChangeShapeType="1"/>
            </p:cNvCxnSpPr>
            <p:nvPr/>
          </p:nvCxnSpPr>
          <p:spPr bwMode="auto">
            <a:xfrm>
              <a:off x="1768023" y="3357634"/>
              <a:ext cx="276484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467544" y="3636772"/>
              <a:ext cx="804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H</a:t>
              </a:r>
              <a:r>
                <a:rPr lang="en-US" dirty="0" smtClean="0">
                  <a:latin typeface="+mj-lt"/>
                </a:rPr>
                <a:t>ard FM</a:t>
              </a:r>
              <a:endParaRPr lang="en-US" dirty="0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36512" y="3219363"/>
              <a:ext cx="1400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Non magnetic interlayer</a:t>
              </a:r>
              <a:endParaRPr lang="en-US" dirty="0"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6282" y="2899973"/>
              <a:ext cx="7233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oft FM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7504" y="3897052"/>
            <a:ext cx="2241573" cy="2327275"/>
            <a:chOff x="3698666" y="1786843"/>
            <a:chExt cx="2241573" cy="2327275"/>
          </a:xfrm>
        </p:grpSpPr>
        <p:grpSp>
          <p:nvGrpSpPr>
            <p:cNvPr id="67" name="Group 66"/>
            <p:cNvGrpSpPr/>
            <p:nvPr/>
          </p:nvGrpSpPr>
          <p:grpSpPr>
            <a:xfrm>
              <a:off x="4247964" y="1786843"/>
              <a:ext cx="1692275" cy="2327275"/>
              <a:chOff x="4247964" y="1786843"/>
              <a:chExt cx="1692275" cy="2327275"/>
            </a:xfrm>
          </p:grpSpPr>
          <p:grpSp>
            <p:nvGrpSpPr>
              <p:cNvPr id="70" name="Gruppo 11"/>
              <p:cNvGrpSpPr>
                <a:grpSpLocks/>
              </p:cNvGrpSpPr>
              <p:nvPr/>
            </p:nvGrpSpPr>
            <p:grpSpPr bwMode="auto">
              <a:xfrm>
                <a:off x="4247964" y="1786843"/>
                <a:ext cx="1692275" cy="2327275"/>
                <a:chOff x="4751360" y="155369"/>
                <a:chExt cx="1692542" cy="2328730"/>
              </a:xfrm>
            </p:grpSpPr>
            <p:pic>
              <p:nvPicPr>
                <p:cNvPr id="72" name="Picture 4" descr="Untitled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60" y="1031328"/>
                  <a:ext cx="518364" cy="1243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3" name="Gruppo 10"/>
                <p:cNvGrpSpPr>
                  <a:grpSpLocks/>
                </p:cNvGrpSpPr>
                <p:nvPr/>
              </p:nvGrpSpPr>
              <p:grpSpPr bwMode="auto">
                <a:xfrm>
                  <a:off x="5184816" y="155369"/>
                  <a:ext cx="1259086" cy="2328730"/>
                  <a:chOff x="5184816" y="155369"/>
                  <a:chExt cx="1259086" cy="2328730"/>
                </a:xfrm>
              </p:grpSpPr>
              <p:cxnSp>
                <p:nvCxnSpPr>
                  <p:cNvPr id="74" name="Straight Arrow Connector 73"/>
                  <p:cNvCxnSpPr/>
                  <p:nvPr/>
                </p:nvCxnSpPr>
                <p:spPr bwMode="auto">
                  <a:xfrm flipH="1" flipV="1">
                    <a:off x="5405513" y="1154530"/>
                    <a:ext cx="11115" cy="126920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arrow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5" name="Straight Arrow Connector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29714" y="1145446"/>
                    <a:ext cx="97220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F7F7F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6" name="TextBox 75"/>
                  <p:cNvSpPr txBox="1"/>
                  <p:nvPr/>
                </p:nvSpPr>
                <p:spPr bwMode="auto">
                  <a:xfrm>
                    <a:off x="6100948" y="1125937"/>
                    <a:ext cx="342954" cy="27639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i="1" dirty="0">
                        <a:latin typeface="+mj-lt"/>
                        <a:ea typeface="ＭＳ Ｐゴシック" pitchFamily="34" charset="-128"/>
                        <a:cs typeface="+mn-cs"/>
                      </a:rPr>
                      <a:t>K</a:t>
                    </a:r>
                    <a:endParaRPr lang="en-US" i="1" baseline="-25000" dirty="0">
                      <a:latin typeface="+mj-lt"/>
                      <a:ea typeface="ＭＳ Ｐゴシック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77" name="Straight Connector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56076" y="2153373"/>
                    <a:ext cx="8229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F7F7F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8" name="TextBox 77"/>
                  <p:cNvSpPr txBox="1"/>
                  <p:nvPr/>
                </p:nvSpPr>
                <p:spPr bwMode="auto">
                  <a:xfrm>
                    <a:off x="5753231" y="868602"/>
                    <a:ext cx="377885" cy="27798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i="1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K</a:t>
                    </a:r>
                    <a:r>
                      <a:rPr lang="en-US" b="1" i="1" baseline="-25000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h</a:t>
                    </a:r>
                    <a:endParaRPr lang="en-US" b="1" i="1" baseline="-25000" dirty="0">
                      <a:latin typeface="+mj-lt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 bwMode="auto">
                  <a:xfrm>
                    <a:off x="5357880" y="879722"/>
                    <a:ext cx="395350" cy="27717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i="1" dirty="0">
                        <a:latin typeface="+mj-lt"/>
                        <a:ea typeface="ＭＳ Ｐゴシック" pitchFamily="34" charset="-128"/>
                        <a:cs typeface="+mn-cs"/>
                      </a:rPr>
                      <a:t>K</a:t>
                    </a:r>
                    <a:r>
                      <a:rPr lang="en-US" b="1" i="1" baseline="-25000" dirty="0">
                        <a:latin typeface="+mj-lt"/>
                        <a:ea typeface="ＭＳ Ｐゴシック" pitchFamily="34" charset="-128"/>
                        <a:cs typeface="+mn-cs"/>
                      </a:rPr>
                      <a:t>s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 bwMode="auto">
                  <a:xfrm>
                    <a:off x="5184816" y="2207701"/>
                    <a:ext cx="250865" cy="27639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i="1" dirty="0">
                        <a:latin typeface="+mj-lt"/>
                        <a:ea typeface="ＭＳ Ｐゴシック" pitchFamily="34" charset="-128"/>
                        <a:cs typeface="+mn-cs"/>
                      </a:rPr>
                      <a:t>z</a:t>
                    </a:r>
                  </a:p>
                </p:txBody>
              </p:sp>
              <p:sp>
                <p:nvSpPr>
                  <p:cNvPr id="81" name="Arc 80"/>
                  <p:cNvSpPr/>
                  <p:nvPr/>
                </p:nvSpPr>
                <p:spPr bwMode="auto">
                  <a:xfrm rot="10800000">
                    <a:off x="5494427" y="155369"/>
                    <a:ext cx="858974" cy="1993558"/>
                  </a:xfrm>
                  <a:prstGeom prst="arc">
                    <a:avLst>
                      <a:gd name="adj1" fmla="val 16155605"/>
                      <a:gd name="adj2" fmla="val 21575755"/>
                    </a:avLst>
                  </a:prstGeom>
                  <a:solidFill>
                    <a:srgbClr val="FFFFFF"/>
                  </a:solidFill>
                  <a:ln w="28575" cap="flat" cmpd="sng" algn="ctr">
                    <a:solidFill>
                      <a:srgbClr val="00498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ea typeface="ＭＳ Ｐゴシック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5929471" y="1146588"/>
                    <a:ext cx="0" cy="10071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3" name="TextBox 82"/>
                  <p:cNvSpPr txBox="1"/>
                  <p:nvPr/>
                </p:nvSpPr>
                <p:spPr bwMode="auto">
                  <a:xfrm>
                    <a:off x="5994569" y="2007551"/>
                    <a:ext cx="327077" cy="27798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i="1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t</a:t>
                    </a:r>
                    <a:r>
                      <a:rPr lang="en-US" i="1" baseline="-25000" dirty="0" err="1">
                        <a:latin typeface="+mj-lt"/>
                        <a:ea typeface="ＭＳ Ｐゴシック" pitchFamily="34" charset="-128"/>
                        <a:cs typeface="+mn-cs"/>
                      </a:rPr>
                      <a:t>G</a:t>
                    </a:r>
                    <a:endParaRPr lang="en-US" i="1" baseline="-25000" dirty="0">
                      <a:latin typeface="+mj-lt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  <p:graphicFrame>
            <p:nvGraphicFramePr>
              <p:cNvPr id="71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0116704"/>
                  </p:ext>
                </p:extLst>
              </p:nvPr>
            </p:nvGraphicFramePr>
            <p:xfrm>
              <a:off x="5087752" y="3069543"/>
              <a:ext cx="673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28" name="Equation" r:id="rId5" imgW="658080" imgH="219240" progId="Equation.3">
                      <p:embed/>
                    </p:oleObj>
                  </mc:Choice>
                  <mc:Fallback>
                    <p:oleObj name="Equation" r:id="rId5" imgW="658080" imgH="219240" progId="Equation.3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7752" y="3069543"/>
                            <a:ext cx="67310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8" name="TextBox 67"/>
            <p:cNvSpPr txBox="1"/>
            <p:nvPr/>
          </p:nvSpPr>
          <p:spPr>
            <a:xfrm>
              <a:off x="3698666" y="3579389"/>
              <a:ext cx="62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H</a:t>
              </a:r>
              <a:r>
                <a:rPr lang="en-US" dirty="0" smtClean="0">
                  <a:latin typeface="+mj-lt"/>
                </a:rPr>
                <a:t>ard FM</a:t>
              </a:r>
              <a:endParaRPr lang="en-US" dirty="0"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0638" y="2571291"/>
              <a:ext cx="507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oft FM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4711798" y="3548045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988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ingle-element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structures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16016" y="4556157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988"/>
                </a:solidFill>
                <a:latin typeface="+mj-lt"/>
              </a:rPr>
              <a:t>Nano-patterned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geometries </a:t>
            </a:r>
          </a:p>
        </p:txBody>
      </p:sp>
      <p:sp>
        <p:nvSpPr>
          <p:cNvPr id="173" name="Rectangle 90"/>
          <p:cNvSpPr/>
          <p:nvPr/>
        </p:nvSpPr>
        <p:spPr bwMode="auto">
          <a:xfrm>
            <a:off x="5424806" y="2571372"/>
            <a:ext cx="365775" cy="8229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4500000" lon="3300000" rev="4500000"/>
            </a:camera>
            <a:lightRig rig="threePt" dir="t">
              <a:rot lat="0" lon="0" rev="8640000"/>
            </a:lightRig>
          </a:scene3d>
          <a:sp3d extrusionH="190500" contourW="12700">
            <a:extrusionClr>
              <a:schemeClr val="bg1">
                <a:lumMod val="95000"/>
              </a:schemeClr>
            </a:extrusionClr>
          </a:sp3d>
        </p:spPr>
        <p:txBody>
          <a:bodyPr/>
          <a:lstStyle/>
          <a:p>
            <a:pPr algn="ctr">
              <a:defRPr/>
            </a:pPr>
            <a:endParaRPr lang="en-US" sz="1200">
              <a:cs typeface="Arial" pitchFamily="34" charset="0"/>
            </a:endParaRPr>
          </a:p>
        </p:txBody>
      </p:sp>
      <p:sp>
        <p:nvSpPr>
          <p:cNvPr id="208" name="Rectangle 90"/>
          <p:cNvSpPr/>
          <p:nvPr/>
        </p:nvSpPr>
        <p:spPr bwMode="auto">
          <a:xfrm>
            <a:off x="5489669" y="2757624"/>
            <a:ext cx="365775" cy="82290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4500000" lon="3300000" rev="4500000"/>
            </a:camera>
            <a:lightRig rig="threePt" dir="t">
              <a:rot lat="0" lon="0" rev="8640000"/>
            </a:lightRig>
          </a:scene3d>
          <a:sp3d extrusionH="190500" contourW="12700">
            <a:extrusionClr>
              <a:schemeClr val="bg1">
                <a:lumMod val="65000"/>
              </a:schemeClr>
            </a:extrusionClr>
          </a:sp3d>
        </p:spPr>
        <p:txBody>
          <a:bodyPr/>
          <a:lstStyle/>
          <a:p>
            <a:pPr algn="ctr">
              <a:defRPr/>
            </a:pPr>
            <a:endParaRPr lang="en-US" sz="1200"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280047">
            <a:off x="5292608" y="2909617"/>
            <a:ext cx="487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+mj-lt"/>
              </a:rPr>
              <a:t>Hard</a:t>
            </a:r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9" name="CasellaDiTesto 208"/>
          <p:cNvSpPr txBox="1"/>
          <p:nvPr/>
        </p:nvSpPr>
        <p:spPr>
          <a:xfrm rot="20303634">
            <a:off x="5250808" y="273008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j-lt"/>
              </a:rPr>
              <a:t>Soft</a:t>
            </a:r>
            <a:endParaRPr lang="en-GB" sz="1000" dirty="0">
              <a:latin typeface="+mj-lt"/>
            </a:endParaRPr>
          </a:p>
        </p:txBody>
      </p:sp>
      <p:sp>
        <p:nvSpPr>
          <p:cNvPr id="84" name="Rectangle 4"/>
          <p:cNvSpPr/>
          <p:nvPr/>
        </p:nvSpPr>
        <p:spPr bwMode="auto">
          <a:xfrm>
            <a:off x="4860032" y="5179753"/>
            <a:ext cx="2088232" cy="509846"/>
          </a:xfrm>
          <a:prstGeom prst="rect">
            <a:avLst/>
          </a:prstGeom>
          <a:noFill/>
          <a:ln w="28575" cap="flat" cmpd="sng" algn="ctr">
            <a:solidFill>
              <a:srgbClr val="BDBF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itolo 2"/>
          <p:cNvSpPr>
            <a:spLocks noGrp="1"/>
          </p:cNvSpPr>
          <p:nvPr>
            <p:ph type="title"/>
          </p:nvPr>
        </p:nvSpPr>
        <p:spPr>
          <a:xfrm>
            <a:off x="144016" y="8620"/>
            <a:ext cx="9036496" cy="54134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it-IT" dirty="0"/>
          </a:p>
        </p:txBody>
      </p:sp>
      <p:sp>
        <p:nvSpPr>
          <p:cNvPr id="86" name="TextBox 2"/>
          <p:cNvSpPr txBox="1"/>
          <p:nvPr/>
        </p:nvSpPr>
        <p:spPr>
          <a:xfrm>
            <a:off x="154394" y="435146"/>
            <a:ext cx="8905875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EXCHANGE COUPLED COMPOSITE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SYSTEMS for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MAGNETIC RECORDING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7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6"/>
          <a:stretch>
            <a:fillRect/>
          </a:stretch>
        </p:blipFill>
        <p:spPr>
          <a:xfrm>
            <a:off x="4737198" y="4772464"/>
            <a:ext cx="3543214" cy="1356836"/>
          </a:xfrm>
          <a:prstGeom prst="rect">
            <a:avLst/>
          </a:prstGeom>
        </p:spPr>
      </p:pic>
      <p:sp>
        <p:nvSpPr>
          <p:cNvPr id="88" name="TextBox 13"/>
          <p:cNvSpPr txBox="1"/>
          <p:nvPr/>
        </p:nvSpPr>
        <p:spPr>
          <a:xfrm>
            <a:off x="162649" y="4287129"/>
            <a:ext cx="159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4988"/>
                </a:solidFill>
                <a:latin typeface="+mj-lt"/>
              </a:rPr>
              <a:t>Graded</a:t>
            </a:r>
            <a:r>
              <a:rPr lang="en-US" sz="1400" b="1" dirty="0" smtClean="0">
                <a:solidFill>
                  <a:srgbClr val="11325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113251"/>
                </a:solidFill>
                <a:latin typeface="+mj-lt"/>
              </a:rPr>
              <a:t>systems</a:t>
            </a:r>
            <a:endParaRPr lang="en-US" sz="1400" dirty="0">
              <a:solidFill>
                <a:srgbClr val="113251"/>
              </a:solidFill>
              <a:latin typeface="+mj-lt"/>
            </a:endParaRPr>
          </a:p>
        </p:txBody>
      </p:sp>
      <p:sp>
        <p:nvSpPr>
          <p:cNvPr id="89" name="Rettangolo 6"/>
          <p:cNvSpPr/>
          <p:nvPr/>
        </p:nvSpPr>
        <p:spPr>
          <a:xfrm>
            <a:off x="4711798" y="3548045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988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4988"/>
                </a:solidFill>
                <a:latin typeface="+mj-lt"/>
              </a:rPr>
              <a:t>ingle-element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structures </a:t>
            </a:r>
          </a:p>
        </p:txBody>
      </p:sp>
      <p:sp>
        <p:nvSpPr>
          <p:cNvPr id="90" name="Rettangolo 8"/>
          <p:cNvSpPr/>
          <p:nvPr/>
        </p:nvSpPr>
        <p:spPr>
          <a:xfrm>
            <a:off x="4716016" y="4556157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988"/>
                </a:solidFill>
                <a:latin typeface="+mj-lt"/>
              </a:rPr>
              <a:t>Nano-patterned </a:t>
            </a:r>
            <a:r>
              <a:rPr lang="en-GB" dirty="0">
                <a:solidFill>
                  <a:srgbClr val="004988"/>
                </a:solidFill>
                <a:latin typeface="+mj-lt"/>
              </a:rPr>
              <a:t>geometries </a:t>
            </a:r>
          </a:p>
        </p:txBody>
      </p:sp>
      <p:sp>
        <p:nvSpPr>
          <p:cNvPr id="91" name="Rectangle 26"/>
          <p:cNvSpPr/>
          <p:nvPr/>
        </p:nvSpPr>
        <p:spPr>
          <a:xfrm>
            <a:off x="7416316" y="4833156"/>
            <a:ext cx="159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 smtClean="0">
                <a:solidFill>
                  <a:prstClr val="black"/>
                </a:solidFill>
                <a:latin typeface="Century Gothic"/>
              </a:rPr>
              <a:t>The </a:t>
            </a:r>
            <a:r>
              <a:rPr lang="en-GB" dirty="0">
                <a:solidFill>
                  <a:prstClr val="black"/>
                </a:solidFill>
                <a:latin typeface="Century Gothic"/>
              </a:rPr>
              <a:t>section size of the soft phase is more </a:t>
            </a:r>
            <a:r>
              <a:rPr lang="en-GB" dirty="0" smtClean="0">
                <a:solidFill>
                  <a:prstClr val="black"/>
                </a:solidFill>
                <a:latin typeface="Century Gothic"/>
              </a:rPr>
              <a:t>extended.</a:t>
            </a:r>
            <a:endParaRPr lang="en-GB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92" name="Immagine 91" descr="Figure 1-2.png"/>
          <p:cNvPicPr/>
          <p:nvPr/>
        </p:nvPicPr>
        <p:blipFill>
          <a:blip r:embed="rId8" cstate="print"/>
          <a:srcRect t="8879" b="60165"/>
          <a:stretch>
            <a:fillRect/>
          </a:stretch>
        </p:blipFill>
        <p:spPr>
          <a:xfrm>
            <a:off x="5264245" y="3791100"/>
            <a:ext cx="3016168" cy="803806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 bwMode="auto">
          <a:xfrm>
            <a:off x="206567" y="762012"/>
            <a:ext cx="8901937" cy="1334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0172" y="753085"/>
            <a:ext cx="889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+mj-lt"/>
              </a:rPr>
              <a:t>Different ECC designs have been proposed, the difference being in the 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type of interface </a:t>
            </a:r>
            <a:r>
              <a:rPr lang="en-GB" sz="1400" dirty="0" smtClean="0">
                <a:latin typeface="+mj-lt"/>
              </a:rPr>
              <a:t>and </a:t>
            </a:r>
            <a:r>
              <a:rPr lang="en-GB" sz="1400" b="1" dirty="0" smtClean="0">
                <a:solidFill>
                  <a:srgbClr val="004988"/>
                </a:solidFill>
                <a:latin typeface="+mj-lt"/>
              </a:rPr>
              <a:t>section shape</a:t>
            </a:r>
            <a:r>
              <a:rPr lang="en-GB" sz="1400" dirty="0" smtClean="0">
                <a:latin typeface="+mj-lt"/>
              </a:rPr>
              <a:t> of soft and hard components.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10172" y="1211338"/>
            <a:ext cx="8898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000" dirty="0" smtClean="0">
                <a:latin typeface="+mj-lt"/>
                <a:ea typeface="ＭＳ Ｐゴシック" charset="0"/>
                <a:cs typeface="ＭＳ Ｐゴシック" charset="0"/>
              </a:rPr>
              <a:t>F. </a:t>
            </a:r>
            <a:r>
              <a:rPr lang="en-US" sz="1000" dirty="0" err="1" smtClean="0">
                <a:latin typeface="+mj-lt"/>
                <a:ea typeface="ＭＳ Ｐゴシック" charset="0"/>
                <a:cs typeface="ＭＳ Ｐゴシック" charset="0"/>
              </a:rPr>
              <a:t>Casoli</a:t>
            </a:r>
            <a:r>
              <a:rPr lang="en-US" sz="10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000" i="1" dirty="0" smtClean="0">
                <a:latin typeface="+mj-lt"/>
                <a:ea typeface="ＭＳ Ｐゴシック" charset="0"/>
                <a:cs typeface="ＭＳ Ｐゴシック" charset="0"/>
              </a:rPr>
              <a:t>et al</a:t>
            </a:r>
            <a:r>
              <a:rPr lang="en-US" sz="1000" dirty="0" smtClean="0">
                <a:latin typeface="+mj-lt"/>
                <a:ea typeface="ＭＳ Ｐゴシック" charset="0"/>
                <a:cs typeface="ＭＳ Ｐゴシック" charset="0"/>
              </a:rPr>
              <a:t>., Ch. 5 in “Ultra</a:t>
            </a: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-High-Density Magnetic Recording: Storage Materials and Media </a:t>
            </a:r>
            <a:r>
              <a:rPr lang="it-IT" sz="1000" dirty="0" err="1" smtClean="0">
                <a:latin typeface="+mj-lt"/>
                <a:ea typeface="ＭＳ Ｐゴシック" charset="0"/>
                <a:cs typeface="ＭＳ Ｐゴシック" charset="0"/>
              </a:rPr>
              <a:t>Designs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”, G</a:t>
            </a:r>
            <a:r>
              <a:rPr lang="it-IT" sz="1000" dirty="0">
                <a:latin typeface="+mj-lt"/>
                <a:ea typeface="ＭＳ Ｐゴシック" charset="0"/>
                <a:cs typeface="ＭＳ Ｐゴシック" charset="0"/>
              </a:rPr>
              <a:t>. Varvaro and </a:t>
            </a:r>
            <a:r>
              <a:rPr lang="it-IT" sz="1000" dirty="0" err="1">
                <a:latin typeface="+mj-lt"/>
                <a:ea typeface="ＭＳ Ｐゴシック" charset="0"/>
                <a:cs typeface="ＭＳ Ｐゴシック" charset="0"/>
              </a:rPr>
              <a:t>F</a:t>
            </a:r>
            <a:r>
              <a:rPr lang="it-IT" sz="1000" dirty="0">
                <a:latin typeface="+mj-lt"/>
                <a:ea typeface="ＭＳ Ｐゴシック" charset="0"/>
                <a:cs typeface="ＭＳ Ｐゴシック" charset="0"/>
              </a:rPr>
              <a:t>. Casoli </a:t>
            </a:r>
            <a:r>
              <a:rPr lang="it-IT" sz="1000" dirty="0" err="1">
                <a:latin typeface="+mj-lt"/>
                <a:ea typeface="ＭＳ Ｐゴシック" charset="0"/>
                <a:cs typeface="ＭＳ Ｐゴシック" charset="0"/>
              </a:rPr>
              <a:t>Eds</a:t>
            </a:r>
            <a:r>
              <a:rPr lang="it-IT" sz="1000" dirty="0">
                <a:latin typeface="+mj-lt"/>
                <a:ea typeface="ＭＳ Ｐゴシック" charset="0"/>
                <a:cs typeface="ＭＳ Ｐゴシック" charset="0"/>
              </a:rPr>
              <a:t>., Pan Stanford Publishing 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(In </a:t>
            </a:r>
            <a:r>
              <a:rPr lang="it-IT" sz="1000" dirty="0" err="1" smtClean="0">
                <a:latin typeface="+mj-lt"/>
                <a:ea typeface="ＭＳ Ｐゴシック" charset="0"/>
                <a:cs typeface="ＭＳ Ｐゴシック" charset="0"/>
              </a:rPr>
              <a:t>preparation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 - </a:t>
            </a:r>
            <a:r>
              <a:rPr lang="it-IT" sz="1000" b="1" dirty="0" smtClean="0">
                <a:latin typeface="+mj-lt"/>
                <a:ea typeface="ＭＳ Ｐゴシック" charset="0"/>
                <a:cs typeface="ＭＳ Ｐゴシック" charset="0"/>
              </a:rPr>
              <a:t>2015</a:t>
            </a:r>
            <a:r>
              <a:rPr lang="it-IT" sz="1000" dirty="0" smtClean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algn="just">
              <a:defRPr/>
            </a:pPr>
            <a:r>
              <a:rPr lang="fr-FR" sz="1000" dirty="0" smtClean="0">
                <a:latin typeface="+mj-lt"/>
              </a:rPr>
              <a:t>G. </a:t>
            </a:r>
            <a:r>
              <a:rPr lang="fr-FR" sz="1000" dirty="0" err="1" smtClean="0">
                <a:latin typeface="+mj-lt"/>
              </a:rPr>
              <a:t>Varvaro</a:t>
            </a:r>
            <a:r>
              <a:rPr lang="fr-FR" sz="1000" dirty="0" smtClean="0">
                <a:latin typeface="+mj-lt"/>
              </a:rPr>
              <a:t> </a:t>
            </a:r>
            <a:r>
              <a:rPr lang="fr-FR" sz="1000" i="1" dirty="0" smtClean="0">
                <a:latin typeface="+mj-lt"/>
              </a:rPr>
              <a:t>et al.</a:t>
            </a:r>
            <a:r>
              <a:rPr lang="fr-FR" sz="1000" dirty="0" smtClean="0">
                <a:latin typeface="+mj-lt"/>
              </a:rPr>
              <a:t>, </a:t>
            </a:r>
            <a:r>
              <a:rPr lang="fr-FR" sz="1000" i="1" dirty="0" smtClean="0">
                <a:latin typeface="+mj-lt"/>
              </a:rPr>
              <a:t>JMMM</a:t>
            </a:r>
            <a:r>
              <a:rPr lang="fr-FR" sz="1000" dirty="0" smtClean="0">
                <a:latin typeface="+mj-lt"/>
              </a:rPr>
              <a:t> 368 415 </a:t>
            </a:r>
            <a:r>
              <a:rPr lang="fr-FR" sz="1000" b="1" dirty="0" smtClean="0">
                <a:latin typeface="+mj-lt"/>
              </a:rPr>
              <a:t>2014</a:t>
            </a:r>
            <a:r>
              <a:rPr lang="it-IT" sz="1000" dirty="0" smtClean="0">
                <a:latin typeface="+mj-lt"/>
              </a:rPr>
              <a:t> </a:t>
            </a:r>
            <a:endParaRPr lang="it-IT" sz="10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lvl="0" algn="just"/>
            <a:r>
              <a:rPr lang="it-IT" sz="1000" dirty="0">
                <a:solidFill>
                  <a:prstClr val="black"/>
                </a:solidFill>
                <a:latin typeface="+mj-lt"/>
              </a:rPr>
              <a:t>D. </a:t>
            </a:r>
            <a:r>
              <a:rPr lang="it-IT" sz="1000" dirty="0" err="1">
                <a:solidFill>
                  <a:prstClr val="black"/>
                </a:solidFill>
                <a:latin typeface="+mj-lt"/>
              </a:rPr>
              <a:t>Goll</a:t>
            </a:r>
            <a:r>
              <a:rPr lang="it-IT" sz="1000" dirty="0">
                <a:solidFill>
                  <a:prstClr val="black"/>
                </a:solidFill>
                <a:latin typeface="+mj-lt"/>
              </a:rPr>
              <a:t> and 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T. </a:t>
            </a:r>
            <a:r>
              <a:rPr lang="it-IT" sz="1000" dirty="0" err="1">
                <a:solidFill>
                  <a:prstClr val="black"/>
                </a:solidFill>
                <a:latin typeface="+mj-lt"/>
              </a:rPr>
              <a:t>Bublat</a:t>
            </a:r>
            <a:r>
              <a:rPr lang="it-IT" sz="1000" dirty="0">
                <a:solidFill>
                  <a:prstClr val="black"/>
                </a:solidFill>
                <a:latin typeface="+mj-lt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+mj-lt"/>
              </a:rPr>
              <a:t>Phys</a:t>
            </a:r>
            <a:r>
              <a:rPr lang="it-IT" sz="1000" i="1" dirty="0">
                <a:solidFill>
                  <a:prstClr val="black"/>
                </a:solidFill>
                <a:latin typeface="+mj-lt"/>
              </a:rPr>
              <a:t>. Status Solidi A </a:t>
            </a:r>
            <a:r>
              <a:rPr lang="it-IT" sz="1000" dirty="0">
                <a:solidFill>
                  <a:prstClr val="black"/>
                </a:solidFill>
                <a:latin typeface="+mj-lt"/>
              </a:rPr>
              <a:t>210 1261 </a:t>
            </a:r>
            <a:r>
              <a:rPr lang="it-IT" sz="1000" b="1" dirty="0" smtClean="0">
                <a:solidFill>
                  <a:prstClr val="black"/>
                </a:solidFill>
                <a:latin typeface="+mj-lt"/>
              </a:rPr>
              <a:t>2013; 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D. </a:t>
            </a:r>
            <a:r>
              <a:rPr lang="it-IT" sz="1000" dirty="0" err="1" smtClean="0">
                <a:solidFill>
                  <a:prstClr val="black"/>
                </a:solidFill>
                <a:latin typeface="+mj-lt"/>
              </a:rPr>
              <a:t>Goll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 and S. </a:t>
            </a:r>
            <a:r>
              <a:rPr lang="it-IT" sz="1000" dirty="0" err="1" smtClean="0">
                <a:solidFill>
                  <a:prstClr val="black"/>
                </a:solidFill>
                <a:latin typeface="+mj-lt"/>
              </a:rPr>
              <a:t>Macke</a:t>
            </a:r>
            <a:r>
              <a:rPr lang="it-IT" sz="10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it-IT" sz="1000" i="1" dirty="0">
                <a:solidFill>
                  <a:prstClr val="black"/>
                </a:solidFill>
              </a:rPr>
              <a:t>APL </a:t>
            </a:r>
            <a:r>
              <a:rPr lang="it-IT" sz="1000" dirty="0" smtClean="0">
                <a:solidFill>
                  <a:prstClr val="black"/>
                </a:solidFill>
                <a:latin typeface="+mn-lt"/>
              </a:rPr>
              <a:t>93 </a:t>
            </a:r>
            <a:r>
              <a:rPr lang="it-IT" sz="1000" dirty="0">
                <a:solidFill>
                  <a:prstClr val="black"/>
                </a:solidFill>
                <a:latin typeface="+mn-lt"/>
              </a:rPr>
              <a:t>152512 </a:t>
            </a:r>
            <a:r>
              <a:rPr lang="it-IT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it-IT" sz="1000" b="1" dirty="0" smtClean="0">
                <a:solidFill>
                  <a:prstClr val="black"/>
                </a:solidFill>
                <a:latin typeface="+mn-lt"/>
              </a:rPr>
              <a:t>2008 </a:t>
            </a:r>
          </a:p>
          <a:p>
            <a:pPr algn="just"/>
            <a:r>
              <a:rPr lang="en-US" sz="1000" dirty="0" smtClean="0">
                <a:solidFill>
                  <a:prstClr val="black"/>
                </a:solidFill>
                <a:latin typeface="+mj-lt"/>
              </a:rPr>
              <a:t>D. </a:t>
            </a:r>
            <a:r>
              <a:rPr lang="en-US" sz="1000" dirty="0" err="1" smtClean="0">
                <a:solidFill>
                  <a:prstClr val="black"/>
                </a:solidFill>
                <a:latin typeface="+mj-lt"/>
              </a:rPr>
              <a:t>Suess</a:t>
            </a:r>
            <a:r>
              <a:rPr lang="en-US" sz="1000" dirty="0" smtClean="0">
                <a:solidFill>
                  <a:prstClr val="black"/>
                </a:solidFill>
                <a:latin typeface="+mj-lt"/>
              </a:rPr>
              <a:t> et  al., </a:t>
            </a:r>
            <a:r>
              <a:rPr lang="en-US" sz="1000" i="1" dirty="0" smtClean="0">
                <a:solidFill>
                  <a:prstClr val="black"/>
                </a:solidFill>
                <a:latin typeface="+mj-lt"/>
              </a:rPr>
              <a:t>JMMM</a:t>
            </a:r>
            <a:r>
              <a:rPr lang="en-US" sz="1000" dirty="0" smtClean="0">
                <a:solidFill>
                  <a:prstClr val="black"/>
                </a:solidFill>
                <a:latin typeface="+mj-lt"/>
              </a:rPr>
              <a:t> 321 545 </a:t>
            </a:r>
            <a:r>
              <a:rPr lang="en-US" sz="1000" b="1" dirty="0" smtClean="0">
                <a:solidFill>
                  <a:prstClr val="black"/>
                </a:solidFill>
                <a:latin typeface="+mj-lt"/>
              </a:rPr>
              <a:t>2009; </a:t>
            </a:r>
            <a:r>
              <a:rPr lang="en-US" sz="1000" dirty="0">
                <a:latin typeface="Century Gothic" charset="0"/>
              </a:rPr>
              <a:t>A. Y </a:t>
            </a:r>
            <a:r>
              <a:rPr lang="en-US" sz="1000" dirty="0" err="1">
                <a:latin typeface="Century Gothic" charset="0"/>
              </a:rPr>
              <a:t>Dobin</a:t>
            </a:r>
            <a:r>
              <a:rPr lang="en-US" sz="1000" dirty="0">
                <a:latin typeface="Century Gothic" charset="0"/>
              </a:rPr>
              <a:t> </a:t>
            </a:r>
            <a:r>
              <a:rPr lang="en-US" sz="1000" i="1" dirty="0">
                <a:latin typeface="Century Gothic" charset="0"/>
              </a:rPr>
              <a:t>et al.</a:t>
            </a:r>
            <a:r>
              <a:rPr lang="en-US" sz="1000" dirty="0">
                <a:latin typeface="Century Gothic" charset="0"/>
              </a:rPr>
              <a:t>, </a:t>
            </a:r>
            <a:r>
              <a:rPr lang="en-US" sz="1000" i="1" dirty="0">
                <a:latin typeface="Century Gothic" charset="0"/>
              </a:rPr>
              <a:t>APL</a:t>
            </a:r>
            <a:r>
              <a:rPr lang="en-US" sz="1000" dirty="0">
                <a:latin typeface="Century Gothic" charset="0"/>
              </a:rPr>
              <a:t> 89 062512 </a:t>
            </a:r>
            <a:r>
              <a:rPr lang="en-US" sz="1000" b="1" dirty="0" smtClean="0">
                <a:latin typeface="Century Gothic" charset="0"/>
              </a:rPr>
              <a:t>2006</a:t>
            </a:r>
            <a:endParaRPr lang="en-US" sz="1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134" y="151354"/>
            <a:ext cx="8974866" cy="541342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it-IT" dirty="0"/>
          </a:p>
        </p:txBody>
      </p:sp>
      <p:graphicFrame>
        <p:nvGraphicFramePr>
          <p:cNvPr id="3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82104"/>
              </p:ext>
            </p:extLst>
          </p:nvPr>
        </p:nvGraphicFramePr>
        <p:xfrm>
          <a:off x="5628816" y="4256398"/>
          <a:ext cx="3283142" cy="1944909"/>
        </p:xfrm>
        <a:graphic>
          <a:graphicData uri="http://schemas.openxmlformats.org/drawingml/2006/table">
            <a:tbl>
              <a:tblPr/>
              <a:tblGrid>
                <a:gridCol w="1704072"/>
                <a:gridCol w="1579070"/>
              </a:tblGrid>
              <a:tr h="304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rgbClr val="004988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Deposition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Sputtering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rgbClr val="004988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Structural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rgbClr val="004988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rgbClr val="004988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Microstructural Investigation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XRD - SAED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</a:endParaRP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TEM/HRTEM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rgbClr val="004988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Magnetic Measurements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Vector VSM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</a:rPr>
                        <a:t>SQUID</a:t>
                      </a:r>
                    </a:p>
                  </a:txBody>
                  <a:tcPr marL="91427" marR="91427" marT="45710" marB="4571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7687" y="1772816"/>
            <a:ext cx="4990377" cy="2436840"/>
            <a:chOff x="3023828" y="1320968"/>
            <a:chExt cx="4990377" cy="2436840"/>
          </a:xfrm>
        </p:grpSpPr>
        <p:grpSp>
          <p:nvGrpSpPr>
            <p:cNvPr id="31" name="Group 30"/>
            <p:cNvGrpSpPr/>
            <p:nvPr/>
          </p:nvGrpSpPr>
          <p:grpSpPr>
            <a:xfrm>
              <a:off x="3023828" y="1320968"/>
              <a:ext cx="4990377" cy="2436840"/>
              <a:chOff x="3023828" y="1320968"/>
              <a:chExt cx="4990377" cy="2436840"/>
            </a:xfrm>
          </p:grpSpPr>
          <p:pic>
            <p:nvPicPr>
              <p:cNvPr id="32" name="Picture 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41" r="32294" b="211"/>
              <a:stretch/>
            </p:blipFill>
            <p:spPr bwMode="auto">
              <a:xfrm>
                <a:off x="3023828" y="1320968"/>
                <a:ext cx="4990377" cy="243684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 Same Side Corner Rectangle 32"/>
              <p:cNvSpPr/>
              <p:nvPr/>
            </p:nvSpPr>
            <p:spPr bwMode="auto">
              <a:xfrm>
                <a:off x="3275856" y="1614976"/>
                <a:ext cx="1368152" cy="8633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13251">
                  <a:alpha val="3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ound Same Side Corner Rectangle 33"/>
              <p:cNvSpPr/>
              <p:nvPr/>
            </p:nvSpPr>
            <p:spPr bwMode="auto">
              <a:xfrm>
                <a:off x="3429958" y="2082273"/>
                <a:ext cx="1044116" cy="3960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>
                  <a:alpha val="2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CasellaDiTesto 6"/>
              <p:cNvSpPr txBox="1"/>
              <p:nvPr/>
            </p:nvSpPr>
            <p:spPr>
              <a:xfrm>
                <a:off x="3542766" y="2158772"/>
                <a:ext cx="8643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L1</a:t>
                </a:r>
                <a:r>
                  <a:rPr lang="en-GB" sz="1400" b="1" baseline="-25000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-FePt</a:t>
                </a:r>
                <a:endParaRPr lang="en-GB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6" name="CasellaDiTesto 7"/>
              <p:cNvSpPr txBox="1"/>
              <p:nvPr/>
            </p:nvSpPr>
            <p:spPr>
              <a:xfrm>
                <a:off x="3707904" y="1700808"/>
                <a:ext cx="439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Co</a:t>
                </a:r>
                <a:endParaRPr lang="en-GB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7" name="Text Box 60"/>
            <p:cNvSpPr txBox="1">
              <a:spLocks noChangeArrowheads="1"/>
            </p:cNvSpPr>
            <p:nvPr/>
          </p:nvSpPr>
          <p:spPr bwMode="auto">
            <a:xfrm>
              <a:off x="3041253" y="2600908"/>
              <a:ext cx="26828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MgO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 (100) Substrate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1500" y="72870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solidFill>
                  <a:srgbClr val="004988"/>
                </a:solidFill>
                <a:latin typeface="+mj-lt"/>
              </a:rPr>
              <a:t>Investigation of structural, microstructural and magnetic properties of Co(soft)/L1</a:t>
            </a:r>
            <a:r>
              <a:rPr lang="en-GB" sz="1600" baseline="-25000" dirty="0" smtClean="0">
                <a:solidFill>
                  <a:srgbClr val="004988"/>
                </a:solidFill>
                <a:latin typeface="+mj-lt"/>
              </a:rPr>
              <a:t>0</a:t>
            </a:r>
            <a:r>
              <a:rPr lang="en-GB" sz="1600" dirty="0" smtClean="0">
                <a:solidFill>
                  <a:srgbClr val="004988"/>
                </a:solidFill>
                <a:latin typeface="+mj-lt"/>
              </a:rPr>
              <a:t>-FePt(hard) ledge-type ECC systems as a function of Co thickness.</a:t>
            </a:r>
            <a:endParaRPr lang="en-GB" sz="1600" dirty="0">
              <a:solidFill>
                <a:srgbClr val="004988"/>
              </a:solidFill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616116" y="820292"/>
            <a:ext cx="3307450" cy="3328788"/>
            <a:chOff x="148426" y="2702372"/>
            <a:chExt cx="3307450" cy="3328788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61611" y="2702372"/>
              <a:ext cx="3294265" cy="33227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/>
            <a:srcRect l="1" t="1411" r="2268" b="57917"/>
            <a:stretch/>
          </p:blipFill>
          <p:spPr>
            <a:xfrm>
              <a:off x="251519" y="3427720"/>
              <a:ext cx="1739191" cy="115340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/>
            <a:srcRect t="46423" b="1357"/>
            <a:stretch/>
          </p:blipFill>
          <p:spPr>
            <a:xfrm>
              <a:off x="1979711" y="3418267"/>
              <a:ext cx="1382666" cy="115059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69134" y="2718770"/>
              <a:ext cx="3286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 smtClean="0">
                  <a:latin typeface="+mj-lt"/>
                </a:rPr>
                <a:t>Previous works </a:t>
              </a:r>
              <a:r>
                <a:rPr lang="en-GB" dirty="0" smtClean="0">
                  <a:latin typeface="+mj-lt"/>
                </a:rPr>
                <a:t>focused on FePt-based ledge type ECC systems where </a:t>
              </a:r>
              <a:r>
                <a:rPr lang="en-GB" b="1" dirty="0" smtClean="0">
                  <a:latin typeface="+mj-lt"/>
                </a:rPr>
                <a:t>Fe</a:t>
              </a:r>
              <a:r>
                <a:rPr lang="en-GB" dirty="0" smtClean="0">
                  <a:latin typeface="+mj-lt"/>
                </a:rPr>
                <a:t> is used as soft component </a:t>
              </a:r>
              <a:endParaRPr lang="en-GB" dirty="0"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8426" y="4707721"/>
              <a:ext cx="330745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 smtClean="0">
                  <a:latin typeface="+mj-lt"/>
                </a:rPr>
                <a:t>D. </a:t>
              </a:r>
              <a:r>
                <a:rPr lang="it-IT" sz="1000" dirty="0" err="1" smtClean="0">
                  <a:latin typeface="+mj-lt"/>
                </a:rPr>
                <a:t>Goll</a:t>
              </a:r>
              <a:r>
                <a:rPr lang="it-IT" sz="1000" dirty="0" smtClean="0">
                  <a:latin typeface="+mj-lt"/>
                </a:rPr>
                <a:t> and T. </a:t>
              </a:r>
              <a:r>
                <a:rPr lang="it-IT" sz="1000" dirty="0" err="1" smtClean="0">
                  <a:latin typeface="+mj-lt"/>
                </a:rPr>
                <a:t>Bublat</a:t>
              </a:r>
              <a:r>
                <a:rPr lang="it-IT" sz="1000" dirty="0" smtClean="0">
                  <a:latin typeface="+mj-lt"/>
                </a:rPr>
                <a:t>, </a:t>
              </a:r>
              <a:r>
                <a:rPr lang="it-IT" sz="1000" i="1" dirty="0" smtClean="0">
                  <a:latin typeface="+mj-lt"/>
                </a:rPr>
                <a:t>PSS A </a:t>
              </a:r>
              <a:r>
                <a:rPr lang="it-IT" sz="1000" dirty="0" smtClean="0">
                  <a:latin typeface="+mj-lt"/>
                </a:rPr>
                <a:t>210 1261 </a:t>
              </a:r>
              <a:r>
                <a:rPr lang="it-IT" sz="1000" b="1" dirty="0" smtClean="0">
                  <a:latin typeface="+mj-lt"/>
                </a:rPr>
                <a:t>2013</a:t>
              </a:r>
            </a:p>
            <a:p>
              <a:r>
                <a:rPr lang="it-IT" sz="1000" dirty="0" smtClean="0">
                  <a:latin typeface="+mj-lt"/>
                </a:rPr>
                <a:t>L.S. Huang </a:t>
              </a:r>
              <a:r>
                <a:rPr lang="it-IT" sz="1000" i="1" dirty="0" smtClean="0">
                  <a:latin typeface="+mj-lt"/>
                </a:rPr>
                <a:t>et al.</a:t>
              </a:r>
              <a:r>
                <a:rPr lang="it-IT" sz="1000" dirty="0" smtClean="0">
                  <a:latin typeface="+mj-lt"/>
                </a:rPr>
                <a:t>, </a:t>
              </a:r>
              <a:r>
                <a:rPr lang="it-IT" sz="1000" i="1" dirty="0" smtClean="0">
                  <a:latin typeface="+mj-lt"/>
                </a:rPr>
                <a:t>JAP</a:t>
              </a:r>
              <a:r>
                <a:rPr lang="it-IT" sz="1000" dirty="0" smtClean="0">
                  <a:latin typeface="+mj-lt"/>
                </a:rPr>
                <a:t> 114 173903 </a:t>
              </a:r>
              <a:r>
                <a:rPr lang="it-IT" sz="1000" b="1" dirty="0" smtClean="0">
                  <a:latin typeface="+mj-lt"/>
                </a:rPr>
                <a:t>2013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B. Ma 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et. al.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, 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JAP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 109 083907 </a:t>
              </a:r>
              <a:r>
                <a:rPr lang="en-US" sz="1000" b="1" dirty="0" smtClean="0">
                  <a:solidFill>
                    <a:prstClr val="black"/>
                  </a:solidFill>
                  <a:latin typeface="Century Gothic"/>
                </a:rPr>
                <a:t>2011</a:t>
              </a:r>
            </a:p>
            <a:p>
              <a:pPr lvl="0"/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B. Ma 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et al.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, 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IEEE Trans. </a:t>
              </a:r>
              <a:r>
                <a:rPr lang="en-US" sz="1000" i="1" dirty="0" err="1">
                  <a:solidFill>
                    <a:prstClr val="black"/>
                  </a:solidFill>
                  <a:latin typeface="Century Gothic"/>
                </a:rPr>
                <a:t>Magn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. 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46 2345 </a:t>
              </a:r>
              <a:r>
                <a:rPr lang="en-US" sz="1000" b="1" dirty="0" smtClean="0">
                  <a:solidFill>
                    <a:prstClr val="black"/>
                  </a:solidFill>
                  <a:latin typeface="Century Gothic"/>
                </a:rPr>
                <a:t>2010</a:t>
              </a:r>
            </a:p>
            <a:p>
              <a:pPr lvl="0"/>
              <a:r>
                <a:rPr lang="en-US" sz="1000" dirty="0" smtClean="0">
                  <a:solidFill>
                    <a:prstClr val="black"/>
                  </a:solidFill>
                  <a:latin typeface="Century Gothic"/>
                </a:rPr>
                <a:t>A. </a:t>
              </a:r>
              <a:r>
                <a:rPr lang="en-US" sz="1000" dirty="0" err="1" smtClean="0">
                  <a:solidFill>
                    <a:prstClr val="black"/>
                  </a:solidFill>
                  <a:latin typeface="Century Gothic"/>
                </a:rPr>
                <a:t>Breitling</a:t>
              </a:r>
              <a:r>
                <a:rPr lang="en-US" sz="1000" dirty="0" smtClean="0">
                  <a:solidFill>
                    <a:prstClr val="black"/>
                  </a:solidFill>
                  <a:latin typeface="Century Gothic"/>
                </a:rPr>
                <a:t> </a:t>
              </a:r>
              <a:r>
                <a:rPr lang="it-IT" sz="1000" dirty="0">
                  <a:solidFill>
                    <a:prstClr val="black"/>
                  </a:solidFill>
                  <a:latin typeface="Century Gothic"/>
                </a:rPr>
                <a:t>et al., </a:t>
              </a:r>
              <a:r>
                <a:rPr lang="it-IT" sz="1000" i="1" dirty="0" smtClean="0">
                  <a:solidFill>
                    <a:prstClr val="black"/>
                  </a:solidFill>
                  <a:latin typeface="Century Gothic"/>
                </a:rPr>
                <a:t>PSS-RRL </a:t>
              </a:r>
              <a:r>
                <a:rPr lang="it-IT" sz="1000" dirty="0">
                  <a:solidFill>
                    <a:prstClr val="black"/>
                  </a:solidFill>
                  <a:latin typeface="Century Gothic"/>
                </a:rPr>
                <a:t>3 130–132 </a:t>
              </a:r>
              <a:r>
                <a:rPr lang="it-IT" sz="1000" b="1" dirty="0" smtClean="0">
                  <a:solidFill>
                    <a:prstClr val="black"/>
                  </a:solidFill>
                  <a:latin typeface="Century Gothic"/>
                </a:rPr>
                <a:t>2009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D. </a:t>
              </a:r>
              <a:r>
                <a:rPr lang="en-US" sz="1000" dirty="0" err="1">
                  <a:solidFill>
                    <a:prstClr val="black"/>
                  </a:solidFill>
                  <a:latin typeface="Century Gothic"/>
                </a:rPr>
                <a:t>Goll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 and A. </a:t>
              </a:r>
              <a:r>
                <a:rPr lang="en-US" sz="1000" dirty="0" err="1">
                  <a:solidFill>
                    <a:prstClr val="black"/>
                  </a:solidFill>
                  <a:latin typeface="Century Gothic"/>
                </a:rPr>
                <a:t>Breitling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, 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APL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 94 052502 </a:t>
              </a:r>
              <a:r>
                <a:rPr lang="en-US" sz="1000" b="1" dirty="0" smtClean="0">
                  <a:solidFill>
                    <a:prstClr val="black"/>
                  </a:solidFill>
                  <a:latin typeface="Century Gothic"/>
                </a:rPr>
                <a:t>2009</a:t>
              </a:r>
            </a:p>
            <a:p>
              <a:pPr lvl="0"/>
              <a:r>
                <a:rPr lang="hu-HU" sz="1000" dirty="0" smtClean="0">
                  <a:solidFill>
                    <a:prstClr val="black"/>
                  </a:solidFill>
                  <a:latin typeface="Century Gothic"/>
                </a:rPr>
                <a:t>F. Casoli </a:t>
              </a:r>
              <a:r>
                <a:rPr lang="hu-HU" sz="1000" i="1" dirty="0">
                  <a:solidFill>
                    <a:prstClr val="black"/>
                  </a:solidFill>
                  <a:latin typeface="Century Gothic"/>
                </a:rPr>
                <a:t>et al.</a:t>
              </a:r>
              <a:r>
                <a:rPr lang="hu-HU" sz="1000" dirty="0">
                  <a:solidFill>
                    <a:prstClr val="black"/>
                  </a:solidFill>
                  <a:latin typeface="Century Gothic"/>
                </a:rPr>
                <a:t>, </a:t>
              </a:r>
              <a:r>
                <a:rPr lang="hu-HU" sz="1000" i="1" dirty="0">
                  <a:solidFill>
                    <a:prstClr val="black"/>
                  </a:solidFill>
                  <a:latin typeface="Century Gothic"/>
                </a:rPr>
                <a:t>APL</a:t>
              </a:r>
              <a:r>
                <a:rPr lang="hu-HU" sz="1000" dirty="0">
                  <a:solidFill>
                    <a:prstClr val="black"/>
                  </a:solidFill>
                  <a:latin typeface="Century Gothic"/>
                </a:rPr>
                <a:t> 92 142506 </a:t>
              </a:r>
              <a:r>
                <a:rPr lang="hu-HU" sz="1000" b="1" dirty="0" smtClean="0">
                  <a:solidFill>
                    <a:prstClr val="black"/>
                  </a:solidFill>
                  <a:latin typeface="Century Gothic"/>
                </a:rPr>
                <a:t>2008</a:t>
              </a:r>
            </a:p>
            <a:p>
              <a:pPr lvl="0"/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D. </a:t>
              </a:r>
              <a:r>
                <a:rPr lang="en-US" sz="1000" dirty="0" err="1">
                  <a:solidFill>
                    <a:prstClr val="black"/>
                  </a:solidFill>
                  <a:latin typeface="Century Gothic"/>
                </a:rPr>
                <a:t>Goll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  and S. Macke, </a:t>
              </a:r>
              <a:r>
                <a:rPr lang="en-US" sz="1000" i="1" dirty="0">
                  <a:solidFill>
                    <a:prstClr val="black"/>
                  </a:solidFill>
                  <a:latin typeface="Century Gothic"/>
                </a:rPr>
                <a:t>APL</a:t>
              </a:r>
              <a:r>
                <a:rPr lang="en-US" sz="1000" dirty="0">
                  <a:solidFill>
                    <a:prstClr val="black"/>
                  </a:solidFill>
                  <a:latin typeface="Century Gothic"/>
                </a:rPr>
                <a:t> 93 152512 </a:t>
              </a:r>
              <a:r>
                <a:rPr lang="en-US" sz="1000" b="1" dirty="0" smtClean="0">
                  <a:solidFill>
                    <a:prstClr val="black"/>
                  </a:solidFill>
                  <a:latin typeface="Century Gothic"/>
                </a:rPr>
                <a:t>2008</a:t>
              </a:r>
              <a:endParaRPr lang="en-US" sz="10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pic>
        <p:nvPicPr>
          <p:cNvPr id="57" name="Picture 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6" t="84449" r="2904" b="7820"/>
          <a:stretch/>
        </p:blipFill>
        <p:spPr bwMode="auto">
          <a:xfrm>
            <a:off x="4175956" y="3807857"/>
            <a:ext cx="879291" cy="2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41"/>
          <p:cNvSpPr txBox="1"/>
          <p:nvPr/>
        </p:nvSpPr>
        <p:spPr>
          <a:xfrm>
            <a:off x="53008" y="4242192"/>
            <a:ext cx="5095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GB" sz="1400" b="1" dirty="0" smtClean="0">
                <a:latin typeface="+mj-lt"/>
              </a:rPr>
              <a:t>Co soft phase </a:t>
            </a:r>
            <a:r>
              <a:rPr lang="en-US" sz="1400" dirty="0">
                <a:latin typeface="+mj-lt"/>
              </a:rPr>
              <a:t>was already successfully used in different </a:t>
            </a:r>
            <a:r>
              <a:rPr lang="en-US" sz="1400" dirty="0" smtClean="0">
                <a:latin typeface="+mj-lt"/>
              </a:rPr>
              <a:t>conventional ECC systems:</a:t>
            </a:r>
          </a:p>
          <a:p>
            <a:pPr marL="342900" indent="-165100" algn="just">
              <a:buFont typeface="Century Gothic" pitchFamily="34" charset="0"/>
              <a:buChar char="−"/>
            </a:pPr>
            <a:r>
              <a:rPr lang="en-US" i="1" dirty="0" err="1" smtClean="0">
                <a:latin typeface="+mj-lt"/>
              </a:rPr>
              <a:t>SmCo</a:t>
            </a:r>
            <a:r>
              <a:rPr lang="en-US" i="1" dirty="0" smtClean="0">
                <a:latin typeface="+mj-lt"/>
              </a:rPr>
              <a:t>/Co</a:t>
            </a:r>
            <a:r>
              <a:rPr lang="en-US" dirty="0" smtClean="0">
                <a:latin typeface="+mj-lt"/>
              </a:rPr>
              <a:t> (</a:t>
            </a:r>
            <a:r>
              <a:rPr lang="da-DK" dirty="0">
                <a:latin typeface="+mj-lt"/>
              </a:rPr>
              <a:t>E.E. Fullerton et al., </a:t>
            </a:r>
            <a:r>
              <a:rPr lang="da-DK" i="1" dirty="0">
                <a:latin typeface="+mj-lt"/>
              </a:rPr>
              <a:t>PRB</a:t>
            </a:r>
            <a:r>
              <a:rPr lang="da-DK" dirty="0">
                <a:latin typeface="+mj-lt"/>
              </a:rPr>
              <a:t> 12193 </a:t>
            </a:r>
            <a:r>
              <a:rPr lang="da-DK" dirty="0" smtClean="0">
                <a:latin typeface="+mj-lt"/>
              </a:rPr>
              <a:t>1998; P</a:t>
            </a:r>
            <a:r>
              <a:rPr lang="da-DK" dirty="0">
                <a:latin typeface="+mj-lt"/>
              </a:rPr>
              <a:t>. Chowdhury et al., </a:t>
            </a:r>
            <a:r>
              <a:rPr lang="da-DK" i="1" dirty="0">
                <a:latin typeface="+mj-lt"/>
              </a:rPr>
              <a:t>JMMM</a:t>
            </a:r>
            <a:r>
              <a:rPr lang="da-DK" dirty="0">
                <a:latin typeface="+mj-lt"/>
              </a:rPr>
              <a:t> 342 74 2013</a:t>
            </a:r>
            <a:r>
              <a:rPr lang="en-US" dirty="0" smtClean="0">
                <a:latin typeface="+mj-lt"/>
              </a:rPr>
              <a:t>)</a:t>
            </a:r>
          </a:p>
          <a:p>
            <a:pPr marL="342900" indent="-165100" algn="just">
              <a:buFont typeface="Century Gothic" pitchFamily="34" charset="0"/>
              <a:buChar char="−"/>
            </a:pPr>
            <a:r>
              <a:rPr lang="en-US" i="1" dirty="0" smtClean="0">
                <a:latin typeface="+mj-lt"/>
              </a:rPr>
              <a:t>L1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i="1" dirty="0" smtClean="0">
                <a:latin typeface="+mj-lt"/>
              </a:rPr>
              <a:t>-CoPt/Co</a:t>
            </a:r>
            <a:r>
              <a:rPr lang="en-US" dirty="0" smtClean="0">
                <a:latin typeface="+mj-lt"/>
              </a:rPr>
              <a:t> (D.C. Crew et al., </a:t>
            </a:r>
            <a:r>
              <a:rPr lang="en-US" i="1" dirty="0" smtClean="0">
                <a:latin typeface="+mj-lt"/>
              </a:rPr>
              <a:t>JMMM</a:t>
            </a:r>
            <a:r>
              <a:rPr lang="en-US" dirty="0" smtClean="0">
                <a:latin typeface="+mj-lt"/>
              </a:rPr>
              <a:t> 233 257 2001)  </a:t>
            </a:r>
          </a:p>
          <a:p>
            <a:pPr marL="342900" indent="-165100" algn="just">
              <a:buFont typeface="Century Gothic" pitchFamily="34" charset="0"/>
              <a:buChar char="−"/>
            </a:pPr>
            <a:r>
              <a:rPr lang="en-US" i="1" dirty="0" smtClean="0">
                <a:latin typeface="+mj-lt"/>
              </a:rPr>
              <a:t>L1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i="1" dirty="0" smtClean="0">
                <a:latin typeface="+mj-lt"/>
              </a:rPr>
              <a:t>-FePt/Co</a:t>
            </a:r>
            <a:r>
              <a:rPr lang="en-US" dirty="0" smtClean="0">
                <a:latin typeface="+mj-lt"/>
              </a:rPr>
              <a:t> (Wang et al., </a:t>
            </a:r>
            <a:r>
              <a:rPr lang="en-US" i="1" dirty="0" smtClean="0">
                <a:latin typeface="+mj-lt"/>
              </a:rPr>
              <a:t>JAP</a:t>
            </a:r>
            <a:r>
              <a:rPr lang="en-US" dirty="0" smtClean="0">
                <a:latin typeface="+mj-lt"/>
              </a:rPr>
              <a:t> 115 133908 2014)</a:t>
            </a:r>
            <a:endParaRPr lang="en-GB" dirty="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496" y="5498648"/>
            <a:ext cx="5148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U</a:t>
            </a:r>
            <a:r>
              <a:rPr lang="en-US" sz="1400" dirty="0" smtClean="0">
                <a:latin typeface="+mj-lt"/>
              </a:rPr>
              <a:t>sing </a:t>
            </a:r>
            <a:r>
              <a:rPr lang="en-US" sz="1400" dirty="0">
                <a:latin typeface="+mj-lt"/>
              </a:rPr>
              <a:t>Co allows in principle the magnetization reversal in the two phases to be carefully investigated by using elemental specific measurement </a:t>
            </a:r>
            <a:r>
              <a:rPr lang="en-US" sz="1400" dirty="0" smtClean="0">
                <a:latin typeface="+mj-lt"/>
              </a:rPr>
              <a:t>techniques.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02" y="151383"/>
            <a:ext cx="8964612" cy="5413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780963"/>
            <a:ext cx="8917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Co/L1</a:t>
            </a:r>
            <a:r>
              <a:rPr lang="en-US" sz="1400" baseline="-25000" dirty="0" smtClean="0">
                <a:latin typeface="+mj-lt"/>
              </a:rPr>
              <a:t>0</a:t>
            </a:r>
            <a:r>
              <a:rPr lang="en-US" sz="1400" dirty="0" smtClean="0">
                <a:latin typeface="+mj-lt"/>
              </a:rPr>
              <a:t>-FePt ledge–type samples were prepared by sputtering (@ </a:t>
            </a:r>
            <a:r>
              <a:rPr lang="el-GR" sz="1400" i="1" dirty="0" smtClean="0">
                <a:latin typeface="+mj-lt"/>
              </a:rPr>
              <a:t>NCSR </a:t>
            </a:r>
            <a:r>
              <a:rPr lang="el-GR" sz="1400" i="1" dirty="0">
                <a:latin typeface="+mj-lt"/>
              </a:rPr>
              <a:t>Demokritos, </a:t>
            </a:r>
            <a:r>
              <a:rPr lang="el-GR" sz="1400" i="1" dirty="0" smtClean="0">
                <a:latin typeface="+mj-lt"/>
              </a:rPr>
              <a:t>Athens</a:t>
            </a:r>
            <a:r>
              <a:rPr lang="it-IT" sz="1400" i="1" dirty="0">
                <a:latin typeface="+mj-lt"/>
              </a:rPr>
              <a:t> </a:t>
            </a:r>
            <a:r>
              <a:rPr lang="it-IT" sz="1400" i="1" dirty="0" smtClean="0">
                <a:latin typeface="+mj-lt"/>
              </a:rPr>
              <a:t>- </a:t>
            </a:r>
            <a:r>
              <a:rPr lang="el-GR" sz="1400" i="1" dirty="0" smtClean="0">
                <a:latin typeface="+mj-lt"/>
              </a:rPr>
              <a:t>Greece</a:t>
            </a:r>
            <a:r>
              <a:rPr lang="it-IT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7687" y="1772816"/>
            <a:ext cx="4990377" cy="2436840"/>
            <a:chOff x="3023828" y="1320968"/>
            <a:chExt cx="4990377" cy="2436840"/>
          </a:xfrm>
        </p:grpSpPr>
        <p:grpSp>
          <p:nvGrpSpPr>
            <p:cNvPr id="21" name="Group 20"/>
            <p:cNvGrpSpPr/>
            <p:nvPr/>
          </p:nvGrpSpPr>
          <p:grpSpPr>
            <a:xfrm>
              <a:off x="3023828" y="1320968"/>
              <a:ext cx="4990377" cy="2436840"/>
              <a:chOff x="3023828" y="1320968"/>
              <a:chExt cx="4990377" cy="2436840"/>
            </a:xfrm>
          </p:grpSpPr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41" r="32294" b="211"/>
              <a:stretch/>
            </p:blipFill>
            <p:spPr bwMode="auto">
              <a:xfrm>
                <a:off x="3023828" y="1320968"/>
                <a:ext cx="4990377" cy="243684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 Same Side Corner Rectangle 24"/>
              <p:cNvSpPr/>
              <p:nvPr/>
            </p:nvSpPr>
            <p:spPr bwMode="auto">
              <a:xfrm>
                <a:off x="3275856" y="1614976"/>
                <a:ext cx="1368152" cy="8633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13251">
                  <a:alpha val="3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ound Same Side Corner Rectangle 25"/>
              <p:cNvSpPr/>
              <p:nvPr/>
            </p:nvSpPr>
            <p:spPr bwMode="auto">
              <a:xfrm>
                <a:off x="3429958" y="2082273"/>
                <a:ext cx="1044116" cy="3960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>
                  <a:alpha val="2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CasellaDiTesto 6"/>
              <p:cNvSpPr txBox="1"/>
              <p:nvPr/>
            </p:nvSpPr>
            <p:spPr>
              <a:xfrm>
                <a:off x="3542766" y="2158772"/>
                <a:ext cx="8643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L1</a:t>
                </a:r>
                <a:r>
                  <a:rPr lang="en-GB" sz="1400" b="1" baseline="-25000" dirty="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-FePt</a:t>
                </a:r>
                <a:endParaRPr lang="en-GB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CasellaDiTesto 7"/>
              <p:cNvSpPr txBox="1"/>
              <p:nvPr/>
            </p:nvSpPr>
            <p:spPr>
              <a:xfrm>
                <a:off x="3707904" y="1700808"/>
                <a:ext cx="439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Co</a:t>
                </a:r>
                <a:endParaRPr lang="en-GB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3041253" y="2600908"/>
              <a:ext cx="26828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MgO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 (100) Substrate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44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7808" y="1136176"/>
            <a:ext cx="4990377" cy="2436840"/>
            <a:chOff x="177808" y="1880828"/>
            <a:chExt cx="4990377" cy="2436840"/>
          </a:xfrm>
        </p:grpSpPr>
        <p:grpSp>
          <p:nvGrpSpPr>
            <p:cNvPr id="22" name="Group 21"/>
            <p:cNvGrpSpPr/>
            <p:nvPr/>
          </p:nvGrpSpPr>
          <p:grpSpPr>
            <a:xfrm>
              <a:off x="177808" y="1880828"/>
              <a:ext cx="4990377" cy="2436840"/>
              <a:chOff x="3023828" y="1320968"/>
              <a:chExt cx="4990377" cy="243684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023828" y="1320968"/>
                <a:ext cx="4990377" cy="2436840"/>
                <a:chOff x="3023828" y="1320968"/>
                <a:chExt cx="4990377" cy="2436840"/>
              </a:xfrm>
            </p:grpSpPr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1" r="32294" b="211"/>
                <a:stretch/>
              </p:blipFill>
              <p:spPr bwMode="auto">
                <a:xfrm>
                  <a:off x="3023828" y="1320968"/>
                  <a:ext cx="4990377" cy="2436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ound Same Side Corner Rectangle 14"/>
                <p:cNvSpPr/>
                <p:nvPr/>
              </p:nvSpPr>
              <p:spPr bwMode="auto">
                <a:xfrm>
                  <a:off x="3429958" y="2082273"/>
                  <a:ext cx="1044116" cy="39604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>
                    <a:alpha val="27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CasellaDiTesto 6"/>
                <p:cNvSpPr txBox="1"/>
                <p:nvPr/>
              </p:nvSpPr>
              <p:spPr>
                <a:xfrm>
                  <a:off x="3542766" y="2158772"/>
                  <a:ext cx="8643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chemeClr val="bg1"/>
                      </a:solidFill>
                      <a:latin typeface="+mj-lt"/>
                    </a:rPr>
                    <a:t>L1</a:t>
                  </a:r>
                  <a:r>
                    <a:rPr lang="en-GB" sz="1400" b="1" baseline="-25000" dirty="0" smtClean="0">
                      <a:solidFill>
                        <a:schemeClr val="bg1"/>
                      </a:solidFill>
                      <a:latin typeface="+mj-lt"/>
                    </a:rPr>
                    <a:t>0</a:t>
                  </a:r>
                  <a:r>
                    <a:rPr lang="en-GB" sz="1400" b="1" dirty="0" smtClean="0">
                      <a:solidFill>
                        <a:schemeClr val="bg1"/>
                      </a:solidFill>
                      <a:latin typeface="+mj-lt"/>
                    </a:rPr>
                    <a:t>-FePt</a:t>
                  </a:r>
                  <a:endParaRPr lang="en-GB" sz="1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0" name="Text Box 60"/>
              <p:cNvSpPr txBox="1">
                <a:spLocks noChangeArrowheads="1"/>
              </p:cNvSpPr>
              <p:nvPr/>
            </p:nvSpPr>
            <p:spPr bwMode="auto">
              <a:xfrm>
                <a:off x="3041253" y="2600908"/>
                <a:ext cx="26828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 b="1" dirty="0" err="1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MgO</a:t>
                </a:r>
                <a:r>
                  <a:rPr lang="en-US" sz="1400" b="1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 (100) Substrate</a:t>
                </a:r>
              </a:p>
            </p:txBody>
          </p:sp>
        </p:grpSp>
        <p:pic>
          <p:nvPicPr>
            <p:cNvPr id="23" name="Picture 2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66" t="84449" r="2904" b="7820"/>
            <a:stretch/>
          </p:blipFill>
          <p:spPr bwMode="auto">
            <a:xfrm>
              <a:off x="4175956" y="4013501"/>
              <a:ext cx="879291" cy="20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498" y="3161753"/>
            <a:ext cx="3715002" cy="28595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88026" y="5991091"/>
            <a:ext cx="35564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latin typeface="+mj-lt"/>
              </a:rPr>
              <a:t>D. </a:t>
            </a:r>
            <a:r>
              <a:rPr lang="it-IT" sz="1000" dirty="0" err="1" smtClean="0">
                <a:latin typeface="+mj-lt"/>
              </a:rPr>
              <a:t>Goll</a:t>
            </a:r>
            <a:r>
              <a:rPr lang="it-IT" sz="1000" dirty="0" smtClean="0">
                <a:latin typeface="+mj-lt"/>
              </a:rPr>
              <a:t> and T </a:t>
            </a:r>
            <a:r>
              <a:rPr lang="it-IT" sz="1000" dirty="0" err="1" smtClean="0">
                <a:latin typeface="+mj-lt"/>
              </a:rPr>
              <a:t>Bublat</a:t>
            </a:r>
            <a:r>
              <a:rPr lang="it-IT" sz="1000" dirty="0" smtClean="0">
                <a:latin typeface="+mj-lt"/>
              </a:rPr>
              <a:t>, </a:t>
            </a:r>
            <a:r>
              <a:rPr lang="it-IT" sz="1000" i="1" dirty="0" err="1" smtClean="0">
                <a:latin typeface="+mj-lt"/>
              </a:rPr>
              <a:t>Phys</a:t>
            </a:r>
            <a:r>
              <a:rPr lang="it-IT" sz="1000" i="1" dirty="0">
                <a:latin typeface="+mj-lt"/>
              </a:rPr>
              <a:t>. Status Solidi A </a:t>
            </a:r>
            <a:r>
              <a:rPr lang="it-IT" sz="1000" dirty="0" smtClean="0">
                <a:latin typeface="+mj-lt"/>
              </a:rPr>
              <a:t>210 1261 2013</a:t>
            </a:r>
            <a:endParaRPr lang="en-US" sz="1000" dirty="0">
              <a:latin typeface="+mj-lt"/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087724" y="3645246"/>
            <a:ext cx="3080461" cy="2404037"/>
            <a:chOff x="1439652" y="1700808"/>
            <a:chExt cx="2049732" cy="1599641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6575" r="78439" b="72147"/>
            <a:stretch/>
          </p:blipFill>
          <p:spPr bwMode="auto">
            <a:xfrm>
              <a:off x="1439652" y="1700808"/>
              <a:ext cx="2049732" cy="159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3342" t="46491" r="51498" b="50695"/>
            <a:stretch/>
          </p:blipFill>
          <p:spPr bwMode="auto">
            <a:xfrm>
              <a:off x="2915816" y="3059243"/>
              <a:ext cx="490505" cy="21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2356582" y="3736502"/>
            <a:ext cx="5181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SEM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6336196" y="4220694"/>
            <a:ext cx="0" cy="5676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BDBF18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48164" y="3884788"/>
            <a:ext cx="61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e</a:t>
            </a:r>
            <a:r>
              <a:rPr lang="en-US" sz="1000" dirty="0" smtClean="0">
                <a:latin typeface="+mj-lt"/>
              </a:rPr>
              <a:t>asy</a:t>
            </a:r>
          </a:p>
          <a:p>
            <a:pPr algn="ctr"/>
            <a:r>
              <a:rPr lang="en-US" sz="1000" dirty="0" smtClean="0">
                <a:latin typeface="+mj-lt"/>
              </a:rPr>
              <a:t>axis</a:t>
            </a:r>
            <a:endParaRPr lang="en-US" sz="1000" dirty="0"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345753" y="1121658"/>
            <a:ext cx="330159" cy="349748"/>
            <a:chOff x="5292080" y="1639092"/>
            <a:chExt cx="330159" cy="34974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5292080" y="1664856"/>
              <a:ext cx="330159" cy="323984"/>
            </a:xfrm>
            <a:prstGeom prst="ellipse">
              <a:avLst/>
            </a:prstGeom>
            <a:solidFill>
              <a:srgbClr val="BDBF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3695" y="1639092"/>
              <a:ext cx="298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1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761115" y="2812866"/>
            <a:ext cx="280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j-lt"/>
              </a:rPr>
              <a:t>T. </a:t>
            </a:r>
            <a:r>
              <a:rPr lang="en-US" sz="1000" dirty="0" err="1" smtClean="0">
                <a:latin typeface="+mj-lt"/>
              </a:rPr>
              <a:t>Shima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i="1" dirty="0" smtClean="0">
                <a:latin typeface="+mj-lt"/>
              </a:rPr>
              <a:t>et al.</a:t>
            </a:r>
            <a:r>
              <a:rPr lang="en-US" sz="1000" dirty="0" smtClean="0">
                <a:latin typeface="+mj-lt"/>
              </a:rPr>
              <a:t>, </a:t>
            </a:r>
            <a:r>
              <a:rPr lang="en-US" sz="1000" i="1" dirty="0" smtClean="0">
                <a:latin typeface="+mj-lt"/>
              </a:rPr>
              <a:t>APL</a:t>
            </a:r>
            <a:r>
              <a:rPr lang="en-US" sz="1000" dirty="0" smtClean="0">
                <a:latin typeface="+mj-lt"/>
              </a:rPr>
              <a:t> 81 1050 </a:t>
            </a:r>
            <a:r>
              <a:rPr lang="en-US" sz="1000" b="1" dirty="0" smtClean="0">
                <a:latin typeface="+mj-lt"/>
              </a:rPr>
              <a:t>2002</a:t>
            </a:r>
          </a:p>
          <a:p>
            <a:r>
              <a:rPr lang="en-GB" sz="1000" dirty="0">
                <a:latin typeface="+mj-lt"/>
                <a:cs typeface="Times New Roman" charset="0"/>
              </a:rPr>
              <a:t>V. </a:t>
            </a:r>
            <a:r>
              <a:rPr lang="en-GB" sz="1000" dirty="0" err="1">
                <a:latin typeface="+mj-lt"/>
                <a:cs typeface="Times New Roman" charset="0"/>
              </a:rPr>
              <a:t>Alexandrakis</a:t>
            </a:r>
            <a:r>
              <a:rPr lang="en-GB" sz="1000" dirty="0">
                <a:latin typeface="+mj-lt"/>
                <a:cs typeface="Times New Roman" charset="0"/>
              </a:rPr>
              <a:t> </a:t>
            </a:r>
            <a:r>
              <a:rPr lang="en-GB" sz="1000" i="1" dirty="0">
                <a:latin typeface="+mj-lt"/>
                <a:cs typeface="Times New Roman" charset="0"/>
              </a:rPr>
              <a:t>et al., JAP </a:t>
            </a:r>
            <a:r>
              <a:rPr lang="en-GB" sz="1000" dirty="0" smtClean="0">
                <a:latin typeface="+mj-lt"/>
                <a:cs typeface="Times New Roman" charset="0"/>
              </a:rPr>
              <a:t>109 07B729 </a:t>
            </a:r>
            <a:r>
              <a:rPr lang="en-GB" sz="1000" b="1" dirty="0" smtClean="0">
                <a:latin typeface="+mj-lt"/>
                <a:cs typeface="Times New Roman" charset="0"/>
              </a:rPr>
              <a:t>2011</a:t>
            </a:r>
            <a:endParaRPr lang="en-GB" sz="1000" b="1" dirty="0">
              <a:latin typeface="+mj-lt"/>
              <a:cs typeface="Times New Roman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53542" y="2168860"/>
            <a:ext cx="33549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300" i="1" dirty="0" err="1" smtClean="0">
                <a:latin typeface="+mj-lt"/>
              </a:rPr>
              <a:t>T</a:t>
            </a:r>
            <a:r>
              <a:rPr lang="en-US" sz="1300" i="1" baseline="-25000" dirty="0" err="1" smtClean="0">
                <a:latin typeface="+mj-lt"/>
              </a:rPr>
              <a:t>dep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dirty="0">
                <a:latin typeface="+mj-lt"/>
              </a:rPr>
              <a:t>= 700 °C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300" dirty="0" smtClean="0">
                <a:latin typeface="+mj-lt"/>
              </a:rPr>
              <a:t>Nominal thickness = 3.5 nm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300" dirty="0" err="1" smtClean="0">
                <a:latin typeface="+mj-lt"/>
              </a:rPr>
              <a:t>MgO</a:t>
            </a:r>
            <a:r>
              <a:rPr lang="en-US" sz="1300" dirty="0" smtClean="0">
                <a:latin typeface="+mj-lt"/>
              </a:rPr>
              <a:t> (100) substrate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53542" y="1159581"/>
            <a:ext cx="335496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300" b="1" dirty="0" smtClean="0">
                <a:solidFill>
                  <a:srgbClr val="004988"/>
                </a:solidFill>
                <a:latin typeface="+mj-lt"/>
              </a:rPr>
              <a:t>HARD FePt phase </a:t>
            </a:r>
            <a:r>
              <a:rPr lang="en-US" sz="1300" dirty="0" smtClean="0">
                <a:latin typeface="+mj-lt"/>
              </a:rPr>
              <a:t>with an island</a:t>
            </a:r>
            <a:r>
              <a:rPr lang="en-US" sz="1300" dirty="0">
                <a:latin typeface="+mj-lt"/>
              </a:rPr>
              <a:t>-type </a:t>
            </a:r>
            <a:r>
              <a:rPr lang="en-US" sz="1300" dirty="0" smtClean="0">
                <a:latin typeface="+mj-lt"/>
              </a:rPr>
              <a:t>nanostructure (</a:t>
            </a:r>
            <a:r>
              <a:rPr lang="en-US" sz="1300" i="1" dirty="0" err="1" smtClean="0">
                <a:latin typeface="+mj-lt"/>
              </a:rPr>
              <a:t>Volmer</a:t>
            </a:r>
            <a:r>
              <a:rPr lang="en-US" sz="1300" i="1" dirty="0" smtClean="0">
                <a:latin typeface="+mj-lt"/>
              </a:rPr>
              <a:t>-Weber growth mode</a:t>
            </a:r>
            <a:r>
              <a:rPr lang="en-US" sz="1300" dirty="0" smtClean="0">
                <a:latin typeface="+mj-lt"/>
              </a:rPr>
              <a:t>) consisting of isolated (001)      L1</a:t>
            </a:r>
            <a:r>
              <a:rPr lang="en-US" sz="1300" baseline="-25000" dirty="0" smtClean="0">
                <a:latin typeface="+mj-lt"/>
              </a:rPr>
              <a:t>0</a:t>
            </a:r>
            <a:r>
              <a:rPr lang="en-US" sz="1300" dirty="0" smtClean="0">
                <a:latin typeface="+mj-lt"/>
              </a:rPr>
              <a:t>-</a:t>
            </a:r>
            <a:r>
              <a:rPr lang="en-US" sz="1300" dirty="0">
                <a:latin typeface="+mj-lt"/>
              </a:rPr>
              <a:t>FePt </a:t>
            </a:r>
            <a:r>
              <a:rPr lang="en-US" sz="1300" dirty="0" smtClean="0">
                <a:latin typeface="+mj-lt"/>
              </a:rPr>
              <a:t>particles (</a:t>
            </a:r>
            <a:r>
              <a:rPr lang="en-US" sz="1300" i="1" dirty="0" err="1" smtClean="0">
                <a:latin typeface="+mj-lt"/>
              </a:rPr>
              <a:t>k</a:t>
            </a:r>
            <a:r>
              <a:rPr lang="en-US" sz="1300" i="1" baseline="-25000" dirty="0" err="1" smtClean="0">
                <a:latin typeface="+mj-lt"/>
              </a:rPr>
              <a:t>u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i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~ 5 MJ/</a:t>
            </a:r>
            <a:r>
              <a:rPr lang="en-US" sz="1300" i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US" sz="1300" i="1" baseline="300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  <a:r>
              <a:rPr lang="en-US" sz="1300" dirty="0" smtClean="0">
                <a:latin typeface="+mj-lt"/>
              </a:rPr>
              <a:t> with perpendicular anisotropy.</a:t>
            </a:r>
            <a:endParaRPr lang="en-US" sz="1300" dirty="0">
              <a:latin typeface="+mj-lt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107504" y="780963"/>
            <a:ext cx="8917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Co/L1</a:t>
            </a:r>
            <a:r>
              <a:rPr lang="en-US" sz="1400" baseline="-25000" dirty="0" smtClean="0">
                <a:latin typeface="+mj-lt"/>
              </a:rPr>
              <a:t>0</a:t>
            </a:r>
            <a:r>
              <a:rPr lang="en-US" sz="1400" dirty="0" smtClean="0">
                <a:latin typeface="+mj-lt"/>
              </a:rPr>
              <a:t>-FePt ledge–type samples were prepared by sputtering (@ </a:t>
            </a:r>
            <a:r>
              <a:rPr lang="el-GR" sz="1400" i="1" dirty="0" smtClean="0">
                <a:latin typeface="+mj-lt"/>
              </a:rPr>
              <a:t>NCSR </a:t>
            </a:r>
            <a:r>
              <a:rPr lang="el-GR" sz="1400" i="1" dirty="0">
                <a:latin typeface="+mj-lt"/>
              </a:rPr>
              <a:t>Demokritos, </a:t>
            </a:r>
            <a:r>
              <a:rPr lang="el-GR" sz="1400" i="1" dirty="0" smtClean="0">
                <a:latin typeface="+mj-lt"/>
              </a:rPr>
              <a:t>Athens</a:t>
            </a:r>
            <a:r>
              <a:rPr lang="it-IT" sz="1400" i="1" dirty="0">
                <a:latin typeface="+mj-lt"/>
              </a:rPr>
              <a:t> </a:t>
            </a:r>
            <a:r>
              <a:rPr lang="it-IT" sz="1400" i="1" dirty="0" smtClean="0">
                <a:latin typeface="+mj-lt"/>
              </a:rPr>
              <a:t>- </a:t>
            </a:r>
            <a:r>
              <a:rPr lang="el-GR" sz="1400" i="1" dirty="0" smtClean="0">
                <a:latin typeface="+mj-lt"/>
              </a:rPr>
              <a:t>Greece</a:t>
            </a:r>
            <a:r>
              <a:rPr lang="it-IT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68502" y="151383"/>
            <a:ext cx="8964612" cy="5413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Experimental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85&quot;&gt;&lt;/object&gt;&lt;object type=&quot;2&quot; unique_id=&quot;10486&quot;&gt;&lt;object type=&quot;3&quot; unique_id=&quot;10487&quot;&gt;&lt;property id=&quot;20148&quot; value=&quot;5&quot;/&gt;&lt;property id=&quot;20300&quot; value=&quot;Slide 1 - &amp;quot;MAGNETIC DOMAIN STRUCTURE AND MAGNETIZATION REVERSAL IN Fe/L10-FePt EXCHANGE-COUPLED SYSTEMS&amp;quot;&quot;/&gt;&lt;property id=&quot;20307&quot; value=&quot;256&quot;/&gt;&lt;/object&gt;&lt;object type=&quot;3&quot; unique_id=&quot;17416&quot;&gt;&lt;property id=&quot;20148&quot; value=&quot;5&quot;/&gt;&lt;property id=&quot;20300&quot; value=&quot;Slide 5 - &amp;quot;Materials &amp;amp; Equipments&amp;quot;&quot;/&gt;&lt;property id=&quot;20307&quot; value=&quot;414&quot;/&gt;&lt;/object&gt;&lt;object type=&quot;3&quot; unique_id=&quot;17417&quot;&gt;&lt;property id=&quot;20148&quot; value=&quot;5&quot;/&gt;&lt;property id=&quot;20300&quot; value=&quot;Slide 6 - &amp;quot;The Micromagnetic Model&amp;quot;&quot;/&gt;&lt;property id=&quot;20307&quot; value=&quot;429&quot;/&gt;&lt;/object&gt;&lt;object type=&quot;3&quot; unique_id=&quot;17420&quot;&gt;&lt;property id=&quot;20148&quot; value=&quot;5&quot;/&gt;&lt;property id=&quot;20300&quot; value=&quot;Slide 11 - &amp;quot;L10-FePt Hard Layer&amp;quot;&quot;/&gt;&lt;property id=&quot;20307&quot; value=&quot;416&quot;/&gt;&lt;/object&gt;&lt;object type=&quot;3&quot; unique_id=&quot;17421&quot;&gt;&lt;property id=&quot;20148&quot; value=&quot;5&quot;/&gt;&lt;property id=&quot;20300&quot; value=&quot;Slide 12 - &amp;quot;L10-FePt Hard Layer&amp;quot;&quot;/&gt;&lt;property id=&quot;20307&quot; value=&quot;417&quot;/&gt;&lt;/object&gt;&lt;object type=&quot;3&quot; unique_id=&quot;17422&quot;&gt;&lt;property id=&quot;20148&quot; value=&quot;5&quot;/&gt;&lt;property id=&quot;20300&quot; value=&quot;Slide 13 - &amp;quot;Fe/L10-FePt Soft/Hard Bilayer&amp;quot;&quot;/&gt;&lt;property id=&quot;20307&quot; value=&quot;431&quot;/&gt;&lt;/object&gt;&lt;object type=&quot;3&quot; unique_id=&quot;17423&quot;&gt;&lt;property id=&quot;20148&quot; value=&quot;5&quot;/&gt;&lt;property id=&quot;20300&quot; value=&quot;Slide 14 - &amp;quot;Fe/L10-FePt Soft/Hard Bilayer&amp;quot;&quot;/&gt;&lt;property id=&quot;20307&quot; value=&quot;419&quot;/&gt;&lt;/object&gt;&lt;object type=&quot;3&quot; unique_id=&quot;17424&quot;&gt;&lt;property id=&quot;20148&quot; value=&quot;5&quot;/&gt;&lt;property id=&quot;20300&quot; value=&quot;Slide 15 - &amp;quot;Fe/L10-FePt Soft/Hard Bilayer&amp;quot;&quot;/&gt;&lt;property id=&quot;20307&quot; value=&quot;420&quot;/&gt;&lt;/object&gt;&lt;object type=&quot;3&quot; unique_id=&quot;17425&quot;&gt;&lt;property id=&quot;20148&quot; value=&quot;5&quot;/&gt;&lt;property id=&quot;20300&quot; value=&quot;Slide 16 - &amp;quot;Fe/L10-FePt Soft/Hard Bilayer&amp;quot;&quot;/&gt;&lt;property id=&quot;20307&quot; value=&quot;421&quot;/&gt;&lt;/object&gt;&lt;object type=&quot;3&quot; unique_id=&quot;17426&quot;&gt;&lt;property id=&quot;20148&quot; value=&quot;5&quot;/&gt;&lt;property id=&quot;20300&quot; value=&quot;Slide 17 - &amp;quot;Fe/L10-FePt Soft/Hard Bilayer&amp;quot;&quot;/&gt;&lt;property id=&quot;20307&quot; value=&quot;422&quot;/&gt;&lt;/object&gt;&lt;object type=&quot;3&quot; unique_id=&quot;17540&quot;&gt;&lt;property id=&quot;20148&quot; value=&quot;5&quot;/&gt;&lt;property id=&quot;20300&quot; value=&quot;Slide 26 - &amp;quot;Acknowledgments&amp;quot;&quot;/&gt;&lt;property id=&quot;20307&quot; value=&quot;435&quot;/&gt;&lt;/object&gt;&lt;object type=&quot;3&quot; unique_id=&quot;17541&quot;&gt;&lt;property id=&quot;20148&quot; value=&quot;5&quot;/&gt;&lt;property id=&quot;20300&quot; value=&quot;Slide 34&quot;/&gt;&lt;property id=&quot;20307&quot; value=&quot;436&quot;/&gt;&lt;/object&gt;&lt;object type=&quot;3&quot; unique_id=&quot;17841&quot;&gt;&lt;property id=&quot;20148&quot; value=&quot;5&quot;/&gt;&lt;property id=&quot;20300&quot; value=&quot;Slide 2&quot;/&gt;&lt;property id=&quot;20307&quot; value=&quot;457&quot;/&gt;&lt;/object&gt;&lt;object type=&quot;3&quot; unique_id=&quot;17842&quot;&gt;&lt;property id=&quot;20148&quot; value=&quot;5&quot;/&gt;&lt;property id=&quot;20300&quot; value=&quot;Slide 3 - &amp;quot;EXCHANGE COUPLED HARD/SOFT MAGNETIC MULTILAYERS&amp;quot;&quot;/&gt;&lt;property id=&quot;20307&quot; value=&quot;444&quot;/&gt;&lt;/object&gt;&lt;object type=&quot;3&quot; unique_id=&quot;17843&quot;&gt;&lt;property id=&quot;20148&quot; value=&quot;5&quot;/&gt;&lt;property id=&quot;20300&quot; value=&quot;Slide 4 - &amp;quot;EXCHANGE COUPLED HARD/SOFT MAGNETIC MULTILAYERS&amp;quot;&quot;/&gt;&lt;property id=&quot;20307&quot; value=&quot;445&quot;/&gt;&lt;/object&gt;&lt;object type=&quot;3&quot; unique_id=&quot;17844&quot;&gt;&lt;property id=&quot;20148&quot; value=&quot;5&quot;/&gt;&lt;property id=&quot;20300&quot; value=&quot;Slide 7 - &amp;quot;Deposition conditions&amp;quot;&quot;/&gt;&lt;property id=&quot;20307&quot; value=&quot;458&quot;/&gt;&lt;/object&gt;&lt;object type=&quot;3&quot; unique_id=&quot;17845&quot;&gt;&lt;property id=&quot;20148&quot; value=&quot;5&quot;/&gt;&lt;property id=&quot;20300&quot; value=&quot;Slide 8 - &amp;quot;Deposition conditions&amp;quot;&quot;/&gt;&lt;property id=&quot;20307&quot; value=&quot;459&quot;/&gt;&lt;/object&gt;&lt;object type=&quot;3&quot; unique_id=&quot;17846&quot;&gt;&lt;property id=&quot;20148&quot; value=&quot;5&quot;/&gt;&lt;property id=&quot;20300&quot; value=&quot;Slide 9 - &amp;quot;Deposition conditions&amp;quot;&quot;/&gt;&lt;property id=&quot;20307&quot; value=&quot;460&quot;/&gt;&lt;/object&gt;&lt;object type=&quot;3&quot; unique_id=&quot;17847&quot;&gt;&lt;property id=&quot;20148&quot; value=&quot;5&quot;/&gt;&lt;property id=&quot;20300&quot; value=&quot;Slide 10 - &amp;quot;Deposition conditions&amp;quot;&quot;/&gt;&lt;property id=&quot;20307&quot; value=&quot;462&quot;/&gt;&lt;/object&gt;&lt;object type=&quot;3&quot; unique_id=&quot;17848&quot;&gt;&lt;property id=&quot;20148&quot; value=&quot;5&quot;/&gt;&lt;property id=&quot;20300&quot; value=&quot;Slide 18 - &amp;quot;Fe/L10-FePt Soft/Hard Bilayer&amp;quot;&quot;/&gt;&lt;property id=&quot;20307&quot; value=&quot;447&quot;/&gt;&lt;/object&gt;&lt;object type=&quot;3&quot; unique_id=&quot;17849&quot;&gt;&lt;property id=&quot;20148&quot; value=&quot;5&quot;/&gt;&lt;property id=&quot;20300&quot; value=&quot;Slide 19 - &amp;quot;Fe/L10-FePt Soft/Hard Bilayer&amp;quot;&quot;/&gt;&lt;property id=&quot;20307&quot; value=&quot;452&quot;/&gt;&lt;/object&gt;&lt;object type=&quot;3&quot; unique_id=&quot;17850&quot;&gt;&lt;property id=&quot;20148&quot; value=&quot;5&quot;/&gt;&lt;property id=&quot;20300&quot; value=&quot;Slide 20 - &amp;quot;Fe/L10-FePt Soft/Hard Bilayer&amp;quot;&quot;/&gt;&lt;property id=&quot;20307&quot; value=&quot;454&quot;/&gt;&lt;/object&gt;&lt;object type=&quot;3&quot; unique_id=&quot;17851&quot;&gt;&lt;property id=&quot;20148&quot; value=&quot;5&quot;/&gt;&lt;property id=&quot;20300&quot; value=&quot;Slide 21 - &amp;quot;Fe/L10-FePt Soft/Hard Bilayer&amp;quot;&quot;/&gt;&lt;property id=&quot;20307&quot; value=&quot;455&quot;/&gt;&lt;/object&gt;&lt;object type=&quot;3&quot; unique_id=&quot;17852&quot;&gt;&lt;property id=&quot;20148&quot; value=&quot;5&quot;/&gt;&lt;property id=&quot;20300&quot; value=&quot;Slide 22 - &amp;quot;Fe/L10-FePt Soft/Hard Bilayer&amp;quot;&quot;/&gt;&lt;property id=&quot;20307&quot; value=&quot;450&quot;/&gt;&lt;/object&gt;&lt;object type=&quot;3&quot; unique_id=&quot;17853&quot;&gt;&lt;property id=&quot;20148&quot; value=&quot;5&quot;/&gt;&lt;property id=&quot;20300&quot; value=&quot;Slide 23 - &amp;quot;Fe/L10-FePt Soft/Hard Bilayer&amp;quot;&quot;/&gt;&lt;property id=&quot;20307&quot; value=&quot;451&quot;/&gt;&lt;/object&gt;&lt;object type=&quot;3&quot; unique_id=&quot;17854&quot;&gt;&lt;property id=&quot;20148&quot; value=&quot;5&quot;/&gt;&lt;property id=&quot;20300&quot; value=&quot;Slide 24 - &amp;quot;Fe/L10-FePt Soft/Hard Bilayer&amp;quot;&quot;/&gt;&lt;property id=&quot;20307&quot; value=&quot;456&quot;/&gt;&lt;/object&gt;&lt;object type=&quot;3&quot; unique_id=&quot;17855&quot;&gt;&lt;property id=&quot;20148&quot; value=&quot;5&quot;/&gt;&lt;property id=&quot;20300&quot; value=&quot;Slide 25&quot;/&gt;&lt;property id=&quot;20307&quot; value=&quot;437&quot;/&gt;&lt;/object&gt;&lt;object type=&quot;3&quot; unique_id=&quot;17856&quot;&gt;&lt;property id=&quot;20148&quot; value=&quot;5&quot;/&gt;&lt;property id=&quot;20300&quot; value=&quot;Slide 27&quot;/&gt;&lt;property id=&quot;20307&quot; value=&quot;438&quot;/&gt;&lt;/object&gt;&lt;object type=&quot;3&quot; unique_id=&quot;17857&quot;&gt;&lt;property id=&quot;20148&quot; value=&quot;5&quot;/&gt;&lt;property id=&quot;20300&quot; value=&quot;Slide 28&quot;/&gt;&lt;property id=&quot;20307&quot; value=&quot;441&quot;/&gt;&lt;/object&gt;&lt;object type=&quot;3&quot; unique_id=&quot;17858&quot;&gt;&lt;property id=&quot;20148&quot; value=&quot;5&quot;/&gt;&lt;property id=&quot;20300&quot; value=&quot;Slide 29&quot;/&gt;&lt;property id=&quot;20307&quot; value=&quot;467&quot;/&gt;&lt;/object&gt;&lt;object type=&quot;3&quot; unique_id=&quot;17859&quot;&gt;&lt;property id=&quot;20148&quot; value=&quot;5&quot;/&gt;&lt;property id=&quot;20300&quot; value=&quot;Slide 30&quot;/&gt;&lt;property id=&quot;20307&quot; value=&quot;463&quot;/&gt;&lt;/object&gt;&lt;object type=&quot;3&quot; unique_id=&quot;17860&quot;&gt;&lt;property id=&quot;20148&quot; value=&quot;5&quot;/&gt;&lt;property id=&quot;20300&quot; value=&quot;Slide 31&quot;/&gt;&lt;property id=&quot;20307&quot; value=&quot;464&quot;/&gt;&lt;/object&gt;&lt;object type=&quot;3&quot; unique_id=&quot;17861&quot;&gt;&lt;property id=&quot;20148&quot; value=&quot;5&quot;/&gt;&lt;property id=&quot;20300&quot; value=&quot;Slide 32&quot;/&gt;&lt;property id=&quot;20307&quot; value=&quot;465&quot;/&gt;&lt;/object&gt;&lt;object type=&quot;3&quot; unique_id=&quot;17862&quot;&gt;&lt;property id=&quot;20148&quot; value=&quot;5&quot;/&gt;&lt;property id=&quot;20300&quot; value=&quot;Slide 33&quot;/&gt;&lt;property id=&quot;20307&quot; value=&quot;466&quot;/&gt;&lt;/object&gt;&lt;object type=&quot;3&quot; unique_id=&quot;17863&quot;&gt;&lt;property id=&quot;20148&quot; value=&quot;5&quot;/&gt;&lt;property id=&quot;20300&quot; value=&quot;Slide 35&quot;/&gt;&lt;property id=&quot;20307&quot; value=&quot;439&quot;/&gt;&lt;/object&gt;&lt;object type=&quot;3&quot; unique_id=&quot;17864&quot;&gt;&lt;property id=&quot;20148&quot; value=&quot;5&quot;/&gt;&lt;property id=&quot;20300&quot; value=&quot;Slide 36&quot;/&gt;&lt;property id=&quot;20307&quot; value=&quot;440&quot;/&gt;&lt;/object&gt;&lt;object type=&quot;3&quot; unique_id=&quot;17865&quot;&gt;&lt;property id=&quot;20148&quot; value=&quot;5&quot;/&gt;&lt;property id=&quot;20300&quot; value=&quot;Slide 37 - &amp;quot;Deposition conditions&amp;quot;&quot;/&gt;&lt;property id=&quot;20307&quot; value=&quot;4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ixel">
  <a:themeElements>
    <a:clrScheme name="Custom 1">
      <a:dk1>
        <a:sysClr val="windowText" lastClr="000000"/>
      </a:dk1>
      <a:lt1>
        <a:sysClr val="window" lastClr="FFFFFF"/>
      </a:lt1>
      <a:dk2>
        <a:srgbClr val="004988"/>
      </a:dk2>
      <a:lt2>
        <a:srgbClr val="EEECE1"/>
      </a:lt2>
      <a:accent1>
        <a:srgbClr val="FF8000"/>
      </a:accent1>
      <a:accent2>
        <a:srgbClr val="C7C9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45013</TotalTime>
  <Words>5053</Words>
  <Application>Microsoft Macintosh PowerPoint</Application>
  <PresentationFormat>On-screen Show (4:3)</PresentationFormat>
  <Paragraphs>817</Paragraphs>
  <Slides>44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Pixel</vt:lpstr>
      <vt:lpstr>Equation</vt:lpstr>
      <vt:lpstr>Graph</vt:lpstr>
      <vt:lpstr>Equazione</vt:lpstr>
      <vt:lpstr>Equação</vt:lpstr>
      <vt:lpstr>Microsoft Equation</vt:lpstr>
      <vt:lpstr>Ledge-type Co/L10-FePt exchange-coupled composites</vt:lpstr>
      <vt:lpstr>INTRODUCTION</vt:lpstr>
      <vt:lpstr>INTRODUCTION</vt:lpstr>
      <vt:lpstr>INTRODUCTION</vt:lpstr>
      <vt:lpstr>INTRODUCTION</vt:lpstr>
      <vt:lpstr>INTRODUCTION</vt:lpstr>
      <vt:lpstr>Aim</vt:lpstr>
      <vt:lpstr>Experimental</vt:lpstr>
      <vt:lpstr>Experimental</vt:lpstr>
      <vt:lpstr>Experimental</vt:lpstr>
      <vt:lpstr>Morpho-Structural Properties</vt:lpstr>
      <vt:lpstr>Morpho-Structural Properties</vt:lpstr>
      <vt:lpstr>Morpho-Structural Properties</vt:lpstr>
      <vt:lpstr>Magnetic Properties</vt:lpstr>
      <vt:lpstr>Magnetic Properties</vt:lpstr>
      <vt:lpstr>Magnetic Properties</vt:lpstr>
      <vt:lpstr>Magnetic Properties</vt:lpstr>
      <vt:lpstr>Magnetic Properties</vt:lpstr>
      <vt:lpstr>Magnetic Properties</vt:lpstr>
      <vt:lpstr>Magnetic Properties</vt:lpstr>
      <vt:lpstr>Conclusions</vt:lpstr>
      <vt:lpstr>PowerPoint Presentation</vt:lpstr>
      <vt:lpstr>PowerPoint Presentation</vt:lpstr>
      <vt:lpstr>PowerPoint Presentation</vt:lpstr>
      <vt:lpstr>Exchange Coupled Composite Media</vt:lpstr>
      <vt:lpstr>Magnetic Properties</vt:lpstr>
      <vt:lpstr>Magnetic Properties</vt:lpstr>
      <vt:lpstr>Trend in digital data storage capacity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  <vt:lpstr>Hard Disk Drives</vt:lpstr>
    </vt:vector>
  </TitlesOfParts>
  <Company>jas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GENERATION OF TILTED MEDIA FOR PERPENDICULAR RECORDING</dc:title>
  <dc:creator>jas</dc:creator>
  <cp:lastModifiedBy>G V</cp:lastModifiedBy>
  <cp:revision>2472</cp:revision>
  <dcterms:created xsi:type="dcterms:W3CDTF">2011-02-17T14:52:12Z</dcterms:created>
  <dcterms:modified xsi:type="dcterms:W3CDTF">2015-09-22T18:00:14Z</dcterms:modified>
</cp:coreProperties>
</file>