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85" r:id="rId3"/>
    <p:sldId id="345" r:id="rId4"/>
    <p:sldId id="346" r:id="rId5"/>
    <p:sldId id="349" r:id="rId6"/>
    <p:sldId id="387" r:id="rId7"/>
    <p:sldId id="386" r:id="rId8"/>
    <p:sldId id="379" r:id="rId9"/>
    <p:sldId id="381" r:id="rId10"/>
    <p:sldId id="389" r:id="rId11"/>
    <p:sldId id="368" r:id="rId12"/>
    <p:sldId id="401" r:id="rId13"/>
    <p:sldId id="373" r:id="rId14"/>
    <p:sldId id="376" r:id="rId15"/>
    <p:sldId id="393" r:id="rId16"/>
    <p:sldId id="403" r:id="rId17"/>
    <p:sldId id="363" r:id="rId18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ia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18B5A"/>
    <a:srgbClr val="002060"/>
    <a:srgbClr val="FFFFFF"/>
    <a:srgbClr val="FF9933"/>
    <a:srgbClr val="CC3399"/>
    <a:srgbClr val="83E7F1"/>
    <a:srgbClr val="FF5050"/>
    <a:srgbClr val="FFFF66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265" autoAdjust="0"/>
    <p:restoredTop sz="97510" autoAdjust="0"/>
  </p:normalViewPr>
  <p:slideViewPr>
    <p:cSldViewPr>
      <p:cViewPr>
        <p:scale>
          <a:sx n="80" d="100"/>
          <a:sy n="80" d="100"/>
        </p:scale>
        <p:origin x="-91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80" cy="49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it-IT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697" y="1"/>
            <a:ext cx="2945979" cy="49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it-IT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1175"/>
            <a:ext cx="2945980" cy="49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it-IT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697" y="9381175"/>
            <a:ext cx="2945979" cy="49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8E9F9B-7B8C-4D9F-B79B-1BD449CBE939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312321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80" cy="493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096" y="1"/>
            <a:ext cx="2945980" cy="493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C2B72-D4A6-4BF3-BD9C-839D992EB9E7}" type="datetimeFigureOut">
              <a:rPr lang="it-IT" smtClean="0"/>
              <a:t>20/09/2015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089" y="4690588"/>
            <a:ext cx="5437500" cy="4442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9585"/>
            <a:ext cx="2945980" cy="493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096" y="9379585"/>
            <a:ext cx="2945980" cy="493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D6907-2343-4C43-A0B4-025D82127A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46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D6907-2343-4C43-A0B4-025D82127A0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D6907-2343-4C43-A0B4-025D82127A0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56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grani</a:t>
            </a:r>
            <a:r>
              <a:rPr lang="en-US" dirty="0" smtClean="0"/>
              <a:t>:</a:t>
            </a:r>
            <a:r>
              <a:rPr lang="en-US" baseline="0" dirty="0" smtClean="0"/>
              <a:t> magnetically uncorrelated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F3919-DD19-4935-ABF9-FC351BDD65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F3919-DD19-4935-ABF9-FC351BDD65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7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F3919-DD19-4935-ABF9-FC351BDD65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7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F3919-DD19-4935-ABF9-FC351BDD65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7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F3919-DD19-4935-ABF9-FC351BDD65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7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F3919-DD19-4935-ABF9-FC351BDD65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2759-1D9E-4AC6-A8CA-A6F35C1D1114}" type="slidenum">
              <a:rPr lang="en-GB" altLang="it-IT" smtClean="0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99021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CB13-FFF6-4001-BF23-D744B9B4D42B}" type="slidenum">
              <a:rPr lang="en-GB" altLang="it-IT" smtClean="0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87887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853F-3D9D-46B1-AE55-2356249897D2}" type="slidenum">
              <a:rPr lang="en-GB" altLang="it-IT" smtClean="0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14214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25DF-79BB-4FD0-8C34-617ECDF34640}" type="slidenum">
              <a:rPr lang="en-GB" altLang="it-IT" smtClean="0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34948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0A3F-F9B4-45C1-82F8-A5462A64EF04}" type="slidenum">
              <a:rPr lang="en-GB" altLang="it-IT" smtClean="0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75081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165-A727-4443-94AE-11239FEAEA54}" type="slidenum">
              <a:rPr lang="en-GB" altLang="it-IT" smtClean="0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53793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B71C-9155-42D6-BADF-3C634B880B27}" type="slidenum">
              <a:rPr lang="en-GB" altLang="it-IT" smtClean="0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34323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58F6-2C0C-4B11-B887-50F664E88960}" type="slidenum">
              <a:rPr lang="en-GB" altLang="it-IT" smtClean="0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08124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6CB2-C72A-4FA4-992C-F1F06F0CDB26}" type="slidenum">
              <a:rPr lang="en-GB" altLang="it-IT" smtClean="0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7188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AD4B-260E-4BBB-81AB-8FBA38DAC858}" type="slidenum">
              <a:rPr lang="en-GB" altLang="it-IT" smtClean="0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06234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BEC2-6AA3-42D4-B76D-B07C58B73976}" type="slidenum">
              <a:rPr lang="en-GB" altLang="it-IT" smtClean="0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98512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C623-5D15-48F1-8184-A9614AD32604}" type="slidenum">
              <a:rPr lang="en-GB" altLang="it-IT" smtClean="0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96948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79512" y="2132856"/>
            <a:ext cx="8784976" cy="185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u="sng" dirty="0">
                <a:solidFill>
                  <a:srgbClr val="002060"/>
                </a:solidFill>
              </a:rPr>
              <a:t>L. Del Bianco</a:t>
            </a:r>
            <a:r>
              <a:rPr lang="it-IT" dirty="0">
                <a:solidFill>
                  <a:srgbClr val="002060"/>
                </a:solidFill>
              </a:rPr>
              <a:t>, E. Bonfiglioli, F. </a:t>
            </a:r>
            <a:r>
              <a:rPr lang="it-IT" dirty="0" err="1">
                <a:solidFill>
                  <a:srgbClr val="002060"/>
                </a:solidFill>
              </a:rPr>
              <a:t>Chinni</a:t>
            </a:r>
            <a:r>
              <a:rPr lang="it-IT" dirty="0">
                <a:solidFill>
                  <a:srgbClr val="002060"/>
                </a:solidFill>
              </a:rPr>
              <a:t>, M. </a:t>
            </a:r>
            <a:r>
              <a:rPr lang="it-IT" dirty="0" err="1">
                <a:solidFill>
                  <a:srgbClr val="002060"/>
                </a:solidFill>
              </a:rPr>
              <a:t>Tamisari</a:t>
            </a:r>
            <a:r>
              <a:rPr lang="it-IT" dirty="0">
                <a:solidFill>
                  <a:srgbClr val="002060"/>
                </a:solidFill>
              </a:rPr>
              <a:t>, F. </a:t>
            </a:r>
            <a:r>
              <a:rPr lang="it-IT" dirty="0" smtClean="0">
                <a:solidFill>
                  <a:srgbClr val="002060"/>
                </a:solidFill>
              </a:rPr>
              <a:t>Spizzo</a:t>
            </a:r>
            <a:r>
              <a:rPr lang="it-IT" altLang="it-IT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endParaRPr lang="it-IT" altLang="it-IT" sz="500" dirty="0" smtClean="0">
              <a:solidFill>
                <a:srgbClr val="002060"/>
              </a:solidFill>
            </a:endParaRPr>
          </a:p>
          <a:p>
            <a:pPr algn="ctr">
              <a:spcBef>
                <a:spcPts val="500"/>
              </a:spcBef>
            </a:pPr>
            <a:r>
              <a:rPr lang="it-IT" i="1" dirty="0" smtClean="0">
                <a:solidFill>
                  <a:srgbClr val="002060"/>
                </a:solidFill>
              </a:rPr>
              <a:t>Dipartimento </a:t>
            </a:r>
            <a:r>
              <a:rPr lang="it-IT" i="1" dirty="0">
                <a:solidFill>
                  <a:srgbClr val="002060"/>
                </a:solidFill>
              </a:rPr>
              <a:t>di Fisica e Scienze della Terra, </a:t>
            </a:r>
            <a:endParaRPr lang="it-IT" i="1" dirty="0" smtClean="0">
              <a:solidFill>
                <a:srgbClr val="002060"/>
              </a:solidFill>
            </a:endParaRPr>
          </a:p>
          <a:p>
            <a:pPr algn="ctr">
              <a:spcBef>
                <a:spcPts val="500"/>
              </a:spcBef>
            </a:pPr>
            <a:r>
              <a:rPr lang="it-IT" i="1" dirty="0" smtClean="0">
                <a:solidFill>
                  <a:srgbClr val="002060"/>
                </a:solidFill>
              </a:rPr>
              <a:t>Università </a:t>
            </a:r>
            <a:r>
              <a:rPr lang="it-IT" i="1" dirty="0">
                <a:solidFill>
                  <a:srgbClr val="002060"/>
                </a:solidFill>
              </a:rPr>
              <a:t>di </a:t>
            </a:r>
            <a:r>
              <a:rPr lang="it-IT" i="1" dirty="0" smtClean="0">
                <a:solidFill>
                  <a:srgbClr val="002060"/>
                </a:solidFill>
              </a:rPr>
              <a:t>Ferrara, </a:t>
            </a:r>
            <a:r>
              <a:rPr lang="it-IT" i="1" dirty="0" err="1" smtClean="0">
                <a:solidFill>
                  <a:srgbClr val="002060"/>
                </a:solidFill>
              </a:rPr>
              <a:t>Italy</a:t>
            </a:r>
            <a:endParaRPr lang="it-IT" altLang="it-IT" sz="1400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it-IT" altLang="it-IT" sz="1800" i="1" dirty="0">
                <a:solidFill>
                  <a:srgbClr val="002060"/>
                </a:solidFill>
              </a:rPr>
              <a:t>l</a:t>
            </a:r>
            <a:r>
              <a:rPr lang="it-IT" altLang="it-IT" sz="1800" i="1" dirty="0" smtClean="0">
                <a:solidFill>
                  <a:srgbClr val="002060"/>
                </a:solidFill>
              </a:rPr>
              <a:t>ucia.delbianco@unife.it</a:t>
            </a:r>
            <a:endParaRPr lang="it-IT" altLang="it-IT" sz="1800" i="1" dirty="0">
              <a:solidFill>
                <a:srgbClr val="002060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838200" y="548680"/>
            <a:ext cx="74676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12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Re-entrant </a:t>
            </a:r>
            <a:r>
              <a:rPr lang="en-US" sz="3200" b="1" dirty="0" err="1">
                <a:solidFill>
                  <a:srgbClr val="002060"/>
                </a:solidFill>
              </a:rPr>
              <a:t>antiferromagnetism</a:t>
            </a:r>
            <a:r>
              <a:rPr lang="en-US" sz="3200" b="1" dirty="0">
                <a:solidFill>
                  <a:srgbClr val="002060"/>
                </a:solidFill>
              </a:rPr>
              <a:t> in the exchange-coupled </a:t>
            </a:r>
            <a:r>
              <a:rPr lang="en-US" sz="3200" b="1" dirty="0" err="1">
                <a:solidFill>
                  <a:srgbClr val="002060"/>
                </a:solidFill>
              </a:rPr>
              <a:t>IrMn</a:t>
            </a:r>
            <a:r>
              <a:rPr lang="en-US" sz="3200" b="1" dirty="0">
                <a:solidFill>
                  <a:srgbClr val="002060"/>
                </a:solidFill>
              </a:rPr>
              <a:t>/</a:t>
            </a:r>
            <a:r>
              <a:rPr lang="en-US" sz="3200" b="1" dirty="0" err="1">
                <a:solidFill>
                  <a:srgbClr val="002060"/>
                </a:solidFill>
              </a:rPr>
              <a:t>NiFe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system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0" y="6376243"/>
            <a:ext cx="9144000" cy="509141"/>
          </a:xfrm>
          <a:solidFill>
            <a:srgbClr val="002060"/>
          </a:solidFill>
        </p:spPr>
        <p:txBody>
          <a:bodyPr/>
          <a:lstStyle/>
          <a:p>
            <a:r>
              <a:rPr lang="en-GB" altLang="it-IT" sz="2000" dirty="0" smtClean="0">
                <a:solidFill>
                  <a:schemeClr val="bg1"/>
                </a:solidFill>
              </a:rPr>
              <a:t>101° </a:t>
            </a:r>
            <a:r>
              <a:rPr lang="en-GB" altLang="it-IT" sz="2000" dirty="0" err="1" smtClean="0">
                <a:solidFill>
                  <a:schemeClr val="bg1"/>
                </a:solidFill>
              </a:rPr>
              <a:t>Congresso</a:t>
            </a:r>
            <a:r>
              <a:rPr lang="en-GB" altLang="it-IT" sz="2000" dirty="0" smtClean="0">
                <a:solidFill>
                  <a:schemeClr val="bg1"/>
                </a:solidFill>
              </a:rPr>
              <a:t> </a:t>
            </a:r>
            <a:r>
              <a:rPr lang="en-GB" altLang="it-IT" sz="2000" dirty="0" err="1" smtClean="0">
                <a:solidFill>
                  <a:schemeClr val="bg1"/>
                </a:solidFill>
              </a:rPr>
              <a:t>Nazionale</a:t>
            </a:r>
            <a:r>
              <a:rPr lang="en-GB" altLang="it-IT" sz="2000" dirty="0" smtClean="0">
                <a:solidFill>
                  <a:schemeClr val="bg1"/>
                </a:solidFill>
              </a:rPr>
              <a:t> SIF, Roma 21-25 </a:t>
            </a:r>
            <a:r>
              <a:rPr lang="en-GB" altLang="it-IT" sz="2000" dirty="0" err="1" smtClean="0">
                <a:solidFill>
                  <a:schemeClr val="bg1"/>
                </a:solidFill>
              </a:rPr>
              <a:t>Settembre</a:t>
            </a:r>
            <a:r>
              <a:rPr lang="en-GB" altLang="it-IT" sz="2000" dirty="0" smtClean="0">
                <a:solidFill>
                  <a:schemeClr val="bg1"/>
                </a:solidFill>
              </a:rPr>
              <a:t> 2015</a:t>
            </a:r>
            <a:endParaRPr lang="en-GB" altLang="it-IT" sz="2000" dirty="0">
              <a:solidFill>
                <a:schemeClr val="bg1"/>
              </a:solidFill>
            </a:endParaRPr>
          </a:p>
        </p:txBody>
      </p:sp>
      <p:pic>
        <p:nvPicPr>
          <p:cNvPr id="6" name="Picture 2" descr="Un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78" y="4404051"/>
            <a:ext cx="1313444" cy="154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7936" y="3930851"/>
            <a:ext cx="3555851" cy="506261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276" name="Text Box 1028"/>
          <p:cNvSpPr txBox="1">
            <a:spLocks noChangeArrowheads="1"/>
          </p:cNvSpPr>
          <p:nvPr/>
        </p:nvSpPr>
        <p:spPr bwMode="auto">
          <a:xfrm>
            <a:off x="5291932" y="1507926"/>
            <a:ext cx="3598863" cy="148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 sz="1800" b="1" dirty="0" smtClean="0">
              <a:solidFill>
                <a:srgbClr val="502B24"/>
              </a:solidFill>
            </a:endParaRPr>
          </a:p>
          <a:p>
            <a:r>
              <a:rPr lang="it-IT" altLang="it-IT" b="1" dirty="0" err="1" smtClean="0">
                <a:solidFill>
                  <a:srgbClr val="003399"/>
                </a:solidFill>
              </a:rPr>
              <a:t>H</a:t>
            </a:r>
            <a:r>
              <a:rPr lang="it-IT" altLang="it-IT" b="1" baseline="-25000" dirty="0" err="1" smtClean="0">
                <a:solidFill>
                  <a:srgbClr val="003399"/>
                </a:solidFill>
              </a:rPr>
              <a:t>ex</a:t>
            </a:r>
            <a:r>
              <a:rPr lang="it-IT" altLang="it-IT" b="1" dirty="0" smtClean="0">
                <a:solidFill>
                  <a:srgbClr val="003399"/>
                </a:solidFill>
              </a:rPr>
              <a:t> </a:t>
            </a:r>
            <a:r>
              <a:rPr lang="it-IT" altLang="it-IT" b="1" dirty="0" err="1" smtClean="0">
                <a:solidFill>
                  <a:srgbClr val="003399"/>
                </a:solidFill>
              </a:rPr>
              <a:t>decreses</a:t>
            </a:r>
            <a:r>
              <a:rPr lang="it-IT" altLang="it-IT" b="1" dirty="0" smtClean="0">
                <a:solidFill>
                  <a:srgbClr val="003399"/>
                </a:solidFill>
              </a:rPr>
              <a:t> and </a:t>
            </a:r>
            <a:r>
              <a:rPr lang="it-IT" altLang="it-IT" b="1" dirty="0" err="1" smtClean="0">
                <a:solidFill>
                  <a:srgbClr val="003399"/>
                </a:solidFill>
              </a:rPr>
              <a:t>finally</a:t>
            </a:r>
            <a:r>
              <a:rPr lang="it-IT" altLang="it-IT" b="1" dirty="0" smtClean="0">
                <a:solidFill>
                  <a:srgbClr val="003399"/>
                </a:solidFill>
              </a:rPr>
              <a:t> the EB </a:t>
            </a:r>
            <a:r>
              <a:rPr lang="it-IT" altLang="it-IT" b="1" dirty="0" err="1" smtClean="0">
                <a:solidFill>
                  <a:srgbClr val="003399"/>
                </a:solidFill>
              </a:rPr>
              <a:t>effect</a:t>
            </a:r>
            <a:r>
              <a:rPr lang="it-IT" altLang="it-IT" b="1" dirty="0" smtClean="0">
                <a:solidFill>
                  <a:srgbClr val="003399"/>
                </a:solidFill>
              </a:rPr>
              <a:t> </a:t>
            </a:r>
            <a:r>
              <a:rPr lang="it-IT" altLang="it-IT" b="1" dirty="0" err="1" smtClean="0">
                <a:solidFill>
                  <a:srgbClr val="003399"/>
                </a:solidFill>
              </a:rPr>
              <a:t>disappears</a:t>
            </a:r>
            <a:endParaRPr lang="en-GB" altLang="it-IT" b="1" dirty="0">
              <a:solidFill>
                <a:srgbClr val="003399"/>
              </a:solidFill>
            </a:endParaRPr>
          </a:p>
        </p:txBody>
      </p:sp>
      <p:grpSp>
        <p:nvGrpSpPr>
          <p:cNvPr id="54289" name="Group 1041"/>
          <p:cNvGrpSpPr>
            <a:grpSpLocks/>
          </p:cNvGrpSpPr>
          <p:nvPr/>
        </p:nvGrpSpPr>
        <p:grpSpPr bwMode="auto">
          <a:xfrm>
            <a:off x="228600" y="5229200"/>
            <a:ext cx="8736014" cy="1736765"/>
            <a:chOff x="144" y="2993"/>
            <a:chExt cx="5503" cy="779"/>
          </a:xfrm>
        </p:grpSpPr>
        <p:sp>
          <p:nvSpPr>
            <p:cNvPr id="54277" name="Text Box 1029"/>
            <p:cNvSpPr txBox="1">
              <a:spLocks noChangeArrowheads="1"/>
            </p:cNvSpPr>
            <p:nvPr/>
          </p:nvSpPr>
          <p:spPr bwMode="auto">
            <a:xfrm>
              <a:off x="144" y="2993"/>
              <a:ext cx="2947" cy="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it-IT" altLang="it-IT" b="1" dirty="0">
                  <a:solidFill>
                    <a:srgbClr val="003399"/>
                  </a:solidFill>
                </a:rPr>
                <a:t>T&lt; </a:t>
              </a:r>
              <a:r>
                <a:rPr lang="it-IT" altLang="it-IT" b="1" dirty="0" smtClean="0">
                  <a:solidFill>
                    <a:srgbClr val="003399"/>
                  </a:solidFill>
                </a:rPr>
                <a:t>100 </a:t>
              </a:r>
              <a:r>
                <a:rPr lang="it-IT" altLang="it-IT" b="1" dirty="0">
                  <a:solidFill>
                    <a:srgbClr val="003399"/>
                  </a:solidFill>
                </a:rPr>
                <a:t>K</a:t>
              </a:r>
            </a:p>
            <a:p>
              <a:pPr>
                <a:spcBef>
                  <a:spcPct val="50000"/>
                </a:spcBef>
              </a:pPr>
              <a:r>
                <a:rPr lang="en-US" altLang="it-IT" sz="1800" dirty="0" smtClean="0">
                  <a:solidFill>
                    <a:srgbClr val="003399"/>
                  </a:solidFill>
                  <a:cs typeface="Times New Roman" pitchFamily="18" charset="0"/>
                </a:rPr>
                <a:t>AFM interfacial spins are frozen and subjected to a high effective anisotropy</a:t>
              </a:r>
              <a:r>
                <a:rPr lang="en-US" altLang="it-IT" sz="1800" dirty="0" smtClean="0">
                  <a:solidFill>
                    <a:srgbClr val="502B24"/>
                  </a:solidFill>
                  <a:cs typeface="Times New Roman" pitchFamily="18" charset="0"/>
                </a:rPr>
                <a:t>.</a:t>
              </a:r>
              <a:endParaRPr lang="en-US" altLang="it-IT" sz="1800" dirty="0" smtClean="0">
                <a:solidFill>
                  <a:srgbClr val="FF0000"/>
                </a:solidFill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 altLang="it-IT" sz="1800" dirty="0" smtClean="0">
                <a:solidFill>
                  <a:srgbClr val="502B24"/>
                </a:solidFill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GB" altLang="it-IT" sz="1800" dirty="0">
                <a:solidFill>
                  <a:srgbClr val="502B24"/>
                </a:solidFill>
              </a:endParaRPr>
            </a:p>
          </p:txBody>
        </p:sp>
        <p:sp>
          <p:nvSpPr>
            <p:cNvPr id="54278" name="Text Box 1030"/>
            <p:cNvSpPr txBox="1">
              <a:spLocks noChangeArrowheads="1"/>
            </p:cNvSpPr>
            <p:nvPr/>
          </p:nvSpPr>
          <p:spPr bwMode="auto">
            <a:xfrm>
              <a:off x="3448" y="3147"/>
              <a:ext cx="219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 altLang="it-IT" b="1" dirty="0" smtClean="0">
                  <a:solidFill>
                    <a:srgbClr val="003399"/>
                  </a:solidFill>
                  <a:cs typeface="Times New Roman" pitchFamily="18" charset="0"/>
                </a:rPr>
                <a:t>H</a:t>
              </a:r>
              <a:r>
                <a:rPr lang="en-US" altLang="it-IT" b="1" baseline="-25000" dirty="0" smtClean="0">
                  <a:solidFill>
                    <a:srgbClr val="003399"/>
                  </a:solidFill>
                  <a:cs typeface="Times New Roman" pitchFamily="18" charset="0"/>
                </a:rPr>
                <a:t>ex</a:t>
              </a:r>
              <a:r>
                <a:rPr lang="en-US" altLang="it-IT" b="1" dirty="0" smtClean="0">
                  <a:solidFill>
                    <a:srgbClr val="003399"/>
                  </a:solidFill>
                  <a:cs typeface="Times New Roman" pitchFamily="18" charset="0"/>
                </a:rPr>
                <a:t> is maximized</a:t>
              </a:r>
              <a:r>
                <a:rPr lang="en-GB" altLang="it-IT" b="1" dirty="0" smtClean="0">
                  <a:solidFill>
                    <a:srgbClr val="003399"/>
                  </a:solidFill>
                </a:rPr>
                <a:t> </a:t>
              </a:r>
              <a:endParaRPr lang="en-GB" altLang="it-IT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54287" name="Group 1039"/>
          <p:cNvGrpSpPr>
            <a:grpSpLocks/>
          </p:cNvGrpSpPr>
          <p:nvPr/>
        </p:nvGrpSpPr>
        <p:grpSpPr bwMode="auto">
          <a:xfrm>
            <a:off x="296069" y="1033465"/>
            <a:ext cx="8780463" cy="883367"/>
            <a:chOff x="144" y="651"/>
            <a:chExt cx="5531" cy="933"/>
          </a:xfrm>
        </p:grpSpPr>
        <p:sp>
          <p:nvSpPr>
            <p:cNvPr id="54279" name="Text Box 1031"/>
            <p:cNvSpPr txBox="1">
              <a:spLocks noChangeArrowheads="1"/>
            </p:cNvSpPr>
            <p:nvPr/>
          </p:nvSpPr>
          <p:spPr bwMode="auto">
            <a:xfrm>
              <a:off x="144" y="651"/>
              <a:ext cx="2947" cy="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it-IT" altLang="it-IT" sz="1800" dirty="0" err="1" smtClean="0">
                  <a:solidFill>
                    <a:srgbClr val="003399"/>
                  </a:solidFill>
                </a:rPr>
                <a:t>Only</a:t>
              </a:r>
              <a:r>
                <a:rPr lang="it-IT" altLang="it-IT" sz="1800" dirty="0" smtClean="0">
                  <a:solidFill>
                    <a:srgbClr val="003399"/>
                  </a:solidFill>
                </a:rPr>
                <a:t> the </a:t>
              </a:r>
              <a:r>
                <a:rPr lang="it-IT" altLang="it-IT" sz="1800" dirty="0" err="1" smtClean="0">
                  <a:solidFill>
                    <a:srgbClr val="003399"/>
                  </a:solidFill>
                </a:rPr>
                <a:t>interfacial</a:t>
              </a:r>
              <a:r>
                <a:rPr lang="it-IT" altLang="it-IT" sz="1800" dirty="0" smtClean="0">
                  <a:solidFill>
                    <a:srgbClr val="003399"/>
                  </a:solidFill>
                </a:rPr>
                <a:t> AFM spins </a:t>
              </a:r>
              <a:r>
                <a:rPr lang="it-IT" altLang="it-IT" sz="1800" dirty="0" err="1" smtClean="0">
                  <a:solidFill>
                    <a:srgbClr val="003399"/>
                  </a:solidFill>
                </a:rPr>
                <a:t>tightly</a:t>
              </a:r>
              <a:r>
                <a:rPr lang="it-IT" altLang="it-IT" sz="1800" dirty="0" smtClean="0">
                  <a:solidFill>
                    <a:srgbClr val="003399"/>
                  </a:solidFill>
                </a:rPr>
                <a:t> </a:t>
              </a:r>
              <a:r>
                <a:rPr lang="it-IT" altLang="it-IT" sz="1800" dirty="0" err="1" smtClean="0">
                  <a:solidFill>
                    <a:srgbClr val="003399"/>
                  </a:solidFill>
                </a:rPr>
                <a:t>anchored</a:t>
              </a:r>
              <a:r>
                <a:rPr lang="it-IT" altLang="it-IT" sz="1800" dirty="0" smtClean="0">
                  <a:solidFill>
                    <a:srgbClr val="003399"/>
                  </a:solidFill>
                </a:rPr>
                <a:t> to the spin lattice of the bulk AFM </a:t>
              </a:r>
              <a:r>
                <a:rPr lang="it-IT" altLang="it-IT" sz="1800" dirty="0" err="1" smtClean="0">
                  <a:solidFill>
                    <a:srgbClr val="003399"/>
                  </a:solidFill>
                </a:rPr>
                <a:t>nanograins</a:t>
              </a:r>
              <a:r>
                <a:rPr lang="it-IT" altLang="it-IT" sz="1800" dirty="0" smtClean="0">
                  <a:solidFill>
                    <a:srgbClr val="003399"/>
                  </a:solidFill>
                </a:rPr>
                <a:t> </a:t>
              </a:r>
              <a:r>
                <a:rPr lang="it-IT" altLang="it-IT" sz="1800" dirty="0" err="1" smtClean="0">
                  <a:solidFill>
                    <a:srgbClr val="003399"/>
                  </a:solidFill>
                </a:rPr>
                <a:t>contribute</a:t>
              </a:r>
              <a:r>
                <a:rPr lang="it-IT" altLang="it-IT" sz="1800" dirty="0" smtClean="0">
                  <a:solidFill>
                    <a:srgbClr val="003399"/>
                  </a:solidFill>
                </a:rPr>
                <a:t> to </a:t>
              </a:r>
              <a:r>
                <a:rPr lang="it-IT" altLang="it-IT" sz="1800" dirty="0" err="1" smtClean="0">
                  <a:solidFill>
                    <a:srgbClr val="003399"/>
                  </a:solidFill>
                </a:rPr>
                <a:t>H</a:t>
              </a:r>
              <a:r>
                <a:rPr lang="it-IT" altLang="it-IT" sz="1800" baseline="-25000" dirty="0" err="1" smtClean="0">
                  <a:solidFill>
                    <a:srgbClr val="003399"/>
                  </a:solidFill>
                </a:rPr>
                <a:t>ex</a:t>
              </a:r>
              <a:endParaRPr lang="en-GB" altLang="it-IT" sz="1800" baseline="-25000" dirty="0">
                <a:solidFill>
                  <a:srgbClr val="003399"/>
                </a:solidFill>
              </a:endParaRPr>
            </a:p>
          </p:txBody>
        </p:sp>
        <p:sp>
          <p:nvSpPr>
            <p:cNvPr id="54280" name="Text Box 1032"/>
            <p:cNvSpPr txBox="1">
              <a:spLocks noChangeArrowheads="1"/>
            </p:cNvSpPr>
            <p:nvPr/>
          </p:nvSpPr>
          <p:spPr bwMode="auto">
            <a:xfrm>
              <a:off x="3408" y="727"/>
              <a:ext cx="226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altLang="it-IT" sz="1800" b="1" dirty="0">
                <a:solidFill>
                  <a:srgbClr val="502B24"/>
                </a:solidFill>
              </a:endParaRPr>
            </a:p>
          </p:txBody>
        </p:sp>
      </p:grpSp>
      <p:sp>
        <p:nvSpPr>
          <p:cNvPr id="54283" name="Text Box 1035"/>
          <p:cNvSpPr txBox="1">
            <a:spLocks noChangeArrowheads="1"/>
          </p:cNvSpPr>
          <p:nvPr/>
        </p:nvSpPr>
        <p:spPr bwMode="auto">
          <a:xfrm>
            <a:off x="4644008" y="287437"/>
            <a:ext cx="68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000" b="1" dirty="0">
                <a:solidFill>
                  <a:srgbClr val="502B24"/>
                </a:solidFill>
                <a:latin typeface="Comic Sans MS" pitchFamily="66" charset="0"/>
              </a:rPr>
              <a:t>T</a:t>
            </a:r>
            <a:endParaRPr lang="en-GB" altLang="it-IT" sz="3000" b="1" dirty="0">
              <a:solidFill>
                <a:srgbClr val="502B24"/>
              </a:solidFill>
              <a:latin typeface="Comic Sans MS" pitchFamily="66" charset="0"/>
            </a:endParaRPr>
          </a:p>
        </p:txBody>
      </p:sp>
      <p:sp>
        <p:nvSpPr>
          <p:cNvPr id="54285" name="Text Box 1037"/>
          <p:cNvSpPr txBox="1">
            <a:spLocks noChangeArrowheads="1"/>
          </p:cNvSpPr>
          <p:nvPr/>
        </p:nvSpPr>
        <p:spPr bwMode="auto">
          <a:xfrm>
            <a:off x="323528" y="591071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>
                <a:solidFill>
                  <a:srgbClr val="003399"/>
                </a:solidFill>
              </a:rPr>
              <a:t>T </a:t>
            </a:r>
            <a:r>
              <a:rPr lang="it-IT" altLang="it-IT" b="1" dirty="0" smtClean="0">
                <a:solidFill>
                  <a:srgbClr val="003399"/>
                </a:solidFill>
              </a:rPr>
              <a:t>&gt; 100 </a:t>
            </a:r>
            <a:r>
              <a:rPr lang="it-IT" altLang="it-IT" b="1" dirty="0">
                <a:solidFill>
                  <a:srgbClr val="003399"/>
                </a:solidFill>
              </a:rPr>
              <a:t>K</a:t>
            </a:r>
            <a:endParaRPr lang="en-GB" altLang="it-IT" b="1" dirty="0">
              <a:solidFill>
                <a:srgbClr val="003399"/>
              </a:solidFill>
            </a:endParaRPr>
          </a:p>
        </p:txBody>
      </p:sp>
      <p:sp>
        <p:nvSpPr>
          <p:cNvPr id="54286" name="Comment 1038"/>
          <p:cNvSpPr>
            <a:spLocks noChangeArrowheads="1"/>
          </p:cNvSpPr>
          <p:nvPr/>
        </p:nvSpPr>
        <p:spPr bwMode="auto">
          <a:xfrm>
            <a:off x="-2628800" y="172958"/>
            <a:ext cx="2438400" cy="1815882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600" dirty="0" smtClean="0">
                <a:solidFill>
                  <a:srgbClr val="000000"/>
                </a:solidFill>
              </a:rPr>
              <a:t>No chance to observe EB effect at the temperature above which the AFM bulk </a:t>
            </a:r>
            <a:r>
              <a:rPr lang="en-GB" altLang="it-IT" sz="1600" dirty="0" err="1" smtClean="0">
                <a:solidFill>
                  <a:srgbClr val="000000"/>
                </a:solidFill>
              </a:rPr>
              <a:t>nanograins</a:t>
            </a:r>
            <a:r>
              <a:rPr lang="en-GB" altLang="it-IT" sz="1600" dirty="0" smtClean="0">
                <a:solidFill>
                  <a:srgbClr val="000000"/>
                </a:solidFill>
              </a:rPr>
              <a:t> enter the </a:t>
            </a:r>
            <a:r>
              <a:rPr lang="en-GB" altLang="it-IT" sz="1600" dirty="0" err="1" smtClean="0">
                <a:solidFill>
                  <a:srgbClr val="000000"/>
                </a:solidFill>
              </a:rPr>
              <a:t>superparamagnetic</a:t>
            </a:r>
            <a:r>
              <a:rPr lang="en-GB" altLang="it-IT" sz="1600" dirty="0" smtClean="0">
                <a:solidFill>
                  <a:srgbClr val="000000"/>
                </a:solidFill>
              </a:rPr>
              <a:t> regime</a:t>
            </a:r>
            <a:endParaRPr lang="en-GB" altLang="it-IT" sz="1600" dirty="0">
              <a:solidFill>
                <a:srgbClr val="000000"/>
              </a:solidFill>
            </a:endParaRPr>
          </a:p>
        </p:txBody>
      </p:sp>
      <p:sp>
        <p:nvSpPr>
          <p:cNvPr id="4" name="Freccia in su 3"/>
          <p:cNvSpPr/>
          <p:nvPr/>
        </p:nvSpPr>
        <p:spPr>
          <a:xfrm>
            <a:off x="5002828" y="688287"/>
            <a:ext cx="254971" cy="6197097"/>
          </a:xfrm>
          <a:prstGeom prst="upArrow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318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4275" name="Text Box 1027"/>
          <p:cNvSpPr txBox="1">
            <a:spLocks noChangeArrowheads="1"/>
          </p:cNvSpPr>
          <p:nvPr/>
        </p:nvSpPr>
        <p:spPr bwMode="auto">
          <a:xfrm>
            <a:off x="296069" y="2377876"/>
            <a:ext cx="4678363" cy="12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t-IT" b="1" dirty="0" smtClean="0">
                <a:solidFill>
                  <a:srgbClr val="003399"/>
                </a:solidFill>
                <a:cs typeface="Times New Roman" pitchFamily="18" charset="0"/>
              </a:rPr>
              <a:t>T ~ 100 </a:t>
            </a:r>
            <a:r>
              <a:rPr lang="en-US" altLang="it-IT" b="1" dirty="0">
                <a:solidFill>
                  <a:srgbClr val="003399"/>
                </a:solidFill>
                <a:cs typeface="Times New Roman" pitchFamily="18" charset="0"/>
              </a:rPr>
              <a:t>K</a:t>
            </a:r>
          </a:p>
          <a:p>
            <a:pPr algn="just">
              <a:spcBef>
                <a:spcPts val="0"/>
              </a:spcBef>
            </a:pPr>
            <a:r>
              <a:rPr lang="en-US" sz="1800" dirty="0" smtClean="0">
                <a:solidFill>
                  <a:srgbClr val="003399"/>
                </a:solidFill>
                <a:cs typeface="Arial" panose="020B0604020202020204" pitchFamily="34" charset="0"/>
              </a:rPr>
              <a:t>The frozen collective state breaks up.</a:t>
            </a:r>
          </a:p>
          <a:p>
            <a:pPr algn="just">
              <a:spcBef>
                <a:spcPts val="0"/>
              </a:spcBef>
            </a:pPr>
            <a:r>
              <a:rPr lang="en-US" sz="1800" dirty="0" smtClean="0">
                <a:solidFill>
                  <a:srgbClr val="003399"/>
                </a:solidFill>
                <a:cs typeface="Arial" panose="020B0604020202020204" pitchFamily="34" charset="0"/>
              </a:rPr>
              <a:t>Polarizing action of bulk AFM spins on the interfacial ones prevents </a:t>
            </a:r>
            <a:r>
              <a:rPr lang="en-US" sz="1800" dirty="0">
                <a:solidFill>
                  <a:srgbClr val="003399"/>
                </a:solidFill>
                <a:cs typeface="Arial" panose="020B0604020202020204" pitchFamily="34" charset="0"/>
              </a:rPr>
              <a:t>the development of a </a:t>
            </a:r>
            <a:r>
              <a:rPr lang="en-US" sz="1800" dirty="0" smtClean="0">
                <a:solidFill>
                  <a:srgbClr val="003399"/>
                </a:solidFill>
                <a:cs typeface="Arial" panose="020B0604020202020204" pitchFamily="34" charset="0"/>
              </a:rPr>
              <a:t>paramagnetic state.</a:t>
            </a:r>
          </a:p>
          <a:p>
            <a:pPr algn="just">
              <a:spcBef>
                <a:spcPts val="0"/>
              </a:spcBef>
            </a:pPr>
            <a:r>
              <a:rPr lang="en-US" sz="1000" dirty="0" smtClean="0">
                <a:solidFill>
                  <a:srgbClr val="318B5A"/>
                </a:solidFill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Re-entrant 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antiferromagnetism</a:t>
            </a:r>
            <a:endParaRPr lang="en-GB" altLang="it-IT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-14356" y="-19788"/>
            <a:ext cx="9144000" cy="369332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9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4276" grpId="0"/>
      <p:bldP spid="54285" grpId="0"/>
      <p:bldP spid="542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5"/>
          <p:cNvSpPr txBox="1"/>
          <p:nvPr/>
        </p:nvSpPr>
        <p:spPr>
          <a:xfrm>
            <a:off x="899592" y="103357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/ Cu[5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 / </a:t>
            </a:r>
            <a:r>
              <a:rPr lang="en-US" sz="24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IrMn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[10 nm] /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[5 nm]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3"/>
          <p:cNvSpPr txBox="1"/>
          <p:nvPr/>
        </p:nvSpPr>
        <p:spPr>
          <a:xfrm>
            <a:off x="611560" y="1986338"/>
            <a:ext cx="3528392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beam lithography and lift-off </a:t>
            </a:r>
          </a:p>
          <a:p>
            <a:pPr algn="ctr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dc-magnetron sputtering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400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40466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From the </a:t>
            </a:r>
            <a:r>
              <a:rPr lang="it-IT" sz="3200" b="1" dirty="0" err="1" smtClean="0">
                <a:solidFill>
                  <a:srgbClr val="002060"/>
                </a:solidFill>
              </a:rPr>
              <a:t>continuous</a:t>
            </a:r>
            <a:r>
              <a:rPr lang="it-IT" sz="3200" b="1" dirty="0" smtClean="0">
                <a:solidFill>
                  <a:srgbClr val="002060"/>
                </a:solidFill>
              </a:rPr>
              <a:t> film to dot arrays 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-14356" y="-19788"/>
            <a:ext cx="9144000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4694177" y="2330749"/>
            <a:ext cx="3967361" cy="810219"/>
            <a:chOff x="395536" y="116632"/>
            <a:chExt cx="3967361" cy="810219"/>
          </a:xfrm>
        </p:grpSpPr>
        <p:grpSp>
          <p:nvGrpSpPr>
            <p:cNvPr id="12" name="Gruppo 11"/>
            <p:cNvGrpSpPr/>
            <p:nvPr/>
          </p:nvGrpSpPr>
          <p:grpSpPr>
            <a:xfrm>
              <a:off x="1281762" y="141691"/>
              <a:ext cx="3081135" cy="696236"/>
              <a:chOff x="920552" y="1844824"/>
              <a:chExt cx="3240360" cy="714091"/>
            </a:xfrm>
          </p:grpSpPr>
          <p:sp>
            <p:nvSpPr>
              <p:cNvPr id="15" name="Rettangolo 14"/>
              <p:cNvSpPr/>
              <p:nvPr/>
            </p:nvSpPr>
            <p:spPr>
              <a:xfrm>
                <a:off x="920552" y="2198875"/>
                <a:ext cx="3240360" cy="36004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ttangolo 15"/>
              <p:cNvSpPr/>
              <p:nvPr/>
            </p:nvSpPr>
            <p:spPr>
              <a:xfrm>
                <a:off x="920552" y="1844824"/>
                <a:ext cx="3240360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CasellaDiTesto 12"/>
            <p:cNvSpPr txBox="1"/>
            <p:nvPr/>
          </p:nvSpPr>
          <p:spPr>
            <a:xfrm>
              <a:off x="464006" y="116632"/>
              <a:ext cx="597805" cy="450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FM</a:t>
              </a:r>
              <a:endParaRPr lang="en-US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95536" y="476729"/>
              <a:ext cx="792908" cy="450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AFM</a:t>
              </a:r>
              <a:endParaRPr lang="en-US" dirty="0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4659942" y="4418981"/>
            <a:ext cx="4035831" cy="810219"/>
            <a:chOff x="204553" y="4706560"/>
            <a:chExt cx="4244391" cy="830997"/>
          </a:xfrm>
        </p:grpSpPr>
        <p:sp>
          <p:nvSpPr>
            <p:cNvPr id="18" name="Rettangolo 17"/>
            <p:cNvSpPr/>
            <p:nvPr/>
          </p:nvSpPr>
          <p:spPr>
            <a:xfrm>
              <a:off x="1208584" y="5071244"/>
              <a:ext cx="3240360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1208584" y="4720208"/>
              <a:ext cx="3240360" cy="3600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276561" y="4706560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FM</a:t>
              </a:r>
              <a:endParaRPr lang="en-US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04553" y="5075892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AFM</a:t>
              </a:r>
              <a:endParaRPr lang="en-US" dirty="0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059032" y="4706560"/>
              <a:ext cx="288032" cy="72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238456" y="4716518"/>
              <a:ext cx="288032" cy="72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5780024" y="3155328"/>
            <a:ext cx="2699725" cy="1117155"/>
            <a:chOff x="1011478" y="3202332"/>
            <a:chExt cx="2839239" cy="1234780"/>
          </a:xfrm>
        </p:grpSpPr>
        <p:sp>
          <p:nvSpPr>
            <p:cNvPr id="25" name="CasellaDiTesto 24"/>
            <p:cNvSpPr txBox="1"/>
            <p:nvPr/>
          </p:nvSpPr>
          <p:spPr>
            <a:xfrm>
              <a:off x="1011478" y="3202332"/>
              <a:ext cx="28392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spatial confinement</a:t>
              </a:r>
              <a:endParaRPr lang="en-US" dirty="0"/>
            </a:p>
          </p:txBody>
        </p:sp>
        <p:sp>
          <p:nvSpPr>
            <p:cNvPr id="26" name="Freccia in giù 25"/>
            <p:cNvSpPr/>
            <p:nvPr/>
          </p:nvSpPr>
          <p:spPr>
            <a:xfrm>
              <a:off x="2260405" y="3768742"/>
              <a:ext cx="360040" cy="66837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" r="3737" b="3033"/>
          <a:stretch/>
        </p:blipFill>
        <p:spPr bwMode="auto">
          <a:xfrm>
            <a:off x="672570" y="3766690"/>
            <a:ext cx="3406372" cy="26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1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-7036" y="116632"/>
            <a:ext cx="6019196" cy="1541785"/>
            <a:chOff x="2283689" y="-27384"/>
            <a:chExt cx="6019196" cy="1541785"/>
          </a:xfrm>
        </p:grpSpPr>
        <p:sp>
          <p:nvSpPr>
            <p:cNvPr id="20" name="Rettangolo 19"/>
            <p:cNvSpPr/>
            <p:nvPr/>
          </p:nvSpPr>
          <p:spPr>
            <a:xfrm>
              <a:off x="2283689" y="-27384"/>
              <a:ext cx="5947188" cy="15121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3117429" y="-27384"/>
              <a:ext cx="996923" cy="10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651918" y="1029796"/>
              <a:ext cx="1955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= 1000 nm</a:t>
              </a:r>
              <a:endParaRPr lang="en-US" dirty="0"/>
            </a:p>
          </p:txBody>
        </p:sp>
        <p:sp>
          <p:nvSpPr>
            <p:cNvPr id="23" name="Rettangolo 22"/>
            <p:cNvSpPr>
              <a:spLocks noChangeAspect="1"/>
            </p:cNvSpPr>
            <p:nvPr/>
          </p:nvSpPr>
          <p:spPr>
            <a:xfrm>
              <a:off x="5293479" y="242616"/>
              <a:ext cx="498462" cy="54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4642558" y="1043444"/>
              <a:ext cx="17844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 = 500 nm</a:t>
              </a:r>
              <a:endParaRPr lang="en-US" dirty="0"/>
            </a:p>
          </p:txBody>
        </p:sp>
        <p:sp>
          <p:nvSpPr>
            <p:cNvPr id="25" name="Rettangolo 24"/>
            <p:cNvSpPr>
              <a:spLocks noChangeAspect="1"/>
            </p:cNvSpPr>
            <p:nvPr/>
          </p:nvSpPr>
          <p:spPr>
            <a:xfrm>
              <a:off x="7172033" y="350616"/>
              <a:ext cx="299077" cy="32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6518422" y="1052736"/>
              <a:ext cx="17844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 = 300 nm</a:t>
              </a:r>
              <a:endParaRPr lang="en-US" dirty="0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5940152" y="116632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smtClean="0">
                <a:solidFill>
                  <a:srgbClr val="002060"/>
                </a:solidFill>
              </a:rPr>
              <a:t>MOKE - </a:t>
            </a:r>
            <a:r>
              <a:rPr lang="it-IT" sz="1600" b="1" dirty="0" smtClean="0">
                <a:solidFill>
                  <a:srgbClr val="002060"/>
                </a:solidFill>
              </a:rPr>
              <a:t>FC </a:t>
            </a:r>
            <a:r>
              <a:rPr lang="it-IT" sz="1600" b="1" dirty="0" err="1" smtClean="0">
                <a:solidFill>
                  <a:srgbClr val="002060"/>
                </a:solidFill>
              </a:rPr>
              <a:t>hysteresis</a:t>
            </a:r>
            <a:r>
              <a:rPr lang="it-IT" sz="1600" b="1" dirty="0" smtClean="0">
                <a:solidFill>
                  <a:srgbClr val="002060"/>
                </a:solidFill>
              </a:rPr>
              <a:t> </a:t>
            </a:r>
            <a:r>
              <a:rPr lang="it-IT" sz="1600" b="1" dirty="0" err="1" smtClean="0">
                <a:solidFill>
                  <a:srgbClr val="002060"/>
                </a:solidFill>
              </a:rPr>
              <a:t>loops</a:t>
            </a:r>
            <a:r>
              <a:rPr lang="it-IT" sz="1600" b="1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it-IT" sz="1800" dirty="0" smtClean="0">
                <a:solidFill>
                  <a:srgbClr val="002060"/>
                </a:solidFill>
              </a:rPr>
              <a:t>(</a:t>
            </a:r>
            <a:r>
              <a:rPr lang="it-IT" sz="1800" i="1" dirty="0" err="1" smtClean="0">
                <a:solidFill>
                  <a:srgbClr val="002060"/>
                </a:solidFill>
              </a:rPr>
              <a:t>H</a:t>
            </a:r>
            <a:r>
              <a:rPr lang="it-IT" sz="1800" i="1" baseline="-25000" dirty="0" err="1" smtClean="0">
                <a:solidFill>
                  <a:srgbClr val="002060"/>
                </a:solidFill>
              </a:rPr>
              <a:t>cool</a:t>
            </a:r>
            <a:r>
              <a:rPr lang="it-IT" sz="1800" i="1" dirty="0" smtClean="0">
                <a:solidFill>
                  <a:srgbClr val="002060"/>
                </a:solidFill>
              </a:rPr>
              <a:t> = 500 </a:t>
            </a:r>
            <a:r>
              <a:rPr lang="it-IT" sz="1800" i="1" dirty="0" err="1" smtClean="0">
                <a:solidFill>
                  <a:srgbClr val="002060"/>
                </a:solidFill>
              </a:rPr>
              <a:t>Oe</a:t>
            </a:r>
            <a:r>
              <a:rPr lang="it-IT" sz="1800" i="1" dirty="0" smtClean="0">
                <a:solidFill>
                  <a:srgbClr val="002060"/>
                </a:solidFill>
              </a:rPr>
              <a:t>; </a:t>
            </a:r>
          </a:p>
          <a:p>
            <a:pPr algn="just"/>
            <a:r>
              <a:rPr lang="it-IT" sz="1800" i="1" dirty="0" smtClean="0">
                <a:solidFill>
                  <a:srgbClr val="002060"/>
                </a:solidFill>
              </a:rPr>
              <a:t>10-300 K temperature </a:t>
            </a:r>
            <a:r>
              <a:rPr lang="it-IT" sz="1800" i="1" dirty="0" err="1" smtClean="0">
                <a:solidFill>
                  <a:srgbClr val="002060"/>
                </a:solidFill>
              </a:rPr>
              <a:t>range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19697" y="2022847"/>
            <a:ext cx="4607169" cy="4108450"/>
            <a:chOff x="52113" y="2047200"/>
            <a:chExt cx="4607169" cy="41084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3" y="2047200"/>
              <a:ext cx="4607169" cy="410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CasellaDiTesto 16"/>
            <p:cNvSpPr txBox="1"/>
            <p:nvPr/>
          </p:nvSpPr>
          <p:spPr>
            <a:xfrm rot="16200000">
              <a:off x="-61333" y="3116147"/>
              <a:ext cx="7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(</a:t>
              </a:r>
              <a:r>
                <a:rPr lang="it-IT" sz="16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Oe</a:t>
              </a:r>
              <a:r>
                <a:rPr lang="it-IT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)</a:t>
              </a:r>
              <a:endParaRPr lang="it-IT" sz="16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4427984" y="2060848"/>
            <a:ext cx="4618892" cy="4121150"/>
            <a:chOff x="4427984" y="2997832"/>
            <a:chExt cx="4618892" cy="41211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997832"/>
              <a:ext cx="4618892" cy="412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CasellaDiTesto 18"/>
            <p:cNvSpPr txBox="1"/>
            <p:nvPr/>
          </p:nvSpPr>
          <p:spPr>
            <a:xfrm rot="16200000">
              <a:off x="4259147" y="4124259"/>
              <a:ext cx="7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(</a:t>
              </a:r>
              <a:r>
                <a:rPr lang="it-IT" sz="16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Oe</a:t>
              </a:r>
              <a:r>
                <a:rPr lang="it-IT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)</a:t>
              </a:r>
              <a:endParaRPr lang="it-IT" sz="16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5335323" y="3178200"/>
              <a:ext cx="1038583" cy="313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1094886" y="3356992"/>
            <a:ext cx="3117074" cy="1224136"/>
            <a:chOff x="1064568" y="3573016"/>
            <a:chExt cx="3376830" cy="1224136"/>
          </a:xfrm>
        </p:grpSpPr>
        <p:sp>
          <p:nvSpPr>
            <p:cNvPr id="6" name="Freccia in giù 5"/>
            <p:cNvSpPr/>
            <p:nvPr/>
          </p:nvSpPr>
          <p:spPr>
            <a:xfrm>
              <a:off x="4088904" y="3573016"/>
              <a:ext cx="352494" cy="1008112"/>
            </a:xfrm>
            <a:prstGeom prst="downArrow">
              <a:avLst/>
            </a:prstGeom>
            <a:gradFill>
              <a:gsLst>
                <a:gs pos="0">
                  <a:srgbClr val="FF0000"/>
                </a:gs>
                <a:gs pos="50000">
                  <a:srgbClr val="00B05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ccia in giù 15"/>
            <p:cNvSpPr/>
            <p:nvPr/>
          </p:nvSpPr>
          <p:spPr>
            <a:xfrm rot="10800000">
              <a:off x="1064568" y="3789040"/>
              <a:ext cx="352494" cy="1008112"/>
            </a:xfrm>
            <a:prstGeom prst="downArrow">
              <a:avLst/>
            </a:prstGeom>
            <a:gradFill>
              <a:gsLst>
                <a:gs pos="0">
                  <a:srgbClr val="FF0000"/>
                </a:gs>
                <a:gs pos="50000">
                  <a:srgbClr val="00B05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351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ccia in giù 30"/>
          <p:cNvSpPr/>
          <p:nvPr/>
        </p:nvSpPr>
        <p:spPr>
          <a:xfrm rot="10800000">
            <a:off x="1259632" y="2636912"/>
            <a:ext cx="325379" cy="1008112"/>
          </a:xfrm>
          <a:prstGeom prst="downArrow">
            <a:avLst/>
          </a:prstGeom>
          <a:gradFill>
            <a:gsLst>
              <a:gs pos="0">
                <a:srgbClr val="FF0000"/>
              </a:gs>
              <a:gs pos="50000">
                <a:srgbClr val="00B050"/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-14356" y="-19788"/>
            <a:ext cx="9144000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64088" y="1177588"/>
            <a:ext cx="3035446" cy="52322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At low temperature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048" y="2537028"/>
            <a:ext cx="3888432" cy="1107996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rgbClr val="002060"/>
                </a:solidFill>
              </a:rPr>
              <a:t>The correlation length among the AFM interfacial spins increases with reducing T</a:t>
            </a:r>
            <a:endParaRPr lang="en-US" sz="2200" dirty="0" smtClean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5496" y="959479"/>
            <a:ext cx="5040000" cy="4485745"/>
            <a:chOff x="35496" y="678332"/>
            <a:chExt cx="5040000" cy="4485745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78332"/>
              <a:ext cx="5040000" cy="4485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CasellaDiTesto 8"/>
            <p:cNvSpPr txBox="1"/>
            <p:nvPr/>
          </p:nvSpPr>
          <p:spPr>
            <a:xfrm rot="16200000">
              <a:off x="-82819" y="1891131"/>
              <a:ext cx="7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(</a:t>
              </a:r>
              <a:r>
                <a:rPr lang="it-IT" sz="16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Oe</a:t>
              </a:r>
              <a:r>
                <a:rPr lang="it-IT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)</a:t>
              </a:r>
              <a:endParaRPr lang="it-IT" sz="16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1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OOM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8" y="583227"/>
            <a:ext cx="1412778" cy="61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22137" y="1196697"/>
            <a:ext cx="383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Object </a:t>
            </a:r>
            <a:r>
              <a:rPr lang="it-IT" sz="1400" b="1" dirty="0" err="1"/>
              <a:t>Oriented</a:t>
            </a:r>
            <a:r>
              <a:rPr lang="it-IT" sz="1400" b="1" dirty="0"/>
              <a:t> </a:t>
            </a:r>
            <a:r>
              <a:rPr lang="it-IT" sz="1400" b="1" dirty="0" err="1"/>
              <a:t>MicroMagnetic</a:t>
            </a:r>
            <a:r>
              <a:rPr lang="it-IT" sz="1400" b="1" dirty="0"/>
              <a:t> </a:t>
            </a:r>
            <a:r>
              <a:rPr lang="it-IT" sz="1400" b="1" dirty="0" smtClean="0"/>
              <a:t>Framework</a:t>
            </a:r>
            <a:endParaRPr lang="it-IT" sz="1400" b="1" dirty="0"/>
          </a:p>
        </p:txBody>
      </p:sp>
      <p:sp>
        <p:nvSpPr>
          <p:cNvPr id="13" name="Rettangolo 12"/>
          <p:cNvSpPr/>
          <p:nvPr/>
        </p:nvSpPr>
        <p:spPr>
          <a:xfrm>
            <a:off x="1010414" y="2267868"/>
            <a:ext cx="299110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1010414" y="1916832"/>
            <a:ext cx="299110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309459" y="1916832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FM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42990" y="2286164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AFM</a:t>
            </a:r>
            <a:endParaRPr lang="en-US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251520" y="2805824"/>
            <a:ext cx="0" cy="1847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251520" y="4653136"/>
            <a:ext cx="700955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268715" y="2805824"/>
            <a:ext cx="6308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-14356" y="-19788"/>
            <a:ext cx="9144000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148064" y="5580529"/>
            <a:ext cx="3205834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</a:rPr>
              <a:t>F. </a:t>
            </a:r>
            <a:r>
              <a:rPr lang="en-US" sz="1600" i="1" dirty="0" err="1" smtClean="0">
                <a:solidFill>
                  <a:srgbClr val="002060"/>
                </a:solidFill>
              </a:rPr>
              <a:t>Spizzo</a:t>
            </a:r>
            <a:r>
              <a:rPr lang="en-US" sz="1600" i="1" dirty="0">
                <a:solidFill>
                  <a:srgbClr val="002060"/>
                </a:solidFill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</a:rPr>
              <a:t>et al., </a:t>
            </a:r>
            <a:r>
              <a:rPr lang="it-IT" sz="1600" i="1" dirty="0" smtClean="0">
                <a:solidFill>
                  <a:srgbClr val="002060"/>
                </a:solidFill>
              </a:rPr>
              <a:t> </a:t>
            </a:r>
            <a:r>
              <a:rPr lang="it-IT" sz="1600" i="1" dirty="0" err="1" smtClean="0">
                <a:solidFill>
                  <a:srgbClr val="002060"/>
                </a:solidFill>
              </a:rPr>
              <a:t>Phys</a:t>
            </a:r>
            <a:r>
              <a:rPr lang="it-IT" sz="1600" i="1" dirty="0" smtClean="0">
                <a:solidFill>
                  <a:srgbClr val="002060"/>
                </a:solidFill>
              </a:rPr>
              <a:t>. Rev. B 91 (2015) 064410</a:t>
            </a:r>
            <a:endParaRPr lang="en-US" sz="1600" i="1" dirty="0">
              <a:solidFill>
                <a:srgbClr val="002060"/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0" r="7761"/>
          <a:stretch/>
        </p:blipFill>
        <p:spPr>
          <a:xfrm>
            <a:off x="1043002" y="3043002"/>
            <a:ext cx="3013839" cy="3286705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4565092" y="1740292"/>
            <a:ext cx="425538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Dot size = 1200 nm</a:t>
            </a: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it-IT" sz="2000" dirty="0">
                <a:solidFill>
                  <a:srgbClr val="002060"/>
                </a:solidFill>
              </a:rPr>
              <a:t>OOMMF </a:t>
            </a:r>
            <a:r>
              <a:rPr lang="it-IT" sz="2000" dirty="0" err="1">
                <a:solidFill>
                  <a:srgbClr val="002060"/>
                </a:solidFill>
              </a:rPr>
              <a:t>cell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size</a:t>
            </a:r>
            <a:r>
              <a:rPr lang="it-IT" sz="2000" dirty="0">
                <a:solidFill>
                  <a:srgbClr val="002060"/>
                </a:solidFill>
              </a:rPr>
              <a:t> = 10 nm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1800" dirty="0" smtClean="0">
                <a:solidFill>
                  <a:srgbClr val="002060"/>
                </a:solidFill>
              </a:rPr>
              <a:t>K</a:t>
            </a:r>
            <a:r>
              <a:rPr lang="it-IT" sz="1800" baseline="-25000" dirty="0" smtClean="0">
                <a:solidFill>
                  <a:srgbClr val="002060"/>
                </a:solidFill>
              </a:rPr>
              <a:t>AFM</a:t>
            </a:r>
            <a:r>
              <a:rPr lang="it-IT" sz="1800" dirty="0" smtClean="0">
                <a:solidFill>
                  <a:srgbClr val="002060"/>
                </a:solidFill>
              </a:rPr>
              <a:t> </a:t>
            </a:r>
            <a:r>
              <a:rPr lang="it-IT" sz="1800" dirty="0">
                <a:solidFill>
                  <a:srgbClr val="002060"/>
                </a:solidFill>
              </a:rPr>
              <a:t>= 2 </a:t>
            </a:r>
            <a:r>
              <a:rPr lang="it-IT" sz="1800" dirty="0">
                <a:solidFill>
                  <a:srgbClr val="002060"/>
                </a:solidFill>
                <a:sym typeface="Symbol"/>
              </a:rPr>
              <a:t></a:t>
            </a:r>
            <a:r>
              <a:rPr lang="it-IT" sz="1800" dirty="0">
                <a:solidFill>
                  <a:srgbClr val="002060"/>
                </a:solidFill>
              </a:rPr>
              <a:t> 10</a:t>
            </a:r>
            <a:r>
              <a:rPr lang="it-IT" sz="1800" baseline="30000" dirty="0">
                <a:solidFill>
                  <a:srgbClr val="002060"/>
                </a:solidFill>
              </a:rPr>
              <a:t>7</a:t>
            </a:r>
            <a:r>
              <a:rPr lang="it-IT" sz="1800" dirty="0">
                <a:solidFill>
                  <a:srgbClr val="002060"/>
                </a:solidFill>
              </a:rPr>
              <a:t> erg/cm</a:t>
            </a:r>
            <a:r>
              <a:rPr lang="it-IT" sz="1800" baseline="30000" dirty="0">
                <a:solidFill>
                  <a:srgbClr val="002060"/>
                </a:solidFill>
              </a:rPr>
              <a:t>3</a:t>
            </a:r>
            <a:r>
              <a:rPr lang="it-IT" sz="1800" dirty="0">
                <a:solidFill>
                  <a:srgbClr val="002060"/>
                </a:solidFill>
              </a:rPr>
              <a:t> </a:t>
            </a:r>
            <a:r>
              <a:rPr lang="it-IT" sz="1800" dirty="0" err="1" smtClean="0">
                <a:solidFill>
                  <a:srgbClr val="002060"/>
                </a:solidFill>
              </a:rPr>
              <a:t>cells</a:t>
            </a:r>
            <a:r>
              <a:rPr lang="it-IT" sz="1800" dirty="0" smtClean="0">
                <a:solidFill>
                  <a:srgbClr val="002060"/>
                </a:solidFill>
              </a:rPr>
              <a:t>:</a:t>
            </a:r>
            <a:endParaRPr lang="it-IT" sz="1800" dirty="0">
              <a:solidFill>
                <a:srgbClr val="002060"/>
              </a:solidFill>
            </a:endParaRP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it-IT" sz="1800" dirty="0">
                <a:solidFill>
                  <a:srgbClr val="002060"/>
                </a:solidFill>
              </a:rPr>
              <a:t> </a:t>
            </a:r>
            <a:r>
              <a:rPr lang="it-IT" sz="1800" dirty="0" smtClean="0">
                <a:solidFill>
                  <a:srgbClr val="002060"/>
                </a:solidFill>
              </a:rPr>
              <a:t>FM/AFM </a:t>
            </a:r>
            <a:r>
              <a:rPr lang="it-IT" sz="1800" dirty="0" err="1" smtClean="0">
                <a:solidFill>
                  <a:srgbClr val="002060"/>
                </a:solidFill>
              </a:rPr>
              <a:t>exchange</a:t>
            </a:r>
            <a:r>
              <a:rPr lang="it-IT" sz="1800" dirty="0" smtClean="0">
                <a:solidFill>
                  <a:srgbClr val="002060"/>
                </a:solidFill>
              </a:rPr>
              <a:t> </a:t>
            </a:r>
            <a:r>
              <a:rPr lang="it-IT" sz="1800" dirty="0" err="1">
                <a:solidFill>
                  <a:srgbClr val="002060"/>
                </a:solidFill>
              </a:rPr>
              <a:t>interaction</a:t>
            </a:r>
            <a:r>
              <a:rPr lang="it-IT" sz="1800" dirty="0">
                <a:solidFill>
                  <a:srgbClr val="002060"/>
                </a:solidFill>
              </a:rPr>
              <a:t> = 10</a:t>
            </a:r>
            <a:r>
              <a:rPr lang="it-IT" sz="1800" baseline="30000" dirty="0">
                <a:solidFill>
                  <a:srgbClr val="002060"/>
                </a:solidFill>
              </a:rPr>
              <a:t>-7</a:t>
            </a:r>
            <a:r>
              <a:rPr lang="it-IT" sz="1800" dirty="0">
                <a:solidFill>
                  <a:srgbClr val="002060"/>
                </a:solidFill>
              </a:rPr>
              <a:t> erg/cm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b="1" dirty="0" smtClean="0">
                <a:solidFill>
                  <a:srgbClr val="002060"/>
                </a:solidFill>
              </a:rPr>
              <a:t>Different cell size: </a:t>
            </a:r>
          </a:p>
          <a:p>
            <a:r>
              <a:rPr lang="en-US" sz="1800" b="1" dirty="0" smtClean="0">
                <a:solidFill>
                  <a:srgbClr val="002060"/>
                </a:solidFill>
              </a:rPr>
              <a:t>10, 20, 100, 200, 300 nm</a:t>
            </a:r>
          </a:p>
        </p:txBody>
      </p:sp>
      <p:cxnSp>
        <p:nvCxnSpPr>
          <p:cNvPr id="23" name="Connettore 2 22"/>
          <p:cNvCxnSpPr/>
          <p:nvPr/>
        </p:nvCxnSpPr>
        <p:spPr>
          <a:xfrm>
            <a:off x="4172186" y="4737975"/>
            <a:ext cx="0" cy="1643353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4246270" y="5455105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Symbol" panose="05050102010706020507" pitchFamily="18" charset="2"/>
              </a:rPr>
              <a:t>l</a:t>
            </a:r>
            <a:endParaRPr lang="en-US" sz="2200" dirty="0">
              <a:latin typeface="Symbol" panose="05050102010706020507" pitchFamily="18" charset="2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4427984" y="548680"/>
            <a:ext cx="3888432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Dependence of H</a:t>
            </a:r>
            <a:r>
              <a:rPr lang="en-US" baseline="-25000" dirty="0" smtClean="0">
                <a:solidFill>
                  <a:schemeClr val="bg1"/>
                </a:solidFill>
              </a:rPr>
              <a:t>ex</a:t>
            </a:r>
            <a:r>
              <a:rPr lang="en-US" dirty="0" smtClean="0">
                <a:solidFill>
                  <a:schemeClr val="bg1"/>
                </a:solidFill>
              </a:rPr>
              <a:t> on the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AFM correlation length 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endParaRPr lang="en-US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20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OOM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8" y="583227"/>
            <a:ext cx="1412778" cy="61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22137" y="1196697"/>
            <a:ext cx="383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Object </a:t>
            </a:r>
            <a:r>
              <a:rPr lang="it-IT" sz="1400" b="1" dirty="0" err="1"/>
              <a:t>Oriented</a:t>
            </a:r>
            <a:r>
              <a:rPr lang="it-IT" sz="1400" b="1" dirty="0"/>
              <a:t> </a:t>
            </a:r>
            <a:r>
              <a:rPr lang="it-IT" sz="1400" b="1" dirty="0" err="1"/>
              <a:t>MicroMagnetic</a:t>
            </a:r>
            <a:r>
              <a:rPr lang="it-IT" sz="1400" b="1" dirty="0"/>
              <a:t> </a:t>
            </a:r>
            <a:r>
              <a:rPr lang="it-IT" sz="1400" b="1" dirty="0" smtClean="0"/>
              <a:t>Framework</a:t>
            </a:r>
            <a:endParaRPr lang="it-IT" sz="14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1661899"/>
            <a:ext cx="3888432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Dependence of H</a:t>
            </a:r>
            <a:r>
              <a:rPr lang="en-US" baseline="-25000" dirty="0" smtClean="0">
                <a:solidFill>
                  <a:schemeClr val="bg1"/>
                </a:solidFill>
              </a:rPr>
              <a:t>ex</a:t>
            </a:r>
            <a:r>
              <a:rPr lang="en-US" dirty="0" smtClean="0">
                <a:solidFill>
                  <a:schemeClr val="bg1"/>
                </a:solidFill>
              </a:rPr>
              <a:t> on the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AFM correlation length 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endParaRPr lang="en-US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9602" y="2564904"/>
            <a:ext cx="33042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Dot size = 1200 nm</a:t>
            </a: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All the AFM cells with  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high K (100% pinning centers)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Different cell size: 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10, 20, 100, 200, 300 nm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-14356" y="-19788"/>
            <a:ext cx="9144000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4067944" y="1052736"/>
            <a:ext cx="5400000" cy="5212542"/>
            <a:chOff x="4116096" y="1052736"/>
            <a:chExt cx="5400000" cy="5212542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096" y="1052736"/>
              <a:ext cx="5400000" cy="5212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 rot="16200000">
              <a:off x="3980407" y="2509304"/>
              <a:ext cx="7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(</a:t>
              </a:r>
              <a:r>
                <a:rPr lang="it-IT" sz="20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Oe</a:t>
              </a:r>
              <a:r>
                <a:rPr lang="it-IT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)</a:t>
              </a:r>
              <a:endParaRPr lang="it-IT" sz="20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259602" y="4910147"/>
            <a:ext cx="2944246" cy="8951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H</a:t>
            </a:r>
            <a:r>
              <a:rPr lang="en-US" baseline="-25000" dirty="0" smtClean="0">
                <a:solidFill>
                  <a:srgbClr val="002060"/>
                </a:solidFill>
              </a:rPr>
              <a:t>ex</a:t>
            </a:r>
            <a:r>
              <a:rPr lang="en-US" dirty="0" smtClean="0">
                <a:solidFill>
                  <a:srgbClr val="002060"/>
                </a:solidFill>
              </a:rPr>
              <a:t> increases as </a:t>
            </a:r>
          </a:p>
          <a:p>
            <a:pPr algn="ctr">
              <a:spcBef>
                <a:spcPts val="500"/>
              </a:spcBef>
            </a:pPr>
            <a:r>
              <a:rPr lang="it-IT" dirty="0">
                <a:solidFill>
                  <a:srgbClr val="002060"/>
                </a:solidFill>
              </a:rPr>
              <a:t>D/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</a:rPr>
              <a:t>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  <a:sym typeface="Symbol"/>
              </a:rPr>
              <a:t></a:t>
            </a:r>
            <a:r>
              <a:rPr lang="it-IT" dirty="0" smtClean="0">
                <a:solidFill>
                  <a:srgbClr val="002060"/>
                </a:solidFill>
                <a:sym typeface="Symbol"/>
              </a:rPr>
              <a:t>1</a:t>
            </a:r>
            <a:endParaRPr lang="it-IT" dirty="0">
              <a:solidFill>
                <a:srgbClr val="00206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0238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ccia in giù 30"/>
          <p:cNvSpPr/>
          <p:nvPr/>
        </p:nvSpPr>
        <p:spPr>
          <a:xfrm rot="10800000">
            <a:off x="1259632" y="2636912"/>
            <a:ext cx="325379" cy="1008112"/>
          </a:xfrm>
          <a:prstGeom prst="downArrow">
            <a:avLst/>
          </a:prstGeom>
          <a:gradFill>
            <a:gsLst>
              <a:gs pos="0">
                <a:srgbClr val="FF0000"/>
              </a:gs>
              <a:gs pos="50000">
                <a:srgbClr val="00B050"/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-14356" y="-19788"/>
            <a:ext cx="9144000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178513" y="2185700"/>
            <a:ext cx="3035446" cy="52322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At low temperature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840610" y="5013176"/>
            <a:ext cx="3816424" cy="1492716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200" dirty="0" err="1" smtClean="0">
                <a:solidFill>
                  <a:srgbClr val="002060"/>
                </a:solidFill>
              </a:rPr>
              <a:t>Correlated</a:t>
            </a:r>
            <a:r>
              <a:rPr lang="it-IT" sz="2200" dirty="0" smtClean="0">
                <a:solidFill>
                  <a:srgbClr val="002060"/>
                </a:solidFill>
              </a:rPr>
              <a:t> AFM spins </a:t>
            </a:r>
            <a:r>
              <a:rPr lang="it-IT" sz="2200" dirty="0" err="1" smtClean="0">
                <a:solidFill>
                  <a:srgbClr val="002060"/>
                </a:solidFill>
              </a:rPr>
              <a:t>exert</a:t>
            </a:r>
            <a:r>
              <a:rPr lang="it-IT" sz="2200" dirty="0" smtClean="0">
                <a:solidFill>
                  <a:srgbClr val="002060"/>
                </a:solidFill>
              </a:rPr>
              <a:t> a </a:t>
            </a:r>
            <a:r>
              <a:rPr lang="it-IT" sz="2200" dirty="0" err="1" smtClean="0">
                <a:solidFill>
                  <a:srgbClr val="002060"/>
                </a:solidFill>
              </a:rPr>
              <a:t>stronger</a:t>
            </a:r>
            <a:r>
              <a:rPr lang="it-IT" sz="2200" dirty="0" smtClean="0">
                <a:solidFill>
                  <a:srgbClr val="002060"/>
                </a:solidFill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</a:rPr>
              <a:t>pinning</a:t>
            </a:r>
            <a:r>
              <a:rPr lang="it-IT" sz="2200" dirty="0" smtClean="0">
                <a:solidFill>
                  <a:srgbClr val="002060"/>
                </a:solidFill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</a:rPr>
              <a:t>action</a:t>
            </a:r>
            <a:r>
              <a:rPr lang="it-IT" sz="2200" dirty="0" smtClean="0">
                <a:solidFill>
                  <a:srgbClr val="002060"/>
                </a:solidFill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</a:rPr>
              <a:t>as</a:t>
            </a:r>
            <a:endParaRPr lang="it-IT" sz="2200" dirty="0" smtClean="0">
              <a:solidFill>
                <a:srgbClr val="002060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it-IT" sz="2200" dirty="0" smtClean="0">
                <a:solidFill>
                  <a:srgbClr val="002060"/>
                </a:solidFill>
              </a:rPr>
              <a:t>D/</a:t>
            </a:r>
            <a:r>
              <a:rPr lang="it-IT" sz="2200" dirty="0" smtClean="0">
                <a:solidFill>
                  <a:srgbClr val="002060"/>
                </a:solidFill>
                <a:latin typeface="Symbol" panose="05050102010706020507" pitchFamily="18" charset="2"/>
              </a:rPr>
              <a:t>l</a:t>
            </a:r>
            <a:r>
              <a:rPr lang="it-IT" sz="2200" dirty="0" smtClean="0">
                <a:solidFill>
                  <a:srgbClr val="002060"/>
                </a:solidFill>
              </a:rPr>
              <a:t> </a:t>
            </a:r>
            <a:r>
              <a:rPr lang="it-IT" sz="2200" dirty="0" smtClean="0">
                <a:solidFill>
                  <a:srgbClr val="002060"/>
                </a:solidFill>
                <a:sym typeface="Symbol"/>
              </a:rPr>
              <a:t>1</a:t>
            </a:r>
          </a:p>
          <a:p>
            <a:pPr algn="ctr">
              <a:spcBef>
                <a:spcPts val="1200"/>
              </a:spcBef>
            </a:pPr>
            <a:endParaRPr lang="it-IT" sz="500" dirty="0">
              <a:solidFill>
                <a:srgbClr val="002060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07503" y="476672"/>
            <a:ext cx="5040000" cy="4485745"/>
            <a:chOff x="35496" y="678332"/>
            <a:chExt cx="5040000" cy="4485745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78332"/>
              <a:ext cx="5040000" cy="4485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CasellaDiTesto 8"/>
            <p:cNvSpPr txBox="1"/>
            <p:nvPr/>
          </p:nvSpPr>
          <p:spPr>
            <a:xfrm rot="16200000">
              <a:off x="-82819" y="1891131"/>
              <a:ext cx="7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(</a:t>
              </a:r>
              <a:r>
                <a:rPr lang="it-IT" sz="16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Oe</a:t>
              </a:r>
              <a:r>
                <a:rPr lang="it-IT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)</a:t>
              </a:r>
              <a:endParaRPr lang="it-IT" sz="16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592138" y="5528702"/>
            <a:ext cx="3456384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Spin </a:t>
            </a:r>
            <a:r>
              <a:rPr lang="it-IT" dirty="0" err="1" smtClean="0">
                <a:solidFill>
                  <a:schemeClr val="bg1"/>
                </a:solidFill>
              </a:rPr>
              <a:t>correlation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effect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2843808" y="33265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002060"/>
                </a:solidFill>
              </a:rPr>
              <a:t>C</a:t>
            </a:r>
            <a:r>
              <a:rPr lang="it-IT" sz="3200" b="1" dirty="0" err="1" smtClean="0">
                <a:solidFill>
                  <a:srgbClr val="002060"/>
                </a:solidFill>
              </a:rPr>
              <a:t>onclusions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14356" y="-19788"/>
            <a:ext cx="9144000" cy="369332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15516" y="908720"/>
            <a:ext cx="87129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solidFill>
                  <a:srgbClr val="002060"/>
                </a:solidFill>
              </a:rPr>
              <a:t>Re-</a:t>
            </a:r>
            <a:r>
              <a:rPr lang="it-IT" sz="1800" b="1" dirty="0" err="1" smtClean="0">
                <a:solidFill>
                  <a:srgbClr val="002060"/>
                </a:solidFill>
              </a:rPr>
              <a:t>entrant</a:t>
            </a:r>
            <a:r>
              <a:rPr lang="it-IT" sz="1800" b="1" dirty="0" smtClean="0">
                <a:solidFill>
                  <a:srgbClr val="002060"/>
                </a:solidFill>
              </a:rPr>
              <a:t> </a:t>
            </a:r>
            <a:r>
              <a:rPr lang="it-IT" sz="1800" b="1" dirty="0" err="1" smtClean="0">
                <a:solidFill>
                  <a:srgbClr val="002060"/>
                </a:solidFill>
              </a:rPr>
              <a:t>antiferromagnetism</a:t>
            </a:r>
            <a:r>
              <a:rPr lang="it-IT" sz="1800" b="1" dirty="0" smtClean="0">
                <a:solidFill>
                  <a:srgbClr val="002060"/>
                </a:solidFill>
              </a:rPr>
              <a:t>  </a:t>
            </a:r>
            <a:r>
              <a:rPr lang="it-IT" sz="1800" b="1" dirty="0" smtClean="0">
                <a:solidFill>
                  <a:srgbClr val="002060"/>
                </a:solidFill>
                <a:sym typeface="Symbol"/>
              </a:rPr>
              <a:t> </a:t>
            </a:r>
            <a:r>
              <a:rPr lang="it-IT" sz="1800" b="1" dirty="0" err="1" smtClean="0">
                <a:solidFill>
                  <a:srgbClr val="002060"/>
                </a:solidFill>
              </a:rPr>
              <a:t>Passage</a:t>
            </a:r>
            <a:r>
              <a:rPr lang="it-IT" sz="1800" b="1" dirty="0" smtClean="0">
                <a:solidFill>
                  <a:srgbClr val="002060"/>
                </a:solidFill>
              </a:rPr>
              <a:t> from the </a:t>
            </a:r>
            <a:r>
              <a:rPr lang="it-IT" sz="1800" b="1" dirty="0" err="1" smtClean="0">
                <a:solidFill>
                  <a:srgbClr val="002060"/>
                </a:solidFill>
              </a:rPr>
              <a:t>glassy</a:t>
            </a:r>
            <a:r>
              <a:rPr lang="it-IT" sz="1800" b="1" dirty="0" smtClean="0">
                <a:solidFill>
                  <a:srgbClr val="002060"/>
                </a:solidFill>
              </a:rPr>
              <a:t> to the AFM state</a:t>
            </a:r>
          </a:p>
          <a:p>
            <a:endParaRPr lang="it-IT" sz="1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02060"/>
                </a:solidFill>
              </a:rPr>
              <a:t>Re-</a:t>
            </a:r>
            <a:r>
              <a:rPr lang="it-IT" sz="1800" b="1" dirty="0" err="1">
                <a:solidFill>
                  <a:srgbClr val="002060"/>
                </a:solidFill>
              </a:rPr>
              <a:t>entrant</a:t>
            </a:r>
            <a:r>
              <a:rPr lang="it-IT" sz="1800" b="1" dirty="0">
                <a:solidFill>
                  <a:srgbClr val="002060"/>
                </a:solidFill>
              </a:rPr>
              <a:t> </a:t>
            </a:r>
            <a:r>
              <a:rPr lang="it-IT" sz="1800" b="1" dirty="0" err="1" smtClean="0">
                <a:solidFill>
                  <a:srgbClr val="002060"/>
                </a:solidFill>
              </a:rPr>
              <a:t>magnetic</a:t>
            </a:r>
            <a:r>
              <a:rPr lang="it-IT" sz="1800" b="1" dirty="0" smtClean="0">
                <a:solidFill>
                  <a:srgbClr val="002060"/>
                </a:solidFill>
              </a:rPr>
              <a:t> regime</a:t>
            </a:r>
            <a:r>
              <a:rPr lang="it-IT" sz="1800" dirty="0" smtClean="0">
                <a:solidFill>
                  <a:srgbClr val="002060"/>
                </a:solidFill>
              </a:rPr>
              <a:t>:  the </a:t>
            </a:r>
            <a:r>
              <a:rPr lang="it-IT" sz="1800" dirty="0" err="1" smtClean="0">
                <a:solidFill>
                  <a:srgbClr val="002060"/>
                </a:solidFill>
              </a:rPr>
              <a:t>magnetism</a:t>
            </a:r>
            <a:r>
              <a:rPr lang="it-IT" sz="1800" dirty="0" smtClean="0">
                <a:solidFill>
                  <a:srgbClr val="002060"/>
                </a:solidFill>
              </a:rPr>
              <a:t> of AFM </a:t>
            </a:r>
            <a:r>
              <a:rPr lang="it-IT" sz="1800" dirty="0" err="1" smtClean="0">
                <a:solidFill>
                  <a:srgbClr val="002060"/>
                </a:solidFill>
              </a:rPr>
              <a:t>interfacial</a:t>
            </a:r>
            <a:r>
              <a:rPr lang="it-IT" sz="1800" dirty="0" smtClean="0">
                <a:solidFill>
                  <a:srgbClr val="002060"/>
                </a:solidFill>
              </a:rPr>
              <a:t> spins </a:t>
            </a:r>
            <a:r>
              <a:rPr lang="it-IT" sz="1800" dirty="0" err="1" smtClean="0">
                <a:solidFill>
                  <a:srgbClr val="002060"/>
                </a:solidFill>
              </a:rPr>
              <a:t>is</a:t>
            </a:r>
            <a:r>
              <a:rPr lang="it-IT" sz="1800" dirty="0" smtClean="0">
                <a:solidFill>
                  <a:srgbClr val="002060"/>
                </a:solidFill>
              </a:rPr>
              <a:t> </a:t>
            </a:r>
            <a:r>
              <a:rPr lang="it-IT" sz="1800" dirty="0" err="1" smtClean="0">
                <a:solidFill>
                  <a:srgbClr val="002060"/>
                </a:solidFill>
              </a:rPr>
              <a:t>sustained</a:t>
            </a:r>
            <a:r>
              <a:rPr lang="it-IT" sz="1800" dirty="0" smtClean="0">
                <a:solidFill>
                  <a:srgbClr val="002060"/>
                </a:solidFill>
              </a:rPr>
              <a:t> by </a:t>
            </a:r>
            <a:r>
              <a:rPr lang="it-IT" sz="1800" dirty="0" err="1" smtClean="0">
                <a:solidFill>
                  <a:srgbClr val="002060"/>
                </a:solidFill>
              </a:rPr>
              <a:t>stable</a:t>
            </a:r>
            <a:r>
              <a:rPr lang="it-IT" sz="1800" dirty="0" smtClean="0">
                <a:solidFill>
                  <a:srgbClr val="002060"/>
                </a:solidFill>
              </a:rPr>
              <a:t> </a:t>
            </a:r>
            <a:r>
              <a:rPr lang="it-IT" sz="1800" dirty="0" err="1" smtClean="0">
                <a:solidFill>
                  <a:srgbClr val="002060"/>
                </a:solidFill>
              </a:rPr>
              <a:t>nanograins</a:t>
            </a:r>
            <a:r>
              <a:rPr lang="it-IT" sz="1800" dirty="0" smtClean="0">
                <a:solidFill>
                  <a:srgbClr val="002060"/>
                </a:solidFill>
              </a:rPr>
              <a:t>.</a:t>
            </a:r>
            <a:endParaRPr lang="it-IT" sz="1600" i="1" dirty="0" smtClean="0">
              <a:solidFill>
                <a:srgbClr val="002060"/>
              </a:solidFill>
            </a:endParaRPr>
          </a:p>
          <a:p>
            <a:endParaRPr lang="it-IT" sz="1600" i="1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2132856"/>
            <a:ext cx="8604956" cy="2123658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Exchange </a:t>
            </a:r>
            <a:r>
              <a:rPr lang="it-IT" b="1" dirty="0" err="1" smtClean="0">
                <a:solidFill>
                  <a:schemeClr val="bg1"/>
                </a:solidFill>
              </a:rPr>
              <a:t>coupling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mechanism</a:t>
            </a:r>
            <a:endParaRPr lang="it-IT" b="1" dirty="0" smtClean="0">
              <a:solidFill>
                <a:schemeClr val="bg1"/>
              </a:solidFill>
            </a:endParaRPr>
          </a:p>
          <a:p>
            <a:endParaRPr lang="it-IT" sz="1200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chemeClr val="bg1"/>
                </a:solidFill>
              </a:rPr>
              <a:t>L</a:t>
            </a:r>
            <a:r>
              <a:rPr lang="en-US" sz="1800" b="1" dirty="0" err="1" smtClean="0">
                <a:solidFill>
                  <a:schemeClr val="bg1"/>
                </a:solidFill>
              </a:rPr>
              <a:t>ow</a:t>
            </a:r>
            <a:r>
              <a:rPr lang="en-US" sz="1800" b="1" dirty="0" smtClean="0">
                <a:solidFill>
                  <a:schemeClr val="bg1"/>
                </a:solidFill>
              </a:rPr>
              <a:t> temperature</a:t>
            </a:r>
            <a:r>
              <a:rPr lang="en-US" sz="1800" dirty="0" smtClean="0">
                <a:solidFill>
                  <a:schemeClr val="bg1"/>
                </a:solidFill>
              </a:rPr>
              <a:t>: collective freezing of the disordered AFM spins </a:t>
            </a:r>
            <a:r>
              <a:rPr lang="en-US" sz="1800" dirty="0" smtClean="0">
                <a:solidFill>
                  <a:schemeClr val="bg1"/>
                </a:solidFill>
                <a:sym typeface="Symbol"/>
              </a:rPr>
              <a:t></a:t>
            </a:r>
            <a:r>
              <a:rPr lang="en-US" sz="1800" dirty="0" smtClean="0">
                <a:solidFill>
                  <a:schemeClr val="bg1"/>
                </a:solidFill>
              </a:rPr>
              <a:t> high H</a:t>
            </a:r>
            <a:r>
              <a:rPr lang="en-US" sz="1800" baseline="-25000" dirty="0" smtClean="0">
                <a:solidFill>
                  <a:schemeClr val="bg1"/>
                </a:solidFill>
              </a:rPr>
              <a:t>ex</a:t>
            </a:r>
            <a:r>
              <a:rPr lang="en-US" sz="18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High temperature</a:t>
            </a:r>
            <a:r>
              <a:rPr lang="en-US" sz="1800" dirty="0" smtClean="0">
                <a:solidFill>
                  <a:schemeClr val="bg1"/>
                </a:solidFill>
              </a:rPr>
              <a:t>: FM/AFM coupling governed by a fraction of interfacial AFM spins.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</a:t>
            </a:r>
            <a:r>
              <a:rPr lang="en-US" sz="1800" b="1" dirty="0" smtClean="0">
                <a:solidFill>
                  <a:schemeClr val="bg1"/>
                </a:solidFill>
              </a:rPr>
              <a:t>patial confinement 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 </a:t>
            </a:r>
            <a:r>
              <a:rPr lang="en-US" sz="1800" dirty="0" smtClean="0">
                <a:solidFill>
                  <a:schemeClr val="bg1"/>
                </a:solidFill>
                <a:sym typeface="Symbol"/>
              </a:rPr>
              <a:t>spin </a:t>
            </a:r>
            <a:r>
              <a:rPr lang="en-US" sz="1800" dirty="0" smtClean="0">
                <a:solidFill>
                  <a:schemeClr val="bg1"/>
                </a:solidFill>
              </a:rPr>
              <a:t>correlation effect</a:t>
            </a:r>
            <a:endParaRPr lang="it-IT" sz="1800" dirty="0" smtClean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4509120"/>
            <a:ext cx="3744416" cy="203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solidFill>
                  <a:srgbClr val="002060"/>
                </a:solidFill>
              </a:rPr>
              <a:t>MIUR </a:t>
            </a:r>
            <a:r>
              <a:rPr lang="en-US" sz="1800" b="1" dirty="0" smtClean="0">
                <a:solidFill>
                  <a:srgbClr val="002060"/>
                </a:solidFill>
              </a:rPr>
              <a:t>FIRB2010 </a:t>
            </a:r>
            <a:r>
              <a:rPr lang="en-US" sz="1800" dirty="0" smtClean="0">
                <a:solidFill>
                  <a:srgbClr val="002060"/>
                </a:solidFill>
              </a:rPr>
              <a:t>- NANOREST</a:t>
            </a:r>
          </a:p>
          <a:p>
            <a:pPr>
              <a:spcBef>
                <a:spcPts val="500"/>
              </a:spcBef>
            </a:pPr>
            <a:r>
              <a:rPr lang="it-IT" sz="1800" dirty="0" smtClean="0">
                <a:solidFill>
                  <a:srgbClr val="002060"/>
                </a:solidFill>
              </a:rPr>
              <a:t>A. </a:t>
            </a:r>
            <a:r>
              <a:rPr lang="it-IT" sz="1800" dirty="0" err="1" smtClean="0">
                <a:solidFill>
                  <a:srgbClr val="002060"/>
                </a:solidFill>
              </a:rPr>
              <a:t>Gerardino</a:t>
            </a:r>
            <a:r>
              <a:rPr lang="it-IT" sz="1800" dirty="0" smtClean="0">
                <a:solidFill>
                  <a:srgbClr val="002060"/>
                </a:solidFill>
              </a:rPr>
              <a:t>,  A. </a:t>
            </a:r>
            <a:r>
              <a:rPr lang="it-IT" sz="1800" dirty="0" err="1" smtClean="0">
                <a:solidFill>
                  <a:srgbClr val="002060"/>
                </a:solidFill>
              </a:rPr>
              <a:t>Notargiacomo</a:t>
            </a:r>
            <a:endParaRPr lang="it-IT" sz="1800" dirty="0" smtClean="0">
              <a:solidFill>
                <a:srgbClr val="002060"/>
              </a:solidFill>
            </a:endParaRPr>
          </a:p>
          <a:p>
            <a:pPr>
              <a:spcBef>
                <a:spcPts val="500"/>
              </a:spcBef>
            </a:pPr>
            <a:r>
              <a:rPr lang="it-IT" sz="1800" i="1" dirty="0" smtClean="0">
                <a:solidFill>
                  <a:srgbClr val="002060"/>
                </a:solidFill>
              </a:rPr>
              <a:t>IFN-CNR</a:t>
            </a:r>
            <a:r>
              <a:rPr lang="it-IT" sz="1800" i="1" dirty="0">
                <a:solidFill>
                  <a:srgbClr val="002060"/>
                </a:solidFill>
              </a:rPr>
              <a:t>, I-00156 Roma, </a:t>
            </a:r>
            <a:r>
              <a:rPr lang="it-IT" sz="1800" i="1" dirty="0" err="1" smtClean="0">
                <a:solidFill>
                  <a:srgbClr val="002060"/>
                </a:solidFill>
              </a:rPr>
              <a:t>Italy</a:t>
            </a:r>
            <a:endParaRPr lang="it-IT" sz="1800" dirty="0" smtClean="0">
              <a:solidFill>
                <a:srgbClr val="002060"/>
              </a:solidFill>
            </a:endParaRPr>
          </a:p>
          <a:p>
            <a:r>
              <a:rPr lang="it-IT" sz="1000" dirty="0" smtClean="0">
                <a:solidFill>
                  <a:srgbClr val="002060"/>
                </a:solidFill>
              </a:rPr>
              <a:t>       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G. </a:t>
            </a:r>
            <a:r>
              <a:rPr lang="it-IT" sz="1800" dirty="0" err="1" smtClean="0">
                <a:solidFill>
                  <a:srgbClr val="002060"/>
                </a:solidFill>
              </a:rPr>
              <a:t>Barucca</a:t>
            </a:r>
            <a:r>
              <a:rPr lang="it-IT" sz="1800" dirty="0" smtClean="0">
                <a:solidFill>
                  <a:srgbClr val="002060"/>
                </a:solidFill>
              </a:rPr>
              <a:t>   </a:t>
            </a:r>
          </a:p>
          <a:p>
            <a:r>
              <a:rPr lang="it-IT" sz="1800" i="1" dirty="0" err="1" smtClean="0">
                <a:solidFill>
                  <a:srgbClr val="002060"/>
                </a:solidFill>
              </a:rPr>
              <a:t>Univ</a:t>
            </a:r>
            <a:r>
              <a:rPr lang="it-IT" sz="1800" i="1" dirty="0" smtClean="0">
                <a:solidFill>
                  <a:srgbClr val="002060"/>
                </a:solidFill>
              </a:rPr>
              <a:t>. Politecnica </a:t>
            </a:r>
            <a:r>
              <a:rPr lang="it-IT" sz="1800" i="1" dirty="0">
                <a:solidFill>
                  <a:srgbClr val="002060"/>
                </a:solidFill>
              </a:rPr>
              <a:t>delle Marche, </a:t>
            </a:r>
            <a:endParaRPr lang="it-IT" sz="1800" i="1" dirty="0" smtClean="0">
              <a:solidFill>
                <a:srgbClr val="002060"/>
              </a:solidFill>
            </a:endParaRPr>
          </a:p>
          <a:p>
            <a:r>
              <a:rPr lang="it-IT" sz="1800" i="1" dirty="0" smtClean="0">
                <a:solidFill>
                  <a:srgbClr val="002060"/>
                </a:solidFill>
              </a:rPr>
              <a:t>I-60131 </a:t>
            </a:r>
            <a:r>
              <a:rPr lang="it-IT" sz="1800" i="1" dirty="0">
                <a:solidFill>
                  <a:srgbClr val="002060"/>
                </a:solidFill>
              </a:rPr>
              <a:t>Ancona, </a:t>
            </a:r>
            <a:r>
              <a:rPr lang="it-IT" sz="1800" i="1" dirty="0" err="1" smtClean="0">
                <a:solidFill>
                  <a:srgbClr val="002060"/>
                </a:solidFill>
              </a:rPr>
              <a:t>Italy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039716" y="5173404"/>
            <a:ext cx="5040561" cy="707886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solidFill>
                  <a:schemeClr val="bg1"/>
                </a:solidFill>
              </a:rPr>
              <a:t>Thanks</a:t>
            </a:r>
            <a:r>
              <a:rPr lang="it-IT" sz="4000" dirty="0" smtClean="0">
                <a:solidFill>
                  <a:schemeClr val="bg1"/>
                </a:solidFill>
              </a:rPr>
              <a:t> for </a:t>
            </a:r>
            <a:r>
              <a:rPr lang="it-IT" sz="4000" dirty="0" err="1" smtClean="0">
                <a:solidFill>
                  <a:schemeClr val="bg1"/>
                </a:solidFill>
              </a:rPr>
              <a:t>attention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6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9552" y="260648"/>
            <a:ext cx="8064896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Objective</a:t>
            </a:r>
            <a:r>
              <a:rPr lang="it-IT" altLang="it-IT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it-IT" altLang="it-IT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Description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of the </a:t>
            </a:r>
            <a:r>
              <a:rPr lang="it-IT" altLang="it-IT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dynamic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magnetic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behavior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of the </a:t>
            </a:r>
            <a:r>
              <a:rPr lang="it-IT" altLang="it-IT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antiferromagnet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in </a:t>
            </a:r>
            <a:r>
              <a:rPr lang="it-IT" altLang="it-IT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exchange-coupled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FM/ AFM </a:t>
            </a:r>
            <a:r>
              <a:rPr lang="it-IT" altLang="it-IT" sz="2000" b="1" dirty="0" err="1">
                <a:solidFill>
                  <a:srgbClr val="003399"/>
                </a:solidFill>
                <a:cs typeface="Arial" panose="020B0604020202020204" pitchFamily="34" charset="0"/>
              </a:rPr>
              <a:t>NiFe</a:t>
            </a:r>
            <a:r>
              <a:rPr lang="it-IT" altLang="it-IT" sz="2000" b="1" dirty="0">
                <a:solidFill>
                  <a:srgbClr val="003399"/>
                </a:solidFill>
                <a:cs typeface="Arial" panose="020B0604020202020204" pitchFamily="34" charset="0"/>
              </a:rPr>
              <a:t>/</a:t>
            </a:r>
            <a:r>
              <a:rPr lang="it-IT" altLang="it-IT" sz="2000" b="1" dirty="0" err="1">
                <a:solidFill>
                  <a:srgbClr val="003399"/>
                </a:solidFill>
                <a:cs typeface="Arial" panose="020B0604020202020204" pitchFamily="34" charset="0"/>
              </a:rPr>
              <a:t>IrMn</a:t>
            </a:r>
            <a:r>
              <a:rPr lang="it-IT" altLang="it-IT" sz="2000" b="1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b="1" dirty="0" err="1" smtClean="0">
                <a:solidFill>
                  <a:srgbClr val="003399"/>
                </a:solidFill>
                <a:cs typeface="Arial" panose="020B0604020202020204" pitchFamily="34" charset="0"/>
              </a:rPr>
              <a:t>bilayers</a:t>
            </a:r>
            <a:endParaRPr lang="it-IT" altLang="it-IT" sz="1200" dirty="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it-IT" altLang="it-IT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it-IT" altLang="it-IT" sz="20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it-IT" altLang="it-IT" sz="20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it-IT" altLang="it-IT" sz="20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it-IT" altLang="it-IT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it-IT" altLang="it-IT" sz="12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  From the </a:t>
            </a:r>
            <a:r>
              <a:rPr lang="it-IT" altLang="it-IT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continuous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NiFe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/</a:t>
            </a:r>
            <a:r>
              <a:rPr lang="it-IT" altLang="it-IT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IrMn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film to </a:t>
            </a:r>
            <a:r>
              <a:rPr lang="it-IT" altLang="it-IT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dot arrays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it-IT" altLang="it-IT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spatial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confinement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and </a:t>
            </a:r>
            <a:r>
              <a:rPr lang="it-IT" altLang="it-IT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exchange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coupling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mechanism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it-IT" altLang="it-IT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987824" y="1891864"/>
            <a:ext cx="3168352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Re-</a:t>
            </a:r>
            <a:r>
              <a:rPr lang="it-IT" sz="2000" b="1" dirty="0" err="1" smtClean="0">
                <a:solidFill>
                  <a:srgbClr val="002060"/>
                </a:solidFill>
              </a:rPr>
              <a:t>entrant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</a:rPr>
              <a:t>antiferromagnetism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87761" y="4588346"/>
            <a:ext cx="3240359" cy="1323439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chemeClr val="bg1"/>
                </a:solidFill>
              </a:rPr>
              <a:t>We</a:t>
            </a:r>
            <a:r>
              <a:rPr lang="it-IT" sz="1600" dirty="0" smtClean="0">
                <a:solidFill>
                  <a:schemeClr val="bg1"/>
                </a:solidFill>
              </a:rPr>
              <a:t> exploit the </a:t>
            </a:r>
            <a:r>
              <a:rPr lang="en-US" sz="1600" dirty="0" smtClean="0">
                <a:solidFill>
                  <a:schemeClr val="bg1"/>
                </a:solidFill>
              </a:rPr>
              <a:t>exchange coupling with a soft FM as a tool 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 to</a:t>
            </a:r>
            <a:r>
              <a:rPr lang="en-US" sz="1600" dirty="0" smtClean="0">
                <a:solidFill>
                  <a:schemeClr val="bg1"/>
                </a:solidFill>
              </a:rPr>
              <a:t> gain an insight into the magnetic properties of the AFM</a:t>
            </a:r>
          </a:p>
          <a:p>
            <a:pPr algn="ctr"/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-14356" y="-19788"/>
            <a:ext cx="9144000" cy="369332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15881" y="4581128"/>
            <a:ext cx="3240359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rgbClr val="002060"/>
                </a:solidFill>
              </a:rPr>
              <a:t>We</a:t>
            </a:r>
            <a:r>
              <a:rPr lang="it-IT" sz="1600" dirty="0" smtClean="0">
                <a:solidFill>
                  <a:srgbClr val="002060"/>
                </a:solidFill>
              </a:rPr>
              <a:t> </a:t>
            </a:r>
            <a:r>
              <a:rPr lang="it-IT" sz="1600" dirty="0" err="1" smtClean="0">
                <a:solidFill>
                  <a:srgbClr val="002060"/>
                </a:solidFill>
              </a:rPr>
              <a:t>study</a:t>
            </a:r>
            <a:r>
              <a:rPr lang="it-IT" sz="1600" dirty="0" smtClean="0">
                <a:solidFill>
                  <a:srgbClr val="002060"/>
                </a:solidFill>
              </a:rPr>
              <a:t> the </a:t>
            </a:r>
            <a:r>
              <a:rPr lang="it-IT" sz="1600" dirty="0" err="1" smtClean="0">
                <a:solidFill>
                  <a:srgbClr val="002060"/>
                </a:solidFill>
              </a:rPr>
              <a:t>magnetic</a:t>
            </a:r>
            <a:r>
              <a:rPr lang="it-IT" sz="1600" dirty="0" smtClean="0">
                <a:solidFill>
                  <a:srgbClr val="002060"/>
                </a:solidFill>
              </a:rPr>
              <a:t> </a:t>
            </a:r>
            <a:r>
              <a:rPr lang="it-IT" sz="1600" dirty="0" err="1" smtClean="0">
                <a:solidFill>
                  <a:srgbClr val="002060"/>
                </a:solidFill>
              </a:rPr>
              <a:t>properties</a:t>
            </a:r>
            <a:r>
              <a:rPr lang="it-IT" sz="1600" dirty="0" smtClean="0">
                <a:solidFill>
                  <a:srgbClr val="002060"/>
                </a:solidFill>
              </a:rPr>
              <a:t> of the AFM </a:t>
            </a:r>
            <a:r>
              <a:rPr lang="it-IT" sz="1600" dirty="0" err="1" smtClean="0">
                <a:solidFill>
                  <a:srgbClr val="002060"/>
                </a:solidFill>
              </a:rPr>
              <a:t>phase</a:t>
            </a:r>
            <a:r>
              <a:rPr lang="it-IT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sym typeface="Symbol"/>
              </a:rPr>
              <a:t>  </a:t>
            </a:r>
            <a:r>
              <a:rPr lang="en-US" sz="1600" dirty="0" smtClean="0">
                <a:solidFill>
                  <a:srgbClr val="002060"/>
                </a:solidFill>
              </a:rPr>
              <a:t>to gain an insight into the exchange coupling mechanism </a:t>
            </a:r>
          </a:p>
          <a:p>
            <a:pPr algn="ctr"/>
            <a:r>
              <a:rPr lang="en-US" sz="1600" i="1" dirty="0" smtClean="0">
                <a:solidFill>
                  <a:srgbClr val="002060"/>
                </a:solidFill>
              </a:rPr>
              <a:t>(exchange bias effect)</a:t>
            </a:r>
            <a:endParaRPr lang="it-IT" sz="1600" i="1" dirty="0">
              <a:solidFill>
                <a:srgbClr val="002060"/>
              </a:solidFill>
            </a:endParaRPr>
          </a:p>
        </p:txBody>
      </p:sp>
      <p:sp>
        <p:nvSpPr>
          <p:cNvPr id="13" name="Freccia circolare in giù 12"/>
          <p:cNvSpPr/>
          <p:nvPr/>
        </p:nvSpPr>
        <p:spPr>
          <a:xfrm>
            <a:off x="3776463" y="4077072"/>
            <a:ext cx="1659633" cy="443076"/>
          </a:xfrm>
          <a:prstGeom prst="curved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Freccia circolare in giù 15"/>
          <p:cNvSpPr/>
          <p:nvPr/>
        </p:nvSpPr>
        <p:spPr>
          <a:xfrm rot="10800000">
            <a:off x="3707905" y="5938251"/>
            <a:ext cx="1659633" cy="44307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6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5"/>
          <p:cNvSpPr txBox="1"/>
          <p:nvPr/>
        </p:nvSpPr>
        <p:spPr>
          <a:xfrm>
            <a:off x="647565" y="1340768"/>
            <a:ext cx="7848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 / Cu[5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 /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[5 nm] / </a:t>
            </a:r>
            <a:r>
              <a:rPr lang="en-US" sz="2800" b="1" dirty="0" err="1" smtClean="0">
                <a:solidFill>
                  <a:srgbClr val="005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IrMn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[6 nm] / Cu [5 nm]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3"/>
          <p:cNvSpPr txBox="1"/>
          <p:nvPr/>
        </p:nvSpPr>
        <p:spPr>
          <a:xfrm>
            <a:off x="1187623" y="4293096"/>
            <a:ext cx="6840761" cy="2246769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Deposition by </a:t>
            </a: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dc-magnetron</a:t>
            </a:r>
            <a:r>
              <a:rPr 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sputtering</a:t>
            </a:r>
          </a:p>
          <a:p>
            <a:endParaRPr lang="en-US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atmosphere, deposition rate </a:t>
            </a: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</a:t>
            </a: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0.2 nm/s</a:t>
            </a:r>
          </a:p>
          <a:p>
            <a:endParaRPr lang="en-US" sz="24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baseline="-2500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</a:t>
            </a:r>
            <a:r>
              <a:rPr lang="en-US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400 Oe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12"/>
          <p:cNvSpPr txBox="1"/>
          <p:nvPr/>
        </p:nvSpPr>
        <p:spPr>
          <a:xfrm>
            <a:off x="1154750" y="2090465"/>
            <a:ext cx="6834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Py</a:t>
            </a:r>
            <a:r>
              <a:rPr lang="en-US" sz="2800" dirty="0"/>
              <a:t>: </a:t>
            </a:r>
            <a:r>
              <a:rPr lang="en-US" sz="2800" dirty="0" smtClean="0"/>
              <a:t>Ni</a:t>
            </a:r>
            <a:r>
              <a:rPr lang="en-US" sz="2800" baseline="-25000" dirty="0" smtClean="0"/>
              <a:t>80</a:t>
            </a:r>
            <a:r>
              <a:rPr lang="en-US" sz="2800" dirty="0" smtClean="0"/>
              <a:t>Fe</a:t>
            </a:r>
            <a:r>
              <a:rPr lang="en-US" sz="2800" baseline="-25000" dirty="0" smtClean="0"/>
              <a:t>20</a:t>
            </a:r>
            <a:r>
              <a:rPr lang="en-US" sz="2800" dirty="0" smtClean="0"/>
              <a:t>                                   </a:t>
            </a:r>
            <a:r>
              <a:rPr lang="en-US" sz="2800" b="1" dirty="0" err="1" smtClean="0">
                <a:solidFill>
                  <a:srgbClr val="00589A"/>
                </a:solidFill>
              </a:rPr>
              <a:t>IrMn</a:t>
            </a:r>
            <a:r>
              <a:rPr lang="en-US" sz="2800" dirty="0" smtClean="0"/>
              <a:t>: Ir</a:t>
            </a:r>
            <a:r>
              <a:rPr lang="en-US" sz="2800" baseline="-25000" dirty="0" smtClean="0"/>
              <a:t>25</a:t>
            </a:r>
            <a:r>
              <a:rPr lang="en-US" sz="2800" dirty="0" smtClean="0"/>
              <a:t>Mn</a:t>
            </a:r>
            <a:r>
              <a:rPr lang="en-US" sz="2800" baseline="-25000" dirty="0" smtClean="0"/>
              <a:t>75</a:t>
            </a:r>
            <a:endParaRPr lang="en-US" sz="2800" baseline="-25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365755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 smtClean="0">
                <a:solidFill>
                  <a:srgbClr val="003399"/>
                </a:solidFill>
              </a:rPr>
              <a:t>NiFe</a:t>
            </a:r>
            <a:r>
              <a:rPr lang="it-IT" sz="4800" b="1" dirty="0" smtClean="0">
                <a:solidFill>
                  <a:srgbClr val="003399"/>
                </a:solidFill>
              </a:rPr>
              <a:t>/</a:t>
            </a:r>
            <a:r>
              <a:rPr lang="it-IT" sz="4800" b="1" dirty="0" err="1" smtClean="0">
                <a:solidFill>
                  <a:srgbClr val="003399"/>
                </a:solidFill>
              </a:rPr>
              <a:t>IrMn</a:t>
            </a:r>
            <a:r>
              <a:rPr lang="it-IT" sz="4800" b="1" dirty="0" smtClean="0">
                <a:solidFill>
                  <a:srgbClr val="003399"/>
                </a:solidFill>
              </a:rPr>
              <a:t> film </a:t>
            </a:r>
            <a:endParaRPr lang="it-IT" sz="4800" b="1" dirty="0">
              <a:solidFill>
                <a:srgbClr val="003399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1541" y="3284984"/>
            <a:ext cx="828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/>
              <a:t>Reference film: 	</a:t>
            </a:r>
            <a:r>
              <a:rPr lang="en-US" sz="2000" i="1" dirty="0" smtClean="0">
                <a:cs typeface="Arial" panose="020B0604020202020204" pitchFamily="34" charset="0"/>
              </a:rPr>
              <a:t>Si </a:t>
            </a:r>
            <a:r>
              <a:rPr lang="en-US" sz="2000" i="1" dirty="0">
                <a:cs typeface="Arial" panose="020B0604020202020204" pitchFamily="34" charset="0"/>
              </a:rPr>
              <a:t>/ Cu[5 nm] /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Py</a:t>
            </a:r>
            <a:r>
              <a:rPr lang="en-US" sz="2000" i="1" dirty="0">
                <a:cs typeface="Arial" panose="020B0604020202020204" pitchFamily="34" charset="0"/>
              </a:rPr>
              <a:t>[5 nm] </a:t>
            </a:r>
            <a:r>
              <a:rPr lang="en-US" sz="2000" i="1" dirty="0" smtClean="0">
                <a:cs typeface="Arial" panose="020B0604020202020204" pitchFamily="34" charset="0"/>
              </a:rPr>
              <a:t>/ Cu </a:t>
            </a:r>
            <a:r>
              <a:rPr lang="en-US" sz="2000" i="1" dirty="0">
                <a:cs typeface="Arial" panose="020B0604020202020204" pitchFamily="34" charset="0"/>
              </a:rPr>
              <a:t>[5 nm</a:t>
            </a:r>
            <a:r>
              <a:rPr lang="en-US" sz="2000" i="1" dirty="0" smtClean="0">
                <a:cs typeface="Arial" panose="020B0604020202020204" pitchFamily="34" charset="0"/>
              </a:rPr>
              <a:t>]</a:t>
            </a:r>
            <a:endParaRPr lang="en-US" sz="2000" i="1" baseline="-25000" dirty="0"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056506"/>
              </p:ext>
            </p:extLst>
          </p:nvPr>
        </p:nvGraphicFramePr>
        <p:xfrm>
          <a:off x="465722" y="1196752"/>
          <a:ext cx="4036092" cy="4338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9" name="Graph" r:id="rId3" imgW="2851200" imgH="4093920" progId="Origin50.Graph">
                  <p:embed/>
                </p:oleObj>
              </mc:Choice>
              <mc:Fallback>
                <p:oleObj name="Graph" r:id="rId3" imgW="2851200" imgH="409392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5702" t="10280" r="34261" b="44762"/>
                      <a:stretch>
                        <a:fillRect/>
                      </a:stretch>
                    </p:blipFill>
                    <p:spPr bwMode="auto">
                      <a:xfrm>
                        <a:off x="465722" y="1196752"/>
                        <a:ext cx="4036092" cy="4338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-14356" y="-27384"/>
            <a:ext cx="9180000" cy="369332"/>
          </a:xfrm>
          <a:prstGeom prst="rect">
            <a:avLst/>
          </a:prstGeom>
          <a:solidFill>
            <a:srgbClr val="318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83768" y="332656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003399"/>
                </a:solidFill>
              </a:rPr>
              <a:t>H</a:t>
            </a:r>
            <a:r>
              <a:rPr lang="it-IT" b="1" dirty="0" err="1" smtClean="0">
                <a:solidFill>
                  <a:srgbClr val="003399"/>
                </a:solidFill>
              </a:rPr>
              <a:t>ysteresis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loops</a:t>
            </a:r>
            <a:endParaRPr lang="it-IT" b="1" dirty="0" smtClean="0">
              <a:solidFill>
                <a:srgbClr val="003399"/>
              </a:solidFill>
            </a:endParaRPr>
          </a:p>
          <a:p>
            <a:pPr algn="ctr"/>
            <a:r>
              <a:rPr lang="it-IT" sz="1800" b="1" i="1" dirty="0" smtClean="0">
                <a:solidFill>
                  <a:srgbClr val="003399"/>
                </a:solidFill>
              </a:rPr>
              <a:t>(5-400 K temperature </a:t>
            </a:r>
            <a:r>
              <a:rPr lang="it-IT" sz="1800" b="1" i="1" dirty="0" err="1" smtClean="0">
                <a:solidFill>
                  <a:srgbClr val="003399"/>
                </a:solidFill>
              </a:rPr>
              <a:t>range</a:t>
            </a:r>
            <a:r>
              <a:rPr lang="it-IT" sz="1800" b="1" i="1" dirty="0" smtClean="0">
                <a:solidFill>
                  <a:srgbClr val="003399"/>
                </a:solidFill>
              </a:rPr>
              <a:t>)</a:t>
            </a:r>
            <a:endParaRPr lang="it-IT" sz="1800" b="1" i="1" dirty="0">
              <a:solidFill>
                <a:srgbClr val="003399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71600" y="5766355"/>
            <a:ext cx="3528392" cy="830997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bg1"/>
                </a:solidFill>
              </a:rPr>
              <a:t>Change</a:t>
            </a:r>
            <a:r>
              <a:rPr lang="it-IT" dirty="0" smtClean="0">
                <a:solidFill>
                  <a:schemeClr val="bg1"/>
                </a:solidFill>
              </a:rPr>
              <a:t> of </a:t>
            </a:r>
            <a:r>
              <a:rPr lang="it-IT" dirty="0" err="1" smtClean="0">
                <a:solidFill>
                  <a:schemeClr val="bg1"/>
                </a:solidFill>
              </a:rPr>
              <a:t>magnetic</a:t>
            </a:r>
            <a:r>
              <a:rPr lang="it-IT" dirty="0" smtClean="0">
                <a:solidFill>
                  <a:schemeClr val="bg1"/>
                </a:solidFill>
              </a:rPr>
              <a:t> regime </a:t>
            </a:r>
            <a:r>
              <a:rPr lang="it-IT" dirty="0" err="1" smtClean="0">
                <a:solidFill>
                  <a:schemeClr val="bg1"/>
                </a:solidFill>
              </a:rPr>
              <a:t>at</a:t>
            </a:r>
            <a:r>
              <a:rPr lang="it-IT" dirty="0" smtClean="0">
                <a:solidFill>
                  <a:schemeClr val="bg1"/>
                </a:solidFill>
              </a:rPr>
              <a:t> T ~ 100 K</a:t>
            </a:r>
            <a:endParaRPr lang="it-IT" dirty="0">
              <a:solidFill>
                <a:srgbClr val="318B5A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4716016" y="904906"/>
            <a:ext cx="4176464" cy="5976664"/>
            <a:chOff x="4716016" y="908720"/>
            <a:chExt cx="4176464" cy="5976664"/>
          </a:xfrm>
        </p:grpSpPr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9170524"/>
                </p:ext>
              </p:extLst>
            </p:nvPr>
          </p:nvGraphicFramePr>
          <p:xfrm>
            <a:off x="4716016" y="908720"/>
            <a:ext cx="4176464" cy="59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360" name="Graph" r:id="rId5" imgW="2872800" imgH="4124160" progId="Origin50.Graph">
                    <p:embed/>
                  </p:oleObj>
                </mc:Choice>
                <mc:Fallback>
                  <p:oleObj name="Graph" r:id="rId5" imgW="2872800" imgH="4124160" progId="Origin50.Graph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 l="7080" t="11385" r="38937" b="37538"/>
                        <a:stretch>
                          <a:fillRect/>
                        </a:stretch>
                      </p:blipFill>
                      <p:spPr bwMode="auto">
                        <a:xfrm>
                          <a:off x="4716016" y="908720"/>
                          <a:ext cx="4176464" cy="597666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ttangolo 13"/>
            <p:cNvSpPr/>
            <p:nvPr/>
          </p:nvSpPr>
          <p:spPr>
            <a:xfrm>
              <a:off x="5724128" y="1202400"/>
              <a:ext cx="703775" cy="4899297"/>
            </a:xfrm>
            <a:prstGeom prst="rect">
              <a:avLst/>
            </a:prstGeom>
            <a:solidFill>
              <a:srgbClr val="318B5A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5" name="Rettangolo 14"/>
          <p:cNvSpPr/>
          <p:nvPr/>
        </p:nvSpPr>
        <p:spPr>
          <a:xfrm>
            <a:off x="-14356" y="-19788"/>
            <a:ext cx="9144000" cy="369332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" name="Gruppo 19"/>
          <p:cNvGrpSpPr/>
          <p:nvPr/>
        </p:nvGrpSpPr>
        <p:grpSpPr>
          <a:xfrm>
            <a:off x="3508555" y="332656"/>
            <a:ext cx="5311917" cy="1946655"/>
            <a:chOff x="1633852" y="332656"/>
            <a:chExt cx="6124495" cy="2321015"/>
          </a:xfrm>
        </p:grpSpPr>
        <p:cxnSp>
          <p:nvCxnSpPr>
            <p:cNvPr id="6" name="Connettore 2 5"/>
            <p:cNvCxnSpPr/>
            <p:nvPr/>
          </p:nvCxnSpPr>
          <p:spPr>
            <a:xfrm>
              <a:off x="1968728" y="1337978"/>
              <a:ext cx="57896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1 6"/>
            <p:cNvCxnSpPr/>
            <p:nvPr/>
          </p:nvCxnSpPr>
          <p:spPr>
            <a:xfrm>
              <a:off x="1968728" y="1030998"/>
              <a:ext cx="0" cy="5086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>
              <a:off x="6945769" y="1039871"/>
              <a:ext cx="0" cy="5086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1633852" y="1507537"/>
              <a:ext cx="646331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K</a:t>
              </a:r>
              <a:endParaRPr lang="en-US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453751" y="1507537"/>
              <a:ext cx="989373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400 K</a:t>
              </a:r>
              <a:endParaRPr lang="en-US" dirty="0"/>
            </a:p>
          </p:txBody>
        </p:sp>
        <p:cxnSp>
          <p:nvCxnSpPr>
            <p:cNvPr id="11" name="Connettore 2 10"/>
            <p:cNvCxnSpPr/>
            <p:nvPr/>
          </p:nvCxnSpPr>
          <p:spPr>
            <a:xfrm>
              <a:off x="1968728" y="908720"/>
              <a:ext cx="4984963" cy="0"/>
            </a:xfrm>
            <a:prstGeom prst="straightConnector1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12"/>
            <p:cNvSpPr txBox="1"/>
            <p:nvPr/>
          </p:nvSpPr>
          <p:spPr>
            <a:xfrm>
              <a:off x="2527882" y="332656"/>
              <a:ext cx="4493389" cy="550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step 1: FC@ </a:t>
              </a:r>
              <a:r>
                <a:rPr lang="en-US" dirty="0" err="1" smtClean="0"/>
                <a:t>H</a:t>
              </a:r>
              <a:r>
                <a:rPr lang="en-US" baseline="-25000" dirty="0" err="1" smtClean="0"/>
                <a:t>cool</a:t>
              </a:r>
              <a:r>
                <a:rPr lang="en-US" dirty="0" smtClean="0"/>
                <a:t> =500 Oe</a:t>
              </a:r>
              <a:endParaRPr lang="en-US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2879201" y="2103223"/>
              <a:ext cx="3637737" cy="550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step 2: M vs T @ </a:t>
              </a:r>
              <a:r>
                <a:rPr lang="en-US" dirty="0" err="1" smtClean="0"/>
                <a:t>H</a:t>
              </a:r>
              <a:r>
                <a:rPr lang="en-US" baseline="-25000" dirty="0" err="1" smtClean="0"/>
                <a:t>inv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7" name="Freccia a destra 16"/>
            <p:cNvSpPr/>
            <p:nvPr/>
          </p:nvSpPr>
          <p:spPr>
            <a:xfrm>
              <a:off x="1962264" y="1916848"/>
              <a:ext cx="4986000" cy="144000"/>
            </a:xfrm>
            <a:prstGeom prst="rightArrow">
              <a:avLst/>
            </a:prstGeom>
            <a:solidFill>
              <a:srgbClr val="318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318B5A"/>
                </a:solidFill>
              </a:endParaRPr>
            </a:p>
          </p:txBody>
        </p:sp>
      </p:grpSp>
      <p:sp>
        <p:nvSpPr>
          <p:cNvPr id="19" name="Rettangolo 18"/>
          <p:cNvSpPr/>
          <p:nvPr/>
        </p:nvSpPr>
        <p:spPr>
          <a:xfrm>
            <a:off x="-14356" y="-27384"/>
            <a:ext cx="9180000" cy="369332"/>
          </a:xfrm>
          <a:prstGeom prst="rect">
            <a:avLst/>
          </a:prstGeom>
          <a:solidFill>
            <a:srgbClr val="318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1039" y="548680"/>
            <a:ext cx="332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3399"/>
                </a:solidFill>
              </a:rPr>
              <a:t>Magnetization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reversal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study</a:t>
            </a:r>
            <a:r>
              <a:rPr lang="it-IT" b="1" dirty="0" smtClean="0">
                <a:solidFill>
                  <a:srgbClr val="003399"/>
                </a:solidFill>
              </a:rPr>
              <a:t> -</a:t>
            </a:r>
          </a:p>
          <a:p>
            <a:r>
              <a:rPr lang="it-IT" dirty="0" smtClean="0">
                <a:solidFill>
                  <a:srgbClr val="003399"/>
                </a:solidFill>
              </a:rPr>
              <a:t>SQUID </a:t>
            </a:r>
            <a:r>
              <a:rPr lang="it-IT" dirty="0" err="1" smtClean="0">
                <a:solidFill>
                  <a:srgbClr val="003399"/>
                </a:solidFill>
              </a:rPr>
              <a:t>measurement</a:t>
            </a:r>
            <a:r>
              <a:rPr lang="it-IT" dirty="0" smtClean="0">
                <a:solidFill>
                  <a:srgbClr val="003399"/>
                </a:solidFill>
              </a:rPr>
              <a:t> procedure</a:t>
            </a:r>
            <a:endParaRPr lang="it-IT" dirty="0">
              <a:solidFill>
                <a:srgbClr val="003399"/>
              </a:solidFill>
            </a:endParaRPr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189767"/>
              </p:ext>
            </p:extLst>
          </p:nvPr>
        </p:nvGraphicFramePr>
        <p:xfrm>
          <a:off x="323528" y="2348880"/>
          <a:ext cx="4806701" cy="4390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95" name="Graph" r:id="rId3" imgW="2851200" imgH="4093920" progId="Origin50.Graph">
                  <p:embed/>
                </p:oleObj>
              </mc:Choice>
              <mc:Fallback>
                <p:oleObj name="Graph" r:id="rId3" imgW="2851200" imgH="4093920" progId="Origin50.Graph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4324" t="9174" r="33527" b="51295"/>
                      <a:stretch>
                        <a:fillRect/>
                      </a:stretch>
                    </p:blipFill>
                    <p:spPr bwMode="auto">
                      <a:xfrm>
                        <a:off x="323528" y="2348880"/>
                        <a:ext cx="4806701" cy="4390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5220072" y="2348880"/>
            <a:ext cx="3768353" cy="4265639"/>
            <a:chOff x="5220072" y="2348880"/>
            <a:chExt cx="3768353" cy="4265639"/>
          </a:xfrm>
        </p:grpSpPr>
        <p:graphicFrame>
          <p:nvGraphicFramePr>
            <p:cNvPr id="16" name="Oggetto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6661172"/>
                </p:ext>
              </p:extLst>
            </p:nvPr>
          </p:nvGraphicFramePr>
          <p:xfrm>
            <a:off x="5220072" y="2564904"/>
            <a:ext cx="3768353" cy="4049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496" name="Graph" r:id="rId5" imgW="2851200" imgH="4093920" progId="Origin50.Graph">
                    <p:embed/>
                  </p:oleObj>
                </mc:Choice>
                <mc:Fallback>
                  <p:oleObj name="Graph" r:id="rId5" imgW="2851200" imgH="409392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 l="5702" t="10280" r="34261" b="44762"/>
                        <a:stretch>
                          <a:fillRect/>
                        </a:stretch>
                      </p:blipFill>
                      <p:spPr bwMode="auto">
                        <a:xfrm>
                          <a:off x="5220072" y="2564904"/>
                          <a:ext cx="3768353" cy="40496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ttangolo 17"/>
            <p:cNvSpPr/>
            <p:nvPr/>
          </p:nvSpPr>
          <p:spPr>
            <a:xfrm>
              <a:off x="7812480" y="2348880"/>
              <a:ext cx="1080000" cy="648072"/>
            </a:xfrm>
            <a:prstGeom prst="rect">
              <a:avLst/>
            </a:prstGeom>
            <a:solidFill>
              <a:schemeClr val="accent6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1" name="Rettangolo 20"/>
          <p:cNvSpPr/>
          <p:nvPr/>
        </p:nvSpPr>
        <p:spPr>
          <a:xfrm>
            <a:off x="-14356" y="-19788"/>
            <a:ext cx="9144000" cy="369332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9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913090"/>
              </p:ext>
            </p:extLst>
          </p:nvPr>
        </p:nvGraphicFramePr>
        <p:xfrm>
          <a:off x="107504" y="371292"/>
          <a:ext cx="5018058" cy="4583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41" name="Graph" r:id="rId3" imgW="2850490" imgH="4094074" progId="Origin50.Graph">
                  <p:embed/>
                </p:oleObj>
              </mc:Choice>
              <mc:Fallback>
                <p:oleObj name="Graph" r:id="rId3" imgW="2850490" imgH="4094074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24" t="9174" r="33527" b="51295"/>
                      <a:stretch>
                        <a:fillRect/>
                      </a:stretch>
                    </p:blipFill>
                    <p:spPr bwMode="auto">
                      <a:xfrm>
                        <a:off x="107504" y="371292"/>
                        <a:ext cx="5018058" cy="4583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-14356" y="-27384"/>
            <a:ext cx="9180000" cy="369332"/>
          </a:xfrm>
          <a:prstGeom prst="rect">
            <a:avLst/>
          </a:prstGeom>
          <a:solidFill>
            <a:srgbClr val="318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83968" y="591071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Py</a:t>
            </a:r>
            <a:endParaRPr lang="it-IT" dirty="0"/>
          </a:p>
        </p:txBody>
      </p:sp>
      <p:cxnSp>
        <p:nvCxnSpPr>
          <p:cNvPr id="6" name="Connettore 4 5"/>
          <p:cNvCxnSpPr/>
          <p:nvPr/>
        </p:nvCxnSpPr>
        <p:spPr>
          <a:xfrm>
            <a:off x="4830706" y="941819"/>
            <a:ext cx="792088" cy="204976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724128" y="725795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err="1" smtClean="0">
                <a:solidFill>
                  <a:srgbClr val="003399"/>
                </a:solidFill>
              </a:rPr>
              <a:t>Measurement</a:t>
            </a:r>
            <a:r>
              <a:rPr lang="it-IT" sz="1600" i="1" dirty="0" smtClean="0">
                <a:solidFill>
                  <a:srgbClr val="003399"/>
                </a:solidFill>
              </a:rPr>
              <a:t> on </a:t>
            </a:r>
            <a:r>
              <a:rPr lang="it-IT" sz="1600" i="1" dirty="0" err="1" smtClean="0">
                <a:solidFill>
                  <a:srgbClr val="003399"/>
                </a:solidFill>
              </a:rPr>
              <a:t>reference</a:t>
            </a:r>
            <a:r>
              <a:rPr lang="it-IT" sz="1600" i="1" dirty="0" smtClean="0">
                <a:solidFill>
                  <a:srgbClr val="003399"/>
                </a:solidFill>
              </a:rPr>
              <a:t> </a:t>
            </a:r>
            <a:r>
              <a:rPr lang="it-IT" sz="1600" i="1" dirty="0" err="1" smtClean="0">
                <a:solidFill>
                  <a:srgbClr val="003399"/>
                </a:solidFill>
              </a:rPr>
              <a:t>Py</a:t>
            </a:r>
            <a:r>
              <a:rPr lang="it-IT" sz="1600" i="1" dirty="0" smtClean="0">
                <a:solidFill>
                  <a:srgbClr val="003399"/>
                </a:solidFill>
              </a:rPr>
              <a:t> film in H = 50 </a:t>
            </a:r>
            <a:r>
              <a:rPr lang="it-IT" sz="1600" i="1" dirty="0" err="1" smtClean="0">
                <a:solidFill>
                  <a:srgbClr val="003399"/>
                </a:solidFill>
              </a:rPr>
              <a:t>Oe</a:t>
            </a:r>
            <a:endParaRPr lang="it-IT" sz="1600" i="1" dirty="0">
              <a:solidFill>
                <a:srgbClr val="003399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524265"/>
              </p:ext>
            </p:extLst>
          </p:nvPr>
        </p:nvGraphicFramePr>
        <p:xfrm>
          <a:off x="5436096" y="4005064"/>
          <a:ext cx="2975875" cy="259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42" name="Graph" r:id="rId5" imgW="2850490" imgH="4094074" progId="Origin50.Graph">
                  <p:embed/>
                </p:oleObj>
              </mc:Choice>
              <mc:Fallback>
                <p:oleObj name="Graph" r:id="rId5" imgW="2850490" imgH="4094074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024" t="30219" r="35577" b="39825"/>
                      <a:stretch>
                        <a:fillRect/>
                      </a:stretch>
                    </p:blipFill>
                    <p:spPr bwMode="auto">
                      <a:xfrm>
                        <a:off x="5436096" y="4005064"/>
                        <a:ext cx="2975875" cy="2590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e 9"/>
          <p:cNvSpPr/>
          <p:nvPr/>
        </p:nvSpPr>
        <p:spPr>
          <a:xfrm>
            <a:off x="1403648" y="591071"/>
            <a:ext cx="3427058" cy="677689"/>
          </a:xfrm>
          <a:prstGeom prst="ellipse">
            <a:avLst/>
          </a:prstGeom>
          <a:solidFill>
            <a:srgbClr val="92D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1475656" y="1044307"/>
            <a:ext cx="4464496" cy="5265013"/>
          </a:xfrm>
          <a:prstGeom prst="line">
            <a:avLst/>
          </a:prstGeom>
          <a:ln>
            <a:solidFill>
              <a:srgbClr val="318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10" idx="6"/>
          </p:cNvCxnSpPr>
          <p:nvPr/>
        </p:nvCxnSpPr>
        <p:spPr>
          <a:xfrm>
            <a:off x="4830706" y="929916"/>
            <a:ext cx="3341694" cy="32191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71877" y="5406315"/>
            <a:ext cx="4288155" cy="830997"/>
          </a:xfrm>
          <a:prstGeom prst="rect">
            <a:avLst/>
          </a:prstGeom>
          <a:noFill/>
          <a:ln>
            <a:solidFill>
              <a:srgbClr val="318B5A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dirty="0" err="1" smtClean="0">
                <a:solidFill>
                  <a:srgbClr val="003399"/>
                </a:solidFill>
              </a:rPr>
              <a:t>Pronounced</a:t>
            </a:r>
            <a:r>
              <a:rPr lang="it-IT" sz="1600" dirty="0" smtClean="0">
                <a:solidFill>
                  <a:srgbClr val="003399"/>
                </a:solidFill>
              </a:rPr>
              <a:t> </a:t>
            </a:r>
            <a:r>
              <a:rPr lang="it-IT" sz="1600" dirty="0" err="1" smtClean="0">
                <a:solidFill>
                  <a:srgbClr val="003399"/>
                </a:solidFill>
              </a:rPr>
              <a:t>magnetization</a:t>
            </a:r>
            <a:r>
              <a:rPr lang="it-IT" sz="1600" dirty="0" smtClean="0">
                <a:solidFill>
                  <a:srgbClr val="003399"/>
                </a:solidFill>
              </a:rPr>
              <a:t> </a:t>
            </a:r>
            <a:r>
              <a:rPr lang="it-IT" sz="1600" dirty="0" err="1" smtClean="0">
                <a:solidFill>
                  <a:srgbClr val="003399"/>
                </a:solidFill>
              </a:rPr>
              <a:t>decrease</a:t>
            </a:r>
            <a:r>
              <a:rPr lang="it-IT" sz="1600" dirty="0" smtClean="0">
                <a:solidFill>
                  <a:srgbClr val="003399"/>
                </a:solidFill>
              </a:rPr>
              <a:t> in the </a:t>
            </a:r>
            <a:r>
              <a:rPr lang="it-IT" sz="1600" dirty="0" err="1" smtClean="0">
                <a:solidFill>
                  <a:srgbClr val="003399"/>
                </a:solidFill>
              </a:rPr>
              <a:t>bilayer</a:t>
            </a:r>
            <a:r>
              <a:rPr lang="it-IT" sz="1600" dirty="0" smtClean="0">
                <a:solidFill>
                  <a:srgbClr val="003399"/>
                </a:solidFill>
              </a:rPr>
              <a:t> </a:t>
            </a:r>
            <a:r>
              <a:rPr lang="it-IT" sz="1600" dirty="0" err="1" smtClean="0">
                <a:solidFill>
                  <a:srgbClr val="003399"/>
                </a:solidFill>
              </a:rPr>
              <a:t>is</a:t>
            </a:r>
            <a:r>
              <a:rPr lang="it-IT" sz="1600" dirty="0" smtClean="0">
                <a:solidFill>
                  <a:srgbClr val="003399"/>
                </a:solidFill>
              </a:rPr>
              <a:t> </a:t>
            </a:r>
            <a:r>
              <a:rPr lang="it-IT" sz="1600" dirty="0" err="1" smtClean="0">
                <a:solidFill>
                  <a:srgbClr val="003399"/>
                </a:solidFill>
              </a:rPr>
              <a:t>ascribed</a:t>
            </a:r>
            <a:r>
              <a:rPr lang="it-IT" sz="1600" dirty="0" smtClean="0">
                <a:solidFill>
                  <a:srgbClr val="003399"/>
                </a:solidFill>
              </a:rPr>
              <a:t> to the </a:t>
            </a:r>
            <a:r>
              <a:rPr lang="it-IT" sz="1600" dirty="0" err="1" smtClean="0">
                <a:solidFill>
                  <a:srgbClr val="003399"/>
                </a:solidFill>
                <a:sym typeface="Symbol"/>
              </a:rPr>
              <a:t>reduction</a:t>
            </a:r>
            <a:r>
              <a:rPr lang="it-IT" sz="1600" dirty="0" smtClean="0">
                <a:solidFill>
                  <a:srgbClr val="003399"/>
                </a:solidFill>
                <a:sym typeface="Symbol"/>
              </a:rPr>
              <a:t> of the </a:t>
            </a:r>
            <a:r>
              <a:rPr lang="it-IT" sz="1600" dirty="0" err="1" smtClean="0">
                <a:solidFill>
                  <a:srgbClr val="003399"/>
                </a:solidFill>
                <a:sym typeface="Symbol"/>
              </a:rPr>
              <a:t>exchange</a:t>
            </a:r>
            <a:r>
              <a:rPr lang="it-IT" sz="1600" dirty="0" smtClean="0">
                <a:solidFill>
                  <a:srgbClr val="003399"/>
                </a:solidFill>
                <a:sym typeface="Symbol"/>
              </a:rPr>
              <a:t> </a:t>
            </a:r>
            <a:r>
              <a:rPr lang="it-IT" sz="1600" dirty="0" err="1" smtClean="0">
                <a:solidFill>
                  <a:srgbClr val="003399"/>
                </a:solidFill>
                <a:sym typeface="Symbol"/>
              </a:rPr>
              <a:t>magnetic</a:t>
            </a:r>
            <a:r>
              <a:rPr lang="it-IT" sz="1600" dirty="0" smtClean="0">
                <a:solidFill>
                  <a:srgbClr val="003399"/>
                </a:solidFill>
                <a:sym typeface="Symbol"/>
              </a:rPr>
              <a:t> </a:t>
            </a:r>
            <a:r>
              <a:rPr lang="it-IT" sz="1600" dirty="0" err="1" smtClean="0">
                <a:solidFill>
                  <a:srgbClr val="003399"/>
                </a:solidFill>
                <a:sym typeface="Symbol"/>
              </a:rPr>
              <a:t>anisotropy</a:t>
            </a:r>
            <a:r>
              <a:rPr lang="it-IT" sz="1600" dirty="0" smtClean="0">
                <a:solidFill>
                  <a:srgbClr val="003399"/>
                </a:solidFill>
                <a:sym typeface="Symbol"/>
              </a:rPr>
              <a:t> in the </a:t>
            </a:r>
            <a:r>
              <a:rPr lang="it-IT" sz="1600" dirty="0" err="1" smtClean="0">
                <a:solidFill>
                  <a:srgbClr val="003399"/>
                </a:solidFill>
                <a:sym typeface="Symbol"/>
              </a:rPr>
              <a:t>Py</a:t>
            </a:r>
            <a:r>
              <a:rPr lang="it-IT" sz="1600" dirty="0" smtClean="0">
                <a:solidFill>
                  <a:srgbClr val="003399"/>
                </a:solidFill>
                <a:sym typeface="Symbol"/>
              </a:rPr>
              <a:t> </a:t>
            </a:r>
            <a:r>
              <a:rPr lang="it-IT" sz="1600" dirty="0" err="1" smtClean="0">
                <a:solidFill>
                  <a:srgbClr val="003399"/>
                </a:solidFill>
                <a:sym typeface="Symbol"/>
              </a:rPr>
              <a:t>layer</a:t>
            </a:r>
            <a:endParaRPr lang="it-IT" sz="1600" dirty="0">
              <a:solidFill>
                <a:srgbClr val="003399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-14356" y="-19788"/>
            <a:ext cx="9144000" cy="369332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9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32210"/>
              </p:ext>
            </p:extLst>
          </p:nvPr>
        </p:nvGraphicFramePr>
        <p:xfrm>
          <a:off x="0" y="311468"/>
          <a:ext cx="5207651" cy="662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79" name="Graph" r:id="rId3" imgW="2851200" imgH="4093920" progId="Origin50.Graph">
                  <p:embed/>
                </p:oleObj>
              </mc:Choice>
              <mc:Fallback>
                <p:oleObj name="Graph" r:id="rId3" imgW="2851200" imgH="40939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6610" t="8810" r="36395" b="40437"/>
                      <a:stretch>
                        <a:fillRect/>
                      </a:stretch>
                    </p:blipFill>
                    <p:spPr bwMode="auto">
                      <a:xfrm>
                        <a:off x="0" y="311468"/>
                        <a:ext cx="5207651" cy="66271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-14356" y="-27384"/>
            <a:ext cx="9180000" cy="369332"/>
          </a:xfrm>
          <a:prstGeom prst="rect">
            <a:avLst/>
          </a:prstGeom>
          <a:solidFill>
            <a:srgbClr val="318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385302" y="50801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Py</a:t>
            </a:r>
            <a:endParaRPr lang="it-IT" dirty="0"/>
          </a:p>
        </p:txBody>
      </p:sp>
      <p:pic>
        <p:nvPicPr>
          <p:cNvPr id="117805" name="Picture 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1" r="3637"/>
          <a:stretch/>
        </p:blipFill>
        <p:spPr bwMode="auto">
          <a:xfrm>
            <a:off x="5076056" y="2924944"/>
            <a:ext cx="4000500" cy="1064379"/>
          </a:xfrm>
          <a:prstGeom prst="rect">
            <a:avLst/>
          </a:prstGeom>
          <a:solidFill>
            <a:srgbClr val="318B5A">
              <a:alpha val="16000"/>
            </a:srgbClr>
          </a:solidFill>
          <a:ln>
            <a:noFill/>
          </a:ln>
          <a:extLst/>
        </p:spPr>
      </p:pic>
      <p:sp>
        <p:nvSpPr>
          <p:cNvPr id="5" name="CasellaDiTesto 4"/>
          <p:cNvSpPr txBox="1"/>
          <p:nvPr/>
        </p:nvSpPr>
        <p:spPr>
          <a:xfrm>
            <a:off x="5392874" y="738847"/>
            <a:ext cx="3366864" cy="1754326"/>
          </a:xfrm>
          <a:prstGeom prst="rect">
            <a:avLst/>
          </a:prstGeom>
          <a:noFill/>
          <a:ln>
            <a:solidFill>
              <a:srgbClr val="318B5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solidFill>
                  <a:srgbClr val="003399"/>
                </a:solidFill>
              </a:rPr>
              <a:t>AFM film </a:t>
            </a:r>
            <a:r>
              <a:rPr lang="it-IT" sz="1800" b="1" dirty="0" err="1" smtClean="0">
                <a:solidFill>
                  <a:srgbClr val="003399"/>
                </a:solidFill>
              </a:rPr>
              <a:t>consists</a:t>
            </a:r>
            <a:r>
              <a:rPr lang="it-IT" sz="1800" b="1" dirty="0" smtClean="0">
                <a:solidFill>
                  <a:srgbClr val="003399"/>
                </a:solidFill>
              </a:rPr>
              <a:t> of non-</a:t>
            </a:r>
            <a:r>
              <a:rPr lang="it-IT" sz="1800" b="1" dirty="0" err="1" smtClean="0">
                <a:solidFill>
                  <a:srgbClr val="003399"/>
                </a:solidFill>
              </a:rPr>
              <a:t>interacting</a:t>
            </a:r>
            <a:r>
              <a:rPr lang="it-IT" sz="1800" b="1" dirty="0" smtClean="0">
                <a:solidFill>
                  <a:srgbClr val="003399"/>
                </a:solidFill>
              </a:rPr>
              <a:t> </a:t>
            </a:r>
            <a:r>
              <a:rPr lang="it-IT" sz="1800" b="1" dirty="0" err="1" smtClean="0">
                <a:solidFill>
                  <a:srgbClr val="003399"/>
                </a:solidFill>
              </a:rPr>
              <a:t>nanograins</a:t>
            </a:r>
            <a:endParaRPr lang="it-IT" sz="1800" b="1" dirty="0" smtClean="0">
              <a:solidFill>
                <a:srgbClr val="003399"/>
              </a:solidFill>
            </a:endParaRPr>
          </a:p>
          <a:p>
            <a:pPr algn="ctr"/>
            <a:endParaRPr lang="it-IT" sz="1200" dirty="0" smtClean="0">
              <a:solidFill>
                <a:srgbClr val="003399"/>
              </a:solidFill>
              <a:sym typeface="Symbol"/>
            </a:endParaRPr>
          </a:p>
          <a:p>
            <a:pPr algn="ctr"/>
            <a:r>
              <a:rPr lang="it-IT" dirty="0" smtClean="0">
                <a:solidFill>
                  <a:srgbClr val="003399"/>
                </a:solidFill>
                <a:sym typeface="Symbol"/>
              </a:rPr>
              <a:t></a:t>
            </a:r>
            <a:endParaRPr lang="it-IT" dirty="0">
              <a:solidFill>
                <a:srgbClr val="003399"/>
              </a:solidFill>
            </a:endParaRPr>
          </a:p>
          <a:p>
            <a:pPr algn="ctr"/>
            <a:r>
              <a:rPr lang="it-IT" sz="1800" dirty="0" smtClean="0">
                <a:solidFill>
                  <a:srgbClr val="003399"/>
                </a:solidFill>
              </a:rPr>
              <a:t>Distribution of </a:t>
            </a:r>
            <a:r>
              <a:rPr lang="it-IT" sz="1800" dirty="0" err="1" smtClean="0">
                <a:solidFill>
                  <a:srgbClr val="003399"/>
                </a:solidFill>
              </a:rPr>
              <a:t>effective</a:t>
            </a:r>
            <a:r>
              <a:rPr lang="it-IT" sz="1800" dirty="0" smtClean="0">
                <a:solidFill>
                  <a:srgbClr val="003399"/>
                </a:solidFill>
              </a:rPr>
              <a:t> </a:t>
            </a:r>
            <a:r>
              <a:rPr lang="it-IT" sz="1800" dirty="0" err="1" smtClean="0">
                <a:solidFill>
                  <a:srgbClr val="003399"/>
                </a:solidFill>
              </a:rPr>
              <a:t>anisotropy</a:t>
            </a:r>
            <a:r>
              <a:rPr lang="it-IT" sz="1800" dirty="0" smtClean="0">
                <a:solidFill>
                  <a:srgbClr val="003399"/>
                </a:solidFill>
              </a:rPr>
              <a:t> </a:t>
            </a:r>
            <a:r>
              <a:rPr lang="it-IT" sz="1800" dirty="0" err="1" smtClean="0">
                <a:solidFill>
                  <a:srgbClr val="003399"/>
                </a:solidFill>
              </a:rPr>
              <a:t>energy</a:t>
            </a:r>
            <a:r>
              <a:rPr lang="it-IT" sz="1800" dirty="0" smtClean="0">
                <a:solidFill>
                  <a:srgbClr val="003399"/>
                </a:solidFill>
              </a:rPr>
              <a:t> </a:t>
            </a:r>
            <a:r>
              <a:rPr lang="it-IT" sz="1800" dirty="0" err="1" smtClean="0">
                <a:solidFill>
                  <a:srgbClr val="003399"/>
                </a:solidFill>
              </a:rPr>
              <a:t>barriers</a:t>
            </a:r>
            <a:r>
              <a:rPr lang="it-IT" sz="1800" dirty="0" smtClean="0">
                <a:solidFill>
                  <a:srgbClr val="003399"/>
                </a:solidFill>
              </a:rPr>
              <a:t> </a:t>
            </a:r>
            <a:r>
              <a:rPr lang="it-IT" sz="1800" dirty="0" smtClean="0">
                <a:solidFill>
                  <a:srgbClr val="003399"/>
                </a:solidFill>
                <a:latin typeface="Symbol" panose="05050102010706020507" pitchFamily="18" charset="2"/>
              </a:rPr>
              <a:t>D</a:t>
            </a:r>
            <a:r>
              <a:rPr lang="it-IT" sz="1800" dirty="0" smtClean="0">
                <a:solidFill>
                  <a:srgbClr val="003399"/>
                </a:solidFill>
              </a:rPr>
              <a:t>E </a:t>
            </a:r>
            <a:endParaRPr lang="it-IT" sz="1800" dirty="0">
              <a:solidFill>
                <a:srgbClr val="003399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076056" y="2852936"/>
            <a:ext cx="4000500" cy="1224136"/>
          </a:xfrm>
          <a:prstGeom prst="rect">
            <a:avLst/>
          </a:prstGeom>
          <a:solidFill>
            <a:srgbClr val="92D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3306" y="4221088"/>
            <a:ext cx="3366000" cy="1200329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800" dirty="0" err="1" smtClean="0">
                <a:solidFill>
                  <a:schemeClr val="bg1"/>
                </a:solidFill>
              </a:rPr>
              <a:t>We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obtain</a:t>
            </a:r>
            <a:r>
              <a:rPr lang="it-IT" sz="1800" dirty="0" smtClean="0">
                <a:solidFill>
                  <a:schemeClr val="bg1"/>
                </a:solidFill>
              </a:rPr>
              <a:t> information on the </a:t>
            </a:r>
            <a:r>
              <a:rPr lang="it-IT" sz="1800" dirty="0" err="1" smtClean="0">
                <a:solidFill>
                  <a:schemeClr val="bg1"/>
                </a:solidFill>
              </a:rPr>
              <a:t>anisotropy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energy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barrier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distribution</a:t>
            </a:r>
            <a:r>
              <a:rPr lang="it-IT" sz="1800" dirty="0" smtClean="0">
                <a:solidFill>
                  <a:schemeClr val="bg1"/>
                </a:solidFill>
              </a:rPr>
              <a:t> of the AFM </a:t>
            </a:r>
            <a:r>
              <a:rPr lang="it-IT" sz="1800" dirty="0" err="1" smtClean="0">
                <a:solidFill>
                  <a:schemeClr val="bg1"/>
                </a:solidFill>
              </a:rPr>
              <a:t>as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it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is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felt</a:t>
            </a:r>
            <a:r>
              <a:rPr lang="it-IT" sz="1800" dirty="0" smtClean="0">
                <a:solidFill>
                  <a:schemeClr val="bg1"/>
                </a:solidFill>
              </a:rPr>
              <a:t> by the FM component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470622" y="5661248"/>
            <a:ext cx="3205834" cy="830997"/>
          </a:xfrm>
          <a:prstGeom prst="rect">
            <a:avLst/>
          </a:prstGeom>
          <a:noFill/>
          <a:ln>
            <a:solidFill>
              <a:srgbClr val="318B5A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1600" i="1" dirty="0" smtClean="0">
                <a:solidFill>
                  <a:srgbClr val="003399"/>
                </a:solidFill>
              </a:rPr>
              <a:t>F. </a:t>
            </a:r>
            <a:r>
              <a:rPr lang="en-US" sz="1600" i="1" dirty="0" err="1" smtClean="0">
                <a:solidFill>
                  <a:srgbClr val="003399"/>
                </a:solidFill>
              </a:rPr>
              <a:t>Spizzo</a:t>
            </a:r>
            <a:r>
              <a:rPr lang="en-US" sz="1600" i="1" dirty="0">
                <a:solidFill>
                  <a:srgbClr val="003399"/>
                </a:solidFill>
              </a:rPr>
              <a:t> </a:t>
            </a:r>
            <a:r>
              <a:rPr lang="en-US" sz="1600" i="1" dirty="0" smtClean="0">
                <a:solidFill>
                  <a:srgbClr val="003399"/>
                </a:solidFill>
              </a:rPr>
              <a:t>et al., </a:t>
            </a:r>
            <a:r>
              <a:rPr lang="en-US" sz="1600" i="1" dirty="0">
                <a:solidFill>
                  <a:srgbClr val="003399"/>
                </a:solidFill>
              </a:rPr>
              <a:t>J. Phys.: </a:t>
            </a:r>
            <a:r>
              <a:rPr lang="en-US" sz="1600" i="1" dirty="0" err="1">
                <a:solidFill>
                  <a:srgbClr val="003399"/>
                </a:solidFill>
              </a:rPr>
              <a:t>Condens</a:t>
            </a:r>
            <a:r>
              <a:rPr lang="en-US" sz="1600" i="1" dirty="0">
                <a:solidFill>
                  <a:srgbClr val="003399"/>
                </a:solidFill>
              </a:rPr>
              <a:t>. Matter 25, 386001 (2013)</a:t>
            </a:r>
            <a:endParaRPr lang="it-IT" sz="1600" i="1" dirty="0">
              <a:solidFill>
                <a:srgbClr val="003399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-14356" y="-19788"/>
            <a:ext cx="9144000" cy="369332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321447"/>
              </p:ext>
            </p:extLst>
          </p:nvPr>
        </p:nvGraphicFramePr>
        <p:xfrm>
          <a:off x="4355976" y="545543"/>
          <a:ext cx="4759796" cy="423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1" name="Graph" r:id="rId4" imgW="2850490" imgH="4094074" progId="Origin50.Graph">
                  <p:embed/>
                </p:oleObj>
              </mc:Choice>
              <mc:Fallback>
                <p:oleObj name="Graph" r:id="rId4" imgW="2850490" imgH="4094074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53" t="30367" r="36493" b="33891"/>
                      <a:stretch>
                        <a:fillRect/>
                      </a:stretch>
                    </p:blipFill>
                    <p:spPr bwMode="auto">
                      <a:xfrm>
                        <a:off x="4355976" y="545543"/>
                        <a:ext cx="4759796" cy="4231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sellaDiTesto 25"/>
          <p:cNvSpPr txBox="1"/>
          <p:nvPr/>
        </p:nvSpPr>
        <p:spPr>
          <a:xfrm>
            <a:off x="112705" y="2852936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Py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-41310" y="1732746"/>
            <a:ext cx="69923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err="1" smtClean="0">
                <a:solidFill>
                  <a:srgbClr val="0070C0"/>
                </a:solidFill>
              </a:rPr>
              <a:t>IrMn</a:t>
            </a:r>
            <a:endParaRPr lang="en-US" sz="1900" b="1" dirty="0">
              <a:solidFill>
                <a:srgbClr val="0070C0"/>
              </a:solidFill>
            </a:endParaRPr>
          </a:p>
        </p:txBody>
      </p:sp>
      <p:cxnSp>
        <p:nvCxnSpPr>
          <p:cNvPr id="18" name="Connettore 2 17"/>
          <p:cNvCxnSpPr/>
          <p:nvPr/>
        </p:nvCxnSpPr>
        <p:spPr>
          <a:xfrm flipV="1">
            <a:off x="8604448" y="3039343"/>
            <a:ext cx="0" cy="19104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>
            <a:off x="3079521" y="4941168"/>
            <a:ext cx="5524927" cy="408736"/>
            <a:chOff x="2827839" y="5623005"/>
            <a:chExt cx="5524927" cy="408736"/>
          </a:xfrm>
        </p:grpSpPr>
        <p:cxnSp>
          <p:nvCxnSpPr>
            <p:cNvPr id="16" name="Connettore 1 15"/>
            <p:cNvCxnSpPr/>
            <p:nvPr/>
          </p:nvCxnSpPr>
          <p:spPr>
            <a:xfrm>
              <a:off x="2827839" y="5623005"/>
              <a:ext cx="55249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CasellaDiTesto 3"/>
            <p:cNvSpPr txBox="1"/>
            <p:nvPr/>
          </p:nvSpPr>
          <p:spPr>
            <a:xfrm>
              <a:off x="4211960" y="5631631"/>
              <a:ext cx="2783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</a:rPr>
                <a:t>bulk AFM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nanograins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3" y="1306258"/>
            <a:ext cx="3864261" cy="219475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18926" y="2590779"/>
            <a:ext cx="3844476" cy="910229"/>
          </a:xfrm>
          <a:prstGeom prst="rect">
            <a:avLst/>
          </a:prstGeom>
          <a:solidFill>
            <a:schemeClr val="accent6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599140" y="1340768"/>
            <a:ext cx="3844476" cy="1097376"/>
          </a:xfrm>
          <a:prstGeom prst="rect">
            <a:avLst/>
          </a:prstGeom>
          <a:solidFill>
            <a:schemeClr val="tx2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611560" y="2420888"/>
            <a:ext cx="3844476" cy="187146"/>
          </a:xfrm>
          <a:prstGeom prst="rect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9" name="Gruppo 28"/>
          <p:cNvGrpSpPr/>
          <p:nvPr/>
        </p:nvGrpSpPr>
        <p:grpSpPr>
          <a:xfrm>
            <a:off x="4499991" y="2134597"/>
            <a:ext cx="2808312" cy="994201"/>
            <a:chOff x="4874990" y="2134596"/>
            <a:chExt cx="3042339" cy="994201"/>
          </a:xfrm>
        </p:grpSpPr>
        <p:cxnSp>
          <p:nvCxnSpPr>
            <p:cNvPr id="31" name="Connettore 1 30"/>
            <p:cNvCxnSpPr/>
            <p:nvPr/>
          </p:nvCxnSpPr>
          <p:spPr>
            <a:xfrm>
              <a:off x="4874990" y="2539026"/>
              <a:ext cx="1332149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/>
            <p:nvPr/>
          </p:nvCxnSpPr>
          <p:spPr>
            <a:xfrm>
              <a:off x="6201139" y="2530400"/>
              <a:ext cx="0" cy="59839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32"/>
            <p:cNvSpPr txBox="1"/>
            <p:nvPr/>
          </p:nvSpPr>
          <p:spPr>
            <a:xfrm>
              <a:off x="5980687" y="2134596"/>
              <a:ext cx="19366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003399"/>
                  </a:solidFill>
                </a:rPr>
                <a:t>spin-glass-like</a:t>
              </a:r>
            </a:p>
            <a:p>
              <a:pPr algn="ctr"/>
              <a:r>
                <a:rPr lang="en-US" sz="1800" b="1" dirty="0" smtClean="0">
                  <a:solidFill>
                    <a:srgbClr val="003399"/>
                  </a:solidFill>
                </a:rPr>
                <a:t>behavior</a:t>
              </a:r>
              <a:endParaRPr lang="en-US" sz="1800" b="1" dirty="0">
                <a:solidFill>
                  <a:srgbClr val="003399"/>
                </a:solidFill>
              </a:endParaRPr>
            </a:p>
          </p:txBody>
        </p:sp>
      </p:grpSp>
      <p:sp>
        <p:nvSpPr>
          <p:cNvPr id="24" name="Rettangolo 23"/>
          <p:cNvSpPr/>
          <p:nvPr/>
        </p:nvSpPr>
        <p:spPr>
          <a:xfrm>
            <a:off x="-14356" y="-27384"/>
            <a:ext cx="9180000" cy="369332"/>
          </a:xfrm>
          <a:prstGeom prst="rect">
            <a:avLst/>
          </a:prstGeom>
          <a:solidFill>
            <a:srgbClr val="318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66754" y="5397023"/>
            <a:ext cx="5810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V</a:t>
            </a:r>
            <a:r>
              <a:rPr lang="it-IT" dirty="0" smtClean="0">
                <a:solidFill>
                  <a:srgbClr val="002060"/>
                </a:solidFill>
              </a:rPr>
              <a:t> = 25 </a:t>
            </a:r>
            <a:r>
              <a:rPr lang="it-IT" dirty="0" err="1" smtClean="0">
                <a:solidFill>
                  <a:srgbClr val="002060"/>
                </a:solidFill>
              </a:rPr>
              <a:t>kT</a:t>
            </a:r>
            <a:r>
              <a:rPr lang="it-IT" baseline="-25000" dirty="0" err="1" smtClean="0">
                <a:solidFill>
                  <a:srgbClr val="002060"/>
                </a:solidFill>
              </a:rPr>
              <a:t>B</a:t>
            </a:r>
            <a:r>
              <a:rPr lang="it-IT" dirty="0" smtClean="0">
                <a:solidFill>
                  <a:srgbClr val="002060"/>
                </a:solidFill>
              </a:rPr>
              <a:t>/</a:t>
            </a:r>
            <a:r>
              <a:rPr lang="it-IT" dirty="0" err="1" smtClean="0">
                <a:solidFill>
                  <a:srgbClr val="002060"/>
                </a:solidFill>
              </a:rPr>
              <a:t>K</a:t>
            </a:r>
            <a:r>
              <a:rPr lang="it-IT" baseline="-25000" dirty="0" err="1" smtClean="0">
                <a:solidFill>
                  <a:srgbClr val="002060"/>
                </a:solidFill>
              </a:rPr>
              <a:t>IrMn</a:t>
            </a:r>
            <a:r>
              <a:rPr lang="it-IT" dirty="0" smtClean="0">
                <a:solidFill>
                  <a:srgbClr val="002060"/>
                </a:solidFill>
              </a:rPr>
              <a:t>  </a:t>
            </a:r>
          </a:p>
          <a:p>
            <a:r>
              <a:rPr lang="it-IT" dirty="0" smtClean="0">
                <a:solidFill>
                  <a:srgbClr val="002060"/>
                </a:solidFill>
                <a:sym typeface="Symbol"/>
              </a:rPr>
              <a:t>                                         </a:t>
            </a:r>
            <a:r>
              <a:rPr lang="it-IT" dirty="0" err="1" smtClean="0">
                <a:solidFill>
                  <a:srgbClr val="002060"/>
                </a:solidFill>
                <a:sym typeface="Symbol"/>
              </a:rPr>
              <a:t>size</a:t>
            </a:r>
            <a:r>
              <a:rPr lang="it-IT" dirty="0" smtClean="0">
                <a:solidFill>
                  <a:srgbClr val="002060"/>
                </a:solidFill>
                <a:sym typeface="Symbol"/>
              </a:rPr>
              <a:t> ~ 10 nm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 smtClean="0">
                <a:solidFill>
                  <a:srgbClr val="002060"/>
                </a:solidFill>
              </a:rPr>
              <a:t>K</a:t>
            </a:r>
            <a:r>
              <a:rPr lang="it-IT" baseline="-25000" dirty="0" err="1" smtClean="0">
                <a:solidFill>
                  <a:srgbClr val="002060"/>
                </a:solidFill>
              </a:rPr>
              <a:t>IrMn</a:t>
            </a:r>
            <a:r>
              <a:rPr lang="it-IT" baseline="-25000" dirty="0" smtClean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=</a:t>
            </a:r>
            <a:r>
              <a:rPr lang="it-IT" baseline="-25000" dirty="0" smtClean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   1.8 </a:t>
            </a:r>
            <a:r>
              <a:rPr lang="it-IT" dirty="0" smtClean="0">
                <a:solidFill>
                  <a:srgbClr val="002060"/>
                </a:solidFill>
                <a:sym typeface="Symbol"/>
              </a:rPr>
              <a:t></a:t>
            </a:r>
            <a:r>
              <a:rPr lang="it-IT" dirty="0" smtClean="0">
                <a:solidFill>
                  <a:srgbClr val="002060"/>
                </a:solidFill>
              </a:rPr>
              <a:t> 10</a:t>
            </a:r>
            <a:r>
              <a:rPr lang="it-IT" baseline="30000" dirty="0" smtClean="0">
                <a:solidFill>
                  <a:srgbClr val="002060"/>
                </a:solidFill>
              </a:rPr>
              <a:t>6</a:t>
            </a:r>
            <a:r>
              <a:rPr lang="it-IT" dirty="0" smtClean="0">
                <a:solidFill>
                  <a:srgbClr val="002060"/>
                </a:solidFill>
              </a:rPr>
              <a:t> erg/cm</a:t>
            </a:r>
            <a:r>
              <a:rPr lang="it-IT" baseline="30000" dirty="0" smtClean="0">
                <a:solidFill>
                  <a:srgbClr val="002060"/>
                </a:solidFill>
              </a:rPr>
              <a:t>3</a:t>
            </a:r>
            <a:endParaRPr lang="it-IT" baseline="30000" dirty="0">
              <a:solidFill>
                <a:srgbClr val="002060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087483" y="1925106"/>
            <a:ext cx="0" cy="3024688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-14356" y="-19788"/>
            <a:ext cx="9144000" cy="369332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2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107504" y="494115"/>
            <a:ext cx="4455943" cy="4231029"/>
            <a:chOff x="1136" y="1261"/>
            <a:chExt cx="4509" cy="4481"/>
          </a:xfrm>
        </p:grpSpPr>
        <p:grpSp>
          <p:nvGrpSpPr>
            <p:cNvPr id="4" name="Group 77"/>
            <p:cNvGrpSpPr>
              <a:grpSpLocks/>
            </p:cNvGrpSpPr>
            <p:nvPr/>
          </p:nvGrpSpPr>
          <p:grpSpPr bwMode="auto">
            <a:xfrm>
              <a:off x="1136" y="1261"/>
              <a:ext cx="4509" cy="4481"/>
              <a:chOff x="1136" y="1261"/>
              <a:chExt cx="4509" cy="4481"/>
            </a:xfrm>
          </p:grpSpPr>
          <p:grpSp>
            <p:nvGrpSpPr>
              <p:cNvPr id="6" name="Group 76"/>
              <p:cNvGrpSpPr>
                <a:grpSpLocks/>
              </p:cNvGrpSpPr>
              <p:nvPr/>
            </p:nvGrpSpPr>
            <p:grpSpPr bwMode="auto">
              <a:xfrm>
                <a:off x="1136" y="1261"/>
                <a:ext cx="4509" cy="4481"/>
                <a:chOff x="1136" y="1261"/>
                <a:chExt cx="4509" cy="4481"/>
              </a:xfrm>
            </p:grpSpPr>
            <p:sp>
              <p:nvSpPr>
                <p:cNvPr id="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4856" y="5088"/>
                  <a:ext cx="737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it-IT" sz="1800" b="1">
                      <a:solidFill>
                        <a:srgbClr val="FFFFFF"/>
                      </a:solidFill>
                      <a:effectLst/>
                      <a:latin typeface="Times New Roman"/>
                      <a:ea typeface="Times New Roman"/>
                    </a:rPr>
                    <a:t>(a)</a:t>
                  </a:r>
                  <a:endParaRPr lang="it-IT" sz="120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9" name="Group 75"/>
                <p:cNvGrpSpPr>
                  <a:grpSpLocks/>
                </p:cNvGrpSpPr>
                <p:nvPr/>
              </p:nvGrpSpPr>
              <p:grpSpPr bwMode="auto">
                <a:xfrm>
                  <a:off x="1136" y="1261"/>
                  <a:ext cx="4509" cy="4481"/>
                  <a:chOff x="1136" y="1261"/>
                  <a:chExt cx="4509" cy="4481"/>
                </a:xfrm>
              </p:grpSpPr>
              <p:grpSp>
                <p:nvGrpSpPr>
                  <p:cNvPr id="10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136" y="1261"/>
                    <a:ext cx="4509" cy="4481"/>
                    <a:chOff x="1200" y="6613"/>
                    <a:chExt cx="4509" cy="4481"/>
                  </a:xfrm>
                </p:grpSpPr>
                <p:grpSp>
                  <p:nvGrpSpPr>
                    <p:cNvPr id="14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00" y="6613"/>
                      <a:ext cx="4509" cy="4481"/>
                      <a:chOff x="1200" y="6613"/>
                      <a:chExt cx="4509" cy="4481"/>
                    </a:xfrm>
                  </p:grpSpPr>
                  <p:pic>
                    <p:nvPicPr>
                      <p:cNvPr id="18" name="Immagin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20000" contrast="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674" b="12257"/>
                      <a:stretch>
                        <a:fillRect/>
                      </a:stretch>
                    </p:blipFill>
                    <p:spPr bwMode="auto">
                      <a:xfrm>
                        <a:off x="1200" y="6613"/>
                        <a:ext cx="4509" cy="4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grpSp>
                    <p:nvGrpSpPr>
                      <p:cNvPr id="19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01" y="7963"/>
                        <a:ext cx="1645" cy="1675"/>
                        <a:chOff x="3401" y="7963"/>
                        <a:chExt cx="1645" cy="1675"/>
                      </a:xfrm>
                    </p:grpSpPr>
                    <p:sp>
                      <p:nvSpPr>
                        <p:cNvPr id="20" name="Text Box 3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67" y="7963"/>
                          <a:ext cx="676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 b="1">
                              <a:solidFill>
                                <a:srgbClr val="FFFFFF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Cu</a:t>
                          </a:r>
                          <a:endParaRPr lang="it-IT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21" name="Text Box 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54" y="8488"/>
                          <a:ext cx="926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 b="1">
                              <a:solidFill>
                                <a:srgbClr val="FFFFFF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IrMn</a:t>
                          </a:r>
                          <a:endParaRPr lang="it-IT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22" name="Text Box 4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43" y="9132"/>
                          <a:ext cx="903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 b="1">
                              <a:solidFill>
                                <a:srgbClr val="FFFFFF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NiFe</a:t>
                          </a:r>
                          <a:endParaRPr lang="it-IT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cxnSp>
                      <p:nvCxnSpPr>
                        <p:cNvPr id="23" name="AutoShape 4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3401" y="8095"/>
                          <a:ext cx="203" cy="340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FFFFFF"/>
                          </a:solidFill>
                          <a:round/>
                          <a:headEnd type="arrow" w="med" len="med"/>
                          <a:tailEnd type="arrow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4" name="AutoShape 4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3636" y="8498"/>
                          <a:ext cx="408" cy="739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FFFFFF"/>
                          </a:solidFill>
                          <a:round/>
                          <a:headEnd type="arrow" w="med" len="med"/>
                          <a:tailEnd type="arrow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5" name="AutoShape 4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091" y="9298"/>
                          <a:ext cx="203" cy="340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FFFFFF"/>
                          </a:solidFill>
                          <a:round/>
                          <a:headEnd type="arrow" w="med" len="med"/>
                          <a:tailEnd type="arrow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</p:grpSp>
                <p:grpSp>
                  <p:nvGrpSpPr>
                    <p:cNvPr id="15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87" y="10128"/>
                      <a:ext cx="504" cy="363"/>
                      <a:chOff x="1485" y="10485"/>
                      <a:chExt cx="504" cy="363"/>
                    </a:xfrm>
                  </p:grpSpPr>
                  <p:cxnSp>
                    <p:nvCxnSpPr>
                      <p:cNvPr id="16" name="AutoShape 4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1485" y="10485"/>
                        <a:ext cx="435" cy="255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7" name="AutoShape 4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1554" y="10593"/>
                        <a:ext cx="435" cy="255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grpSp>
                <p:nvGrpSpPr>
                  <p:cNvPr id="11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574" y="1263"/>
                    <a:ext cx="1060" cy="541"/>
                    <a:chOff x="2984" y="6889"/>
                    <a:chExt cx="1060" cy="541"/>
                  </a:xfrm>
                </p:grpSpPr>
                <p:sp>
                  <p:nvSpPr>
                    <p:cNvPr id="12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84" y="6889"/>
                      <a:ext cx="1060" cy="5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Times New Roman"/>
                        </a:rPr>
                        <a:t>10 nm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cxnSp>
                  <p:nvCxnSpPr>
                    <p:cNvPr id="13" name="AutoShape 4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44" y="7321"/>
                      <a:ext cx="749" cy="0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  <p:sp>
            <p:nvSpPr>
              <p:cNvPr id="7" name="Text Box 72"/>
              <p:cNvSpPr txBox="1">
                <a:spLocks noChangeArrowheads="1"/>
              </p:cNvSpPr>
              <p:nvPr/>
            </p:nvSpPr>
            <p:spPr bwMode="auto">
              <a:xfrm>
                <a:off x="1180" y="1700"/>
                <a:ext cx="927" cy="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it-IT" sz="1800" b="1">
                    <a:effectLst/>
                    <a:latin typeface="Times New Roman"/>
                    <a:ea typeface="Times New Roman"/>
                  </a:rPr>
                  <a:t>Si</a:t>
                </a:r>
                <a:endParaRPr lang="it-IT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5" name="Text Box 79"/>
            <p:cNvSpPr txBox="1">
              <a:spLocks noChangeArrowheads="1"/>
            </p:cNvSpPr>
            <p:nvPr/>
          </p:nvSpPr>
          <p:spPr bwMode="auto">
            <a:xfrm>
              <a:off x="4886" y="5140"/>
              <a:ext cx="74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it-IT" sz="1800" b="1">
                  <a:solidFill>
                    <a:srgbClr val="FFFFFF"/>
                  </a:solidFill>
                  <a:effectLst/>
                  <a:latin typeface="Times New Roman"/>
                  <a:ea typeface="Times New Roman"/>
                </a:rPr>
                <a:t>(a)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6" name="Group 71"/>
          <p:cNvGrpSpPr>
            <a:grpSpLocks/>
          </p:cNvGrpSpPr>
          <p:nvPr/>
        </p:nvGrpSpPr>
        <p:grpSpPr bwMode="auto">
          <a:xfrm>
            <a:off x="4788024" y="479111"/>
            <a:ext cx="4608512" cy="4231029"/>
            <a:chOff x="1140" y="6154"/>
            <a:chExt cx="4897" cy="4513"/>
          </a:xfrm>
        </p:grpSpPr>
        <p:grpSp>
          <p:nvGrpSpPr>
            <p:cNvPr id="27" name="Group 22"/>
            <p:cNvGrpSpPr>
              <a:grpSpLocks/>
            </p:cNvGrpSpPr>
            <p:nvPr/>
          </p:nvGrpSpPr>
          <p:grpSpPr bwMode="auto">
            <a:xfrm>
              <a:off x="1150" y="6182"/>
              <a:ext cx="4515" cy="4485"/>
              <a:chOff x="5850" y="6630"/>
              <a:chExt cx="4515" cy="4485"/>
            </a:xfrm>
          </p:grpSpPr>
          <p:pic>
            <p:nvPicPr>
              <p:cNvPr id="34" name="Immagine 3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12" t="21466" r="9271"/>
              <a:stretch>
                <a:fillRect/>
              </a:stretch>
            </p:blipFill>
            <p:spPr bwMode="auto">
              <a:xfrm>
                <a:off x="5850" y="6630"/>
                <a:ext cx="4515" cy="4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 Box 24"/>
              <p:cNvSpPr txBox="1">
                <a:spLocks noChangeArrowheads="1"/>
              </p:cNvSpPr>
              <p:nvPr/>
            </p:nvSpPr>
            <p:spPr bwMode="auto">
              <a:xfrm>
                <a:off x="9562" y="10524"/>
                <a:ext cx="763" cy="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it-IT" sz="1800" b="1">
                    <a:solidFill>
                      <a:srgbClr val="FFFFFF"/>
                    </a:solidFill>
                    <a:effectLst/>
                    <a:latin typeface="Times New Roman"/>
                    <a:ea typeface="Times New Roman"/>
                  </a:rPr>
                  <a:t>(b)</a:t>
                </a:r>
                <a:endParaRPr lang="it-IT" sz="1200">
                  <a:effectLst/>
                  <a:latin typeface="Times New Roman"/>
                  <a:ea typeface="Times New Roman"/>
                </a:endParaRPr>
              </a:p>
            </p:txBody>
          </p:sp>
          <p:pic>
            <p:nvPicPr>
              <p:cNvPr id="36" name="Oggetto 4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3" y="10570"/>
                <a:ext cx="1123" cy="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8" name="AutoShape 26"/>
            <p:cNvCxnSpPr>
              <a:cxnSpLocks noChangeShapeType="1"/>
            </p:cNvCxnSpPr>
            <p:nvPr/>
          </p:nvCxnSpPr>
          <p:spPr bwMode="auto">
            <a:xfrm>
              <a:off x="1140" y="7870"/>
              <a:ext cx="739" cy="593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7"/>
            <p:cNvCxnSpPr>
              <a:cxnSpLocks noChangeShapeType="1"/>
            </p:cNvCxnSpPr>
            <p:nvPr/>
          </p:nvCxnSpPr>
          <p:spPr bwMode="auto">
            <a:xfrm>
              <a:off x="1140" y="7389"/>
              <a:ext cx="739" cy="593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5173" y="6154"/>
              <a:ext cx="864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it-IT" sz="1800" b="1">
                  <a:effectLst/>
                  <a:latin typeface="Times New Roman"/>
                  <a:ea typeface="Times New Roman"/>
                </a:rPr>
                <a:t>Si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1" name="AutoShape 29"/>
            <p:cNvCxnSpPr>
              <a:cxnSpLocks noChangeShapeType="1"/>
            </p:cNvCxnSpPr>
            <p:nvPr/>
          </p:nvCxnSpPr>
          <p:spPr bwMode="auto">
            <a:xfrm>
              <a:off x="2425" y="7503"/>
              <a:ext cx="92" cy="619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5014" y="7624"/>
              <a:ext cx="864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it-IT" sz="1800" b="1">
                  <a:effectLst/>
                  <a:latin typeface="Times New Roman"/>
                  <a:ea typeface="Times New Roman"/>
                </a:rPr>
                <a:t>Cu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33" name="Immagine 32"/>
            <p:cNvPicPr>
              <a:picLocks noChangeAspect="1" noChangeArrowheads="1"/>
            </p:cNvPicPr>
            <p:nvPr/>
          </p:nvPicPr>
          <p:blipFill>
            <a:blip r:embed="rId3">
              <a:lum bright="4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88" t="41692" r="49988" b="41164"/>
            <a:stretch>
              <a:fillRect/>
            </a:stretch>
          </p:blipFill>
          <p:spPr bwMode="auto">
            <a:xfrm>
              <a:off x="1155" y="6188"/>
              <a:ext cx="1260" cy="131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ettangolo 36"/>
          <p:cNvSpPr/>
          <p:nvPr/>
        </p:nvSpPr>
        <p:spPr>
          <a:xfrm>
            <a:off x="-14356" y="-27384"/>
            <a:ext cx="9180000" cy="369332"/>
          </a:xfrm>
          <a:prstGeom prst="rect">
            <a:avLst/>
          </a:prstGeom>
          <a:solidFill>
            <a:srgbClr val="318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115616" y="5089247"/>
            <a:ext cx="7099032" cy="1508105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000" dirty="0" err="1" smtClean="0">
                <a:solidFill>
                  <a:schemeClr val="bg1"/>
                </a:solidFill>
              </a:rPr>
              <a:t>Existence</a:t>
            </a:r>
            <a:r>
              <a:rPr lang="it-IT" sz="2000" dirty="0" smtClean="0">
                <a:solidFill>
                  <a:schemeClr val="bg1"/>
                </a:solidFill>
              </a:rPr>
              <a:t> of a </a:t>
            </a:r>
            <a:r>
              <a:rPr lang="it-IT" sz="2000" dirty="0" err="1" smtClean="0">
                <a:solidFill>
                  <a:schemeClr val="bg1"/>
                </a:solidFill>
              </a:rPr>
              <a:t>disordered</a:t>
            </a:r>
            <a:r>
              <a:rPr lang="it-IT" sz="2000" dirty="0" smtClean="0">
                <a:solidFill>
                  <a:schemeClr val="bg1"/>
                </a:solidFill>
              </a:rPr>
              <a:t> AFM </a:t>
            </a:r>
            <a:r>
              <a:rPr lang="it-IT" sz="2000" dirty="0" err="1" smtClean="0">
                <a:solidFill>
                  <a:schemeClr val="bg1"/>
                </a:solidFill>
              </a:rPr>
              <a:t>region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at</a:t>
            </a:r>
            <a:r>
              <a:rPr lang="it-IT" sz="2000" dirty="0" smtClean="0">
                <a:solidFill>
                  <a:schemeClr val="bg1"/>
                </a:solidFill>
              </a:rPr>
              <a:t> the </a:t>
            </a:r>
            <a:r>
              <a:rPr lang="it-IT" sz="2000" dirty="0" err="1" smtClean="0">
                <a:solidFill>
                  <a:schemeClr val="bg1"/>
                </a:solidFill>
              </a:rPr>
              <a:t>interface</a:t>
            </a:r>
            <a:r>
              <a:rPr lang="it-IT" sz="2000" dirty="0" smtClean="0">
                <a:solidFill>
                  <a:schemeClr val="bg1"/>
                </a:solidFill>
              </a:rPr>
              <a:t> with the </a:t>
            </a:r>
            <a:r>
              <a:rPr lang="it-IT" sz="2000" dirty="0" err="1" smtClean="0">
                <a:solidFill>
                  <a:schemeClr val="bg1"/>
                </a:solidFill>
              </a:rPr>
              <a:t>NiFe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phase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it-IT" sz="1200" dirty="0" smtClean="0">
              <a:solidFill>
                <a:schemeClr val="bg1"/>
              </a:solidFill>
            </a:endParaRP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TEM </a:t>
            </a:r>
            <a:r>
              <a:rPr lang="it-IT" sz="2000" b="1" dirty="0" err="1">
                <a:solidFill>
                  <a:schemeClr val="bg1"/>
                </a:solidFill>
              </a:rPr>
              <a:t>results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confirm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our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prediction</a:t>
            </a:r>
            <a:r>
              <a:rPr lang="it-IT" sz="2000" b="1" dirty="0">
                <a:solidFill>
                  <a:schemeClr val="bg1"/>
                </a:solidFill>
              </a:rPr>
              <a:t> on the </a:t>
            </a:r>
            <a:r>
              <a:rPr lang="it-IT" sz="2000" b="1" dirty="0" err="1">
                <a:solidFill>
                  <a:schemeClr val="bg1"/>
                </a:solidFill>
              </a:rPr>
              <a:t>structure</a:t>
            </a:r>
            <a:r>
              <a:rPr lang="it-IT" sz="2000" b="1" dirty="0">
                <a:solidFill>
                  <a:schemeClr val="bg1"/>
                </a:solidFill>
              </a:rPr>
              <a:t> of the AFM </a:t>
            </a:r>
            <a:r>
              <a:rPr lang="it-IT" sz="2000" b="1" dirty="0" err="1">
                <a:solidFill>
                  <a:schemeClr val="bg1"/>
                </a:solidFill>
              </a:rPr>
              <a:t>phase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-14356" y="-19788"/>
            <a:ext cx="9144000" cy="369332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13121</TotalTime>
  <Words>829</Words>
  <Application>Microsoft Office PowerPoint</Application>
  <PresentationFormat>Presentazione su schermo (4:3)</PresentationFormat>
  <Paragraphs>168</Paragraphs>
  <Slides>17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Tema di Office</vt:lpstr>
      <vt:lpstr>Graph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 del bianco</dc:creator>
  <cp:lastModifiedBy>Lucia</cp:lastModifiedBy>
  <cp:revision>507</cp:revision>
  <cp:lastPrinted>2015-05-27T10:14:24Z</cp:lastPrinted>
  <dcterms:created xsi:type="dcterms:W3CDTF">2007-08-08T15:57:09Z</dcterms:created>
  <dcterms:modified xsi:type="dcterms:W3CDTF">2015-09-20T14:34:14Z</dcterms:modified>
</cp:coreProperties>
</file>