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97" r:id="rId23"/>
    <p:sldId id="307" r:id="rId24"/>
    <p:sldId id="308" r:id="rId25"/>
    <p:sldId id="309" r:id="rId26"/>
    <p:sldId id="303" r:id="rId27"/>
    <p:sldId id="304" r:id="rId28"/>
    <p:sldId id="305" r:id="rId29"/>
    <p:sldId id="306" r:id="rId30"/>
  </p:sldIdLst>
  <p:sldSz cx="9144000" cy="6858000" type="screen4x3"/>
  <p:notesSz cx="6723063" cy="9853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32DA6"/>
    <a:srgbClr val="8000FF"/>
    <a:srgbClr val="D4D6D8"/>
    <a:srgbClr val="1179C4"/>
    <a:srgbClr val="FF00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5" autoAdjust="0"/>
    <p:restoredTop sz="85099" autoAdjust="0"/>
  </p:normalViewPr>
  <p:slideViewPr>
    <p:cSldViewPr snapToGrid="0" showGuides="1">
      <p:cViewPr varScale="1">
        <p:scale>
          <a:sx n="60" d="100"/>
          <a:sy n="60" d="100"/>
        </p:scale>
        <p:origin x="1530" y="54"/>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13010" cy="4937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08469" y="1"/>
            <a:ext cx="2913010" cy="493713"/>
          </a:xfrm>
          <a:prstGeom prst="rect">
            <a:avLst/>
          </a:prstGeom>
        </p:spPr>
        <p:txBody>
          <a:bodyPr vert="horz" lIns="91440" tIns="45720" rIns="91440" bIns="45720" rtlCol="0"/>
          <a:lstStyle>
            <a:lvl1pPr algn="r">
              <a:defRPr sz="1200"/>
            </a:lvl1pPr>
          </a:lstStyle>
          <a:p>
            <a:fld id="{6E0AED87-62D3-4D5A-95A0-964E9C5441D3}" type="datetimeFigureOut">
              <a:rPr lang="it-IT" smtClean="0"/>
              <a:t>21/09/2015</a:t>
            </a:fld>
            <a:endParaRPr lang="it-IT"/>
          </a:p>
        </p:txBody>
      </p:sp>
      <p:sp>
        <p:nvSpPr>
          <p:cNvPr id="4" name="Segnaposto piè di pagina 3"/>
          <p:cNvSpPr>
            <a:spLocks noGrp="1"/>
          </p:cNvSpPr>
          <p:nvPr>
            <p:ph type="ftr" sz="quarter" idx="2"/>
          </p:nvPr>
        </p:nvSpPr>
        <p:spPr>
          <a:xfrm>
            <a:off x="1" y="9359901"/>
            <a:ext cx="2913010" cy="49371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08469" y="9359901"/>
            <a:ext cx="2913010" cy="493713"/>
          </a:xfrm>
          <a:prstGeom prst="rect">
            <a:avLst/>
          </a:prstGeom>
        </p:spPr>
        <p:txBody>
          <a:bodyPr vert="horz" lIns="91440" tIns="45720" rIns="91440" bIns="45720" rtlCol="0" anchor="b"/>
          <a:lstStyle>
            <a:lvl1pPr algn="r">
              <a:defRPr sz="1200"/>
            </a:lvl1pPr>
          </a:lstStyle>
          <a:p>
            <a:fld id="{3216FD0F-C076-45FE-9EE5-715F577D0095}" type="slidenum">
              <a:rPr lang="it-IT" smtClean="0"/>
              <a:t>‹N›</a:t>
            </a:fld>
            <a:endParaRPr lang="it-IT"/>
          </a:p>
        </p:txBody>
      </p:sp>
    </p:spTree>
    <p:extLst>
      <p:ext uri="{BB962C8B-B14F-4D97-AF65-F5344CB8AC3E}">
        <p14:creationId xmlns:p14="http://schemas.microsoft.com/office/powerpoint/2010/main" val="507998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3328" cy="494392"/>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08180" y="0"/>
            <a:ext cx="2913328" cy="494392"/>
          </a:xfrm>
          <a:prstGeom prst="rect">
            <a:avLst/>
          </a:prstGeom>
        </p:spPr>
        <p:txBody>
          <a:bodyPr vert="horz" lIns="91440" tIns="45720" rIns="91440" bIns="45720" rtlCol="0"/>
          <a:lstStyle>
            <a:lvl1pPr algn="r">
              <a:defRPr sz="1200"/>
            </a:lvl1pPr>
          </a:lstStyle>
          <a:p>
            <a:fld id="{C4D6B0D3-C5F0-4193-94BE-DAA733F5FE11}" type="datetimeFigureOut">
              <a:rPr lang="en-GB" smtClean="0"/>
              <a:t>21/09/2015</a:t>
            </a:fld>
            <a:endParaRPr lang="en-GB"/>
          </a:p>
        </p:txBody>
      </p:sp>
      <p:sp>
        <p:nvSpPr>
          <p:cNvPr id="4" name="Segnaposto immagine diapositiva 3"/>
          <p:cNvSpPr>
            <a:spLocks noGrp="1" noRot="1" noChangeAspect="1"/>
          </p:cNvSpPr>
          <p:nvPr>
            <p:ph type="sldImg" idx="2"/>
          </p:nvPr>
        </p:nvSpPr>
        <p:spPr>
          <a:xfrm>
            <a:off x="1144588" y="1231900"/>
            <a:ext cx="4433887" cy="3325813"/>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72307" y="4742051"/>
            <a:ext cx="5378450" cy="387986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9359224"/>
            <a:ext cx="2913328" cy="494391"/>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08180" y="9359224"/>
            <a:ext cx="2913328" cy="494391"/>
          </a:xfrm>
          <a:prstGeom prst="rect">
            <a:avLst/>
          </a:prstGeom>
        </p:spPr>
        <p:txBody>
          <a:bodyPr vert="horz" lIns="91440" tIns="45720" rIns="91440" bIns="45720" rtlCol="0" anchor="b"/>
          <a:lstStyle>
            <a:lvl1pPr algn="r">
              <a:defRPr sz="1200"/>
            </a:lvl1pPr>
          </a:lstStyle>
          <a:p>
            <a:fld id="{49227F92-CD91-4CE4-871A-A32CE66C6470}" type="slidenum">
              <a:rPr lang="en-GB" smtClean="0"/>
              <a:t>‹N›</a:t>
            </a:fld>
            <a:endParaRPr lang="en-GB"/>
          </a:p>
        </p:txBody>
      </p:sp>
    </p:spTree>
    <p:extLst>
      <p:ext uri="{BB962C8B-B14F-4D97-AF65-F5344CB8AC3E}">
        <p14:creationId xmlns:p14="http://schemas.microsoft.com/office/powerpoint/2010/main" val="1945239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4588" y="1231900"/>
            <a:ext cx="4433887" cy="3325813"/>
          </a:xfrm>
        </p:spPr>
      </p:sp>
      <p:sp>
        <p:nvSpPr>
          <p:cNvPr id="3" name="Segnaposto note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1. </a:t>
            </a:r>
            <a:r>
              <a:rPr lang="en-US" sz="1200" b="1" kern="1200" dirty="0" err="1" smtClean="0">
                <a:solidFill>
                  <a:schemeClr val="tx1"/>
                </a:solidFill>
                <a:effectLst/>
                <a:latin typeface="+mn-lt"/>
                <a:ea typeface="+mn-ea"/>
                <a:cs typeface="+mn-cs"/>
              </a:rPr>
              <a:t>Buongiorno</a:t>
            </a:r>
            <a:r>
              <a:rPr lang="en-US" sz="1200" b="1" kern="1200" dirty="0" smtClean="0">
                <a:solidFill>
                  <a:schemeClr val="tx1"/>
                </a:solidFill>
                <a:effectLst/>
                <a:latin typeface="+mn-lt"/>
                <a:ea typeface="+mn-ea"/>
                <a:cs typeface="+mn-cs"/>
              </a:rPr>
              <a:t> a </a:t>
            </a:r>
            <a:r>
              <a:rPr lang="en-US" sz="1200" b="1" kern="1200" dirty="0" err="1" smtClean="0">
                <a:solidFill>
                  <a:schemeClr val="tx1"/>
                </a:solidFill>
                <a:effectLst/>
                <a:latin typeface="+mn-lt"/>
                <a:ea typeface="+mn-ea"/>
                <a:cs typeface="+mn-cs"/>
              </a:rPr>
              <a:t>tutti</a:t>
            </a:r>
            <a:r>
              <a:rPr lang="en-US" sz="1200" b="1" kern="1200" dirty="0" smtClean="0">
                <a:solidFill>
                  <a:schemeClr val="tx1"/>
                </a:solidFill>
                <a:effectLst/>
                <a:latin typeface="+mn-lt"/>
                <a:ea typeface="+mn-ea"/>
                <a:cs typeface="+mn-cs"/>
              </a:rPr>
              <a:t>! </a:t>
            </a:r>
            <a:r>
              <a:rPr lang="it-IT" sz="1200" b="1" kern="1200" dirty="0" smtClean="0">
                <a:solidFill>
                  <a:schemeClr val="tx1"/>
                </a:solidFill>
                <a:effectLst/>
                <a:latin typeface="+mn-lt"/>
                <a:ea typeface="+mn-ea"/>
                <a:cs typeface="+mn-cs"/>
              </a:rPr>
              <a:t>Mi chiamo Zeudi e sono una dottoranda in Fisica dell’università degli studi di Milano. Lavoro nell’esperimento AEgIS, il cui apparato sperimentale è situato all’</a:t>
            </a:r>
            <a:r>
              <a:rPr lang="it-IT" sz="1200" b="1" kern="1200" dirty="0" err="1" smtClean="0">
                <a:solidFill>
                  <a:schemeClr val="tx1"/>
                </a:solidFill>
                <a:effectLst/>
                <a:latin typeface="+mn-lt"/>
                <a:ea typeface="+mn-ea"/>
                <a:cs typeface="+mn-cs"/>
              </a:rPr>
              <a:t>Antiproton</a:t>
            </a:r>
            <a:r>
              <a:rPr lang="it-IT" sz="1200" b="1" kern="1200" dirty="0" smtClean="0">
                <a:solidFill>
                  <a:schemeClr val="tx1"/>
                </a:solidFill>
                <a:effectLst/>
                <a:latin typeface="+mn-lt"/>
                <a:ea typeface="+mn-ea"/>
                <a:cs typeface="+mn-cs"/>
              </a:rPr>
              <a:t> </a:t>
            </a:r>
            <a:r>
              <a:rPr lang="it-IT" sz="1200" b="1" kern="1200" dirty="0" err="1" smtClean="0">
                <a:solidFill>
                  <a:schemeClr val="tx1"/>
                </a:solidFill>
                <a:effectLst/>
                <a:latin typeface="+mn-lt"/>
                <a:ea typeface="+mn-ea"/>
                <a:cs typeface="+mn-cs"/>
              </a:rPr>
              <a:t>Decelerator</a:t>
            </a:r>
            <a:r>
              <a:rPr lang="it-IT" sz="1200" b="1" kern="1200" dirty="0" smtClean="0">
                <a:solidFill>
                  <a:schemeClr val="tx1"/>
                </a:solidFill>
                <a:effectLst/>
                <a:latin typeface="+mn-lt"/>
                <a:ea typeface="+mn-ea"/>
                <a:cs typeface="+mn-cs"/>
              </a:rPr>
              <a:t> del CERN. Sono qui, oggi, per parlarvi del nostro lavoro.</a:t>
            </a:r>
            <a:endParaRPr lang="it-IT" sz="1200" kern="1200" dirty="0">
              <a:solidFill>
                <a:schemeClr val="tx1"/>
              </a:solidFill>
              <a:effectLst/>
              <a:latin typeface="+mn-lt"/>
              <a:ea typeface="+mn-ea"/>
              <a:cs typeface="+mn-cs"/>
            </a:endParaRPr>
          </a:p>
        </p:txBody>
      </p:sp>
      <p:sp>
        <p:nvSpPr>
          <p:cNvPr id="4" name="Segnaposto data 3"/>
          <p:cNvSpPr>
            <a:spLocks noGrp="1"/>
          </p:cNvSpPr>
          <p:nvPr>
            <p:ph type="dt" idx="10"/>
          </p:nvPr>
        </p:nvSpPr>
        <p:spPr/>
        <p:txBody>
          <a:bodyPr/>
          <a:lstStyle/>
          <a:p>
            <a:r>
              <a:rPr lang="en-GB" smtClean="0">
                <a:solidFill>
                  <a:prstClr val="black"/>
                </a:solidFill>
              </a:rPr>
              <a:t>19-22/10/2014 Meeting</a:t>
            </a:r>
            <a:endParaRPr lang="en-GB">
              <a:solidFill>
                <a:prstClr val="black"/>
              </a:solidFill>
            </a:endParaRPr>
          </a:p>
        </p:txBody>
      </p:sp>
      <p:sp>
        <p:nvSpPr>
          <p:cNvPr id="5" name="Segnaposto numero diapositiva 4"/>
          <p:cNvSpPr>
            <a:spLocks noGrp="1"/>
          </p:cNvSpPr>
          <p:nvPr>
            <p:ph type="sldNum" sz="quarter" idx="11"/>
          </p:nvPr>
        </p:nvSpPr>
        <p:spPr/>
        <p:txBody>
          <a:bodyPr/>
          <a:lstStyle/>
          <a:p>
            <a:fld id="{4F4249A0-58D7-466A-BB8E-08397F149112}"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0652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10. So, what do we do in AEgIS? I remind you that we need Positronium atoms and antiprotons to produce Antihydrogen… Therefore</a:t>
            </a:r>
            <a:r>
              <a:rPr lang="en-US" baseline="0" dirty="0" smtClean="0"/>
              <a:t> t</a:t>
            </a:r>
            <a:r>
              <a:rPr lang="en-US" dirty="0" smtClean="0"/>
              <a:t>he trip starts from two parallel lines. Along this line we manipulate positrons for the </a:t>
            </a:r>
          </a:p>
          <a:p>
            <a:r>
              <a:rPr lang="en-US" dirty="0" smtClean="0"/>
              <a:t>Positronium production, along the other one we manipulate Antiprotons coming from the CERN Antiproton Decelerator. On the right I give you a parallel with the real apparatus.</a:t>
            </a:r>
            <a:r>
              <a:rPr lang="en-GB" dirty="0" smtClean="0"/>
              <a:t>.</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10</a:t>
            </a:fld>
            <a:endParaRPr lang="en-GB"/>
          </a:p>
        </p:txBody>
      </p:sp>
    </p:spTree>
    <p:extLst>
      <p:ext uri="{BB962C8B-B14F-4D97-AF65-F5344CB8AC3E}">
        <p14:creationId xmlns:p14="http://schemas.microsoft.com/office/powerpoint/2010/main" val="118015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11. In the positrons line we have a positrons accumulator, whose task is to dump and accelerate positrons coming from</a:t>
            </a:r>
            <a:r>
              <a:rPr lang="en-US" baseline="0" dirty="0" smtClean="0"/>
              <a:t> a Na radioactive source</a:t>
            </a:r>
            <a:r>
              <a:rPr lang="en-US" dirty="0" smtClean="0"/>
              <a:t>. Here we are in a 4,5 Tesla magnet where we trap and cool them.</a:t>
            </a:r>
            <a:endParaRPr lang="en-GB" dirty="0" smtClean="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11</a:t>
            </a:fld>
            <a:endParaRPr lang="en-GB"/>
          </a:p>
        </p:txBody>
      </p:sp>
    </p:spTree>
    <p:extLst>
      <p:ext uri="{BB962C8B-B14F-4D97-AF65-F5344CB8AC3E}">
        <p14:creationId xmlns:p14="http://schemas.microsoft.com/office/powerpoint/2010/main" val="562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12. The next step is  the two line moving into a 1Tesla magnet, where cold antiprotons are stored and, off axis, positrons </a:t>
            </a:r>
          </a:p>
          <a:p>
            <a:r>
              <a:rPr lang="en-US" dirty="0" smtClean="0"/>
              <a:t>arrive onto a target converting them into </a:t>
            </a:r>
            <a:r>
              <a:rPr lang="en-US" dirty="0" err="1" smtClean="0"/>
              <a:t>Positronium</a:t>
            </a:r>
            <a:r>
              <a:rPr lang="en-US" dirty="0" smtClean="0"/>
              <a:t> atoms (later we will see how!).</a:t>
            </a:r>
            <a:endParaRPr lang="en-GB" dirty="0" smtClean="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12</a:t>
            </a:fld>
            <a:endParaRPr lang="en-GB"/>
          </a:p>
        </p:txBody>
      </p:sp>
    </p:spTree>
    <p:extLst>
      <p:ext uri="{BB962C8B-B14F-4D97-AF65-F5344CB8AC3E}">
        <p14:creationId xmlns:p14="http://schemas.microsoft.com/office/powerpoint/2010/main" val="2776711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13. The </a:t>
            </a:r>
            <a:r>
              <a:rPr lang="en-US" dirty="0" err="1" smtClean="0"/>
              <a:t>Positronium</a:t>
            </a:r>
            <a:r>
              <a:rPr lang="en-US" dirty="0" smtClean="0"/>
              <a:t> cloud grows up until we have the overlap with the antiprotons cloud. Here we have the Antihydrogen formation! For this reason we call this trap the "production trap".</a:t>
            </a: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13</a:t>
            </a:fld>
            <a:endParaRPr lang="en-GB"/>
          </a:p>
        </p:txBody>
      </p:sp>
    </p:spTree>
    <p:extLst>
      <p:ext uri="{BB962C8B-B14F-4D97-AF65-F5344CB8AC3E}">
        <p14:creationId xmlns:p14="http://schemas.microsoft.com/office/powerpoint/2010/main" val="2130182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14. Then Antihydrogen atoms are guided from an electric field gradient toward a </a:t>
            </a:r>
            <a:r>
              <a:rPr lang="en-US" dirty="0" err="1" smtClean="0"/>
              <a:t>Moirè</a:t>
            </a:r>
            <a:r>
              <a:rPr lang="en-US" dirty="0" smtClean="0"/>
              <a:t> </a:t>
            </a:r>
            <a:r>
              <a:rPr lang="en-US" dirty="0" err="1" smtClean="0"/>
              <a:t>deflectometer</a:t>
            </a:r>
            <a:r>
              <a:rPr lang="en-US" dirty="0" smtClean="0"/>
              <a:t>.</a:t>
            </a:r>
            <a:endParaRPr lang="en-GB" dirty="0" smtClean="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14</a:t>
            </a:fld>
            <a:endParaRPr lang="en-GB"/>
          </a:p>
        </p:txBody>
      </p:sp>
    </p:spTree>
    <p:extLst>
      <p:ext uri="{BB962C8B-B14F-4D97-AF65-F5344CB8AC3E}">
        <p14:creationId xmlns:p14="http://schemas.microsoft.com/office/powerpoint/2010/main" val="66129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15. in which we measure their vertical deflection, due to some gravitational acceleration, and their time of flight. In </a:t>
            </a:r>
          </a:p>
          <a:p>
            <a:r>
              <a:rPr lang="en-US" dirty="0" smtClean="0"/>
              <a:t>this way we can obtain </a:t>
            </a:r>
            <a:r>
              <a:rPr lang="en-US" dirty="0" err="1" smtClean="0"/>
              <a:t>gbar</a:t>
            </a:r>
            <a:r>
              <a:rPr lang="en-US" dirty="0" smtClean="0"/>
              <a:t>.</a:t>
            </a:r>
            <a:endParaRPr lang="en-GB" dirty="0" smtClean="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15</a:t>
            </a:fld>
            <a:endParaRPr lang="en-GB"/>
          </a:p>
        </p:txBody>
      </p:sp>
    </p:spTree>
    <p:extLst>
      <p:ext uri="{BB962C8B-B14F-4D97-AF65-F5344CB8AC3E}">
        <p14:creationId xmlns:p14="http://schemas.microsoft.com/office/powerpoint/2010/main" val="66523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16. So, let's see more in detail the role of Positronium in the experiment. First of all we must understand how we </a:t>
            </a:r>
          </a:p>
          <a:p>
            <a:r>
              <a:rPr lang="en-US" dirty="0" smtClean="0"/>
              <a:t>produce it!</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16</a:t>
            </a:fld>
            <a:endParaRPr lang="en-GB"/>
          </a:p>
        </p:txBody>
      </p:sp>
    </p:spTree>
    <p:extLst>
      <p:ext uri="{BB962C8B-B14F-4D97-AF65-F5344CB8AC3E}">
        <p14:creationId xmlns:p14="http://schemas.microsoft.com/office/powerpoint/2010/main" val="818531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17. A </a:t>
            </a:r>
            <a:r>
              <a:rPr lang="en-US" dirty="0" err="1" smtClean="0"/>
              <a:t>buncher</a:t>
            </a:r>
            <a:r>
              <a:rPr lang="en-US" dirty="0" smtClean="0"/>
              <a:t>, providing a parabolic potential, has the task to further accelerate and compress in time the positron dump coming from the accumulator. The bunched positron beam is then implanted inside a porous silicon target. In this way, some positrons capture an electron from the material and generate </a:t>
            </a:r>
            <a:r>
              <a:rPr lang="en-US" dirty="0" err="1" smtClean="0"/>
              <a:t>Positronium</a:t>
            </a:r>
            <a:r>
              <a:rPr lang="en-US" dirty="0" smtClean="0"/>
              <a:t> at around 20000K. Atoms exit the target through</a:t>
            </a:r>
            <a:r>
              <a:rPr lang="en-US" baseline="0" dirty="0" smtClean="0"/>
              <a:t> </a:t>
            </a:r>
            <a:r>
              <a:rPr lang="en-US" dirty="0" smtClean="0"/>
              <a:t>the pores </a:t>
            </a:r>
          </a:p>
          <a:p>
            <a:r>
              <a:rPr lang="en-US" dirty="0" smtClean="0"/>
              <a:t>and, bouncing on their walls, cool down. As a result, we have outside the target a Ps cloud with a thermalized percentage. </a:t>
            </a:r>
          </a:p>
          <a:p>
            <a:r>
              <a:rPr lang="en-US" dirty="0" smtClean="0"/>
              <a:t>This percentage depends on how</a:t>
            </a:r>
            <a:r>
              <a:rPr lang="en-US" baseline="0" dirty="0" smtClean="0"/>
              <a:t> </a:t>
            </a:r>
            <a:r>
              <a:rPr lang="en-US" dirty="0" smtClean="0"/>
              <a:t>deep was the implantation of positrons, and therefore on their implantation energy.</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17</a:t>
            </a:fld>
            <a:endParaRPr lang="en-GB"/>
          </a:p>
        </p:txBody>
      </p:sp>
    </p:spTree>
    <p:extLst>
      <p:ext uri="{BB962C8B-B14F-4D97-AF65-F5344CB8AC3E}">
        <p14:creationId xmlns:p14="http://schemas.microsoft.com/office/powerpoint/2010/main" val="41440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18. The Ps atom plays a fundamental role, in the AEgIS experiment, not only because, as we have already seen, it generates Antihydrogen with antiprotons;</a:t>
            </a:r>
            <a:r>
              <a:rPr lang="en-US" baseline="0" dirty="0" smtClean="0"/>
              <a:t> but mainly because </a:t>
            </a:r>
            <a:r>
              <a:rPr lang="en-US" dirty="0" smtClean="0"/>
              <a:t>it is the actual responsible of the large cross section of the  reaction. In fact the cross section depends on the fourth power of the Ps principal quantum number. For this reason we can drastically increase it by exciting the atom to Rydberg levels! Reaching too high Rydberg levels is dangerous because of the presence of high fields inside the production trap,</a:t>
            </a:r>
            <a:r>
              <a:rPr lang="en-US" baseline="0" dirty="0" smtClean="0"/>
              <a:t> which can induce ionization. This is the reason why we planned not to exceed the 24</a:t>
            </a:r>
            <a:r>
              <a:rPr lang="en-US" baseline="30000" dirty="0" smtClean="0"/>
              <a:t>th</a:t>
            </a:r>
            <a:r>
              <a:rPr lang="en-US" baseline="0" dirty="0" smtClean="0"/>
              <a:t> level.</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18</a:t>
            </a:fld>
            <a:endParaRPr lang="en-GB"/>
          </a:p>
        </p:txBody>
      </p:sp>
    </p:spTree>
    <p:extLst>
      <p:ext uri="{BB962C8B-B14F-4D97-AF65-F5344CB8AC3E}">
        <p14:creationId xmlns:p14="http://schemas.microsoft.com/office/powerpoint/2010/main" val="2801101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19. Let me now describe how We bring </a:t>
            </a:r>
            <a:r>
              <a:rPr lang="en-US" dirty="0" err="1" smtClean="0"/>
              <a:t>Positronium</a:t>
            </a:r>
            <a:r>
              <a:rPr lang="en-US" dirty="0" smtClean="0"/>
              <a:t> atoms on Rydberg levels.</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19</a:t>
            </a:fld>
            <a:endParaRPr lang="en-GB"/>
          </a:p>
        </p:txBody>
      </p:sp>
    </p:spTree>
    <p:extLst>
      <p:ext uri="{BB962C8B-B14F-4D97-AF65-F5344CB8AC3E}">
        <p14:creationId xmlns:p14="http://schemas.microsoft.com/office/powerpoint/2010/main" val="6028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dirty="0" smtClean="0"/>
              <a:t>2. </a:t>
            </a:r>
            <a:r>
              <a:rPr lang="it-IT" sz="1200" kern="1200" dirty="0" smtClean="0">
                <a:solidFill>
                  <a:schemeClr val="tx1"/>
                </a:solidFill>
                <a:effectLst/>
                <a:latin typeface="+mn-lt"/>
                <a:ea typeface="+mn-ea"/>
                <a:cs typeface="+mn-cs"/>
              </a:rPr>
              <a:t>L’avventura nella scoperta dell’esperimento AEgIS comprende anche uno sguardo al ruolo che il Positronio ha nell’esperimento e sarà conclusa con un resoconto degli ultimi risultati sperimentali ottenuti.</a:t>
            </a:r>
            <a:endParaRPr lang="it-IT" sz="1200" kern="1200" dirty="0">
              <a:solidFill>
                <a:schemeClr val="tx1"/>
              </a:solidFill>
              <a:effectLst/>
              <a:latin typeface="+mn-lt"/>
              <a:ea typeface="+mn-ea"/>
              <a:cs typeface="+mn-cs"/>
            </a:endParaRP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a:t>
            </a:fld>
            <a:endParaRPr lang="en-GB"/>
          </a:p>
        </p:txBody>
      </p:sp>
    </p:spTree>
    <p:extLst>
      <p:ext uri="{BB962C8B-B14F-4D97-AF65-F5344CB8AC3E}">
        <p14:creationId xmlns:p14="http://schemas.microsoft.com/office/powerpoint/2010/main" val="2432563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21. This means that we send simultaneously two laser pulses: an UV laser pulse to excite it towards the third level and an </a:t>
            </a:r>
          </a:p>
          <a:p>
            <a:r>
              <a:rPr lang="en-US" dirty="0" smtClean="0"/>
              <a:t>IR laser pulse to excite it to Rydberg levels. The final efficiency that one can reach with a two-step strategy is, for our strategy 30% for our strategy.</a:t>
            </a:r>
            <a:r>
              <a:rPr lang="en-US" sz="1200" b="1" kern="1200" dirty="0" smtClean="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20</a:t>
            </a:fld>
            <a:endParaRPr lang="en-GB"/>
          </a:p>
        </p:txBody>
      </p:sp>
    </p:spTree>
    <p:extLst>
      <p:ext uri="{BB962C8B-B14F-4D97-AF65-F5344CB8AC3E}">
        <p14:creationId xmlns:p14="http://schemas.microsoft.com/office/powerpoint/2010/main" val="2910712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22. Few experimental results about this topic have been achieved</a:t>
            </a:r>
            <a:r>
              <a:rPr lang="en-US" baseline="0" dirty="0" smtClean="0"/>
              <a:t> in my last moths at CERN. First we detected n=3 excitation via n=3 level photoionization. Then we detected Rydberg excitation via the strategy I’ve just explained. The evidences of n=3 and Rydberg excitation have been found performing resonance measurements tuning, respectively, n=3 and Rydberg excitation wavelengths.</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21</a:t>
            </a:fld>
            <a:endParaRPr lang="en-GB"/>
          </a:p>
        </p:txBody>
      </p:sp>
    </p:spTree>
    <p:extLst>
      <p:ext uri="{BB962C8B-B14F-4D97-AF65-F5344CB8AC3E}">
        <p14:creationId xmlns:p14="http://schemas.microsoft.com/office/powerpoint/2010/main" val="2464158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42. We performed Ps excitation towards Rydberg levels with a double purpose: have a further demonstration that we are able to excite Positronium on the n=3 level, and try to understand whether our strategy to bring Positronium to Rydberg levels passing through the third level works well.</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22</a:t>
            </a:fld>
            <a:endParaRPr lang="en-GB"/>
          </a:p>
        </p:txBody>
      </p:sp>
    </p:spTree>
    <p:extLst>
      <p:ext uri="{BB962C8B-B14F-4D97-AF65-F5344CB8AC3E}">
        <p14:creationId xmlns:p14="http://schemas.microsoft.com/office/powerpoint/2010/main" val="1996838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42. We performed Ps excitation towards Rydberg levels with a double purpose: have a further demonstration that we are able to excite Positronium on the n=3 level, and try to understand whether our strategy to bring Positronium to Rydberg levels passing through the third level works well.</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23</a:t>
            </a:fld>
            <a:endParaRPr lang="en-GB"/>
          </a:p>
        </p:txBody>
      </p:sp>
    </p:spTree>
    <p:extLst>
      <p:ext uri="{BB962C8B-B14F-4D97-AF65-F5344CB8AC3E}">
        <p14:creationId xmlns:p14="http://schemas.microsoft.com/office/powerpoint/2010/main" val="3933323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42. We performed Ps excitation towards Rydberg levels with a double purpose: have a further demonstration that we are able to excite Positronium on the n=3 level, and try to understand whether our strategy to bring Positronium to Rydberg levels passing through the third level works well.</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24</a:t>
            </a:fld>
            <a:endParaRPr lang="en-GB"/>
          </a:p>
        </p:txBody>
      </p:sp>
    </p:spTree>
    <p:extLst>
      <p:ext uri="{BB962C8B-B14F-4D97-AF65-F5344CB8AC3E}">
        <p14:creationId xmlns:p14="http://schemas.microsoft.com/office/powerpoint/2010/main" val="543921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25</a:t>
            </a:fld>
            <a:endParaRPr lang="en-GB"/>
          </a:p>
        </p:txBody>
      </p:sp>
    </p:spTree>
    <p:extLst>
      <p:ext uri="{BB962C8B-B14F-4D97-AF65-F5344CB8AC3E}">
        <p14:creationId xmlns:p14="http://schemas.microsoft.com/office/powerpoint/2010/main" val="348290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48. Thank you very much!</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26</a:t>
            </a:fld>
            <a:endParaRPr lang="en-GB"/>
          </a:p>
        </p:txBody>
      </p:sp>
    </p:spTree>
    <p:extLst>
      <p:ext uri="{BB962C8B-B14F-4D97-AF65-F5344CB8AC3E}">
        <p14:creationId xmlns:p14="http://schemas.microsoft.com/office/powerpoint/2010/main" val="2357006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26. For </a:t>
            </a:r>
            <a:r>
              <a:rPr lang="en-US" dirty="0" err="1" smtClean="0"/>
              <a:t>exemple</a:t>
            </a:r>
            <a:r>
              <a:rPr lang="en-US" dirty="0" smtClean="0"/>
              <a:t>, when we excite </a:t>
            </a:r>
            <a:r>
              <a:rPr lang="en-US" dirty="0" err="1" smtClean="0"/>
              <a:t>Positronium</a:t>
            </a:r>
            <a:r>
              <a:rPr lang="en-US" dirty="0" smtClean="0"/>
              <a:t> on the n=3 level, the excitation itself is not able to induce significant </a:t>
            </a:r>
          </a:p>
          <a:p>
            <a:r>
              <a:rPr lang="en-US" dirty="0" smtClean="0"/>
              <a:t>changes in the lifetime spectra. The strategy we used has been to </a:t>
            </a:r>
            <a:r>
              <a:rPr lang="en-US" dirty="0" err="1" smtClean="0"/>
              <a:t>photoionize</a:t>
            </a:r>
            <a:r>
              <a:rPr lang="en-US" dirty="0" smtClean="0"/>
              <a:t> selectively only excited </a:t>
            </a:r>
            <a:r>
              <a:rPr lang="en-US" dirty="0" err="1" smtClean="0"/>
              <a:t>Positronium</a:t>
            </a:r>
            <a:r>
              <a:rPr lang="en-US" dirty="0" smtClean="0"/>
              <a:t>.</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27</a:t>
            </a:fld>
            <a:endParaRPr lang="en-GB"/>
          </a:p>
        </p:txBody>
      </p:sp>
    </p:spTree>
    <p:extLst>
      <p:ext uri="{BB962C8B-B14F-4D97-AF65-F5344CB8AC3E}">
        <p14:creationId xmlns:p14="http://schemas.microsoft.com/office/powerpoint/2010/main" val="103242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23. The wavelength</a:t>
            </a:r>
            <a:r>
              <a:rPr lang="en-US" baseline="0" dirty="0" smtClean="0"/>
              <a:t> to excite Ps to the n=3 level is produced in this way. Our pump laser is a q-switched </a:t>
            </a:r>
            <a:r>
              <a:rPr lang="en-US" baseline="0" dirty="0" err="1" smtClean="0"/>
              <a:t>Nd:Yag</a:t>
            </a:r>
            <a:r>
              <a:rPr lang="en-US" baseline="0" dirty="0" smtClean="0"/>
              <a:t> laser, providing, with a rate of 10Hz, laser pulses lasting 5ns of 1064nm of wavelength. To produce a 205nm light, we start from the second and fourth harmonic of the pump laser. An OPG generates via a parametric down conversion a 894nm pulse from the second harmonic, and then an OPA increases the resulting pulse amplitude. At this point, the </a:t>
            </a:r>
            <a:r>
              <a:rPr lang="en-US" baseline="0" dirty="0" err="1" smtClean="0"/>
              <a:t>Nd:Yag</a:t>
            </a:r>
            <a:r>
              <a:rPr lang="en-US" baseline="0" dirty="0" smtClean="0"/>
              <a:t> fourth harmonic and the 894nm radiation are sent inside a sum crystal, generating the 205nm radiation.</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28</a:t>
            </a:fld>
            <a:endParaRPr lang="en-GB"/>
          </a:p>
        </p:txBody>
      </p:sp>
    </p:spTree>
    <p:extLst>
      <p:ext uri="{BB962C8B-B14F-4D97-AF65-F5344CB8AC3E}">
        <p14:creationId xmlns:p14="http://schemas.microsoft.com/office/powerpoint/2010/main" val="246974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24, The wavelength for the Rydberg excitation is generated inside another line, just like the 894nm one, but</a:t>
            </a:r>
            <a:r>
              <a:rPr lang="en-US" baseline="0" dirty="0" smtClean="0"/>
              <a:t> the starting </a:t>
            </a:r>
            <a:r>
              <a:rPr lang="en-US" baseline="0" smtClean="0"/>
              <a:t>wavelength now is </a:t>
            </a:r>
            <a:r>
              <a:rPr lang="en-US" baseline="0" dirty="0" smtClean="0"/>
              <a:t>the pump wavelength: 1064nm.</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29</a:t>
            </a:fld>
            <a:endParaRPr lang="en-GB"/>
          </a:p>
        </p:txBody>
      </p:sp>
    </p:spTree>
    <p:extLst>
      <p:ext uri="{BB962C8B-B14F-4D97-AF65-F5344CB8AC3E}">
        <p14:creationId xmlns:p14="http://schemas.microsoft.com/office/powerpoint/2010/main" val="292093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a:t>
            </a:r>
            <a:r>
              <a:rPr lang="it-IT" sz="1200" b="1" kern="1200" dirty="0" smtClean="0">
                <a:solidFill>
                  <a:schemeClr val="tx1"/>
                </a:solidFill>
                <a:effectLst/>
                <a:latin typeface="+mn-lt"/>
                <a:ea typeface="+mn-ea"/>
                <a:cs typeface="+mn-cs"/>
              </a:rPr>
              <a:t>Cominciamo quindi col dare un’occhiata alla fisica dell’esperimento AEgIS.</a:t>
            </a:r>
            <a:endParaRPr lang="it-IT" sz="1200" kern="1200" dirty="0" smtClean="0">
              <a:solidFill>
                <a:schemeClr val="tx1"/>
              </a:solidFill>
              <a:effectLst/>
              <a:latin typeface="+mn-lt"/>
              <a:ea typeface="+mn-ea"/>
              <a:cs typeface="+mn-cs"/>
            </a:endParaRPr>
          </a:p>
          <a:p>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3</a:t>
            </a:fld>
            <a:endParaRPr lang="en-GB"/>
          </a:p>
        </p:txBody>
      </p:sp>
    </p:spTree>
    <p:extLst>
      <p:ext uri="{BB962C8B-B14F-4D97-AF65-F5344CB8AC3E}">
        <p14:creationId xmlns:p14="http://schemas.microsoft.com/office/powerpoint/2010/main" val="423739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 </a:t>
            </a:r>
            <a:r>
              <a:rPr lang="it-IT" sz="1200" kern="1200" dirty="0" smtClean="0">
                <a:solidFill>
                  <a:schemeClr val="tx1"/>
                </a:solidFill>
                <a:effectLst/>
                <a:latin typeface="+mn-lt"/>
                <a:ea typeface="+mn-ea"/>
                <a:cs typeface="+mn-cs"/>
              </a:rPr>
              <a:t>Il principio di equivalenza debole afferma che, in un dato campo gravitazionale di materia, tutti i corpi costituiti da materia nello stesso punto dello spazio tempo subiranno la medesima accelerazione. Il teorema di simmetria CPT prevede che dovremmo osservare il medesimo comportamento anche nel caso di corpi di antimateria in un campo gravitazionale di antimateria.</a:t>
            </a:r>
          </a:p>
          <a:p>
            <a:endParaRPr lang="en-GB" dirty="0" smtClean="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4</a:t>
            </a:fld>
            <a:endParaRPr lang="en-GB"/>
          </a:p>
        </p:txBody>
      </p:sp>
    </p:spTree>
    <p:extLst>
      <p:ext uri="{BB962C8B-B14F-4D97-AF65-F5344CB8AC3E}">
        <p14:creationId xmlns:p14="http://schemas.microsoft.com/office/powerpoint/2010/main" val="285585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5. </a:t>
            </a:r>
            <a:r>
              <a:rPr lang="it-IT" sz="1200" b="1" kern="1200" dirty="0" smtClean="0">
                <a:solidFill>
                  <a:schemeClr val="tx1"/>
                </a:solidFill>
                <a:effectLst/>
                <a:latin typeface="+mn-lt"/>
                <a:ea typeface="+mn-ea"/>
                <a:cs typeface="+mn-cs"/>
              </a:rPr>
              <a:t>Ma, cosa accade quando abbiamo dell’antimateria in un dato campo gravitazionale di materia?</a:t>
            </a:r>
            <a:endParaRPr lang="it-IT" sz="1200" kern="1200" dirty="0" smtClean="0">
              <a:solidFill>
                <a:schemeClr val="tx1"/>
              </a:solidFill>
              <a:effectLst/>
              <a:latin typeface="+mn-lt"/>
              <a:ea typeface="+mn-ea"/>
              <a:cs typeface="+mn-cs"/>
            </a:endParaRPr>
          </a:p>
          <a:p>
            <a:endParaRPr lang="en-GB" dirty="0" smtClean="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5</a:t>
            </a:fld>
            <a:endParaRPr lang="en-GB"/>
          </a:p>
        </p:txBody>
      </p:sp>
    </p:spTree>
    <p:extLst>
      <p:ext uri="{BB962C8B-B14F-4D97-AF65-F5344CB8AC3E}">
        <p14:creationId xmlns:p14="http://schemas.microsoft.com/office/powerpoint/2010/main" val="342082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dirty="0" smtClean="0"/>
              <a:t>6. </a:t>
            </a:r>
            <a:r>
              <a:rPr lang="it-IT" sz="1200" kern="1200" dirty="0" smtClean="0">
                <a:solidFill>
                  <a:schemeClr val="tx1"/>
                </a:solidFill>
                <a:effectLst/>
                <a:latin typeface="+mn-lt"/>
                <a:ea typeface="+mn-ea"/>
                <a:cs typeface="+mn-cs"/>
              </a:rPr>
              <a:t>Dare una risposta sperimentale a questo quesito è il principale obiettivo dell’esperimento AEgIS, che è una collaborazione tra 21 diversi istituti in tutta Europa, di cui molti italiani. Ora, quello che in AEgIS ci si propone di fare è </a:t>
            </a:r>
          </a:p>
          <a:p>
            <a:endParaRPr lang="it-IT" dirty="0"/>
          </a:p>
        </p:txBody>
      </p:sp>
      <p:sp>
        <p:nvSpPr>
          <p:cNvPr id="4" name="Segnaposto numero diapositiva 3"/>
          <p:cNvSpPr>
            <a:spLocks noGrp="1"/>
          </p:cNvSpPr>
          <p:nvPr>
            <p:ph type="sldNum" sz="quarter" idx="10"/>
          </p:nvPr>
        </p:nvSpPr>
        <p:spPr/>
        <p:txBody>
          <a:bodyPr/>
          <a:lstStyle/>
          <a:p>
            <a:fld id="{49227F92-CD91-4CE4-871A-A32CE66C6470}" type="slidenum">
              <a:rPr lang="en-GB" smtClean="0"/>
              <a:t>6</a:t>
            </a:fld>
            <a:endParaRPr lang="en-GB"/>
          </a:p>
        </p:txBody>
      </p:sp>
    </p:spTree>
    <p:extLst>
      <p:ext uri="{BB962C8B-B14F-4D97-AF65-F5344CB8AC3E}">
        <p14:creationId xmlns:p14="http://schemas.microsoft.com/office/powerpoint/2010/main" val="589092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dirty="0" smtClean="0"/>
              <a:t>7. </a:t>
            </a:r>
            <a:r>
              <a:rPr lang="it-IT" sz="1200" b="1" kern="1200" dirty="0" smtClean="0">
                <a:solidFill>
                  <a:schemeClr val="tx1"/>
                </a:solidFill>
                <a:effectLst/>
                <a:latin typeface="+mn-lt"/>
                <a:ea typeface="+mn-ea"/>
                <a:cs typeface="+mn-cs"/>
              </a:rPr>
              <a:t>Misurare l’accelerazione gravitazionale dell’antimateria nel campo gravitazionale terrestre. In particolare, la configurazione più semplice che minimizzi la presenza di altre forze (che è il problema più presente nel caso di antiparticelle cariche) è lo studio della caduta libera di antimateria neutra, tramite la produzione di atomi di Antidrogeno. Ma… come può essere prodotto l’Antidrogeno?</a:t>
            </a:r>
            <a:endParaRPr lang="it-IT" sz="1200" kern="1200" dirty="0">
              <a:solidFill>
                <a:schemeClr val="tx1"/>
              </a:solidFill>
              <a:effectLst/>
              <a:latin typeface="+mn-lt"/>
              <a:ea typeface="+mn-ea"/>
              <a:cs typeface="+mn-cs"/>
            </a:endParaRP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7</a:t>
            </a:fld>
            <a:endParaRPr lang="en-GB"/>
          </a:p>
        </p:txBody>
      </p:sp>
    </p:spTree>
    <p:extLst>
      <p:ext uri="{BB962C8B-B14F-4D97-AF65-F5344CB8AC3E}">
        <p14:creationId xmlns:p14="http://schemas.microsoft.com/office/powerpoint/2010/main" val="198611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dirty="0" smtClean="0"/>
              <a:t>8. </a:t>
            </a:r>
            <a:r>
              <a:rPr lang="it-IT" sz="1200" kern="1200" dirty="0" smtClean="0">
                <a:solidFill>
                  <a:schemeClr val="tx1"/>
                </a:solidFill>
                <a:effectLst/>
                <a:latin typeface="+mn-lt"/>
                <a:ea typeface="+mn-ea"/>
                <a:cs typeface="+mn-cs"/>
              </a:rPr>
              <a:t>In AEgIS si è pianificato di produrre Antidrogeno attraverso la reazione di scambio di carica tra antiprotoni e atomi di Positronio. Grazie a questa reazione, possiamo controllare lo stato quantico dell’Antidrogeno e la sua temperatura. Ma il più importante vantaggio di questa reazione è la sezione d’urto, che risulta essere molto alta. Infatti, se diamo un’occhiata al tipico modo di produrre antidrogeno, che vuol dire ricombinare antiprotoni e positroni, una grossa problematica è che gli atomi di antidrogeno così generati sono troppo caldi e anche la sezione d’urto è di molto inferiore rispetto alla nostra strategia. Pertanto, come si evince immediatamente, il Positronio diventa per noi un mezzo fondamentale per produrre atomi di Antidrogeno freddi. Vediamo un attimo cos’è</a:t>
            </a:r>
            <a:endParaRPr lang="it-IT" sz="1200" kern="1200" dirty="0">
              <a:solidFill>
                <a:schemeClr val="tx1"/>
              </a:solidFill>
              <a:effectLst/>
              <a:latin typeface="+mn-lt"/>
              <a:ea typeface="+mn-ea"/>
              <a:cs typeface="+mn-cs"/>
            </a:endParaRP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8</a:t>
            </a:fld>
            <a:endParaRPr lang="en-GB"/>
          </a:p>
        </p:txBody>
      </p:sp>
    </p:spTree>
    <p:extLst>
      <p:ext uri="{BB962C8B-B14F-4D97-AF65-F5344CB8AC3E}">
        <p14:creationId xmlns:p14="http://schemas.microsoft.com/office/powerpoint/2010/main" val="3303096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smtClean="0"/>
          </a:p>
          <a:p>
            <a:pPr lvl="0"/>
            <a:r>
              <a:rPr lang="en-US" dirty="0" smtClean="0"/>
              <a:t>9. </a:t>
            </a:r>
            <a:r>
              <a:rPr lang="it-IT" sz="1200" b="1" kern="1200" dirty="0" smtClean="0">
                <a:solidFill>
                  <a:schemeClr val="tx1"/>
                </a:solidFill>
                <a:effectLst/>
                <a:latin typeface="+mn-lt"/>
                <a:ea typeface="+mn-ea"/>
                <a:cs typeface="+mn-cs"/>
              </a:rPr>
              <a:t>Il Positronio è un atomo puramente leptonico, essendo uno stato confinato tra un elettrone e un positrone. Esso esiste in due stati differenti: lo stato di singoletto, chiamato para-Ps e lo stato di </a:t>
            </a:r>
            <a:r>
              <a:rPr lang="it-IT" sz="1200" b="1" kern="1200" dirty="0" err="1" smtClean="0">
                <a:solidFill>
                  <a:schemeClr val="tx1"/>
                </a:solidFill>
                <a:effectLst/>
                <a:latin typeface="+mn-lt"/>
                <a:ea typeface="+mn-ea"/>
                <a:cs typeface="+mn-cs"/>
              </a:rPr>
              <a:t>tripletto</a:t>
            </a:r>
            <a:r>
              <a:rPr lang="it-IT" sz="1200" b="1" kern="1200" dirty="0" smtClean="0">
                <a:solidFill>
                  <a:schemeClr val="tx1"/>
                </a:solidFill>
                <a:effectLst/>
                <a:latin typeface="+mn-lt"/>
                <a:ea typeface="+mn-ea"/>
                <a:cs typeface="+mn-cs"/>
              </a:rPr>
              <a:t> chiamato orto-Ps. Il para-Ps ha una vita media molto breve e, quando muore annichila in due raggi gamma; l’orto positronio vive un po’ più a lungo e quando muore annichila in tre raggi gamma di energia più bassa.</a:t>
            </a:r>
            <a:endParaRPr lang="it-IT" sz="1200" kern="1200" dirty="0">
              <a:solidFill>
                <a:schemeClr val="tx1"/>
              </a:solidFill>
              <a:effectLst/>
              <a:latin typeface="+mn-lt"/>
              <a:ea typeface="+mn-ea"/>
              <a:cs typeface="+mn-cs"/>
            </a:endParaRP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t>9</a:t>
            </a:fld>
            <a:endParaRPr lang="en-GB"/>
          </a:p>
        </p:txBody>
      </p:sp>
    </p:spTree>
    <p:extLst>
      <p:ext uri="{BB962C8B-B14F-4D97-AF65-F5344CB8AC3E}">
        <p14:creationId xmlns:p14="http://schemas.microsoft.com/office/powerpoint/2010/main" val="3814209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2. Detection of 1312nm photons </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2C9B6A-23F4-488E-90DC-B27627D4E531}"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11917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2. Detection of 1312nm photons </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2C9B6A-23F4-488E-90DC-B27627D4E531}"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53458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2. Detection of 1312nm photons </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2C9B6A-23F4-488E-90DC-B27627D4E531}"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58835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2. Detection of 1312nm photons </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2C9B6A-23F4-488E-90DC-B27627D4E531}"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85702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2. Detection of 1312nm photons </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2C9B6A-23F4-488E-90DC-B27627D4E531}"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66779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2. Detection of 1312nm photons </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32C9B6A-23F4-488E-90DC-B27627D4E531}"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35361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2. Detection of 1312nm photons </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32C9B6A-23F4-488E-90DC-B27627D4E531}"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46860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2. Detection of 1312nm photons </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32C9B6A-23F4-488E-90DC-B27627D4E531}"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35932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2. Detection of 1312nm photons </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32C9B6A-23F4-488E-90DC-B27627D4E531}"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93483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2. Detection of 1312nm photons </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32C9B6A-23F4-488E-90DC-B27627D4E531}"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5093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2. Detection of 1312nm photons </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32C9B6A-23F4-488E-90DC-B27627D4E531}"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5871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210000" t="-270000" r="-180000" b="-14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black">
                    <a:tint val="75000"/>
                  </a:prstClr>
                </a:solidFill>
              </a:rPr>
              <a:t>2. Detection of 1312nm photons </a:t>
            </a: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C9B6A-23F4-488E-90DC-B27627D4E531}"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6328652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0.jp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50.jpg"/><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49.png"/><Relationship Id="rId7"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50.jpg"/><Relationship Id="rId9" Type="http://schemas.openxmlformats.org/officeDocument/2006/relationships/image" Target="NUL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6.png"/><Relationship Id="rId5" Type="http://schemas.openxmlformats.org/officeDocument/2006/relationships/image" Target="../media/image55.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notesSlide" Target="../notesSlides/notesSlide22.xml"/><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6.wmf"/><Relationship Id="rId5" Type="http://schemas.openxmlformats.org/officeDocument/2006/relationships/oleObject" Target="../embeddings/oleObject7.bin"/><Relationship Id="rId10" Type="http://schemas.openxmlformats.org/officeDocument/2006/relationships/image" Target="../media/image58.jpg"/><Relationship Id="rId4" Type="http://schemas.openxmlformats.org/officeDocument/2006/relationships/image" Target="../media/image58.pn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9.wmf"/><Relationship Id="rId5" Type="http://schemas.openxmlformats.org/officeDocument/2006/relationships/oleObject" Target="../embeddings/oleObject9.bin"/><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notesSlide" Target="../notesSlides/notesSlide24.xml"/><Relationship Id="rId7" Type="http://schemas.openxmlformats.org/officeDocument/2006/relationships/image" Target="../media/image61.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60.wmf"/><Relationship Id="rId10" Type="http://schemas.openxmlformats.org/officeDocument/2006/relationships/image" Target="../media/image63.png"/><Relationship Id="rId4" Type="http://schemas.openxmlformats.org/officeDocument/2006/relationships/oleObject" Target="../embeddings/oleObject10.bin"/><Relationship Id="rId9" Type="http://schemas.openxmlformats.org/officeDocument/2006/relationships/image" Target="../media/image61.wmf"/></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0.png"/><Relationship Id="rId3" Type="http://schemas.openxmlformats.org/officeDocument/2006/relationships/image" Target="../media/image5.png"/><Relationship Id="rId21" Type="http://schemas.openxmlformats.org/officeDocument/2006/relationships/image" Target="../media/image25.png"/><Relationship Id="rId34" Type="http://schemas.openxmlformats.org/officeDocument/2006/relationships/image" Target="../media/image38.jp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21.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5.png"/><Relationship Id="rId19" Type="http://schemas.openxmlformats.org/officeDocument/2006/relationships/image" Target="../media/image3.png"/><Relationship Id="rId31" Type="http://schemas.openxmlformats.org/officeDocument/2006/relationships/image" Target="../media/image35.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jpeg"/><Relationship Id="rId35" Type="http://schemas.openxmlformats.org/officeDocument/2006/relationships/image" Target="../media/image4.pn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9.gif"/><Relationship Id="rId7"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40.jp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45.wmf"/><Relationship Id="rId3" Type="http://schemas.openxmlformats.org/officeDocument/2006/relationships/notesSlide" Target="../notesSlides/notesSlide8.xml"/><Relationship Id="rId7" Type="http://schemas.openxmlformats.org/officeDocument/2006/relationships/image" Target="../media/image42.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3.wmf"/></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p:cNvSpPr>
                <a:spLocks noGrp="1"/>
              </p:cNvSpPr>
              <p:nvPr>
                <p:ph type="title"/>
              </p:nvPr>
            </p:nvSpPr>
            <p:spPr>
              <a:xfrm>
                <a:off x="200723" y="1275167"/>
                <a:ext cx="8140518" cy="3023442"/>
              </a:xfrm>
            </p:spPr>
            <p:txBody>
              <a:bodyPr>
                <a:noAutofit/>
              </a:bodyPr>
              <a:lstStyle/>
              <a:p>
                <a:pPr algn="ctr"/>
                <a:r>
                  <a:rPr lang="en-GB" sz="4800" dirty="0" smtClean="0">
                    <a:solidFill>
                      <a:srgbClr val="C00000"/>
                    </a:solidFill>
                    <a:latin typeface="Comic Sans MS" panose="030F0702030302020204" pitchFamily="66" charset="0"/>
                  </a:rPr>
                  <a:t>Antimatter freefall:</a:t>
                </a:r>
                <a:br>
                  <a:rPr lang="en-GB" sz="4800" dirty="0" smtClean="0">
                    <a:solidFill>
                      <a:srgbClr val="C00000"/>
                    </a:solidFill>
                    <a:latin typeface="Comic Sans MS" panose="030F0702030302020204" pitchFamily="66" charset="0"/>
                  </a:rPr>
                </a:br>
                <a:r>
                  <a:rPr lang="en-GB" sz="6000" b="1" dirty="0" smtClean="0">
                    <a:solidFill>
                      <a:srgbClr val="C00000"/>
                    </a:solidFill>
                    <a:effectLst>
                      <a:outerShdw blurRad="38100" dist="38100" dir="2700000" algn="tl">
                        <a:srgbClr val="000000">
                          <a:alpha val="43137"/>
                        </a:srgbClr>
                      </a:outerShdw>
                    </a:effectLst>
                    <a:latin typeface="Comic Sans MS" panose="030F0702030302020204" pitchFamily="66" charset="0"/>
                  </a:rPr>
                  <a:t>The </a:t>
                </a:r>
                <a14:m>
                  <m:oMath xmlns:m="http://schemas.openxmlformats.org/officeDocument/2006/math">
                    <m:r>
                      <a:rPr lang="en-GB" sz="6000" b="1" i="1" dirty="0">
                        <a:solidFill>
                          <a:srgbClr val="C00000"/>
                        </a:solidFill>
                        <a:effectLst>
                          <a:outerShdw blurRad="38100" dist="38100" dir="2700000" algn="tl">
                            <a:srgbClr val="000000">
                              <a:alpha val="43137"/>
                            </a:srgbClr>
                          </a:outerShdw>
                        </a:effectLst>
                        <a:latin typeface="Cambria Math" panose="02040503050406030204" pitchFamily="18" charset="0"/>
                      </a:rPr>
                      <m:t>𝑨𝑬</m:t>
                    </m:r>
                    <m:acc>
                      <m:accPr>
                        <m:chr m:val="̅"/>
                        <m:ctrlPr>
                          <a:rPr lang="en-GB" sz="6000" b="1" i="1" dirty="0">
                            <a:solidFill>
                              <a:srgbClr val="C00000"/>
                            </a:solidFill>
                            <a:effectLst>
                              <a:outerShdw blurRad="38100" dist="38100" dir="2700000" algn="tl">
                                <a:srgbClr val="000000">
                                  <a:alpha val="43137"/>
                                </a:srgbClr>
                              </a:outerShdw>
                            </a:effectLst>
                            <a:latin typeface="Cambria Math" panose="02040503050406030204" pitchFamily="18" charset="0"/>
                          </a:rPr>
                        </m:ctrlPr>
                      </m:accPr>
                      <m:e>
                        <m:r>
                          <a:rPr lang="it-IT" sz="6000" b="1" i="1" dirty="0">
                            <a:solidFill>
                              <a:srgbClr val="C00000"/>
                            </a:solidFill>
                            <a:effectLst>
                              <a:outerShdw blurRad="38100" dist="38100" dir="2700000" algn="tl">
                                <a:srgbClr val="000000">
                                  <a:alpha val="43137"/>
                                </a:srgbClr>
                              </a:outerShdw>
                            </a:effectLst>
                            <a:latin typeface="Cambria Math" panose="02040503050406030204" pitchFamily="18" charset="0"/>
                          </a:rPr>
                          <m:t>𝒈</m:t>
                        </m:r>
                      </m:e>
                    </m:acc>
                    <m:r>
                      <a:rPr lang="en-GB" sz="6000" b="1" i="1" dirty="0">
                        <a:solidFill>
                          <a:srgbClr val="C00000"/>
                        </a:solidFill>
                        <a:effectLst>
                          <a:outerShdw blurRad="38100" dist="38100" dir="2700000" algn="tl">
                            <a:srgbClr val="000000">
                              <a:alpha val="43137"/>
                            </a:srgbClr>
                          </a:outerShdw>
                        </a:effectLst>
                        <a:latin typeface="Cambria Math" panose="02040503050406030204" pitchFamily="18" charset="0"/>
                      </a:rPr>
                      <m:t>𝑰𝑺</m:t>
                    </m:r>
                  </m:oMath>
                </a14:m>
                <a:r>
                  <a:rPr lang="en-GB" sz="6000" b="1" dirty="0">
                    <a:solidFill>
                      <a:srgbClr val="C00000"/>
                    </a:solidFill>
                    <a:effectLst>
                      <a:outerShdw blurRad="38100" dist="38100" dir="2700000" algn="tl">
                        <a:srgbClr val="000000">
                          <a:alpha val="43137"/>
                        </a:srgbClr>
                      </a:outerShdw>
                    </a:effectLst>
                    <a:latin typeface="Comic Sans MS" panose="030F0702030302020204" pitchFamily="66" charset="0"/>
                  </a:rPr>
                  <a:t> </a:t>
                </a:r>
                <a:r>
                  <a:rPr lang="en-GB" sz="6000" b="1" dirty="0" smtClean="0">
                    <a:solidFill>
                      <a:srgbClr val="C00000"/>
                    </a:solidFill>
                    <a:effectLst>
                      <a:outerShdw blurRad="38100" dist="38100" dir="2700000" algn="tl">
                        <a:srgbClr val="000000">
                          <a:alpha val="43137"/>
                        </a:srgbClr>
                      </a:outerShdw>
                    </a:effectLst>
                    <a:latin typeface="Comic Sans MS" panose="030F0702030302020204" pitchFamily="66" charset="0"/>
                  </a:rPr>
                  <a:t>experiment at CERN</a:t>
                </a:r>
                <a:endParaRPr lang="en-GB" sz="6000"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200723" y="1275167"/>
                <a:ext cx="8140518" cy="3023442"/>
              </a:xfrm>
              <a:blipFill rotWithShape="0">
                <a:blip r:embed="rId3"/>
                <a:stretch>
                  <a:fillRect l="-2247" r="-2772" b="-5242"/>
                </a:stretch>
              </a:blipFill>
            </p:spPr>
            <p:txBody>
              <a:bodyPr/>
              <a:lstStyle/>
              <a:p>
                <a:r>
                  <a:rPr lang="it-IT">
                    <a:noFill/>
                  </a:rPr>
                  <a:t> </a:t>
                </a:r>
              </a:p>
            </p:txBody>
          </p:sp>
        </mc:Fallback>
      </mc:AlternateContent>
      <p:sp>
        <p:nvSpPr>
          <p:cNvPr id="12" name="WordArt 56"/>
          <p:cNvSpPr>
            <a:spLocks noChangeArrowheads="1" noChangeShapeType="1" noTextEdit="1"/>
          </p:cNvSpPr>
          <p:nvPr/>
        </p:nvSpPr>
        <p:spPr bwMode="auto">
          <a:xfrm>
            <a:off x="107954" y="115894"/>
            <a:ext cx="981075" cy="5111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GB" sz="3600" kern="10" dirty="0">
                <a:ln w="9525">
                  <a:solidFill>
                    <a:srgbClr val="5B9BD5"/>
                  </a:solidFill>
                  <a:round/>
                  <a:headEnd/>
                  <a:tailEnd/>
                </a:ln>
                <a:solidFill>
                  <a:srgbClr val="0000FF"/>
                </a:solidFill>
                <a:latin typeface="Impact" panose="020B0806030902050204" pitchFamily="34" charset="0"/>
              </a:rPr>
              <a:t>AEGIS</a:t>
            </a:r>
          </a:p>
        </p:txBody>
      </p:sp>
      <p:sp>
        <p:nvSpPr>
          <p:cNvPr id="14" name="Segnaposto contenuto 2"/>
          <p:cNvSpPr txBox="1">
            <a:spLocks/>
          </p:cNvSpPr>
          <p:nvPr/>
        </p:nvSpPr>
        <p:spPr>
          <a:xfrm>
            <a:off x="1489178" y="4298608"/>
            <a:ext cx="6165643" cy="9105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2400" b="1" dirty="0">
                <a:solidFill>
                  <a:prstClr val="black"/>
                </a:solidFill>
                <a:latin typeface="Comic Sans MS" panose="030F0702030302020204" pitchFamily="66" charset="0"/>
              </a:rPr>
              <a:t>Zeudi </a:t>
            </a:r>
            <a:r>
              <a:rPr lang="it-IT" sz="2400" b="1" dirty="0" smtClean="0">
                <a:solidFill>
                  <a:prstClr val="black"/>
                </a:solidFill>
                <a:latin typeface="Comic Sans MS" panose="030F0702030302020204" pitchFamily="66" charset="0"/>
              </a:rPr>
              <a:t>Mazzotta</a:t>
            </a:r>
            <a:r>
              <a:rPr lang="it-IT" sz="2400" dirty="0" smtClean="0">
                <a:solidFill>
                  <a:prstClr val="black"/>
                </a:solidFill>
                <a:latin typeface="Comic Sans MS" panose="030F0702030302020204" pitchFamily="66" charset="0"/>
              </a:rPr>
              <a:t>*</a:t>
            </a:r>
          </a:p>
          <a:p>
            <a:pPr marL="0" indent="0" algn="ctr">
              <a:buNone/>
            </a:pPr>
            <a:r>
              <a:rPr lang="it-IT" sz="2400" dirty="0" smtClean="0">
                <a:solidFill>
                  <a:prstClr val="black"/>
                </a:solidFill>
                <a:latin typeface="Comic Sans MS" panose="030F0702030302020204" pitchFamily="66" charset="0"/>
              </a:rPr>
              <a:t>On </a:t>
            </a:r>
            <a:r>
              <a:rPr lang="it-IT" sz="2400" dirty="0" err="1" smtClean="0">
                <a:solidFill>
                  <a:prstClr val="black"/>
                </a:solidFill>
                <a:latin typeface="Comic Sans MS" panose="030F0702030302020204" pitchFamily="66" charset="0"/>
              </a:rPr>
              <a:t>behalf</a:t>
            </a:r>
            <a:r>
              <a:rPr lang="it-IT" sz="2400" dirty="0" smtClean="0">
                <a:solidFill>
                  <a:prstClr val="black"/>
                </a:solidFill>
                <a:latin typeface="Comic Sans MS" panose="030F0702030302020204" pitchFamily="66" charset="0"/>
              </a:rPr>
              <a:t> of the </a:t>
            </a:r>
            <a:r>
              <a:rPr lang="it-IT" sz="2400" b="1" dirty="0" err="1" smtClean="0">
                <a:solidFill>
                  <a:prstClr val="black"/>
                </a:solidFill>
                <a:latin typeface="Comic Sans MS" panose="030F0702030302020204" pitchFamily="66" charset="0"/>
              </a:rPr>
              <a:t>AEgIS</a:t>
            </a:r>
            <a:r>
              <a:rPr lang="it-IT" sz="2400" b="1" dirty="0" smtClean="0">
                <a:solidFill>
                  <a:prstClr val="black"/>
                </a:solidFill>
                <a:latin typeface="Comic Sans MS" panose="030F0702030302020204" pitchFamily="66" charset="0"/>
              </a:rPr>
              <a:t> </a:t>
            </a:r>
            <a:r>
              <a:rPr lang="it-IT" sz="2400" b="1" dirty="0" err="1" smtClean="0">
                <a:solidFill>
                  <a:prstClr val="black"/>
                </a:solidFill>
                <a:latin typeface="Comic Sans MS" panose="030F0702030302020204" pitchFamily="66" charset="0"/>
              </a:rPr>
              <a:t>collaboration</a:t>
            </a:r>
            <a:endParaRPr lang="it-IT" sz="2400" b="1" dirty="0" smtClean="0">
              <a:solidFill>
                <a:prstClr val="black"/>
              </a:solidFill>
              <a:latin typeface="Comic Sans MS" panose="030F0702030302020204" pitchFamily="66" charset="0"/>
            </a:endParaRPr>
          </a:p>
          <a:p>
            <a:pPr marL="0" indent="0" algn="ctr">
              <a:buNone/>
            </a:pPr>
            <a:r>
              <a:rPr lang="it-IT" sz="1800" dirty="0" smtClean="0">
                <a:solidFill>
                  <a:prstClr val="black"/>
                </a:solidFill>
                <a:latin typeface="Comic Sans MS" panose="030F0702030302020204" pitchFamily="66" charset="0"/>
              </a:rPr>
              <a:t>from</a:t>
            </a:r>
          </a:p>
          <a:p>
            <a:pPr marL="0" indent="0" algn="ctr">
              <a:buNone/>
            </a:pPr>
            <a:r>
              <a:rPr lang="it-IT" sz="1800" dirty="0" smtClean="0">
                <a:solidFill>
                  <a:prstClr val="black"/>
                </a:solidFill>
                <a:latin typeface="Comic Sans MS" panose="030F0702030302020204" pitchFamily="66" charset="0"/>
              </a:rPr>
              <a:t>Università degli studi di Milano</a:t>
            </a:r>
          </a:p>
          <a:p>
            <a:pPr marL="0" indent="0" algn="ctr">
              <a:buNone/>
            </a:pPr>
            <a:r>
              <a:rPr lang="it-IT" sz="1800" dirty="0" smtClean="0">
                <a:solidFill>
                  <a:prstClr val="black"/>
                </a:solidFill>
                <a:latin typeface="Comic Sans MS" panose="030F0702030302020204" pitchFamily="66" charset="0"/>
              </a:rPr>
              <a:t>Istituto Nazionale di Fisica Nucleare</a:t>
            </a:r>
            <a:endParaRPr lang="it-IT" sz="1800" dirty="0">
              <a:solidFill>
                <a:prstClr val="black"/>
              </a:solidFill>
              <a:latin typeface="Comic Sans MS" panose="030F0702030302020204" pitchFamily="66" charset="0"/>
            </a:endParaRPr>
          </a:p>
        </p:txBody>
      </p:sp>
      <p:pic>
        <p:nvPicPr>
          <p:cNvPr id="326"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5470" y="5992923"/>
            <a:ext cx="720093"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329" name="Picture 34"/>
          <p:cNvPicPr>
            <a:picLocks noChangeAspect="1"/>
          </p:cNvPicPr>
          <p:nvPr/>
        </p:nvPicPr>
        <p:blipFill>
          <a:blip r:embed="rId5"/>
          <a:stretch>
            <a:fillRect/>
          </a:stretch>
        </p:blipFill>
        <p:spPr>
          <a:xfrm>
            <a:off x="200723" y="5920924"/>
            <a:ext cx="795536" cy="791999"/>
          </a:xfrm>
          <a:prstGeom prst="rect">
            <a:avLst/>
          </a:prstGeom>
        </p:spPr>
      </p:pic>
      <p:pic>
        <p:nvPicPr>
          <p:cNvPr id="331"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5470" y="115894"/>
            <a:ext cx="721441" cy="721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1356835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in short</a:t>
            </a:r>
            <a:endParaRPr lang="en-GB" sz="4500" b="1" dirty="0">
              <a:solidFill>
                <a:schemeClr val="accent1">
                  <a:lumMod val="50000"/>
                </a:schemeClr>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10</a:t>
            </a:fld>
            <a:endParaRPr lang="en-GB">
              <a:latin typeface="Comic Sans MS" panose="030F0702030302020204" pitchFamily="66" charset="0"/>
            </a:endParaRPr>
          </a:p>
        </p:txBody>
      </p:sp>
      <p:pic>
        <p:nvPicPr>
          <p:cNvPr id="6" name="Immagine 5"/>
          <p:cNvPicPr>
            <a:picLocks noChangeAspect="1"/>
          </p:cNvPicPr>
          <p:nvPr/>
        </p:nvPicPr>
        <p:blipFill rotWithShape="1">
          <a:blip r:embed="rId3"/>
          <a:srcRect l="3550" t="17681" r="54823" b="13733"/>
          <a:stretch/>
        </p:blipFill>
        <p:spPr>
          <a:xfrm>
            <a:off x="0" y="942630"/>
            <a:ext cx="8220628" cy="5241592"/>
          </a:xfrm>
          <a:prstGeom prst="rect">
            <a:avLst/>
          </a:prstGeom>
        </p:spPr>
      </p:pic>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l="21822" t="2432" b="15694"/>
          <a:stretch/>
        </p:blipFill>
        <p:spPr>
          <a:xfrm>
            <a:off x="6115051" y="2263176"/>
            <a:ext cx="2999124" cy="4186296"/>
          </a:xfrm>
          <a:prstGeom prst="rect">
            <a:avLst/>
          </a:prstGeom>
          <a:solidFill>
            <a:schemeClr val="bg1"/>
          </a:solidFill>
        </p:spPr>
      </p:pic>
      <p:sp>
        <p:nvSpPr>
          <p:cNvPr id="41" name="CasellaDiTesto 40"/>
          <p:cNvSpPr txBox="1"/>
          <p:nvPr/>
        </p:nvSpPr>
        <p:spPr>
          <a:xfrm>
            <a:off x="217170" y="4732020"/>
            <a:ext cx="777240" cy="646331"/>
          </a:xfrm>
          <a:prstGeom prst="rect">
            <a:avLst/>
          </a:prstGeom>
          <a:noFill/>
        </p:spPr>
        <p:txBody>
          <a:bodyPr wrap="square" rtlCol="0">
            <a:spAutoFit/>
          </a:bodyPr>
          <a:lstStyle/>
          <a:p>
            <a:r>
              <a:rPr lang="it-IT" b="1" dirty="0">
                <a:latin typeface="Comic Sans MS" panose="030F0702030302020204" pitchFamily="66" charset="0"/>
              </a:rPr>
              <a:t>e+ </a:t>
            </a:r>
            <a:r>
              <a:rPr lang="it-IT" b="1" dirty="0" err="1" smtClean="0">
                <a:latin typeface="Comic Sans MS" panose="030F0702030302020204" pitchFamily="66" charset="0"/>
              </a:rPr>
              <a:t>beam</a:t>
            </a:r>
            <a:endParaRPr lang="en-GB" b="1" dirty="0">
              <a:latin typeface="Comic Sans MS" panose="030F0702030302020204" pitchFamily="66" charset="0"/>
            </a:endParaRPr>
          </a:p>
        </p:txBody>
      </p:sp>
      <p:cxnSp>
        <p:nvCxnSpPr>
          <p:cNvPr id="42" name="Connettore 2 41"/>
          <p:cNvCxnSpPr/>
          <p:nvPr/>
        </p:nvCxnSpPr>
        <p:spPr>
          <a:xfrm flipV="1">
            <a:off x="383785" y="5203410"/>
            <a:ext cx="827795" cy="385251"/>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43" name="CasellaDiTesto 42"/>
          <p:cNvSpPr txBox="1"/>
          <p:nvPr/>
        </p:nvSpPr>
        <p:spPr>
          <a:xfrm>
            <a:off x="71405" y="1767869"/>
            <a:ext cx="1896880" cy="1200329"/>
          </a:xfrm>
          <a:prstGeom prst="rect">
            <a:avLst/>
          </a:prstGeom>
          <a:noFill/>
        </p:spPr>
        <p:txBody>
          <a:bodyPr wrap="square" rtlCol="0">
            <a:spAutoFit/>
          </a:bodyPr>
          <a:lstStyle/>
          <a:p>
            <a:r>
              <a:rPr lang="it-IT" b="1" dirty="0" err="1" smtClean="0">
                <a:latin typeface="Comic Sans MS" panose="030F0702030302020204" pitchFamily="66" charset="0"/>
              </a:rPr>
              <a:t>Antiprotons</a:t>
            </a:r>
            <a:r>
              <a:rPr lang="it-IT" b="1" dirty="0" smtClean="0">
                <a:latin typeface="Comic Sans MS" panose="030F0702030302020204" pitchFamily="66" charset="0"/>
              </a:rPr>
              <a:t> from CERN AD</a:t>
            </a:r>
          </a:p>
          <a:p>
            <a:r>
              <a:rPr lang="it-IT" b="1" dirty="0" smtClean="0">
                <a:latin typeface="Comic Sans MS" panose="030F0702030302020204" pitchFamily="66" charset="0"/>
              </a:rPr>
              <a:t>(</a:t>
            </a:r>
            <a:r>
              <a:rPr lang="it-IT" b="1" dirty="0" err="1" smtClean="0">
                <a:latin typeface="Comic Sans MS" panose="030F0702030302020204" pitchFamily="66" charset="0"/>
              </a:rPr>
              <a:t>Antiproton</a:t>
            </a:r>
            <a:r>
              <a:rPr lang="it-IT" b="1" dirty="0" smtClean="0">
                <a:latin typeface="Comic Sans MS" panose="030F0702030302020204" pitchFamily="66" charset="0"/>
              </a:rPr>
              <a:t> </a:t>
            </a:r>
            <a:r>
              <a:rPr lang="it-IT" b="1" dirty="0" err="1" smtClean="0">
                <a:latin typeface="Comic Sans MS" panose="030F0702030302020204" pitchFamily="66" charset="0"/>
              </a:rPr>
              <a:t>Decelerator</a:t>
            </a:r>
            <a:r>
              <a:rPr lang="it-IT" b="1" dirty="0">
                <a:latin typeface="Comic Sans MS" panose="030F0702030302020204" pitchFamily="66" charset="0"/>
              </a:rPr>
              <a:t>)</a:t>
            </a:r>
            <a:endParaRPr lang="en-GB" b="1" dirty="0">
              <a:latin typeface="Comic Sans MS" panose="030F0702030302020204" pitchFamily="66" charset="0"/>
            </a:endParaRPr>
          </a:p>
        </p:txBody>
      </p:sp>
      <p:cxnSp>
        <p:nvCxnSpPr>
          <p:cNvPr id="44" name="Connettore 2 43"/>
          <p:cNvCxnSpPr/>
          <p:nvPr/>
        </p:nvCxnSpPr>
        <p:spPr>
          <a:xfrm flipH="1">
            <a:off x="513471" y="2968198"/>
            <a:ext cx="115179" cy="871706"/>
          </a:xfrm>
          <a:prstGeom prst="straightConnector1">
            <a:avLst/>
          </a:prstGeom>
          <a:ln w="38100">
            <a:solidFill>
              <a:srgbClr val="0083E6"/>
            </a:solidFill>
            <a:tailEnd type="triangle"/>
          </a:ln>
        </p:spPr>
        <p:style>
          <a:lnRef idx="1">
            <a:schemeClr val="accent1"/>
          </a:lnRef>
          <a:fillRef idx="0">
            <a:schemeClr val="accent1"/>
          </a:fillRef>
          <a:effectRef idx="0">
            <a:schemeClr val="accent1"/>
          </a:effectRef>
          <a:fontRef idx="minor">
            <a:schemeClr val="tx1"/>
          </a:fontRef>
        </p:style>
      </p:cxnSp>
      <p:sp>
        <p:nvSpPr>
          <p:cNvPr id="49" name="Rettangolo 48"/>
          <p:cNvSpPr/>
          <p:nvPr/>
        </p:nvSpPr>
        <p:spPr>
          <a:xfrm>
            <a:off x="71405" y="3624139"/>
            <a:ext cx="402674" cy="369332"/>
          </a:xfrm>
          <a:prstGeom prst="rect">
            <a:avLst/>
          </a:prstGeom>
          <a:solidFill>
            <a:schemeClr val="bg1"/>
          </a:solidFill>
        </p:spPr>
        <p:txBody>
          <a:bodyPr wrap="square">
            <a:spAutoFit/>
          </a:bodyPr>
          <a:lstStyle/>
          <a:p>
            <a:r>
              <a:rPr lang="it-IT" b="1" dirty="0" smtClean="0">
                <a:latin typeface="Comic Sans MS" panose="030F0702030302020204" pitchFamily="66" charset="0"/>
              </a:rPr>
              <a:t>p</a:t>
            </a:r>
            <a:r>
              <a:rPr lang="it-IT" b="1" baseline="30000" dirty="0" smtClean="0">
                <a:latin typeface="Comic Sans MS" panose="030F0702030302020204" pitchFamily="66" charset="0"/>
              </a:rPr>
              <a:t>-</a:t>
            </a:r>
            <a:endParaRPr lang="en-GB" baseline="30000" dirty="0"/>
          </a:p>
        </p:txBody>
      </p:sp>
      <p:cxnSp>
        <p:nvCxnSpPr>
          <p:cNvPr id="50" name="Connettore 2 49"/>
          <p:cNvCxnSpPr/>
          <p:nvPr/>
        </p:nvCxnSpPr>
        <p:spPr>
          <a:xfrm flipH="1">
            <a:off x="8142335" y="2607405"/>
            <a:ext cx="298680" cy="519647"/>
          </a:xfrm>
          <a:prstGeom prst="straightConnector1">
            <a:avLst/>
          </a:prstGeom>
          <a:ln w="7620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Connettore 2 53"/>
          <p:cNvCxnSpPr/>
          <p:nvPr/>
        </p:nvCxnSpPr>
        <p:spPr>
          <a:xfrm flipH="1">
            <a:off x="7921620" y="2084292"/>
            <a:ext cx="441431" cy="662910"/>
          </a:xfrm>
          <a:prstGeom prst="straightConnector1">
            <a:avLst/>
          </a:prstGeom>
          <a:ln w="76200">
            <a:solidFill>
              <a:srgbClr val="0000CC"/>
            </a:solidFill>
            <a:tailEnd type="triangle" w="sm" len="sm"/>
          </a:ln>
        </p:spPr>
        <p:style>
          <a:lnRef idx="1">
            <a:schemeClr val="accent1"/>
          </a:lnRef>
          <a:fillRef idx="0">
            <a:schemeClr val="accent1"/>
          </a:fillRef>
          <a:effectRef idx="0">
            <a:schemeClr val="accent1"/>
          </a:effectRef>
          <a:fontRef idx="minor">
            <a:schemeClr val="tx1"/>
          </a:fontRef>
        </p:style>
      </p:cxnSp>
      <p:sp>
        <p:nvSpPr>
          <p:cNvPr id="57" name="Rettangolo 56"/>
          <p:cNvSpPr/>
          <p:nvPr/>
        </p:nvSpPr>
        <p:spPr>
          <a:xfrm>
            <a:off x="8450925" y="2320766"/>
            <a:ext cx="402674" cy="369332"/>
          </a:xfrm>
          <a:prstGeom prst="rect">
            <a:avLst/>
          </a:prstGeom>
          <a:solidFill>
            <a:schemeClr val="bg1"/>
          </a:solidFill>
          <a:ln w="57150">
            <a:solidFill>
              <a:srgbClr val="C00000"/>
            </a:solidFill>
          </a:ln>
        </p:spPr>
        <p:txBody>
          <a:bodyPr wrap="none">
            <a:spAutoFit/>
          </a:bodyPr>
          <a:lstStyle/>
          <a:p>
            <a:r>
              <a:rPr lang="it-IT" b="1" dirty="0" smtClean="0">
                <a:latin typeface="Comic Sans MS" panose="030F0702030302020204" pitchFamily="66" charset="0"/>
              </a:rPr>
              <a:t>p</a:t>
            </a:r>
            <a:r>
              <a:rPr lang="it-IT" b="1" baseline="30000" dirty="0" smtClean="0">
                <a:latin typeface="Comic Sans MS" panose="030F0702030302020204" pitchFamily="66" charset="0"/>
              </a:rPr>
              <a:t>-</a:t>
            </a:r>
            <a:endParaRPr lang="en-GB" baseline="30000" dirty="0"/>
          </a:p>
        </p:txBody>
      </p:sp>
      <p:sp>
        <p:nvSpPr>
          <p:cNvPr id="58" name="Rettangolo 57"/>
          <p:cNvSpPr/>
          <p:nvPr/>
        </p:nvSpPr>
        <p:spPr>
          <a:xfrm>
            <a:off x="8325843" y="1767869"/>
            <a:ext cx="455574" cy="369332"/>
          </a:xfrm>
          <a:prstGeom prst="rect">
            <a:avLst/>
          </a:prstGeom>
          <a:solidFill>
            <a:schemeClr val="bg1"/>
          </a:solidFill>
          <a:ln w="57150">
            <a:solidFill>
              <a:srgbClr val="0000CC"/>
            </a:solidFill>
          </a:ln>
        </p:spPr>
        <p:txBody>
          <a:bodyPr wrap="none">
            <a:spAutoFit/>
          </a:bodyPr>
          <a:lstStyle/>
          <a:p>
            <a:r>
              <a:rPr lang="it-IT" b="1" dirty="0">
                <a:latin typeface="Comic Sans MS" panose="030F0702030302020204" pitchFamily="66" charset="0"/>
              </a:rPr>
              <a:t>e</a:t>
            </a:r>
            <a:r>
              <a:rPr lang="it-IT" b="1" dirty="0" smtClean="0">
                <a:latin typeface="Comic Sans MS" panose="030F0702030302020204" pitchFamily="66" charset="0"/>
              </a:rPr>
              <a:t>+</a:t>
            </a:r>
            <a:endParaRPr lang="en-GB" baseline="30000" dirty="0"/>
          </a:p>
        </p:txBody>
      </p:sp>
      <p:cxnSp>
        <p:nvCxnSpPr>
          <p:cNvPr id="62" name="Connettore 2 61"/>
          <p:cNvCxnSpPr/>
          <p:nvPr/>
        </p:nvCxnSpPr>
        <p:spPr>
          <a:xfrm flipV="1">
            <a:off x="212901" y="3819407"/>
            <a:ext cx="827795" cy="38525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02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par>
                                <p:cTn id="8" presetID="22" presetClass="entr" presetSubtype="8"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right)">
                                      <p:cBhvr>
                                        <p:cTn id="22" dur="500"/>
                                        <p:tgtEl>
                                          <p:spTgt spid="54"/>
                                        </p:tgtEl>
                                      </p:cBhvr>
                                    </p:animEffect>
                                  </p:childTnLst>
                                </p:cTn>
                              </p:par>
                              <p:par>
                                <p:cTn id="23" presetID="22" presetClass="entr" presetSubtype="2"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9"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in short</a:t>
            </a:r>
            <a:endParaRPr lang="en-GB" sz="4500" b="1" dirty="0">
              <a:solidFill>
                <a:schemeClr val="accent1">
                  <a:lumMod val="50000"/>
                </a:schemeClr>
              </a:solidFill>
              <a:latin typeface="Comic Sans MS" panose="030F0702030302020204" pitchFamily="66" charset="0"/>
            </a:endParaRPr>
          </a:p>
        </p:txBody>
      </p:sp>
      <p:pic>
        <p:nvPicPr>
          <p:cNvPr id="6" name="Immagine 5"/>
          <p:cNvPicPr>
            <a:picLocks noChangeAspect="1"/>
          </p:cNvPicPr>
          <p:nvPr/>
        </p:nvPicPr>
        <p:blipFill rotWithShape="1">
          <a:blip r:embed="rId3"/>
          <a:srcRect l="3550" t="17681" r="54823" b="13733"/>
          <a:stretch/>
        </p:blipFill>
        <p:spPr>
          <a:xfrm>
            <a:off x="0" y="942630"/>
            <a:ext cx="8220628" cy="5241592"/>
          </a:xfrm>
          <a:prstGeom prst="rect">
            <a:avLst/>
          </a:prstGeom>
        </p:spPr>
      </p:pic>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a:latin typeface="Comic Sans MS" panose="030F0702030302020204" pitchFamily="66" charset="0"/>
            </a:endParaRPr>
          </a:p>
        </p:txBody>
      </p:sp>
      <p:pic>
        <p:nvPicPr>
          <p:cNvPr id="48" name="Immagine 47"/>
          <p:cNvPicPr>
            <a:picLocks noChangeAspect="1"/>
          </p:cNvPicPr>
          <p:nvPr/>
        </p:nvPicPr>
        <p:blipFill rotWithShape="1">
          <a:blip r:embed="rId4">
            <a:extLst>
              <a:ext uri="{28A0092B-C50C-407E-A947-70E740481C1C}">
                <a14:useLocalDpi xmlns:a14="http://schemas.microsoft.com/office/drawing/2010/main" val="0"/>
              </a:ext>
            </a:extLst>
          </a:blip>
          <a:srcRect l="21822" t="2432" b="15694"/>
          <a:stretch/>
        </p:blipFill>
        <p:spPr>
          <a:xfrm>
            <a:off x="6115051" y="2263176"/>
            <a:ext cx="2999124" cy="4186296"/>
          </a:xfrm>
          <a:prstGeom prst="rect">
            <a:avLst/>
          </a:prstGeom>
          <a:solidFill>
            <a:schemeClr val="bg1"/>
          </a:solidFill>
        </p:spPr>
      </p:pic>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11</a:t>
            </a:fld>
            <a:endParaRPr lang="en-GB">
              <a:latin typeface="Comic Sans MS" panose="030F0702030302020204" pitchFamily="66" charset="0"/>
            </a:endParaRPr>
          </a:p>
        </p:txBody>
      </p:sp>
      <p:sp>
        <p:nvSpPr>
          <p:cNvPr id="8" name="Ovale 7"/>
          <p:cNvSpPr/>
          <p:nvPr/>
        </p:nvSpPr>
        <p:spPr>
          <a:xfrm rot="20162554">
            <a:off x="-64368" y="3800052"/>
            <a:ext cx="5495222" cy="1505460"/>
          </a:xfrm>
          <a:prstGeom prst="ellipse">
            <a:avLst/>
          </a:prstGeom>
          <a:noFill/>
          <a:ln w="38100">
            <a:solidFill>
              <a:srgbClr val="008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Connettore 2 21"/>
          <p:cNvCxnSpPr>
            <a:stCxn id="23" idx="1"/>
            <a:endCxn id="8" idx="6"/>
          </p:cNvCxnSpPr>
          <p:nvPr/>
        </p:nvCxnSpPr>
        <p:spPr>
          <a:xfrm flipH="1">
            <a:off x="5194140" y="3087737"/>
            <a:ext cx="2184605" cy="349356"/>
          </a:xfrm>
          <a:prstGeom prst="straightConnector1">
            <a:avLst/>
          </a:prstGeom>
          <a:ln w="38100">
            <a:solidFill>
              <a:srgbClr val="0083E6"/>
            </a:solidFill>
            <a:tailEnd type="triangle"/>
          </a:ln>
        </p:spPr>
        <p:style>
          <a:lnRef idx="1">
            <a:schemeClr val="accent1"/>
          </a:lnRef>
          <a:fillRef idx="0">
            <a:schemeClr val="accent1"/>
          </a:fillRef>
          <a:effectRef idx="0">
            <a:schemeClr val="accent1"/>
          </a:effectRef>
          <a:fontRef idx="minor">
            <a:schemeClr val="tx1"/>
          </a:fontRef>
        </p:style>
      </p:cxnSp>
      <p:sp>
        <p:nvSpPr>
          <p:cNvPr id="23" name="Ovale 22"/>
          <p:cNvSpPr/>
          <p:nvPr/>
        </p:nvSpPr>
        <p:spPr>
          <a:xfrm rot="18851648">
            <a:off x="7273654" y="2652620"/>
            <a:ext cx="1065369" cy="651003"/>
          </a:xfrm>
          <a:prstGeom prst="ellipse">
            <a:avLst/>
          </a:prstGeom>
          <a:noFill/>
          <a:ln w="38100">
            <a:solidFill>
              <a:srgbClr val="008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Connettore 2 31"/>
          <p:cNvCxnSpPr/>
          <p:nvPr/>
        </p:nvCxnSpPr>
        <p:spPr>
          <a:xfrm flipH="1" flipV="1">
            <a:off x="5194141" y="4061317"/>
            <a:ext cx="360429" cy="36491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4" name="Immagin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2524" y="245844"/>
            <a:ext cx="3241476" cy="2083806"/>
          </a:xfrm>
          <a:prstGeom prst="rect">
            <a:avLst/>
          </a:prstGeom>
        </p:spPr>
      </p:pic>
      <p:cxnSp>
        <p:nvCxnSpPr>
          <p:cNvPr id="25" name="Connettore 2 24"/>
          <p:cNvCxnSpPr/>
          <p:nvPr/>
        </p:nvCxnSpPr>
        <p:spPr>
          <a:xfrm flipV="1">
            <a:off x="2686050" y="4014960"/>
            <a:ext cx="827795" cy="385251"/>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3096650" y="4732020"/>
            <a:ext cx="1772530" cy="923330"/>
          </a:xfrm>
          <a:prstGeom prst="rect">
            <a:avLst/>
          </a:prstGeom>
          <a:noFill/>
        </p:spPr>
        <p:txBody>
          <a:bodyPr wrap="square" rtlCol="0">
            <a:spAutoFit/>
          </a:bodyPr>
          <a:lstStyle/>
          <a:p>
            <a:r>
              <a:rPr lang="it-IT" b="1" dirty="0">
                <a:latin typeface="Comic Sans MS" panose="030F0702030302020204" pitchFamily="66" charset="0"/>
              </a:rPr>
              <a:t>e</a:t>
            </a:r>
            <a:r>
              <a:rPr lang="it-IT" b="1" dirty="0" smtClean="0">
                <a:latin typeface="Comic Sans MS" panose="030F0702030302020204" pitchFamily="66" charset="0"/>
              </a:rPr>
              <a:t>+ </a:t>
            </a:r>
            <a:r>
              <a:rPr lang="it-IT" b="1" dirty="0" err="1" smtClean="0">
                <a:latin typeface="Comic Sans MS" panose="030F0702030302020204" pitchFamily="66" charset="0"/>
              </a:rPr>
              <a:t>pulse</a:t>
            </a:r>
            <a:r>
              <a:rPr lang="it-IT" b="1" dirty="0" smtClean="0">
                <a:latin typeface="Comic Sans MS" panose="030F0702030302020204" pitchFamily="66" charset="0"/>
              </a:rPr>
              <a:t> dumping and </a:t>
            </a:r>
            <a:r>
              <a:rPr lang="it-IT" b="1" dirty="0" err="1" smtClean="0">
                <a:latin typeface="Comic Sans MS" panose="030F0702030302020204" pitchFamily="66" charset="0"/>
              </a:rPr>
              <a:t>acceleration</a:t>
            </a:r>
            <a:endParaRPr lang="en-GB" b="1" dirty="0">
              <a:latin typeface="Comic Sans MS" panose="030F0702030302020204" pitchFamily="66" charset="0"/>
            </a:endParaRPr>
          </a:p>
        </p:txBody>
      </p:sp>
      <p:sp>
        <p:nvSpPr>
          <p:cNvPr id="40" name="CasellaDiTesto 39"/>
          <p:cNvSpPr txBox="1"/>
          <p:nvPr/>
        </p:nvSpPr>
        <p:spPr>
          <a:xfrm>
            <a:off x="7553544" y="4919511"/>
            <a:ext cx="1467165" cy="276999"/>
          </a:xfrm>
          <a:prstGeom prst="rect">
            <a:avLst/>
          </a:prstGeom>
          <a:solidFill>
            <a:schemeClr val="bg1"/>
          </a:solidFill>
          <a:ln w="38100">
            <a:solidFill>
              <a:srgbClr val="C00000"/>
            </a:solidFill>
          </a:ln>
        </p:spPr>
        <p:txBody>
          <a:bodyPr wrap="square" rtlCol="0">
            <a:spAutoFit/>
          </a:bodyPr>
          <a:lstStyle/>
          <a:p>
            <a:r>
              <a:rPr lang="it-IT" sz="1200" dirty="0" smtClean="0">
                <a:latin typeface="Comic Sans MS" panose="030F0702030302020204" pitchFamily="66" charset="0"/>
              </a:rPr>
              <a:t>4,5 Tesla </a:t>
            </a:r>
            <a:r>
              <a:rPr lang="it-IT" sz="1200" dirty="0" err="1" smtClean="0">
                <a:latin typeface="Comic Sans MS" panose="030F0702030302020204" pitchFamily="66" charset="0"/>
              </a:rPr>
              <a:t>magnet</a:t>
            </a:r>
            <a:endParaRPr lang="en-GB" sz="1200" dirty="0">
              <a:latin typeface="Comic Sans MS" panose="030F0702030302020204" pitchFamily="66" charset="0"/>
            </a:endParaRPr>
          </a:p>
        </p:txBody>
      </p:sp>
      <p:sp>
        <p:nvSpPr>
          <p:cNvPr id="41" name="Ovale 40"/>
          <p:cNvSpPr/>
          <p:nvPr/>
        </p:nvSpPr>
        <p:spPr>
          <a:xfrm rot="20526977">
            <a:off x="-34298" y="2590378"/>
            <a:ext cx="3820685" cy="15054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e 41"/>
          <p:cNvSpPr/>
          <p:nvPr/>
        </p:nvSpPr>
        <p:spPr>
          <a:xfrm rot="343974">
            <a:off x="6537244" y="3148380"/>
            <a:ext cx="1769649" cy="167621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Connettore 2 42"/>
          <p:cNvCxnSpPr>
            <a:stCxn id="42" idx="1"/>
            <a:endCxn id="41" idx="6"/>
          </p:cNvCxnSpPr>
          <p:nvPr/>
        </p:nvCxnSpPr>
        <p:spPr>
          <a:xfrm flipH="1" flipV="1">
            <a:off x="3694083" y="2756468"/>
            <a:ext cx="3164648" cy="57785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771085" y="1572033"/>
            <a:ext cx="1772530" cy="923330"/>
          </a:xfrm>
          <a:prstGeom prst="rect">
            <a:avLst/>
          </a:prstGeom>
          <a:noFill/>
        </p:spPr>
        <p:txBody>
          <a:bodyPr wrap="square" rtlCol="0">
            <a:spAutoFit/>
          </a:bodyPr>
          <a:lstStyle/>
          <a:p>
            <a:r>
              <a:rPr lang="it-IT" b="1" dirty="0" err="1" smtClean="0">
                <a:latin typeface="Comic Sans MS" panose="030F0702030302020204" pitchFamily="66" charset="0"/>
              </a:rPr>
              <a:t>antiprotons</a:t>
            </a:r>
            <a:r>
              <a:rPr lang="it-IT" b="1" dirty="0" smtClean="0">
                <a:latin typeface="Comic Sans MS" panose="030F0702030302020204" pitchFamily="66" charset="0"/>
              </a:rPr>
              <a:t> </a:t>
            </a:r>
            <a:r>
              <a:rPr lang="it-IT" b="1" u="sng" dirty="0" err="1" smtClean="0">
                <a:latin typeface="Comic Sans MS" panose="030F0702030302020204" pitchFamily="66" charset="0"/>
              </a:rPr>
              <a:t>cooling</a:t>
            </a:r>
            <a:r>
              <a:rPr lang="it-IT" b="1" dirty="0" smtClean="0">
                <a:latin typeface="Comic Sans MS" panose="030F0702030302020204" pitchFamily="66" charset="0"/>
              </a:rPr>
              <a:t> and </a:t>
            </a:r>
            <a:r>
              <a:rPr lang="it-IT" b="1" u="sng" dirty="0" err="1" smtClean="0">
                <a:latin typeface="Comic Sans MS" panose="030F0702030302020204" pitchFamily="66" charset="0"/>
              </a:rPr>
              <a:t>trapping</a:t>
            </a:r>
            <a:endParaRPr lang="en-GB" b="1" u="sng" dirty="0">
              <a:latin typeface="Comic Sans MS" panose="030F0702030302020204" pitchFamily="66" charset="0"/>
            </a:endParaRPr>
          </a:p>
        </p:txBody>
      </p:sp>
      <p:sp>
        <p:nvSpPr>
          <p:cNvPr id="45" name="Ovale 44"/>
          <p:cNvSpPr/>
          <p:nvPr/>
        </p:nvSpPr>
        <p:spPr>
          <a:xfrm rot="20522134">
            <a:off x="1748706" y="3168270"/>
            <a:ext cx="870385" cy="356871"/>
          </a:xfrm>
          <a:prstGeom prst="ellipse">
            <a:avLst/>
          </a:prstGeom>
          <a:gradFill flip="none" rotWithShape="1">
            <a:gsLst>
              <a:gs pos="0">
                <a:srgbClr val="FFC000"/>
              </a:gs>
              <a:gs pos="49000">
                <a:srgbClr val="FFC000">
                  <a:alpha val="50000"/>
                </a:srgbClr>
              </a:gs>
              <a:gs pos="77000">
                <a:srgbClr val="FFFF00">
                  <a:alpha val="25000"/>
                </a:srgbClr>
              </a:gs>
              <a:gs pos="100000">
                <a:srgbClr val="FFFF00">
                  <a:alpha val="1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ttangolo 45"/>
          <p:cNvSpPr/>
          <p:nvPr/>
        </p:nvSpPr>
        <p:spPr>
          <a:xfrm>
            <a:off x="1424272" y="3007211"/>
            <a:ext cx="402674" cy="369332"/>
          </a:xfrm>
          <a:prstGeom prst="rect">
            <a:avLst/>
          </a:prstGeom>
          <a:solidFill>
            <a:schemeClr val="bg1"/>
          </a:solidFill>
        </p:spPr>
        <p:txBody>
          <a:bodyPr wrap="square">
            <a:spAutoFit/>
          </a:bodyPr>
          <a:lstStyle/>
          <a:p>
            <a:r>
              <a:rPr lang="it-IT" b="1" dirty="0" smtClean="0">
                <a:latin typeface="Comic Sans MS" panose="030F0702030302020204" pitchFamily="66" charset="0"/>
              </a:rPr>
              <a:t>p</a:t>
            </a:r>
            <a:r>
              <a:rPr lang="it-IT" b="1" baseline="30000" dirty="0" smtClean="0">
                <a:latin typeface="Comic Sans MS" panose="030F0702030302020204" pitchFamily="66" charset="0"/>
              </a:rPr>
              <a:t>-</a:t>
            </a:r>
            <a:endParaRPr lang="en-GB" baseline="30000" dirty="0"/>
          </a:p>
        </p:txBody>
      </p:sp>
      <p:sp>
        <p:nvSpPr>
          <p:cNvPr id="47" name="Rettangolo 46"/>
          <p:cNvSpPr/>
          <p:nvPr/>
        </p:nvSpPr>
        <p:spPr>
          <a:xfrm>
            <a:off x="2178138" y="4243776"/>
            <a:ext cx="474772" cy="369332"/>
          </a:xfrm>
          <a:prstGeom prst="rect">
            <a:avLst/>
          </a:prstGeom>
          <a:solidFill>
            <a:schemeClr val="bg1"/>
          </a:solidFill>
        </p:spPr>
        <p:txBody>
          <a:bodyPr wrap="square">
            <a:spAutoFit/>
          </a:bodyPr>
          <a:lstStyle/>
          <a:p>
            <a:r>
              <a:rPr lang="it-IT" b="1" dirty="0">
                <a:latin typeface="Comic Sans MS" panose="030F0702030302020204" pitchFamily="66" charset="0"/>
              </a:rPr>
              <a:t>e</a:t>
            </a:r>
            <a:r>
              <a:rPr lang="it-IT" b="1" dirty="0" smtClean="0">
                <a:latin typeface="Comic Sans MS" panose="030F0702030302020204" pitchFamily="66" charset="0"/>
              </a:rPr>
              <a:t>+</a:t>
            </a:r>
            <a:endParaRPr lang="en-GB" baseline="30000" dirty="0"/>
          </a:p>
        </p:txBody>
      </p:sp>
      <p:sp>
        <p:nvSpPr>
          <p:cNvPr id="16" name="CasellaDiTesto 15"/>
          <p:cNvSpPr txBox="1"/>
          <p:nvPr/>
        </p:nvSpPr>
        <p:spPr>
          <a:xfrm>
            <a:off x="7868062" y="2201869"/>
            <a:ext cx="1275938" cy="276999"/>
          </a:xfrm>
          <a:prstGeom prst="rect">
            <a:avLst/>
          </a:prstGeom>
          <a:solidFill>
            <a:schemeClr val="bg1"/>
          </a:solidFill>
          <a:ln w="38100">
            <a:solidFill>
              <a:srgbClr val="0083E6"/>
            </a:solidFill>
          </a:ln>
        </p:spPr>
        <p:txBody>
          <a:bodyPr wrap="square" rtlCol="0">
            <a:spAutoFit/>
          </a:bodyPr>
          <a:lstStyle/>
          <a:p>
            <a:r>
              <a:rPr lang="it-IT" sz="1200" dirty="0" smtClean="0">
                <a:latin typeface="Comic Sans MS" panose="030F0702030302020204" pitchFamily="66" charset="0"/>
              </a:rPr>
              <a:t>e+ accumulator</a:t>
            </a:r>
            <a:endParaRPr lang="en-GB" sz="1200" dirty="0">
              <a:latin typeface="Comic Sans MS" panose="030F0702030302020204" pitchFamily="66" charset="0"/>
            </a:endParaRPr>
          </a:p>
        </p:txBody>
      </p:sp>
      <p:cxnSp>
        <p:nvCxnSpPr>
          <p:cNvPr id="55" name="Connettore 2 54"/>
          <p:cNvCxnSpPr/>
          <p:nvPr/>
        </p:nvCxnSpPr>
        <p:spPr>
          <a:xfrm flipH="1">
            <a:off x="7553545" y="2734148"/>
            <a:ext cx="440458" cy="512843"/>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58" name="Ovale 57"/>
          <p:cNvSpPr/>
          <p:nvPr/>
        </p:nvSpPr>
        <p:spPr>
          <a:xfrm rot="18494757">
            <a:off x="7129187" y="3689874"/>
            <a:ext cx="714927" cy="315504"/>
          </a:xfrm>
          <a:prstGeom prst="ellipse">
            <a:avLst/>
          </a:prstGeom>
          <a:gradFill flip="none" rotWithShape="1">
            <a:gsLst>
              <a:gs pos="0">
                <a:srgbClr val="FFC000"/>
              </a:gs>
              <a:gs pos="49000">
                <a:srgbClr val="FFC000">
                  <a:alpha val="50000"/>
                </a:srgbClr>
              </a:gs>
              <a:gs pos="77000">
                <a:srgbClr val="FFFF00">
                  <a:alpha val="25000"/>
                </a:srgbClr>
              </a:gs>
              <a:gs pos="100000">
                <a:srgbClr val="FFFF00">
                  <a:alpha val="1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740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4" grpId="0"/>
      <p:bldP spid="45" grpId="0" animBg="1"/>
      <p:bldP spid="46"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in short</a:t>
            </a:r>
            <a:endParaRPr lang="en-GB" sz="4500" b="1" dirty="0">
              <a:solidFill>
                <a:schemeClr val="accent1">
                  <a:lumMod val="50000"/>
                </a:schemeClr>
              </a:solidFill>
              <a:latin typeface="Comic Sans MS" panose="030F0702030302020204" pitchFamily="66" charset="0"/>
            </a:endParaRPr>
          </a:p>
        </p:txBody>
      </p:sp>
      <p:pic>
        <p:nvPicPr>
          <p:cNvPr id="6" name="Immagine 5"/>
          <p:cNvPicPr>
            <a:picLocks noChangeAspect="1"/>
          </p:cNvPicPr>
          <p:nvPr/>
        </p:nvPicPr>
        <p:blipFill rotWithShape="1">
          <a:blip r:embed="rId3"/>
          <a:srcRect l="3550" t="17681" r="54823" b="13733"/>
          <a:stretch/>
        </p:blipFill>
        <p:spPr>
          <a:xfrm>
            <a:off x="0" y="942630"/>
            <a:ext cx="8220628" cy="5241592"/>
          </a:xfrm>
          <a:prstGeom prst="rect">
            <a:avLst/>
          </a:prstGeom>
        </p:spPr>
      </p:pic>
      <p:pic>
        <p:nvPicPr>
          <p:cNvPr id="39" name="Immagine 38"/>
          <p:cNvPicPr>
            <a:picLocks noChangeAspect="1"/>
          </p:cNvPicPr>
          <p:nvPr/>
        </p:nvPicPr>
        <p:blipFill rotWithShape="1">
          <a:blip r:embed="rId4">
            <a:extLst>
              <a:ext uri="{28A0092B-C50C-407E-A947-70E740481C1C}">
                <a14:useLocalDpi xmlns:a14="http://schemas.microsoft.com/office/drawing/2010/main" val="0"/>
              </a:ext>
            </a:extLst>
          </a:blip>
          <a:srcRect l="21822" t="2432" b="15694"/>
          <a:stretch/>
        </p:blipFill>
        <p:spPr>
          <a:xfrm>
            <a:off x="6115051" y="2263176"/>
            <a:ext cx="2999124" cy="4186296"/>
          </a:xfrm>
          <a:prstGeom prst="rect">
            <a:avLst/>
          </a:prstGeom>
          <a:solidFill>
            <a:schemeClr val="bg1"/>
          </a:solidFill>
        </p:spPr>
      </p:pic>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12</a:t>
            </a:fld>
            <a:endParaRPr lang="en-GB">
              <a:latin typeface="Comic Sans MS" panose="030F0702030302020204" pitchFamily="66" charset="0"/>
            </a:endParaRPr>
          </a:p>
        </p:txBody>
      </p:sp>
      <p:sp>
        <p:nvSpPr>
          <p:cNvPr id="13" name="CasellaDiTesto 12"/>
          <p:cNvSpPr txBox="1"/>
          <p:nvPr/>
        </p:nvSpPr>
        <p:spPr>
          <a:xfrm>
            <a:off x="7703707" y="4080616"/>
            <a:ext cx="1275736" cy="276999"/>
          </a:xfrm>
          <a:prstGeom prst="rect">
            <a:avLst/>
          </a:prstGeom>
          <a:solidFill>
            <a:schemeClr val="bg1"/>
          </a:solidFill>
          <a:ln w="38100">
            <a:solidFill>
              <a:srgbClr val="FFFF00"/>
            </a:solidFill>
          </a:ln>
        </p:spPr>
        <p:txBody>
          <a:bodyPr wrap="square" rtlCol="0">
            <a:spAutoFit/>
          </a:bodyPr>
          <a:lstStyle/>
          <a:p>
            <a:r>
              <a:rPr lang="it-IT" sz="1200" dirty="0" smtClean="0">
                <a:latin typeface="Comic Sans MS" panose="030F0702030302020204" pitchFamily="66" charset="0"/>
              </a:rPr>
              <a:t>1 Tesla </a:t>
            </a:r>
            <a:r>
              <a:rPr lang="it-IT" sz="1200" dirty="0" err="1" smtClean="0">
                <a:latin typeface="Comic Sans MS" panose="030F0702030302020204" pitchFamily="66" charset="0"/>
              </a:rPr>
              <a:t>magnet</a:t>
            </a:r>
            <a:endParaRPr lang="en-GB" sz="1200" dirty="0">
              <a:latin typeface="Comic Sans MS" panose="030F0702030302020204" pitchFamily="66" charset="0"/>
            </a:endParaRPr>
          </a:p>
        </p:txBody>
      </p:sp>
      <p:cxnSp>
        <p:nvCxnSpPr>
          <p:cNvPr id="24" name="Connettore 2 23"/>
          <p:cNvCxnSpPr/>
          <p:nvPr/>
        </p:nvCxnSpPr>
        <p:spPr>
          <a:xfrm flipV="1">
            <a:off x="3744205" y="3370800"/>
            <a:ext cx="827795" cy="385251"/>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3641030" y="4410906"/>
            <a:ext cx="1956948" cy="1200329"/>
          </a:xfrm>
          <a:prstGeom prst="rect">
            <a:avLst/>
          </a:prstGeom>
          <a:noFill/>
        </p:spPr>
        <p:txBody>
          <a:bodyPr wrap="square" rtlCol="0">
            <a:spAutoFit/>
          </a:bodyPr>
          <a:lstStyle/>
          <a:p>
            <a:r>
              <a:rPr lang="it-IT" b="1" dirty="0">
                <a:latin typeface="Comic Sans MS" panose="030F0702030302020204" pitchFamily="66" charset="0"/>
              </a:rPr>
              <a:t>e</a:t>
            </a:r>
            <a:r>
              <a:rPr lang="it-IT" b="1" dirty="0" smtClean="0">
                <a:latin typeface="Comic Sans MS" panose="030F0702030302020204" pitchFamily="66" charset="0"/>
              </a:rPr>
              <a:t>+ </a:t>
            </a:r>
            <a:r>
              <a:rPr lang="it-IT" b="1" dirty="0" err="1" smtClean="0">
                <a:latin typeface="Comic Sans MS" panose="030F0702030302020204" pitchFamily="66" charset="0"/>
              </a:rPr>
              <a:t>pulse</a:t>
            </a:r>
            <a:r>
              <a:rPr lang="it-IT" b="1" dirty="0" smtClean="0">
                <a:latin typeface="Comic Sans MS" panose="030F0702030302020204" pitchFamily="66" charset="0"/>
              </a:rPr>
              <a:t> </a:t>
            </a:r>
            <a:r>
              <a:rPr lang="it-IT" b="1" dirty="0" err="1" smtClean="0">
                <a:latin typeface="Comic Sans MS" panose="030F0702030302020204" pitchFamily="66" charset="0"/>
              </a:rPr>
              <a:t>implantation</a:t>
            </a:r>
            <a:r>
              <a:rPr lang="it-IT" b="1" dirty="0" smtClean="0">
                <a:latin typeface="Comic Sans MS" panose="030F0702030302020204" pitchFamily="66" charset="0"/>
              </a:rPr>
              <a:t> and </a:t>
            </a:r>
            <a:r>
              <a:rPr lang="it-IT" b="1" dirty="0" err="1" smtClean="0">
                <a:latin typeface="Comic Sans MS" panose="030F0702030302020204" pitchFamily="66" charset="0"/>
              </a:rPr>
              <a:t>Positronium</a:t>
            </a:r>
            <a:r>
              <a:rPr lang="it-IT" b="1" dirty="0" smtClean="0">
                <a:latin typeface="Comic Sans MS" panose="030F0702030302020204" pitchFamily="66" charset="0"/>
              </a:rPr>
              <a:t> </a:t>
            </a:r>
            <a:r>
              <a:rPr lang="it-IT" b="1" dirty="0" err="1" smtClean="0">
                <a:latin typeface="Comic Sans MS" panose="030F0702030302020204" pitchFamily="66" charset="0"/>
              </a:rPr>
              <a:t>formation</a:t>
            </a:r>
            <a:endParaRPr lang="en-GB" b="1" dirty="0">
              <a:latin typeface="Comic Sans MS" panose="030F0702030302020204" pitchFamily="66" charset="0"/>
            </a:endParaRPr>
          </a:p>
        </p:txBody>
      </p:sp>
      <p:sp>
        <p:nvSpPr>
          <p:cNvPr id="28" name="Nuvola 27"/>
          <p:cNvSpPr/>
          <p:nvPr/>
        </p:nvSpPr>
        <p:spPr>
          <a:xfrm>
            <a:off x="4304030" y="3170427"/>
            <a:ext cx="462915" cy="468630"/>
          </a:xfrm>
          <a:prstGeom prst="cloud">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asellaDiTesto 28"/>
          <p:cNvSpPr txBox="1"/>
          <p:nvPr/>
        </p:nvSpPr>
        <p:spPr>
          <a:xfrm>
            <a:off x="1946506" y="1229203"/>
            <a:ext cx="2035277" cy="646331"/>
          </a:xfrm>
          <a:prstGeom prst="rect">
            <a:avLst/>
          </a:prstGeom>
          <a:noFill/>
        </p:spPr>
        <p:txBody>
          <a:bodyPr wrap="square" rtlCol="0">
            <a:spAutoFit/>
          </a:bodyPr>
          <a:lstStyle/>
          <a:p>
            <a:r>
              <a:rPr lang="it-IT" b="1" dirty="0" err="1" smtClean="0">
                <a:latin typeface="Comic Sans MS" panose="030F0702030302020204" pitchFamily="66" charset="0"/>
              </a:rPr>
              <a:t>Trapped&amp;cooled</a:t>
            </a:r>
            <a:r>
              <a:rPr lang="it-IT" b="1" dirty="0" smtClean="0">
                <a:latin typeface="Comic Sans MS" panose="030F0702030302020204" pitchFamily="66" charset="0"/>
              </a:rPr>
              <a:t> </a:t>
            </a:r>
            <a:r>
              <a:rPr lang="it-IT" b="1" dirty="0" err="1" smtClean="0">
                <a:latin typeface="Comic Sans MS" panose="030F0702030302020204" pitchFamily="66" charset="0"/>
              </a:rPr>
              <a:t>antiprotons</a:t>
            </a:r>
            <a:endParaRPr lang="en-GB" b="1" dirty="0">
              <a:latin typeface="Comic Sans MS" panose="030F0702030302020204" pitchFamily="66" charset="0"/>
            </a:endParaRPr>
          </a:p>
        </p:txBody>
      </p:sp>
      <p:cxnSp>
        <p:nvCxnSpPr>
          <p:cNvPr id="30" name="Connettore 2 29"/>
          <p:cNvCxnSpPr/>
          <p:nvPr/>
        </p:nvCxnSpPr>
        <p:spPr>
          <a:xfrm>
            <a:off x="3300372" y="1704744"/>
            <a:ext cx="868505" cy="605837"/>
          </a:xfrm>
          <a:prstGeom prst="straightConnector1">
            <a:avLst/>
          </a:prstGeom>
          <a:ln w="38100">
            <a:solidFill>
              <a:srgbClr val="0083E6"/>
            </a:solidFill>
            <a:tailEnd type="triangle"/>
          </a:ln>
        </p:spPr>
        <p:style>
          <a:lnRef idx="1">
            <a:schemeClr val="accent1"/>
          </a:lnRef>
          <a:fillRef idx="0">
            <a:schemeClr val="accent1"/>
          </a:fillRef>
          <a:effectRef idx="0">
            <a:schemeClr val="accent1"/>
          </a:effectRef>
          <a:fontRef idx="minor">
            <a:schemeClr val="tx1"/>
          </a:fontRef>
        </p:style>
      </p:cxnSp>
      <p:sp>
        <p:nvSpPr>
          <p:cNvPr id="33" name="Ovale 32"/>
          <p:cNvSpPr/>
          <p:nvPr/>
        </p:nvSpPr>
        <p:spPr>
          <a:xfrm rot="20452820">
            <a:off x="3774282" y="2317000"/>
            <a:ext cx="1258529" cy="403122"/>
          </a:xfrm>
          <a:prstGeom prst="ellipse">
            <a:avLst/>
          </a:prstGeom>
          <a:noFill/>
          <a:ln w="57150">
            <a:solidFill>
              <a:srgbClr val="008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e 33"/>
          <p:cNvSpPr/>
          <p:nvPr/>
        </p:nvSpPr>
        <p:spPr>
          <a:xfrm rot="20801815">
            <a:off x="3426561" y="1092016"/>
            <a:ext cx="3585291" cy="344751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Connettore 2 37"/>
          <p:cNvCxnSpPr>
            <a:stCxn id="35" idx="3"/>
          </p:cNvCxnSpPr>
          <p:nvPr/>
        </p:nvCxnSpPr>
        <p:spPr>
          <a:xfrm flipH="1" flipV="1">
            <a:off x="5360670" y="4549140"/>
            <a:ext cx="724961" cy="85764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Ovale 34"/>
          <p:cNvSpPr/>
          <p:nvPr/>
        </p:nvSpPr>
        <p:spPr>
          <a:xfrm rot="1287495">
            <a:off x="6006258" y="4050913"/>
            <a:ext cx="1929361" cy="193645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e 40"/>
          <p:cNvSpPr/>
          <p:nvPr/>
        </p:nvSpPr>
        <p:spPr>
          <a:xfrm rot="18494757">
            <a:off x="6872765" y="5011494"/>
            <a:ext cx="503489" cy="203984"/>
          </a:xfrm>
          <a:prstGeom prst="ellipse">
            <a:avLst/>
          </a:prstGeom>
          <a:gradFill flip="none" rotWithShape="1">
            <a:gsLst>
              <a:gs pos="0">
                <a:srgbClr val="FFC000"/>
              </a:gs>
              <a:gs pos="49000">
                <a:srgbClr val="FFC000">
                  <a:alpha val="50000"/>
                </a:srgbClr>
              </a:gs>
              <a:gs pos="77000">
                <a:srgbClr val="FFFF00">
                  <a:alpha val="25000"/>
                </a:srgbClr>
              </a:gs>
              <a:gs pos="100000">
                <a:srgbClr val="FFFF00">
                  <a:alpha val="1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Connettore 2 41"/>
          <p:cNvCxnSpPr/>
          <p:nvPr/>
        </p:nvCxnSpPr>
        <p:spPr>
          <a:xfrm flipH="1">
            <a:off x="7017610" y="4380459"/>
            <a:ext cx="440458" cy="512843"/>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43" name="Nuvola 42"/>
          <p:cNvSpPr/>
          <p:nvPr/>
        </p:nvSpPr>
        <p:spPr>
          <a:xfrm>
            <a:off x="6737337" y="4658987"/>
            <a:ext cx="462915" cy="468630"/>
          </a:xfrm>
          <a:prstGeom prst="cloud">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666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2"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right)">
                                      <p:cBhvr>
                                        <p:cTn id="10" dur="500"/>
                                        <p:tgtEl>
                                          <p:spTgt spid="4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in short</a:t>
            </a:r>
            <a:endParaRPr lang="en-GB" sz="4500" b="1" dirty="0">
              <a:solidFill>
                <a:schemeClr val="accent1">
                  <a:lumMod val="50000"/>
                </a:schemeClr>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13</a:t>
            </a:fld>
            <a:endParaRPr lang="en-GB">
              <a:latin typeface="Comic Sans MS" panose="030F0702030302020204" pitchFamily="66" charset="0"/>
            </a:endParaRPr>
          </a:p>
        </p:txBody>
      </p:sp>
      <p:pic>
        <p:nvPicPr>
          <p:cNvPr id="6" name="Immagine 5"/>
          <p:cNvPicPr>
            <a:picLocks noChangeAspect="1"/>
          </p:cNvPicPr>
          <p:nvPr/>
        </p:nvPicPr>
        <p:blipFill rotWithShape="1">
          <a:blip r:embed="rId3"/>
          <a:srcRect l="3550" t="17681" r="54823" b="13733"/>
          <a:stretch/>
        </p:blipFill>
        <p:spPr>
          <a:xfrm>
            <a:off x="0" y="942630"/>
            <a:ext cx="8220628" cy="5241592"/>
          </a:xfrm>
          <a:prstGeom prst="rect">
            <a:avLst/>
          </a:prstGeom>
        </p:spPr>
      </p:pic>
      <p:sp>
        <p:nvSpPr>
          <p:cNvPr id="19" name="Nuvola 18"/>
          <p:cNvSpPr/>
          <p:nvPr/>
        </p:nvSpPr>
        <p:spPr>
          <a:xfrm>
            <a:off x="3304674" y="2036523"/>
            <a:ext cx="2594131" cy="2617540"/>
          </a:xfrm>
          <a:prstGeom prst="cloud">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e 20"/>
          <p:cNvSpPr/>
          <p:nvPr/>
        </p:nvSpPr>
        <p:spPr>
          <a:xfrm>
            <a:off x="3893574" y="1858297"/>
            <a:ext cx="1091381" cy="103238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Nuvola 21"/>
          <p:cNvSpPr/>
          <p:nvPr/>
        </p:nvSpPr>
        <p:spPr>
          <a:xfrm>
            <a:off x="4304030" y="3170427"/>
            <a:ext cx="462915" cy="468630"/>
          </a:xfrm>
          <a:prstGeom prst="cloud">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asellaDiTesto 19"/>
          <p:cNvSpPr txBox="1"/>
          <p:nvPr/>
        </p:nvSpPr>
        <p:spPr>
          <a:xfrm>
            <a:off x="647087" y="1033323"/>
            <a:ext cx="3132609" cy="1200329"/>
          </a:xfrm>
          <a:prstGeom prst="rect">
            <a:avLst/>
          </a:prstGeom>
          <a:noFill/>
        </p:spPr>
        <p:txBody>
          <a:bodyPr wrap="square" rtlCol="0">
            <a:spAutoFit/>
          </a:bodyPr>
          <a:lstStyle/>
          <a:p>
            <a:r>
              <a:rPr lang="it-IT" b="1" u="sng" dirty="0" smtClean="0">
                <a:solidFill>
                  <a:srgbClr val="C00000"/>
                </a:solidFill>
                <a:effectLst>
                  <a:outerShdw blurRad="38100" dist="38100" dir="2700000" algn="tl">
                    <a:srgbClr val="000000">
                      <a:alpha val="43137"/>
                    </a:srgbClr>
                  </a:outerShdw>
                </a:effectLst>
                <a:latin typeface="Comic Sans MS" panose="030F0702030302020204" pitchFamily="66" charset="0"/>
              </a:rPr>
              <a:t>PRODUCTION TRAP</a:t>
            </a:r>
          </a:p>
          <a:p>
            <a:r>
              <a:rPr lang="it-IT" b="1" dirty="0" smtClean="0">
                <a:solidFill>
                  <a:srgbClr val="C00000"/>
                </a:solidFill>
                <a:latin typeface="Comic Sans MS" panose="030F0702030302020204" pitchFamily="66" charset="0"/>
              </a:rPr>
              <a:t>Ps</a:t>
            </a:r>
            <a:r>
              <a:rPr lang="it-IT" b="1" dirty="0" smtClean="0">
                <a:latin typeface="Comic Sans MS" panose="030F0702030302020204" pitchFamily="66" charset="0"/>
              </a:rPr>
              <a:t> and </a:t>
            </a:r>
            <a:r>
              <a:rPr lang="it-IT" b="1" dirty="0" smtClean="0">
                <a:solidFill>
                  <a:srgbClr val="C00000"/>
                </a:solidFill>
                <a:latin typeface="Comic Sans MS" panose="030F0702030302020204" pitchFamily="66" charset="0"/>
              </a:rPr>
              <a:t>p-</a:t>
            </a:r>
            <a:r>
              <a:rPr lang="it-IT" b="1" dirty="0" smtClean="0">
                <a:latin typeface="Comic Sans MS" panose="030F0702030302020204" pitchFamily="66" charset="0"/>
              </a:rPr>
              <a:t> </a:t>
            </a:r>
            <a:r>
              <a:rPr lang="it-IT" b="1" dirty="0" err="1" smtClean="0">
                <a:latin typeface="Comic Sans MS" panose="030F0702030302020204" pitchFamily="66" charset="0"/>
              </a:rPr>
              <a:t>overlap</a:t>
            </a:r>
            <a:r>
              <a:rPr lang="it-IT" b="1" dirty="0" smtClean="0">
                <a:latin typeface="Comic Sans MS" panose="030F0702030302020204" pitchFamily="66" charset="0"/>
              </a:rPr>
              <a:t> </a:t>
            </a:r>
            <a:r>
              <a:rPr lang="it-IT" b="1" dirty="0" err="1" smtClean="0">
                <a:latin typeface="Comic Sans MS" panose="030F0702030302020204" pitchFamily="66" charset="0"/>
              </a:rPr>
              <a:t>region</a:t>
            </a:r>
            <a:r>
              <a:rPr lang="it-IT" b="1" dirty="0" smtClean="0">
                <a:latin typeface="Comic Sans MS" panose="030F0702030302020204" pitchFamily="66" charset="0"/>
              </a:rPr>
              <a:t>:</a:t>
            </a:r>
          </a:p>
          <a:p>
            <a:r>
              <a:rPr lang="it-IT" b="1" dirty="0" err="1" smtClean="0">
                <a:latin typeface="Comic Sans MS" panose="030F0702030302020204" pitchFamily="66" charset="0"/>
              </a:rPr>
              <a:t>Charge</a:t>
            </a:r>
            <a:r>
              <a:rPr lang="it-IT" b="1" dirty="0" smtClean="0">
                <a:latin typeface="Comic Sans MS" panose="030F0702030302020204" pitchFamily="66" charset="0"/>
              </a:rPr>
              <a:t> </a:t>
            </a:r>
            <a:r>
              <a:rPr lang="it-IT" b="1" dirty="0" err="1" smtClean="0">
                <a:latin typeface="Comic Sans MS" panose="030F0702030302020204" pitchFamily="66" charset="0"/>
              </a:rPr>
              <a:t>exchange</a:t>
            </a:r>
            <a:r>
              <a:rPr lang="it-IT" b="1" dirty="0" smtClean="0">
                <a:latin typeface="Comic Sans MS" panose="030F0702030302020204" pitchFamily="66" charset="0"/>
              </a:rPr>
              <a:t> </a:t>
            </a:r>
            <a:r>
              <a:rPr lang="it-IT" b="1" dirty="0" err="1" smtClean="0">
                <a:latin typeface="Comic Sans MS" panose="030F0702030302020204" pitchFamily="66" charset="0"/>
              </a:rPr>
              <a:t>reaction</a:t>
            </a:r>
            <a:r>
              <a:rPr lang="it-IT" b="1" dirty="0" smtClean="0">
                <a:latin typeface="Comic Sans MS" panose="030F0702030302020204" pitchFamily="66" charset="0"/>
              </a:rPr>
              <a:t> </a:t>
            </a:r>
            <a:r>
              <a:rPr lang="it-IT" b="1" dirty="0" err="1" smtClean="0">
                <a:latin typeface="Comic Sans MS" panose="030F0702030302020204" pitchFamily="66" charset="0"/>
              </a:rPr>
              <a:t>takes</a:t>
            </a:r>
            <a:r>
              <a:rPr lang="it-IT" b="1" dirty="0" smtClean="0">
                <a:latin typeface="Comic Sans MS" panose="030F0702030302020204" pitchFamily="66" charset="0"/>
              </a:rPr>
              <a:t> </a:t>
            </a:r>
            <a:r>
              <a:rPr lang="it-IT" b="1" dirty="0" err="1" smtClean="0">
                <a:latin typeface="Comic Sans MS" panose="030F0702030302020204" pitchFamily="66" charset="0"/>
              </a:rPr>
              <a:t>place</a:t>
            </a:r>
            <a:r>
              <a:rPr lang="it-IT" b="1" dirty="0" smtClean="0">
                <a:latin typeface="Comic Sans MS" panose="030F0702030302020204" pitchFamily="66" charset="0"/>
              </a:rPr>
              <a:t>!</a:t>
            </a:r>
            <a:endParaRPr lang="en-GB" b="1" dirty="0">
              <a:latin typeface="Comic Sans MS" panose="030F0702030302020204" pitchFamily="66" charset="0"/>
            </a:endParaRPr>
          </a:p>
        </p:txBody>
      </p:sp>
      <p:cxnSp>
        <p:nvCxnSpPr>
          <p:cNvPr id="5" name="Connettore 2 4"/>
          <p:cNvCxnSpPr>
            <a:endCxn id="21" idx="2"/>
          </p:cNvCxnSpPr>
          <p:nvPr/>
        </p:nvCxnSpPr>
        <p:spPr>
          <a:xfrm>
            <a:off x="2686050" y="2036523"/>
            <a:ext cx="1207524" cy="33796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Immagine 33"/>
          <p:cNvPicPr>
            <a:picLocks noChangeAspect="1"/>
          </p:cNvPicPr>
          <p:nvPr/>
        </p:nvPicPr>
        <p:blipFill rotWithShape="1">
          <a:blip r:embed="rId4">
            <a:extLst>
              <a:ext uri="{28A0092B-C50C-407E-A947-70E740481C1C}">
                <a14:useLocalDpi xmlns:a14="http://schemas.microsoft.com/office/drawing/2010/main" val="0"/>
              </a:ext>
            </a:extLst>
          </a:blip>
          <a:srcRect l="21822" t="2432" b="15694"/>
          <a:stretch/>
        </p:blipFill>
        <p:spPr>
          <a:xfrm>
            <a:off x="6115051" y="2263176"/>
            <a:ext cx="2999124" cy="4186296"/>
          </a:xfrm>
          <a:prstGeom prst="rect">
            <a:avLst/>
          </a:prstGeom>
          <a:solidFill>
            <a:schemeClr val="bg1"/>
          </a:solidFill>
        </p:spPr>
      </p:pic>
      <p:sp>
        <p:nvSpPr>
          <p:cNvPr id="35" name="CasellaDiTesto 34"/>
          <p:cNvSpPr txBox="1"/>
          <p:nvPr/>
        </p:nvSpPr>
        <p:spPr>
          <a:xfrm>
            <a:off x="7703707" y="4080616"/>
            <a:ext cx="1275736" cy="276999"/>
          </a:xfrm>
          <a:prstGeom prst="rect">
            <a:avLst/>
          </a:prstGeom>
          <a:solidFill>
            <a:schemeClr val="bg1"/>
          </a:solidFill>
          <a:ln w="38100">
            <a:solidFill>
              <a:srgbClr val="FFFF00"/>
            </a:solidFill>
          </a:ln>
        </p:spPr>
        <p:txBody>
          <a:bodyPr wrap="square" rtlCol="0">
            <a:spAutoFit/>
          </a:bodyPr>
          <a:lstStyle/>
          <a:p>
            <a:r>
              <a:rPr lang="it-IT" sz="1200" dirty="0" smtClean="0">
                <a:latin typeface="Comic Sans MS" panose="030F0702030302020204" pitchFamily="66" charset="0"/>
              </a:rPr>
              <a:t>1 Tesla </a:t>
            </a:r>
            <a:r>
              <a:rPr lang="it-IT" sz="1200" dirty="0" err="1" smtClean="0">
                <a:latin typeface="Comic Sans MS" panose="030F0702030302020204" pitchFamily="66" charset="0"/>
              </a:rPr>
              <a:t>magnet</a:t>
            </a:r>
            <a:endParaRPr lang="en-GB" sz="1200" dirty="0">
              <a:latin typeface="Comic Sans MS" panose="030F0702030302020204" pitchFamily="66" charset="0"/>
            </a:endParaRPr>
          </a:p>
        </p:txBody>
      </p:sp>
      <p:sp>
        <p:nvSpPr>
          <p:cNvPr id="38" name="Ovale 37"/>
          <p:cNvSpPr/>
          <p:nvPr/>
        </p:nvSpPr>
        <p:spPr>
          <a:xfrm rot="1287495">
            <a:off x="6006258" y="4050913"/>
            <a:ext cx="1929361" cy="193645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e 38"/>
          <p:cNvSpPr/>
          <p:nvPr/>
        </p:nvSpPr>
        <p:spPr>
          <a:xfrm rot="18494757">
            <a:off x="6872765" y="5011494"/>
            <a:ext cx="503489" cy="203984"/>
          </a:xfrm>
          <a:prstGeom prst="ellipse">
            <a:avLst/>
          </a:prstGeom>
          <a:gradFill flip="none" rotWithShape="1">
            <a:gsLst>
              <a:gs pos="0">
                <a:srgbClr val="FFC000"/>
              </a:gs>
              <a:gs pos="49000">
                <a:srgbClr val="FFC000">
                  <a:alpha val="50000"/>
                </a:srgbClr>
              </a:gs>
              <a:gs pos="77000">
                <a:srgbClr val="FFFF00">
                  <a:alpha val="25000"/>
                </a:srgbClr>
              </a:gs>
              <a:gs pos="100000">
                <a:srgbClr val="FFFF00">
                  <a:alpha val="1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Nuvola 42"/>
          <p:cNvSpPr/>
          <p:nvPr/>
        </p:nvSpPr>
        <p:spPr>
          <a:xfrm>
            <a:off x="6737337" y="4658987"/>
            <a:ext cx="462915" cy="468630"/>
          </a:xfrm>
          <a:prstGeom prst="cloud">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Nuvola 43"/>
          <p:cNvSpPr/>
          <p:nvPr/>
        </p:nvSpPr>
        <p:spPr>
          <a:xfrm>
            <a:off x="6486122" y="4435966"/>
            <a:ext cx="1000528" cy="952433"/>
          </a:xfrm>
          <a:prstGeom prst="cloud">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e 44"/>
          <p:cNvSpPr/>
          <p:nvPr/>
        </p:nvSpPr>
        <p:spPr>
          <a:xfrm rot="2156162">
            <a:off x="6907855" y="4698943"/>
            <a:ext cx="584793" cy="796436"/>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Connettore 2 45"/>
          <p:cNvCxnSpPr>
            <a:endCxn id="45" idx="3"/>
          </p:cNvCxnSpPr>
          <p:nvPr/>
        </p:nvCxnSpPr>
        <p:spPr>
          <a:xfrm>
            <a:off x="2686050" y="2036523"/>
            <a:ext cx="4181541" cy="31672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e 22"/>
          <p:cNvSpPr/>
          <p:nvPr/>
        </p:nvSpPr>
        <p:spPr>
          <a:xfrm rot="20801815">
            <a:off x="3426561" y="1092016"/>
            <a:ext cx="3585291" cy="344751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Connettore 2 23"/>
          <p:cNvCxnSpPr/>
          <p:nvPr/>
        </p:nvCxnSpPr>
        <p:spPr>
          <a:xfrm flipH="1" flipV="1">
            <a:off x="5360670" y="4549140"/>
            <a:ext cx="724961" cy="85764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ttangolo 24"/>
              <p:cNvSpPr/>
              <p:nvPr/>
            </p:nvSpPr>
            <p:spPr>
              <a:xfrm>
                <a:off x="4646423" y="1709265"/>
                <a:ext cx="402674" cy="459998"/>
              </a:xfrm>
              <a:prstGeom prst="rect">
                <a:avLst/>
              </a:prstGeom>
              <a:solidFill>
                <a:schemeClr val="bg1"/>
              </a:solidFill>
              <a:ln w="38100">
                <a:solidFill>
                  <a:srgbClr val="A32DA6"/>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latin typeface="Cambria Math" panose="02040503050406030204" pitchFamily="18" charset="0"/>
                            </a:rPr>
                          </m:ctrlPr>
                        </m:accPr>
                        <m:e>
                          <m:r>
                            <a:rPr lang="it-IT" sz="2400" b="1" i="1" dirty="0" smtClean="0">
                              <a:latin typeface="Cambria Math" panose="02040503050406030204" pitchFamily="18" charset="0"/>
                            </a:rPr>
                            <m:t>𝑯</m:t>
                          </m:r>
                        </m:e>
                      </m:acc>
                    </m:oMath>
                  </m:oMathPara>
                </a14:m>
                <a:endParaRPr lang="en-GB" sz="2400" baseline="30000" dirty="0"/>
              </a:p>
            </p:txBody>
          </p:sp>
        </mc:Choice>
        <mc:Fallback xmlns="">
          <p:sp>
            <p:nvSpPr>
              <p:cNvPr id="25" name="Rettangolo 24"/>
              <p:cNvSpPr>
                <a:spLocks noRot="1" noChangeAspect="1" noMove="1" noResize="1" noEditPoints="1" noAdjustHandles="1" noChangeArrowheads="1" noChangeShapeType="1" noTextEdit="1"/>
              </p:cNvSpPr>
              <p:nvPr/>
            </p:nvSpPr>
            <p:spPr>
              <a:xfrm>
                <a:off x="4646423" y="1709265"/>
                <a:ext cx="402674" cy="459998"/>
              </a:xfrm>
              <a:prstGeom prst="rect">
                <a:avLst/>
              </a:prstGeom>
              <a:blipFill rotWithShape="0">
                <a:blip r:embed="rId5"/>
                <a:stretch>
                  <a:fillRect r="-4167"/>
                </a:stretch>
              </a:blipFill>
              <a:ln w="38100">
                <a:solidFill>
                  <a:srgbClr val="A32DA6"/>
                </a:solidFill>
              </a:ln>
            </p:spPr>
            <p:txBody>
              <a:bodyPr/>
              <a:lstStyle/>
              <a:p>
                <a:r>
                  <a:rPr lang="en-GB">
                    <a:noFill/>
                  </a:rPr>
                  <a:t> </a:t>
                </a:r>
              </a:p>
            </p:txBody>
          </p:sp>
        </mc:Fallback>
      </mc:AlternateContent>
      <p:cxnSp>
        <p:nvCxnSpPr>
          <p:cNvPr id="26" name="Connettore 2 25"/>
          <p:cNvCxnSpPr/>
          <p:nvPr/>
        </p:nvCxnSpPr>
        <p:spPr>
          <a:xfrm flipV="1">
            <a:off x="4840220" y="2075689"/>
            <a:ext cx="959839" cy="352611"/>
          </a:xfrm>
          <a:prstGeom prst="straightConnector1">
            <a:avLst/>
          </a:prstGeom>
          <a:ln w="57150">
            <a:solidFill>
              <a:srgbClr val="A32DA6"/>
            </a:solidFill>
            <a:tailEnd type="triangle"/>
          </a:ln>
        </p:spPr>
        <p:style>
          <a:lnRef idx="1">
            <a:schemeClr val="accent1"/>
          </a:lnRef>
          <a:fillRef idx="0">
            <a:schemeClr val="accent1"/>
          </a:fillRef>
          <a:effectRef idx="0">
            <a:schemeClr val="accent1"/>
          </a:effectRef>
          <a:fontRef idx="minor">
            <a:schemeClr val="tx1"/>
          </a:fontRef>
        </p:style>
      </p:cxnSp>
      <p:sp>
        <p:nvSpPr>
          <p:cNvPr id="27" name="Nuvola 26"/>
          <p:cNvSpPr/>
          <p:nvPr/>
        </p:nvSpPr>
        <p:spPr>
          <a:xfrm rot="20797495">
            <a:off x="4166386" y="2263176"/>
            <a:ext cx="1000528" cy="521460"/>
          </a:xfrm>
          <a:prstGeom prst="cloud">
            <a:avLst/>
          </a:prstGeom>
          <a:solidFill>
            <a:srgbClr val="A32DA6">
              <a:alpha val="77000"/>
            </a:srgbClr>
          </a:solidFill>
          <a:ln>
            <a:solidFill>
              <a:srgbClr val="A32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784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300" fill="hold"/>
                                        <p:tgtEl>
                                          <p:spTgt spid="19"/>
                                        </p:tgtEl>
                                        <p:attrNameLst>
                                          <p:attrName>ppt_w</p:attrName>
                                        </p:attrNameLst>
                                      </p:cBhvr>
                                      <p:tavLst>
                                        <p:tav tm="0">
                                          <p:val>
                                            <p:fltVal val="0"/>
                                          </p:val>
                                        </p:tav>
                                        <p:tav tm="100000">
                                          <p:val>
                                            <p:strVal val="#ppt_w"/>
                                          </p:val>
                                        </p:tav>
                                      </p:tavLst>
                                    </p:anim>
                                    <p:anim calcmode="lin" valueType="num">
                                      <p:cBhvr>
                                        <p:cTn id="8" dur="1300" fill="hold"/>
                                        <p:tgtEl>
                                          <p:spTgt spid="19"/>
                                        </p:tgtEl>
                                        <p:attrNameLst>
                                          <p:attrName>ppt_h</p:attrName>
                                        </p:attrNameLst>
                                      </p:cBhvr>
                                      <p:tavLst>
                                        <p:tav tm="0">
                                          <p:val>
                                            <p:fltVal val="0"/>
                                          </p:val>
                                        </p:tav>
                                        <p:tav tm="100000">
                                          <p:val>
                                            <p:strVal val="#ppt_h"/>
                                          </p:val>
                                        </p:tav>
                                      </p:tavLst>
                                    </p:anim>
                                    <p:animEffect transition="in" filter="fade">
                                      <p:cBhvr>
                                        <p:cTn id="9" dur="13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300" fill="hold"/>
                                        <p:tgtEl>
                                          <p:spTgt spid="44"/>
                                        </p:tgtEl>
                                        <p:attrNameLst>
                                          <p:attrName>ppt_w</p:attrName>
                                        </p:attrNameLst>
                                      </p:cBhvr>
                                      <p:tavLst>
                                        <p:tav tm="0">
                                          <p:val>
                                            <p:fltVal val="0"/>
                                          </p:val>
                                        </p:tav>
                                        <p:tav tm="100000">
                                          <p:val>
                                            <p:strVal val="#ppt_w"/>
                                          </p:val>
                                        </p:tav>
                                      </p:tavLst>
                                    </p:anim>
                                    <p:anim calcmode="lin" valueType="num">
                                      <p:cBhvr>
                                        <p:cTn id="13" dur="1300" fill="hold"/>
                                        <p:tgtEl>
                                          <p:spTgt spid="44"/>
                                        </p:tgtEl>
                                        <p:attrNameLst>
                                          <p:attrName>ppt_h</p:attrName>
                                        </p:attrNameLst>
                                      </p:cBhvr>
                                      <p:tavLst>
                                        <p:tav tm="0">
                                          <p:val>
                                            <p:fltVal val="0"/>
                                          </p:val>
                                        </p:tav>
                                        <p:tav tm="100000">
                                          <p:val>
                                            <p:strVal val="#ppt_h"/>
                                          </p:val>
                                        </p:tav>
                                      </p:tavLst>
                                    </p:anim>
                                    <p:animEffect transition="in" filter="fade">
                                      <p:cBhvr>
                                        <p:cTn id="14" dur="1300"/>
                                        <p:tgtEl>
                                          <p:spTgt spid="44"/>
                                        </p:tgtEl>
                                      </p:cBhvr>
                                    </p:animEffect>
                                  </p:childTnLst>
                                </p:cTn>
                              </p:par>
                              <p:par>
                                <p:cTn id="15" presetID="10" presetClass="exit" presetSubtype="0" fill="hold" grpId="0" nodeType="withEffect">
                                  <p:stCondLst>
                                    <p:cond delay="0"/>
                                  </p:stCondLst>
                                  <p:childTnLst>
                                    <p:animEffect transition="out" filter="fade">
                                      <p:cBhvr>
                                        <p:cTn id="16" dur="500"/>
                                        <p:tgtEl>
                                          <p:spTgt spid="43"/>
                                        </p:tgtEl>
                                      </p:cBhvr>
                                    </p:animEffect>
                                    <p:set>
                                      <p:cBhvr>
                                        <p:cTn id="17" dur="1" fill="hold">
                                          <p:stCondLst>
                                            <p:cond delay="499"/>
                                          </p:stCondLst>
                                        </p:cTn>
                                        <p:tgtEl>
                                          <p:spTgt spid="43"/>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childTnLst>
                          </p:cTn>
                        </p:par>
                        <p:par>
                          <p:cTn id="21" fill="hold">
                            <p:stCondLst>
                              <p:cond delay="1300"/>
                            </p:stCondLst>
                            <p:childTnLst>
                              <p:par>
                                <p:cTn id="22" presetID="1"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0" grpId="0"/>
      <p:bldP spid="43" grpId="0" animBg="1"/>
      <p:bldP spid="44" grpId="0" animBg="1"/>
      <p:bldP spid="45" grpId="0" animBg="1"/>
      <p:bldP spid="25"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in short</a:t>
            </a:r>
            <a:endParaRPr lang="en-GB" sz="4500" b="1" dirty="0">
              <a:solidFill>
                <a:schemeClr val="accent1">
                  <a:lumMod val="50000"/>
                </a:schemeClr>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14</a:t>
            </a:fld>
            <a:endParaRPr lang="en-GB">
              <a:latin typeface="Comic Sans MS" panose="030F0702030302020204" pitchFamily="66" charset="0"/>
            </a:endParaRPr>
          </a:p>
        </p:txBody>
      </p:sp>
      <p:pic>
        <p:nvPicPr>
          <p:cNvPr id="6" name="Immagine 5"/>
          <p:cNvPicPr>
            <a:picLocks noChangeAspect="1"/>
          </p:cNvPicPr>
          <p:nvPr/>
        </p:nvPicPr>
        <p:blipFill rotWithShape="1">
          <a:blip r:embed="rId3"/>
          <a:srcRect l="3550" t="17681" r="54823" b="13733"/>
          <a:stretch/>
        </p:blipFill>
        <p:spPr>
          <a:xfrm>
            <a:off x="0" y="942630"/>
            <a:ext cx="8220628" cy="5241592"/>
          </a:xfrm>
          <a:prstGeom prst="rect">
            <a:avLst/>
          </a:prstGeom>
        </p:spPr>
      </p:pic>
      <p:cxnSp>
        <p:nvCxnSpPr>
          <p:cNvPr id="23" name="Connettore 2 22"/>
          <p:cNvCxnSpPr/>
          <p:nvPr/>
        </p:nvCxnSpPr>
        <p:spPr>
          <a:xfrm>
            <a:off x="4471794" y="1655655"/>
            <a:ext cx="769861" cy="380867"/>
          </a:xfrm>
          <a:prstGeom prst="straightConnector1">
            <a:avLst/>
          </a:prstGeom>
          <a:ln w="57150">
            <a:solidFill>
              <a:srgbClr val="A32DA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ttangolo 26"/>
              <p:cNvSpPr/>
              <p:nvPr/>
            </p:nvSpPr>
            <p:spPr>
              <a:xfrm>
                <a:off x="5512698" y="1356341"/>
                <a:ext cx="402674" cy="459998"/>
              </a:xfrm>
              <a:prstGeom prst="rect">
                <a:avLst/>
              </a:prstGeom>
              <a:solidFill>
                <a:schemeClr val="bg1"/>
              </a:solidFill>
              <a:ln w="38100">
                <a:solidFill>
                  <a:srgbClr val="A32DA6"/>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latin typeface="Cambria Math" panose="02040503050406030204" pitchFamily="18" charset="0"/>
                            </a:rPr>
                          </m:ctrlPr>
                        </m:accPr>
                        <m:e>
                          <m:r>
                            <a:rPr lang="it-IT" sz="2400" b="1" i="1" dirty="0" smtClean="0">
                              <a:latin typeface="Cambria Math" panose="02040503050406030204" pitchFamily="18" charset="0"/>
                            </a:rPr>
                            <m:t>𝑯</m:t>
                          </m:r>
                        </m:e>
                      </m:acc>
                    </m:oMath>
                  </m:oMathPara>
                </a14:m>
                <a:endParaRPr lang="en-GB" sz="2400" baseline="30000" dirty="0"/>
              </a:p>
            </p:txBody>
          </p:sp>
        </mc:Choice>
        <mc:Fallback xmlns="">
          <p:sp>
            <p:nvSpPr>
              <p:cNvPr id="27" name="Rettangolo 26"/>
              <p:cNvSpPr>
                <a:spLocks noRot="1" noChangeAspect="1" noMove="1" noResize="1" noEditPoints="1" noAdjustHandles="1" noChangeArrowheads="1" noChangeShapeType="1" noTextEdit="1"/>
              </p:cNvSpPr>
              <p:nvPr/>
            </p:nvSpPr>
            <p:spPr>
              <a:xfrm>
                <a:off x="5512698" y="1356341"/>
                <a:ext cx="402674" cy="459998"/>
              </a:xfrm>
              <a:prstGeom prst="rect">
                <a:avLst/>
              </a:prstGeom>
              <a:blipFill rotWithShape="0">
                <a:blip r:embed="rId4"/>
                <a:stretch>
                  <a:fillRect r="-4167"/>
                </a:stretch>
              </a:blipFill>
              <a:ln w="38100">
                <a:solidFill>
                  <a:srgbClr val="A32DA6"/>
                </a:solidFill>
              </a:ln>
            </p:spPr>
            <p:txBody>
              <a:bodyPr/>
              <a:lstStyle/>
              <a:p>
                <a:r>
                  <a:rPr lang="en-GB">
                    <a:noFill/>
                  </a:rPr>
                  <a:t> </a:t>
                </a:r>
              </a:p>
            </p:txBody>
          </p:sp>
        </mc:Fallback>
      </mc:AlternateContent>
      <p:cxnSp>
        <p:nvCxnSpPr>
          <p:cNvPr id="28" name="Connettore 2 27"/>
          <p:cNvCxnSpPr/>
          <p:nvPr/>
        </p:nvCxnSpPr>
        <p:spPr>
          <a:xfrm flipV="1">
            <a:off x="5706495" y="1722765"/>
            <a:ext cx="959839" cy="352611"/>
          </a:xfrm>
          <a:prstGeom prst="straightConnector1">
            <a:avLst/>
          </a:prstGeom>
          <a:ln w="57150">
            <a:solidFill>
              <a:srgbClr val="A32DA6"/>
            </a:solidFill>
            <a:tailEnd type="triangle"/>
          </a:ln>
        </p:spPr>
        <p:style>
          <a:lnRef idx="1">
            <a:schemeClr val="accent1"/>
          </a:lnRef>
          <a:fillRef idx="0">
            <a:schemeClr val="accent1"/>
          </a:fillRef>
          <a:effectRef idx="0">
            <a:schemeClr val="accent1"/>
          </a:effectRef>
          <a:fontRef idx="minor">
            <a:schemeClr val="tx1"/>
          </a:fontRef>
        </p:style>
      </p:cxnSp>
      <p:pic>
        <p:nvPicPr>
          <p:cNvPr id="29" name="Immagine 28"/>
          <p:cNvPicPr>
            <a:picLocks noChangeAspect="1"/>
          </p:cNvPicPr>
          <p:nvPr/>
        </p:nvPicPr>
        <p:blipFill rotWithShape="1">
          <a:blip r:embed="rId5">
            <a:extLst>
              <a:ext uri="{28A0092B-C50C-407E-A947-70E740481C1C}">
                <a14:useLocalDpi xmlns:a14="http://schemas.microsoft.com/office/drawing/2010/main" val="0"/>
              </a:ext>
            </a:extLst>
          </a:blip>
          <a:srcRect l="21822" t="2432" b="15694"/>
          <a:stretch/>
        </p:blipFill>
        <p:spPr>
          <a:xfrm>
            <a:off x="6115051" y="2263176"/>
            <a:ext cx="2999124" cy="4186296"/>
          </a:xfrm>
          <a:prstGeom prst="rect">
            <a:avLst/>
          </a:prstGeom>
          <a:solidFill>
            <a:schemeClr val="bg1"/>
          </a:solidFill>
        </p:spPr>
      </p:pic>
      <p:sp>
        <p:nvSpPr>
          <p:cNvPr id="30" name="CasellaDiTesto 29"/>
          <p:cNvSpPr txBox="1"/>
          <p:nvPr/>
        </p:nvSpPr>
        <p:spPr>
          <a:xfrm>
            <a:off x="7703707" y="4080616"/>
            <a:ext cx="1275736" cy="276999"/>
          </a:xfrm>
          <a:prstGeom prst="rect">
            <a:avLst/>
          </a:prstGeom>
          <a:solidFill>
            <a:schemeClr val="bg1"/>
          </a:solidFill>
          <a:ln w="38100">
            <a:solidFill>
              <a:srgbClr val="FFFF00"/>
            </a:solidFill>
          </a:ln>
        </p:spPr>
        <p:txBody>
          <a:bodyPr wrap="square" rtlCol="0">
            <a:spAutoFit/>
          </a:bodyPr>
          <a:lstStyle/>
          <a:p>
            <a:r>
              <a:rPr lang="it-IT" sz="1200" dirty="0" smtClean="0">
                <a:latin typeface="Comic Sans MS" panose="030F0702030302020204" pitchFamily="66" charset="0"/>
              </a:rPr>
              <a:t>1 Tesla </a:t>
            </a:r>
            <a:r>
              <a:rPr lang="it-IT" sz="1200" dirty="0" err="1" smtClean="0">
                <a:latin typeface="Comic Sans MS" panose="030F0702030302020204" pitchFamily="66" charset="0"/>
              </a:rPr>
              <a:t>magnet</a:t>
            </a:r>
            <a:endParaRPr lang="en-GB" sz="1200" dirty="0">
              <a:latin typeface="Comic Sans MS" panose="030F0702030302020204" pitchFamily="66" charset="0"/>
            </a:endParaRPr>
          </a:p>
        </p:txBody>
      </p:sp>
      <p:sp>
        <p:nvSpPr>
          <p:cNvPr id="35" name="Ovale 34"/>
          <p:cNvSpPr/>
          <p:nvPr/>
        </p:nvSpPr>
        <p:spPr>
          <a:xfrm rot="1287495">
            <a:off x="6006258" y="4050913"/>
            <a:ext cx="1929361" cy="193645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Connettore 2 35"/>
          <p:cNvCxnSpPr/>
          <p:nvPr/>
        </p:nvCxnSpPr>
        <p:spPr>
          <a:xfrm flipH="1">
            <a:off x="6534611" y="4917236"/>
            <a:ext cx="478584" cy="681150"/>
          </a:xfrm>
          <a:prstGeom prst="straightConnector1">
            <a:avLst/>
          </a:prstGeom>
          <a:ln w="57150">
            <a:solidFill>
              <a:srgbClr val="A32DA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ttangolo 38"/>
              <p:cNvSpPr/>
              <p:nvPr/>
            </p:nvSpPr>
            <p:spPr>
              <a:xfrm>
                <a:off x="7057294" y="4674522"/>
                <a:ext cx="402674" cy="459998"/>
              </a:xfrm>
              <a:prstGeom prst="rect">
                <a:avLst/>
              </a:prstGeom>
              <a:solidFill>
                <a:schemeClr val="bg1"/>
              </a:solidFill>
              <a:ln w="38100">
                <a:solidFill>
                  <a:srgbClr val="A32DA6"/>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latin typeface="Cambria Math" panose="02040503050406030204" pitchFamily="18" charset="0"/>
                            </a:rPr>
                          </m:ctrlPr>
                        </m:accPr>
                        <m:e>
                          <m:r>
                            <a:rPr lang="it-IT" sz="2400" b="1" i="1" dirty="0" smtClean="0">
                              <a:latin typeface="Cambria Math" panose="02040503050406030204" pitchFamily="18" charset="0"/>
                            </a:rPr>
                            <m:t>𝑯</m:t>
                          </m:r>
                        </m:e>
                      </m:acc>
                    </m:oMath>
                  </m:oMathPara>
                </a14:m>
                <a:endParaRPr lang="en-GB" sz="2400" baseline="30000" dirty="0"/>
              </a:p>
            </p:txBody>
          </p:sp>
        </mc:Choice>
        <mc:Fallback xmlns="">
          <p:sp>
            <p:nvSpPr>
              <p:cNvPr id="39" name="Rettangolo 38"/>
              <p:cNvSpPr>
                <a:spLocks noRot="1" noChangeAspect="1" noMove="1" noResize="1" noEditPoints="1" noAdjustHandles="1" noChangeArrowheads="1" noChangeShapeType="1" noTextEdit="1"/>
              </p:cNvSpPr>
              <p:nvPr/>
            </p:nvSpPr>
            <p:spPr>
              <a:xfrm>
                <a:off x="7057294" y="4674522"/>
                <a:ext cx="402674" cy="459998"/>
              </a:xfrm>
              <a:prstGeom prst="rect">
                <a:avLst/>
              </a:prstGeom>
              <a:blipFill rotWithShape="0">
                <a:blip r:embed="rId6"/>
                <a:stretch>
                  <a:fillRect r="-2778"/>
                </a:stretch>
              </a:blipFill>
              <a:ln w="38100">
                <a:solidFill>
                  <a:srgbClr val="A32DA6"/>
                </a:solidFill>
              </a:ln>
            </p:spPr>
            <p:txBody>
              <a:bodyPr/>
              <a:lstStyle/>
              <a:p>
                <a:r>
                  <a:rPr lang="en-GB">
                    <a:noFill/>
                  </a:rPr>
                  <a:t> </a:t>
                </a:r>
              </a:p>
            </p:txBody>
          </p:sp>
        </mc:Fallback>
      </mc:AlternateContent>
      <p:sp>
        <p:nvSpPr>
          <p:cNvPr id="18" name="Ovale 17"/>
          <p:cNvSpPr/>
          <p:nvPr/>
        </p:nvSpPr>
        <p:spPr>
          <a:xfrm rot="20801815">
            <a:off x="3426561" y="1092016"/>
            <a:ext cx="3585291" cy="344751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Connettore 2 18"/>
          <p:cNvCxnSpPr/>
          <p:nvPr/>
        </p:nvCxnSpPr>
        <p:spPr>
          <a:xfrm flipH="1" flipV="1">
            <a:off x="5360670" y="4549140"/>
            <a:ext cx="724961" cy="85764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3319747" y="998370"/>
            <a:ext cx="1921908" cy="1200329"/>
          </a:xfrm>
          <a:prstGeom prst="rect">
            <a:avLst/>
          </a:prstGeom>
          <a:solidFill>
            <a:schemeClr val="bg1"/>
          </a:solidFill>
        </p:spPr>
        <p:txBody>
          <a:bodyPr wrap="square" rtlCol="0">
            <a:spAutoFit/>
          </a:bodyPr>
          <a:lstStyle/>
          <a:p>
            <a:r>
              <a:rPr lang="it-IT" b="1" dirty="0" err="1" smtClean="0">
                <a:latin typeface="Comic Sans MS" panose="030F0702030302020204" pitchFamily="66" charset="0"/>
              </a:rPr>
              <a:t>Antihydrogen</a:t>
            </a:r>
            <a:r>
              <a:rPr lang="it-IT" b="1" dirty="0" smtClean="0">
                <a:latin typeface="Comic Sans MS" panose="030F0702030302020204" pitchFamily="66" charset="0"/>
              </a:rPr>
              <a:t> </a:t>
            </a:r>
            <a:r>
              <a:rPr lang="it-IT" b="1" dirty="0" err="1" smtClean="0">
                <a:latin typeface="Comic Sans MS" panose="030F0702030302020204" pitchFamily="66" charset="0"/>
              </a:rPr>
              <a:t>accelerated</a:t>
            </a:r>
            <a:r>
              <a:rPr lang="it-IT" b="1" dirty="0" smtClean="0">
                <a:latin typeface="Comic Sans MS" panose="030F0702030302020204" pitchFamily="66" charset="0"/>
              </a:rPr>
              <a:t> </a:t>
            </a:r>
            <a:r>
              <a:rPr lang="it-IT" b="1" dirty="0" err="1" smtClean="0">
                <a:latin typeface="Comic Sans MS" panose="030F0702030302020204" pitchFamily="66" charset="0"/>
              </a:rPr>
              <a:t>beam</a:t>
            </a:r>
            <a:endParaRPr lang="it-IT" b="1" dirty="0" smtClean="0">
              <a:latin typeface="Comic Sans MS" panose="030F0702030302020204" pitchFamily="66" charset="0"/>
            </a:endParaRPr>
          </a:p>
          <a:p>
            <a:endParaRPr lang="en-GB" b="1" dirty="0">
              <a:latin typeface="Comic Sans MS" panose="030F0702030302020204" pitchFamily="66" charset="0"/>
            </a:endParaRPr>
          </a:p>
        </p:txBody>
      </p:sp>
      <p:sp>
        <p:nvSpPr>
          <p:cNvPr id="20" name="Nuvola 19"/>
          <p:cNvSpPr/>
          <p:nvPr/>
        </p:nvSpPr>
        <p:spPr>
          <a:xfrm rot="20532485">
            <a:off x="5265921" y="1920340"/>
            <a:ext cx="966233" cy="310072"/>
          </a:xfrm>
          <a:prstGeom prst="cloud">
            <a:avLst/>
          </a:prstGeom>
          <a:solidFill>
            <a:srgbClr val="A32DA6">
              <a:alpha val="45000"/>
            </a:srgbClr>
          </a:solidFill>
          <a:ln>
            <a:solidFill>
              <a:srgbClr val="A32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414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2"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right)">
                                      <p:cBhvr>
                                        <p:cTn id="10" dur="500"/>
                                        <p:tgtEl>
                                          <p:spTgt spid="3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in short</a:t>
            </a:r>
            <a:endParaRPr lang="en-GB" sz="4500" b="1" dirty="0">
              <a:solidFill>
                <a:schemeClr val="accent1">
                  <a:lumMod val="50000"/>
                </a:schemeClr>
              </a:solidFill>
              <a:latin typeface="Comic Sans MS" panose="030F0702030302020204" pitchFamily="66" charset="0"/>
            </a:endParaRPr>
          </a:p>
        </p:txBody>
      </p:sp>
      <p:pic>
        <p:nvPicPr>
          <p:cNvPr id="6" name="Immagine 5"/>
          <p:cNvPicPr>
            <a:picLocks noChangeAspect="1"/>
          </p:cNvPicPr>
          <p:nvPr/>
        </p:nvPicPr>
        <p:blipFill rotWithShape="1">
          <a:blip r:embed="rId3"/>
          <a:srcRect l="3550" t="17681" r="54823" b="13733"/>
          <a:stretch/>
        </p:blipFill>
        <p:spPr>
          <a:xfrm>
            <a:off x="0" y="942630"/>
            <a:ext cx="8220628" cy="5241592"/>
          </a:xfrm>
          <a:prstGeom prst="rect">
            <a:avLst/>
          </a:prstGeom>
        </p:spPr>
      </p:pic>
      <p:pic>
        <p:nvPicPr>
          <p:cNvPr id="43" name="Immagine 42"/>
          <p:cNvPicPr>
            <a:picLocks noChangeAspect="1"/>
          </p:cNvPicPr>
          <p:nvPr/>
        </p:nvPicPr>
        <p:blipFill rotWithShape="1">
          <a:blip r:embed="rId4">
            <a:extLst>
              <a:ext uri="{28A0092B-C50C-407E-A947-70E740481C1C}">
                <a14:useLocalDpi xmlns:a14="http://schemas.microsoft.com/office/drawing/2010/main" val="0"/>
              </a:ext>
            </a:extLst>
          </a:blip>
          <a:srcRect l="21822" t="2432" b="15694"/>
          <a:stretch/>
        </p:blipFill>
        <p:spPr>
          <a:xfrm>
            <a:off x="6115051" y="2263176"/>
            <a:ext cx="2999124" cy="4186296"/>
          </a:xfrm>
          <a:prstGeom prst="rect">
            <a:avLst/>
          </a:prstGeom>
          <a:solidFill>
            <a:schemeClr val="bg1"/>
          </a:solidFill>
        </p:spPr>
      </p:pic>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15</a:t>
            </a:fld>
            <a:endParaRPr lang="en-GB">
              <a:latin typeface="Comic Sans MS" panose="030F0702030302020204" pitchFamily="66" charset="0"/>
            </a:endParaRPr>
          </a:p>
        </p:txBody>
      </p:sp>
      <p:sp>
        <p:nvSpPr>
          <p:cNvPr id="12" name="CasellaDiTesto 11"/>
          <p:cNvSpPr txBox="1"/>
          <p:nvPr/>
        </p:nvSpPr>
        <p:spPr>
          <a:xfrm>
            <a:off x="7226892" y="5464411"/>
            <a:ext cx="1673942" cy="461665"/>
          </a:xfrm>
          <a:prstGeom prst="rect">
            <a:avLst/>
          </a:prstGeom>
          <a:solidFill>
            <a:schemeClr val="bg1"/>
          </a:solidFill>
          <a:ln w="38100">
            <a:solidFill>
              <a:srgbClr val="0000CC"/>
            </a:solidFill>
          </a:ln>
        </p:spPr>
        <p:txBody>
          <a:bodyPr wrap="square" rtlCol="0">
            <a:spAutoFit/>
          </a:bodyPr>
          <a:lstStyle/>
          <a:p>
            <a:r>
              <a:rPr lang="it-IT" sz="1200" dirty="0" err="1" smtClean="0">
                <a:latin typeface="Comic Sans MS" panose="030F0702030302020204" pitchFamily="66" charset="0"/>
              </a:rPr>
              <a:t>Moirè</a:t>
            </a:r>
            <a:r>
              <a:rPr lang="it-IT" sz="1200" dirty="0" smtClean="0">
                <a:latin typeface="Comic Sans MS" panose="030F0702030302020204" pitchFamily="66" charset="0"/>
              </a:rPr>
              <a:t> </a:t>
            </a:r>
            <a:r>
              <a:rPr lang="it-IT" sz="1200" dirty="0" err="1" smtClean="0">
                <a:latin typeface="Comic Sans MS" panose="030F0702030302020204" pitchFamily="66" charset="0"/>
              </a:rPr>
              <a:t>deflectometer</a:t>
            </a:r>
            <a:endParaRPr lang="en-GB" sz="1200" dirty="0">
              <a:latin typeface="Comic Sans MS" panose="030F0702030302020204" pitchFamily="66" charset="0"/>
            </a:endParaRPr>
          </a:p>
        </p:txBody>
      </p:sp>
      <p:sp>
        <p:nvSpPr>
          <p:cNvPr id="19" name="Ovale 18"/>
          <p:cNvSpPr/>
          <p:nvPr/>
        </p:nvSpPr>
        <p:spPr>
          <a:xfrm rot="20666205">
            <a:off x="5026320" y="860270"/>
            <a:ext cx="3492146" cy="1665628"/>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co 8"/>
          <p:cNvSpPr/>
          <p:nvPr/>
        </p:nvSpPr>
        <p:spPr>
          <a:xfrm rot="20390674">
            <a:off x="5762642" y="1719228"/>
            <a:ext cx="1960734" cy="692467"/>
          </a:xfrm>
          <a:prstGeom prst="arc">
            <a:avLst>
              <a:gd name="adj1" fmla="val 16451538"/>
              <a:gd name="adj2" fmla="val 21441509"/>
            </a:avLst>
          </a:prstGeom>
          <a:ln w="76200">
            <a:solidFill>
              <a:srgbClr val="A32DA6"/>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0" name="Connettore 2 19"/>
          <p:cNvCxnSpPr/>
          <p:nvPr/>
        </p:nvCxnSpPr>
        <p:spPr>
          <a:xfrm flipH="1">
            <a:off x="7687987" y="572593"/>
            <a:ext cx="11336" cy="1384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ttangolo 32"/>
              <p:cNvSpPr/>
              <p:nvPr/>
            </p:nvSpPr>
            <p:spPr>
              <a:xfrm>
                <a:off x="7486650" y="221804"/>
                <a:ext cx="402674" cy="453137"/>
              </a:xfrm>
              <a:prstGeom prst="rect">
                <a:avLst/>
              </a:prstGeom>
              <a:solidFill>
                <a:schemeClr val="bg1"/>
              </a:solidFill>
              <a:ln w="381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solidFill>
                                <a:srgbClr val="FF0000"/>
                              </a:solidFill>
                              <a:latin typeface="Cambria Math" panose="02040503050406030204" pitchFamily="18" charset="0"/>
                            </a:rPr>
                          </m:ctrlPr>
                        </m:accPr>
                        <m:e>
                          <m:r>
                            <a:rPr lang="it-IT" sz="2400" b="1" i="1" dirty="0" smtClean="0">
                              <a:solidFill>
                                <a:srgbClr val="FF0000"/>
                              </a:solidFill>
                              <a:latin typeface="Cambria Math" panose="02040503050406030204" pitchFamily="18" charset="0"/>
                            </a:rPr>
                            <m:t>𝒈</m:t>
                          </m:r>
                        </m:e>
                      </m:acc>
                    </m:oMath>
                  </m:oMathPara>
                </a14:m>
                <a:endParaRPr lang="en-GB" sz="2400" baseline="30000" dirty="0"/>
              </a:p>
            </p:txBody>
          </p:sp>
        </mc:Choice>
        <mc:Fallback xmlns="">
          <p:sp>
            <p:nvSpPr>
              <p:cNvPr id="33" name="Rettangolo 32"/>
              <p:cNvSpPr>
                <a:spLocks noRot="1" noChangeAspect="1" noMove="1" noResize="1" noEditPoints="1" noAdjustHandles="1" noChangeArrowheads="1" noChangeShapeType="1" noTextEdit="1"/>
              </p:cNvSpPr>
              <p:nvPr/>
            </p:nvSpPr>
            <p:spPr>
              <a:xfrm>
                <a:off x="7486650" y="221804"/>
                <a:ext cx="402674" cy="453137"/>
              </a:xfrm>
              <a:prstGeom prst="rect">
                <a:avLst/>
              </a:prstGeom>
              <a:blipFill rotWithShape="0">
                <a:blip r:embed="rId5"/>
                <a:stretch>
                  <a:fillRect b="-8642"/>
                </a:stretch>
              </a:blipFill>
              <a:ln w="381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ttangolo 39"/>
              <p:cNvSpPr/>
              <p:nvPr/>
            </p:nvSpPr>
            <p:spPr>
              <a:xfrm>
                <a:off x="3104527" y="2859036"/>
                <a:ext cx="2989001" cy="1560042"/>
              </a:xfrm>
              <a:prstGeom prst="rect">
                <a:avLst/>
              </a:prstGeom>
              <a:solidFill>
                <a:schemeClr val="bg1"/>
              </a:solidFill>
              <a:ln w="38100">
                <a:solidFill>
                  <a:srgbClr val="FF0000"/>
                </a:solidFill>
              </a:ln>
            </p:spPr>
            <p:txBody>
              <a:bodyPr wrap="square">
                <a:spAutoFit/>
              </a:bodyPr>
              <a:lstStyle/>
              <a:p>
                <a14:m>
                  <m:oMath xmlns:m="http://schemas.openxmlformats.org/officeDocument/2006/math">
                    <m:acc>
                      <m:accPr>
                        <m:chr m:val="̅"/>
                        <m:ctrlPr>
                          <a:rPr lang="it-IT" sz="6600" b="1" i="1" dirty="0" smtClean="0">
                            <a:solidFill>
                              <a:srgbClr val="FF0000"/>
                            </a:solidFill>
                            <a:latin typeface="Cambria Math" panose="02040503050406030204" pitchFamily="18" charset="0"/>
                          </a:rPr>
                        </m:ctrlPr>
                      </m:accPr>
                      <m:e>
                        <m:r>
                          <a:rPr lang="it-IT" sz="6600" b="1" i="1" dirty="0">
                            <a:solidFill>
                              <a:srgbClr val="FF0000"/>
                            </a:solidFill>
                            <a:latin typeface="Cambria Math" panose="02040503050406030204" pitchFamily="18" charset="0"/>
                          </a:rPr>
                          <m:t>𝒈</m:t>
                        </m:r>
                      </m:e>
                    </m:acc>
                    <m:r>
                      <a:rPr lang="it-IT" sz="6600" b="1" i="1" dirty="0" smtClean="0">
                        <a:solidFill>
                          <a:srgbClr val="FF0000"/>
                        </a:solidFill>
                        <a:latin typeface="Cambria Math" panose="02040503050406030204" pitchFamily="18" charset="0"/>
                      </a:rPr>
                      <m:t>=</m:t>
                    </m:r>
                    <m:f>
                      <m:fPr>
                        <m:ctrlPr>
                          <a:rPr lang="it-IT" sz="6600" i="1" dirty="0" smtClean="0">
                            <a:latin typeface="Cambria Math" panose="02040503050406030204" pitchFamily="18" charset="0"/>
                          </a:rPr>
                        </m:ctrlPr>
                      </m:fPr>
                      <m:num>
                        <m:r>
                          <a:rPr lang="it-IT" sz="6600" i="1" dirty="0" smtClean="0">
                            <a:latin typeface="Cambria Math" panose="02040503050406030204" pitchFamily="18" charset="0"/>
                          </a:rPr>
                          <m:t>2</m:t>
                        </m:r>
                        <m:r>
                          <a:rPr lang="it-IT" sz="6600" i="1" dirty="0" smtClean="0">
                            <a:latin typeface="Cambria Math" panose="02040503050406030204" pitchFamily="18" charset="0"/>
                            <a:ea typeface="Cambria Math" panose="02040503050406030204" pitchFamily="18" charset="0"/>
                          </a:rPr>
                          <m:t>∆</m:t>
                        </m:r>
                        <m:r>
                          <a:rPr lang="it-IT" sz="6600" i="1" dirty="0" smtClean="0">
                            <a:latin typeface="Cambria Math" panose="02040503050406030204" pitchFamily="18" charset="0"/>
                          </a:rPr>
                          <m:t>𝑥</m:t>
                        </m:r>
                      </m:num>
                      <m:den>
                        <m:sSup>
                          <m:sSupPr>
                            <m:ctrlPr>
                              <a:rPr lang="it-IT" sz="6600" i="1" dirty="0" smtClean="0">
                                <a:latin typeface="Cambria Math" panose="02040503050406030204" pitchFamily="18" charset="0"/>
                              </a:rPr>
                            </m:ctrlPr>
                          </m:sSupPr>
                          <m:e>
                            <m:r>
                              <a:rPr lang="it-IT" sz="6600" i="1" dirty="0" smtClean="0">
                                <a:latin typeface="Cambria Math" panose="02040503050406030204" pitchFamily="18" charset="0"/>
                              </a:rPr>
                              <m:t>𝑡</m:t>
                            </m:r>
                          </m:e>
                          <m:sup>
                            <m:r>
                              <a:rPr lang="it-IT" sz="6600" i="1" dirty="0" smtClean="0">
                                <a:latin typeface="Cambria Math" panose="02040503050406030204" pitchFamily="18" charset="0"/>
                              </a:rPr>
                              <m:t>2</m:t>
                            </m:r>
                          </m:sup>
                        </m:sSup>
                      </m:den>
                    </m:f>
                  </m:oMath>
                </a14:m>
                <a:r>
                  <a:rPr lang="en-GB" sz="6600" dirty="0" smtClean="0">
                    <a:latin typeface="Comic Sans MS" panose="030F0702030302020204" pitchFamily="66" charset="0"/>
                  </a:rPr>
                  <a:t>  </a:t>
                </a:r>
                <a:endParaRPr lang="en-GB" sz="6600" dirty="0">
                  <a:latin typeface="Comic Sans MS" panose="030F0702030302020204" pitchFamily="66" charset="0"/>
                </a:endParaRPr>
              </a:p>
            </p:txBody>
          </p:sp>
        </mc:Choice>
        <mc:Fallback xmlns="">
          <p:sp>
            <p:nvSpPr>
              <p:cNvPr id="40" name="Rettangolo 39"/>
              <p:cNvSpPr>
                <a:spLocks noRot="1" noChangeAspect="1" noMove="1" noResize="1" noEditPoints="1" noAdjustHandles="1" noChangeArrowheads="1" noChangeShapeType="1" noTextEdit="1"/>
              </p:cNvSpPr>
              <p:nvPr/>
            </p:nvSpPr>
            <p:spPr>
              <a:xfrm>
                <a:off x="3104527" y="2859036"/>
                <a:ext cx="2989001" cy="1560042"/>
              </a:xfrm>
              <a:prstGeom prst="rect">
                <a:avLst/>
              </a:prstGeom>
              <a:blipFill rotWithShape="0">
                <a:blip r:embed="rId6"/>
                <a:stretch>
                  <a:fillRect/>
                </a:stretch>
              </a:blipFill>
              <a:ln w="38100">
                <a:solidFill>
                  <a:srgbClr val="FF0000"/>
                </a:solidFill>
              </a:ln>
            </p:spPr>
            <p:txBody>
              <a:bodyPr/>
              <a:lstStyle/>
              <a:p>
                <a:r>
                  <a:rPr lang="en-GB">
                    <a:noFill/>
                  </a:rPr>
                  <a:t> </a:t>
                </a:r>
              </a:p>
            </p:txBody>
          </p:sp>
        </mc:Fallback>
      </mc:AlternateContent>
      <p:cxnSp>
        <p:nvCxnSpPr>
          <p:cNvPr id="41" name="Connettore 2 40"/>
          <p:cNvCxnSpPr/>
          <p:nvPr/>
        </p:nvCxnSpPr>
        <p:spPr>
          <a:xfrm flipV="1">
            <a:off x="5706495" y="1722765"/>
            <a:ext cx="959839" cy="352611"/>
          </a:xfrm>
          <a:prstGeom prst="straightConnector1">
            <a:avLst/>
          </a:prstGeom>
          <a:ln w="57150">
            <a:solidFill>
              <a:srgbClr val="A32DA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Rettangolo 41"/>
              <p:cNvSpPr/>
              <p:nvPr/>
            </p:nvSpPr>
            <p:spPr>
              <a:xfrm>
                <a:off x="5512698" y="1356341"/>
                <a:ext cx="402674" cy="459998"/>
              </a:xfrm>
              <a:prstGeom prst="rect">
                <a:avLst/>
              </a:prstGeom>
              <a:solidFill>
                <a:schemeClr val="bg1"/>
              </a:solidFill>
              <a:ln w="38100">
                <a:solidFill>
                  <a:srgbClr val="A32DA6"/>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latin typeface="Cambria Math" panose="02040503050406030204" pitchFamily="18" charset="0"/>
                            </a:rPr>
                          </m:ctrlPr>
                        </m:accPr>
                        <m:e>
                          <m:r>
                            <a:rPr lang="it-IT" sz="2400" b="1" i="1" dirty="0" smtClean="0">
                              <a:latin typeface="Cambria Math" panose="02040503050406030204" pitchFamily="18" charset="0"/>
                            </a:rPr>
                            <m:t>𝑯</m:t>
                          </m:r>
                        </m:e>
                      </m:acc>
                    </m:oMath>
                  </m:oMathPara>
                </a14:m>
                <a:endParaRPr lang="en-GB" sz="2400" baseline="30000" dirty="0"/>
              </a:p>
            </p:txBody>
          </p:sp>
        </mc:Choice>
        <mc:Fallback xmlns="">
          <p:sp>
            <p:nvSpPr>
              <p:cNvPr id="42" name="Rettangolo 41"/>
              <p:cNvSpPr>
                <a:spLocks noRot="1" noChangeAspect="1" noMove="1" noResize="1" noEditPoints="1" noAdjustHandles="1" noChangeArrowheads="1" noChangeShapeType="1" noTextEdit="1"/>
              </p:cNvSpPr>
              <p:nvPr/>
            </p:nvSpPr>
            <p:spPr>
              <a:xfrm>
                <a:off x="5512698" y="1356341"/>
                <a:ext cx="402674" cy="459998"/>
              </a:xfrm>
              <a:prstGeom prst="rect">
                <a:avLst/>
              </a:prstGeom>
              <a:blipFill rotWithShape="0">
                <a:blip r:embed="rId7"/>
                <a:stretch>
                  <a:fillRect r="-4167"/>
                </a:stretch>
              </a:blipFill>
              <a:ln w="38100">
                <a:solidFill>
                  <a:srgbClr val="A32DA6"/>
                </a:solidFill>
              </a:ln>
            </p:spPr>
            <p:txBody>
              <a:bodyPr/>
              <a:lstStyle/>
              <a:p>
                <a:r>
                  <a:rPr lang="en-GB">
                    <a:noFill/>
                  </a:rPr>
                  <a:t> </a:t>
                </a:r>
              </a:p>
            </p:txBody>
          </p:sp>
        </mc:Fallback>
      </mc:AlternateContent>
      <p:cxnSp>
        <p:nvCxnSpPr>
          <p:cNvPr id="37" name="Connettore 2 36"/>
          <p:cNvCxnSpPr>
            <a:stCxn id="36" idx="0"/>
            <a:endCxn id="19" idx="4"/>
          </p:cNvCxnSpPr>
          <p:nvPr/>
        </p:nvCxnSpPr>
        <p:spPr>
          <a:xfrm flipV="1">
            <a:off x="6546686" y="2495363"/>
            <a:ext cx="449153" cy="2309321"/>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36" name="Ovale 35"/>
          <p:cNvSpPr/>
          <p:nvPr/>
        </p:nvSpPr>
        <p:spPr>
          <a:xfrm>
            <a:off x="6014001" y="4804684"/>
            <a:ext cx="1065369" cy="1510278"/>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Connettore 2 46"/>
          <p:cNvCxnSpPr/>
          <p:nvPr/>
        </p:nvCxnSpPr>
        <p:spPr>
          <a:xfrm flipH="1">
            <a:off x="6534611" y="4917236"/>
            <a:ext cx="478584" cy="681150"/>
          </a:xfrm>
          <a:prstGeom prst="straightConnector1">
            <a:avLst/>
          </a:prstGeom>
          <a:ln w="57150">
            <a:solidFill>
              <a:srgbClr val="A32DA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Rettangolo 47"/>
              <p:cNvSpPr/>
              <p:nvPr/>
            </p:nvSpPr>
            <p:spPr>
              <a:xfrm>
                <a:off x="7057294" y="4674522"/>
                <a:ext cx="402674" cy="459998"/>
              </a:xfrm>
              <a:prstGeom prst="rect">
                <a:avLst/>
              </a:prstGeom>
              <a:solidFill>
                <a:schemeClr val="bg1"/>
              </a:solidFill>
              <a:ln w="38100">
                <a:solidFill>
                  <a:srgbClr val="A32DA6"/>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latin typeface="Cambria Math" panose="02040503050406030204" pitchFamily="18" charset="0"/>
                            </a:rPr>
                          </m:ctrlPr>
                        </m:accPr>
                        <m:e>
                          <m:r>
                            <a:rPr lang="it-IT" sz="2400" b="1" i="1" dirty="0" smtClean="0">
                              <a:latin typeface="Cambria Math" panose="02040503050406030204" pitchFamily="18" charset="0"/>
                            </a:rPr>
                            <m:t>𝑯</m:t>
                          </m:r>
                        </m:e>
                      </m:acc>
                    </m:oMath>
                  </m:oMathPara>
                </a14:m>
                <a:endParaRPr lang="en-GB" sz="2400" baseline="30000" dirty="0"/>
              </a:p>
            </p:txBody>
          </p:sp>
        </mc:Choice>
        <mc:Fallback xmlns="">
          <p:sp>
            <p:nvSpPr>
              <p:cNvPr id="48" name="Rettangolo 47"/>
              <p:cNvSpPr>
                <a:spLocks noRot="1" noChangeAspect="1" noMove="1" noResize="1" noEditPoints="1" noAdjustHandles="1" noChangeArrowheads="1" noChangeShapeType="1" noTextEdit="1"/>
              </p:cNvSpPr>
              <p:nvPr/>
            </p:nvSpPr>
            <p:spPr>
              <a:xfrm>
                <a:off x="7057294" y="4674522"/>
                <a:ext cx="402674" cy="459998"/>
              </a:xfrm>
              <a:prstGeom prst="rect">
                <a:avLst/>
              </a:prstGeom>
              <a:blipFill rotWithShape="0">
                <a:blip r:embed="rId8"/>
                <a:stretch>
                  <a:fillRect r="-2778"/>
                </a:stretch>
              </a:blipFill>
              <a:ln w="38100">
                <a:solidFill>
                  <a:srgbClr val="A32DA6"/>
                </a:solidFill>
              </a:ln>
            </p:spPr>
            <p:txBody>
              <a:bodyPr/>
              <a:lstStyle/>
              <a:p>
                <a:r>
                  <a:rPr lang="en-GB">
                    <a:noFill/>
                  </a:rPr>
                  <a:t> </a:t>
                </a:r>
              </a:p>
            </p:txBody>
          </p:sp>
        </mc:Fallback>
      </mc:AlternateContent>
      <p:sp>
        <p:nvSpPr>
          <p:cNvPr id="49" name="Arco 48"/>
          <p:cNvSpPr/>
          <p:nvPr/>
        </p:nvSpPr>
        <p:spPr>
          <a:xfrm rot="17941976" flipH="1">
            <a:off x="6244055" y="5299889"/>
            <a:ext cx="1350777" cy="752789"/>
          </a:xfrm>
          <a:prstGeom prst="arc">
            <a:avLst>
              <a:gd name="adj1" fmla="val 16451538"/>
              <a:gd name="adj2" fmla="val 21441509"/>
            </a:avLst>
          </a:prstGeom>
          <a:ln w="57150">
            <a:solidFill>
              <a:srgbClr val="A32DA6"/>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0" name="Connettore 2 49"/>
          <p:cNvCxnSpPr/>
          <p:nvPr/>
        </p:nvCxnSpPr>
        <p:spPr>
          <a:xfrm flipH="1">
            <a:off x="6399164" y="4543298"/>
            <a:ext cx="11336" cy="1384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Rettangolo 50"/>
              <p:cNvSpPr/>
              <p:nvPr/>
            </p:nvSpPr>
            <p:spPr>
              <a:xfrm>
                <a:off x="6197827" y="4192509"/>
                <a:ext cx="402674" cy="453137"/>
              </a:xfrm>
              <a:prstGeom prst="rect">
                <a:avLst/>
              </a:prstGeom>
              <a:solidFill>
                <a:schemeClr val="bg1"/>
              </a:solidFill>
              <a:ln w="381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solidFill>
                                <a:srgbClr val="FF0000"/>
                              </a:solidFill>
                              <a:latin typeface="Cambria Math" panose="02040503050406030204" pitchFamily="18" charset="0"/>
                            </a:rPr>
                          </m:ctrlPr>
                        </m:accPr>
                        <m:e>
                          <m:r>
                            <a:rPr lang="it-IT" sz="2400" b="1" i="1" dirty="0" smtClean="0">
                              <a:solidFill>
                                <a:srgbClr val="FF0000"/>
                              </a:solidFill>
                              <a:latin typeface="Cambria Math" panose="02040503050406030204" pitchFamily="18" charset="0"/>
                            </a:rPr>
                            <m:t>𝒈</m:t>
                          </m:r>
                        </m:e>
                      </m:acc>
                    </m:oMath>
                  </m:oMathPara>
                </a14:m>
                <a:endParaRPr lang="en-GB" sz="2400" baseline="30000" dirty="0"/>
              </a:p>
            </p:txBody>
          </p:sp>
        </mc:Choice>
        <mc:Fallback xmlns="">
          <p:sp>
            <p:nvSpPr>
              <p:cNvPr id="51" name="Rettangolo 50"/>
              <p:cNvSpPr>
                <a:spLocks noRot="1" noChangeAspect="1" noMove="1" noResize="1" noEditPoints="1" noAdjustHandles="1" noChangeArrowheads="1" noChangeShapeType="1" noTextEdit="1"/>
              </p:cNvSpPr>
              <p:nvPr/>
            </p:nvSpPr>
            <p:spPr>
              <a:xfrm>
                <a:off x="6197827" y="4192509"/>
                <a:ext cx="402674" cy="453137"/>
              </a:xfrm>
              <a:prstGeom prst="rect">
                <a:avLst/>
              </a:prstGeom>
              <a:blipFill rotWithShape="0">
                <a:blip r:embed="rId9"/>
                <a:stretch>
                  <a:fillRect b="-10000"/>
                </a:stretch>
              </a:blipFill>
              <a:ln w="38100">
                <a:solidFill>
                  <a:srgbClr val="FF0000"/>
                </a:solidFill>
              </a:ln>
            </p:spPr>
            <p:txBody>
              <a:bodyPr/>
              <a:lstStyle/>
              <a:p>
                <a:r>
                  <a:rPr lang="en-GB">
                    <a:noFill/>
                  </a:rPr>
                  <a:t> </a:t>
                </a:r>
              </a:p>
            </p:txBody>
          </p:sp>
        </mc:Fallback>
      </mc:AlternateContent>
      <p:sp>
        <p:nvSpPr>
          <p:cNvPr id="22" name="Nuvola 21"/>
          <p:cNvSpPr/>
          <p:nvPr/>
        </p:nvSpPr>
        <p:spPr>
          <a:xfrm rot="20532485">
            <a:off x="5265921" y="1920340"/>
            <a:ext cx="966233" cy="310072"/>
          </a:xfrm>
          <a:prstGeom prst="cloud">
            <a:avLst/>
          </a:prstGeom>
          <a:solidFill>
            <a:srgbClr val="A32DA6">
              <a:alpha val="45000"/>
            </a:srgbClr>
          </a:solidFill>
          <a:ln>
            <a:solidFill>
              <a:srgbClr val="A32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ttangolo 22"/>
          <p:cNvSpPr/>
          <p:nvPr/>
        </p:nvSpPr>
        <p:spPr>
          <a:xfrm>
            <a:off x="3687092" y="4051821"/>
            <a:ext cx="1426917" cy="338554"/>
          </a:xfrm>
          <a:prstGeom prst="rect">
            <a:avLst/>
          </a:prstGeom>
          <a:solidFill>
            <a:schemeClr val="bg1"/>
          </a:solidFill>
          <a:ln w="38100">
            <a:noFill/>
          </a:ln>
        </p:spPr>
        <p:txBody>
          <a:bodyPr wrap="square">
            <a:spAutoFit/>
          </a:bodyPr>
          <a:lstStyle/>
          <a:p>
            <a:r>
              <a:rPr lang="en-GB" sz="1600" b="1" dirty="0" smtClean="0">
                <a:latin typeface="Comic Sans MS" panose="030F0702030302020204" pitchFamily="66" charset="0"/>
              </a:rPr>
              <a:t>1% precision</a:t>
            </a:r>
          </a:p>
        </p:txBody>
      </p:sp>
      <p:sp>
        <p:nvSpPr>
          <p:cNvPr id="3" name="Rettangolo 2"/>
          <p:cNvSpPr/>
          <p:nvPr/>
        </p:nvSpPr>
        <p:spPr>
          <a:xfrm>
            <a:off x="2815915" y="4775981"/>
            <a:ext cx="3255037" cy="338554"/>
          </a:xfrm>
          <a:prstGeom prst="rect">
            <a:avLst/>
          </a:prstGeom>
        </p:spPr>
        <p:txBody>
          <a:bodyPr wrap="square">
            <a:spAutoFit/>
          </a:bodyPr>
          <a:lstStyle/>
          <a:p>
            <a:pPr algn="ctr"/>
            <a:r>
              <a:rPr lang="en-GB" sz="1600" dirty="0">
                <a:latin typeface="Comic Sans MS" panose="030F0702030302020204" pitchFamily="66" charset="0"/>
              </a:rPr>
              <a:t>1m of </a:t>
            </a:r>
            <a:r>
              <a:rPr lang="en-GB" sz="1600" dirty="0" err="1">
                <a:latin typeface="Comic Sans MS" panose="030F0702030302020204" pitchFamily="66" charset="0"/>
              </a:rPr>
              <a:t>Moirè</a:t>
            </a:r>
            <a:r>
              <a:rPr lang="en-GB" sz="1600" dirty="0">
                <a:latin typeface="Comic Sans MS" panose="030F0702030302020204" pitchFamily="66" charset="0"/>
              </a:rPr>
              <a:t> </a:t>
            </a:r>
            <a:r>
              <a:rPr lang="en-GB" sz="1600" dirty="0" err="1" smtClean="0">
                <a:latin typeface="Comic Sans MS" panose="030F0702030302020204" pitchFamily="66" charset="0"/>
              </a:rPr>
              <a:t>deflectometer</a:t>
            </a:r>
            <a:endParaRPr lang="en-GB" sz="1600" dirty="0">
              <a:latin typeface="Comic Sans MS" panose="030F0702030302020204" pitchFamily="66" charset="0"/>
            </a:endParaRPr>
          </a:p>
        </p:txBody>
      </p:sp>
      <p:cxnSp>
        <p:nvCxnSpPr>
          <p:cNvPr id="8" name="Connettore 2 7"/>
          <p:cNvCxnSpPr>
            <a:stCxn id="3" idx="2"/>
            <a:endCxn id="11" idx="0"/>
          </p:cNvCxnSpPr>
          <p:nvPr/>
        </p:nvCxnSpPr>
        <p:spPr>
          <a:xfrm flipH="1">
            <a:off x="4438994" y="5114535"/>
            <a:ext cx="4440" cy="347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2863986" y="5461554"/>
            <a:ext cx="3150015" cy="338554"/>
          </a:xfrm>
          <a:prstGeom prst="rect">
            <a:avLst/>
          </a:prstGeom>
        </p:spPr>
        <p:txBody>
          <a:bodyPr wrap="square">
            <a:spAutoFit/>
          </a:bodyPr>
          <a:lstStyle/>
          <a:p>
            <a:pPr algn="ctr"/>
            <a:r>
              <a:rPr lang="en-GB" sz="1600" b="1" dirty="0">
                <a:latin typeface="Comic Sans MS" panose="030F0702030302020204" pitchFamily="66" charset="0"/>
              </a:rPr>
              <a:t>Tens of microns of deflection</a:t>
            </a:r>
          </a:p>
        </p:txBody>
      </p:sp>
      <p:cxnSp>
        <p:nvCxnSpPr>
          <p:cNvPr id="29" name="Connettore 2 28"/>
          <p:cNvCxnSpPr>
            <a:stCxn id="11" idx="2"/>
            <a:endCxn id="31" idx="0"/>
          </p:cNvCxnSpPr>
          <p:nvPr/>
        </p:nvCxnSpPr>
        <p:spPr>
          <a:xfrm>
            <a:off x="4438994" y="5800108"/>
            <a:ext cx="0" cy="29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ttangolo 30"/>
          <p:cNvSpPr/>
          <p:nvPr/>
        </p:nvSpPr>
        <p:spPr>
          <a:xfrm>
            <a:off x="2811475" y="6093346"/>
            <a:ext cx="3255037" cy="338554"/>
          </a:xfrm>
          <a:prstGeom prst="rect">
            <a:avLst/>
          </a:prstGeom>
          <a:solidFill>
            <a:schemeClr val="bg1"/>
          </a:solidFill>
        </p:spPr>
        <p:txBody>
          <a:bodyPr wrap="square">
            <a:spAutoFit/>
          </a:bodyPr>
          <a:lstStyle/>
          <a:p>
            <a:pPr algn="ctr"/>
            <a:r>
              <a:rPr lang="en-GB" sz="1600" dirty="0" smtClean="0">
                <a:latin typeface="Comic Sans MS" panose="030F0702030302020204" pitchFamily="66" charset="0"/>
              </a:rPr>
              <a:t>Use of emulsions</a:t>
            </a:r>
            <a:endParaRPr lang="en-GB" sz="1600" dirty="0">
              <a:latin typeface="Comic Sans MS" panose="030F0702030302020204" pitchFamily="66" charset="0"/>
            </a:endParaRPr>
          </a:p>
        </p:txBody>
      </p:sp>
    </p:spTree>
    <p:extLst>
      <p:ext uri="{BB962C8B-B14F-4D97-AF65-F5344CB8AC3E}">
        <p14:creationId xmlns:p14="http://schemas.microsoft.com/office/powerpoint/2010/main" val="41687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up)">
                                      <p:cBhvr>
                                        <p:cTn id="18" dur="500"/>
                                        <p:tgtEl>
                                          <p:spTgt spid="49"/>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3" grpId="0" animBg="1"/>
      <p:bldP spid="40" grpId="0" animBg="1"/>
      <p:bldP spid="49" grpId="0" animBg="1"/>
      <p:bldP spid="51" grpId="0" animBg="1"/>
      <p:bldP spid="22" grpId="0" animBg="1"/>
      <p:bldP spid="23" grpId="0" animBg="1"/>
      <p:bldP spid="11" grpId="0"/>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46150" y="1590674"/>
            <a:ext cx="7324725" cy="2478406"/>
          </a:xfrm>
        </p:spPr>
        <p:txBody>
          <a:bodyPr>
            <a:normAutofit/>
          </a:bodyPr>
          <a:lstStyle/>
          <a:p>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Role</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of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Positronium</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in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AEgIS</a:t>
            </a:r>
            <a:endParaRPr lang="en-GB" sz="5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503817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Nuvola 324"/>
          <p:cNvSpPr/>
          <p:nvPr/>
        </p:nvSpPr>
        <p:spPr>
          <a:xfrm>
            <a:off x="4355432" y="2284973"/>
            <a:ext cx="4366537" cy="3535428"/>
          </a:xfrm>
          <a:prstGeom prst="cloud">
            <a:avLst/>
          </a:prstGeom>
          <a:gradFill flip="none" rotWithShape="1">
            <a:gsLst>
              <a:gs pos="0">
                <a:schemeClr val="accent1">
                  <a:lumMod val="75000"/>
                </a:schemeClr>
              </a:gs>
              <a:gs pos="51000">
                <a:schemeClr val="accent1"/>
              </a:gs>
              <a:gs pos="72000">
                <a:schemeClr val="accent1">
                  <a:lumMod val="45000"/>
                  <a:lumOff val="55000"/>
                </a:schemeClr>
              </a:gs>
              <a:gs pos="100000">
                <a:schemeClr val="accent1">
                  <a:lumMod val="30000"/>
                  <a:lumOff val="70000"/>
                </a:schemeClr>
              </a:gs>
            </a:gsLst>
            <a:path path="circle">
              <a:fillToRect l="50000" t="50000" r="50000" b="50000"/>
            </a:path>
            <a:tileRect/>
          </a:gradFill>
          <a:ln w="63500">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403" y="2454668"/>
            <a:ext cx="1042931" cy="162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334" y="2454668"/>
            <a:ext cx="1046072" cy="162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0"/>
          <p:cNvPicPr>
            <a:picLocks noChangeAspect="1" noChangeArrowheads="1"/>
          </p:cNvPicPr>
          <p:nvPr/>
        </p:nvPicPr>
        <p:blipFill>
          <a:blip r:embed="rId3">
            <a:extLst>
              <a:ext uri="{28A0092B-C50C-407E-A947-70E740481C1C}">
                <a14:useLocalDpi xmlns:a14="http://schemas.microsoft.com/office/drawing/2010/main" val="0"/>
              </a:ext>
            </a:extLst>
          </a:blip>
          <a:srcRect b="35938"/>
          <a:stretch>
            <a:fillRect/>
          </a:stretch>
        </p:blipFill>
        <p:spPr bwMode="auto">
          <a:xfrm>
            <a:off x="6415403" y="4081502"/>
            <a:ext cx="1042931" cy="10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1"/>
          <p:cNvPicPr>
            <a:picLocks noChangeAspect="1" noChangeArrowheads="1"/>
          </p:cNvPicPr>
          <p:nvPr/>
        </p:nvPicPr>
        <p:blipFill>
          <a:blip r:embed="rId3">
            <a:extLst>
              <a:ext uri="{28A0092B-C50C-407E-A947-70E740481C1C}">
                <a14:useLocalDpi xmlns:a14="http://schemas.microsoft.com/office/drawing/2010/main" val="0"/>
              </a:ext>
            </a:extLst>
          </a:blip>
          <a:srcRect b="35938"/>
          <a:stretch>
            <a:fillRect/>
          </a:stretch>
        </p:blipFill>
        <p:spPr bwMode="auto">
          <a:xfrm>
            <a:off x="6423256" y="4040083"/>
            <a:ext cx="2096857" cy="167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Rectangle 12"/>
          <p:cNvSpPr>
            <a:spLocks noChangeArrowheads="1"/>
          </p:cNvSpPr>
          <p:nvPr/>
        </p:nvSpPr>
        <p:spPr bwMode="auto">
          <a:xfrm>
            <a:off x="6415403" y="2461571"/>
            <a:ext cx="2098428" cy="32697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21" name="Group 15"/>
          <p:cNvGrpSpPr>
            <a:grpSpLocks/>
          </p:cNvGrpSpPr>
          <p:nvPr/>
        </p:nvGrpSpPr>
        <p:grpSpPr bwMode="auto">
          <a:xfrm>
            <a:off x="6415403" y="3204807"/>
            <a:ext cx="1415182" cy="342855"/>
            <a:chOff x="2848" y="7401"/>
            <a:chExt cx="1347" cy="732"/>
          </a:xfrm>
        </p:grpSpPr>
        <p:sp>
          <p:nvSpPr>
            <p:cNvPr id="241" name="Freeform 16"/>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 name="Freeform 17"/>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22" name="Line 18"/>
          <p:cNvSpPr>
            <a:spLocks noChangeShapeType="1"/>
          </p:cNvSpPr>
          <p:nvPr/>
        </p:nvSpPr>
        <p:spPr bwMode="auto">
          <a:xfrm flipH="1" flipV="1">
            <a:off x="6985559" y="3273838"/>
            <a:ext cx="138220" cy="250813"/>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7" name="Freeform 25"/>
          <p:cNvSpPr>
            <a:spLocks/>
          </p:cNvSpPr>
          <p:nvPr/>
        </p:nvSpPr>
        <p:spPr bwMode="auto">
          <a:xfrm>
            <a:off x="7338962" y="3149582"/>
            <a:ext cx="67539" cy="23010"/>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 name="Line 26"/>
          <p:cNvSpPr>
            <a:spLocks noChangeShapeType="1"/>
          </p:cNvSpPr>
          <p:nvPr/>
        </p:nvSpPr>
        <p:spPr bwMode="auto">
          <a:xfrm flipV="1">
            <a:off x="6701267" y="3292246"/>
            <a:ext cx="284293" cy="25311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6" name="Line 27"/>
          <p:cNvSpPr>
            <a:spLocks noChangeShapeType="1"/>
          </p:cNvSpPr>
          <p:nvPr/>
        </p:nvSpPr>
        <p:spPr bwMode="auto">
          <a:xfrm flipH="1">
            <a:off x="7265140" y="3230118"/>
            <a:ext cx="424083" cy="16797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7" name="Line 28"/>
          <p:cNvSpPr>
            <a:spLocks noChangeShapeType="1"/>
          </p:cNvSpPr>
          <p:nvPr/>
        </p:nvSpPr>
        <p:spPr bwMode="auto">
          <a:xfrm flipV="1">
            <a:off x="7265140" y="3209409"/>
            <a:ext cx="14136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8" name="Line 29"/>
          <p:cNvSpPr>
            <a:spLocks noChangeShapeType="1"/>
          </p:cNvSpPr>
          <p:nvPr/>
        </p:nvSpPr>
        <p:spPr bwMode="auto">
          <a:xfrm flipV="1">
            <a:off x="6707549" y="3218613"/>
            <a:ext cx="686387" cy="31984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9" name="Line 30"/>
          <p:cNvSpPr>
            <a:spLocks noChangeShapeType="1"/>
          </p:cNvSpPr>
          <p:nvPr/>
        </p:nvSpPr>
        <p:spPr bwMode="auto">
          <a:xfrm flipV="1">
            <a:off x="7406502" y="3103561"/>
            <a:ext cx="142932"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0" name="Line 31"/>
          <p:cNvSpPr>
            <a:spLocks noChangeShapeType="1"/>
          </p:cNvSpPr>
          <p:nvPr/>
        </p:nvSpPr>
        <p:spPr bwMode="auto">
          <a:xfrm>
            <a:off x="7549433" y="3103561"/>
            <a:ext cx="1571"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1" name="Line 32"/>
          <p:cNvSpPr>
            <a:spLocks noChangeShapeType="1"/>
          </p:cNvSpPr>
          <p:nvPr/>
        </p:nvSpPr>
        <p:spPr bwMode="auto">
          <a:xfrm>
            <a:off x="7549433" y="3167990"/>
            <a:ext cx="28115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2" name="Line 33"/>
          <p:cNvSpPr>
            <a:spLocks noChangeShapeType="1"/>
          </p:cNvSpPr>
          <p:nvPr/>
        </p:nvSpPr>
        <p:spPr bwMode="auto">
          <a:xfrm flipH="1">
            <a:off x="7689224" y="3167990"/>
            <a:ext cx="141361" cy="24391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3" name="Line 34"/>
          <p:cNvSpPr>
            <a:spLocks noChangeShapeType="1"/>
          </p:cNvSpPr>
          <p:nvPr/>
        </p:nvSpPr>
        <p:spPr bwMode="auto">
          <a:xfrm flipV="1">
            <a:off x="7689224" y="3230118"/>
            <a:ext cx="157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4" name="Line 35"/>
          <p:cNvSpPr>
            <a:spLocks noChangeShapeType="1"/>
          </p:cNvSpPr>
          <p:nvPr/>
        </p:nvSpPr>
        <p:spPr bwMode="auto">
          <a:xfrm flipH="1" flipV="1">
            <a:off x="6707549" y="3289945"/>
            <a:ext cx="416230" cy="25541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5" name="Line 36"/>
          <p:cNvSpPr>
            <a:spLocks noChangeShapeType="1"/>
          </p:cNvSpPr>
          <p:nvPr/>
        </p:nvSpPr>
        <p:spPr bwMode="auto">
          <a:xfrm flipH="1">
            <a:off x="6137393" y="3283042"/>
            <a:ext cx="587434" cy="71332"/>
          </a:xfrm>
          <a:prstGeom prst="line">
            <a:avLst/>
          </a:prstGeom>
          <a:noFill/>
          <a:ln w="9525">
            <a:solidFill>
              <a:srgbClr val="3366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8" name="Rectangle 40"/>
          <p:cNvSpPr>
            <a:spLocks noChangeArrowheads="1"/>
          </p:cNvSpPr>
          <p:nvPr/>
        </p:nvSpPr>
        <p:spPr bwMode="auto">
          <a:xfrm>
            <a:off x="4945253" y="2564747"/>
            <a:ext cx="1366485" cy="393223"/>
          </a:xfrm>
          <a:prstGeom prst="rect">
            <a:avLst/>
          </a:prstGeom>
          <a:solidFill>
            <a:schemeClr val="accent1">
              <a:lumMod val="20000"/>
              <a:lumOff val="80000"/>
              <a:alpha val="38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1200" b="1" dirty="0" err="1" smtClean="0">
                <a:solidFill>
                  <a:srgbClr val="FF0000"/>
                </a:solidFill>
                <a:latin typeface="Comic Sans MS" panose="030F0702030302020204" pitchFamily="66" charset="0"/>
              </a:rPr>
              <a:t>Positron</a:t>
            </a:r>
            <a:r>
              <a:rPr lang="it-IT" altLang="en-US" sz="1200" b="1" dirty="0">
                <a:solidFill>
                  <a:srgbClr val="FF0000"/>
                </a:solidFill>
                <a:latin typeface="Comic Sans MS" panose="030F0702030302020204" pitchFamily="66" charset="0"/>
              </a:rPr>
              <a:t> </a:t>
            </a:r>
            <a:r>
              <a:rPr lang="it-IT" altLang="en-US" sz="1200" b="1" dirty="0" err="1" smtClean="0">
                <a:solidFill>
                  <a:srgbClr val="FF0000"/>
                </a:solidFill>
                <a:latin typeface="Comic Sans MS" panose="030F0702030302020204" pitchFamily="66" charset="0"/>
              </a:rPr>
              <a:t>pulse</a:t>
            </a:r>
            <a:r>
              <a:rPr lang="it-IT" altLang="en-US" sz="1200" b="1" dirty="0" smtClean="0">
                <a:solidFill>
                  <a:srgbClr val="FF0000"/>
                </a:solidFill>
                <a:latin typeface="Comic Sans MS" panose="030F0702030302020204" pitchFamily="66" charset="0"/>
              </a:rPr>
              <a:t>:</a:t>
            </a:r>
          </a:p>
          <a:p>
            <a:r>
              <a:rPr lang="it-IT" altLang="en-US" sz="1200" b="1" dirty="0" smtClean="0">
                <a:solidFill>
                  <a:srgbClr val="FF0000"/>
                </a:solidFill>
                <a:latin typeface="Comic Sans MS" panose="030F0702030302020204" pitchFamily="66" charset="0"/>
              </a:rPr>
              <a:t>4,2kV</a:t>
            </a:r>
            <a:endParaRPr lang="it-IT" altLang="en-US" sz="1200" dirty="0">
              <a:solidFill>
                <a:srgbClr val="FF0000"/>
              </a:solidFill>
              <a:latin typeface="Comic Sans MS" panose="030F0702030302020204" pitchFamily="66" charset="0"/>
            </a:endParaRPr>
          </a:p>
        </p:txBody>
      </p:sp>
      <p:grpSp>
        <p:nvGrpSpPr>
          <p:cNvPr id="199" name="Group 42"/>
          <p:cNvGrpSpPr>
            <a:grpSpLocks/>
          </p:cNvGrpSpPr>
          <p:nvPr/>
        </p:nvGrpSpPr>
        <p:grpSpPr bwMode="auto">
          <a:xfrm>
            <a:off x="6427968" y="3867506"/>
            <a:ext cx="1415182" cy="342855"/>
            <a:chOff x="2848" y="7401"/>
            <a:chExt cx="1347" cy="732"/>
          </a:xfrm>
        </p:grpSpPr>
        <p:sp>
          <p:nvSpPr>
            <p:cNvPr id="219" name="Freeform 43"/>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0" name="Freeform 44"/>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15" name="Freeform 52"/>
          <p:cNvSpPr>
            <a:spLocks/>
          </p:cNvSpPr>
          <p:nvPr/>
        </p:nvSpPr>
        <p:spPr bwMode="auto">
          <a:xfrm>
            <a:off x="7351527" y="3812281"/>
            <a:ext cx="67539" cy="23010"/>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 name="Line 57"/>
          <p:cNvSpPr>
            <a:spLocks noChangeShapeType="1"/>
          </p:cNvSpPr>
          <p:nvPr/>
        </p:nvSpPr>
        <p:spPr bwMode="auto">
          <a:xfrm flipV="1">
            <a:off x="7419067" y="3766260"/>
            <a:ext cx="142932"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 name="Line 58"/>
          <p:cNvSpPr>
            <a:spLocks noChangeShapeType="1"/>
          </p:cNvSpPr>
          <p:nvPr/>
        </p:nvSpPr>
        <p:spPr bwMode="auto">
          <a:xfrm>
            <a:off x="7561998" y="3766260"/>
            <a:ext cx="1571"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9" name="Line 59"/>
          <p:cNvSpPr>
            <a:spLocks noChangeShapeType="1"/>
          </p:cNvSpPr>
          <p:nvPr/>
        </p:nvSpPr>
        <p:spPr bwMode="auto">
          <a:xfrm>
            <a:off x="7561998" y="3830689"/>
            <a:ext cx="28115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77" name="Group 65"/>
          <p:cNvGrpSpPr>
            <a:grpSpLocks/>
          </p:cNvGrpSpPr>
          <p:nvPr/>
        </p:nvGrpSpPr>
        <p:grpSpPr bwMode="auto">
          <a:xfrm>
            <a:off x="6427968" y="5027229"/>
            <a:ext cx="1415182" cy="342855"/>
            <a:chOff x="2848" y="7401"/>
            <a:chExt cx="1347" cy="732"/>
          </a:xfrm>
        </p:grpSpPr>
        <p:sp>
          <p:nvSpPr>
            <p:cNvPr id="197" name="Freeform 66"/>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 name="Freeform 67"/>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93" name="Freeform 75"/>
          <p:cNvSpPr>
            <a:spLocks/>
          </p:cNvSpPr>
          <p:nvPr/>
        </p:nvSpPr>
        <p:spPr bwMode="auto">
          <a:xfrm>
            <a:off x="7351527" y="4972004"/>
            <a:ext cx="67539" cy="23010"/>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 name="Line 80"/>
          <p:cNvSpPr>
            <a:spLocks noChangeShapeType="1"/>
          </p:cNvSpPr>
          <p:nvPr/>
        </p:nvSpPr>
        <p:spPr bwMode="auto">
          <a:xfrm flipV="1">
            <a:off x="7419067" y="4925983"/>
            <a:ext cx="142932"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6" name="Line 81"/>
          <p:cNvSpPr>
            <a:spLocks noChangeShapeType="1"/>
          </p:cNvSpPr>
          <p:nvPr/>
        </p:nvSpPr>
        <p:spPr bwMode="auto">
          <a:xfrm>
            <a:off x="7561998" y="4925983"/>
            <a:ext cx="1571"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7" name="Line 82"/>
          <p:cNvSpPr>
            <a:spLocks noChangeShapeType="1"/>
          </p:cNvSpPr>
          <p:nvPr/>
        </p:nvSpPr>
        <p:spPr bwMode="auto">
          <a:xfrm>
            <a:off x="7561998" y="4990412"/>
            <a:ext cx="28115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55" name="Group 88"/>
          <p:cNvGrpSpPr>
            <a:grpSpLocks/>
          </p:cNvGrpSpPr>
          <p:nvPr/>
        </p:nvGrpSpPr>
        <p:grpSpPr bwMode="auto">
          <a:xfrm>
            <a:off x="6427968" y="4493388"/>
            <a:ext cx="1415182" cy="342855"/>
            <a:chOff x="2848" y="7401"/>
            <a:chExt cx="1347" cy="732"/>
          </a:xfrm>
        </p:grpSpPr>
        <p:sp>
          <p:nvSpPr>
            <p:cNvPr id="175" name="Freeform 89"/>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 name="Freeform 90"/>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71" name="Freeform 98"/>
          <p:cNvSpPr>
            <a:spLocks/>
          </p:cNvSpPr>
          <p:nvPr/>
        </p:nvSpPr>
        <p:spPr bwMode="auto">
          <a:xfrm>
            <a:off x="7351527" y="4438163"/>
            <a:ext cx="67539" cy="23010"/>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 name="Line 103"/>
          <p:cNvSpPr>
            <a:spLocks noChangeShapeType="1"/>
          </p:cNvSpPr>
          <p:nvPr/>
        </p:nvSpPr>
        <p:spPr bwMode="auto">
          <a:xfrm flipV="1">
            <a:off x="7419067" y="4392142"/>
            <a:ext cx="142932"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 name="Line 104"/>
          <p:cNvSpPr>
            <a:spLocks noChangeShapeType="1"/>
          </p:cNvSpPr>
          <p:nvPr/>
        </p:nvSpPr>
        <p:spPr bwMode="auto">
          <a:xfrm>
            <a:off x="7561998" y="4392142"/>
            <a:ext cx="1571"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 name="Line 105"/>
          <p:cNvSpPr>
            <a:spLocks noChangeShapeType="1"/>
          </p:cNvSpPr>
          <p:nvPr/>
        </p:nvSpPr>
        <p:spPr bwMode="auto">
          <a:xfrm>
            <a:off x="7561998" y="4456571"/>
            <a:ext cx="28115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17</a:t>
            </a:fld>
            <a:endParaRPr lang="en-GB">
              <a:latin typeface="Comic Sans MS" panose="030F0702030302020204" pitchFamily="66" charset="0"/>
            </a:endParaRPr>
          </a:p>
        </p:txBody>
      </p:sp>
      <p:sp>
        <p:nvSpPr>
          <p:cNvPr id="29" name="Rettangolo 28"/>
          <p:cNvSpPr/>
          <p:nvPr/>
        </p:nvSpPr>
        <p:spPr>
          <a:xfrm>
            <a:off x="567322" y="529229"/>
            <a:ext cx="7793455" cy="646331"/>
          </a:xfrm>
          <a:prstGeom prst="rect">
            <a:avLst/>
          </a:prstGeom>
        </p:spPr>
        <p:txBody>
          <a:bodyPr wrap="square">
            <a:spAutoFit/>
          </a:bodyPr>
          <a:lstStyle/>
          <a:p>
            <a:pPr algn="ctr"/>
            <a:r>
              <a:rPr lang="it-IT" sz="3600" b="1" dirty="0" smtClean="0">
                <a:solidFill>
                  <a:schemeClr val="accent1">
                    <a:lumMod val="50000"/>
                  </a:schemeClr>
                </a:solidFill>
                <a:latin typeface="Comic Sans MS" panose="030F0702030302020204" pitchFamily="66" charset="0"/>
              </a:rPr>
              <a:t>The </a:t>
            </a:r>
            <a:r>
              <a:rPr lang="it-IT" sz="3600" b="1" dirty="0" err="1" smtClean="0">
                <a:solidFill>
                  <a:schemeClr val="accent1">
                    <a:lumMod val="50000"/>
                  </a:schemeClr>
                </a:solidFill>
                <a:latin typeface="Comic Sans MS" panose="030F0702030302020204" pitchFamily="66" charset="0"/>
              </a:rPr>
              <a:t>Positronium</a:t>
            </a:r>
            <a:r>
              <a:rPr lang="it-IT" sz="3600" b="1" dirty="0" smtClean="0">
                <a:solidFill>
                  <a:schemeClr val="accent1">
                    <a:lumMod val="50000"/>
                  </a:schemeClr>
                </a:solidFill>
                <a:latin typeface="Comic Sans MS" panose="030F0702030302020204" pitchFamily="66" charset="0"/>
              </a:rPr>
              <a:t> production</a:t>
            </a:r>
            <a:endParaRPr lang="it-IT" sz="3600" b="1" dirty="0">
              <a:solidFill>
                <a:schemeClr val="accent1">
                  <a:lumMod val="50000"/>
                </a:schemeClr>
              </a:solidFill>
              <a:latin typeface="Comic Sans MS" panose="030F0702030302020204" pitchFamily="66" charset="0"/>
            </a:endParaRPr>
          </a:p>
        </p:txBody>
      </p:sp>
      <p:sp>
        <p:nvSpPr>
          <p:cNvPr id="2" name="CasellaDiTesto 1"/>
          <p:cNvSpPr txBox="1"/>
          <p:nvPr/>
        </p:nvSpPr>
        <p:spPr>
          <a:xfrm>
            <a:off x="1244674" y="3403509"/>
            <a:ext cx="3609474" cy="1200329"/>
          </a:xfrm>
          <a:prstGeom prst="rect">
            <a:avLst/>
          </a:prstGeom>
          <a:noFill/>
        </p:spPr>
        <p:txBody>
          <a:bodyPr wrap="square" rtlCol="0">
            <a:spAutoFit/>
          </a:bodyPr>
          <a:lstStyle/>
          <a:p>
            <a:r>
              <a:rPr lang="it-IT" dirty="0" smtClean="0">
                <a:solidFill>
                  <a:srgbClr val="FF0000"/>
                </a:solidFill>
                <a:latin typeface="Comic Sans MS" panose="030F0702030302020204" pitchFamily="66" charset="0"/>
              </a:rPr>
              <a:t>A </a:t>
            </a:r>
            <a:r>
              <a:rPr lang="it-IT" dirty="0" err="1" smtClean="0">
                <a:solidFill>
                  <a:srgbClr val="FF0000"/>
                </a:solidFill>
                <a:latin typeface="Comic Sans MS" panose="030F0702030302020204" pitchFamily="66" charset="0"/>
              </a:rPr>
              <a:t>bunched</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positron</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beam</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is</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sent</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toward</a:t>
            </a:r>
            <a:r>
              <a:rPr lang="it-IT" dirty="0" smtClean="0">
                <a:solidFill>
                  <a:srgbClr val="FF0000"/>
                </a:solidFill>
                <a:latin typeface="Comic Sans MS" panose="030F0702030302020204" pitchFamily="66" charset="0"/>
              </a:rPr>
              <a:t> a </a:t>
            </a:r>
            <a:r>
              <a:rPr lang="it-IT" dirty="0" err="1" smtClean="0">
                <a:solidFill>
                  <a:srgbClr val="FF0000"/>
                </a:solidFill>
                <a:latin typeface="Comic Sans MS" panose="030F0702030302020204" pitchFamily="66" charset="0"/>
              </a:rPr>
              <a:t>porous</a:t>
            </a:r>
            <a:r>
              <a:rPr lang="it-IT" dirty="0" smtClean="0">
                <a:solidFill>
                  <a:srgbClr val="FF0000"/>
                </a:solidFill>
                <a:latin typeface="Comic Sans MS" panose="030F0702030302020204" pitchFamily="66" charset="0"/>
              </a:rPr>
              <a:t> «target» </a:t>
            </a:r>
            <a:r>
              <a:rPr lang="it-IT" dirty="0" err="1" smtClean="0">
                <a:solidFill>
                  <a:srgbClr val="FF0000"/>
                </a:solidFill>
                <a:latin typeface="Comic Sans MS" panose="030F0702030302020204" pitchFamily="66" charset="0"/>
              </a:rPr>
              <a:t>able</a:t>
            </a:r>
            <a:r>
              <a:rPr lang="it-IT" dirty="0" smtClean="0">
                <a:solidFill>
                  <a:srgbClr val="FF0000"/>
                </a:solidFill>
                <a:latin typeface="Comic Sans MS" panose="030F0702030302020204" pitchFamily="66" charset="0"/>
              </a:rPr>
              <a:t> to </a:t>
            </a:r>
            <a:r>
              <a:rPr lang="it-IT" dirty="0" err="1" smtClean="0">
                <a:solidFill>
                  <a:srgbClr val="FF0000"/>
                </a:solidFill>
                <a:latin typeface="Comic Sans MS" panose="030F0702030302020204" pitchFamily="66" charset="0"/>
              </a:rPr>
              <a:t>convert</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positrons</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into</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Positronium</a:t>
            </a:r>
            <a:r>
              <a:rPr lang="it-IT" dirty="0" smtClean="0">
                <a:latin typeface="Comic Sans MS" panose="030F0702030302020204" pitchFamily="66" charset="0"/>
              </a:rPr>
              <a:t>. </a:t>
            </a:r>
            <a:endParaRPr lang="en-GB" dirty="0">
              <a:latin typeface="Comic Sans MS" panose="030F0702030302020204" pitchFamily="66" charset="0"/>
            </a:endParaRPr>
          </a:p>
        </p:txBody>
      </p:sp>
      <p:sp>
        <p:nvSpPr>
          <p:cNvPr id="249" name="Rettangolo 248"/>
          <p:cNvSpPr/>
          <p:nvPr/>
        </p:nvSpPr>
        <p:spPr>
          <a:xfrm>
            <a:off x="6324833" y="1892049"/>
            <a:ext cx="2271391" cy="646331"/>
          </a:xfrm>
          <a:prstGeom prst="rect">
            <a:avLst/>
          </a:prstGeom>
        </p:spPr>
        <p:txBody>
          <a:bodyPr wrap="square">
            <a:spAutoFit/>
          </a:bodyPr>
          <a:lstStyle/>
          <a:p>
            <a:pPr algn="ctr"/>
            <a:r>
              <a:rPr lang="it-IT" dirty="0" err="1" smtClean="0">
                <a:latin typeface="Comic Sans MS" panose="030F0702030302020204" pitchFamily="66" charset="0"/>
              </a:rPr>
              <a:t>Porous</a:t>
            </a:r>
            <a:r>
              <a:rPr lang="it-IT" dirty="0" smtClean="0">
                <a:latin typeface="Comic Sans MS" panose="030F0702030302020204" pitchFamily="66" charset="0"/>
              </a:rPr>
              <a:t> </a:t>
            </a:r>
            <a:r>
              <a:rPr lang="it-IT" dirty="0" err="1" smtClean="0">
                <a:latin typeface="Comic Sans MS" panose="030F0702030302020204" pitchFamily="66" charset="0"/>
              </a:rPr>
              <a:t>Silicon</a:t>
            </a:r>
            <a:r>
              <a:rPr lang="it-IT" dirty="0" smtClean="0">
                <a:latin typeface="Comic Sans MS" panose="030F0702030302020204" pitchFamily="66" charset="0"/>
              </a:rPr>
              <a:t> target</a:t>
            </a:r>
            <a:endParaRPr lang="en-GB" dirty="0"/>
          </a:p>
        </p:txBody>
      </p:sp>
      <p:sp>
        <p:nvSpPr>
          <p:cNvPr id="255" name="Rectangle 40"/>
          <p:cNvSpPr>
            <a:spLocks noChangeArrowheads="1"/>
          </p:cNvSpPr>
          <p:nvPr/>
        </p:nvSpPr>
        <p:spPr bwMode="auto">
          <a:xfrm>
            <a:off x="4945253" y="5550175"/>
            <a:ext cx="1383686" cy="406730"/>
          </a:xfrm>
          <a:prstGeom prst="rect">
            <a:avLst/>
          </a:prstGeom>
          <a:solidFill>
            <a:schemeClr val="accent1">
              <a:lumMod val="20000"/>
              <a:lumOff val="80000"/>
              <a:alpha val="38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200" b="1" dirty="0" err="1">
                <a:solidFill>
                  <a:srgbClr val="0070C0"/>
                </a:solidFill>
                <a:latin typeface="Comic Sans MS" panose="030F0702030302020204" pitchFamily="66" charset="0"/>
              </a:rPr>
              <a:t>c</a:t>
            </a:r>
            <a:r>
              <a:rPr lang="it-IT" altLang="en-US" sz="1200" b="1" dirty="0" err="1" smtClean="0">
                <a:solidFill>
                  <a:srgbClr val="0070C0"/>
                </a:solidFill>
                <a:latin typeface="Comic Sans MS" panose="030F0702030302020204" pitchFamily="66" charset="0"/>
              </a:rPr>
              <a:t>ooled</a:t>
            </a:r>
            <a:r>
              <a:rPr lang="it-IT" altLang="en-US" sz="1200" b="1" dirty="0" smtClean="0">
                <a:solidFill>
                  <a:srgbClr val="0070C0"/>
                </a:solidFill>
                <a:latin typeface="Comic Sans MS" panose="030F0702030302020204" pitchFamily="66" charset="0"/>
              </a:rPr>
              <a:t> </a:t>
            </a:r>
            <a:r>
              <a:rPr lang="it-IT" altLang="en-US" sz="1200" b="1" dirty="0" err="1" smtClean="0">
                <a:solidFill>
                  <a:srgbClr val="0070C0"/>
                </a:solidFill>
                <a:latin typeface="Comic Sans MS" panose="030F0702030302020204" pitchFamily="66" charset="0"/>
              </a:rPr>
              <a:t>Positronium</a:t>
            </a:r>
            <a:r>
              <a:rPr lang="it-IT" altLang="en-US" sz="1200" b="1" dirty="0" smtClean="0">
                <a:solidFill>
                  <a:srgbClr val="0070C0"/>
                </a:solidFill>
                <a:latin typeface="Comic Sans MS" panose="030F0702030302020204" pitchFamily="66" charset="0"/>
              </a:rPr>
              <a:t> </a:t>
            </a:r>
            <a:r>
              <a:rPr lang="it-IT" altLang="en-US" sz="1200" b="1" dirty="0" err="1" smtClean="0">
                <a:solidFill>
                  <a:srgbClr val="0070C0"/>
                </a:solidFill>
                <a:latin typeface="Comic Sans MS" panose="030F0702030302020204" pitchFamily="66" charset="0"/>
              </a:rPr>
              <a:t>cloud</a:t>
            </a:r>
            <a:endParaRPr lang="it-IT" altLang="en-US" sz="1200" dirty="0">
              <a:solidFill>
                <a:srgbClr val="0070C0"/>
              </a:solidFill>
              <a:latin typeface="Comic Sans MS" panose="030F0702030302020204" pitchFamily="66" charset="0"/>
            </a:endParaRPr>
          </a:p>
        </p:txBody>
      </p:sp>
      <p:cxnSp>
        <p:nvCxnSpPr>
          <p:cNvPr id="256" name="Connettore 2 255"/>
          <p:cNvCxnSpPr/>
          <p:nvPr/>
        </p:nvCxnSpPr>
        <p:spPr>
          <a:xfrm>
            <a:off x="4967320" y="3023882"/>
            <a:ext cx="2400558" cy="136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Connettore 2 256"/>
          <p:cNvCxnSpPr/>
          <p:nvPr/>
        </p:nvCxnSpPr>
        <p:spPr>
          <a:xfrm>
            <a:off x="4964966" y="3682600"/>
            <a:ext cx="2400558" cy="136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Connettore 2 257"/>
          <p:cNvCxnSpPr/>
          <p:nvPr/>
        </p:nvCxnSpPr>
        <p:spPr>
          <a:xfrm>
            <a:off x="4995509" y="4291392"/>
            <a:ext cx="2400558" cy="136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Connettore 2 258"/>
          <p:cNvCxnSpPr/>
          <p:nvPr/>
        </p:nvCxnSpPr>
        <p:spPr>
          <a:xfrm>
            <a:off x="4977394" y="4840182"/>
            <a:ext cx="2400558" cy="136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3" name="Line 18"/>
          <p:cNvSpPr>
            <a:spLocks noChangeShapeType="1"/>
          </p:cNvSpPr>
          <p:nvPr/>
        </p:nvSpPr>
        <p:spPr bwMode="auto">
          <a:xfrm flipH="1" flipV="1">
            <a:off x="6983987" y="3957578"/>
            <a:ext cx="138220" cy="250813"/>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78" name="Line 26"/>
          <p:cNvSpPr>
            <a:spLocks noChangeShapeType="1"/>
          </p:cNvSpPr>
          <p:nvPr/>
        </p:nvSpPr>
        <p:spPr bwMode="auto">
          <a:xfrm flipV="1">
            <a:off x="6699695" y="3975986"/>
            <a:ext cx="284293" cy="25311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79" name="Line 27"/>
          <p:cNvSpPr>
            <a:spLocks noChangeShapeType="1"/>
          </p:cNvSpPr>
          <p:nvPr/>
        </p:nvSpPr>
        <p:spPr bwMode="auto">
          <a:xfrm flipH="1">
            <a:off x="7263568" y="3913858"/>
            <a:ext cx="424083" cy="16797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0" name="Line 28"/>
          <p:cNvSpPr>
            <a:spLocks noChangeShapeType="1"/>
          </p:cNvSpPr>
          <p:nvPr/>
        </p:nvSpPr>
        <p:spPr bwMode="auto">
          <a:xfrm flipV="1">
            <a:off x="7263568" y="3893149"/>
            <a:ext cx="14136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1" name="Line 29"/>
          <p:cNvSpPr>
            <a:spLocks noChangeShapeType="1"/>
          </p:cNvSpPr>
          <p:nvPr/>
        </p:nvSpPr>
        <p:spPr bwMode="auto">
          <a:xfrm flipV="1">
            <a:off x="6705977" y="3902353"/>
            <a:ext cx="686387" cy="31984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2" name="Line 33"/>
          <p:cNvSpPr>
            <a:spLocks noChangeShapeType="1"/>
          </p:cNvSpPr>
          <p:nvPr/>
        </p:nvSpPr>
        <p:spPr bwMode="auto">
          <a:xfrm flipH="1">
            <a:off x="7687652" y="3851730"/>
            <a:ext cx="141361" cy="24391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3" name="Line 34"/>
          <p:cNvSpPr>
            <a:spLocks noChangeShapeType="1"/>
          </p:cNvSpPr>
          <p:nvPr/>
        </p:nvSpPr>
        <p:spPr bwMode="auto">
          <a:xfrm flipV="1">
            <a:off x="7687652" y="3913858"/>
            <a:ext cx="157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4" name="Line 35"/>
          <p:cNvSpPr>
            <a:spLocks noChangeShapeType="1"/>
          </p:cNvSpPr>
          <p:nvPr/>
        </p:nvSpPr>
        <p:spPr bwMode="auto">
          <a:xfrm flipH="1" flipV="1">
            <a:off x="6705977" y="3973685"/>
            <a:ext cx="416230" cy="25541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5" name="Line 36"/>
          <p:cNvSpPr>
            <a:spLocks noChangeShapeType="1"/>
          </p:cNvSpPr>
          <p:nvPr/>
        </p:nvSpPr>
        <p:spPr bwMode="auto">
          <a:xfrm flipH="1">
            <a:off x="6135821" y="3966782"/>
            <a:ext cx="587434" cy="71332"/>
          </a:xfrm>
          <a:prstGeom prst="line">
            <a:avLst/>
          </a:prstGeom>
          <a:noFill/>
          <a:ln w="9525">
            <a:solidFill>
              <a:srgbClr val="3366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9" name="Line 18"/>
          <p:cNvSpPr>
            <a:spLocks noChangeShapeType="1"/>
          </p:cNvSpPr>
          <p:nvPr/>
        </p:nvSpPr>
        <p:spPr bwMode="auto">
          <a:xfrm flipH="1" flipV="1">
            <a:off x="6982415" y="4554837"/>
            <a:ext cx="138220" cy="250813"/>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4" name="Line 26"/>
          <p:cNvSpPr>
            <a:spLocks noChangeShapeType="1"/>
          </p:cNvSpPr>
          <p:nvPr/>
        </p:nvSpPr>
        <p:spPr bwMode="auto">
          <a:xfrm flipV="1">
            <a:off x="6698123" y="4573245"/>
            <a:ext cx="284293" cy="25311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5" name="Line 27"/>
          <p:cNvSpPr>
            <a:spLocks noChangeShapeType="1"/>
          </p:cNvSpPr>
          <p:nvPr/>
        </p:nvSpPr>
        <p:spPr bwMode="auto">
          <a:xfrm flipH="1">
            <a:off x="7261996" y="4511117"/>
            <a:ext cx="424083" cy="16797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6" name="Line 28"/>
          <p:cNvSpPr>
            <a:spLocks noChangeShapeType="1"/>
          </p:cNvSpPr>
          <p:nvPr/>
        </p:nvSpPr>
        <p:spPr bwMode="auto">
          <a:xfrm flipV="1">
            <a:off x="7261996" y="4490408"/>
            <a:ext cx="14136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7" name="Line 29"/>
          <p:cNvSpPr>
            <a:spLocks noChangeShapeType="1"/>
          </p:cNvSpPr>
          <p:nvPr/>
        </p:nvSpPr>
        <p:spPr bwMode="auto">
          <a:xfrm flipV="1">
            <a:off x="6704405" y="4499612"/>
            <a:ext cx="686387" cy="31984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8" name="Line 33"/>
          <p:cNvSpPr>
            <a:spLocks noChangeShapeType="1"/>
          </p:cNvSpPr>
          <p:nvPr/>
        </p:nvSpPr>
        <p:spPr bwMode="auto">
          <a:xfrm flipH="1">
            <a:off x="7686080" y="4448989"/>
            <a:ext cx="141361" cy="24391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9" name="Line 34"/>
          <p:cNvSpPr>
            <a:spLocks noChangeShapeType="1"/>
          </p:cNvSpPr>
          <p:nvPr/>
        </p:nvSpPr>
        <p:spPr bwMode="auto">
          <a:xfrm flipV="1">
            <a:off x="7686080" y="4511117"/>
            <a:ext cx="157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0" name="Line 35"/>
          <p:cNvSpPr>
            <a:spLocks noChangeShapeType="1"/>
          </p:cNvSpPr>
          <p:nvPr/>
        </p:nvSpPr>
        <p:spPr bwMode="auto">
          <a:xfrm flipH="1" flipV="1">
            <a:off x="6704405" y="4570944"/>
            <a:ext cx="416230" cy="25541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1" name="Line 36"/>
          <p:cNvSpPr>
            <a:spLocks noChangeShapeType="1"/>
          </p:cNvSpPr>
          <p:nvPr/>
        </p:nvSpPr>
        <p:spPr bwMode="auto">
          <a:xfrm flipH="1">
            <a:off x="6134249" y="4564041"/>
            <a:ext cx="587434" cy="71332"/>
          </a:xfrm>
          <a:prstGeom prst="line">
            <a:avLst/>
          </a:prstGeom>
          <a:noFill/>
          <a:ln w="9525">
            <a:solidFill>
              <a:srgbClr val="3366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2" name="Line 18"/>
          <p:cNvSpPr>
            <a:spLocks noChangeShapeType="1"/>
          </p:cNvSpPr>
          <p:nvPr/>
        </p:nvSpPr>
        <p:spPr bwMode="auto">
          <a:xfrm flipH="1" flipV="1">
            <a:off x="6980843" y="5096616"/>
            <a:ext cx="138220" cy="250813"/>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7" name="Line 26"/>
          <p:cNvSpPr>
            <a:spLocks noChangeShapeType="1"/>
          </p:cNvSpPr>
          <p:nvPr/>
        </p:nvSpPr>
        <p:spPr bwMode="auto">
          <a:xfrm flipV="1">
            <a:off x="6696551" y="5115024"/>
            <a:ext cx="284293" cy="25311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8" name="Line 27"/>
          <p:cNvSpPr>
            <a:spLocks noChangeShapeType="1"/>
          </p:cNvSpPr>
          <p:nvPr/>
        </p:nvSpPr>
        <p:spPr bwMode="auto">
          <a:xfrm flipH="1">
            <a:off x="7260424" y="5052896"/>
            <a:ext cx="424083" cy="16797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9" name="Line 28"/>
          <p:cNvSpPr>
            <a:spLocks noChangeShapeType="1"/>
          </p:cNvSpPr>
          <p:nvPr/>
        </p:nvSpPr>
        <p:spPr bwMode="auto">
          <a:xfrm flipV="1">
            <a:off x="7260424" y="5032187"/>
            <a:ext cx="14136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0" name="Line 29"/>
          <p:cNvSpPr>
            <a:spLocks noChangeShapeType="1"/>
          </p:cNvSpPr>
          <p:nvPr/>
        </p:nvSpPr>
        <p:spPr bwMode="auto">
          <a:xfrm flipV="1">
            <a:off x="6702833" y="5041391"/>
            <a:ext cx="686387" cy="31984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1" name="Line 33"/>
          <p:cNvSpPr>
            <a:spLocks noChangeShapeType="1"/>
          </p:cNvSpPr>
          <p:nvPr/>
        </p:nvSpPr>
        <p:spPr bwMode="auto">
          <a:xfrm flipH="1">
            <a:off x="7684508" y="4990768"/>
            <a:ext cx="141361" cy="24391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2" name="Line 34"/>
          <p:cNvSpPr>
            <a:spLocks noChangeShapeType="1"/>
          </p:cNvSpPr>
          <p:nvPr/>
        </p:nvSpPr>
        <p:spPr bwMode="auto">
          <a:xfrm flipV="1">
            <a:off x="7684508" y="5052896"/>
            <a:ext cx="157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3" name="Line 35"/>
          <p:cNvSpPr>
            <a:spLocks noChangeShapeType="1"/>
          </p:cNvSpPr>
          <p:nvPr/>
        </p:nvSpPr>
        <p:spPr bwMode="auto">
          <a:xfrm flipH="1" flipV="1">
            <a:off x="6702833" y="5112723"/>
            <a:ext cx="416230" cy="25541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4" name="Line 36"/>
          <p:cNvSpPr>
            <a:spLocks noChangeShapeType="1"/>
          </p:cNvSpPr>
          <p:nvPr/>
        </p:nvSpPr>
        <p:spPr bwMode="auto">
          <a:xfrm flipH="1">
            <a:off x="6132677" y="5105820"/>
            <a:ext cx="587434" cy="71332"/>
          </a:xfrm>
          <a:prstGeom prst="line">
            <a:avLst/>
          </a:prstGeom>
          <a:noFill/>
          <a:ln w="9525">
            <a:solidFill>
              <a:srgbClr val="3366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 name="CasellaDiTesto 326"/>
          <p:cNvSpPr txBox="1"/>
          <p:nvPr/>
        </p:nvSpPr>
        <p:spPr>
          <a:xfrm>
            <a:off x="6202169" y="1226462"/>
            <a:ext cx="2719658" cy="646331"/>
          </a:xfrm>
          <a:prstGeom prst="rect">
            <a:avLst/>
          </a:prstGeom>
          <a:noFill/>
        </p:spPr>
        <p:txBody>
          <a:bodyPr wrap="square" rtlCol="0">
            <a:spAutoFit/>
          </a:bodyPr>
          <a:lstStyle/>
          <a:p>
            <a:r>
              <a:rPr lang="it-IT" dirty="0" err="1" smtClean="0">
                <a:latin typeface="Comic Sans MS" panose="030F0702030302020204" pitchFamily="66" charset="0"/>
              </a:rPr>
              <a:t>Positronium</a:t>
            </a:r>
            <a:r>
              <a:rPr lang="it-IT" dirty="0" smtClean="0">
                <a:latin typeface="Comic Sans MS" panose="030F0702030302020204" pitchFamily="66" charset="0"/>
              </a:rPr>
              <a:t> </a:t>
            </a:r>
            <a:r>
              <a:rPr lang="it-IT" dirty="0" err="1" smtClean="0">
                <a:latin typeface="Comic Sans MS" panose="030F0702030302020204" pitchFamily="66" charset="0"/>
              </a:rPr>
              <a:t>is</a:t>
            </a:r>
            <a:r>
              <a:rPr lang="it-IT" dirty="0" smtClean="0">
                <a:latin typeface="Comic Sans MS" panose="030F0702030302020204" pitchFamily="66" charset="0"/>
              </a:rPr>
              <a:t> </a:t>
            </a:r>
            <a:r>
              <a:rPr lang="it-IT" dirty="0" err="1" smtClean="0">
                <a:latin typeface="Comic Sans MS" panose="030F0702030302020204" pitchFamily="66" charset="0"/>
              </a:rPr>
              <a:t>created</a:t>
            </a:r>
            <a:r>
              <a:rPr lang="it-IT" dirty="0" smtClean="0">
                <a:latin typeface="Comic Sans MS" panose="030F0702030302020204" pitchFamily="66" charset="0"/>
              </a:rPr>
              <a:t> in the </a:t>
            </a:r>
            <a:r>
              <a:rPr lang="it-IT" dirty="0" err="1" smtClean="0">
                <a:latin typeface="Comic Sans MS" panose="030F0702030302020204" pitchFamily="66" charset="0"/>
              </a:rPr>
              <a:t>material</a:t>
            </a:r>
            <a:r>
              <a:rPr lang="it-IT" dirty="0" smtClean="0">
                <a:latin typeface="Comic Sans MS" panose="030F0702030302020204" pitchFamily="66" charset="0"/>
              </a:rPr>
              <a:t> bulk</a:t>
            </a:r>
            <a:endParaRPr lang="en-GB" dirty="0">
              <a:latin typeface="Comic Sans MS" panose="030F0702030302020204" pitchFamily="66" charset="0"/>
            </a:endParaRPr>
          </a:p>
        </p:txBody>
      </p:sp>
      <p:sp>
        <p:nvSpPr>
          <p:cNvPr id="328" name="Arco 327"/>
          <p:cNvSpPr/>
          <p:nvPr/>
        </p:nvSpPr>
        <p:spPr>
          <a:xfrm>
            <a:off x="7294638" y="1860606"/>
            <a:ext cx="1385684" cy="1429339"/>
          </a:xfrm>
          <a:prstGeom prst="arc">
            <a:avLst>
              <a:gd name="adj1" fmla="val 17177669"/>
              <a:gd name="adj2" fmla="val 4498162"/>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CasellaDiTesto 85"/>
          <p:cNvSpPr txBox="1"/>
          <p:nvPr/>
        </p:nvSpPr>
        <p:spPr>
          <a:xfrm>
            <a:off x="375570" y="4759207"/>
            <a:ext cx="3609474" cy="923330"/>
          </a:xfrm>
          <a:prstGeom prst="rect">
            <a:avLst/>
          </a:prstGeom>
          <a:noFill/>
        </p:spPr>
        <p:txBody>
          <a:bodyPr wrap="square" rtlCol="0">
            <a:spAutoFit/>
          </a:bodyPr>
          <a:lstStyle/>
          <a:p>
            <a:r>
              <a:rPr lang="it-IT" dirty="0" smtClean="0">
                <a:solidFill>
                  <a:srgbClr val="0070C0"/>
                </a:solidFill>
                <a:latin typeface="Comic Sans MS" panose="030F0702030302020204" pitchFamily="66" charset="0"/>
              </a:rPr>
              <a:t>A </a:t>
            </a:r>
            <a:r>
              <a:rPr lang="it-IT" dirty="0" err="1" smtClean="0">
                <a:solidFill>
                  <a:srgbClr val="0070C0"/>
                </a:solidFill>
                <a:latin typeface="Comic Sans MS" panose="030F0702030302020204" pitchFamily="66" charset="0"/>
              </a:rPr>
              <a:t>fraction</a:t>
            </a:r>
            <a:r>
              <a:rPr lang="it-IT" dirty="0" smtClean="0">
                <a:solidFill>
                  <a:srgbClr val="0070C0"/>
                </a:solidFill>
                <a:latin typeface="Comic Sans MS" panose="030F0702030302020204" pitchFamily="66" charset="0"/>
              </a:rPr>
              <a:t> of the Ps </a:t>
            </a:r>
            <a:r>
              <a:rPr lang="it-IT" dirty="0" err="1" smtClean="0">
                <a:solidFill>
                  <a:srgbClr val="0070C0"/>
                </a:solidFill>
                <a:latin typeface="Comic Sans MS" panose="030F0702030302020204" pitchFamily="66" charset="0"/>
              </a:rPr>
              <a:t>exiting</a:t>
            </a:r>
            <a:r>
              <a:rPr lang="it-IT" dirty="0" smtClean="0">
                <a:solidFill>
                  <a:srgbClr val="0070C0"/>
                </a:solidFill>
                <a:latin typeface="Comic Sans MS" panose="030F0702030302020204" pitchFamily="66" charset="0"/>
              </a:rPr>
              <a:t> the target </a:t>
            </a:r>
            <a:r>
              <a:rPr lang="it-IT" dirty="0" err="1" smtClean="0">
                <a:solidFill>
                  <a:srgbClr val="0070C0"/>
                </a:solidFill>
                <a:latin typeface="Comic Sans MS" panose="030F0702030302020204" pitchFamily="66" charset="0"/>
              </a:rPr>
              <a:t>is</a:t>
            </a:r>
            <a:r>
              <a:rPr lang="it-IT" dirty="0" smtClean="0">
                <a:solidFill>
                  <a:srgbClr val="0070C0"/>
                </a:solidFill>
                <a:latin typeface="Comic Sans MS" panose="030F0702030302020204" pitchFamily="66" charset="0"/>
              </a:rPr>
              <a:t> </a:t>
            </a:r>
            <a:r>
              <a:rPr lang="it-IT" dirty="0" err="1" smtClean="0">
                <a:solidFill>
                  <a:srgbClr val="0070C0"/>
                </a:solidFill>
                <a:latin typeface="Comic Sans MS" panose="030F0702030302020204" pitchFamily="66" charset="0"/>
              </a:rPr>
              <a:t>thermalized</a:t>
            </a:r>
            <a:r>
              <a:rPr lang="it-IT" dirty="0" smtClean="0">
                <a:solidFill>
                  <a:srgbClr val="0070C0"/>
                </a:solidFill>
                <a:latin typeface="Comic Sans MS" panose="030F0702030302020204" pitchFamily="66" charset="0"/>
              </a:rPr>
              <a:t> </a:t>
            </a:r>
            <a:r>
              <a:rPr lang="it-IT" dirty="0" err="1" smtClean="0">
                <a:solidFill>
                  <a:srgbClr val="0070C0"/>
                </a:solidFill>
                <a:latin typeface="Comic Sans MS" panose="030F0702030302020204" pitchFamily="66" charset="0"/>
              </a:rPr>
              <a:t>into</a:t>
            </a:r>
            <a:r>
              <a:rPr lang="it-IT" dirty="0" smtClean="0">
                <a:solidFill>
                  <a:srgbClr val="0070C0"/>
                </a:solidFill>
                <a:latin typeface="Comic Sans MS" panose="030F0702030302020204" pitchFamily="66" charset="0"/>
              </a:rPr>
              <a:t> the target </a:t>
            </a:r>
            <a:r>
              <a:rPr lang="it-IT" dirty="0" err="1" smtClean="0">
                <a:solidFill>
                  <a:srgbClr val="0070C0"/>
                </a:solidFill>
                <a:latin typeface="Comic Sans MS" panose="030F0702030302020204" pitchFamily="66" charset="0"/>
              </a:rPr>
              <a:t>pores</a:t>
            </a:r>
            <a:endParaRPr lang="en-GB" dirty="0">
              <a:solidFill>
                <a:srgbClr val="0070C0"/>
              </a:solidFill>
              <a:latin typeface="Comic Sans MS" panose="030F0702030302020204" pitchFamily="66" charset="0"/>
            </a:endParaRPr>
          </a:p>
        </p:txBody>
      </p:sp>
      <p:sp>
        <p:nvSpPr>
          <p:cNvPr id="87" name="Arco 86"/>
          <p:cNvSpPr/>
          <p:nvPr/>
        </p:nvSpPr>
        <p:spPr>
          <a:xfrm rot="15199167" flipH="1">
            <a:off x="4170502" y="4241892"/>
            <a:ext cx="403584" cy="2025045"/>
          </a:xfrm>
          <a:prstGeom prst="arc">
            <a:avLst>
              <a:gd name="adj1" fmla="val 16161126"/>
              <a:gd name="adj2" fmla="val 4498162"/>
            </a:avLst>
          </a:prstGeom>
          <a:ln w="317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Parentesi quadra chiusa 2"/>
          <p:cNvSpPr/>
          <p:nvPr/>
        </p:nvSpPr>
        <p:spPr>
          <a:xfrm>
            <a:off x="7901660" y="3812280"/>
            <a:ext cx="112694" cy="416819"/>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CasellaDiTesto 4"/>
          <p:cNvSpPr txBox="1"/>
          <p:nvPr/>
        </p:nvSpPr>
        <p:spPr>
          <a:xfrm>
            <a:off x="8087783" y="3571992"/>
            <a:ext cx="983639" cy="830997"/>
          </a:xfrm>
          <a:prstGeom prst="rect">
            <a:avLst/>
          </a:prstGeom>
          <a:solidFill>
            <a:schemeClr val="bg1"/>
          </a:solidFill>
          <a:ln>
            <a:solidFill>
              <a:schemeClr val="tx1"/>
            </a:solidFill>
          </a:ln>
        </p:spPr>
        <p:txBody>
          <a:bodyPr wrap="square" rtlCol="0">
            <a:spAutoFit/>
          </a:bodyPr>
          <a:lstStyle/>
          <a:p>
            <a:r>
              <a:rPr lang="it-IT" sz="1400" dirty="0" err="1" smtClean="0">
                <a:latin typeface="Comic Sans MS" panose="030F0702030302020204" pitchFamily="66" charset="0"/>
              </a:rPr>
              <a:t>Pores</a:t>
            </a:r>
            <a:r>
              <a:rPr lang="it-IT" sz="1400" dirty="0" smtClean="0">
                <a:latin typeface="Comic Sans MS" panose="030F0702030302020204" pitchFamily="66" charset="0"/>
              </a:rPr>
              <a:t> </a:t>
            </a:r>
            <a:r>
              <a:rPr lang="it-IT" sz="1400" dirty="0" err="1" smtClean="0">
                <a:latin typeface="Comic Sans MS" panose="030F0702030302020204" pitchFamily="66" charset="0"/>
              </a:rPr>
              <a:t>diameter</a:t>
            </a:r>
            <a:endParaRPr lang="en-GB" sz="1400" dirty="0" smtClean="0">
              <a:latin typeface="Comic Sans MS" panose="030F0702030302020204" pitchFamily="66" charset="0"/>
            </a:endParaRPr>
          </a:p>
          <a:p>
            <a:r>
              <a:rPr lang="en-GB" sz="2000" dirty="0" smtClean="0"/>
              <a:t>~</a:t>
            </a:r>
            <a:r>
              <a:rPr lang="en-GB" sz="2000" dirty="0" smtClean="0">
                <a:latin typeface="Comic Sans MS" panose="030F0702030302020204" pitchFamily="66" charset="0"/>
              </a:rPr>
              <a:t>10nm</a:t>
            </a:r>
            <a:endParaRPr lang="en-GB" sz="2000" dirty="0">
              <a:latin typeface="Comic Sans MS" panose="030F0702030302020204" pitchFamily="66" charset="0"/>
            </a:endParaRPr>
          </a:p>
        </p:txBody>
      </p:sp>
      <p:pic>
        <p:nvPicPr>
          <p:cNvPr id="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708" y="1107241"/>
            <a:ext cx="3132089" cy="213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Box 13"/>
          <p:cNvSpPr txBox="1">
            <a:spLocks noChangeArrowheads="1"/>
          </p:cNvSpPr>
          <p:nvPr/>
        </p:nvSpPr>
        <p:spPr bwMode="auto">
          <a:xfrm>
            <a:off x="28194" y="1313600"/>
            <a:ext cx="15167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it-IT" altLang="en-US" sz="1400" dirty="0">
                <a:latin typeface="Comic Sans MS" panose="030F0702030302020204" pitchFamily="66" charset="0"/>
              </a:rPr>
              <a:t>e+/Ps </a:t>
            </a:r>
            <a:r>
              <a:rPr lang="it-IT" altLang="en-US" sz="1400" dirty="0" err="1">
                <a:latin typeface="Comic Sans MS" panose="030F0702030302020204" pitchFamily="66" charset="0"/>
              </a:rPr>
              <a:t>converter</a:t>
            </a:r>
            <a:endParaRPr lang="it-IT" altLang="en-US" sz="1400" dirty="0">
              <a:latin typeface="Comic Sans MS" panose="030F0702030302020204" pitchFamily="66" charset="0"/>
            </a:endParaRPr>
          </a:p>
        </p:txBody>
      </p:sp>
      <p:sp>
        <p:nvSpPr>
          <p:cNvPr id="92" name="Text Box 13"/>
          <p:cNvSpPr txBox="1">
            <a:spLocks noChangeArrowheads="1"/>
          </p:cNvSpPr>
          <p:nvPr/>
        </p:nvSpPr>
        <p:spPr bwMode="auto">
          <a:xfrm>
            <a:off x="28671" y="1671858"/>
            <a:ext cx="1664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it-IT" altLang="en-US" sz="1400" dirty="0" err="1">
                <a:latin typeface="Comic Sans MS" panose="030F0702030302020204" pitchFamily="66" charset="0"/>
              </a:rPr>
              <a:t>Nanochanneled</a:t>
            </a:r>
            <a:r>
              <a:rPr lang="it-IT" altLang="en-US" sz="1400" dirty="0">
                <a:latin typeface="Comic Sans MS" panose="030F0702030302020204" pitchFamily="66" charset="0"/>
              </a:rPr>
              <a:t> </a:t>
            </a:r>
            <a:r>
              <a:rPr lang="it-IT" altLang="en-US" sz="1400" dirty="0" smtClean="0">
                <a:latin typeface="Comic Sans MS" panose="030F0702030302020204" pitchFamily="66" charset="0"/>
              </a:rPr>
              <a:t>Si</a:t>
            </a:r>
          </a:p>
          <a:p>
            <a:pPr algn="ctr" eaLnBrk="1" hangingPunct="1"/>
            <a:r>
              <a:rPr lang="it-IT" altLang="en-US" sz="1400" dirty="0" err="1" smtClean="0">
                <a:latin typeface="Comic Sans MS" panose="030F0702030302020204" pitchFamily="66" charset="0"/>
              </a:rPr>
              <a:t>Frontal</a:t>
            </a:r>
            <a:r>
              <a:rPr lang="it-IT" altLang="en-US" sz="1400" dirty="0" smtClean="0">
                <a:latin typeface="Comic Sans MS" panose="030F0702030302020204" pitchFamily="66" charset="0"/>
              </a:rPr>
              <a:t> </a:t>
            </a:r>
            <a:r>
              <a:rPr lang="it-IT" altLang="en-US" sz="1400" dirty="0" err="1" smtClean="0">
                <a:latin typeface="Comic Sans MS" panose="030F0702030302020204" pitchFamily="66" charset="0"/>
              </a:rPr>
              <a:t>view</a:t>
            </a:r>
            <a:endParaRPr lang="it-IT" altLang="en-US" sz="1400" dirty="0">
              <a:latin typeface="Comic Sans MS" panose="030F0702030302020204" pitchFamily="66" charset="0"/>
            </a:endParaRPr>
          </a:p>
        </p:txBody>
      </p:sp>
      <p:grpSp>
        <p:nvGrpSpPr>
          <p:cNvPr id="6" name="Gruppo 5"/>
          <p:cNvGrpSpPr/>
          <p:nvPr/>
        </p:nvGrpSpPr>
        <p:grpSpPr>
          <a:xfrm flipH="1">
            <a:off x="231797" y="2601153"/>
            <a:ext cx="1112638" cy="1976437"/>
            <a:chOff x="7525293" y="496888"/>
            <a:chExt cx="1436145" cy="1976437"/>
          </a:xfrm>
        </p:grpSpPr>
        <p:sp>
          <p:nvSpPr>
            <p:cNvPr id="93" name="Freeform 59"/>
            <p:cNvSpPr>
              <a:spLocks/>
            </p:cNvSpPr>
            <p:nvPr/>
          </p:nvSpPr>
          <p:spPr bwMode="auto">
            <a:xfrm>
              <a:off x="7988300" y="496888"/>
              <a:ext cx="973138" cy="903287"/>
            </a:xfrm>
            <a:custGeom>
              <a:avLst/>
              <a:gdLst>
                <a:gd name="T0" fmla="*/ 0 w 531"/>
                <a:gd name="T1" fmla="*/ 2147483646 h 569"/>
                <a:gd name="T2" fmla="*/ 2147483646 w 531"/>
                <a:gd name="T3" fmla="*/ 2147483646 h 569"/>
                <a:gd name="T4" fmla="*/ 2147483646 w 531"/>
                <a:gd name="T5" fmla="*/ 2147483646 h 569"/>
                <a:gd name="T6" fmla="*/ 2147483646 w 531"/>
                <a:gd name="T7" fmla="*/ 2147483646 h 569"/>
                <a:gd name="T8" fmla="*/ 2147483646 w 531"/>
                <a:gd name="T9" fmla="*/ 2147483646 h 569"/>
                <a:gd name="T10" fmla="*/ 2147483646 w 531"/>
                <a:gd name="T11" fmla="*/ 2147483646 h 569"/>
                <a:gd name="T12" fmla="*/ 2147483646 w 531"/>
                <a:gd name="T13" fmla="*/ 2147483646 h 569"/>
                <a:gd name="T14" fmla="*/ 2147483646 w 531"/>
                <a:gd name="T15" fmla="*/ 2147483646 h 569"/>
                <a:gd name="T16" fmla="*/ 2147483646 w 531"/>
                <a:gd name="T17" fmla="*/ 2147483646 h 569"/>
                <a:gd name="T18" fmla="*/ 2147483646 w 531"/>
                <a:gd name="T19" fmla="*/ 0 h 5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1"/>
                <a:gd name="T31" fmla="*/ 0 h 569"/>
                <a:gd name="T32" fmla="*/ 531 w 531"/>
                <a:gd name="T33" fmla="*/ 569 h 5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1" h="569">
                  <a:moveTo>
                    <a:pt x="0" y="569"/>
                  </a:moveTo>
                  <a:lnTo>
                    <a:pt x="88" y="563"/>
                  </a:lnTo>
                  <a:lnTo>
                    <a:pt x="163" y="552"/>
                  </a:lnTo>
                  <a:lnTo>
                    <a:pt x="231" y="531"/>
                  </a:lnTo>
                  <a:lnTo>
                    <a:pt x="292" y="509"/>
                  </a:lnTo>
                  <a:lnTo>
                    <a:pt x="359" y="472"/>
                  </a:lnTo>
                  <a:lnTo>
                    <a:pt x="397" y="427"/>
                  </a:lnTo>
                  <a:lnTo>
                    <a:pt x="449" y="337"/>
                  </a:lnTo>
                  <a:lnTo>
                    <a:pt x="486" y="225"/>
                  </a:lnTo>
                  <a:lnTo>
                    <a:pt x="531"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94" name="Line 60"/>
            <p:cNvSpPr>
              <a:spLocks noChangeShapeType="1"/>
            </p:cNvSpPr>
            <p:nvPr/>
          </p:nvSpPr>
          <p:spPr bwMode="auto">
            <a:xfrm flipV="1">
              <a:off x="7977188" y="1444625"/>
              <a:ext cx="0" cy="10112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5" name="Line 61"/>
            <p:cNvSpPr>
              <a:spLocks noChangeShapeType="1"/>
            </p:cNvSpPr>
            <p:nvPr/>
          </p:nvSpPr>
          <p:spPr bwMode="auto">
            <a:xfrm flipV="1">
              <a:off x="8959850" y="549275"/>
              <a:ext cx="0" cy="19240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6" name="Text Box 13"/>
            <p:cNvSpPr txBox="1">
              <a:spLocks noChangeArrowheads="1"/>
            </p:cNvSpPr>
            <p:nvPr/>
          </p:nvSpPr>
          <p:spPr bwMode="auto">
            <a:xfrm>
              <a:off x="8007350" y="1703388"/>
              <a:ext cx="88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it-IT" altLang="en-US"/>
                <a:t>4.2 kV</a:t>
              </a:r>
            </a:p>
          </p:txBody>
        </p:sp>
        <p:sp>
          <p:nvSpPr>
            <p:cNvPr id="97" name="Line 63"/>
            <p:cNvSpPr>
              <a:spLocks noChangeShapeType="1"/>
            </p:cNvSpPr>
            <p:nvPr/>
          </p:nvSpPr>
          <p:spPr bwMode="auto">
            <a:xfrm flipH="1" flipV="1">
              <a:off x="7525293" y="890941"/>
              <a:ext cx="1306512" cy="15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8" name="Oval 204"/>
            <p:cNvSpPr>
              <a:spLocks noChangeArrowheads="1"/>
            </p:cNvSpPr>
            <p:nvPr/>
          </p:nvSpPr>
          <p:spPr bwMode="auto">
            <a:xfrm>
              <a:off x="7948613" y="755650"/>
              <a:ext cx="57150" cy="260350"/>
            </a:xfrm>
            <a:prstGeom prst="ellipse">
              <a:avLst/>
            </a:prstGeom>
            <a:solidFill>
              <a:schemeClr val="tx1"/>
            </a:solidFill>
            <a:ln w="9525" algn="ctr">
              <a:solidFill>
                <a:srgbClr val="00000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n-GB" altLang="en-US"/>
            </a:p>
          </p:txBody>
        </p:sp>
      </p:grpSp>
      <p:sp>
        <p:nvSpPr>
          <p:cNvPr id="8" name="Rettangolo 7"/>
          <p:cNvSpPr/>
          <p:nvPr/>
        </p:nvSpPr>
        <p:spPr>
          <a:xfrm>
            <a:off x="822094" y="2490583"/>
            <a:ext cx="421910" cy="369332"/>
          </a:xfrm>
          <a:prstGeom prst="rect">
            <a:avLst/>
          </a:prstGeom>
        </p:spPr>
        <p:txBody>
          <a:bodyPr wrap="none">
            <a:spAutoFit/>
          </a:bodyPr>
          <a:lstStyle/>
          <a:p>
            <a:r>
              <a:rPr lang="it-IT" altLang="en-US" dirty="0">
                <a:latin typeface="Comic Sans MS" panose="030F0702030302020204" pitchFamily="66" charset="0"/>
              </a:rPr>
              <a:t>e+</a:t>
            </a:r>
            <a:endParaRPr lang="it-IT" dirty="0"/>
          </a:p>
        </p:txBody>
      </p:sp>
      <p:sp>
        <p:nvSpPr>
          <p:cNvPr id="100" name="Oval 204"/>
          <p:cNvSpPr>
            <a:spLocks noChangeArrowheads="1"/>
          </p:cNvSpPr>
          <p:nvPr/>
        </p:nvSpPr>
        <p:spPr bwMode="auto">
          <a:xfrm flipH="1">
            <a:off x="335020" y="2866618"/>
            <a:ext cx="293629" cy="260350"/>
          </a:xfrm>
          <a:prstGeom prst="ellipse">
            <a:avLst/>
          </a:prstGeom>
          <a:solidFill>
            <a:schemeClr val="tx1"/>
          </a:solidFill>
          <a:ln w="9525" algn="ctr">
            <a:solidFill>
              <a:srgbClr val="00000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n-GB" altLang="en-US"/>
          </a:p>
        </p:txBody>
      </p:sp>
      <p:sp>
        <p:nvSpPr>
          <p:cNvPr id="101" name="Oval 204"/>
          <p:cNvSpPr>
            <a:spLocks noChangeArrowheads="1"/>
          </p:cNvSpPr>
          <p:nvPr/>
        </p:nvSpPr>
        <p:spPr bwMode="auto">
          <a:xfrm flipH="1">
            <a:off x="679661" y="2866618"/>
            <a:ext cx="206137" cy="260350"/>
          </a:xfrm>
          <a:prstGeom prst="ellipse">
            <a:avLst/>
          </a:prstGeom>
          <a:solidFill>
            <a:schemeClr val="tx1"/>
          </a:solidFill>
          <a:ln w="9525" algn="ctr">
            <a:solidFill>
              <a:srgbClr val="00000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n-GB" altLang="en-US"/>
          </a:p>
        </p:txBody>
      </p:sp>
      <p:sp>
        <p:nvSpPr>
          <p:cNvPr id="9" name="Rettangolo 8"/>
          <p:cNvSpPr/>
          <p:nvPr/>
        </p:nvSpPr>
        <p:spPr>
          <a:xfrm>
            <a:off x="7395347" y="2793308"/>
            <a:ext cx="1031051" cy="369332"/>
          </a:xfrm>
          <a:prstGeom prst="rect">
            <a:avLst/>
          </a:prstGeom>
        </p:spPr>
        <p:txBody>
          <a:bodyPr wrap="none">
            <a:spAutoFit/>
          </a:bodyPr>
          <a:lstStyle/>
          <a:p>
            <a:r>
              <a:rPr lang="it-IT" altLang="en-US" b="1" dirty="0" smtClean="0">
                <a:solidFill>
                  <a:srgbClr val="FF0000"/>
                </a:solidFill>
                <a:latin typeface="Comic Sans MS" panose="030F0702030302020204" pitchFamily="66" charset="0"/>
              </a:rPr>
              <a:t>20000K</a:t>
            </a:r>
            <a:endParaRPr lang="it-IT" altLang="en-US"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62650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56"/>
                                        </p:tgtEl>
                                        <p:attrNameLst>
                                          <p:attrName>style.visibility</p:attrName>
                                        </p:attrNameLst>
                                      </p:cBhvr>
                                      <p:to>
                                        <p:strVal val="visible"/>
                                      </p:to>
                                    </p:set>
                                    <p:animEffect transition="in" filter="wipe(left)">
                                      <p:cBhvr>
                                        <p:cTn id="14" dur="500"/>
                                        <p:tgtEl>
                                          <p:spTgt spid="256"/>
                                        </p:tgtEl>
                                      </p:cBhvr>
                                    </p:animEffect>
                                  </p:childTnLst>
                                </p:cTn>
                              </p:par>
                              <p:par>
                                <p:cTn id="15" presetID="22" presetClass="entr" presetSubtype="8" fill="hold" nodeType="withEffect">
                                  <p:stCondLst>
                                    <p:cond delay="0"/>
                                  </p:stCondLst>
                                  <p:childTnLst>
                                    <p:set>
                                      <p:cBhvr>
                                        <p:cTn id="16" dur="1" fill="hold">
                                          <p:stCondLst>
                                            <p:cond delay="0"/>
                                          </p:stCondLst>
                                        </p:cTn>
                                        <p:tgtEl>
                                          <p:spTgt spid="257"/>
                                        </p:tgtEl>
                                        <p:attrNameLst>
                                          <p:attrName>style.visibility</p:attrName>
                                        </p:attrNameLst>
                                      </p:cBhvr>
                                      <p:to>
                                        <p:strVal val="visible"/>
                                      </p:to>
                                    </p:set>
                                    <p:animEffect transition="in" filter="wipe(left)">
                                      <p:cBhvr>
                                        <p:cTn id="17" dur="500"/>
                                        <p:tgtEl>
                                          <p:spTgt spid="257"/>
                                        </p:tgtEl>
                                      </p:cBhvr>
                                    </p:animEffect>
                                  </p:childTnLst>
                                </p:cTn>
                              </p:par>
                              <p:par>
                                <p:cTn id="18" presetID="22" presetClass="entr" presetSubtype="8" fill="hold" nodeType="withEffect">
                                  <p:stCondLst>
                                    <p:cond delay="0"/>
                                  </p:stCondLst>
                                  <p:childTnLst>
                                    <p:set>
                                      <p:cBhvr>
                                        <p:cTn id="19" dur="1" fill="hold">
                                          <p:stCondLst>
                                            <p:cond delay="0"/>
                                          </p:stCondLst>
                                        </p:cTn>
                                        <p:tgtEl>
                                          <p:spTgt spid="258"/>
                                        </p:tgtEl>
                                        <p:attrNameLst>
                                          <p:attrName>style.visibility</p:attrName>
                                        </p:attrNameLst>
                                      </p:cBhvr>
                                      <p:to>
                                        <p:strVal val="visible"/>
                                      </p:to>
                                    </p:set>
                                    <p:animEffect transition="in" filter="wipe(left)">
                                      <p:cBhvr>
                                        <p:cTn id="20" dur="500"/>
                                        <p:tgtEl>
                                          <p:spTgt spid="258"/>
                                        </p:tgtEl>
                                      </p:cBhvr>
                                    </p:animEffect>
                                  </p:childTnLst>
                                </p:cTn>
                              </p:par>
                              <p:par>
                                <p:cTn id="21" presetID="22" presetClass="entr" presetSubtype="8" fill="hold" nodeType="withEffect">
                                  <p:stCondLst>
                                    <p:cond delay="0"/>
                                  </p:stCondLst>
                                  <p:childTnLst>
                                    <p:set>
                                      <p:cBhvr>
                                        <p:cTn id="22" dur="1" fill="hold">
                                          <p:stCondLst>
                                            <p:cond delay="0"/>
                                          </p:stCondLst>
                                        </p:cTn>
                                        <p:tgtEl>
                                          <p:spTgt spid="259"/>
                                        </p:tgtEl>
                                        <p:attrNameLst>
                                          <p:attrName>style.visibility</p:attrName>
                                        </p:attrNameLst>
                                      </p:cBhvr>
                                      <p:to>
                                        <p:strVal val="visible"/>
                                      </p:to>
                                    </p:set>
                                    <p:animEffect transition="in" filter="wipe(left)">
                                      <p:cBhvr>
                                        <p:cTn id="23" dur="500"/>
                                        <p:tgtEl>
                                          <p:spTgt spid="259"/>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4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27"/>
                                        </p:tgtEl>
                                        <p:attrNameLst>
                                          <p:attrName>style.visibility</p:attrName>
                                        </p:attrNameLst>
                                      </p:cBhvr>
                                      <p:to>
                                        <p:strVal val="visible"/>
                                      </p:to>
                                    </p:set>
                                    <p:animEffect transition="in" filter="wipe(up)">
                                      <p:cBhvr>
                                        <p:cTn id="30" dur="500"/>
                                        <p:tgtEl>
                                          <p:spTgt spid="327"/>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328"/>
                                        </p:tgtEl>
                                        <p:attrNameLst>
                                          <p:attrName>style.visibility</p:attrName>
                                        </p:attrNameLst>
                                      </p:cBhvr>
                                      <p:to>
                                        <p:strVal val="visible"/>
                                      </p:to>
                                    </p:set>
                                    <p:animEffect transition="in" filter="wipe(up)">
                                      <p:cBhvr>
                                        <p:cTn id="34" dur="500"/>
                                        <p:tgtEl>
                                          <p:spTgt spid="328"/>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32"/>
                                        </p:tgtEl>
                                        <p:attrNameLst>
                                          <p:attrName>style.visibility</p:attrName>
                                        </p:attrNameLst>
                                      </p:cBhvr>
                                      <p:to>
                                        <p:strVal val="visible"/>
                                      </p:to>
                                    </p:set>
                                    <p:animEffect transition="in" filter="wipe(right)">
                                      <p:cBhvr>
                                        <p:cTn id="42" dur="200"/>
                                        <p:tgtEl>
                                          <p:spTgt spid="23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82"/>
                                        </p:tgtEl>
                                        <p:attrNameLst>
                                          <p:attrName>style.visibility</p:attrName>
                                        </p:attrNameLst>
                                      </p:cBhvr>
                                      <p:to>
                                        <p:strVal val="visible"/>
                                      </p:to>
                                    </p:set>
                                    <p:animEffect transition="in" filter="wipe(right)">
                                      <p:cBhvr>
                                        <p:cTn id="45" dur="200"/>
                                        <p:tgtEl>
                                          <p:spTgt spid="282"/>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308"/>
                                        </p:tgtEl>
                                        <p:attrNameLst>
                                          <p:attrName>style.visibility</p:attrName>
                                        </p:attrNameLst>
                                      </p:cBhvr>
                                      <p:to>
                                        <p:strVal val="visible"/>
                                      </p:to>
                                    </p:set>
                                    <p:animEffect transition="in" filter="wipe(right)">
                                      <p:cBhvr>
                                        <p:cTn id="48" dur="200"/>
                                        <p:tgtEl>
                                          <p:spTgt spid="308"/>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321"/>
                                        </p:tgtEl>
                                        <p:attrNameLst>
                                          <p:attrName>style.visibility</p:attrName>
                                        </p:attrNameLst>
                                      </p:cBhvr>
                                      <p:to>
                                        <p:strVal val="visible"/>
                                      </p:to>
                                    </p:set>
                                    <p:animEffect transition="in" filter="wipe(right)">
                                      <p:cBhvr>
                                        <p:cTn id="51" dur="200"/>
                                        <p:tgtEl>
                                          <p:spTgt spid="321"/>
                                        </p:tgtEl>
                                      </p:cBhvr>
                                    </p:animEffect>
                                  </p:childTnLst>
                                </p:cTn>
                              </p:par>
                            </p:childTnLst>
                          </p:cTn>
                        </p:par>
                        <p:par>
                          <p:cTn id="52" fill="hold">
                            <p:stCondLst>
                              <p:cond delay="200"/>
                            </p:stCondLst>
                            <p:childTnLst>
                              <p:par>
                                <p:cTn id="53" presetID="22" presetClass="entr" presetSubtype="2" fill="hold" grpId="0" nodeType="afterEffect">
                                  <p:stCondLst>
                                    <p:cond delay="0"/>
                                  </p:stCondLst>
                                  <p:childTnLst>
                                    <p:set>
                                      <p:cBhvr>
                                        <p:cTn id="54" dur="1" fill="hold">
                                          <p:stCondLst>
                                            <p:cond delay="0"/>
                                          </p:stCondLst>
                                        </p:cTn>
                                        <p:tgtEl>
                                          <p:spTgt spid="233"/>
                                        </p:tgtEl>
                                        <p:attrNameLst>
                                          <p:attrName>style.visibility</p:attrName>
                                        </p:attrNameLst>
                                      </p:cBhvr>
                                      <p:to>
                                        <p:strVal val="visible"/>
                                      </p:to>
                                    </p:set>
                                    <p:animEffect transition="in" filter="wipe(right)">
                                      <p:cBhvr>
                                        <p:cTn id="55" dur="200"/>
                                        <p:tgtEl>
                                          <p:spTgt spid="233"/>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83"/>
                                        </p:tgtEl>
                                        <p:attrNameLst>
                                          <p:attrName>style.visibility</p:attrName>
                                        </p:attrNameLst>
                                      </p:cBhvr>
                                      <p:to>
                                        <p:strVal val="visible"/>
                                      </p:to>
                                    </p:set>
                                    <p:animEffect transition="in" filter="wipe(right)">
                                      <p:cBhvr>
                                        <p:cTn id="58" dur="200"/>
                                        <p:tgtEl>
                                          <p:spTgt spid="28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309"/>
                                        </p:tgtEl>
                                        <p:attrNameLst>
                                          <p:attrName>style.visibility</p:attrName>
                                        </p:attrNameLst>
                                      </p:cBhvr>
                                      <p:to>
                                        <p:strVal val="visible"/>
                                      </p:to>
                                    </p:set>
                                    <p:animEffect transition="in" filter="wipe(right)">
                                      <p:cBhvr>
                                        <p:cTn id="61" dur="200"/>
                                        <p:tgtEl>
                                          <p:spTgt spid="309"/>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322"/>
                                        </p:tgtEl>
                                        <p:attrNameLst>
                                          <p:attrName>style.visibility</p:attrName>
                                        </p:attrNameLst>
                                      </p:cBhvr>
                                      <p:to>
                                        <p:strVal val="visible"/>
                                      </p:to>
                                    </p:set>
                                    <p:animEffect transition="in" filter="wipe(right)">
                                      <p:cBhvr>
                                        <p:cTn id="64" dur="200"/>
                                        <p:tgtEl>
                                          <p:spTgt spid="322"/>
                                        </p:tgtEl>
                                      </p:cBhvr>
                                    </p:animEffect>
                                  </p:childTnLst>
                                </p:cTn>
                              </p:par>
                            </p:childTnLst>
                          </p:cTn>
                        </p:par>
                        <p:par>
                          <p:cTn id="65" fill="hold">
                            <p:stCondLst>
                              <p:cond delay="400"/>
                            </p:stCondLst>
                            <p:childTnLst>
                              <p:par>
                                <p:cTn id="66" presetID="22" presetClass="entr" presetSubtype="2" fill="hold" grpId="0" nodeType="afterEffect">
                                  <p:stCondLst>
                                    <p:cond delay="0"/>
                                  </p:stCondLst>
                                  <p:childTnLst>
                                    <p:set>
                                      <p:cBhvr>
                                        <p:cTn id="67" dur="1" fill="hold">
                                          <p:stCondLst>
                                            <p:cond delay="0"/>
                                          </p:stCondLst>
                                        </p:cTn>
                                        <p:tgtEl>
                                          <p:spTgt spid="226"/>
                                        </p:tgtEl>
                                        <p:attrNameLst>
                                          <p:attrName>style.visibility</p:attrName>
                                        </p:attrNameLst>
                                      </p:cBhvr>
                                      <p:to>
                                        <p:strVal val="visible"/>
                                      </p:to>
                                    </p:set>
                                    <p:animEffect transition="in" filter="wipe(right)">
                                      <p:cBhvr>
                                        <p:cTn id="68" dur="200"/>
                                        <p:tgtEl>
                                          <p:spTgt spid="226"/>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279"/>
                                        </p:tgtEl>
                                        <p:attrNameLst>
                                          <p:attrName>style.visibility</p:attrName>
                                        </p:attrNameLst>
                                      </p:cBhvr>
                                      <p:to>
                                        <p:strVal val="visible"/>
                                      </p:to>
                                    </p:set>
                                    <p:animEffect transition="in" filter="wipe(right)">
                                      <p:cBhvr>
                                        <p:cTn id="71" dur="200"/>
                                        <p:tgtEl>
                                          <p:spTgt spid="279"/>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305"/>
                                        </p:tgtEl>
                                        <p:attrNameLst>
                                          <p:attrName>style.visibility</p:attrName>
                                        </p:attrNameLst>
                                      </p:cBhvr>
                                      <p:to>
                                        <p:strVal val="visible"/>
                                      </p:to>
                                    </p:set>
                                    <p:animEffect transition="in" filter="wipe(right)">
                                      <p:cBhvr>
                                        <p:cTn id="74" dur="200"/>
                                        <p:tgtEl>
                                          <p:spTgt spid="305"/>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318"/>
                                        </p:tgtEl>
                                        <p:attrNameLst>
                                          <p:attrName>style.visibility</p:attrName>
                                        </p:attrNameLst>
                                      </p:cBhvr>
                                      <p:to>
                                        <p:strVal val="visible"/>
                                      </p:to>
                                    </p:set>
                                    <p:animEffect transition="in" filter="wipe(right)">
                                      <p:cBhvr>
                                        <p:cTn id="77" dur="200"/>
                                        <p:tgtEl>
                                          <p:spTgt spid="318"/>
                                        </p:tgtEl>
                                      </p:cBhvr>
                                    </p:animEffect>
                                  </p:childTnLst>
                                </p:cTn>
                              </p:par>
                            </p:childTnLst>
                          </p:cTn>
                        </p:par>
                        <p:par>
                          <p:cTn id="78" fill="hold">
                            <p:stCondLst>
                              <p:cond delay="600"/>
                            </p:stCondLst>
                            <p:childTnLst>
                              <p:par>
                                <p:cTn id="79" presetID="22" presetClass="entr" presetSubtype="8" fill="hold" grpId="0" nodeType="afterEffect">
                                  <p:stCondLst>
                                    <p:cond delay="0"/>
                                  </p:stCondLst>
                                  <p:childTnLst>
                                    <p:set>
                                      <p:cBhvr>
                                        <p:cTn id="80" dur="1" fill="hold">
                                          <p:stCondLst>
                                            <p:cond delay="0"/>
                                          </p:stCondLst>
                                        </p:cTn>
                                        <p:tgtEl>
                                          <p:spTgt spid="227"/>
                                        </p:tgtEl>
                                        <p:attrNameLst>
                                          <p:attrName>style.visibility</p:attrName>
                                        </p:attrNameLst>
                                      </p:cBhvr>
                                      <p:to>
                                        <p:strVal val="visible"/>
                                      </p:to>
                                    </p:set>
                                    <p:animEffect transition="in" filter="wipe(left)">
                                      <p:cBhvr>
                                        <p:cTn id="81" dur="200"/>
                                        <p:tgtEl>
                                          <p:spTgt spid="22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80"/>
                                        </p:tgtEl>
                                        <p:attrNameLst>
                                          <p:attrName>style.visibility</p:attrName>
                                        </p:attrNameLst>
                                      </p:cBhvr>
                                      <p:to>
                                        <p:strVal val="visible"/>
                                      </p:to>
                                    </p:set>
                                    <p:animEffect transition="in" filter="wipe(left)">
                                      <p:cBhvr>
                                        <p:cTn id="84" dur="200"/>
                                        <p:tgtEl>
                                          <p:spTgt spid="28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06"/>
                                        </p:tgtEl>
                                        <p:attrNameLst>
                                          <p:attrName>style.visibility</p:attrName>
                                        </p:attrNameLst>
                                      </p:cBhvr>
                                      <p:to>
                                        <p:strVal val="visible"/>
                                      </p:to>
                                    </p:set>
                                    <p:animEffect transition="in" filter="wipe(left)">
                                      <p:cBhvr>
                                        <p:cTn id="87" dur="200"/>
                                        <p:tgtEl>
                                          <p:spTgt spid="306"/>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19"/>
                                        </p:tgtEl>
                                        <p:attrNameLst>
                                          <p:attrName>style.visibility</p:attrName>
                                        </p:attrNameLst>
                                      </p:cBhvr>
                                      <p:to>
                                        <p:strVal val="visible"/>
                                      </p:to>
                                    </p:set>
                                    <p:animEffect transition="in" filter="wipe(left)">
                                      <p:cBhvr>
                                        <p:cTn id="90" dur="200"/>
                                        <p:tgtEl>
                                          <p:spTgt spid="319"/>
                                        </p:tgtEl>
                                      </p:cBhvr>
                                    </p:animEffect>
                                  </p:childTnLst>
                                </p:cTn>
                              </p:par>
                            </p:childTnLst>
                          </p:cTn>
                        </p:par>
                        <p:par>
                          <p:cTn id="91" fill="hold">
                            <p:stCondLst>
                              <p:cond delay="800"/>
                            </p:stCondLst>
                            <p:childTnLst>
                              <p:par>
                                <p:cTn id="92" presetID="22" presetClass="entr" presetSubtype="2" fill="hold" grpId="0" nodeType="afterEffect">
                                  <p:stCondLst>
                                    <p:cond delay="0"/>
                                  </p:stCondLst>
                                  <p:childTnLst>
                                    <p:set>
                                      <p:cBhvr>
                                        <p:cTn id="93" dur="1" fill="hold">
                                          <p:stCondLst>
                                            <p:cond delay="0"/>
                                          </p:stCondLst>
                                        </p:cTn>
                                        <p:tgtEl>
                                          <p:spTgt spid="228"/>
                                        </p:tgtEl>
                                        <p:attrNameLst>
                                          <p:attrName>style.visibility</p:attrName>
                                        </p:attrNameLst>
                                      </p:cBhvr>
                                      <p:to>
                                        <p:strVal val="visible"/>
                                      </p:to>
                                    </p:set>
                                    <p:animEffect transition="in" filter="wipe(right)">
                                      <p:cBhvr>
                                        <p:cTn id="94" dur="200"/>
                                        <p:tgtEl>
                                          <p:spTgt spid="228"/>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281"/>
                                        </p:tgtEl>
                                        <p:attrNameLst>
                                          <p:attrName>style.visibility</p:attrName>
                                        </p:attrNameLst>
                                      </p:cBhvr>
                                      <p:to>
                                        <p:strVal val="visible"/>
                                      </p:to>
                                    </p:set>
                                    <p:animEffect transition="in" filter="wipe(right)">
                                      <p:cBhvr>
                                        <p:cTn id="97" dur="200"/>
                                        <p:tgtEl>
                                          <p:spTgt spid="281"/>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307"/>
                                        </p:tgtEl>
                                        <p:attrNameLst>
                                          <p:attrName>style.visibility</p:attrName>
                                        </p:attrNameLst>
                                      </p:cBhvr>
                                      <p:to>
                                        <p:strVal val="visible"/>
                                      </p:to>
                                    </p:set>
                                    <p:animEffect transition="in" filter="wipe(right)">
                                      <p:cBhvr>
                                        <p:cTn id="100" dur="200"/>
                                        <p:tgtEl>
                                          <p:spTgt spid="307"/>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320"/>
                                        </p:tgtEl>
                                        <p:attrNameLst>
                                          <p:attrName>style.visibility</p:attrName>
                                        </p:attrNameLst>
                                      </p:cBhvr>
                                      <p:to>
                                        <p:strVal val="visible"/>
                                      </p:to>
                                    </p:set>
                                    <p:animEffect transition="in" filter="wipe(right)">
                                      <p:cBhvr>
                                        <p:cTn id="103" dur="200"/>
                                        <p:tgtEl>
                                          <p:spTgt spid="320"/>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225"/>
                                        </p:tgtEl>
                                        <p:attrNameLst>
                                          <p:attrName>style.visibility</p:attrName>
                                        </p:attrNameLst>
                                      </p:cBhvr>
                                      <p:to>
                                        <p:strVal val="visible"/>
                                      </p:to>
                                    </p:set>
                                    <p:animEffect transition="in" filter="wipe(left)">
                                      <p:cBhvr>
                                        <p:cTn id="107" dur="200"/>
                                        <p:tgtEl>
                                          <p:spTgt spid="225"/>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78"/>
                                        </p:tgtEl>
                                        <p:attrNameLst>
                                          <p:attrName>style.visibility</p:attrName>
                                        </p:attrNameLst>
                                      </p:cBhvr>
                                      <p:to>
                                        <p:strVal val="visible"/>
                                      </p:to>
                                    </p:set>
                                    <p:animEffect transition="in" filter="wipe(left)">
                                      <p:cBhvr>
                                        <p:cTn id="110" dur="200"/>
                                        <p:tgtEl>
                                          <p:spTgt spid="27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04"/>
                                        </p:tgtEl>
                                        <p:attrNameLst>
                                          <p:attrName>style.visibility</p:attrName>
                                        </p:attrNameLst>
                                      </p:cBhvr>
                                      <p:to>
                                        <p:strVal val="visible"/>
                                      </p:to>
                                    </p:set>
                                    <p:animEffect transition="in" filter="wipe(left)">
                                      <p:cBhvr>
                                        <p:cTn id="113" dur="200"/>
                                        <p:tgtEl>
                                          <p:spTgt spid="304"/>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17"/>
                                        </p:tgtEl>
                                        <p:attrNameLst>
                                          <p:attrName>style.visibility</p:attrName>
                                        </p:attrNameLst>
                                      </p:cBhvr>
                                      <p:to>
                                        <p:strVal val="visible"/>
                                      </p:to>
                                    </p:set>
                                    <p:animEffect transition="in" filter="wipe(left)">
                                      <p:cBhvr>
                                        <p:cTn id="116" dur="200"/>
                                        <p:tgtEl>
                                          <p:spTgt spid="317"/>
                                        </p:tgtEl>
                                      </p:cBhvr>
                                    </p:animEffect>
                                  </p:childTnLst>
                                </p:cTn>
                              </p:par>
                            </p:childTnLst>
                          </p:cTn>
                        </p:par>
                        <p:par>
                          <p:cTn id="117" fill="hold">
                            <p:stCondLst>
                              <p:cond delay="1200"/>
                            </p:stCondLst>
                            <p:childTnLst>
                              <p:par>
                                <p:cTn id="118" presetID="22" presetClass="entr" presetSubtype="8" fill="hold" grpId="0" nodeType="afterEffect">
                                  <p:stCondLst>
                                    <p:cond delay="0"/>
                                  </p:stCondLst>
                                  <p:childTnLst>
                                    <p:set>
                                      <p:cBhvr>
                                        <p:cTn id="119" dur="1" fill="hold">
                                          <p:stCondLst>
                                            <p:cond delay="0"/>
                                          </p:stCondLst>
                                        </p:cTn>
                                        <p:tgtEl>
                                          <p:spTgt spid="222"/>
                                        </p:tgtEl>
                                        <p:attrNameLst>
                                          <p:attrName>style.visibility</p:attrName>
                                        </p:attrNameLst>
                                      </p:cBhvr>
                                      <p:to>
                                        <p:strVal val="visible"/>
                                      </p:to>
                                    </p:set>
                                    <p:animEffect transition="in" filter="wipe(left)">
                                      <p:cBhvr>
                                        <p:cTn id="120" dur="200"/>
                                        <p:tgtEl>
                                          <p:spTgt spid="222"/>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273"/>
                                        </p:tgtEl>
                                        <p:attrNameLst>
                                          <p:attrName>style.visibility</p:attrName>
                                        </p:attrNameLst>
                                      </p:cBhvr>
                                      <p:to>
                                        <p:strVal val="visible"/>
                                      </p:to>
                                    </p:set>
                                    <p:animEffect transition="in" filter="wipe(left)">
                                      <p:cBhvr>
                                        <p:cTn id="123" dur="200"/>
                                        <p:tgtEl>
                                          <p:spTgt spid="273"/>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99"/>
                                        </p:tgtEl>
                                        <p:attrNameLst>
                                          <p:attrName>style.visibility</p:attrName>
                                        </p:attrNameLst>
                                      </p:cBhvr>
                                      <p:to>
                                        <p:strVal val="visible"/>
                                      </p:to>
                                    </p:set>
                                    <p:animEffect transition="in" filter="wipe(left)">
                                      <p:cBhvr>
                                        <p:cTn id="126" dur="200"/>
                                        <p:tgtEl>
                                          <p:spTgt spid="299"/>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312"/>
                                        </p:tgtEl>
                                        <p:attrNameLst>
                                          <p:attrName>style.visibility</p:attrName>
                                        </p:attrNameLst>
                                      </p:cBhvr>
                                      <p:to>
                                        <p:strVal val="visible"/>
                                      </p:to>
                                    </p:set>
                                    <p:animEffect transition="in" filter="wipe(left)">
                                      <p:cBhvr>
                                        <p:cTn id="129" dur="200"/>
                                        <p:tgtEl>
                                          <p:spTgt spid="312"/>
                                        </p:tgtEl>
                                      </p:cBhvr>
                                    </p:animEffect>
                                  </p:childTnLst>
                                </p:cTn>
                              </p:par>
                            </p:childTnLst>
                          </p:cTn>
                        </p:par>
                        <p:par>
                          <p:cTn id="130" fill="hold">
                            <p:stCondLst>
                              <p:cond delay="1400"/>
                            </p:stCondLst>
                            <p:childTnLst>
                              <p:par>
                                <p:cTn id="131" presetID="22" presetClass="entr" presetSubtype="2" fill="hold" grpId="0" nodeType="afterEffect">
                                  <p:stCondLst>
                                    <p:cond delay="0"/>
                                  </p:stCondLst>
                                  <p:childTnLst>
                                    <p:set>
                                      <p:cBhvr>
                                        <p:cTn id="132" dur="1" fill="hold">
                                          <p:stCondLst>
                                            <p:cond delay="0"/>
                                          </p:stCondLst>
                                        </p:cTn>
                                        <p:tgtEl>
                                          <p:spTgt spid="234"/>
                                        </p:tgtEl>
                                        <p:attrNameLst>
                                          <p:attrName>style.visibility</p:attrName>
                                        </p:attrNameLst>
                                      </p:cBhvr>
                                      <p:to>
                                        <p:strVal val="visible"/>
                                      </p:to>
                                    </p:set>
                                    <p:animEffect transition="in" filter="wipe(right)">
                                      <p:cBhvr>
                                        <p:cTn id="133" dur="200"/>
                                        <p:tgtEl>
                                          <p:spTgt spid="234"/>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284"/>
                                        </p:tgtEl>
                                        <p:attrNameLst>
                                          <p:attrName>style.visibility</p:attrName>
                                        </p:attrNameLst>
                                      </p:cBhvr>
                                      <p:to>
                                        <p:strVal val="visible"/>
                                      </p:to>
                                    </p:set>
                                    <p:animEffect transition="in" filter="wipe(right)">
                                      <p:cBhvr>
                                        <p:cTn id="136" dur="200"/>
                                        <p:tgtEl>
                                          <p:spTgt spid="284"/>
                                        </p:tgtEl>
                                      </p:cBhvr>
                                    </p:animEffect>
                                  </p:childTnLst>
                                </p:cTn>
                              </p:par>
                              <p:par>
                                <p:cTn id="137" presetID="22" presetClass="entr" presetSubtype="2" fill="hold" grpId="0" nodeType="withEffect">
                                  <p:stCondLst>
                                    <p:cond delay="0"/>
                                  </p:stCondLst>
                                  <p:childTnLst>
                                    <p:set>
                                      <p:cBhvr>
                                        <p:cTn id="138" dur="1" fill="hold">
                                          <p:stCondLst>
                                            <p:cond delay="0"/>
                                          </p:stCondLst>
                                        </p:cTn>
                                        <p:tgtEl>
                                          <p:spTgt spid="310"/>
                                        </p:tgtEl>
                                        <p:attrNameLst>
                                          <p:attrName>style.visibility</p:attrName>
                                        </p:attrNameLst>
                                      </p:cBhvr>
                                      <p:to>
                                        <p:strVal val="visible"/>
                                      </p:to>
                                    </p:set>
                                    <p:animEffect transition="in" filter="wipe(right)">
                                      <p:cBhvr>
                                        <p:cTn id="139" dur="200"/>
                                        <p:tgtEl>
                                          <p:spTgt spid="310"/>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323"/>
                                        </p:tgtEl>
                                        <p:attrNameLst>
                                          <p:attrName>style.visibility</p:attrName>
                                        </p:attrNameLst>
                                      </p:cBhvr>
                                      <p:to>
                                        <p:strVal val="visible"/>
                                      </p:to>
                                    </p:set>
                                    <p:animEffect transition="in" filter="wipe(right)">
                                      <p:cBhvr>
                                        <p:cTn id="142" dur="200"/>
                                        <p:tgtEl>
                                          <p:spTgt spid="323"/>
                                        </p:tgtEl>
                                      </p:cBhvr>
                                    </p:animEffect>
                                  </p:childTnLst>
                                </p:cTn>
                              </p:par>
                            </p:childTnLst>
                          </p:cTn>
                        </p:par>
                        <p:par>
                          <p:cTn id="143" fill="hold">
                            <p:stCondLst>
                              <p:cond delay="1600"/>
                            </p:stCondLst>
                            <p:childTnLst>
                              <p:par>
                                <p:cTn id="144" presetID="22" presetClass="entr" presetSubtype="2" fill="hold" grpId="0" nodeType="afterEffect">
                                  <p:stCondLst>
                                    <p:cond delay="0"/>
                                  </p:stCondLst>
                                  <p:childTnLst>
                                    <p:set>
                                      <p:cBhvr>
                                        <p:cTn id="145" dur="1" fill="hold">
                                          <p:stCondLst>
                                            <p:cond delay="0"/>
                                          </p:stCondLst>
                                        </p:cTn>
                                        <p:tgtEl>
                                          <p:spTgt spid="235"/>
                                        </p:tgtEl>
                                        <p:attrNameLst>
                                          <p:attrName>style.visibility</p:attrName>
                                        </p:attrNameLst>
                                      </p:cBhvr>
                                      <p:to>
                                        <p:strVal val="visible"/>
                                      </p:to>
                                    </p:set>
                                    <p:animEffect transition="in" filter="wipe(right)">
                                      <p:cBhvr>
                                        <p:cTn id="146" dur="200"/>
                                        <p:tgtEl>
                                          <p:spTgt spid="235"/>
                                        </p:tgtEl>
                                      </p:cBhvr>
                                    </p:animEffect>
                                  </p:childTnLst>
                                </p:cTn>
                              </p:par>
                              <p:par>
                                <p:cTn id="147" presetID="22" presetClass="entr" presetSubtype="2" fill="hold" grpId="0" nodeType="withEffect">
                                  <p:stCondLst>
                                    <p:cond delay="0"/>
                                  </p:stCondLst>
                                  <p:childTnLst>
                                    <p:set>
                                      <p:cBhvr>
                                        <p:cTn id="148" dur="1" fill="hold">
                                          <p:stCondLst>
                                            <p:cond delay="0"/>
                                          </p:stCondLst>
                                        </p:cTn>
                                        <p:tgtEl>
                                          <p:spTgt spid="285"/>
                                        </p:tgtEl>
                                        <p:attrNameLst>
                                          <p:attrName>style.visibility</p:attrName>
                                        </p:attrNameLst>
                                      </p:cBhvr>
                                      <p:to>
                                        <p:strVal val="visible"/>
                                      </p:to>
                                    </p:set>
                                    <p:animEffect transition="in" filter="wipe(right)">
                                      <p:cBhvr>
                                        <p:cTn id="149" dur="200"/>
                                        <p:tgtEl>
                                          <p:spTgt spid="285"/>
                                        </p:tgtEl>
                                      </p:cBhvr>
                                    </p:animEffect>
                                  </p:childTnLst>
                                </p:cTn>
                              </p:par>
                              <p:par>
                                <p:cTn id="150" presetID="22" presetClass="entr" presetSubtype="2" fill="hold" grpId="0" nodeType="withEffect">
                                  <p:stCondLst>
                                    <p:cond delay="0"/>
                                  </p:stCondLst>
                                  <p:childTnLst>
                                    <p:set>
                                      <p:cBhvr>
                                        <p:cTn id="151" dur="1" fill="hold">
                                          <p:stCondLst>
                                            <p:cond delay="0"/>
                                          </p:stCondLst>
                                        </p:cTn>
                                        <p:tgtEl>
                                          <p:spTgt spid="311"/>
                                        </p:tgtEl>
                                        <p:attrNameLst>
                                          <p:attrName>style.visibility</p:attrName>
                                        </p:attrNameLst>
                                      </p:cBhvr>
                                      <p:to>
                                        <p:strVal val="visible"/>
                                      </p:to>
                                    </p:set>
                                    <p:animEffect transition="in" filter="wipe(right)">
                                      <p:cBhvr>
                                        <p:cTn id="152" dur="200"/>
                                        <p:tgtEl>
                                          <p:spTgt spid="311"/>
                                        </p:tgtEl>
                                      </p:cBhvr>
                                    </p:animEffect>
                                  </p:childTnLst>
                                </p:cTn>
                              </p:par>
                              <p:par>
                                <p:cTn id="153" presetID="22" presetClass="entr" presetSubtype="2" fill="hold" grpId="0" nodeType="withEffect">
                                  <p:stCondLst>
                                    <p:cond delay="0"/>
                                  </p:stCondLst>
                                  <p:childTnLst>
                                    <p:set>
                                      <p:cBhvr>
                                        <p:cTn id="154" dur="1" fill="hold">
                                          <p:stCondLst>
                                            <p:cond delay="0"/>
                                          </p:stCondLst>
                                        </p:cTn>
                                        <p:tgtEl>
                                          <p:spTgt spid="324"/>
                                        </p:tgtEl>
                                        <p:attrNameLst>
                                          <p:attrName>style.visibility</p:attrName>
                                        </p:attrNameLst>
                                      </p:cBhvr>
                                      <p:to>
                                        <p:strVal val="visible"/>
                                      </p:to>
                                    </p:set>
                                    <p:animEffect transition="in" filter="wipe(right)">
                                      <p:cBhvr>
                                        <p:cTn id="155" dur="200"/>
                                        <p:tgtEl>
                                          <p:spTgt spid="324"/>
                                        </p:tgtEl>
                                      </p:cBhvr>
                                    </p:animEffect>
                                  </p:childTnLst>
                                </p:cTn>
                              </p:par>
                            </p:childTnLst>
                          </p:cTn>
                        </p:par>
                      </p:childTnLst>
                    </p:cTn>
                  </p:par>
                  <p:par>
                    <p:cTn id="156" fill="hold">
                      <p:stCondLst>
                        <p:cond delay="indefinite"/>
                      </p:stCondLst>
                      <p:childTnLst>
                        <p:par>
                          <p:cTn id="157" fill="hold">
                            <p:stCondLst>
                              <p:cond delay="0"/>
                            </p:stCondLst>
                            <p:childTnLst>
                              <p:par>
                                <p:cTn id="158" presetID="55" presetClass="entr" presetSubtype="0" fill="hold" grpId="0" nodeType="clickEffect">
                                  <p:stCondLst>
                                    <p:cond delay="0"/>
                                  </p:stCondLst>
                                  <p:childTnLst>
                                    <p:set>
                                      <p:cBhvr>
                                        <p:cTn id="159" dur="1" fill="hold">
                                          <p:stCondLst>
                                            <p:cond delay="0"/>
                                          </p:stCondLst>
                                        </p:cTn>
                                        <p:tgtEl>
                                          <p:spTgt spid="325"/>
                                        </p:tgtEl>
                                        <p:attrNameLst>
                                          <p:attrName>style.visibility</p:attrName>
                                        </p:attrNameLst>
                                      </p:cBhvr>
                                      <p:to>
                                        <p:strVal val="visible"/>
                                      </p:to>
                                    </p:set>
                                    <p:anim calcmode="lin" valueType="num">
                                      <p:cBhvr>
                                        <p:cTn id="160" dur="1000" fill="hold"/>
                                        <p:tgtEl>
                                          <p:spTgt spid="325"/>
                                        </p:tgtEl>
                                        <p:attrNameLst>
                                          <p:attrName>ppt_w</p:attrName>
                                        </p:attrNameLst>
                                      </p:cBhvr>
                                      <p:tavLst>
                                        <p:tav tm="0">
                                          <p:val>
                                            <p:strVal val="#ppt_w*0.70"/>
                                          </p:val>
                                        </p:tav>
                                        <p:tav tm="100000">
                                          <p:val>
                                            <p:strVal val="#ppt_w"/>
                                          </p:val>
                                        </p:tav>
                                      </p:tavLst>
                                    </p:anim>
                                    <p:anim calcmode="lin" valueType="num">
                                      <p:cBhvr>
                                        <p:cTn id="161" dur="1000" fill="hold"/>
                                        <p:tgtEl>
                                          <p:spTgt spid="325"/>
                                        </p:tgtEl>
                                        <p:attrNameLst>
                                          <p:attrName>ppt_h</p:attrName>
                                        </p:attrNameLst>
                                      </p:cBhvr>
                                      <p:tavLst>
                                        <p:tav tm="0">
                                          <p:val>
                                            <p:strVal val="#ppt_h"/>
                                          </p:val>
                                        </p:tav>
                                        <p:tav tm="100000">
                                          <p:val>
                                            <p:strVal val="#ppt_h"/>
                                          </p:val>
                                        </p:tav>
                                      </p:tavLst>
                                    </p:anim>
                                    <p:animEffect transition="in" filter="fade">
                                      <p:cBhvr>
                                        <p:cTn id="162" dur="1000"/>
                                        <p:tgtEl>
                                          <p:spTgt spid="325"/>
                                        </p:tgtEl>
                                      </p:cBhvr>
                                    </p:animEffect>
                                  </p:childTnLst>
                                </p:cTn>
                              </p:par>
                              <p:par>
                                <p:cTn id="163" presetID="1" presetClass="entr" presetSubtype="0" fill="hold" grpId="0" nodeType="withEffect">
                                  <p:stCondLst>
                                    <p:cond delay="0"/>
                                  </p:stCondLst>
                                  <p:childTnLst>
                                    <p:set>
                                      <p:cBhvr>
                                        <p:cTn id="164" dur="1" fill="hold">
                                          <p:stCondLst>
                                            <p:cond delay="0"/>
                                          </p:stCondLst>
                                        </p:cTn>
                                        <p:tgtEl>
                                          <p:spTgt spid="255"/>
                                        </p:tgtEl>
                                        <p:attrNameLst>
                                          <p:attrName>style.visibility</p:attrName>
                                        </p:attrNameLst>
                                      </p:cBhvr>
                                      <p:to>
                                        <p:strVal val="visible"/>
                                      </p:to>
                                    </p:set>
                                  </p:childTnLst>
                                </p:cTn>
                              </p:par>
                            </p:childTnLst>
                          </p:cTn>
                        </p:par>
                        <p:par>
                          <p:cTn id="165" fill="hold">
                            <p:stCondLst>
                              <p:cond delay="1000"/>
                            </p:stCondLst>
                            <p:childTnLst>
                              <p:par>
                                <p:cTn id="166" presetID="22" presetClass="entr" presetSubtype="8" fill="hold" grpId="0" nodeType="afterEffect">
                                  <p:stCondLst>
                                    <p:cond delay="0"/>
                                  </p:stCondLst>
                                  <p:childTnLst>
                                    <p:set>
                                      <p:cBhvr>
                                        <p:cTn id="167" dur="1" fill="hold">
                                          <p:stCondLst>
                                            <p:cond delay="0"/>
                                          </p:stCondLst>
                                        </p:cTn>
                                        <p:tgtEl>
                                          <p:spTgt spid="86"/>
                                        </p:tgtEl>
                                        <p:attrNameLst>
                                          <p:attrName>style.visibility</p:attrName>
                                        </p:attrNameLst>
                                      </p:cBhvr>
                                      <p:to>
                                        <p:strVal val="visible"/>
                                      </p:to>
                                    </p:set>
                                    <p:animEffect transition="in" filter="wipe(left)">
                                      <p:cBhvr>
                                        <p:cTn id="168" dur="500"/>
                                        <p:tgtEl>
                                          <p:spTgt spid="86"/>
                                        </p:tgtEl>
                                      </p:cBhvr>
                                    </p:animEffect>
                                  </p:childTnLst>
                                </p:cTn>
                              </p:par>
                            </p:childTnLst>
                          </p:cTn>
                        </p:par>
                        <p:par>
                          <p:cTn id="169" fill="hold">
                            <p:stCondLst>
                              <p:cond delay="1500"/>
                            </p:stCondLst>
                            <p:childTnLst>
                              <p:par>
                                <p:cTn id="170" presetID="22" presetClass="entr" presetSubtype="8" fill="hold" grpId="0" nodeType="afterEffect">
                                  <p:stCondLst>
                                    <p:cond delay="0"/>
                                  </p:stCondLst>
                                  <p:childTnLst>
                                    <p:set>
                                      <p:cBhvr>
                                        <p:cTn id="171" dur="1" fill="hold">
                                          <p:stCondLst>
                                            <p:cond delay="0"/>
                                          </p:stCondLst>
                                        </p:cTn>
                                        <p:tgtEl>
                                          <p:spTgt spid="87"/>
                                        </p:tgtEl>
                                        <p:attrNameLst>
                                          <p:attrName>style.visibility</p:attrName>
                                        </p:attrNameLst>
                                      </p:cBhvr>
                                      <p:to>
                                        <p:strVal val="visible"/>
                                      </p:to>
                                    </p:set>
                                    <p:animEffect transition="in" filter="wipe(left)">
                                      <p:cBhvr>
                                        <p:cTn id="17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animBg="1"/>
      <p:bldP spid="222" grpId="0" animBg="1"/>
      <p:bldP spid="225" grpId="0" animBg="1"/>
      <p:bldP spid="226" grpId="0" animBg="1"/>
      <p:bldP spid="227" grpId="0" animBg="1"/>
      <p:bldP spid="228" grpId="0" animBg="1"/>
      <p:bldP spid="232" grpId="0" animBg="1"/>
      <p:bldP spid="233" grpId="0" animBg="1"/>
      <p:bldP spid="234" grpId="0" animBg="1"/>
      <p:bldP spid="235" grpId="0" animBg="1"/>
      <p:bldP spid="148" grpId="0" animBg="1"/>
      <p:bldP spid="255" grpId="0" animBg="1"/>
      <p:bldP spid="273" grpId="0" animBg="1"/>
      <p:bldP spid="278" grpId="0" animBg="1"/>
      <p:bldP spid="279" grpId="0" animBg="1"/>
      <p:bldP spid="280" grpId="0" animBg="1"/>
      <p:bldP spid="281" grpId="0" animBg="1"/>
      <p:bldP spid="282" grpId="0" animBg="1"/>
      <p:bldP spid="283" grpId="0" animBg="1"/>
      <p:bldP spid="284" grpId="0" animBg="1"/>
      <p:bldP spid="285" grpId="0" animBg="1"/>
      <p:bldP spid="299"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7" grpId="0" animBg="1"/>
      <p:bldP spid="318" grpId="0" animBg="1"/>
      <p:bldP spid="319" grpId="0" animBg="1"/>
      <p:bldP spid="320" grpId="0" animBg="1"/>
      <p:bldP spid="321" grpId="0" animBg="1"/>
      <p:bldP spid="322" grpId="0" animBg="1"/>
      <p:bldP spid="323" grpId="0" animBg="1"/>
      <p:bldP spid="324" grpId="0" animBg="1"/>
      <p:bldP spid="327" grpId="0"/>
      <p:bldP spid="328" grpId="0" animBg="1"/>
      <p:bldP spid="86" grpId="0"/>
      <p:bldP spid="87" grpId="0" animBg="1"/>
      <p:bldP spid="91" grpId="0"/>
      <p:bldP spid="9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18</a:t>
            </a:fld>
            <a:endParaRPr lang="en-GB">
              <a:latin typeface="Comic Sans MS" panose="030F0702030302020204" pitchFamily="66" charset="0"/>
            </a:endParaRPr>
          </a:p>
        </p:txBody>
      </p:sp>
      <p:sp>
        <p:nvSpPr>
          <p:cNvPr id="29" name="Rettangolo 28"/>
          <p:cNvSpPr/>
          <p:nvPr/>
        </p:nvSpPr>
        <p:spPr>
          <a:xfrm>
            <a:off x="567322" y="529229"/>
            <a:ext cx="7793455" cy="646331"/>
          </a:xfrm>
          <a:prstGeom prst="rect">
            <a:avLst/>
          </a:prstGeom>
        </p:spPr>
        <p:txBody>
          <a:bodyPr wrap="square">
            <a:spAutoFit/>
          </a:bodyPr>
          <a:lstStyle/>
          <a:p>
            <a:pPr algn="ctr"/>
            <a:r>
              <a:rPr lang="it-IT" sz="3600" b="1" dirty="0">
                <a:solidFill>
                  <a:schemeClr val="accent1">
                    <a:lumMod val="50000"/>
                  </a:schemeClr>
                </a:solidFill>
                <a:latin typeface="Comic Sans MS" panose="030F0702030302020204" pitchFamily="66" charset="0"/>
              </a:rPr>
              <a:t>The </a:t>
            </a:r>
            <a:r>
              <a:rPr lang="it-IT" sz="3600" b="1" dirty="0" err="1">
                <a:solidFill>
                  <a:schemeClr val="accent1">
                    <a:lumMod val="50000"/>
                  </a:schemeClr>
                </a:solidFill>
                <a:latin typeface="Comic Sans MS" panose="030F0702030302020204" pitchFamily="66" charset="0"/>
              </a:rPr>
              <a:t>role</a:t>
            </a:r>
            <a:r>
              <a:rPr lang="it-IT" sz="3600" b="1" dirty="0">
                <a:solidFill>
                  <a:schemeClr val="accent1">
                    <a:lumMod val="50000"/>
                  </a:schemeClr>
                </a:solidFill>
                <a:latin typeface="Comic Sans MS" panose="030F0702030302020204" pitchFamily="66" charset="0"/>
              </a:rPr>
              <a:t> </a:t>
            </a:r>
            <a:r>
              <a:rPr lang="it-IT" sz="3600" b="1" dirty="0" smtClean="0">
                <a:solidFill>
                  <a:schemeClr val="accent1">
                    <a:lumMod val="50000"/>
                  </a:schemeClr>
                </a:solidFill>
                <a:latin typeface="Comic Sans MS" panose="030F0702030302020204" pitchFamily="66" charset="0"/>
              </a:rPr>
              <a:t>of </a:t>
            </a:r>
            <a:r>
              <a:rPr lang="it-IT" sz="3600" b="1" dirty="0" err="1">
                <a:solidFill>
                  <a:schemeClr val="accent1">
                    <a:lumMod val="50000"/>
                  </a:schemeClr>
                </a:solidFill>
                <a:latin typeface="Comic Sans MS" panose="030F0702030302020204" pitchFamily="66" charset="0"/>
              </a:rPr>
              <a:t>Positronium</a:t>
            </a:r>
            <a:r>
              <a:rPr lang="it-IT" sz="3600" b="1" dirty="0">
                <a:solidFill>
                  <a:schemeClr val="accent1">
                    <a:lumMod val="50000"/>
                  </a:schemeClr>
                </a:solidFill>
                <a:latin typeface="Comic Sans MS" panose="030F0702030302020204" pitchFamily="66" charset="0"/>
              </a:rPr>
              <a:t> </a:t>
            </a:r>
            <a:r>
              <a:rPr lang="it-IT" sz="3600" b="1" dirty="0" smtClean="0">
                <a:solidFill>
                  <a:schemeClr val="accent1">
                    <a:lumMod val="50000"/>
                  </a:schemeClr>
                </a:solidFill>
                <a:latin typeface="Comic Sans MS" panose="030F0702030302020204" pitchFamily="66" charset="0"/>
              </a:rPr>
              <a:t>in </a:t>
            </a:r>
            <a:r>
              <a:rPr lang="it-IT" sz="3600" b="1" dirty="0" err="1" smtClean="0">
                <a:solidFill>
                  <a:schemeClr val="accent1">
                    <a:lumMod val="50000"/>
                  </a:schemeClr>
                </a:solidFill>
                <a:latin typeface="Comic Sans MS" panose="030F0702030302020204" pitchFamily="66" charset="0"/>
              </a:rPr>
              <a:t>AEgIS</a:t>
            </a:r>
            <a:endParaRPr lang="it-IT" sz="3600" b="1" dirty="0">
              <a:solidFill>
                <a:schemeClr val="accent1">
                  <a:lumMod val="50000"/>
                </a:schemeClr>
              </a:solidFill>
              <a:latin typeface="Comic Sans MS" panose="030F0702030302020204" pitchFamily="66" charset="0"/>
            </a:endParaRPr>
          </a:p>
        </p:txBody>
      </p:sp>
      <p:graphicFrame>
        <p:nvGraphicFramePr>
          <p:cNvPr id="75" name="Object 13"/>
          <p:cNvGraphicFramePr>
            <a:graphicFrameLocks noChangeAspect="1"/>
          </p:cNvGraphicFramePr>
          <p:nvPr>
            <p:extLst/>
          </p:nvPr>
        </p:nvGraphicFramePr>
        <p:xfrm>
          <a:off x="628650" y="3218193"/>
          <a:ext cx="3433207" cy="738482"/>
        </p:xfrm>
        <a:graphic>
          <a:graphicData uri="http://schemas.openxmlformats.org/presentationml/2006/ole">
            <mc:AlternateContent xmlns:mc="http://schemas.openxmlformats.org/markup-compatibility/2006">
              <mc:Choice xmlns:v="urn:schemas-microsoft-com:vml" Requires="v">
                <p:oleObj spid="_x0000_s32910" name="Equazione" r:id="rId4" imgW="1282680" imgH="266400" progId="Equation.3">
                  <p:embed/>
                </p:oleObj>
              </mc:Choice>
              <mc:Fallback>
                <p:oleObj name="Equazione" r:id="rId4" imgW="1282680" imgH="266400" progId="Equation.3">
                  <p:embed/>
                  <p:pic>
                    <p:nvPicPr>
                      <p:cNvPr id="0" name=""/>
                      <p:cNvPicPr>
                        <a:picLocks noChangeAspect="1" noChangeArrowheads="1"/>
                      </p:cNvPicPr>
                      <p:nvPr/>
                    </p:nvPicPr>
                    <p:blipFill>
                      <a:blip r:embed="rId5"/>
                      <a:srcRect/>
                      <a:stretch>
                        <a:fillRect/>
                      </a:stretch>
                    </p:blipFill>
                    <p:spPr bwMode="auto">
                      <a:xfrm>
                        <a:off x="628650" y="3218193"/>
                        <a:ext cx="3433207" cy="738482"/>
                      </a:xfrm>
                      <a:prstGeom prst="rect">
                        <a:avLst/>
                      </a:prstGeom>
                      <a:solidFill>
                        <a:srgbClr val="FFFFFF"/>
                      </a:solidFill>
                      <a:ln w="9525">
                        <a:solidFill>
                          <a:srgbClr val="00B050"/>
                        </a:solidFill>
                        <a:miter lim="800000"/>
                        <a:headEnd/>
                        <a:tailEnd/>
                      </a:ln>
                      <a:effectLst/>
                    </p:spPr>
                  </p:pic>
                </p:oleObj>
              </mc:Fallback>
            </mc:AlternateContent>
          </a:graphicData>
        </a:graphic>
      </p:graphicFrame>
      <p:sp>
        <p:nvSpPr>
          <p:cNvPr id="13" name="CasellaDiTesto 12"/>
          <p:cNvSpPr txBox="1"/>
          <p:nvPr/>
        </p:nvSpPr>
        <p:spPr>
          <a:xfrm>
            <a:off x="509383" y="1926480"/>
            <a:ext cx="4122323" cy="1200329"/>
          </a:xfrm>
          <a:prstGeom prst="rect">
            <a:avLst/>
          </a:prstGeom>
          <a:noFill/>
        </p:spPr>
        <p:txBody>
          <a:bodyPr wrap="square" rtlCol="0">
            <a:spAutoFit/>
          </a:bodyPr>
          <a:lstStyle/>
          <a:p>
            <a:r>
              <a:rPr lang="it-IT" sz="2400" dirty="0" smtClean="0">
                <a:latin typeface="Comic Sans MS" panose="030F0702030302020204" pitchFamily="66" charset="0"/>
              </a:rPr>
              <a:t>Ps </a:t>
            </a:r>
            <a:r>
              <a:rPr lang="it-IT" sz="2400" dirty="0" err="1" smtClean="0">
                <a:latin typeface="Comic Sans MS" panose="030F0702030302020204" pitchFamily="66" charset="0"/>
              </a:rPr>
              <a:t>is</a:t>
            </a:r>
            <a:r>
              <a:rPr lang="it-IT" sz="2400" dirty="0" smtClean="0">
                <a:latin typeface="Comic Sans MS" panose="030F0702030302020204" pitchFamily="66" charset="0"/>
              </a:rPr>
              <a:t> </a:t>
            </a:r>
            <a:r>
              <a:rPr lang="it-IT" sz="2400" dirty="0" err="1" smtClean="0">
                <a:latin typeface="Comic Sans MS" panose="030F0702030302020204" pitchFamily="66" charset="0"/>
              </a:rPr>
              <a:t>needed</a:t>
            </a:r>
            <a:r>
              <a:rPr lang="it-IT" sz="2400" dirty="0" smtClean="0">
                <a:latin typeface="Comic Sans MS" panose="030F0702030302020204" pitchFamily="66" charset="0"/>
              </a:rPr>
              <a:t> to generate Antihydrogen in the</a:t>
            </a:r>
          </a:p>
          <a:p>
            <a:r>
              <a:rPr lang="it-IT" sz="2400" b="1" u="sng" dirty="0" err="1" smtClean="0">
                <a:latin typeface="Comic Sans MS" panose="030F0702030302020204" pitchFamily="66" charset="0"/>
              </a:rPr>
              <a:t>Charge</a:t>
            </a:r>
            <a:r>
              <a:rPr lang="it-IT" sz="2400" b="1" u="sng" dirty="0" smtClean="0">
                <a:latin typeface="Comic Sans MS" panose="030F0702030302020204" pitchFamily="66" charset="0"/>
              </a:rPr>
              <a:t> </a:t>
            </a:r>
            <a:r>
              <a:rPr lang="it-IT" sz="2400" b="1" u="sng" dirty="0" err="1" smtClean="0">
                <a:latin typeface="Comic Sans MS" panose="030F0702030302020204" pitchFamily="66" charset="0"/>
              </a:rPr>
              <a:t>exchange</a:t>
            </a:r>
            <a:r>
              <a:rPr lang="it-IT" sz="2400" b="1" u="sng" dirty="0" smtClean="0">
                <a:latin typeface="Comic Sans MS" panose="030F0702030302020204" pitchFamily="66" charset="0"/>
              </a:rPr>
              <a:t> </a:t>
            </a:r>
            <a:r>
              <a:rPr lang="it-IT" sz="2400" b="1" u="sng" dirty="0" err="1" smtClean="0">
                <a:latin typeface="Comic Sans MS" panose="030F0702030302020204" pitchFamily="66" charset="0"/>
              </a:rPr>
              <a:t>reaction</a:t>
            </a:r>
            <a:endParaRPr lang="en-GB" sz="2400" b="1" u="sng" dirty="0">
              <a:latin typeface="Comic Sans MS" panose="030F0702030302020204" pitchFamily="66" charset="0"/>
            </a:endParaRPr>
          </a:p>
        </p:txBody>
      </p:sp>
      <p:sp>
        <p:nvSpPr>
          <p:cNvPr id="76" name="CasellaDiTesto 75"/>
          <p:cNvSpPr txBox="1"/>
          <p:nvPr/>
        </p:nvSpPr>
        <p:spPr>
          <a:xfrm>
            <a:off x="5414050" y="1896158"/>
            <a:ext cx="3601649" cy="1569660"/>
          </a:xfrm>
          <a:prstGeom prst="rect">
            <a:avLst/>
          </a:prstGeom>
          <a:noFill/>
        </p:spPr>
        <p:txBody>
          <a:bodyPr wrap="square" rtlCol="0">
            <a:spAutoFit/>
          </a:bodyPr>
          <a:lstStyle/>
          <a:p>
            <a:pPr algn="ctr"/>
            <a:r>
              <a:rPr lang="it-IT" sz="2400" dirty="0" smtClean="0">
                <a:latin typeface="Comic Sans MS" panose="030F0702030302020204" pitchFamily="66" charset="0"/>
              </a:rPr>
              <a:t>The </a:t>
            </a:r>
            <a:r>
              <a:rPr lang="it-IT" sz="2400" b="1" dirty="0" smtClean="0">
                <a:solidFill>
                  <a:srgbClr val="C00000"/>
                </a:solidFill>
                <a:latin typeface="Comic Sans MS" panose="030F0702030302020204" pitchFamily="66" charset="0"/>
              </a:rPr>
              <a:t>cross </a:t>
            </a:r>
            <a:r>
              <a:rPr lang="it-IT" sz="2400" b="1" dirty="0" err="1" smtClean="0">
                <a:solidFill>
                  <a:srgbClr val="C00000"/>
                </a:solidFill>
                <a:latin typeface="Comic Sans MS" panose="030F0702030302020204" pitchFamily="66" charset="0"/>
              </a:rPr>
              <a:t>section</a:t>
            </a:r>
            <a:r>
              <a:rPr lang="it-IT" sz="2400" b="1" dirty="0" smtClean="0">
                <a:solidFill>
                  <a:srgbClr val="C00000"/>
                </a:solidFill>
                <a:latin typeface="Comic Sans MS" panose="030F0702030302020204" pitchFamily="66" charset="0"/>
              </a:rPr>
              <a:t> </a:t>
            </a:r>
            <a:r>
              <a:rPr lang="it-IT" sz="2400" dirty="0" smtClean="0">
                <a:latin typeface="Comic Sans MS" panose="030F0702030302020204" pitchFamily="66" charset="0"/>
              </a:rPr>
              <a:t>of </a:t>
            </a:r>
            <a:r>
              <a:rPr lang="it-IT" sz="2400" dirty="0" err="1" smtClean="0">
                <a:latin typeface="Comic Sans MS" panose="030F0702030302020204" pitchFamily="66" charset="0"/>
              </a:rPr>
              <a:t>this</a:t>
            </a:r>
            <a:r>
              <a:rPr lang="it-IT" sz="2400" dirty="0" smtClean="0">
                <a:latin typeface="Comic Sans MS" panose="030F0702030302020204" pitchFamily="66" charset="0"/>
              </a:rPr>
              <a:t> </a:t>
            </a:r>
            <a:r>
              <a:rPr lang="it-IT" sz="2400" dirty="0" err="1" smtClean="0">
                <a:latin typeface="Comic Sans MS" panose="030F0702030302020204" pitchFamily="66" charset="0"/>
              </a:rPr>
              <a:t>reaction</a:t>
            </a:r>
            <a:r>
              <a:rPr lang="it-IT" sz="2400" dirty="0" smtClean="0">
                <a:latin typeface="Comic Sans MS" panose="030F0702030302020204" pitchFamily="66" charset="0"/>
              </a:rPr>
              <a:t> </a:t>
            </a:r>
            <a:r>
              <a:rPr lang="it-IT" sz="2400" dirty="0" err="1" smtClean="0">
                <a:latin typeface="Comic Sans MS" panose="030F0702030302020204" pitchFamily="66" charset="0"/>
              </a:rPr>
              <a:t>increases</a:t>
            </a:r>
            <a:r>
              <a:rPr lang="it-IT" sz="2400" dirty="0" smtClean="0">
                <a:latin typeface="Comic Sans MS" panose="030F0702030302020204" pitchFamily="66" charset="0"/>
              </a:rPr>
              <a:t> with the Ps </a:t>
            </a:r>
            <a:r>
              <a:rPr lang="it-IT" sz="2400" dirty="0" err="1" smtClean="0">
                <a:latin typeface="Comic Sans MS" panose="030F0702030302020204" pitchFamily="66" charset="0"/>
              </a:rPr>
              <a:t>principal</a:t>
            </a:r>
            <a:r>
              <a:rPr lang="it-IT" sz="2400" dirty="0" smtClean="0">
                <a:latin typeface="Comic Sans MS" panose="030F0702030302020204" pitchFamily="66" charset="0"/>
              </a:rPr>
              <a:t> quantum </a:t>
            </a:r>
            <a:r>
              <a:rPr lang="it-IT" sz="2400" dirty="0" err="1" smtClean="0">
                <a:latin typeface="Comic Sans MS" panose="030F0702030302020204" pitchFamily="66" charset="0"/>
              </a:rPr>
              <a:t>number</a:t>
            </a:r>
            <a:r>
              <a:rPr lang="it-IT" sz="2400" dirty="0" smtClean="0">
                <a:latin typeface="Comic Sans MS" panose="030F0702030302020204" pitchFamily="66" charset="0"/>
              </a:rPr>
              <a:t>:</a:t>
            </a:r>
          </a:p>
        </p:txBody>
      </p:sp>
      <mc:AlternateContent xmlns:mc="http://schemas.openxmlformats.org/markup-compatibility/2006" xmlns:a14="http://schemas.microsoft.com/office/drawing/2010/main">
        <mc:Choice Requires="a14">
          <p:sp>
            <p:nvSpPr>
              <p:cNvPr id="14" name="Rettangolo 13"/>
              <p:cNvSpPr/>
              <p:nvPr/>
            </p:nvSpPr>
            <p:spPr>
              <a:xfrm>
                <a:off x="6146865" y="3465818"/>
                <a:ext cx="2136017" cy="657231"/>
              </a:xfrm>
              <a:prstGeom prst="rect">
                <a:avLst/>
              </a:prstGeom>
              <a:solidFill>
                <a:schemeClr val="bg1"/>
              </a:solidFill>
              <a:ln>
                <a:solidFill>
                  <a:srgbClr val="00B05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it-IT" sz="3600" i="1" smtClean="0">
                          <a:latin typeface="Cambria Math" panose="02040503050406030204" pitchFamily="18" charset="0"/>
                          <a:ea typeface="Cambria Math" panose="02040503050406030204" pitchFamily="18" charset="0"/>
                        </a:rPr>
                        <m:t>𝜎</m:t>
                      </m:r>
                      <m:r>
                        <a:rPr lang="it-IT" sz="3600" i="1" smtClean="0">
                          <a:latin typeface="Cambria Math" panose="02040503050406030204" pitchFamily="18" charset="0"/>
                          <a:ea typeface="Cambria Math" panose="02040503050406030204" pitchFamily="18" charset="0"/>
                        </a:rPr>
                        <m:t>~</m:t>
                      </m:r>
                      <m:sSubSup>
                        <m:sSubSupPr>
                          <m:ctrlPr>
                            <a:rPr lang="it-IT" sz="3600" b="0" i="1" smtClean="0">
                              <a:latin typeface="Cambria Math" panose="02040503050406030204" pitchFamily="18" charset="0"/>
                              <a:ea typeface="Cambria Math" panose="02040503050406030204" pitchFamily="18" charset="0"/>
                            </a:rPr>
                          </m:ctrlPr>
                        </m:sSubSupPr>
                        <m:e>
                          <m:r>
                            <a:rPr lang="it-IT" sz="3600" i="1">
                              <a:latin typeface="Cambria Math" panose="02040503050406030204" pitchFamily="18" charset="0"/>
                              <a:ea typeface="Cambria Math" panose="02040503050406030204" pitchFamily="18" charset="0"/>
                            </a:rPr>
                            <m:t>𝑎</m:t>
                          </m:r>
                        </m:e>
                        <m:sub>
                          <m:r>
                            <a:rPr lang="it-IT" sz="3600" i="1">
                              <a:latin typeface="Cambria Math" panose="02040503050406030204" pitchFamily="18" charset="0"/>
                              <a:ea typeface="Cambria Math" panose="02040503050406030204" pitchFamily="18" charset="0"/>
                            </a:rPr>
                            <m:t>0</m:t>
                          </m:r>
                        </m:sub>
                        <m:sup>
                          <m:r>
                            <a:rPr lang="it-IT" sz="3600" b="0" i="1" smtClean="0">
                              <a:latin typeface="Cambria Math" panose="02040503050406030204" pitchFamily="18" charset="0"/>
                              <a:ea typeface="Cambria Math" panose="02040503050406030204" pitchFamily="18" charset="0"/>
                            </a:rPr>
                            <m:t>2</m:t>
                          </m:r>
                        </m:sup>
                      </m:sSubSup>
                      <m:sSup>
                        <m:sSupPr>
                          <m:ctrlPr>
                            <a:rPr lang="it-IT" sz="3600" i="1">
                              <a:latin typeface="Cambria Math" panose="02040503050406030204" pitchFamily="18" charset="0"/>
                              <a:ea typeface="Cambria Math" panose="02040503050406030204" pitchFamily="18" charset="0"/>
                            </a:rPr>
                          </m:ctrlPr>
                        </m:sSupPr>
                        <m:e>
                          <m:r>
                            <a:rPr lang="it-IT" sz="3600" i="1">
                              <a:latin typeface="Cambria Math" panose="02040503050406030204" pitchFamily="18" charset="0"/>
                              <a:ea typeface="Cambria Math" panose="02040503050406030204" pitchFamily="18" charset="0"/>
                            </a:rPr>
                            <m:t>𝑛</m:t>
                          </m:r>
                        </m:e>
                        <m:sup>
                          <m:r>
                            <a:rPr lang="it-IT" sz="3600" i="1">
                              <a:latin typeface="Cambria Math" panose="02040503050406030204" pitchFamily="18" charset="0"/>
                              <a:ea typeface="Cambria Math" panose="02040503050406030204" pitchFamily="18" charset="0"/>
                            </a:rPr>
                            <m:t>4</m:t>
                          </m:r>
                        </m:sup>
                      </m:sSup>
                    </m:oMath>
                  </m:oMathPara>
                </a14:m>
                <a:endParaRPr lang="en-GB" sz="3600" dirty="0"/>
              </a:p>
            </p:txBody>
          </p:sp>
        </mc:Choice>
        <mc:Fallback xmlns="">
          <p:sp>
            <p:nvSpPr>
              <p:cNvPr id="14" name="Rettangolo 13"/>
              <p:cNvSpPr>
                <a:spLocks noRot="1" noChangeAspect="1" noMove="1" noResize="1" noEditPoints="1" noAdjustHandles="1" noChangeArrowheads="1" noChangeShapeType="1" noTextEdit="1"/>
              </p:cNvSpPr>
              <p:nvPr/>
            </p:nvSpPr>
            <p:spPr>
              <a:xfrm>
                <a:off x="6146865" y="3465818"/>
                <a:ext cx="2136017" cy="657231"/>
              </a:xfrm>
              <a:prstGeom prst="rect">
                <a:avLst/>
              </a:prstGeom>
              <a:blipFill rotWithShape="0">
                <a:blip r:embed="rId6"/>
                <a:stretch>
                  <a:fillRect/>
                </a:stretch>
              </a:blipFill>
              <a:ln>
                <a:solidFill>
                  <a:srgbClr val="00B050"/>
                </a:solidFill>
              </a:ln>
            </p:spPr>
            <p:txBody>
              <a:bodyPr/>
              <a:lstStyle/>
              <a:p>
                <a:r>
                  <a:rPr lang="en-GB">
                    <a:noFill/>
                  </a:rPr>
                  <a:t> </a:t>
                </a:r>
              </a:p>
            </p:txBody>
          </p:sp>
        </mc:Fallback>
      </mc:AlternateContent>
      <p:sp>
        <p:nvSpPr>
          <p:cNvPr id="77" name="Text Box 58"/>
          <p:cNvSpPr txBox="1">
            <a:spLocks noChangeArrowheads="1"/>
          </p:cNvSpPr>
          <p:nvPr/>
        </p:nvSpPr>
        <p:spPr bwMode="auto">
          <a:xfrm>
            <a:off x="1306090" y="4414768"/>
            <a:ext cx="4840775" cy="1569660"/>
          </a:xfrm>
          <a:prstGeom prst="rect">
            <a:avLst/>
          </a:prstGeom>
          <a:solidFill>
            <a:schemeClr val="bg2">
              <a:alpha val="40000"/>
            </a:schemeClr>
          </a:solidFill>
          <a:ln w="38100">
            <a:solidFill>
              <a:srgbClr val="00B050"/>
            </a:solidFill>
          </a:ln>
        </p:spPr>
        <p:txBody>
          <a:bodyPr wrap="square" rtlCol="0">
            <a:spAutoFit/>
          </a:bodyPr>
          <a:lstStyle>
            <a:defPPr>
              <a:defRPr lang="en-US"/>
            </a:defPPr>
            <a:lvl1pPr algn="ctr">
              <a:defRPr sz="2400">
                <a:latin typeface="Comic Sans MS" panose="030F0702030302020204" pitchFamily="66" charset="0"/>
              </a:defRPr>
            </a:lvl1pPr>
          </a:lstStyle>
          <a:p>
            <a:r>
              <a:rPr lang="it-IT" altLang="en-US" sz="3200" dirty="0" err="1"/>
              <a:t>Required</a:t>
            </a:r>
            <a:r>
              <a:rPr lang="it-IT" altLang="en-US" sz="3200" dirty="0"/>
              <a:t> </a:t>
            </a:r>
            <a:r>
              <a:rPr lang="it-IT" altLang="en-US" sz="3200" dirty="0" smtClean="0"/>
              <a:t>Ps </a:t>
            </a:r>
            <a:r>
              <a:rPr lang="it-IT" altLang="en-US" sz="3200" dirty="0" err="1" smtClean="0"/>
              <a:t>excitation</a:t>
            </a:r>
            <a:r>
              <a:rPr lang="it-IT" altLang="en-US" sz="3200" dirty="0" smtClean="0"/>
              <a:t> </a:t>
            </a:r>
            <a:r>
              <a:rPr lang="it-IT" altLang="en-US" sz="3200" dirty="0"/>
              <a:t>to </a:t>
            </a:r>
            <a:r>
              <a:rPr lang="it-IT" altLang="en-US" sz="3200" dirty="0" err="1" smtClean="0"/>
              <a:t>Rydberg</a:t>
            </a:r>
            <a:r>
              <a:rPr lang="it-IT" altLang="en-US" sz="3200" dirty="0" smtClean="0"/>
              <a:t> </a:t>
            </a:r>
            <a:r>
              <a:rPr lang="it-IT" altLang="en-US" sz="3200" dirty="0" err="1" smtClean="0"/>
              <a:t>levels</a:t>
            </a:r>
            <a:r>
              <a:rPr lang="it-IT" altLang="en-US" sz="3200" dirty="0" smtClean="0"/>
              <a:t> (n=15…24</a:t>
            </a:r>
            <a:r>
              <a:rPr lang="it-IT" altLang="en-US" sz="3200" dirty="0"/>
              <a:t>) !!!</a:t>
            </a:r>
            <a:endParaRPr lang="it-IT" altLang="en-US" sz="3200" dirty="0">
              <a:sym typeface="Symbol" panose="05050102010706020507" pitchFamily="18" charset="2"/>
            </a:endParaRPr>
          </a:p>
        </p:txBody>
      </p:sp>
      <p:sp>
        <p:nvSpPr>
          <p:cNvPr id="15" name="Freccia in giù 14"/>
          <p:cNvSpPr/>
          <p:nvPr/>
        </p:nvSpPr>
        <p:spPr>
          <a:xfrm rot="16200000">
            <a:off x="4633603" y="2229073"/>
            <a:ext cx="481263" cy="903830"/>
          </a:xfrm>
          <a:prstGeom prst="downArrow">
            <a:avLst>
              <a:gd name="adj1" fmla="val 34031"/>
              <a:gd name="adj2" fmla="val 35122"/>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e 1"/>
          <p:cNvSpPr/>
          <p:nvPr/>
        </p:nvSpPr>
        <p:spPr>
          <a:xfrm>
            <a:off x="3658878" y="5244634"/>
            <a:ext cx="1069007" cy="8166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Connettore 2 7"/>
          <p:cNvCxnSpPr>
            <a:endCxn id="2" idx="6"/>
          </p:cNvCxnSpPr>
          <p:nvPr/>
        </p:nvCxnSpPr>
        <p:spPr>
          <a:xfrm flipH="1">
            <a:off x="4727885" y="5308702"/>
            <a:ext cx="1824081" cy="3442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ttangolo 9"/>
              <p:cNvSpPr/>
              <p:nvPr/>
            </p:nvSpPr>
            <p:spPr>
              <a:xfrm>
                <a:off x="6185560" y="4307000"/>
                <a:ext cx="2830139" cy="1754326"/>
              </a:xfrm>
              <a:prstGeom prst="rect">
                <a:avLst/>
              </a:prstGeom>
            </p:spPr>
            <p:txBody>
              <a:bodyPr wrap="square">
                <a:spAutoFit/>
              </a:bodyPr>
              <a:lstStyle/>
              <a:p>
                <a:pPr algn="ctr"/>
                <a:r>
                  <a:rPr lang="it-IT" dirty="0" smtClean="0">
                    <a:latin typeface="Comic Sans MS" panose="030F0702030302020204" pitchFamily="66" charset="0"/>
                  </a:rPr>
                  <a:t>Not </a:t>
                </a:r>
                <a:r>
                  <a:rPr lang="it-IT" dirty="0" err="1" smtClean="0">
                    <a:latin typeface="Comic Sans MS" panose="030F0702030302020204" pitchFamily="66" charset="0"/>
                  </a:rPr>
                  <a:t>too</a:t>
                </a:r>
                <a:r>
                  <a:rPr lang="it-IT" dirty="0" smtClean="0">
                    <a:latin typeface="Comic Sans MS" panose="030F0702030302020204" pitchFamily="66" charset="0"/>
                  </a:rPr>
                  <a:t> high, for </a:t>
                </a:r>
                <a:r>
                  <a:rPr lang="it-IT" dirty="0" err="1" smtClean="0">
                    <a:latin typeface="Comic Sans MS" panose="030F0702030302020204" pitchFamily="66" charset="0"/>
                  </a:rPr>
                  <a:t>ionization</a:t>
                </a:r>
                <a:r>
                  <a:rPr lang="it-IT" dirty="0" smtClean="0">
                    <a:latin typeface="Comic Sans MS" panose="030F0702030302020204" pitchFamily="66" charset="0"/>
                  </a:rPr>
                  <a:t> </a:t>
                </a:r>
                <a:r>
                  <a:rPr lang="it-IT" dirty="0" err="1" smtClean="0">
                    <a:latin typeface="Comic Sans MS" panose="030F0702030302020204" pitchFamily="66" charset="0"/>
                  </a:rPr>
                  <a:t>issues</a:t>
                </a:r>
                <a:r>
                  <a:rPr lang="it-IT" dirty="0" smtClean="0">
                    <a:latin typeface="Comic Sans MS" panose="030F0702030302020204" pitchFamily="66" charset="0"/>
                  </a:rPr>
                  <a:t> </a:t>
                </a:r>
                <a:r>
                  <a:rPr lang="it-IT" dirty="0" err="1" smtClean="0">
                    <a:latin typeface="Comic Sans MS" panose="030F0702030302020204" pitchFamily="66" charset="0"/>
                  </a:rPr>
                  <a:t>induced</a:t>
                </a:r>
                <a:r>
                  <a:rPr lang="it-IT" dirty="0" smtClean="0">
                    <a:latin typeface="Comic Sans MS" panose="030F0702030302020204" pitchFamily="66" charset="0"/>
                  </a:rPr>
                  <a:t> by the strong </a:t>
                </a:r>
                <a:r>
                  <a:rPr lang="it-IT" dirty="0" err="1" smtClean="0">
                    <a:latin typeface="Comic Sans MS" panose="030F0702030302020204" pitchFamily="66" charset="0"/>
                  </a:rPr>
                  <a:t>magnetic</a:t>
                </a:r>
                <a:r>
                  <a:rPr lang="it-IT" dirty="0" smtClean="0">
                    <a:latin typeface="Comic Sans MS" panose="030F0702030302020204" pitchFamily="66" charset="0"/>
                  </a:rPr>
                  <a:t> </a:t>
                </a:r>
                <a:r>
                  <a:rPr lang="it-IT" dirty="0" err="1" smtClean="0">
                    <a:latin typeface="Comic Sans MS" panose="030F0702030302020204" pitchFamily="66" charset="0"/>
                  </a:rPr>
                  <a:t>field</a:t>
                </a:r>
                <a:r>
                  <a:rPr lang="it-IT" dirty="0" smtClean="0">
                    <a:latin typeface="Comic Sans MS" panose="030F0702030302020204" pitchFamily="66" charset="0"/>
                  </a:rPr>
                  <a:t> inside the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𝐻</m:t>
                        </m:r>
                      </m:e>
                    </m:acc>
                  </m:oMath>
                </a14:m>
                <a:r>
                  <a:rPr lang="en-GB" dirty="0" smtClean="0"/>
                  <a:t> </a:t>
                </a:r>
                <a:r>
                  <a:rPr lang="en-GB" dirty="0" smtClean="0">
                    <a:latin typeface="Comic Sans MS" panose="030F0702030302020204" pitchFamily="66" charset="0"/>
                  </a:rPr>
                  <a:t>production trap</a:t>
                </a:r>
              </a:p>
              <a:p>
                <a:r>
                  <a:rPr lang="en-GB" dirty="0" smtClean="0">
                    <a:latin typeface="Comic Sans MS" panose="030F0702030302020204" pitchFamily="66" charset="0"/>
                  </a:rPr>
                  <a:t>(</a:t>
                </a:r>
                <a:r>
                  <a:rPr lang="en-GB" b="1" dirty="0" smtClean="0">
                    <a:latin typeface="Comic Sans MS" panose="030F0702030302020204" pitchFamily="66" charset="0"/>
                  </a:rPr>
                  <a:t>motional Stark field E</a:t>
                </a:r>
                <a:r>
                  <a:rPr lang="en-GB" dirty="0" smtClean="0">
                    <a:latin typeface="Comic Sans MS" panose="030F0702030302020204" pitchFamily="66" charset="0"/>
                  </a:rPr>
                  <a:t>)</a:t>
                </a:r>
                <a:endParaRPr lang="en-GB" dirty="0">
                  <a:latin typeface="Comic Sans MS" panose="030F0702030302020204" pitchFamily="66" charset="0"/>
                </a:endParaRPr>
              </a:p>
            </p:txBody>
          </p:sp>
        </mc:Choice>
        <mc:Fallback xmlns="">
          <p:sp>
            <p:nvSpPr>
              <p:cNvPr id="10" name="Rettangolo 9"/>
              <p:cNvSpPr>
                <a:spLocks noRot="1" noChangeAspect="1" noMove="1" noResize="1" noEditPoints="1" noAdjustHandles="1" noChangeArrowheads="1" noChangeShapeType="1" noTextEdit="1"/>
              </p:cNvSpPr>
              <p:nvPr/>
            </p:nvSpPr>
            <p:spPr>
              <a:xfrm>
                <a:off x="6185560" y="4307000"/>
                <a:ext cx="2830139" cy="1754326"/>
              </a:xfrm>
              <a:prstGeom prst="rect">
                <a:avLst/>
              </a:prstGeom>
              <a:blipFill rotWithShape="0">
                <a:blip r:embed="rId7"/>
                <a:stretch>
                  <a:fillRect l="-1940" t="-1742" r="-1509" b="-5226"/>
                </a:stretch>
              </a:blipFill>
            </p:spPr>
            <p:txBody>
              <a:bodyPr/>
              <a:lstStyle/>
              <a:p>
                <a:r>
                  <a:rPr lang="it-IT">
                    <a:noFill/>
                  </a:rPr>
                  <a:t> </a:t>
                </a:r>
              </a:p>
            </p:txBody>
          </p:sp>
        </mc:Fallback>
      </mc:AlternateContent>
      <p:sp>
        <p:nvSpPr>
          <p:cNvPr id="23" name="Freccia in giù 22"/>
          <p:cNvSpPr/>
          <p:nvPr/>
        </p:nvSpPr>
        <p:spPr>
          <a:xfrm rot="2576208">
            <a:off x="5055819" y="3520839"/>
            <a:ext cx="481263" cy="903830"/>
          </a:xfrm>
          <a:prstGeom prst="downArrow">
            <a:avLst>
              <a:gd name="adj1" fmla="val 34031"/>
              <a:gd name="adj2" fmla="val 35122"/>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459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4" grpId="0" animBg="1"/>
      <p:bldP spid="77" grpId="0" animBg="1"/>
      <p:bldP spid="15" grpId="0" animBg="1"/>
      <p:bldP spid="2" grpId="0" animBg="1"/>
      <p:bldP spid="10" grpId="0"/>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8650" y="1636394"/>
            <a:ext cx="7806690" cy="2478406"/>
          </a:xfrm>
        </p:spPr>
        <p:txBody>
          <a:bodyPr>
            <a:normAutofit/>
          </a:bodyPr>
          <a:lstStyle/>
          <a:p>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Positronium</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laser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excitation</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and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detection</a:t>
            </a:r>
            <a:endParaRPr lang="en-GB" sz="5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039132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27731" y="240804"/>
            <a:ext cx="3815513"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smtClean="0">
                <a:solidFill>
                  <a:schemeClr val="accent1">
                    <a:lumMod val="50000"/>
                  </a:schemeClr>
                </a:solidFill>
                <a:latin typeface="Comic Sans MS" panose="030F0702030302020204" pitchFamily="66" charset="0"/>
              </a:rPr>
              <a:t>OUTLINE</a:t>
            </a:r>
            <a:endParaRPr lang="en-GB" sz="4500" b="1" dirty="0">
              <a:solidFill>
                <a:schemeClr val="accent1">
                  <a:lumMod val="50000"/>
                </a:schemeClr>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2</a:t>
            </a:fld>
            <a:endParaRPr lang="en-GB">
              <a:latin typeface="Comic Sans MS" panose="030F0702030302020204" pitchFamily="66" charset="0"/>
            </a:endParaRPr>
          </a:p>
        </p:txBody>
      </p:sp>
      <p:sp>
        <p:nvSpPr>
          <p:cNvPr id="3" name="Rettangolo 2"/>
          <p:cNvSpPr/>
          <p:nvPr/>
        </p:nvSpPr>
        <p:spPr>
          <a:xfrm>
            <a:off x="757991" y="1460255"/>
            <a:ext cx="7743984" cy="3477875"/>
          </a:xfrm>
          <a:prstGeom prst="rect">
            <a:avLst/>
          </a:prstGeom>
        </p:spPr>
        <p:txBody>
          <a:bodyPr wrap="square">
            <a:spAutoFit/>
          </a:bodyPr>
          <a:lstStyle/>
          <a:p>
            <a:endParaRPr lang="it-IT" sz="2800" dirty="0" smtClean="0">
              <a:latin typeface="Comic Sans MS" panose="030F0702030302020204" pitchFamily="66" charset="0"/>
            </a:endParaRPr>
          </a:p>
          <a:p>
            <a:pPr marL="457200" indent="-457200">
              <a:buFont typeface="Wingdings" panose="05000000000000000000" pitchFamily="2" charset="2"/>
              <a:buChar char="Ø"/>
            </a:pPr>
            <a:r>
              <a:rPr lang="it-IT" sz="2800" dirty="0" smtClean="0">
                <a:latin typeface="Comic Sans MS" panose="030F0702030302020204" pitchFamily="66" charset="0"/>
              </a:rPr>
              <a:t>The </a:t>
            </a:r>
            <a:r>
              <a:rPr lang="it-IT" sz="2800" dirty="0" err="1" smtClean="0">
                <a:latin typeface="Comic Sans MS" panose="030F0702030302020204" pitchFamily="66" charset="0"/>
              </a:rPr>
              <a:t>AEgIS</a:t>
            </a:r>
            <a:r>
              <a:rPr lang="it-IT" sz="2800" dirty="0" smtClean="0">
                <a:latin typeface="Comic Sans MS" panose="030F0702030302020204" pitchFamily="66" charset="0"/>
              </a:rPr>
              <a:t> </a:t>
            </a:r>
            <a:r>
              <a:rPr lang="it-IT" sz="2800" dirty="0" err="1" smtClean="0">
                <a:latin typeface="Comic Sans MS" panose="030F0702030302020204" pitchFamily="66" charset="0"/>
              </a:rPr>
              <a:t>experiment</a:t>
            </a:r>
            <a:endParaRPr lang="it-IT" sz="2800" dirty="0" smtClean="0">
              <a:latin typeface="Comic Sans MS" panose="030F0702030302020204" pitchFamily="66" charset="0"/>
            </a:endParaRPr>
          </a:p>
          <a:p>
            <a:pPr marL="457200" indent="-457200">
              <a:buFont typeface="Wingdings" panose="05000000000000000000" pitchFamily="2" charset="2"/>
              <a:buChar char="Ø"/>
            </a:pPr>
            <a:endParaRPr lang="it-IT" sz="2800" dirty="0" smtClean="0">
              <a:latin typeface="Comic Sans MS" panose="030F0702030302020204" pitchFamily="66" charset="0"/>
            </a:endParaRPr>
          </a:p>
          <a:p>
            <a:pPr marL="457200" indent="-457200">
              <a:buFont typeface="Wingdings" panose="05000000000000000000" pitchFamily="2" charset="2"/>
              <a:buChar char="Ø"/>
            </a:pPr>
            <a:r>
              <a:rPr lang="it-IT" sz="2800" dirty="0" smtClean="0">
                <a:latin typeface="Comic Sans MS" panose="030F0702030302020204" pitchFamily="66" charset="0"/>
              </a:rPr>
              <a:t>The </a:t>
            </a:r>
            <a:r>
              <a:rPr lang="it-IT" sz="2800" dirty="0" err="1" smtClean="0">
                <a:latin typeface="Comic Sans MS" panose="030F0702030302020204" pitchFamily="66" charset="0"/>
              </a:rPr>
              <a:t>role</a:t>
            </a:r>
            <a:r>
              <a:rPr lang="it-IT" sz="2800" dirty="0" smtClean="0">
                <a:latin typeface="Comic Sans MS" panose="030F0702030302020204" pitchFamily="66" charset="0"/>
              </a:rPr>
              <a:t> of </a:t>
            </a:r>
            <a:r>
              <a:rPr lang="it-IT" sz="2800" dirty="0" err="1" smtClean="0">
                <a:latin typeface="Comic Sans MS" panose="030F0702030302020204" pitchFamily="66" charset="0"/>
              </a:rPr>
              <a:t>Positronium</a:t>
            </a:r>
            <a:r>
              <a:rPr lang="it-IT" sz="2800" dirty="0" smtClean="0">
                <a:latin typeface="Comic Sans MS" panose="030F0702030302020204" pitchFamily="66" charset="0"/>
              </a:rPr>
              <a:t> in the </a:t>
            </a:r>
            <a:r>
              <a:rPr lang="it-IT" sz="2800" dirty="0" err="1" smtClean="0">
                <a:latin typeface="Comic Sans MS" panose="030F0702030302020204" pitchFamily="66" charset="0"/>
              </a:rPr>
              <a:t>AEgIS</a:t>
            </a:r>
            <a:r>
              <a:rPr lang="it-IT" sz="2800" dirty="0" smtClean="0">
                <a:latin typeface="Comic Sans MS" panose="030F0702030302020204" pitchFamily="66" charset="0"/>
              </a:rPr>
              <a:t> </a:t>
            </a:r>
            <a:r>
              <a:rPr lang="it-IT" sz="2800" dirty="0" err="1" smtClean="0">
                <a:latin typeface="Comic Sans MS" panose="030F0702030302020204" pitchFamily="66" charset="0"/>
              </a:rPr>
              <a:t>experiment</a:t>
            </a:r>
            <a:endParaRPr lang="it-IT" sz="2800" dirty="0" smtClean="0">
              <a:latin typeface="Comic Sans MS" panose="030F0702030302020204" pitchFamily="66" charset="0"/>
            </a:endParaRPr>
          </a:p>
          <a:p>
            <a:pPr marL="457200" indent="-457200">
              <a:buFont typeface="Wingdings" panose="05000000000000000000" pitchFamily="2" charset="2"/>
              <a:buChar char="Ø"/>
            </a:pPr>
            <a:endParaRPr lang="it-IT" sz="2800" dirty="0" smtClean="0">
              <a:latin typeface="Comic Sans MS" panose="030F0702030302020204" pitchFamily="66" charset="0"/>
            </a:endParaRPr>
          </a:p>
          <a:p>
            <a:pPr marL="457200" indent="-457200">
              <a:buFont typeface="Wingdings" panose="05000000000000000000" pitchFamily="2" charset="2"/>
              <a:buChar char="Ø"/>
            </a:pPr>
            <a:r>
              <a:rPr lang="it-IT" sz="2800" dirty="0" err="1" smtClean="0">
                <a:latin typeface="Comic Sans MS" panose="030F0702030302020204" pitchFamily="66" charset="0"/>
              </a:rPr>
              <a:t>Current</a:t>
            </a:r>
            <a:r>
              <a:rPr lang="it-IT" sz="2800" dirty="0" smtClean="0">
                <a:latin typeface="Comic Sans MS" panose="030F0702030302020204" pitchFamily="66" charset="0"/>
              </a:rPr>
              <a:t> status: </a:t>
            </a:r>
            <a:r>
              <a:rPr lang="it-IT" sz="2800" dirty="0" err="1" smtClean="0">
                <a:latin typeface="Comic Sans MS" panose="030F0702030302020204" pitchFamily="66" charset="0"/>
              </a:rPr>
              <a:t>latest</a:t>
            </a:r>
            <a:r>
              <a:rPr lang="it-IT" sz="2800" dirty="0" smtClean="0">
                <a:latin typeface="Comic Sans MS" panose="030F0702030302020204" pitchFamily="66" charset="0"/>
              </a:rPr>
              <a:t> </a:t>
            </a:r>
            <a:r>
              <a:rPr lang="it-IT" sz="2800" dirty="0" err="1" smtClean="0">
                <a:latin typeface="Comic Sans MS" panose="030F0702030302020204" pitchFamily="66" charset="0"/>
              </a:rPr>
              <a:t>results</a:t>
            </a:r>
            <a:endParaRPr lang="it-IT" sz="2800" dirty="0" smtClean="0">
              <a:latin typeface="Comic Sans MS" panose="030F0702030302020204" pitchFamily="66" charset="0"/>
            </a:endParaRPr>
          </a:p>
          <a:p>
            <a:pPr marL="342900" indent="-342900">
              <a:buFontTx/>
              <a:buChar char="-"/>
            </a:pPr>
            <a:endParaRPr lang="en-GB" sz="2400" dirty="0"/>
          </a:p>
        </p:txBody>
      </p:sp>
    </p:spTree>
    <p:extLst>
      <p:ext uri="{BB962C8B-B14F-4D97-AF65-F5344CB8AC3E}">
        <p14:creationId xmlns:p14="http://schemas.microsoft.com/office/powerpoint/2010/main" val="177160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2212" y="332633"/>
            <a:ext cx="7050504"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fontScale="90000"/>
          </a:bodyPr>
          <a:lstStyle/>
          <a:p>
            <a:pPr algn="ctr"/>
            <a:r>
              <a:rPr lang="it-IT" sz="4500" b="1" dirty="0" err="1" smtClean="0">
                <a:solidFill>
                  <a:schemeClr val="accent1">
                    <a:lumMod val="50000"/>
                  </a:schemeClr>
                </a:solidFill>
                <a:latin typeface="Comic Sans MS" panose="030F0702030302020204" pitchFamily="66" charset="0"/>
              </a:rPr>
              <a:t>AEgIS</a:t>
            </a:r>
            <a:r>
              <a:rPr lang="it-IT" sz="4500" b="1" dirty="0" smtClean="0">
                <a:solidFill>
                  <a:schemeClr val="accent1">
                    <a:lumMod val="50000"/>
                  </a:schemeClr>
                </a:solidFill>
                <a:latin typeface="Comic Sans MS" panose="030F0702030302020204" pitchFamily="66" charset="0"/>
              </a:rPr>
              <a:t> Ps </a:t>
            </a:r>
            <a:r>
              <a:rPr lang="it-IT" sz="4500" b="1" dirty="0" err="1" smtClean="0">
                <a:solidFill>
                  <a:schemeClr val="accent1">
                    <a:lumMod val="50000"/>
                  </a:schemeClr>
                </a:solidFill>
                <a:latin typeface="Comic Sans MS" panose="030F0702030302020204" pitchFamily="66" charset="0"/>
              </a:rPr>
              <a:t>Rydberg</a:t>
            </a:r>
            <a:r>
              <a:rPr lang="it-IT" sz="4500" b="1" dirty="0" smtClean="0">
                <a:solidFill>
                  <a:schemeClr val="accent1">
                    <a:lumMod val="50000"/>
                  </a:schemeClr>
                </a:solidFill>
                <a:latin typeface="Comic Sans MS" panose="030F0702030302020204" pitchFamily="66" charset="0"/>
              </a:rPr>
              <a:t> laser</a:t>
            </a:r>
            <a:br>
              <a:rPr lang="it-IT" sz="4500" b="1" dirty="0" smtClean="0">
                <a:solidFill>
                  <a:schemeClr val="accent1">
                    <a:lumMod val="50000"/>
                  </a:schemeClr>
                </a:solidFill>
                <a:latin typeface="Comic Sans MS" panose="030F0702030302020204" pitchFamily="66" charset="0"/>
              </a:rPr>
            </a:br>
            <a:r>
              <a:rPr lang="it-IT" sz="4500" b="1" dirty="0" err="1" smtClean="0">
                <a:solidFill>
                  <a:schemeClr val="accent1">
                    <a:lumMod val="50000"/>
                  </a:schemeClr>
                </a:solidFill>
                <a:latin typeface="Comic Sans MS" panose="030F0702030302020204" pitchFamily="66" charset="0"/>
              </a:rPr>
              <a:t>excitation</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strategy</a:t>
            </a:r>
            <a:endParaRPr lang="en-GB" sz="4500" b="1" dirty="0">
              <a:solidFill>
                <a:schemeClr val="accent1">
                  <a:lumMod val="50000"/>
                </a:schemeClr>
              </a:solidFill>
              <a:latin typeface="Comic Sans MS" panose="030F0702030302020204" pitchFamily="66" charset="0"/>
            </a:endParaRPr>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20</a:t>
            </a:fld>
            <a:endParaRPr lang="en-GB">
              <a:latin typeface="Comic Sans MS" panose="030F0702030302020204" pitchFamily="66" charset="0"/>
            </a:endParaRPr>
          </a:p>
        </p:txBody>
      </p:sp>
      <p:sp>
        <p:nvSpPr>
          <p:cNvPr id="23" name="CasellaDiTesto 22"/>
          <p:cNvSpPr txBox="1"/>
          <p:nvPr/>
        </p:nvSpPr>
        <p:spPr>
          <a:xfrm>
            <a:off x="4102758" y="4546365"/>
            <a:ext cx="609600" cy="351286"/>
          </a:xfrm>
          <a:prstGeom prst="rect">
            <a:avLst/>
          </a:prstGeom>
          <a:solidFill>
            <a:schemeClr val="bg1">
              <a:alpha val="30000"/>
            </a:schemeClr>
          </a:solidFill>
        </p:spPr>
        <p:txBody>
          <a:bodyPr wrap="square" rtlCol="0">
            <a:spAutoFit/>
          </a:bodyPr>
          <a:lstStyle/>
          <a:p>
            <a:r>
              <a:rPr lang="it-IT" b="1" dirty="0">
                <a:latin typeface="Comic Sans MS" panose="030F0702030302020204" pitchFamily="66" charset="0"/>
              </a:rPr>
              <a:t>n</a:t>
            </a:r>
            <a:r>
              <a:rPr lang="it-IT" b="1" dirty="0" smtClean="0">
                <a:latin typeface="Comic Sans MS" panose="030F0702030302020204" pitchFamily="66" charset="0"/>
              </a:rPr>
              <a:t>=1</a:t>
            </a:r>
            <a:endParaRPr lang="en-GB" b="1" dirty="0">
              <a:latin typeface="Comic Sans MS" panose="030F0702030302020204" pitchFamily="66" charset="0"/>
            </a:endParaRPr>
          </a:p>
        </p:txBody>
      </p:sp>
      <p:cxnSp>
        <p:nvCxnSpPr>
          <p:cNvPr id="16" name="Connettore 1 15"/>
          <p:cNvCxnSpPr/>
          <p:nvPr/>
        </p:nvCxnSpPr>
        <p:spPr>
          <a:xfrm>
            <a:off x="408114" y="4486127"/>
            <a:ext cx="4304243" cy="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2326344" y="2676719"/>
            <a:ext cx="3705" cy="1788328"/>
          </a:xfrm>
          <a:prstGeom prst="straightConnector1">
            <a:avLst/>
          </a:prstGeom>
          <a:ln w="76200">
            <a:solidFill>
              <a:srgbClr val="7030A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2781164" y="2050483"/>
            <a:ext cx="0" cy="575517"/>
          </a:xfrm>
          <a:prstGeom prst="straightConnector1">
            <a:avLst/>
          </a:prstGeom>
          <a:ln w="762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394136" y="1656085"/>
            <a:ext cx="4304243" cy="2926"/>
          </a:xfrm>
          <a:prstGeom prst="line">
            <a:avLst/>
          </a:prstGeom>
          <a:ln w="508000" cmpd="sng">
            <a:gradFill flip="none" rotWithShape="1">
              <a:gsLst>
                <a:gs pos="0">
                  <a:srgbClr val="FD4141"/>
                </a:gs>
                <a:gs pos="36000">
                  <a:srgbClr val="FF8C89"/>
                </a:gs>
                <a:gs pos="66000">
                  <a:srgbClr val="FF9B93"/>
                </a:gs>
                <a:gs pos="100000">
                  <a:srgbClr val="FED6D6"/>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4102758" y="2687986"/>
            <a:ext cx="609600" cy="290929"/>
          </a:xfrm>
          <a:prstGeom prst="rect">
            <a:avLst/>
          </a:prstGeom>
          <a:solidFill>
            <a:schemeClr val="bg1">
              <a:alpha val="30000"/>
            </a:schemeClr>
          </a:solidFill>
        </p:spPr>
        <p:txBody>
          <a:bodyPr wrap="square" rtlCol="0">
            <a:spAutoFit/>
          </a:bodyPr>
          <a:lstStyle/>
          <a:p>
            <a:r>
              <a:rPr lang="it-IT" b="1" dirty="0" smtClean="0">
                <a:solidFill>
                  <a:srgbClr val="7030A0"/>
                </a:solidFill>
                <a:latin typeface="Comic Sans MS" panose="030F0702030302020204" pitchFamily="66" charset="0"/>
              </a:rPr>
              <a:t>n=3</a:t>
            </a:r>
            <a:endParaRPr lang="en-GB" b="1" dirty="0">
              <a:solidFill>
                <a:srgbClr val="7030A0"/>
              </a:solidFill>
              <a:latin typeface="Comic Sans MS" panose="030F0702030302020204" pitchFamily="66" charset="0"/>
            </a:endParaRPr>
          </a:p>
        </p:txBody>
      </p:sp>
      <p:sp>
        <p:nvSpPr>
          <p:cNvPr id="25" name="CasellaDiTesto 24"/>
          <p:cNvSpPr txBox="1"/>
          <p:nvPr/>
        </p:nvSpPr>
        <p:spPr>
          <a:xfrm>
            <a:off x="3436007" y="1448687"/>
            <a:ext cx="1276350" cy="290929"/>
          </a:xfrm>
          <a:prstGeom prst="rect">
            <a:avLst/>
          </a:prstGeom>
          <a:solidFill>
            <a:schemeClr val="bg1">
              <a:alpha val="30000"/>
            </a:schemeClr>
          </a:solidFill>
        </p:spPr>
        <p:txBody>
          <a:bodyPr wrap="square" rtlCol="0">
            <a:spAutoFit/>
          </a:bodyPr>
          <a:lstStyle/>
          <a:p>
            <a:r>
              <a:rPr lang="it-IT" b="1" dirty="0" smtClean="0">
                <a:latin typeface="Comic Sans MS" panose="030F0702030302020204" pitchFamily="66" charset="0"/>
              </a:rPr>
              <a:t>Continuum</a:t>
            </a:r>
            <a:endParaRPr lang="en-GB" b="1" dirty="0">
              <a:latin typeface="Comic Sans MS" panose="030F0702030302020204" pitchFamily="66" charset="0"/>
            </a:endParaRPr>
          </a:p>
        </p:txBody>
      </p:sp>
      <p:sp>
        <p:nvSpPr>
          <p:cNvPr id="26" name="CasellaDiTesto 25"/>
          <p:cNvSpPr txBox="1"/>
          <p:nvPr/>
        </p:nvSpPr>
        <p:spPr>
          <a:xfrm>
            <a:off x="3790020" y="2054647"/>
            <a:ext cx="922337" cy="290929"/>
          </a:xfrm>
          <a:prstGeom prst="rect">
            <a:avLst/>
          </a:prstGeom>
          <a:solidFill>
            <a:schemeClr val="bg1">
              <a:alpha val="30000"/>
            </a:schemeClr>
          </a:solidFill>
        </p:spPr>
        <p:txBody>
          <a:bodyPr wrap="square" rtlCol="0">
            <a:spAutoFit/>
          </a:bodyPr>
          <a:lstStyle/>
          <a:p>
            <a:r>
              <a:rPr lang="it-IT" b="1" dirty="0" smtClean="0">
                <a:solidFill>
                  <a:srgbClr val="FF0000"/>
                </a:solidFill>
                <a:latin typeface="Comic Sans MS" panose="030F0702030302020204" pitchFamily="66" charset="0"/>
              </a:rPr>
              <a:t>High n</a:t>
            </a:r>
            <a:endParaRPr lang="en-GB" b="1" dirty="0">
              <a:solidFill>
                <a:srgbClr val="FF0000"/>
              </a:solidFill>
              <a:latin typeface="Comic Sans MS" panose="030F0702030302020204" pitchFamily="66" charset="0"/>
            </a:endParaRPr>
          </a:p>
        </p:txBody>
      </p:sp>
      <p:sp>
        <p:nvSpPr>
          <p:cNvPr id="27" name="CasellaDiTesto 26"/>
          <p:cNvSpPr txBox="1"/>
          <p:nvPr/>
        </p:nvSpPr>
        <p:spPr>
          <a:xfrm>
            <a:off x="1189164" y="3326080"/>
            <a:ext cx="1028701" cy="509125"/>
          </a:xfrm>
          <a:prstGeom prst="rect">
            <a:avLst/>
          </a:prstGeom>
          <a:solidFill>
            <a:schemeClr val="bg1">
              <a:alpha val="30000"/>
            </a:schemeClr>
          </a:solidFill>
        </p:spPr>
        <p:txBody>
          <a:bodyPr wrap="square" rtlCol="0">
            <a:spAutoFit/>
          </a:bodyPr>
          <a:lstStyle/>
          <a:p>
            <a:r>
              <a:rPr lang="it-IT" b="1" dirty="0" smtClean="0">
                <a:solidFill>
                  <a:srgbClr val="7030A0"/>
                </a:solidFill>
                <a:latin typeface="Comic Sans MS" panose="030F0702030302020204" pitchFamily="66" charset="0"/>
              </a:rPr>
              <a:t>6,05eV</a:t>
            </a:r>
          </a:p>
          <a:p>
            <a:r>
              <a:rPr lang="it-IT" b="1" dirty="0" smtClean="0">
                <a:solidFill>
                  <a:srgbClr val="7030A0"/>
                </a:solidFill>
                <a:latin typeface="Comic Sans MS" panose="030F0702030302020204" pitchFamily="66" charset="0"/>
              </a:rPr>
              <a:t>205nm</a:t>
            </a:r>
            <a:endParaRPr lang="en-GB" b="1" dirty="0">
              <a:solidFill>
                <a:srgbClr val="7030A0"/>
              </a:solidFill>
              <a:latin typeface="Comic Sans MS" panose="030F0702030302020204" pitchFamily="66" charset="0"/>
            </a:endParaRPr>
          </a:p>
        </p:txBody>
      </p:sp>
      <p:sp>
        <p:nvSpPr>
          <p:cNvPr id="28" name="CasellaDiTesto 27"/>
          <p:cNvSpPr txBox="1"/>
          <p:nvPr/>
        </p:nvSpPr>
        <p:spPr>
          <a:xfrm>
            <a:off x="1436815" y="2035551"/>
            <a:ext cx="1200150" cy="646331"/>
          </a:xfrm>
          <a:prstGeom prst="rect">
            <a:avLst/>
          </a:prstGeom>
          <a:solidFill>
            <a:schemeClr val="bg1">
              <a:alpha val="30000"/>
            </a:schemeClr>
          </a:solidFill>
        </p:spPr>
        <p:txBody>
          <a:bodyPr wrap="square" rtlCol="0">
            <a:spAutoFit/>
          </a:bodyPr>
          <a:lstStyle/>
          <a:p>
            <a:r>
              <a:rPr lang="it-IT" b="1" dirty="0" smtClean="0">
                <a:solidFill>
                  <a:srgbClr val="FF0000"/>
                </a:solidFill>
                <a:latin typeface="Comic Sans MS" panose="030F0702030302020204" pitchFamily="66" charset="0"/>
              </a:rPr>
              <a:t>0,75eV</a:t>
            </a:r>
          </a:p>
          <a:p>
            <a:r>
              <a:rPr lang="it-IT" b="1" dirty="0" smtClean="0">
                <a:solidFill>
                  <a:srgbClr val="FF0000"/>
                </a:solidFill>
                <a:latin typeface="Comic Sans MS" panose="030F0702030302020204" pitchFamily="66" charset="0"/>
              </a:rPr>
              <a:t>~1680nm</a:t>
            </a:r>
            <a:endParaRPr lang="en-GB" b="1" dirty="0">
              <a:solidFill>
                <a:srgbClr val="FF0000"/>
              </a:solidFill>
              <a:latin typeface="Comic Sans MS" panose="030F0702030302020204" pitchFamily="66" charset="0"/>
            </a:endParaRPr>
          </a:p>
        </p:txBody>
      </p:sp>
      <p:sp>
        <p:nvSpPr>
          <p:cNvPr id="3" name="Rettangolo 2"/>
          <p:cNvSpPr/>
          <p:nvPr/>
        </p:nvSpPr>
        <p:spPr>
          <a:xfrm>
            <a:off x="77976" y="4994300"/>
            <a:ext cx="8988048" cy="553998"/>
          </a:xfrm>
          <a:prstGeom prst="rect">
            <a:avLst/>
          </a:prstGeom>
        </p:spPr>
        <p:txBody>
          <a:bodyPr wrap="square">
            <a:spAutoFit/>
          </a:bodyPr>
          <a:lstStyle/>
          <a:p>
            <a:r>
              <a:rPr lang="en-GB" sz="1600" dirty="0">
                <a:solidFill>
                  <a:srgbClr val="000066"/>
                </a:solidFill>
                <a:latin typeface="AdvGulliv-R"/>
              </a:rPr>
              <a:t>PHYSICAL REVIEW A </a:t>
            </a:r>
            <a:r>
              <a:rPr lang="en-GB" sz="1600" b="1" dirty="0">
                <a:solidFill>
                  <a:srgbClr val="000066"/>
                </a:solidFill>
                <a:latin typeface="AdvGulliv-R"/>
              </a:rPr>
              <a:t>78</a:t>
            </a:r>
            <a:r>
              <a:rPr lang="en-GB" sz="1600" dirty="0">
                <a:solidFill>
                  <a:srgbClr val="000066"/>
                </a:solidFill>
                <a:latin typeface="AdvGulliv-R"/>
              </a:rPr>
              <a:t>, 052512 2008</a:t>
            </a:r>
            <a:r>
              <a:rPr lang="en-GB" sz="1600" dirty="0" smtClean="0">
                <a:latin typeface="Times-Roman"/>
              </a:rPr>
              <a:t>: </a:t>
            </a:r>
            <a:r>
              <a:rPr lang="en-GB" sz="1400" b="1" u="sng" dirty="0"/>
              <a:t>Efficient </a:t>
            </a:r>
            <a:r>
              <a:rPr lang="en-GB" sz="1400" b="1" u="sng" dirty="0" err="1"/>
              <a:t>positronium</a:t>
            </a:r>
            <a:r>
              <a:rPr lang="en-GB" sz="1400" b="1" u="sng" dirty="0"/>
              <a:t> laser excitation for </a:t>
            </a:r>
            <a:r>
              <a:rPr lang="en-GB" sz="1400" b="1" u="sng" dirty="0" err="1"/>
              <a:t>antihydrogen</a:t>
            </a:r>
            <a:r>
              <a:rPr lang="en-GB" sz="1400" b="1" u="sng" dirty="0"/>
              <a:t> production in a magnetic </a:t>
            </a:r>
            <a:r>
              <a:rPr lang="en-GB" sz="1400" b="1" u="sng" dirty="0" smtClean="0"/>
              <a:t>field</a:t>
            </a:r>
            <a:r>
              <a:rPr lang="en-GB" sz="1200" b="1" dirty="0" smtClean="0"/>
              <a:t>, </a:t>
            </a:r>
            <a:r>
              <a:rPr lang="it-IT" sz="1200" dirty="0" smtClean="0"/>
              <a:t>F</a:t>
            </a:r>
            <a:r>
              <a:rPr lang="it-IT" sz="1200" dirty="0"/>
              <a:t>. Castelli, I. Boscolo, S. Cialdi, </a:t>
            </a:r>
            <a:r>
              <a:rPr lang="it-IT" sz="1200" dirty="0" smtClean="0"/>
              <a:t>and M</a:t>
            </a:r>
            <a:r>
              <a:rPr lang="it-IT" sz="1200" dirty="0"/>
              <a:t>. G. </a:t>
            </a:r>
            <a:r>
              <a:rPr lang="it-IT" sz="1200" dirty="0" smtClean="0"/>
              <a:t>Giammarchi, D. Comparat</a:t>
            </a:r>
            <a:endParaRPr lang="en-GB" sz="1200" dirty="0"/>
          </a:p>
        </p:txBody>
      </p:sp>
      <p:sp>
        <p:nvSpPr>
          <p:cNvPr id="11" name="Rettangolo 10"/>
          <p:cNvSpPr/>
          <p:nvPr/>
        </p:nvSpPr>
        <p:spPr>
          <a:xfrm>
            <a:off x="77976" y="5623694"/>
            <a:ext cx="8826219" cy="523220"/>
          </a:xfrm>
          <a:prstGeom prst="rect">
            <a:avLst/>
          </a:prstGeom>
        </p:spPr>
        <p:txBody>
          <a:bodyPr wrap="square">
            <a:spAutoFit/>
          </a:bodyPr>
          <a:lstStyle/>
          <a:p>
            <a:r>
              <a:rPr lang="en-GB" sz="1600" dirty="0">
                <a:solidFill>
                  <a:srgbClr val="000066"/>
                </a:solidFill>
                <a:latin typeface="AdvGulliv-R"/>
              </a:rPr>
              <a:t>NIMB 269 (2011) 1527–1533</a:t>
            </a:r>
            <a:r>
              <a:rPr lang="en-GB" sz="1200" dirty="0">
                <a:solidFill>
                  <a:srgbClr val="000066"/>
                </a:solidFill>
                <a:latin typeface="AdvGulliv-R"/>
              </a:rPr>
              <a:t>: </a:t>
            </a:r>
            <a:r>
              <a:rPr lang="en-GB" sz="1200" b="1" u="sng" dirty="0">
                <a:latin typeface="AdvGulliv-R"/>
              </a:rPr>
              <a:t>Efficient two-step </a:t>
            </a:r>
            <a:r>
              <a:rPr lang="en-GB" sz="1200" b="1" u="sng" dirty="0" err="1">
                <a:latin typeface="AdvGulliv-R"/>
              </a:rPr>
              <a:t>Positronium</a:t>
            </a:r>
            <a:r>
              <a:rPr lang="en-GB" sz="1200" b="1" u="sng" dirty="0">
                <a:latin typeface="AdvGulliv-R"/>
              </a:rPr>
              <a:t> laser excitation to Rydberg </a:t>
            </a:r>
            <a:r>
              <a:rPr lang="en-GB" sz="1200" b="1" u="sng" dirty="0" smtClean="0">
                <a:latin typeface="AdvGulliv-R"/>
              </a:rPr>
              <a:t>leve</a:t>
            </a:r>
            <a:r>
              <a:rPr lang="en-GB" sz="1200" u="sng" dirty="0" smtClean="0">
                <a:latin typeface="AdvGulliv-R"/>
              </a:rPr>
              <a:t>ls</a:t>
            </a:r>
            <a:r>
              <a:rPr lang="en-GB" sz="1200" dirty="0" smtClean="0">
                <a:latin typeface="AdvGulliv-R"/>
              </a:rPr>
              <a:t>, S</a:t>
            </a:r>
            <a:r>
              <a:rPr lang="en-GB" sz="1200" dirty="0">
                <a:latin typeface="AdvGulliv-R"/>
              </a:rPr>
              <a:t>. </a:t>
            </a:r>
            <a:r>
              <a:rPr lang="en-GB" sz="1200" dirty="0" smtClean="0">
                <a:latin typeface="AdvGulliv-R"/>
              </a:rPr>
              <a:t>Cialdi, </a:t>
            </a:r>
            <a:r>
              <a:rPr lang="en-GB" sz="1200" dirty="0">
                <a:latin typeface="AdvGulliv-R"/>
              </a:rPr>
              <a:t>I. </a:t>
            </a:r>
            <a:r>
              <a:rPr lang="en-GB" sz="1200" dirty="0" err="1" smtClean="0">
                <a:latin typeface="AdvGulliv-R"/>
              </a:rPr>
              <a:t>Boscolo</a:t>
            </a:r>
            <a:r>
              <a:rPr lang="en-GB" sz="1200" dirty="0" smtClean="0">
                <a:latin typeface="AdvGulliv-R"/>
              </a:rPr>
              <a:t>, </a:t>
            </a:r>
            <a:r>
              <a:rPr lang="en-GB" sz="1200" dirty="0">
                <a:latin typeface="AdvGulliv-R"/>
              </a:rPr>
              <a:t>F. </a:t>
            </a:r>
            <a:r>
              <a:rPr lang="en-GB" sz="1200" dirty="0" smtClean="0">
                <a:latin typeface="AdvGulliv-R"/>
              </a:rPr>
              <a:t>Castelli, </a:t>
            </a:r>
            <a:r>
              <a:rPr lang="en-GB" sz="1200" dirty="0">
                <a:latin typeface="AdvGulliv-R"/>
              </a:rPr>
              <a:t>F. </a:t>
            </a:r>
            <a:r>
              <a:rPr lang="en-GB" sz="1200" dirty="0" smtClean="0">
                <a:latin typeface="AdvGulliv-R"/>
              </a:rPr>
              <a:t>Villa; </a:t>
            </a:r>
            <a:r>
              <a:rPr lang="en-GB" sz="1200" dirty="0">
                <a:latin typeface="AdvGulliv-R"/>
              </a:rPr>
              <a:t>G. </a:t>
            </a:r>
            <a:r>
              <a:rPr lang="en-GB" sz="1200" dirty="0" smtClean="0">
                <a:latin typeface="AdvGulliv-R"/>
              </a:rPr>
              <a:t>Ferrari, </a:t>
            </a:r>
            <a:r>
              <a:rPr lang="en-GB" sz="1200" dirty="0">
                <a:latin typeface="AdvGulliv-R"/>
              </a:rPr>
              <a:t>M.G. </a:t>
            </a:r>
            <a:r>
              <a:rPr lang="en-GB" sz="1200" dirty="0" smtClean="0">
                <a:latin typeface="AdvGulliv-R"/>
              </a:rPr>
              <a:t>Giammarchi</a:t>
            </a:r>
            <a:endParaRPr lang="en-GB" sz="3600" dirty="0"/>
          </a:p>
        </p:txBody>
      </p:sp>
      <p:sp>
        <p:nvSpPr>
          <p:cNvPr id="29" name="Rettangolo 28"/>
          <p:cNvSpPr/>
          <p:nvPr/>
        </p:nvSpPr>
        <p:spPr>
          <a:xfrm>
            <a:off x="4996864" y="1821199"/>
            <a:ext cx="3907331" cy="2431435"/>
          </a:xfrm>
          <a:prstGeom prst="rect">
            <a:avLst/>
          </a:prstGeom>
          <a:ln w="57150">
            <a:solidFill>
              <a:schemeClr val="accent1">
                <a:lumMod val="75000"/>
              </a:schemeClr>
            </a:solidFill>
          </a:ln>
        </p:spPr>
        <p:txBody>
          <a:bodyPr wrap="square">
            <a:spAutoFit/>
          </a:bodyPr>
          <a:lstStyle/>
          <a:p>
            <a:r>
              <a:rPr lang="it-IT" sz="2400" b="1" dirty="0" err="1">
                <a:latin typeface="Comic Sans MS" panose="030F0702030302020204" pitchFamily="66" charset="0"/>
              </a:rPr>
              <a:t>Final</a:t>
            </a:r>
            <a:r>
              <a:rPr lang="it-IT" sz="2400" b="1" dirty="0">
                <a:latin typeface="Comic Sans MS" panose="030F0702030302020204" pitchFamily="66" charset="0"/>
              </a:rPr>
              <a:t> </a:t>
            </a:r>
            <a:r>
              <a:rPr lang="it-IT" sz="2400" b="1" dirty="0" err="1">
                <a:latin typeface="Comic Sans MS" panose="030F0702030302020204" pitchFamily="66" charset="0"/>
              </a:rPr>
              <a:t>Rydberg</a:t>
            </a:r>
            <a:r>
              <a:rPr lang="it-IT" sz="2400" b="1" dirty="0">
                <a:latin typeface="Comic Sans MS" panose="030F0702030302020204" pitchFamily="66" charset="0"/>
              </a:rPr>
              <a:t> </a:t>
            </a:r>
            <a:r>
              <a:rPr lang="it-IT" sz="2400" b="1" dirty="0" err="1">
                <a:latin typeface="Comic Sans MS" panose="030F0702030302020204" pitchFamily="66" charset="0"/>
              </a:rPr>
              <a:t>excitation</a:t>
            </a:r>
            <a:r>
              <a:rPr lang="it-IT" sz="2400" b="1" dirty="0">
                <a:latin typeface="Comic Sans MS" panose="030F0702030302020204" pitchFamily="66" charset="0"/>
              </a:rPr>
              <a:t> </a:t>
            </a:r>
            <a:r>
              <a:rPr lang="it-IT" sz="2400" b="1" dirty="0" err="1" smtClean="0">
                <a:latin typeface="Comic Sans MS" panose="030F0702030302020204" pitchFamily="66" charset="0"/>
              </a:rPr>
              <a:t>efficiency</a:t>
            </a:r>
            <a:r>
              <a:rPr lang="it-IT" sz="2400" b="1" dirty="0" smtClean="0">
                <a:latin typeface="Comic Sans MS" panose="030F0702030302020204" pitchFamily="66" charset="0"/>
              </a:rPr>
              <a:t> for a TWO STEP STRATEGY</a:t>
            </a:r>
          </a:p>
          <a:p>
            <a:r>
              <a:rPr lang="it-IT" sz="1600" b="1" dirty="0" smtClean="0">
                <a:latin typeface="Comic Sans MS" panose="030F0702030302020204" pitchFamily="66" charset="0"/>
              </a:rPr>
              <a:t>(</a:t>
            </a:r>
            <a:r>
              <a:rPr lang="it-IT" sz="1600" b="1" dirty="0" err="1" smtClean="0">
                <a:latin typeface="Comic Sans MS" panose="030F0702030302020204" pitchFamily="66" charset="0"/>
              </a:rPr>
              <a:t>simple</a:t>
            </a:r>
            <a:r>
              <a:rPr lang="it-IT" sz="1600" b="1" dirty="0" smtClean="0">
                <a:latin typeface="Comic Sans MS" panose="030F0702030302020204" pitchFamily="66" charset="0"/>
              </a:rPr>
              <a:t> 3-level model of Ps in </a:t>
            </a:r>
            <a:r>
              <a:rPr lang="it-IT" sz="1600" b="1" dirty="0" err="1" smtClean="0">
                <a:latin typeface="Comic Sans MS" panose="030F0702030302020204" pitchFamily="66" charset="0"/>
              </a:rPr>
              <a:t>field</a:t>
            </a:r>
            <a:r>
              <a:rPr lang="it-IT" sz="1600" b="1" dirty="0" smtClean="0">
                <a:latin typeface="Comic Sans MS" panose="030F0702030302020204" pitchFamily="66" charset="0"/>
              </a:rPr>
              <a:t> free </a:t>
            </a:r>
            <a:r>
              <a:rPr lang="it-IT" sz="1600" b="1" dirty="0" err="1" smtClean="0">
                <a:latin typeface="Comic Sans MS" panose="030F0702030302020204" pitchFamily="66" charset="0"/>
              </a:rPr>
              <a:t>environment</a:t>
            </a:r>
            <a:r>
              <a:rPr lang="it-IT" sz="1600" b="1" dirty="0" smtClean="0">
                <a:latin typeface="Comic Sans MS" panose="030F0702030302020204" pitchFamily="66" charset="0"/>
              </a:rPr>
              <a:t>)</a:t>
            </a:r>
            <a:endParaRPr lang="it-IT" sz="2000" dirty="0">
              <a:latin typeface="Comic Sans MS" panose="030F0702030302020204" pitchFamily="66" charset="0"/>
            </a:endParaRPr>
          </a:p>
          <a:p>
            <a:endParaRPr lang="it-IT" sz="2000" dirty="0">
              <a:latin typeface="Comic Sans MS" panose="030F0702030302020204" pitchFamily="66" charset="0"/>
            </a:endParaRPr>
          </a:p>
          <a:p>
            <a:r>
              <a:rPr lang="it-IT" sz="2800" dirty="0">
                <a:solidFill>
                  <a:srgbClr val="0000FF"/>
                </a:solidFill>
                <a:latin typeface="Comic Sans MS" panose="030F0702030302020204" pitchFamily="66" charset="0"/>
              </a:rPr>
              <a:t>1-&gt;3-&gt;n = 30</a:t>
            </a:r>
            <a:r>
              <a:rPr lang="it-IT" sz="2800" dirty="0" smtClean="0">
                <a:solidFill>
                  <a:srgbClr val="0000FF"/>
                </a:solidFill>
                <a:latin typeface="Comic Sans MS" panose="030F0702030302020204" pitchFamily="66" charset="0"/>
              </a:rPr>
              <a:t>%</a:t>
            </a:r>
            <a:endParaRPr lang="en-GB" sz="2800" dirty="0">
              <a:solidFill>
                <a:srgbClr val="0000FF"/>
              </a:solidFill>
              <a:latin typeface="Comic Sans MS" panose="030F0702030302020204" pitchFamily="66" charset="0"/>
            </a:endParaRPr>
          </a:p>
        </p:txBody>
      </p:sp>
      <p:cxnSp>
        <p:nvCxnSpPr>
          <p:cNvPr id="15" name="Connettore 1 14"/>
          <p:cNvCxnSpPr/>
          <p:nvPr/>
        </p:nvCxnSpPr>
        <p:spPr>
          <a:xfrm>
            <a:off x="408114" y="2659136"/>
            <a:ext cx="4304243" cy="64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408114" y="2010175"/>
            <a:ext cx="4304243" cy="1562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40460" y="1524000"/>
            <a:ext cx="7324725" cy="2175339"/>
          </a:xfrm>
          <a:solidFill>
            <a:schemeClr val="tx2">
              <a:lumMod val="20000"/>
              <a:lumOff val="80000"/>
              <a:alpha val="56000"/>
            </a:schemeClr>
          </a:solidFill>
          <a:ln w="76200">
            <a:solidFill>
              <a:srgbClr val="00B050"/>
            </a:solidFill>
          </a:ln>
        </p:spPr>
        <p:txBody>
          <a:bodyPr vert="horz" lIns="91440" tIns="45720" rIns="91440" bIns="45720" rtlCol="0" anchor="b">
            <a:normAutofit fontScale="90000"/>
          </a:bodyPr>
          <a:lstStyle/>
          <a:p>
            <a:r>
              <a:rPr lang="en-GB" sz="5400" b="1" dirty="0" smtClean="0">
                <a:solidFill>
                  <a:srgbClr val="00B050"/>
                </a:solidFill>
                <a:latin typeface="Comic Sans MS" panose="030F0702030302020204" pitchFamily="66" charset="0"/>
              </a:rPr>
              <a:t>Current status</a:t>
            </a:r>
            <a:br>
              <a:rPr lang="en-GB" sz="5400" b="1" dirty="0" smtClean="0">
                <a:solidFill>
                  <a:srgbClr val="00B050"/>
                </a:solidFill>
                <a:latin typeface="Comic Sans MS" panose="030F0702030302020204" pitchFamily="66" charset="0"/>
              </a:rPr>
            </a:br>
            <a:r>
              <a:rPr lang="en-GB" sz="5400" b="1" dirty="0" smtClean="0">
                <a:solidFill>
                  <a:srgbClr val="00B050"/>
                </a:solidFill>
                <a:latin typeface="Comic Sans MS" panose="030F0702030302020204" pitchFamily="66" charset="0"/>
              </a:rPr>
              <a:t>for Positronium and antiprotons</a:t>
            </a:r>
            <a:endParaRPr lang="en-GB" sz="5400" b="1" dirty="0">
              <a:solidFill>
                <a:srgbClr val="00B050"/>
              </a:solidFill>
              <a:latin typeface="Comic Sans MS" panose="030F0702030302020204" pitchFamily="66" charset="0"/>
            </a:endParaRPr>
          </a:p>
        </p:txBody>
      </p:sp>
      <p:sp>
        <p:nvSpPr>
          <p:cNvPr id="3" name="Sottotitolo 2"/>
          <p:cNvSpPr>
            <a:spLocks noGrp="1"/>
          </p:cNvSpPr>
          <p:nvPr>
            <p:ph type="subTitle" idx="1"/>
          </p:nvPr>
        </p:nvSpPr>
        <p:spPr>
          <a:xfrm>
            <a:off x="828925" y="3926335"/>
            <a:ext cx="7547793" cy="1290422"/>
          </a:xfrm>
        </p:spPr>
        <p:txBody>
          <a:bodyPr>
            <a:noAutofit/>
          </a:bodyPr>
          <a:lstStyle/>
          <a:p>
            <a:pPr lvl="0" algn="l">
              <a:lnSpc>
                <a:spcPct val="100000"/>
              </a:lnSpc>
              <a:spcBef>
                <a:spcPct val="20000"/>
              </a:spcBef>
            </a:pPr>
            <a:r>
              <a:rPr lang="it-IT" sz="1800" dirty="0" err="1">
                <a:solidFill>
                  <a:prstClr val="black"/>
                </a:solidFill>
                <a:latin typeface="Comic Sans MS" panose="030F0702030302020204" pitchFamily="66" charset="0"/>
              </a:rPr>
              <a:t>Achievements</a:t>
            </a:r>
            <a:r>
              <a:rPr lang="it-IT" sz="1800" dirty="0">
                <a:solidFill>
                  <a:prstClr val="black"/>
                </a:solidFill>
                <a:latin typeface="Comic Sans MS" panose="030F0702030302020204" pitchFamily="66" charset="0"/>
              </a:rPr>
              <a:t> </a:t>
            </a:r>
            <a:r>
              <a:rPr lang="it-IT" sz="1800" dirty="0" err="1">
                <a:solidFill>
                  <a:prstClr val="black"/>
                </a:solidFill>
                <a:latin typeface="Comic Sans MS" panose="030F0702030302020204" pitchFamily="66" charset="0"/>
              </a:rPr>
              <a:t>towards</a:t>
            </a:r>
            <a:r>
              <a:rPr lang="it-IT" sz="1800" dirty="0">
                <a:solidFill>
                  <a:prstClr val="black"/>
                </a:solidFill>
                <a:latin typeface="Comic Sans MS" panose="030F0702030302020204" pitchFamily="66" charset="0"/>
              </a:rPr>
              <a:t> the </a:t>
            </a:r>
            <a:r>
              <a:rPr lang="it-IT" sz="1800" dirty="0" err="1">
                <a:solidFill>
                  <a:prstClr val="black"/>
                </a:solidFill>
                <a:latin typeface="Comic Sans MS" panose="030F0702030302020204" pitchFamily="66" charset="0"/>
              </a:rPr>
              <a:t>gravity</a:t>
            </a:r>
            <a:r>
              <a:rPr lang="it-IT" sz="1800" dirty="0">
                <a:solidFill>
                  <a:prstClr val="black"/>
                </a:solidFill>
                <a:latin typeface="Comic Sans MS" panose="030F0702030302020204" pitchFamily="66" charset="0"/>
              </a:rPr>
              <a:t> </a:t>
            </a:r>
            <a:r>
              <a:rPr lang="it-IT" sz="1800" dirty="0" err="1">
                <a:solidFill>
                  <a:prstClr val="black"/>
                </a:solidFill>
                <a:latin typeface="Comic Sans MS" panose="030F0702030302020204" pitchFamily="66" charset="0"/>
              </a:rPr>
              <a:t>measurement</a:t>
            </a:r>
            <a:endParaRPr lang="it-IT" sz="1800" dirty="0">
              <a:solidFill>
                <a:prstClr val="black"/>
              </a:solidFill>
              <a:latin typeface="Comic Sans MS" panose="030F0702030302020204" pitchFamily="66" charset="0"/>
            </a:endParaRPr>
          </a:p>
          <a:p>
            <a:pPr marL="342900" lvl="0" indent="-342900" algn="l">
              <a:lnSpc>
                <a:spcPct val="100000"/>
              </a:lnSpc>
              <a:spcBef>
                <a:spcPct val="20000"/>
              </a:spcBef>
              <a:buFont typeface="Arial" panose="020B0604020202020204" pitchFamily="34" charset="0"/>
              <a:buChar char="•"/>
            </a:pPr>
            <a:r>
              <a:rPr lang="it-IT" sz="1800" dirty="0" err="1">
                <a:solidFill>
                  <a:srgbClr val="006600"/>
                </a:solidFill>
                <a:latin typeface="Comic Sans MS" panose="030F0702030302020204" pitchFamily="66" charset="0"/>
              </a:rPr>
              <a:t>Catching</a:t>
            </a:r>
            <a:r>
              <a:rPr lang="it-IT" sz="1800" dirty="0">
                <a:solidFill>
                  <a:srgbClr val="006600"/>
                </a:solidFill>
                <a:latin typeface="Comic Sans MS" panose="030F0702030302020204" pitchFamily="66" charset="0"/>
              </a:rPr>
              <a:t> and </a:t>
            </a:r>
            <a:r>
              <a:rPr lang="it-IT" sz="1800" dirty="0" err="1">
                <a:solidFill>
                  <a:srgbClr val="006600"/>
                </a:solidFill>
                <a:latin typeface="Comic Sans MS" panose="030F0702030302020204" pitchFamily="66" charset="0"/>
              </a:rPr>
              <a:t>cooling</a:t>
            </a:r>
            <a:r>
              <a:rPr lang="it-IT" sz="1800" dirty="0">
                <a:solidFill>
                  <a:srgbClr val="006600"/>
                </a:solidFill>
                <a:latin typeface="Comic Sans MS" panose="030F0702030302020204" pitchFamily="66" charset="0"/>
              </a:rPr>
              <a:t> of large </a:t>
            </a:r>
            <a:r>
              <a:rPr lang="it-IT" sz="1800" dirty="0" err="1">
                <a:solidFill>
                  <a:srgbClr val="006600"/>
                </a:solidFill>
                <a:latin typeface="Comic Sans MS" panose="030F0702030302020204" pitchFamily="66" charset="0"/>
              </a:rPr>
              <a:t>number</a:t>
            </a:r>
            <a:r>
              <a:rPr lang="it-IT" sz="1800" dirty="0">
                <a:solidFill>
                  <a:srgbClr val="006600"/>
                </a:solidFill>
                <a:latin typeface="Comic Sans MS" panose="030F0702030302020204" pitchFamily="66" charset="0"/>
              </a:rPr>
              <a:t> of </a:t>
            </a:r>
            <a:r>
              <a:rPr lang="it-IT" sz="1800" dirty="0" err="1">
                <a:solidFill>
                  <a:srgbClr val="006600"/>
                </a:solidFill>
                <a:latin typeface="Comic Sans MS" panose="030F0702030302020204" pitchFamily="66" charset="0"/>
              </a:rPr>
              <a:t>antiprotons</a:t>
            </a:r>
            <a:endParaRPr lang="it-IT" sz="1800" dirty="0">
              <a:solidFill>
                <a:srgbClr val="006600"/>
              </a:solidFill>
              <a:latin typeface="Comic Sans MS" panose="030F0702030302020204" pitchFamily="66" charset="0"/>
            </a:endParaRPr>
          </a:p>
          <a:p>
            <a:pPr marL="342900" lvl="0" indent="-342900" algn="l">
              <a:lnSpc>
                <a:spcPct val="100000"/>
              </a:lnSpc>
              <a:spcBef>
                <a:spcPct val="20000"/>
              </a:spcBef>
              <a:buFont typeface="Arial" panose="020B0604020202020204" pitchFamily="34" charset="0"/>
              <a:buChar char="•"/>
            </a:pPr>
            <a:r>
              <a:rPr lang="it-IT" sz="1800" dirty="0">
                <a:solidFill>
                  <a:srgbClr val="006600"/>
                </a:solidFill>
                <a:latin typeface="Comic Sans MS" panose="030F0702030302020204" pitchFamily="66" charset="0"/>
              </a:rPr>
              <a:t>Transfer of the </a:t>
            </a:r>
            <a:r>
              <a:rPr lang="it-IT" sz="1800" dirty="0" err="1">
                <a:solidFill>
                  <a:srgbClr val="006600"/>
                </a:solidFill>
                <a:latin typeface="Comic Sans MS" panose="030F0702030302020204" pitchFamily="66" charset="0"/>
              </a:rPr>
              <a:t>antiproton</a:t>
            </a:r>
            <a:r>
              <a:rPr lang="it-IT" sz="1800" dirty="0">
                <a:solidFill>
                  <a:srgbClr val="006600"/>
                </a:solidFill>
                <a:latin typeface="Comic Sans MS" panose="030F0702030302020204" pitchFamily="66" charset="0"/>
              </a:rPr>
              <a:t> plasma in the production </a:t>
            </a:r>
            <a:r>
              <a:rPr lang="it-IT" sz="1800" dirty="0" err="1" smtClean="0">
                <a:solidFill>
                  <a:srgbClr val="006600"/>
                </a:solidFill>
                <a:latin typeface="Comic Sans MS" panose="030F0702030302020204" pitchFamily="66" charset="0"/>
              </a:rPr>
              <a:t>trap</a:t>
            </a:r>
            <a:endParaRPr lang="it-IT" sz="1800" dirty="0">
              <a:solidFill>
                <a:srgbClr val="006600"/>
              </a:solidFill>
              <a:latin typeface="Comic Sans MS" panose="030F0702030302020204" pitchFamily="66" charset="0"/>
            </a:endParaRPr>
          </a:p>
          <a:p>
            <a:pPr marL="342900" lvl="0" indent="-342900" algn="l">
              <a:lnSpc>
                <a:spcPct val="100000"/>
              </a:lnSpc>
              <a:spcBef>
                <a:spcPct val="20000"/>
              </a:spcBef>
              <a:buFont typeface="Arial" panose="020B0604020202020204" pitchFamily="34" charset="0"/>
              <a:buChar char="•"/>
            </a:pPr>
            <a:r>
              <a:rPr lang="it-IT" sz="1800" dirty="0">
                <a:solidFill>
                  <a:srgbClr val="006600"/>
                </a:solidFill>
                <a:latin typeface="Comic Sans MS" panose="030F0702030302020204" pitchFamily="66" charset="0"/>
              </a:rPr>
              <a:t>Production, transfer and </a:t>
            </a:r>
            <a:r>
              <a:rPr lang="it-IT" sz="1800" dirty="0" err="1">
                <a:solidFill>
                  <a:srgbClr val="006600"/>
                </a:solidFill>
                <a:latin typeface="Comic Sans MS" panose="030F0702030302020204" pitchFamily="66" charset="0"/>
              </a:rPr>
              <a:t>storage</a:t>
            </a:r>
            <a:r>
              <a:rPr lang="it-IT" sz="1800" dirty="0">
                <a:solidFill>
                  <a:srgbClr val="006600"/>
                </a:solidFill>
                <a:latin typeface="Comic Sans MS" panose="030F0702030302020204" pitchFamily="66" charset="0"/>
              </a:rPr>
              <a:t> of </a:t>
            </a:r>
            <a:r>
              <a:rPr lang="it-IT" sz="1800" dirty="0" smtClean="0">
                <a:solidFill>
                  <a:srgbClr val="006600"/>
                </a:solidFill>
                <a:latin typeface="Comic Sans MS" panose="030F0702030302020204" pitchFamily="66" charset="0"/>
              </a:rPr>
              <a:t>a </a:t>
            </a:r>
            <a:r>
              <a:rPr lang="it-IT" sz="1800" dirty="0">
                <a:solidFill>
                  <a:srgbClr val="006600"/>
                </a:solidFill>
                <a:latin typeface="Comic Sans MS" panose="030F0702030302020204" pitchFamily="66" charset="0"/>
              </a:rPr>
              <a:t>high </a:t>
            </a:r>
            <a:r>
              <a:rPr lang="it-IT" sz="1800" dirty="0" err="1">
                <a:solidFill>
                  <a:srgbClr val="006600"/>
                </a:solidFill>
                <a:latin typeface="Comic Sans MS" panose="030F0702030302020204" pitchFamily="66" charset="0"/>
              </a:rPr>
              <a:t>number</a:t>
            </a:r>
            <a:r>
              <a:rPr lang="it-IT" sz="1800" dirty="0">
                <a:solidFill>
                  <a:srgbClr val="006600"/>
                </a:solidFill>
                <a:latin typeface="Comic Sans MS" panose="030F0702030302020204" pitchFamily="66" charset="0"/>
              </a:rPr>
              <a:t> of </a:t>
            </a:r>
            <a:r>
              <a:rPr lang="it-IT" sz="1800" dirty="0" err="1">
                <a:solidFill>
                  <a:srgbClr val="006600"/>
                </a:solidFill>
                <a:latin typeface="Comic Sans MS" panose="030F0702030302020204" pitchFamily="66" charset="0"/>
              </a:rPr>
              <a:t>positrons</a:t>
            </a:r>
            <a:endParaRPr lang="en-US" sz="1800" dirty="0">
              <a:solidFill>
                <a:srgbClr val="006600"/>
              </a:solidFill>
              <a:latin typeface="Comic Sans MS" panose="030F0702030302020204" pitchFamily="66" charset="0"/>
            </a:endParaRPr>
          </a:p>
          <a:p>
            <a:pPr marL="342900" lvl="0" indent="-342900" algn="l">
              <a:lnSpc>
                <a:spcPct val="100000"/>
              </a:lnSpc>
              <a:spcBef>
                <a:spcPct val="20000"/>
              </a:spcBef>
              <a:buFont typeface="Arial" panose="020B0604020202020204" pitchFamily="34" charset="0"/>
              <a:buChar char="•"/>
            </a:pPr>
            <a:r>
              <a:rPr lang="it-IT" sz="1800" dirty="0" err="1">
                <a:solidFill>
                  <a:srgbClr val="006600"/>
                </a:solidFill>
                <a:latin typeface="Comic Sans MS" panose="030F0702030302020204" pitchFamily="66" charset="0"/>
              </a:rPr>
              <a:t>Studies</a:t>
            </a:r>
            <a:r>
              <a:rPr lang="it-IT" sz="1800" dirty="0">
                <a:solidFill>
                  <a:srgbClr val="006600"/>
                </a:solidFill>
                <a:latin typeface="Comic Sans MS" panose="030F0702030302020204" pitchFamily="66" charset="0"/>
              </a:rPr>
              <a:t> of Ps </a:t>
            </a:r>
            <a:r>
              <a:rPr lang="it-IT" sz="1800" dirty="0" err="1">
                <a:solidFill>
                  <a:srgbClr val="006600"/>
                </a:solidFill>
                <a:latin typeface="Comic Sans MS" panose="030F0702030302020204" pitchFamily="66" charset="0"/>
              </a:rPr>
              <a:t>formation</a:t>
            </a:r>
            <a:r>
              <a:rPr lang="it-IT" sz="1800" dirty="0">
                <a:solidFill>
                  <a:srgbClr val="006600"/>
                </a:solidFill>
                <a:latin typeface="Comic Sans MS" panose="030F0702030302020204" pitchFamily="66" charset="0"/>
              </a:rPr>
              <a:t> and laser </a:t>
            </a:r>
            <a:r>
              <a:rPr lang="it-IT" sz="1800" dirty="0" err="1">
                <a:solidFill>
                  <a:srgbClr val="006600"/>
                </a:solidFill>
                <a:latin typeface="Comic Sans MS" panose="030F0702030302020204" pitchFamily="66" charset="0"/>
              </a:rPr>
              <a:t>excitation</a:t>
            </a:r>
            <a:r>
              <a:rPr lang="it-IT" sz="1800" dirty="0">
                <a:solidFill>
                  <a:srgbClr val="006600"/>
                </a:solidFill>
                <a:latin typeface="Comic Sans MS" panose="030F0702030302020204" pitchFamily="66" charset="0"/>
              </a:rPr>
              <a:t> to </a:t>
            </a:r>
            <a:r>
              <a:rPr lang="it-IT" sz="1800" dirty="0" err="1">
                <a:solidFill>
                  <a:srgbClr val="006600"/>
                </a:solidFill>
                <a:latin typeface="Comic Sans MS" panose="030F0702030302020204" pitchFamily="66" charset="0"/>
              </a:rPr>
              <a:t>Rydberg</a:t>
            </a:r>
            <a:r>
              <a:rPr lang="it-IT" sz="1800" dirty="0">
                <a:solidFill>
                  <a:srgbClr val="006600"/>
                </a:solidFill>
                <a:latin typeface="Comic Sans MS" panose="030F0702030302020204" pitchFamily="66" charset="0"/>
              </a:rPr>
              <a:t> levels</a:t>
            </a:r>
            <a:r>
              <a:rPr lang="it-IT" sz="1800" baseline="30000" dirty="0">
                <a:solidFill>
                  <a:srgbClr val="006600"/>
                </a:solidFill>
                <a:latin typeface="Comic Sans MS" panose="030F0702030302020204" pitchFamily="66" charset="0"/>
              </a:rPr>
              <a:t>1</a:t>
            </a:r>
          </a:p>
        </p:txBody>
      </p:sp>
      <p:sp>
        <p:nvSpPr>
          <p:cNvPr id="4" name="Segnaposto data 3"/>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5" name="Segnaposto numero diapositiva 4"/>
          <p:cNvSpPr>
            <a:spLocks noGrp="1"/>
          </p:cNvSpPr>
          <p:nvPr>
            <p:ph type="sldNum" sz="quarter" idx="12"/>
          </p:nvPr>
        </p:nvSpPr>
        <p:spPr/>
        <p:txBody>
          <a:bodyPr/>
          <a:lstStyle/>
          <a:p>
            <a:fld id="{D32C9B6A-23F4-488E-90DC-B27627D4E531}" type="slidenum">
              <a:rPr lang="en-GB" smtClean="0">
                <a:solidFill>
                  <a:prstClr val="black">
                    <a:tint val="75000"/>
                  </a:prstClr>
                </a:solidFill>
              </a:rPr>
              <a:pPr/>
              <a:t>21</a:t>
            </a:fld>
            <a:endParaRPr lang="en-GB">
              <a:solidFill>
                <a:prstClr val="black">
                  <a:tint val="75000"/>
                </a:prstClr>
              </a:solidFill>
            </a:endParaRPr>
          </a:p>
        </p:txBody>
      </p:sp>
    </p:spTree>
    <p:extLst>
      <p:ext uri="{BB962C8B-B14F-4D97-AF65-F5344CB8AC3E}">
        <p14:creationId xmlns:p14="http://schemas.microsoft.com/office/powerpoint/2010/main" val="1572021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593693" y="263068"/>
            <a:ext cx="3605474" cy="830997"/>
          </a:xfrm>
          <a:prstGeom prst="rect">
            <a:avLst/>
          </a:prstGeom>
        </p:spPr>
        <p:txBody>
          <a:bodyPr wrap="none">
            <a:spAutoFit/>
          </a:bodyPr>
          <a:lstStyle/>
          <a:p>
            <a:r>
              <a:rPr lang="en-GB" sz="4800" b="1" dirty="0" smtClean="0">
                <a:solidFill>
                  <a:srgbClr val="0070C0"/>
                </a:solidFill>
                <a:latin typeface="Comic Sans MS" panose="030F0702030302020204" pitchFamily="66" charset="0"/>
              </a:rPr>
              <a:t>Antiprotons</a:t>
            </a:r>
            <a:endParaRPr lang="it-IT" sz="4800" dirty="0">
              <a:solidFill>
                <a:srgbClr val="0070C0"/>
              </a:solidFill>
            </a:endParaRPr>
          </a:p>
        </p:txBody>
      </p:sp>
      <p:sp>
        <p:nvSpPr>
          <p:cNvPr id="7" name="Rettangolo 6"/>
          <p:cNvSpPr/>
          <p:nvPr/>
        </p:nvSpPr>
        <p:spPr>
          <a:xfrm>
            <a:off x="1234453" y="1084553"/>
            <a:ext cx="6338436" cy="400110"/>
          </a:xfrm>
          <a:prstGeom prst="rect">
            <a:avLst/>
          </a:prstGeom>
        </p:spPr>
        <p:txBody>
          <a:bodyPr wrap="square">
            <a:spAutoFit/>
          </a:bodyPr>
          <a:lstStyle/>
          <a:p>
            <a:pPr lvl="0">
              <a:spcBef>
                <a:spcPct val="20000"/>
              </a:spcBef>
            </a:pPr>
            <a:r>
              <a:rPr lang="it-IT" sz="2000" dirty="0" err="1">
                <a:solidFill>
                  <a:srgbClr val="006600"/>
                </a:solidFill>
                <a:latin typeface="Comic Sans MS" panose="030F0702030302020204" pitchFamily="66" charset="0"/>
              </a:rPr>
              <a:t>Catching</a:t>
            </a:r>
            <a:r>
              <a:rPr lang="it-IT" sz="2000" dirty="0">
                <a:solidFill>
                  <a:srgbClr val="006600"/>
                </a:solidFill>
                <a:latin typeface="Comic Sans MS" panose="030F0702030302020204" pitchFamily="66" charset="0"/>
              </a:rPr>
              <a:t> and </a:t>
            </a:r>
            <a:r>
              <a:rPr lang="it-IT" sz="2000" dirty="0" err="1">
                <a:solidFill>
                  <a:srgbClr val="006600"/>
                </a:solidFill>
                <a:latin typeface="Comic Sans MS" panose="030F0702030302020204" pitchFamily="66" charset="0"/>
              </a:rPr>
              <a:t>cooling</a:t>
            </a:r>
            <a:r>
              <a:rPr lang="it-IT" sz="2000" dirty="0">
                <a:solidFill>
                  <a:srgbClr val="006600"/>
                </a:solidFill>
                <a:latin typeface="Comic Sans MS" panose="030F0702030302020204" pitchFamily="66" charset="0"/>
              </a:rPr>
              <a:t> of large </a:t>
            </a:r>
            <a:r>
              <a:rPr lang="it-IT" sz="2000" dirty="0" err="1">
                <a:solidFill>
                  <a:srgbClr val="006600"/>
                </a:solidFill>
                <a:latin typeface="Comic Sans MS" panose="030F0702030302020204" pitchFamily="66" charset="0"/>
              </a:rPr>
              <a:t>number</a:t>
            </a:r>
            <a:r>
              <a:rPr lang="it-IT" sz="2000" dirty="0">
                <a:solidFill>
                  <a:srgbClr val="006600"/>
                </a:solidFill>
                <a:latin typeface="Comic Sans MS" panose="030F0702030302020204" pitchFamily="66" charset="0"/>
              </a:rPr>
              <a:t> of </a:t>
            </a:r>
            <a:r>
              <a:rPr lang="it-IT" sz="2000" dirty="0" err="1" smtClean="0">
                <a:solidFill>
                  <a:srgbClr val="006600"/>
                </a:solidFill>
                <a:latin typeface="Comic Sans MS" panose="030F0702030302020204" pitchFamily="66" charset="0"/>
              </a:rPr>
              <a:t>antiprotons</a:t>
            </a:r>
            <a:endParaRPr lang="it-IT" sz="2000" dirty="0">
              <a:solidFill>
                <a:srgbClr val="006600"/>
              </a:solidFill>
              <a:latin typeface="Comic Sans MS" panose="030F0702030302020204" pitchFamily="66" charset="0"/>
            </a:endParaRPr>
          </a:p>
        </p:txBody>
      </p:sp>
      <p:sp>
        <p:nvSpPr>
          <p:cNvPr id="9" name="Rettangolo 8"/>
          <p:cNvSpPr/>
          <p:nvPr/>
        </p:nvSpPr>
        <p:spPr>
          <a:xfrm>
            <a:off x="871715" y="4650229"/>
            <a:ext cx="7063911" cy="400110"/>
          </a:xfrm>
          <a:prstGeom prst="rect">
            <a:avLst/>
          </a:prstGeom>
        </p:spPr>
        <p:txBody>
          <a:bodyPr wrap="square">
            <a:spAutoFit/>
          </a:bodyPr>
          <a:lstStyle/>
          <a:p>
            <a:pPr lvl="0">
              <a:spcBef>
                <a:spcPct val="20000"/>
              </a:spcBef>
            </a:pPr>
            <a:r>
              <a:rPr lang="it-IT" sz="2000" dirty="0">
                <a:solidFill>
                  <a:srgbClr val="006600"/>
                </a:solidFill>
                <a:latin typeface="Comic Sans MS" panose="030F0702030302020204" pitchFamily="66" charset="0"/>
              </a:rPr>
              <a:t>Transfer of the </a:t>
            </a:r>
            <a:r>
              <a:rPr lang="it-IT" sz="2000" dirty="0" err="1">
                <a:solidFill>
                  <a:srgbClr val="006600"/>
                </a:solidFill>
                <a:latin typeface="Comic Sans MS" panose="030F0702030302020204" pitchFamily="66" charset="0"/>
              </a:rPr>
              <a:t>antiproton</a:t>
            </a:r>
            <a:r>
              <a:rPr lang="it-IT" sz="2000" dirty="0">
                <a:solidFill>
                  <a:srgbClr val="006600"/>
                </a:solidFill>
                <a:latin typeface="Comic Sans MS" panose="030F0702030302020204" pitchFamily="66" charset="0"/>
              </a:rPr>
              <a:t> plasma in the production </a:t>
            </a:r>
            <a:r>
              <a:rPr lang="it-IT" sz="2000" dirty="0" err="1">
                <a:solidFill>
                  <a:srgbClr val="006600"/>
                </a:solidFill>
                <a:latin typeface="Comic Sans MS" panose="030F0702030302020204" pitchFamily="66" charset="0"/>
              </a:rPr>
              <a:t>trap</a:t>
            </a:r>
            <a:endParaRPr lang="it-IT" sz="2000" dirty="0">
              <a:solidFill>
                <a:srgbClr val="0066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Rettangolo 9"/>
              <p:cNvSpPr/>
              <p:nvPr/>
            </p:nvSpPr>
            <p:spPr>
              <a:xfrm>
                <a:off x="934949" y="1925062"/>
                <a:ext cx="4667247" cy="926407"/>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r>
                      <a:rPr lang="it-IT" i="1" dirty="0" smtClean="0">
                        <a:latin typeface="Cambria Math" panose="02040503050406030204" pitchFamily="18" charset="0"/>
                      </a:rPr>
                      <m:t>1.3%</m:t>
                    </m:r>
                  </m:oMath>
                </a14:m>
                <a:r>
                  <a:rPr lang="it-IT" dirty="0">
                    <a:latin typeface="Comic Sans MS" panose="030F0702030302020204" pitchFamily="66" charset="0"/>
                  </a:rPr>
                  <a:t> catching efficiency obtained at 9 kV, corresponding to around </a:t>
                </a:r>
                <a14:m>
                  <m:oMath xmlns:m="http://schemas.openxmlformats.org/officeDocument/2006/math">
                    <m:r>
                      <a:rPr lang="it-IT" i="1">
                        <a:latin typeface="Cambria Math"/>
                      </a:rPr>
                      <m:t>4⋅</m:t>
                    </m:r>
                    <m:sSup>
                      <m:sSupPr>
                        <m:ctrlPr>
                          <a:rPr lang="it-IT" i="1">
                            <a:latin typeface="Cambria Math" panose="02040503050406030204" pitchFamily="18" charset="0"/>
                          </a:rPr>
                        </m:ctrlPr>
                      </m:sSupPr>
                      <m:e>
                        <m:r>
                          <a:rPr lang="it-IT" i="1">
                            <a:latin typeface="Cambria Math"/>
                          </a:rPr>
                          <m:t>10</m:t>
                        </m:r>
                      </m:e>
                      <m:sup>
                        <m:r>
                          <a:rPr lang="it-IT" i="1">
                            <a:latin typeface="Cambria Math"/>
                          </a:rPr>
                          <m:t>5</m:t>
                        </m:r>
                      </m:sup>
                    </m:sSup>
                  </m:oMath>
                </a14:m>
                <a:r>
                  <a:rPr lang="it-IT" dirty="0">
                    <a:latin typeface="Comic Sans MS" panose="030F0702030302020204" pitchFamily="66" charset="0"/>
                  </a:rPr>
                  <a:t> pbars</a:t>
                </a:r>
              </a:p>
            </p:txBody>
          </p:sp>
        </mc:Choice>
        <mc:Fallback xmlns="">
          <p:sp>
            <p:nvSpPr>
              <p:cNvPr id="10" name="Rettangolo 9"/>
              <p:cNvSpPr>
                <a:spLocks noRot="1" noChangeAspect="1" noMove="1" noResize="1" noEditPoints="1" noAdjustHandles="1" noChangeArrowheads="1" noChangeShapeType="1" noTextEdit="1"/>
              </p:cNvSpPr>
              <p:nvPr/>
            </p:nvSpPr>
            <p:spPr>
              <a:xfrm>
                <a:off x="934949" y="1925062"/>
                <a:ext cx="4667247" cy="926407"/>
              </a:xfrm>
              <a:prstGeom prst="rect">
                <a:avLst/>
              </a:prstGeom>
              <a:blipFill rotWithShape="0">
                <a:blip r:embed="rId4"/>
                <a:stretch>
                  <a:fillRect l="-783" t="-3289" r="-783" b="-9868"/>
                </a:stretch>
              </a:blipFill>
            </p:spPr>
            <p:txBody>
              <a:bodyPr/>
              <a:lstStyle/>
              <a:p>
                <a:r>
                  <a:rPr lang="it-IT">
                    <a:noFill/>
                  </a:rPr>
                  <a:t> </a:t>
                </a:r>
              </a:p>
            </p:txBody>
          </p:sp>
        </mc:Fallback>
      </mc:AlternateContent>
      <p:graphicFrame>
        <p:nvGraphicFramePr>
          <p:cNvPr id="13" name="Object 16"/>
          <p:cNvGraphicFramePr>
            <a:graphicFrameLocks noChangeAspect="1"/>
          </p:cNvGraphicFramePr>
          <p:nvPr>
            <p:extLst>
              <p:ext uri="{D42A27DB-BD31-4B8C-83A1-F6EECF244321}">
                <p14:modId xmlns:p14="http://schemas.microsoft.com/office/powerpoint/2010/main" val="2140730063"/>
              </p:ext>
            </p:extLst>
          </p:nvPr>
        </p:nvGraphicFramePr>
        <p:xfrm>
          <a:off x="5676899" y="1481792"/>
          <a:ext cx="2157607" cy="1507110"/>
        </p:xfrm>
        <a:graphic>
          <a:graphicData uri="http://schemas.openxmlformats.org/presentationml/2006/ole">
            <mc:AlternateContent xmlns:mc="http://schemas.openxmlformats.org/markup-compatibility/2006">
              <mc:Choice xmlns:v="urn:schemas-microsoft-com:vml" Requires="v">
                <p:oleObj spid="_x0000_s46152" name="Graph" r:id="rId5" imgW="4154760" imgH="2901600" progId="Origin50.Graph">
                  <p:embed/>
                </p:oleObj>
              </mc:Choice>
              <mc:Fallback>
                <p:oleObj name="Graph" r:id="rId5" imgW="4154760" imgH="2901600" progId="Origin50.Graph">
                  <p:embed/>
                  <p:pic>
                    <p:nvPicPr>
                      <p:cNvPr id="0" name=""/>
                      <p:cNvPicPr/>
                      <p:nvPr/>
                    </p:nvPicPr>
                    <p:blipFill>
                      <a:blip r:embed="rId6"/>
                      <a:stretch>
                        <a:fillRect/>
                      </a:stretch>
                    </p:blipFill>
                    <p:spPr>
                      <a:xfrm>
                        <a:off x="5676899" y="1481792"/>
                        <a:ext cx="2157607" cy="1507110"/>
                      </a:xfrm>
                      <a:prstGeom prst="rect">
                        <a:avLst/>
                      </a:prstGeom>
                      <a:solidFill>
                        <a:schemeClr val="bg1"/>
                      </a:solidFill>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1016975230"/>
              </p:ext>
            </p:extLst>
          </p:nvPr>
        </p:nvGraphicFramePr>
        <p:xfrm>
          <a:off x="5676898" y="3039285"/>
          <a:ext cx="2157607" cy="1565666"/>
        </p:xfrm>
        <a:graphic>
          <a:graphicData uri="http://schemas.openxmlformats.org/presentationml/2006/ole">
            <mc:AlternateContent xmlns:mc="http://schemas.openxmlformats.org/markup-compatibility/2006">
              <mc:Choice xmlns:v="urn:schemas-microsoft-com:vml" Requires="v">
                <p:oleObj spid="_x0000_s46153" name="Graph" r:id="rId7" imgW="4154760" imgH="2901600" progId="Origin50.Graph">
                  <p:embed/>
                </p:oleObj>
              </mc:Choice>
              <mc:Fallback>
                <p:oleObj name="Graph" r:id="rId7" imgW="4154760" imgH="2901600" progId="Origin50.Graph">
                  <p:embed/>
                  <p:pic>
                    <p:nvPicPr>
                      <p:cNvPr id="0" name=""/>
                      <p:cNvPicPr/>
                      <p:nvPr/>
                    </p:nvPicPr>
                    <p:blipFill>
                      <a:blip r:embed="rId8"/>
                      <a:stretch>
                        <a:fillRect/>
                      </a:stretch>
                    </p:blipFill>
                    <p:spPr>
                      <a:xfrm>
                        <a:off x="5676898" y="3039285"/>
                        <a:ext cx="2157607" cy="1565666"/>
                      </a:xfrm>
                      <a:prstGeom prst="rect">
                        <a:avLst/>
                      </a:prstGeom>
                      <a:solidFill>
                        <a:schemeClr val="bg1"/>
                      </a:solidFill>
                    </p:spPr>
                  </p:pic>
                </p:oleObj>
              </mc:Fallback>
            </mc:AlternateContent>
          </a:graphicData>
        </a:graphic>
      </p:graphicFrame>
      <mc:AlternateContent xmlns:mc="http://schemas.openxmlformats.org/markup-compatibility/2006" xmlns:a14="http://schemas.microsoft.com/office/drawing/2010/main">
        <mc:Choice Requires="a14">
          <p:sp>
            <p:nvSpPr>
              <p:cNvPr id="16" name="Rettangolo 15"/>
              <p:cNvSpPr/>
              <p:nvPr/>
            </p:nvSpPr>
            <p:spPr>
              <a:xfrm>
                <a:off x="934949" y="3637452"/>
                <a:ext cx="4741950" cy="646331"/>
              </a:xfrm>
              <a:prstGeom prst="rect">
                <a:avLst/>
              </a:prstGeom>
            </p:spPr>
            <p:txBody>
              <a:bodyPr wrap="square">
                <a:spAutoFit/>
              </a:bodyPr>
              <a:lstStyle/>
              <a:p>
                <a:pPr marL="285750" indent="-285750">
                  <a:buFont typeface="Arial" panose="020B0604020202020204" pitchFamily="34" charset="0"/>
                  <a:buChar char="•"/>
                </a:pPr>
                <a:r>
                  <a:rPr lang="it-IT" dirty="0" smtClean="0">
                    <a:latin typeface="Comic Sans MS" panose="030F0702030302020204" pitchFamily="66" charset="0"/>
                  </a:rPr>
                  <a:t>Antiprotons </a:t>
                </a:r>
                <a:r>
                  <a:rPr lang="it-IT" dirty="0" err="1" smtClean="0">
                    <a:latin typeface="Comic Sans MS" panose="030F0702030302020204" pitchFamily="66" charset="0"/>
                  </a:rPr>
                  <a:t>stored</a:t>
                </a:r>
                <a:r>
                  <a:rPr lang="it-IT" dirty="0" smtClean="0">
                    <a:latin typeface="Comic Sans MS" panose="030F0702030302020204" pitchFamily="66" charset="0"/>
                  </a:rPr>
                  <a:t> with a </a:t>
                </a:r>
                <a:r>
                  <a:rPr lang="it-IT" dirty="0" err="1" smtClean="0">
                    <a:latin typeface="Comic Sans MS" panose="030F0702030302020204" pitchFamily="66" charset="0"/>
                  </a:rPr>
                  <a:t>lifetime</a:t>
                </a:r>
                <a:r>
                  <a:rPr lang="it-IT" dirty="0" smtClean="0">
                    <a:latin typeface="Comic Sans MS" panose="030F0702030302020204" pitchFamily="66" charset="0"/>
                  </a:rPr>
                  <a:t> </a:t>
                </a:r>
                <a14:m>
                  <m:oMath xmlns:m="http://schemas.openxmlformats.org/officeDocument/2006/math">
                    <m:r>
                      <a:rPr lang="it-IT" i="1" smtClean="0">
                        <a:latin typeface="Cambria Math" panose="02040503050406030204" pitchFamily="18" charset="0"/>
                        <a:ea typeface="Cambria Math" panose="02040503050406030204" pitchFamily="18" charset="0"/>
                      </a:rPr>
                      <m:t>𝜏</m:t>
                    </m:r>
                    <m:r>
                      <a:rPr lang="it-IT" b="0" i="1" smtClean="0">
                        <a:latin typeface="Cambria Math" panose="02040503050406030204" pitchFamily="18" charset="0"/>
                        <a:ea typeface="Cambria Math" panose="02040503050406030204" pitchFamily="18" charset="0"/>
                      </a:rPr>
                      <m:t>=13</m:t>
                    </m:r>
                    <m:r>
                      <a:rPr lang="it-IT" b="0" i="1" smtClean="0">
                        <a:latin typeface="Cambria Math" panose="02040503050406030204" pitchFamily="18" charset="0"/>
                        <a:ea typeface="Cambria Math" panose="02040503050406030204" pitchFamily="18" charset="0"/>
                      </a:rPr>
                      <m:t>𝑚𝑖𝑛</m:t>
                    </m:r>
                  </m:oMath>
                </a14:m>
                <a:endParaRPr lang="it-IT" dirty="0">
                  <a:latin typeface="Comic Sans MS" panose="030F0702030302020204" pitchFamily="66" charset="0"/>
                </a:endParaRPr>
              </a:p>
            </p:txBody>
          </p:sp>
        </mc:Choice>
        <mc:Fallback xmlns="">
          <p:sp>
            <p:nvSpPr>
              <p:cNvPr id="16" name="Rettangolo 15"/>
              <p:cNvSpPr>
                <a:spLocks noRot="1" noChangeAspect="1" noMove="1" noResize="1" noEditPoints="1" noAdjustHandles="1" noChangeArrowheads="1" noChangeShapeType="1" noTextEdit="1"/>
              </p:cNvSpPr>
              <p:nvPr/>
            </p:nvSpPr>
            <p:spPr>
              <a:xfrm>
                <a:off x="934949" y="3637452"/>
                <a:ext cx="4741950" cy="646331"/>
              </a:xfrm>
              <a:prstGeom prst="rect">
                <a:avLst/>
              </a:prstGeom>
              <a:blipFill rotWithShape="0">
                <a:blip r:embed="rId9"/>
                <a:stretch>
                  <a:fillRect l="-771" t="-4717"/>
                </a:stretch>
              </a:blipFill>
            </p:spPr>
            <p:txBody>
              <a:bodyPr/>
              <a:lstStyle/>
              <a:p>
                <a:r>
                  <a:rPr lang="it-IT">
                    <a:noFill/>
                  </a:rPr>
                  <a:t> </a:t>
                </a:r>
              </a:p>
            </p:txBody>
          </p:sp>
        </mc:Fallback>
      </mc:AlternateContent>
      <p:pic>
        <p:nvPicPr>
          <p:cNvPr id="17" name="Content Placeholder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83665" y="5004259"/>
            <a:ext cx="2749682" cy="1864726"/>
          </a:xfrm>
          <a:prstGeom prst="rect">
            <a:avLst/>
          </a:prstGeom>
        </p:spPr>
      </p:pic>
      <p:sp>
        <p:nvSpPr>
          <p:cNvPr id="19" name="Rettangolo 18"/>
          <p:cNvSpPr/>
          <p:nvPr/>
        </p:nvSpPr>
        <p:spPr>
          <a:xfrm>
            <a:off x="1496069" y="5574669"/>
            <a:ext cx="4180829" cy="646331"/>
          </a:xfrm>
          <a:prstGeom prst="rect">
            <a:avLst/>
          </a:prstGeom>
        </p:spPr>
        <p:txBody>
          <a:bodyPr wrap="square">
            <a:spAutoFit/>
          </a:bodyPr>
          <a:lstStyle/>
          <a:p>
            <a:pPr marL="285750" indent="-285750">
              <a:buFont typeface="Arial" panose="020B0604020202020204" pitchFamily="34" charset="0"/>
              <a:buChar char="•"/>
            </a:pPr>
            <a:r>
              <a:rPr lang="it-IT" dirty="0" smtClean="0">
                <a:latin typeface="Comic Sans MS" panose="030F0702030302020204" pitchFamily="66" charset="0"/>
              </a:rPr>
              <a:t>90% </a:t>
            </a:r>
            <a:r>
              <a:rPr lang="it-IT" dirty="0" err="1" smtClean="0">
                <a:latin typeface="Comic Sans MS" panose="030F0702030302020204" pitchFamily="66" charset="0"/>
              </a:rPr>
              <a:t>cooling</a:t>
            </a:r>
            <a:r>
              <a:rPr lang="it-IT" dirty="0" smtClean="0">
                <a:latin typeface="Comic Sans MS" panose="030F0702030302020204" pitchFamily="66" charset="0"/>
              </a:rPr>
              <a:t> </a:t>
            </a:r>
            <a:r>
              <a:rPr lang="it-IT" dirty="0" err="1" smtClean="0">
                <a:latin typeface="Comic Sans MS" panose="030F0702030302020204" pitchFamily="66" charset="0"/>
              </a:rPr>
              <a:t>efficiency</a:t>
            </a:r>
            <a:r>
              <a:rPr lang="it-IT" dirty="0" smtClean="0">
                <a:latin typeface="Comic Sans MS" panose="030F0702030302020204" pitchFamily="66" charset="0"/>
              </a:rPr>
              <a:t> </a:t>
            </a:r>
          </a:p>
          <a:p>
            <a:pPr marL="285750" indent="-285750">
              <a:buFont typeface="Arial" panose="020B0604020202020204" pitchFamily="34" charset="0"/>
              <a:buChar char="•"/>
            </a:pPr>
            <a:r>
              <a:rPr lang="it-IT" dirty="0" smtClean="0">
                <a:latin typeface="Comic Sans MS" panose="030F0702030302020204" pitchFamily="66" charset="0"/>
              </a:rPr>
              <a:t>temperature of 10-20K</a:t>
            </a:r>
            <a:endParaRPr lang="it-IT" dirty="0">
              <a:latin typeface="Comic Sans MS" panose="030F0702030302020204" pitchFamily="66" charset="0"/>
            </a:endParaRPr>
          </a:p>
        </p:txBody>
      </p:sp>
      <p:sp>
        <p:nvSpPr>
          <p:cNvPr id="2" name="Segnaposto data 1"/>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3" name="Segnaposto numero diapositiva 2"/>
          <p:cNvSpPr>
            <a:spLocks noGrp="1"/>
          </p:cNvSpPr>
          <p:nvPr>
            <p:ph type="sldNum" sz="quarter" idx="12"/>
          </p:nvPr>
        </p:nvSpPr>
        <p:spPr/>
        <p:txBody>
          <a:bodyPr/>
          <a:lstStyle/>
          <a:p>
            <a:fld id="{D32C9B6A-23F4-488E-90DC-B27627D4E531}" type="slidenum">
              <a:rPr lang="en-GB" smtClean="0">
                <a:solidFill>
                  <a:prstClr val="black">
                    <a:tint val="75000"/>
                  </a:prstClr>
                </a:solidFill>
              </a:rPr>
              <a:pPr/>
              <a:t>22</a:t>
            </a:fld>
            <a:endParaRPr lang="en-GB">
              <a:solidFill>
                <a:prstClr val="black">
                  <a:tint val="75000"/>
                </a:prstClr>
              </a:solidFill>
            </a:endParaRPr>
          </a:p>
        </p:txBody>
      </p:sp>
    </p:spTree>
    <p:extLst>
      <p:ext uri="{BB962C8B-B14F-4D97-AF65-F5344CB8AC3E}">
        <p14:creationId xmlns:p14="http://schemas.microsoft.com/office/powerpoint/2010/main" val="696536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975207" y="189968"/>
            <a:ext cx="2842445" cy="830997"/>
          </a:xfrm>
          <a:prstGeom prst="rect">
            <a:avLst/>
          </a:prstGeom>
        </p:spPr>
        <p:txBody>
          <a:bodyPr wrap="none">
            <a:spAutoFit/>
          </a:bodyPr>
          <a:lstStyle/>
          <a:p>
            <a:r>
              <a:rPr lang="en-GB" sz="4800" b="1" dirty="0" smtClean="0">
                <a:solidFill>
                  <a:srgbClr val="0070C0"/>
                </a:solidFill>
                <a:latin typeface="Comic Sans MS" panose="030F0702030302020204" pitchFamily="66" charset="0"/>
              </a:rPr>
              <a:t>Positrons</a:t>
            </a:r>
            <a:endParaRPr lang="it-IT" sz="4800" dirty="0">
              <a:solidFill>
                <a:srgbClr val="0070C0"/>
              </a:solidFill>
            </a:endParaRPr>
          </a:p>
        </p:txBody>
      </p:sp>
      <p:sp>
        <p:nvSpPr>
          <p:cNvPr id="7" name="Rettangolo 6"/>
          <p:cNvSpPr/>
          <p:nvPr/>
        </p:nvSpPr>
        <p:spPr>
          <a:xfrm>
            <a:off x="1496069" y="1094065"/>
            <a:ext cx="5800725" cy="369332"/>
          </a:xfrm>
          <a:prstGeom prst="rect">
            <a:avLst/>
          </a:prstGeom>
        </p:spPr>
        <p:txBody>
          <a:bodyPr wrap="square">
            <a:spAutoFit/>
          </a:bodyPr>
          <a:lstStyle/>
          <a:p>
            <a:pPr lvl="0">
              <a:spcBef>
                <a:spcPct val="20000"/>
              </a:spcBef>
            </a:pPr>
            <a:r>
              <a:rPr lang="it-IT" dirty="0" err="1">
                <a:solidFill>
                  <a:srgbClr val="006600"/>
                </a:solidFill>
                <a:latin typeface="Comic Sans MS" panose="030F0702030302020204" pitchFamily="66" charset="0"/>
              </a:rPr>
              <a:t>Catching</a:t>
            </a:r>
            <a:r>
              <a:rPr lang="it-IT" dirty="0">
                <a:solidFill>
                  <a:srgbClr val="006600"/>
                </a:solidFill>
                <a:latin typeface="Comic Sans MS" panose="030F0702030302020204" pitchFamily="66" charset="0"/>
              </a:rPr>
              <a:t> and </a:t>
            </a:r>
            <a:r>
              <a:rPr lang="it-IT" dirty="0" err="1">
                <a:solidFill>
                  <a:srgbClr val="006600"/>
                </a:solidFill>
                <a:latin typeface="Comic Sans MS" panose="030F0702030302020204" pitchFamily="66" charset="0"/>
              </a:rPr>
              <a:t>cooling</a:t>
            </a:r>
            <a:r>
              <a:rPr lang="it-IT" dirty="0">
                <a:solidFill>
                  <a:srgbClr val="006600"/>
                </a:solidFill>
                <a:latin typeface="Comic Sans MS" panose="030F0702030302020204" pitchFamily="66" charset="0"/>
              </a:rPr>
              <a:t> of large </a:t>
            </a:r>
            <a:r>
              <a:rPr lang="it-IT" dirty="0" err="1">
                <a:solidFill>
                  <a:srgbClr val="006600"/>
                </a:solidFill>
                <a:latin typeface="Comic Sans MS" panose="030F0702030302020204" pitchFamily="66" charset="0"/>
              </a:rPr>
              <a:t>number</a:t>
            </a:r>
            <a:r>
              <a:rPr lang="it-IT" dirty="0">
                <a:solidFill>
                  <a:srgbClr val="006600"/>
                </a:solidFill>
                <a:latin typeface="Comic Sans MS" panose="030F0702030302020204" pitchFamily="66" charset="0"/>
              </a:rPr>
              <a:t> of </a:t>
            </a:r>
            <a:r>
              <a:rPr lang="it-IT" dirty="0" err="1" smtClean="0">
                <a:solidFill>
                  <a:srgbClr val="006600"/>
                </a:solidFill>
                <a:latin typeface="Comic Sans MS" panose="030F0702030302020204" pitchFamily="66" charset="0"/>
              </a:rPr>
              <a:t>positrons</a:t>
            </a:r>
            <a:endParaRPr lang="it-IT" dirty="0">
              <a:solidFill>
                <a:srgbClr val="0066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Rettangolo 9"/>
              <p:cNvSpPr/>
              <p:nvPr/>
            </p:nvSpPr>
            <p:spPr>
              <a:xfrm>
                <a:off x="0" y="2927146"/>
                <a:ext cx="4561726" cy="1477328"/>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r>
                      <a:rPr lang="it-IT" b="0" i="1" dirty="0" smtClean="0">
                        <a:latin typeface="Cambria Math" panose="02040503050406030204" pitchFamily="18" charset="0"/>
                      </a:rPr>
                      <m:t>&gt;95</m:t>
                    </m:r>
                    <m:r>
                      <a:rPr lang="it-IT" i="1" dirty="0" smtClean="0">
                        <a:latin typeface="Cambria Math" panose="02040503050406030204" pitchFamily="18" charset="0"/>
                      </a:rPr>
                      <m:t>%</m:t>
                    </m:r>
                  </m:oMath>
                </a14:m>
                <a:r>
                  <a:rPr lang="it-IT" dirty="0">
                    <a:latin typeface="Comic Sans MS" panose="030F0702030302020204" pitchFamily="66" charset="0"/>
                  </a:rPr>
                  <a:t> </a:t>
                </a:r>
                <a:r>
                  <a:rPr lang="it-IT" dirty="0" smtClean="0">
                    <a:latin typeface="Comic Sans MS" panose="030F0702030302020204" pitchFamily="66" charset="0"/>
                  </a:rPr>
                  <a:t>transfer and </a:t>
                </a:r>
                <a:r>
                  <a:rPr lang="it-IT" dirty="0" err="1" smtClean="0">
                    <a:latin typeface="Comic Sans MS" panose="030F0702030302020204" pitchFamily="66" charset="0"/>
                  </a:rPr>
                  <a:t>cooling</a:t>
                </a:r>
                <a:r>
                  <a:rPr lang="it-IT" dirty="0" smtClean="0">
                    <a:latin typeface="Comic Sans MS" panose="030F0702030302020204" pitchFamily="66" charset="0"/>
                  </a:rPr>
                  <a:t> </a:t>
                </a:r>
                <a:r>
                  <a:rPr lang="it-IT" dirty="0" err="1" smtClean="0">
                    <a:latin typeface="Comic Sans MS" panose="030F0702030302020204" pitchFamily="66" charset="0"/>
                  </a:rPr>
                  <a:t>efficiency</a:t>
                </a:r>
                <a:r>
                  <a:rPr lang="it-IT" dirty="0" smtClean="0">
                    <a:latin typeface="Comic Sans MS" panose="030F0702030302020204" pitchFamily="66" charset="0"/>
                  </a:rPr>
                  <a:t> </a:t>
                </a:r>
                <a:r>
                  <a:rPr lang="it-IT" dirty="0" err="1" smtClean="0">
                    <a:latin typeface="Comic Sans MS" panose="030F0702030302020204" pitchFamily="66" charset="0"/>
                  </a:rPr>
                  <a:t>when</a:t>
                </a:r>
                <a:r>
                  <a:rPr lang="it-IT" dirty="0" smtClean="0">
                    <a:latin typeface="Comic Sans MS" panose="030F0702030302020204" pitchFamily="66" charset="0"/>
                  </a:rPr>
                  <a:t> more </a:t>
                </a:r>
                <a:r>
                  <a:rPr lang="it-IT" dirty="0" err="1" smtClean="0">
                    <a:latin typeface="Comic Sans MS" panose="030F0702030302020204" pitchFamily="66" charset="0"/>
                  </a:rPr>
                  <a:t>than</a:t>
                </a:r>
                <a:r>
                  <a:rPr lang="it-IT" dirty="0" smtClean="0">
                    <a:latin typeface="Comic Sans MS" panose="030F0702030302020204" pitchFamily="66" charset="0"/>
                  </a:rPr>
                  <a:t> </a:t>
                </a:r>
                <a14:m>
                  <m:oMath xmlns:m="http://schemas.openxmlformats.org/officeDocument/2006/math">
                    <m:r>
                      <a:rPr lang="it-IT" i="1" dirty="0" smtClean="0">
                        <a:latin typeface="Cambria Math" panose="02040503050406030204" pitchFamily="18" charset="0"/>
                      </a:rPr>
                      <m:t>10^7</m:t>
                    </m:r>
                    <m:sSup>
                      <m:sSupPr>
                        <m:ctrlPr>
                          <a:rPr lang="it-IT" b="0" i="1" dirty="0" smtClean="0">
                            <a:latin typeface="Cambria Math" panose="02040503050406030204" pitchFamily="18" charset="0"/>
                          </a:rPr>
                        </m:ctrlPr>
                      </m:sSupPr>
                      <m:e>
                        <m:r>
                          <a:rPr lang="it-IT" b="0" i="1" dirty="0" smtClean="0">
                            <a:latin typeface="Cambria Math" panose="02040503050406030204" pitchFamily="18" charset="0"/>
                          </a:rPr>
                          <m:t>𝑒</m:t>
                        </m:r>
                      </m:e>
                      <m:sup>
                        <m:r>
                          <a:rPr lang="it-IT" b="0" i="1" dirty="0" smtClean="0">
                            <a:latin typeface="Cambria Math" panose="02040503050406030204" pitchFamily="18" charset="0"/>
                          </a:rPr>
                          <m:t>+</m:t>
                        </m:r>
                      </m:sup>
                    </m:sSup>
                    <m:r>
                      <a:rPr lang="it-IT" i="1" dirty="0" smtClean="0">
                        <a:latin typeface="Cambria Math" panose="02040503050406030204" pitchFamily="18" charset="0"/>
                      </a:rPr>
                      <m:t>/</m:t>
                    </m:r>
                    <m:r>
                      <a:rPr lang="it-IT" i="1" dirty="0" err="1" smtClean="0">
                        <a:latin typeface="Cambria Math" panose="02040503050406030204" pitchFamily="18" charset="0"/>
                      </a:rPr>
                      <m:t>𝑠h𝑜</m:t>
                    </m:r>
                  </m:oMath>
                </a14:m>
                <a:r>
                  <a:rPr lang="it-IT" dirty="0" smtClean="0">
                    <a:latin typeface="Comic Sans MS" panose="030F0702030302020204" pitchFamily="66" charset="0"/>
                  </a:rPr>
                  <a:t>t are </a:t>
                </a:r>
                <a:r>
                  <a:rPr lang="it-IT" dirty="0" err="1" smtClean="0">
                    <a:latin typeface="Comic Sans MS" panose="030F0702030302020204" pitchFamily="66" charset="0"/>
                  </a:rPr>
                  <a:t>manipulated</a:t>
                </a:r>
                <a:endParaRPr lang="it-IT" dirty="0" smtClean="0">
                  <a:latin typeface="Comic Sans MS" panose="030F0702030302020204" pitchFamily="66" charset="0"/>
                </a:endParaRPr>
              </a:p>
              <a:p>
                <a:pPr marL="285750" indent="-285750">
                  <a:buFont typeface="Arial" panose="020B0604020202020204" pitchFamily="34" charset="0"/>
                  <a:buChar char="•"/>
                </a:pPr>
                <a:endParaRPr lang="it-IT" dirty="0" smtClean="0">
                  <a:latin typeface="Comic Sans MS" panose="030F0702030302020204" pitchFamily="66" charset="0"/>
                </a:endParaRPr>
              </a:p>
              <a:p>
                <a:pPr marL="285750" indent="-285750">
                  <a:buFont typeface="Arial" panose="020B0604020202020204" pitchFamily="34" charset="0"/>
                  <a:buChar char="•"/>
                </a:pPr>
                <a14:m>
                  <m:oMath xmlns:m="http://schemas.openxmlformats.org/officeDocument/2006/math">
                    <m:r>
                      <a:rPr lang="it-IT" b="0" i="1" smtClean="0">
                        <a:latin typeface="Cambria Math" panose="02040503050406030204" pitchFamily="18" charset="0"/>
                      </a:rPr>
                      <m:t>2,2</m:t>
                    </m:r>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8</m:t>
                        </m:r>
                      </m:sup>
                    </m:sSup>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𝑒</m:t>
                        </m:r>
                      </m:e>
                      <m:sup>
                        <m:r>
                          <a:rPr lang="it-IT" b="0" i="1" smtClean="0">
                            <a:latin typeface="Cambria Math" panose="02040503050406030204" pitchFamily="18" charset="0"/>
                            <a:ea typeface="Cambria Math" panose="02040503050406030204" pitchFamily="18" charset="0"/>
                          </a:rPr>
                          <m:t>+</m:t>
                        </m:r>
                      </m:sup>
                    </m:sSup>
                  </m:oMath>
                </a14:m>
                <a:r>
                  <a:rPr lang="it-IT" dirty="0" smtClean="0">
                    <a:latin typeface="Comic Sans MS" panose="030F0702030302020204" pitchFamily="66" charset="0"/>
                  </a:rPr>
                  <a:t> </a:t>
                </a:r>
                <a:r>
                  <a:rPr lang="it-IT" dirty="0" err="1" smtClean="0">
                    <a:latin typeface="Comic Sans MS" panose="030F0702030302020204" pitchFamily="66" charset="0"/>
                  </a:rPr>
                  <a:t>stacked</a:t>
                </a:r>
                <a:r>
                  <a:rPr lang="it-IT" dirty="0" smtClean="0">
                    <a:latin typeface="Comic Sans MS" panose="030F0702030302020204" pitchFamily="66" charset="0"/>
                  </a:rPr>
                  <a:t> in 1hour</a:t>
                </a:r>
                <a:endParaRPr lang="it-IT" dirty="0">
                  <a:latin typeface="Comic Sans MS" panose="030F0702030302020204" pitchFamily="66" charset="0"/>
                </a:endParaRPr>
              </a:p>
            </p:txBody>
          </p:sp>
        </mc:Choice>
        <mc:Fallback xmlns="">
          <p:sp>
            <p:nvSpPr>
              <p:cNvPr id="10" name="Rettangolo 9"/>
              <p:cNvSpPr>
                <a:spLocks noRot="1" noChangeAspect="1" noMove="1" noResize="1" noEditPoints="1" noAdjustHandles="1" noChangeArrowheads="1" noChangeShapeType="1" noTextEdit="1"/>
              </p:cNvSpPr>
              <p:nvPr/>
            </p:nvSpPr>
            <p:spPr>
              <a:xfrm>
                <a:off x="0" y="2927146"/>
                <a:ext cx="4561726" cy="1477328"/>
              </a:xfrm>
              <a:prstGeom prst="rect">
                <a:avLst/>
              </a:prstGeom>
              <a:blipFill rotWithShape="0">
                <a:blip r:embed="rId4"/>
                <a:stretch>
                  <a:fillRect l="-802" t="-1646" r="-802" b="-5761"/>
                </a:stretch>
              </a:blipFill>
            </p:spPr>
            <p:txBody>
              <a:bodyPr/>
              <a:lstStyle/>
              <a:p>
                <a:r>
                  <a:rPr lang="it-IT">
                    <a:noFill/>
                  </a:rPr>
                  <a:t> </a:t>
                </a:r>
              </a:p>
            </p:txBody>
          </p:sp>
        </mc:Fallback>
      </mc:AlternateContent>
      <p:graphicFrame>
        <p:nvGraphicFramePr>
          <p:cNvPr id="20" name="Object 8"/>
          <p:cNvGraphicFramePr>
            <a:graphicFrameLocks noChangeAspect="1"/>
          </p:cNvGraphicFramePr>
          <p:nvPr>
            <p:extLst>
              <p:ext uri="{D42A27DB-BD31-4B8C-83A1-F6EECF244321}">
                <p14:modId xmlns:p14="http://schemas.microsoft.com/office/powerpoint/2010/main" val="721957531"/>
              </p:ext>
            </p:extLst>
          </p:nvPr>
        </p:nvGraphicFramePr>
        <p:xfrm>
          <a:off x="4561726" y="1971401"/>
          <a:ext cx="4825291" cy="3388817"/>
        </p:xfrm>
        <a:graphic>
          <a:graphicData uri="http://schemas.openxmlformats.org/presentationml/2006/ole">
            <mc:AlternateContent xmlns:mc="http://schemas.openxmlformats.org/markup-compatibility/2006">
              <mc:Choice xmlns:v="urn:schemas-microsoft-com:vml" Requires="v">
                <p:oleObj spid="_x0000_s47140" name="Graph" r:id="rId5" imgW="4132800" imgH="2901600" progId="Origin50.Graph">
                  <p:embed/>
                </p:oleObj>
              </mc:Choice>
              <mc:Fallback>
                <p:oleObj name="Graph" r:id="rId5" imgW="4132800" imgH="2901600" progId="Origin50.Graph">
                  <p:embed/>
                  <p:pic>
                    <p:nvPicPr>
                      <p:cNvPr id="0" name=""/>
                      <p:cNvPicPr>
                        <a:picLocks noChangeAspect="1" noChangeArrowheads="1"/>
                      </p:cNvPicPr>
                      <p:nvPr/>
                    </p:nvPicPr>
                    <p:blipFill>
                      <a:blip r:embed="rId6"/>
                      <a:srcRect/>
                      <a:stretch>
                        <a:fillRect/>
                      </a:stretch>
                    </p:blipFill>
                    <p:spPr bwMode="auto">
                      <a:xfrm>
                        <a:off x="4561726" y="1971401"/>
                        <a:ext cx="4825291" cy="3388817"/>
                      </a:xfrm>
                      <a:prstGeom prst="rect">
                        <a:avLst/>
                      </a:prstGeom>
                      <a:solidFill>
                        <a:schemeClr val="bg1"/>
                      </a:solidFill>
                    </p:spPr>
                  </p:pic>
                </p:oleObj>
              </mc:Fallback>
            </mc:AlternateContent>
          </a:graphicData>
        </a:graphic>
      </p:graphicFrame>
      <p:sp>
        <p:nvSpPr>
          <p:cNvPr id="21" name="TextBox 9"/>
          <p:cNvSpPr txBox="1"/>
          <p:nvPr/>
        </p:nvSpPr>
        <p:spPr>
          <a:xfrm>
            <a:off x="6489290" y="4163005"/>
            <a:ext cx="1896994" cy="461665"/>
          </a:xfrm>
          <a:prstGeom prst="rect">
            <a:avLst/>
          </a:prstGeom>
          <a:solidFill>
            <a:schemeClr val="bg1"/>
          </a:solidFill>
        </p:spPr>
        <p:txBody>
          <a:bodyPr wrap="none" rtlCol="0">
            <a:spAutoFit/>
          </a:bodyPr>
          <a:lstStyle/>
          <a:p>
            <a:r>
              <a:rPr lang="en-US" sz="2400" dirty="0" smtClean="0">
                <a:solidFill>
                  <a:schemeClr val="bg1">
                    <a:lumMod val="75000"/>
                  </a:schemeClr>
                </a:solidFill>
              </a:rPr>
              <a:t>PRELIMINARY</a:t>
            </a:r>
            <a:endParaRPr lang="it-IT" sz="2400" dirty="0">
              <a:solidFill>
                <a:schemeClr val="bg1">
                  <a:lumMod val="75000"/>
                </a:schemeClr>
              </a:solidFill>
            </a:endParaRPr>
          </a:p>
        </p:txBody>
      </p:sp>
      <p:sp>
        <p:nvSpPr>
          <p:cNvPr id="2" name="Segnaposto data 1"/>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3" name="Segnaposto numero diapositiva 2"/>
          <p:cNvSpPr>
            <a:spLocks noGrp="1"/>
          </p:cNvSpPr>
          <p:nvPr>
            <p:ph type="sldNum" sz="quarter" idx="12"/>
          </p:nvPr>
        </p:nvSpPr>
        <p:spPr/>
        <p:txBody>
          <a:bodyPr/>
          <a:lstStyle/>
          <a:p>
            <a:fld id="{D32C9B6A-23F4-488E-90DC-B27627D4E531}" type="slidenum">
              <a:rPr lang="en-GB" smtClean="0">
                <a:solidFill>
                  <a:prstClr val="black">
                    <a:tint val="75000"/>
                  </a:prstClr>
                </a:solidFill>
              </a:rPr>
              <a:pPr/>
              <a:t>23</a:t>
            </a:fld>
            <a:endParaRPr lang="en-GB">
              <a:solidFill>
                <a:prstClr val="black">
                  <a:tint val="75000"/>
                </a:prstClr>
              </a:solidFill>
            </a:endParaRPr>
          </a:p>
        </p:txBody>
      </p:sp>
    </p:spTree>
    <p:extLst>
      <p:ext uri="{BB962C8B-B14F-4D97-AF65-F5344CB8AC3E}">
        <p14:creationId xmlns:p14="http://schemas.microsoft.com/office/powerpoint/2010/main" val="2324243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975207" y="189968"/>
            <a:ext cx="3514104" cy="830997"/>
          </a:xfrm>
          <a:prstGeom prst="rect">
            <a:avLst/>
          </a:prstGeom>
        </p:spPr>
        <p:txBody>
          <a:bodyPr wrap="none">
            <a:spAutoFit/>
          </a:bodyPr>
          <a:lstStyle/>
          <a:p>
            <a:r>
              <a:rPr lang="en-GB" sz="4800" b="1" dirty="0" smtClean="0">
                <a:solidFill>
                  <a:srgbClr val="0070C0"/>
                </a:solidFill>
                <a:latin typeface="Comic Sans MS" panose="030F0702030302020204" pitchFamily="66" charset="0"/>
              </a:rPr>
              <a:t>Positronium</a:t>
            </a:r>
            <a:endParaRPr lang="it-IT" sz="4800" dirty="0">
              <a:solidFill>
                <a:srgbClr val="0070C0"/>
              </a:solidFill>
            </a:endParaRPr>
          </a:p>
        </p:txBody>
      </p:sp>
      <p:sp>
        <p:nvSpPr>
          <p:cNvPr id="7" name="Rettangolo 6"/>
          <p:cNvSpPr/>
          <p:nvPr/>
        </p:nvSpPr>
        <p:spPr>
          <a:xfrm>
            <a:off x="881385" y="1126851"/>
            <a:ext cx="2742557" cy="369332"/>
          </a:xfrm>
          <a:prstGeom prst="rect">
            <a:avLst/>
          </a:prstGeom>
        </p:spPr>
        <p:txBody>
          <a:bodyPr wrap="square">
            <a:spAutoFit/>
          </a:bodyPr>
          <a:lstStyle/>
          <a:p>
            <a:pPr lvl="0">
              <a:spcBef>
                <a:spcPct val="20000"/>
              </a:spcBef>
            </a:pPr>
            <a:r>
              <a:rPr lang="it-IT" dirty="0">
                <a:solidFill>
                  <a:srgbClr val="006600"/>
                </a:solidFill>
                <a:latin typeface="Comic Sans MS" panose="030F0702030302020204" pitchFamily="66" charset="0"/>
              </a:rPr>
              <a:t>n</a:t>
            </a:r>
            <a:r>
              <a:rPr lang="it-IT" dirty="0" smtClean="0">
                <a:solidFill>
                  <a:srgbClr val="006600"/>
                </a:solidFill>
                <a:latin typeface="Comic Sans MS" panose="030F0702030302020204" pitchFamily="66" charset="0"/>
              </a:rPr>
              <a:t>=3 </a:t>
            </a:r>
            <a:r>
              <a:rPr lang="it-IT" dirty="0" err="1" smtClean="0">
                <a:solidFill>
                  <a:srgbClr val="006600"/>
                </a:solidFill>
                <a:latin typeface="Comic Sans MS" panose="030F0702030302020204" pitchFamily="66" charset="0"/>
              </a:rPr>
              <a:t>excitation</a:t>
            </a:r>
            <a:r>
              <a:rPr lang="it-IT" dirty="0" smtClean="0">
                <a:solidFill>
                  <a:srgbClr val="006600"/>
                </a:solidFill>
                <a:latin typeface="Comic Sans MS" panose="030F0702030302020204" pitchFamily="66" charset="0"/>
              </a:rPr>
              <a:t> </a:t>
            </a:r>
            <a:r>
              <a:rPr lang="it-IT" dirty="0" err="1" smtClean="0">
                <a:solidFill>
                  <a:srgbClr val="006600"/>
                </a:solidFill>
                <a:latin typeface="Comic Sans MS" panose="030F0702030302020204" pitchFamily="66" charset="0"/>
              </a:rPr>
              <a:t>evidence</a:t>
            </a:r>
            <a:endParaRPr lang="it-IT" dirty="0">
              <a:solidFill>
                <a:srgbClr val="006600"/>
              </a:solidFill>
              <a:latin typeface="Comic Sans MS" panose="030F0702030302020204" pitchFamily="66" charset="0"/>
            </a:endParaRPr>
          </a:p>
        </p:txBody>
      </p:sp>
      <p:sp>
        <p:nvSpPr>
          <p:cNvPr id="8" name="Rettangolo 7"/>
          <p:cNvSpPr/>
          <p:nvPr/>
        </p:nvSpPr>
        <p:spPr>
          <a:xfrm>
            <a:off x="5360075" y="1126851"/>
            <a:ext cx="2742557" cy="646331"/>
          </a:xfrm>
          <a:prstGeom prst="rect">
            <a:avLst/>
          </a:prstGeom>
        </p:spPr>
        <p:txBody>
          <a:bodyPr wrap="square">
            <a:spAutoFit/>
          </a:bodyPr>
          <a:lstStyle/>
          <a:p>
            <a:pPr lvl="0">
              <a:spcBef>
                <a:spcPct val="20000"/>
              </a:spcBef>
            </a:pPr>
            <a:r>
              <a:rPr lang="it-IT" dirty="0" err="1" smtClean="0">
                <a:solidFill>
                  <a:srgbClr val="006600"/>
                </a:solidFill>
                <a:latin typeface="Comic Sans MS" panose="030F0702030302020204" pitchFamily="66" charset="0"/>
              </a:rPr>
              <a:t>Rydberg</a:t>
            </a:r>
            <a:r>
              <a:rPr lang="it-IT" dirty="0" smtClean="0">
                <a:solidFill>
                  <a:srgbClr val="006600"/>
                </a:solidFill>
                <a:latin typeface="Comic Sans MS" panose="030F0702030302020204" pitchFamily="66" charset="0"/>
              </a:rPr>
              <a:t> n=15-16-17 </a:t>
            </a:r>
            <a:r>
              <a:rPr lang="it-IT" dirty="0" err="1" smtClean="0">
                <a:solidFill>
                  <a:srgbClr val="006600"/>
                </a:solidFill>
                <a:latin typeface="Comic Sans MS" panose="030F0702030302020204" pitchFamily="66" charset="0"/>
              </a:rPr>
              <a:t>excitation</a:t>
            </a:r>
            <a:r>
              <a:rPr lang="it-IT" dirty="0" smtClean="0">
                <a:solidFill>
                  <a:srgbClr val="006600"/>
                </a:solidFill>
                <a:latin typeface="Comic Sans MS" panose="030F0702030302020204" pitchFamily="66" charset="0"/>
              </a:rPr>
              <a:t> </a:t>
            </a:r>
            <a:r>
              <a:rPr lang="it-IT" dirty="0" err="1" smtClean="0">
                <a:solidFill>
                  <a:srgbClr val="006600"/>
                </a:solidFill>
                <a:latin typeface="Comic Sans MS" panose="030F0702030302020204" pitchFamily="66" charset="0"/>
              </a:rPr>
              <a:t>evidence</a:t>
            </a:r>
            <a:endParaRPr lang="it-IT" dirty="0">
              <a:solidFill>
                <a:srgbClr val="006600"/>
              </a:solidFill>
              <a:latin typeface="Comic Sans MS" panose="030F0702030302020204" pitchFamily="66" charset="0"/>
            </a:endParaRPr>
          </a:p>
        </p:txBody>
      </p:sp>
      <p:graphicFrame>
        <p:nvGraphicFramePr>
          <p:cNvPr id="11" name="Oggetto 10"/>
          <p:cNvGraphicFramePr>
            <a:graphicFrameLocks noChangeAspect="1"/>
          </p:cNvGraphicFramePr>
          <p:nvPr>
            <p:extLst>
              <p:ext uri="{D42A27DB-BD31-4B8C-83A1-F6EECF244321}">
                <p14:modId xmlns:p14="http://schemas.microsoft.com/office/powerpoint/2010/main" val="3609956749"/>
              </p:ext>
            </p:extLst>
          </p:nvPr>
        </p:nvGraphicFramePr>
        <p:xfrm>
          <a:off x="4828394" y="1963682"/>
          <a:ext cx="4239872" cy="3245992"/>
        </p:xfrm>
        <a:graphic>
          <a:graphicData uri="http://schemas.openxmlformats.org/presentationml/2006/ole">
            <mc:AlternateContent xmlns:mc="http://schemas.openxmlformats.org/markup-compatibility/2006">
              <mc:Choice xmlns:v="urn:schemas-microsoft-com:vml" Requires="v">
                <p:oleObj spid="_x0000_s48202" name="Graph" r:id="rId4" imgW="3920760" imgH="3001680" progId="Origin50.Graph">
                  <p:embed/>
                </p:oleObj>
              </mc:Choice>
              <mc:Fallback>
                <p:oleObj name="Graph" r:id="rId4" imgW="3920760" imgH="3001680" progId="Origin50.Graph">
                  <p:embed/>
                  <p:pic>
                    <p:nvPicPr>
                      <p:cNvPr id="0" name=""/>
                      <p:cNvPicPr/>
                      <p:nvPr/>
                    </p:nvPicPr>
                    <p:blipFill>
                      <a:blip r:embed="rId5"/>
                      <a:stretch>
                        <a:fillRect/>
                      </a:stretch>
                    </p:blipFill>
                    <p:spPr>
                      <a:xfrm>
                        <a:off x="4828394" y="1963682"/>
                        <a:ext cx="4239872" cy="3245992"/>
                      </a:xfrm>
                      <a:prstGeom prst="rect">
                        <a:avLst/>
                      </a:prstGeom>
                      <a:solidFill>
                        <a:schemeClr val="bg1"/>
                      </a:solidFill>
                    </p:spPr>
                  </p:pic>
                </p:oleObj>
              </mc:Fallback>
            </mc:AlternateContent>
          </a:graphicData>
        </a:graphic>
      </p:graphicFrame>
      <p:grpSp>
        <p:nvGrpSpPr>
          <p:cNvPr id="3" name="Gruppo 2"/>
          <p:cNvGrpSpPr/>
          <p:nvPr/>
        </p:nvGrpSpPr>
        <p:grpSpPr>
          <a:xfrm>
            <a:off x="126460" y="1963683"/>
            <a:ext cx="4686657" cy="3245991"/>
            <a:chOff x="154379" y="0"/>
            <a:chExt cx="8989621" cy="6857854"/>
          </a:xfrm>
        </p:grpSpPr>
        <mc:AlternateContent xmlns:mc="http://schemas.openxmlformats.org/markup-compatibility/2006" xmlns:a14="http://schemas.microsoft.com/office/drawing/2010/main">
          <mc:Choice Requires="a14">
            <p:graphicFrame>
              <p:nvGraphicFramePr>
                <p:cNvPr id="12" name="Oggetto 11"/>
                <p:cNvGraphicFramePr>
                  <a:graphicFrameLocks noChangeAspect="1"/>
                </p:cNvGraphicFramePr>
                <p:nvPr>
                  <p:extLst>
                    <p:ext uri="{D42A27DB-BD31-4B8C-83A1-F6EECF244321}">
                      <p14:modId xmlns:p14="http://schemas.microsoft.com/office/powerpoint/2010/main" val="2513720406"/>
                    </p:ext>
                  </p:extLst>
                </p:nvPr>
              </p:nvGraphicFramePr>
              <p:xfrm>
                <a:off x="154379" y="0"/>
                <a:ext cx="8989621" cy="6857854"/>
              </p:xfrm>
              <a:graphic>
                <a:graphicData uri="http://schemas.openxmlformats.org/presentationml/2006/ole">
                  <mc:AlternateContent>
                    <mc:Choice xmlns:v="urn:schemas-microsoft-com:vml" Requires="v">
                      <p:oleObj spid="_x0000_s48203" name="Graph" r:id="rId6" imgW="3920760" imgH="3001680" progId="Origin50.Graph">
                        <p:embed/>
                      </p:oleObj>
                    </mc:Choice>
                    <mc:Fallback>
                      <p:oleObj name="Graph" r:id="rId6" imgW="3920760" imgH="3001680" progId="Origin50.Graph">
                        <p:embed/>
                        <p:pic>
                          <p:nvPicPr>
                            <p:cNvPr id="0" name=""/>
                            <p:cNvPicPr>
                              <a:picLocks noChangeAspect="1" noChangeArrowheads="1"/>
                            </p:cNvPicPr>
                            <p:nvPr/>
                          </p:nvPicPr>
                          <p:blipFill>
                            <a:blip r:embed="rId7"/>
                            <a:srcRect/>
                            <a:stretch>
                              <a:fillRect/>
                            </a:stretch>
                          </p:blipFill>
                          <p:spPr bwMode="auto">
                            <a:xfrm>
                              <a:off x="154379" y="0"/>
                              <a:ext cx="8989621" cy="6857854"/>
                            </a:xfrm>
                            <a:prstGeom prst="rect">
                              <a:avLst/>
                            </a:prstGeom>
                            <a:solidFill>
                              <a:schemeClr val="bg1"/>
                            </a:solidFill>
                          </p:spPr>
                        </p:pic>
                      </p:oleObj>
                    </mc:Fallback>
                  </mc:AlternateContent>
                </a:graphicData>
              </a:graphic>
            </p:graphicFrame>
          </mc:Choice>
          <mc:Fallback xmlns="">
            <p:graphicFrame>
              <p:nvGraphicFramePr>
                <p:cNvPr id="12" name="Oggetto 11"/>
                <p:cNvGraphicFramePr>
                  <a:graphicFrameLocks noChangeAspect="1"/>
                </p:cNvGraphicFramePr>
                <p:nvPr>
                  <p:extLst>
                    <p:ext uri="{D42A27DB-BD31-4B8C-83A1-F6EECF244321}">
                      <p14:modId xmlns:p14="http://schemas.microsoft.com/office/powerpoint/2010/main" val="2513720406"/>
                    </p:ext>
                  </p:extLst>
                </p:nvPr>
              </p:nvGraphicFramePr>
              <p:xfrm>
                <a:off x="154379" y="0"/>
                <a:ext cx="8989621" cy="6857854"/>
              </p:xfrm>
              <a:graphic>
                <a:graphicData uri="http://schemas.openxmlformats.org/presentationml/2006/ole">
                  <mc:AlternateContent>
                    <mc:Choice xmlns:v="urn:schemas-microsoft-com:vml" Requires="v">
                      <p:oleObj spid="_x0000_s48153" name="Graph" r:id="rId8" imgW="3920760" imgH="3001680" progId="Origin50.Graph">
                        <p:embed/>
                      </p:oleObj>
                    </mc:Choice>
                    <mc:Fallback>
                      <p:oleObj name="Graph" r:id="rId8" imgW="3920760" imgH="3001680" progId="Origin50.Graph">
                        <p:embed/>
                        <p:pic>
                          <p:nvPicPr>
                            <p:cNvPr id="0" name=""/>
                            <p:cNvPicPr>
                              <a:picLocks noChangeAspect="1" noChangeArrowheads="1"/>
                            </p:cNvPicPr>
                            <p:nvPr/>
                          </p:nvPicPr>
                          <p:blipFill>
                            <a:blip r:embed="rId9"/>
                            <a:srcRect/>
                            <a:stretch>
                              <a:fillRect/>
                            </a:stretch>
                          </p:blipFill>
                          <p:spPr bwMode="auto">
                            <a:xfrm>
                              <a:off x="154379" y="0"/>
                              <a:ext cx="8989621" cy="6857854"/>
                            </a:xfrm>
                            <a:prstGeom prst="rect">
                              <a:avLst/>
                            </a:prstGeom>
                            <a:solidFill>
                              <a:schemeClr val="bg1"/>
                            </a:solidFill>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4" name="CasellaDiTesto 13"/>
                <p:cNvSpPr txBox="1"/>
                <p:nvPr/>
              </p:nvSpPr>
              <p:spPr>
                <a:xfrm>
                  <a:off x="1798298" y="838264"/>
                  <a:ext cx="2452198" cy="975367"/>
                </a:xfrm>
                <a:prstGeom prst="rect">
                  <a:avLst/>
                </a:prstGeom>
                <a:noFill/>
                <a:ln w="28575">
                  <a:solidFill>
                    <a:schemeClr val="tx1"/>
                  </a:solidFill>
                </a:ln>
              </p:spPr>
              <p:txBody>
                <a:bodyPr wrap="square" rtlCol="0">
                  <a:spAutoFit/>
                </a:bodyPr>
                <a:lstStyle/>
                <a:p>
                  <a:r>
                    <a:rPr lang="it-IT" sz="800" dirty="0" smtClean="0">
                      <a:latin typeface="Comic Sans MS" panose="030F0702030302020204" pitchFamily="66" charset="0"/>
                    </a:rPr>
                    <a:t>Experimental </a:t>
                  </a:r>
                  <a:r>
                    <a:rPr lang="it-IT" sz="800" dirty="0" err="1" smtClean="0">
                      <a:latin typeface="Comic Sans MS" panose="030F0702030302020204" pitchFamily="66" charset="0"/>
                    </a:rPr>
                    <a:t>value</a:t>
                  </a:r>
                  <a:endParaRPr lang="it-IT" sz="800" dirty="0" smtClean="0">
                    <a:latin typeface="Comic Sans MS" panose="030F0702030302020204" pitchFamily="66" charset="0"/>
                  </a:endParaRPr>
                </a:p>
                <a:p>
                  <a:r>
                    <a:rPr lang="it-IT" sz="800" dirty="0" smtClean="0">
                      <a:solidFill>
                        <a:srgbClr val="C00000"/>
                      </a:solidFill>
                      <a:latin typeface="Symbol" panose="05050102010706020507" pitchFamily="18" charset="2"/>
                    </a:rPr>
                    <a:t>l</a:t>
                  </a:r>
                  <a:r>
                    <a:rPr lang="it-IT" sz="800" dirty="0" smtClean="0">
                      <a:solidFill>
                        <a:srgbClr val="C00000"/>
                      </a:solidFill>
                      <a:latin typeface="Comic Sans MS" panose="030F0702030302020204" pitchFamily="66" charset="0"/>
                    </a:rPr>
                    <a:t>0 = </a:t>
                  </a:r>
                  <a14:m>
                    <m:oMath xmlns:m="http://schemas.openxmlformats.org/officeDocument/2006/math">
                      <m:r>
                        <a:rPr lang="it-IT" sz="800" b="1" i="1" dirty="0" smtClean="0">
                          <a:solidFill>
                            <a:srgbClr val="C00000"/>
                          </a:solidFill>
                          <a:latin typeface="Cambria Math" panose="02040503050406030204" pitchFamily="18" charset="0"/>
                        </a:rPr>
                        <m:t>𝟐𝟎𝟓</m:t>
                      </m:r>
                      <m:r>
                        <a:rPr lang="it-IT" sz="800" b="1" i="1" dirty="0" smtClean="0">
                          <a:solidFill>
                            <a:srgbClr val="C00000"/>
                          </a:solidFill>
                          <a:latin typeface="Cambria Math" panose="02040503050406030204" pitchFamily="18" charset="0"/>
                        </a:rPr>
                        <m:t>,</m:t>
                      </m:r>
                      <m:r>
                        <a:rPr lang="it-IT" sz="800" b="1" i="1" dirty="0" smtClean="0">
                          <a:solidFill>
                            <a:srgbClr val="C00000"/>
                          </a:solidFill>
                          <a:latin typeface="Cambria Math" panose="02040503050406030204" pitchFamily="18" charset="0"/>
                        </a:rPr>
                        <m:t>𝟎𝟒𝟖𝟕</m:t>
                      </m:r>
                      <m:r>
                        <a:rPr lang="it-IT" sz="800" b="1" i="1" dirty="0" smtClean="0">
                          <a:solidFill>
                            <a:srgbClr val="C00000"/>
                          </a:solidFill>
                          <a:latin typeface="Cambria Math" panose="02040503050406030204" pitchFamily="18" charset="0"/>
                        </a:rPr>
                        <m:t>±</m:t>
                      </m:r>
                      <m:r>
                        <a:rPr lang="it-IT" sz="800" b="1" i="1" dirty="0" smtClean="0">
                          <a:solidFill>
                            <a:srgbClr val="C00000"/>
                          </a:solidFill>
                          <a:latin typeface="Cambria Math" panose="02040503050406030204" pitchFamily="18" charset="0"/>
                        </a:rPr>
                        <m:t>𝟎</m:t>
                      </m:r>
                      <m:r>
                        <a:rPr lang="it-IT" sz="800" b="1" i="1" dirty="0" smtClean="0">
                          <a:solidFill>
                            <a:srgbClr val="C00000"/>
                          </a:solidFill>
                          <a:latin typeface="Cambria Math" panose="02040503050406030204" pitchFamily="18" charset="0"/>
                        </a:rPr>
                        <m:t>,</m:t>
                      </m:r>
                      <m:r>
                        <a:rPr lang="it-IT" sz="800" b="1" i="1" dirty="0" smtClean="0">
                          <a:solidFill>
                            <a:srgbClr val="C00000"/>
                          </a:solidFill>
                          <a:latin typeface="Cambria Math" panose="02040503050406030204" pitchFamily="18" charset="0"/>
                        </a:rPr>
                        <m:t>𝟎𝟎𝟓</m:t>
                      </m:r>
                    </m:oMath>
                  </a14:m>
                  <a:endParaRPr lang="it-IT" sz="800" b="1" dirty="0" smtClean="0">
                    <a:solidFill>
                      <a:srgbClr val="C00000"/>
                    </a:solidFill>
                    <a:latin typeface="Comic Sans MS" panose="030F0702030302020204" pitchFamily="66" charset="0"/>
                  </a:endParaRPr>
                </a:p>
                <a:p>
                  <a:r>
                    <a:rPr lang="it-IT" sz="800" dirty="0" smtClean="0">
                      <a:solidFill>
                        <a:srgbClr val="C00000"/>
                      </a:solidFill>
                      <a:latin typeface="Comic Sans MS" panose="030F0702030302020204" pitchFamily="66" charset="0"/>
                    </a:rPr>
                    <a:t>FWHM =1,15THz</a:t>
                  </a:r>
                  <a:endParaRPr lang="en-GB" sz="800" dirty="0">
                    <a:solidFill>
                      <a:srgbClr val="C00000"/>
                    </a:solidFill>
                    <a:latin typeface="Comic Sans MS" panose="030F0702030302020204" pitchFamily="66" charset="0"/>
                  </a:endParaRPr>
                </a:p>
              </p:txBody>
            </p:sp>
          </mc:Choice>
          <mc:Fallback xmlns="">
            <p:sp>
              <p:nvSpPr>
                <p:cNvPr id="14" name="CasellaDiTesto 13"/>
                <p:cNvSpPr txBox="1">
                  <a:spLocks noRot="1" noChangeAspect="1" noMove="1" noResize="1" noEditPoints="1" noAdjustHandles="1" noChangeArrowheads="1" noChangeShapeType="1" noTextEdit="1"/>
                </p:cNvSpPr>
                <p:nvPr/>
              </p:nvSpPr>
              <p:spPr>
                <a:xfrm>
                  <a:off x="1798298" y="838264"/>
                  <a:ext cx="2452198" cy="975367"/>
                </a:xfrm>
                <a:prstGeom prst="rect">
                  <a:avLst/>
                </a:prstGeom>
                <a:blipFill rotWithShape="0">
                  <a:blip r:embed="rId10"/>
                  <a:stretch>
                    <a:fillRect/>
                  </a:stretch>
                </a:blipFill>
                <a:ln w="28575">
                  <a:solidFill>
                    <a:schemeClr val="tx1"/>
                  </a:solidFill>
                </a:ln>
              </p:spPr>
              <p:txBody>
                <a:bodyPr/>
                <a:lstStyle/>
                <a:p>
                  <a:r>
                    <a:rPr lang="it-IT">
                      <a:noFill/>
                    </a:rPr>
                    <a:t> </a:t>
                  </a:r>
                </a:p>
              </p:txBody>
            </p:sp>
          </mc:Fallback>
        </mc:AlternateContent>
        <p:cxnSp>
          <p:nvCxnSpPr>
            <p:cNvPr id="15" name="Connettore 2 14"/>
            <p:cNvCxnSpPr/>
            <p:nvPr/>
          </p:nvCxnSpPr>
          <p:spPr>
            <a:xfrm flipH="1" flipV="1">
              <a:off x="4993882" y="1555671"/>
              <a:ext cx="789422" cy="129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ttangolo 15"/>
            <p:cNvSpPr/>
            <p:nvPr/>
          </p:nvSpPr>
          <p:spPr>
            <a:xfrm>
              <a:off x="5783305" y="1232308"/>
              <a:ext cx="2235789" cy="1239346"/>
            </a:xfrm>
            <a:prstGeom prst="rect">
              <a:avLst/>
            </a:prstGeom>
          </p:spPr>
          <p:txBody>
            <a:bodyPr wrap="square">
              <a:spAutoFit/>
            </a:bodyPr>
            <a:lstStyle/>
            <a:p>
              <a:r>
                <a:rPr lang="it-IT" sz="1000" dirty="0" smtClean="0">
                  <a:latin typeface="Comic Sans MS" panose="030F0702030302020204" pitchFamily="66" charset="0"/>
                </a:rPr>
                <a:t>15% </a:t>
              </a:r>
              <a:r>
                <a:rPr lang="it-IT" sz="1000" dirty="0" err="1" smtClean="0">
                  <a:latin typeface="Comic Sans MS" panose="030F0702030302020204" pitchFamily="66" charset="0"/>
                </a:rPr>
                <a:t>photoionization</a:t>
              </a:r>
              <a:r>
                <a:rPr lang="it-IT" sz="1000" dirty="0" smtClean="0">
                  <a:latin typeface="Comic Sans MS" panose="030F0702030302020204" pitchFamily="66" charset="0"/>
                </a:rPr>
                <a:t> </a:t>
              </a:r>
              <a:r>
                <a:rPr lang="it-IT" sz="1000" dirty="0" err="1" smtClean="0">
                  <a:latin typeface="Comic Sans MS" panose="030F0702030302020204" pitchFamily="66" charset="0"/>
                </a:rPr>
                <a:t>efficiency</a:t>
              </a:r>
              <a:endParaRPr lang="it-IT" sz="900" b="1" dirty="0">
                <a:solidFill>
                  <a:srgbClr val="C00000"/>
                </a:solidFill>
              </a:endParaRPr>
            </a:p>
          </p:txBody>
        </p:sp>
        <p:sp>
          <p:nvSpPr>
            <p:cNvPr id="23" name="CasellaDiTesto 22"/>
            <p:cNvSpPr txBox="1"/>
            <p:nvPr/>
          </p:nvSpPr>
          <p:spPr>
            <a:xfrm>
              <a:off x="1819334" y="2038227"/>
              <a:ext cx="2431162" cy="1658122"/>
            </a:xfrm>
            <a:prstGeom prst="rect">
              <a:avLst/>
            </a:prstGeom>
            <a:noFill/>
          </p:spPr>
          <p:txBody>
            <a:bodyPr wrap="square" rtlCol="0">
              <a:spAutoFit/>
            </a:bodyPr>
            <a:lstStyle/>
            <a:p>
              <a:r>
                <a:rPr lang="it-IT" sz="900" dirty="0" err="1" smtClean="0">
                  <a:latin typeface="Comic Sans MS" panose="030F0702030302020204" pitchFamily="66" charset="0"/>
                </a:rPr>
                <a:t>Theoretical</a:t>
              </a:r>
              <a:r>
                <a:rPr lang="it-IT" sz="900" dirty="0" smtClean="0">
                  <a:latin typeface="Comic Sans MS" panose="030F0702030302020204" pitchFamily="66" charset="0"/>
                </a:rPr>
                <a:t> </a:t>
              </a:r>
              <a:r>
                <a:rPr lang="it-IT" sz="900" dirty="0" err="1" smtClean="0">
                  <a:latin typeface="Comic Sans MS" panose="030F0702030302020204" pitchFamily="66" charset="0"/>
                </a:rPr>
                <a:t>value</a:t>
              </a:r>
              <a:endParaRPr lang="it-IT" sz="900" dirty="0" smtClean="0">
                <a:latin typeface="Comic Sans MS" panose="030F0702030302020204" pitchFamily="66" charset="0"/>
              </a:endParaRPr>
            </a:p>
            <a:p>
              <a:r>
                <a:rPr lang="it-IT" sz="900" b="1" dirty="0" smtClean="0">
                  <a:latin typeface="Symbol" panose="05050102010706020507" pitchFamily="18" charset="2"/>
                </a:rPr>
                <a:t>l</a:t>
              </a:r>
              <a:r>
                <a:rPr lang="it-IT" sz="900" b="1" dirty="0" smtClean="0">
                  <a:latin typeface="Comic Sans MS" panose="030F0702030302020204" pitchFamily="66" charset="0"/>
                </a:rPr>
                <a:t>0 = 205,0474</a:t>
              </a:r>
            </a:p>
            <a:p>
              <a:r>
                <a:rPr lang="it-IT" sz="900" dirty="0" smtClean="0">
                  <a:latin typeface="Comic Sans MS" panose="030F0702030302020204" pitchFamily="66" charset="0"/>
                </a:rPr>
                <a:t>(Ruggero Caravita, Fabrizio Castelli, Fabio Villa)</a:t>
              </a:r>
            </a:p>
          </p:txBody>
        </p:sp>
      </p:grpSp>
      <p:sp>
        <p:nvSpPr>
          <p:cNvPr id="17" name="Rettangolo 16"/>
          <p:cNvSpPr/>
          <p:nvPr/>
        </p:nvSpPr>
        <p:spPr>
          <a:xfrm rot="19696823">
            <a:off x="1287178" y="3900397"/>
            <a:ext cx="2318306" cy="400110"/>
          </a:xfrm>
          <a:prstGeom prst="rect">
            <a:avLst/>
          </a:prstGeom>
          <a:noFill/>
          <a:scene3d>
            <a:camera prst="perspectiveRight"/>
            <a:lightRig rig="threePt" dir="t"/>
          </a:scene3d>
        </p:spPr>
        <p:txBody>
          <a:bodyPr wrap="square" lIns="91440" tIns="45720" rIns="91440" bIns="45720">
            <a:spAutoFit/>
          </a:bodyPr>
          <a:lstStyle/>
          <a:p>
            <a:pPr algn="ctr"/>
            <a:r>
              <a:rPr lang="it-IT" sz="2000" b="1" dirty="0" err="1" smtClean="0">
                <a:ln w="22225">
                  <a:solidFill>
                    <a:schemeClr val="accent2">
                      <a:alpha val="30000"/>
                    </a:schemeClr>
                  </a:solidFill>
                  <a:prstDash val="solid"/>
                </a:ln>
                <a:solidFill>
                  <a:schemeClr val="accent2">
                    <a:lumMod val="60000"/>
                    <a:lumOff val="40000"/>
                    <a:alpha val="30000"/>
                  </a:schemeClr>
                </a:solidFill>
                <a:latin typeface="Comic Sans MS" panose="030F0702030302020204" pitchFamily="66" charset="0"/>
              </a:rPr>
              <a:t>preliminary</a:t>
            </a:r>
            <a:endParaRPr lang="it-IT" sz="2000" b="1" dirty="0">
              <a:ln w="22225">
                <a:solidFill>
                  <a:schemeClr val="accent2">
                    <a:alpha val="30000"/>
                  </a:schemeClr>
                </a:solidFill>
                <a:prstDash val="solid"/>
              </a:ln>
              <a:solidFill>
                <a:schemeClr val="accent2">
                  <a:lumMod val="60000"/>
                  <a:lumOff val="40000"/>
                  <a:alpha val="30000"/>
                </a:schemeClr>
              </a:solidFill>
            </a:endParaRPr>
          </a:p>
        </p:txBody>
      </p:sp>
      <p:sp>
        <p:nvSpPr>
          <p:cNvPr id="24" name="Rettangolo 23"/>
          <p:cNvSpPr/>
          <p:nvPr/>
        </p:nvSpPr>
        <p:spPr>
          <a:xfrm rot="19696823">
            <a:off x="5572201" y="4012481"/>
            <a:ext cx="2318306" cy="400110"/>
          </a:xfrm>
          <a:prstGeom prst="rect">
            <a:avLst/>
          </a:prstGeom>
          <a:noFill/>
          <a:scene3d>
            <a:camera prst="perspectiveRight"/>
            <a:lightRig rig="threePt" dir="t"/>
          </a:scene3d>
        </p:spPr>
        <p:txBody>
          <a:bodyPr wrap="square" lIns="91440" tIns="45720" rIns="91440" bIns="45720">
            <a:spAutoFit/>
          </a:bodyPr>
          <a:lstStyle/>
          <a:p>
            <a:pPr algn="ctr"/>
            <a:r>
              <a:rPr lang="it-IT" sz="2000" b="1" dirty="0" err="1" smtClean="0">
                <a:ln w="22225">
                  <a:solidFill>
                    <a:schemeClr val="accent2">
                      <a:alpha val="30000"/>
                    </a:schemeClr>
                  </a:solidFill>
                  <a:prstDash val="solid"/>
                </a:ln>
                <a:solidFill>
                  <a:schemeClr val="accent2">
                    <a:lumMod val="60000"/>
                    <a:lumOff val="40000"/>
                    <a:alpha val="30000"/>
                  </a:schemeClr>
                </a:solidFill>
                <a:latin typeface="Comic Sans MS" panose="030F0702030302020204" pitchFamily="66" charset="0"/>
              </a:rPr>
              <a:t>preliminary</a:t>
            </a:r>
            <a:endParaRPr lang="it-IT" sz="2000" b="1" dirty="0">
              <a:ln w="22225">
                <a:solidFill>
                  <a:schemeClr val="accent2">
                    <a:alpha val="30000"/>
                  </a:schemeClr>
                </a:solidFill>
                <a:prstDash val="solid"/>
              </a:ln>
              <a:solidFill>
                <a:schemeClr val="accent2">
                  <a:lumMod val="60000"/>
                  <a:lumOff val="40000"/>
                  <a:alpha val="30000"/>
                </a:schemeClr>
              </a:solidFill>
            </a:endParaRPr>
          </a:p>
        </p:txBody>
      </p:sp>
      <p:sp>
        <p:nvSpPr>
          <p:cNvPr id="2" name="Segnaposto data 1"/>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solidFill>
                  <a:prstClr val="black">
                    <a:tint val="75000"/>
                  </a:prstClr>
                </a:solidFill>
              </a:rPr>
              <a:pPr/>
              <a:t>24</a:t>
            </a:fld>
            <a:endParaRPr lang="en-GB">
              <a:solidFill>
                <a:prstClr val="black">
                  <a:tint val="75000"/>
                </a:prstClr>
              </a:solidFill>
            </a:endParaRPr>
          </a:p>
        </p:txBody>
      </p:sp>
    </p:spTree>
    <p:extLst>
      <p:ext uri="{BB962C8B-B14F-4D97-AF65-F5344CB8AC3E}">
        <p14:creationId xmlns:p14="http://schemas.microsoft.com/office/powerpoint/2010/main" val="2195421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516776" y="149766"/>
            <a:ext cx="6216766" cy="707886"/>
          </a:xfrm>
          <a:prstGeom prst="rect">
            <a:avLst/>
          </a:prstGeom>
        </p:spPr>
        <p:txBody>
          <a:bodyPr wrap="none">
            <a:spAutoFit/>
          </a:bodyPr>
          <a:lstStyle/>
          <a:p>
            <a:r>
              <a:rPr lang="en-GB" sz="4000" b="1" dirty="0" smtClean="0">
                <a:solidFill>
                  <a:srgbClr val="0070C0"/>
                </a:solidFill>
                <a:latin typeface="Comic Sans MS" panose="030F0702030302020204" pitchFamily="66" charset="0"/>
              </a:rPr>
              <a:t>Conclusions &amp; next goals</a:t>
            </a:r>
            <a:endParaRPr lang="it-IT" sz="4000" dirty="0">
              <a:solidFill>
                <a:srgbClr val="0070C0"/>
              </a:solidFill>
            </a:endParaRPr>
          </a:p>
        </p:txBody>
      </p:sp>
      <p:sp>
        <p:nvSpPr>
          <p:cNvPr id="2" name="CasellaDiTesto 1"/>
          <p:cNvSpPr txBox="1"/>
          <p:nvPr/>
        </p:nvSpPr>
        <p:spPr>
          <a:xfrm>
            <a:off x="946297" y="4543396"/>
            <a:ext cx="7400262" cy="1138773"/>
          </a:xfrm>
          <a:prstGeom prst="rect">
            <a:avLst/>
          </a:prstGeom>
          <a:noFill/>
        </p:spPr>
        <p:txBody>
          <a:bodyPr wrap="square" rtlCol="0">
            <a:spAutoFit/>
          </a:bodyPr>
          <a:lstStyle/>
          <a:p>
            <a:pPr algn="ctr"/>
            <a:r>
              <a:rPr lang="it-IT" sz="2000" dirty="0" err="1" smtClean="0">
                <a:solidFill>
                  <a:srgbClr val="002060"/>
                </a:solidFill>
                <a:latin typeface="Comic Sans MS" panose="030F0702030302020204" pitchFamily="66" charset="0"/>
              </a:rPr>
              <a:t>Main</a:t>
            </a:r>
            <a:r>
              <a:rPr lang="it-IT" sz="2000" dirty="0" smtClean="0">
                <a:solidFill>
                  <a:srgbClr val="002060"/>
                </a:solidFill>
                <a:latin typeface="Comic Sans MS" panose="030F0702030302020204" pitchFamily="66" charset="0"/>
              </a:rPr>
              <a:t> </a:t>
            </a:r>
            <a:r>
              <a:rPr lang="it-IT" sz="2000" dirty="0" err="1" smtClean="0">
                <a:solidFill>
                  <a:srgbClr val="002060"/>
                </a:solidFill>
                <a:latin typeface="Comic Sans MS" panose="030F0702030302020204" pitchFamily="66" charset="0"/>
              </a:rPr>
              <a:t>magnet</a:t>
            </a:r>
            <a:r>
              <a:rPr lang="it-IT" sz="2000" dirty="0" smtClean="0">
                <a:solidFill>
                  <a:srgbClr val="002060"/>
                </a:solidFill>
                <a:latin typeface="Comic Sans MS" panose="030F0702030302020204" pitchFamily="66" charset="0"/>
              </a:rPr>
              <a:t> (1T)</a:t>
            </a:r>
          </a:p>
          <a:p>
            <a:pPr marL="285750" indent="-285750">
              <a:buFont typeface="Arial" panose="020B0604020202020204" pitchFamily="34" charset="0"/>
              <a:buChar char="•"/>
            </a:pPr>
            <a:r>
              <a:rPr lang="it-IT" sz="1600" dirty="0" smtClean="0">
                <a:latin typeface="Comic Sans MS" panose="030F0702030302020204" pitchFamily="66" charset="0"/>
              </a:rPr>
              <a:t>Off-</a:t>
            </a:r>
            <a:r>
              <a:rPr lang="it-IT" sz="1600" dirty="0" err="1" smtClean="0">
                <a:latin typeface="Comic Sans MS" panose="030F0702030302020204" pitchFamily="66" charset="0"/>
              </a:rPr>
              <a:t>axis</a:t>
            </a:r>
            <a:r>
              <a:rPr lang="it-IT" sz="1600" dirty="0" smtClean="0">
                <a:latin typeface="Comic Sans MS" panose="030F0702030302020204" pitchFamily="66" charset="0"/>
              </a:rPr>
              <a:t> </a:t>
            </a:r>
            <a:r>
              <a:rPr lang="it-IT" sz="1600" dirty="0" err="1" smtClean="0">
                <a:latin typeface="Comic Sans MS" panose="030F0702030302020204" pitchFamily="66" charset="0"/>
              </a:rPr>
              <a:t>recapture</a:t>
            </a:r>
            <a:r>
              <a:rPr lang="it-IT" sz="1600" dirty="0" smtClean="0">
                <a:latin typeface="Comic Sans MS" panose="030F0702030302020204" pitchFamily="66" charset="0"/>
              </a:rPr>
              <a:t> of </a:t>
            </a:r>
            <a:r>
              <a:rPr lang="it-IT" sz="1600" dirty="0" err="1" smtClean="0">
                <a:latin typeface="Comic Sans MS" panose="030F0702030302020204" pitchFamily="66" charset="0"/>
              </a:rPr>
              <a:t>positrons</a:t>
            </a:r>
            <a:r>
              <a:rPr lang="it-IT" sz="1600" dirty="0" smtClean="0">
                <a:latin typeface="Comic Sans MS" panose="030F0702030302020204" pitchFamily="66" charset="0"/>
              </a:rPr>
              <a:t>: for Ps production inside the 1T </a:t>
            </a:r>
            <a:r>
              <a:rPr lang="it-IT" sz="1600" dirty="0" err="1" smtClean="0">
                <a:latin typeface="Comic Sans MS" panose="030F0702030302020204" pitchFamily="66" charset="0"/>
              </a:rPr>
              <a:t>magnet</a:t>
            </a:r>
            <a:endParaRPr lang="it-IT" sz="1600" dirty="0" smtClean="0">
              <a:latin typeface="Comic Sans MS" panose="030F0702030302020204" pitchFamily="66" charset="0"/>
            </a:endParaRPr>
          </a:p>
          <a:p>
            <a:pPr marL="285750" indent="-285750">
              <a:buFont typeface="Arial" panose="020B0604020202020204" pitchFamily="34" charset="0"/>
              <a:buChar char="•"/>
            </a:pPr>
            <a:r>
              <a:rPr lang="it-IT" sz="1600" dirty="0" smtClean="0">
                <a:latin typeface="Comic Sans MS" panose="030F0702030302020204" pitchFamily="66" charset="0"/>
              </a:rPr>
              <a:t>Ps </a:t>
            </a:r>
            <a:r>
              <a:rPr lang="it-IT" sz="1600" dirty="0" err="1" smtClean="0">
                <a:latin typeface="Comic Sans MS" panose="030F0702030302020204" pitchFamily="66" charset="0"/>
              </a:rPr>
              <a:t>excitation</a:t>
            </a:r>
            <a:r>
              <a:rPr lang="it-IT" sz="1600" dirty="0" smtClean="0">
                <a:latin typeface="Comic Sans MS" panose="030F0702030302020204" pitchFamily="66" charset="0"/>
              </a:rPr>
              <a:t> in the 1T </a:t>
            </a:r>
            <a:r>
              <a:rPr lang="it-IT" sz="1600" dirty="0" err="1" smtClean="0">
                <a:latin typeface="Comic Sans MS" panose="030F0702030302020204" pitchFamily="66" charset="0"/>
              </a:rPr>
              <a:t>magnet</a:t>
            </a:r>
            <a:endParaRPr lang="it-IT" sz="1600" dirty="0" smtClean="0">
              <a:latin typeface="Comic Sans MS" panose="030F0702030302020204" pitchFamily="66" charset="0"/>
            </a:endParaRPr>
          </a:p>
          <a:p>
            <a:pPr marL="285750" indent="-285750">
              <a:buFont typeface="Arial" panose="020B0604020202020204" pitchFamily="34" charset="0"/>
              <a:buChar char="•"/>
            </a:pPr>
            <a:r>
              <a:rPr lang="it-IT" sz="1600" dirty="0" smtClean="0">
                <a:latin typeface="Comic Sans MS" panose="030F0702030302020204" pitchFamily="66" charset="0"/>
              </a:rPr>
              <a:t>Antihydrogen production in the production </a:t>
            </a:r>
            <a:r>
              <a:rPr lang="it-IT" sz="1600" dirty="0" err="1" smtClean="0">
                <a:latin typeface="Comic Sans MS" panose="030F0702030302020204" pitchFamily="66" charset="0"/>
              </a:rPr>
              <a:t>trap</a:t>
            </a:r>
            <a:endParaRPr lang="it-IT" sz="1600" dirty="0">
              <a:latin typeface="Comic Sans MS" panose="030F0702030302020204" pitchFamily="66" charset="0"/>
            </a:endParaRPr>
          </a:p>
        </p:txBody>
      </p:sp>
      <p:sp>
        <p:nvSpPr>
          <p:cNvPr id="20" name="CasellaDiTesto 19"/>
          <p:cNvSpPr txBox="1"/>
          <p:nvPr/>
        </p:nvSpPr>
        <p:spPr>
          <a:xfrm>
            <a:off x="946295" y="5638805"/>
            <a:ext cx="7862775" cy="892552"/>
          </a:xfrm>
          <a:prstGeom prst="rect">
            <a:avLst/>
          </a:prstGeom>
          <a:noFill/>
        </p:spPr>
        <p:txBody>
          <a:bodyPr wrap="square" rtlCol="0">
            <a:spAutoFit/>
          </a:bodyPr>
          <a:lstStyle/>
          <a:p>
            <a:pPr algn="ctr"/>
            <a:r>
              <a:rPr lang="it-IT" sz="2000" dirty="0" err="1">
                <a:solidFill>
                  <a:srgbClr val="002060"/>
                </a:solidFill>
                <a:latin typeface="Comic Sans MS" panose="030F0702030302020204" pitchFamily="66" charset="0"/>
              </a:rPr>
              <a:t>E</a:t>
            </a:r>
            <a:r>
              <a:rPr lang="it-IT" sz="2000" dirty="0" err="1" smtClean="0">
                <a:solidFill>
                  <a:srgbClr val="002060"/>
                </a:solidFill>
                <a:latin typeface="Comic Sans MS" panose="030F0702030302020204" pitchFamily="66" charset="0"/>
              </a:rPr>
              <a:t>xternal</a:t>
            </a:r>
            <a:r>
              <a:rPr lang="it-IT" sz="2000" dirty="0" smtClean="0">
                <a:solidFill>
                  <a:srgbClr val="002060"/>
                </a:solidFill>
                <a:latin typeface="Comic Sans MS" panose="030F0702030302020204" pitchFamily="66" charset="0"/>
              </a:rPr>
              <a:t> Ps </a:t>
            </a:r>
            <a:r>
              <a:rPr lang="it-IT" sz="2000" dirty="0" err="1" smtClean="0">
                <a:solidFill>
                  <a:srgbClr val="002060"/>
                </a:solidFill>
                <a:latin typeface="Comic Sans MS" panose="030F0702030302020204" pitchFamily="66" charset="0"/>
              </a:rPr>
              <a:t>Experimental</a:t>
            </a:r>
            <a:r>
              <a:rPr lang="it-IT" sz="2000" dirty="0" smtClean="0">
                <a:solidFill>
                  <a:srgbClr val="002060"/>
                </a:solidFill>
                <a:latin typeface="Comic Sans MS" panose="030F0702030302020204" pitchFamily="66" charset="0"/>
              </a:rPr>
              <a:t> </a:t>
            </a:r>
            <a:r>
              <a:rPr lang="it-IT" sz="2000" dirty="0" err="1" smtClean="0">
                <a:solidFill>
                  <a:srgbClr val="002060"/>
                </a:solidFill>
                <a:latin typeface="Comic Sans MS" panose="030F0702030302020204" pitchFamily="66" charset="0"/>
              </a:rPr>
              <a:t>Chamber</a:t>
            </a:r>
            <a:endParaRPr lang="it-IT" sz="2000" dirty="0" smtClean="0">
              <a:solidFill>
                <a:srgbClr val="002060"/>
              </a:solidFill>
              <a:latin typeface="Comic Sans MS" panose="030F0702030302020204" pitchFamily="66" charset="0"/>
            </a:endParaRPr>
          </a:p>
          <a:p>
            <a:pPr marL="285750" indent="-285750">
              <a:buFont typeface="Arial" panose="020B0604020202020204" pitchFamily="34" charset="0"/>
              <a:buChar char="•"/>
            </a:pPr>
            <a:r>
              <a:rPr lang="it-IT" sz="1600" dirty="0" err="1" smtClean="0">
                <a:latin typeface="Comic Sans MS" panose="030F0702030302020204" pitchFamily="66" charset="0"/>
              </a:rPr>
              <a:t>Deeper</a:t>
            </a:r>
            <a:r>
              <a:rPr lang="it-IT" sz="1600" dirty="0" smtClean="0">
                <a:latin typeface="Comic Sans MS" panose="030F0702030302020204" pitchFamily="66" charset="0"/>
              </a:rPr>
              <a:t> </a:t>
            </a:r>
            <a:r>
              <a:rPr lang="it-IT" sz="1600" dirty="0" err="1" smtClean="0">
                <a:latin typeface="Comic Sans MS" panose="030F0702030302020204" pitchFamily="66" charset="0"/>
              </a:rPr>
              <a:t>study</a:t>
            </a:r>
            <a:r>
              <a:rPr lang="it-IT" sz="1600" dirty="0" smtClean="0">
                <a:latin typeface="Comic Sans MS" panose="030F0702030302020204" pitchFamily="66" charset="0"/>
              </a:rPr>
              <a:t> on </a:t>
            </a:r>
            <a:r>
              <a:rPr lang="it-IT" sz="1600" dirty="0" err="1" smtClean="0">
                <a:latin typeface="Comic Sans MS" panose="030F0702030302020204" pitchFamily="66" charset="0"/>
              </a:rPr>
              <a:t>Rydberg</a:t>
            </a:r>
            <a:r>
              <a:rPr lang="it-IT" sz="1600" dirty="0" smtClean="0">
                <a:latin typeface="Comic Sans MS" panose="030F0702030302020204" pitchFamily="66" charset="0"/>
              </a:rPr>
              <a:t> </a:t>
            </a:r>
            <a:r>
              <a:rPr lang="it-IT" sz="1600" dirty="0" err="1" smtClean="0">
                <a:latin typeface="Comic Sans MS" panose="030F0702030302020204" pitchFamily="66" charset="0"/>
              </a:rPr>
              <a:t>excitation</a:t>
            </a:r>
            <a:r>
              <a:rPr lang="it-IT" sz="1600" dirty="0" smtClean="0">
                <a:latin typeface="Comic Sans MS" panose="030F0702030302020204" pitchFamily="66" charset="0"/>
              </a:rPr>
              <a:t> </a:t>
            </a:r>
            <a:r>
              <a:rPr lang="it-IT" sz="1600" dirty="0" err="1" smtClean="0">
                <a:latin typeface="Comic Sans MS" panose="030F0702030302020204" pitchFamily="66" charset="0"/>
              </a:rPr>
              <a:t>efficiencies</a:t>
            </a:r>
            <a:endParaRPr lang="it-IT" sz="1600" dirty="0" smtClean="0">
              <a:latin typeface="Comic Sans MS" panose="030F0702030302020204" pitchFamily="66" charset="0"/>
            </a:endParaRPr>
          </a:p>
          <a:p>
            <a:pPr marL="285750" indent="-285750">
              <a:buFont typeface="Arial" panose="020B0604020202020204" pitchFamily="34" charset="0"/>
              <a:buChar char="•"/>
            </a:pPr>
            <a:r>
              <a:rPr lang="it-IT" sz="1600" dirty="0" err="1" smtClean="0">
                <a:latin typeface="Comic Sans MS" panose="030F0702030302020204" pitchFamily="66" charset="0"/>
              </a:rPr>
              <a:t>Resonance</a:t>
            </a:r>
            <a:r>
              <a:rPr lang="it-IT" sz="1600" dirty="0" smtClean="0">
                <a:latin typeface="Comic Sans MS" panose="030F0702030302020204" pitchFamily="66" charset="0"/>
              </a:rPr>
              <a:t> </a:t>
            </a:r>
            <a:r>
              <a:rPr lang="it-IT" sz="1600" dirty="0" err="1" smtClean="0">
                <a:latin typeface="Comic Sans MS" panose="030F0702030302020204" pitchFamily="66" charset="0"/>
              </a:rPr>
              <a:t>studies</a:t>
            </a:r>
            <a:r>
              <a:rPr lang="it-IT" sz="1600" dirty="0" smtClean="0">
                <a:latin typeface="Comic Sans MS" panose="030F0702030302020204" pitchFamily="66" charset="0"/>
              </a:rPr>
              <a:t> for </a:t>
            </a:r>
            <a:r>
              <a:rPr lang="it-IT" sz="1600" dirty="0" err="1" smtClean="0">
                <a:latin typeface="Comic Sans MS" panose="030F0702030302020204" pitchFamily="66" charset="0"/>
              </a:rPr>
              <a:t>chosing</a:t>
            </a:r>
            <a:r>
              <a:rPr lang="it-IT" sz="1600" dirty="0" smtClean="0">
                <a:latin typeface="Comic Sans MS" panose="030F0702030302020204" pitchFamily="66" charset="0"/>
              </a:rPr>
              <a:t> the best Ps </a:t>
            </a:r>
            <a:r>
              <a:rPr lang="it-IT" sz="1600" dirty="0" err="1" smtClean="0">
                <a:latin typeface="Comic Sans MS" panose="030F0702030302020204" pitchFamily="66" charset="0"/>
              </a:rPr>
              <a:t>converter</a:t>
            </a:r>
            <a:r>
              <a:rPr lang="it-IT" sz="1600" dirty="0" smtClean="0">
                <a:latin typeface="Comic Sans MS" panose="030F0702030302020204" pitchFamily="66" charset="0"/>
              </a:rPr>
              <a:t> for the 1T </a:t>
            </a:r>
            <a:r>
              <a:rPr lang="it-IT" sz="1600" dirty="0" err="1" smtClean="0">
                <a:latin typeface="Comic Sans MS" panose="030F0702030302020204" pitchFamily="66" charset="0"/>
              </a:rPr>
              <a:t>magnet</a:t>
            </a:r>
            <a:endParaRPr lang="it-IT" sz="1600" dirty="0" smtClean="0">
              <a:latin typeface="Comic Sans MS" panose="030F0702030302020204" pitchFamily="66" charset="0"/>
            </a:endParaRPr>
          </a:p>
        </p:txBody>
      </p:sp>
      <p:sp>
        <p:nvSpPr>
          <p:cNvPr id="21" name="CasellaDiTesto 20"/>
          <p:cNvSpPr txBox="1"/>
          <p:nvPr/>
        </p:nvSpPr>
        <p:spPr>
          <a:xfrm>
            <a:off x="489095" y="737917"/>
            <a:ext cx="8463519" cy="461665"/>
          </a:xfrm>
          <a:prstGeom prst="rect">
            <a:avLst/>
          </a:prstGeom>
          <a:noFill/>
        </p:spPr>
        <p:txBody>
          <a:bodyPr wrap="square" rtlCol="0">
            <a:spAutoFit/>
          </a:bodyPr>
          <a:lstStyle/>
          <a:p>
            <a:pPr algn="ctr"/>
            <a:r>
              <a:rPr lang="it-IT" sz="2400" b="1" dirty="0" smtClean="0">
                <a:solidFill>
                  <a:srgbClr val="002060"/>
                </a:solidFill>
                <a:latin typeface="Comic Sans MS" panose="030F0702030302020204" pitchFamily="66" charset="0"/>
              </a:rPr>
              <a:t>CURRENT STATUS</a:t>
            </a:r>
            <a:endParaRPr lang="it-IT" sz="2400" dirty="0" smtClean="0">
              <a:latin typeface="Comic Sans MS" panose="030F0702030302020204" pitchFamily="66" charset="0"/>
            </a:endParaRPr>
          </a:p>
        </p:txBody>
      </p:sp>
      <p:sp>
        <p:nvSpPr>
          <p:cNvPr id="4" name="Rettangolo 3"/>
          <p:cNvSpPr/>
          <p:nvPr/>
        </p:nvSpPr>
        <p:spPr>
          <a:xfrm>
            <a:off x="2339161" y="2207889"/>
            <a:ext cx="4763386" cy="400110"/>
          </a:xfrm>
          <a:prstGeom prst="rect">
            <a:avLst/>
          </a:prstGeom>
        </p:spPr>
        <p:txBody>
          <a:bodyPr wrap="square">
            <a:spAutoFit/>
          </a:bodyPr>
          <a:lstStyle/>
          <a:p>
            <a:pPr algn="ctr"/>
            <a:r>
              <a:rPr lang="it-IT" sz="2000" dirty="0" err="1" smtClean="0">
                <a:solidFill>
                  <a:srgbClr val="002060"/>
                </a:solidFill>
                <a:latin typeface="Comic Sans MS" panose="030F0702030302020204" pitchFamily="66" charset="0"/>
              </a:rPr>
              <a:t>Positrons</a:t>
            </a:r>
            <a:endParaRPr lang="it-IT" sz="2000" dirty="0">
              <a:solidFill>
                <a:srgbClr val="00206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Rettangolo 4"/>
              <p:cNvSpPr/>
              <p:nvPr/>
            </p:nvSpPr>
            <p:spPr>
              <a:xfrm>
                <a:off x="946298" y="1520236"/>
                <a:ext cx="4348717" cy="741037"/>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r>
                      <a:rPr lang="it-IT" sz="1400" i="1" dirty="0">
                        <a:latin typeface="Cambria Math" panose="02040503050406030204" pitchFamily="18" charset="0"/>
                      </a:rPr>
                      <m:t>1.3%</m:t>
                    </m:r>
                  </m:oMath>
                </a14:m>
                <a:r>
                  <a:rPr lang="it-IT" sz="1400" dirty="0">
                    <a:latin typeface="Comic Sans MS" panose="030F0702030302020204" pitchFamily="66" charset="0"/>
                  </a:rPr>
                  <a:t> catching efficiency obtained at 9 kV, corresponding to around </a:t>
                </a:r>
                <a14:m>
                  <m:oMath xmlns:m="http://schemas.openxmlformats.org/officeDocument/2006/math">
                    <m:r>
                      <a:rPr lang="it-IT" sz="1400" i="1">
                        <a:latin typeface="Cambria Math"/>
                      </a:rPr>
                      <m:t>4⋅</m:t>
                    </m:r>
                    <m:sSup>
                      <m:sSupPr>
                        <m:ctrlPr>
                          <a:rPr lang="it-IT" sz="1400" i="1">
                            <a:latin typeface="Cambria Math" panose="02040503050406030204" pitchFamily="18" charset="0"/>
                          </a:rPr>
                        </m:ctrlPr>
                      </m:sSupPr>
                      <m:e>
                        <m:r>
                          <a:rPr lang="it-IT" sz="1400" i="1">
                            <a:latin typeface="Cambria Math"/>
                          </a:rPr>
                          <m:t>10</m:t>
                        </m:r>
                      </m:e>
                      <m:sup>
                        <m:r>
                          <a:rPr lang="it-IT" sz="1400" i="1">
                            <a:latin typeface="Cambria Math"/>
                          </a:rPr>
                          <m:t>5</m:t>
                        </m:r>
                      </m:sup>
                    </m:sSup>
                  </m:oMath>
                </a14:m>
                <a:r>
                  <a:rPr lang="it-IT" sz="1400" dirty="0">
                    <a:latin typeface="Comic Sans MS" panose="030F0702030302020204" pitchFamily="66" charset="0"/>
                  </a:rPr>
                  <a:t> pbars</a:t>
                </a:r>
              </a:p>
              <a:p>
                <a:pPr marL="285750" indent="-285750">
                  <a:buFont typeface="Arial" panose="020B0604020202020204" pitchFamily="34" charset="0"/>
                  <a:buChar char="•"/>
                </a:pPr>
                <a:r>
                  <a:rPr lang="it-IT" sz="1400" dirty="0">
                    <a:latin typeface="Comic Sans MS" panose="030F0702030302020204" pitchFamily="66" charset="0"/>
                  </a:rPr>
                  <a:t>Antiprotons </a:t>
                </a:r>
                <a:r>
                  <a:rPr lang="it-IT" sz="1400" dirty="0" err="1">
                    <a:latin typeface="Comic Sans MS" panose="030F0702030302020204" pitchFamily="66" charset="0"/>
                  </a:rPr>
                  <a:t>stored</a:t>
                </a:r>
                <a:r>
                  <a:rPr lang="it-IT" sz="1400" dirty="0">
                    <a:latin typeface="Comic Sans MS" panose="030F0702030302020204" pitchFamily="66" charset="0"/>
                  </a:rPr>
                  <a:t> with a </a:t>
                </a:r>
                <a:r>
                  <a:rPr lang="it-IT" sz="1400" dirty="0" err="1">
                    <a:latin typeface="Comic Sans MS" panose="030F0702030302020204" pitchFamily="66" charset="0"/>
                  </a:rPr>
                  <a:t>lifetime</a:t>
                </a:r>
                <a:r>
                  <a:rPr lang="it-IT" sz="1400" dirty="0">
                    <a:latin typeface="Comic Sans MS" panose="030F0702030302020204" pitchFamily="66" charset="0"/>
                  </a:rPr>
                  <a:t> </a:t>
                </a:r>
                <a14:m>
                  <m:oMath xmlns:m="http://schemas.openxmlformats.org/officeDocument/2006/math">
                    <m:r>
                      <a:rPr lang="it-IT" sz="1400" i="1">
                        <a:latin typeface="Cambria Math" panose="02040503050406030204" pitchFamily="18" charset="0"/>
                        <a:ea typeface="Cambria Math" panose="02040503050406030204" pitchFamily="18" charset="0"/>
                      </a:rPr>
                      <m:t>𝜏</m:t>
                    </m:r>
                    <m:r>
                      <a:rPr lang="it-IT" sz="1400" i="1">
                        <a:latin typeface="Cambria Math" panose="02040503050406030204" pitchFamily="18" charset="0"/>
                        <a:ea typeface="Cambria Math" panose="02040503050406030204" pitchFamily="18" charset="0"/>
                      </a:rPr>
                      <m:t>=13</m:t>
                    </m:r>
                    <m:r>
                      <a:rPr lang="it-IT" sz="1400" i="1">
                        <a:latin typeface="Cambria Math" panose="02040503050406030204" pitchFamily="18" charset="0"/>
                        <a:ea typeface="Cambria Math" panose="02040503050406030204" pitchFamily="18" charset="0"/>
                      </a:rPr>
                      <m:t>𝑚𝑖𝑛</m:t>
                    </m:r>
                  </m:oMath>
                </a14:m>
                <a:endParaRPr lang="it-IT" sz="1400" dirty="0">
                  <a:latin typeface="Comic Sans MS" panose="030F0702030302020204" pitchFamily="66"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946298" y="1520236"/>
                <a:ext cx="4348717" cy="741037"/>
              </a:xfrm>
              <a:prstGeom prst="rect">
                <a:avLst/>
              </a:prstGeom>
              <a:blipFill rotWithShape="0">
                <a:blip r:embed="rId3"/>
                <a:stretch>
                  <a:fillRect l="-140" t="-820" b="-7377"/>
                </a:stretch>
              </a:blipFill>
            </p:spPr>
            <p:txBody>
              <a:bodyPr/>
              <a:lstStyle/>
              <a:p>
                <a:r>
                  <a:rPr lang="it-IT">
                    <a:noFill/>
                  </a:rPr>
                  <a:t> </a:t>
                </a:r>
              </a:p>
            </p:txBody>
          </p:sp>
        </mc:Fallback>
      </mc:AlternateContent>
      <p:sp>
        <p:nvSpPr>
          <p:cNvPr id="9" name="Rettangolo 8"/>
          <p:cNvSpPr/>
          <p:nvPr/>
        </p:nvSpPr>
        <p:spPr>
          <a:xfrm>
            <a:off x="5385390" y="1520236"/>
            <a:ext cx="2635233" cy="523220"/>
          </a:xfrm>
          <a:prstGeom prst="rect">
            <a:avLst/>
          </a:prstGeom>
        </p:spPr>
        <p:txBody>
          <a:bodyPr wrap="square">
            <a:spAutoFit/>
          </a:bodyPr>
          <a:lstStyle/>
          <a:p>
            <a:pPr marL="285750" indent="-285750">
              <a:buFont typeface="Arial" panose="020B0604020202020204" pitchFamily="34" charset="0"/>
              <a:buChar char="•"/>
            </a:pPr>
            <a:r>
              <a:rPr lang="it-IT" sz="1400" dirty="0">
                <a:latin typeface="Comic Sans MS" panose="030F0702030302020204" pitchFamily="66" charset="0"/>
              </a:rPr>
              <a:t>90% </a:t>
            </a:r>
            <a:r>
              <a:rPr lang="it-IT" sz="1400" dirty="0" err="1">
                <a:latin typeface="Comic Sans MS" panose="030F0702030302020204" pitchFamily="66" charset="0"/>
              </a:rPr>
              <a:t>cooling</a:t>
            </a:r>
            <a:r>
              <a:rPr lang="it-IT" sz="1400" dirty="0">
                <a:latin typeface="Comic Sans MS" panose="030F0702030302020204" pitchFamily="66" charset="0"/>
              </a:rPr>
              <a:t> </a:t>
            </a:r>
            <a:r>
              <a:rPr lang="it-IT" sz="1400" dirty="0" err="1">
                <a:latin typeface="Comic Sans MS" panose="030F0702030302020204" pitchFamily="66" charset="0"/>
              </a:rPr>
              <a:t>efficiency</a:t>
            </a:r>
            <a:r>
              <a:rPr lang="it-IT" sz="1400" dirty="0">
                <a:latin typeface="Comic Sans MS" panose="030F0702030302020204" pitchFamily="66" charset="0"/>
              </a:rPr>
              <a:t> </a:t>
            </a:r>
          </a:p>
          <a:p>
            <a:pPr marL="285750" indent="-285750">
              <a:buFont typeface="Arial" panose="020B0604020202020204" pitchFamily="34" charset="0"/>
              <a:buChar char="•"/>
            </a:pPr>
            <a:r>
              <a:rPr lang="it-IT" sz="1400" dirty="0">
                <a:latin typeface="Comic Sans MS" panose="030F0702030302020204" pitchFamily="66" charset="0"/>
              </a:rPr>
              <a:t>temperature of 10-20K</a:t>
            </a:r>
          </a:p>
        </p:txBody>
      </p:sp>
      <p:sp>
        <p:nvSpPr>
          <p:cNvPr id="10" name="Rettangolo 9"/>
          <p:cNvSpPr/>
          <p:nvPr/>
        </p:nvSpPr>
        <p:spPr>
          <a:xfrm>
            <a:off x="2434854" y="3094946"/>
            <a:ext cx="4572000" cy="400110"/>
          </a:xfrm>
          <a:prstGeom prst="rect">
            <a:avLst/>
          </a:prstGeom>
        </p:spPr>
        <p:txBody>
          <a:bodyPr>
            <a:spAutoFit/>
          </a:bodyPr>
          <a:lstStyle/>
          <a:p>
            <a:pPr algn="ctr"/>
            <a:r>
              <a:rPr lang="it-IT" sz="2000" dirty="0" smtClean="0">
                <a:solidFill>
                  <a:srgbClr val="002060"/>
                </a:solidFill>
                <a:latin typeface="Comic Sans MS" panose="030F0702030302020204" pitchFamily="66" charset="0"/>
              </a:rPr>
              <a:t>Positronium</a:t>
            </a:r>
            <a:endParaRPr lang="it-IT" sz="2000" dirty="0">
              <a:solidFill>
                <a:srgbClr val="00206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3" name="Rettangolo 12"/>
              <p:cNvSpPr/>
              <p:nvPr/>
            </p:nvSpPr>
            <p:spPr>
              <a:xfrm>
                <a:off x="946297" y="2541454"/>
                <a:ext cx="4348717" cy="523220"/>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r>
                      <a:rPr lang="it-IT" sz="1400" i="1" dirty="0">
                        <a:latin typeface="Cambria Math" panose="02040503050406030204" pitchFamily="18" charset="0"/>
                      </a:rPr>
                      <m:t>&gt;95%</m:t>
                    </m:r>
                  </m:oMath>
                </a14:m>
                <a:r>
                  <a:rPr lang="it-IT" sz="1400" dirty="0">
                    <a:latin typeface="Comic Sans MS" panose="030F0702030302020204" pitchFamily="66" charset="0"/>
                  </a:rPr>
                  <a:t> transfer and </a:t>
                </a:r>
                <a:r>
                  <a:rPr lang="it-IT" sz="1400" dirty="0" err="1">
                    <a:latin typeface="Comic Sans MS" panose="030F0702030302020204" pitchFamily="66" charset="0"/>
                  </a:rPr>
                  <a:t>cooling</a:t>
                </a:r>
                <a:r>
                  <a:rPr lang="it-IT" sz="1400" dirty="0">
                    <a:latin typeface="Comic Sans MS" panose="030F0702030302020204" pitchFamily="66" charset="0"/>
                  </a:rPr>
                  <a:t> </a:t>
                </a:r>
                <a:r>
                  <a:rPr lang="it-IT" sz="1400" dirty="0" err="1">
                    <a:latin typeface="Comic Sans MS" panose="030F0702030302020204" pitchFamily="66" charset="0"/>
                  </a:rPr>
                  <a:t>efficiency</a:t>
                </a:r>
                <a:r>
                  <a:rPr lang="it-IT" sz="1400" dirty="0">
                    <a:latin typeface="Comic Sans MS" panose="030F0702030302020204" pitchFamily="66" charset="0"/>
                  </a:rPr>
                  <a:t> </a:t>
                </a:r>
                <a:r>
                  <a:rPr lang="it-IT" sz="1400" dirty="0" err="1">
                    <a:latin typeface="Comic Sans MS" panose="030F0702030302020204" pitchFamily="66" charset="0"/>
                  </a:rPr>
                  <a:t>when</a:t>
                </a:r>
                <a:r>
                  <a:rPr lang="it-IT" sz="1400" dirty="0">
                    <a:latin typeface="Comic Sans MS" panose="030F0702030302020204" pitchFamily="66" charset="0"/>
                  </a:rPr>
                  <a:t> more </a:t>
                </a:r>
                <a:r>
                  <a:rPr lang="it-IT" sz="1400" dirty="0" err="1">
                    <a:latin typeface="Comic Sans MS" panose="030F0702030302020204" pitchFamily="66" charset="0"/>
                  </a:rPr>
                  <a:t>than</a:t>
                </a:r>
                <a:r>
                  <a:rPr lang="it-IT" sz="1400" dirty="0">
                    <a:latin typeface="Comic Sans MS" panose="030F0702030302020204" pitchFamily="66" charset="0"/>
                  </a:rPr>
                  <a:t> </a:t>
                </a:r>
                <a14:m>
                  <m:oMath xmlns:m="http://schemas.openxmlformats.org/officeDocument/2006/math">
                    <m:r>
                      <a:rPr lang="it-IT" sz="1400" i="1" dirty="0">
                        <a:latin typeface="Cambria Math" panose="02040503050406030204" pitchFamily="18" charset="0"/>
                      </a:rPr>
                      <m:t>10^7</m:t>
                    </m:r>
                    <m:sSup>
                      <m:sSupPr>
                        <m:ctrlPr>
                          <a:rPr lang="it-IT" sz="1400" i="1" dirty="0">
                            <a:latin typeface="Cambria Math" panose="02040503050406030204" pitchFamily="18" charset="0"/>
                          </a:rPr>
                        </m:ctrlPr>
                      </m:sSupPr>
                      <m:e>
                        <m:r>
                          <a:rPr lang="it-IT" sz="1400" i="1" dirty="0">
                            <a:latin typeface="Cambria Math" panose="02040503050406030204" pitchFamily="18" charset="0"/>
                          </a:rPr>
                          <m:t>𝑒</m:t>
                        </m:r>
                      </m:e>
                      <m:sup>
                        <m:r>
                          <a:rPr lang="it-IT" sz="1400" i="1" dirty="0">
                            <a:latin typeface="Cambria Math" panose="02040503050406030204" pitchFamily="18" charset="0"/>
                          </a:rPr>
                          <m:t>+</m:t>
                        </m:r>
                      </m:sup>
                    </m:sSup>
                    <m:r>
                      <a:rPr lang="it-IT" sz="1400" i="1" dirty="0">
                        <a:latin typeface="Cambria Math" panose="02040503050406030204" pitchFamily="18" charset="0"/>
                      </a:rPr>
                      <m:t>/</m:t>
                    </m:r>
                    <m:r>
                      <a:rPr lang="it-IT" sz="1400" i="1" dirty="0" err="1">
                        <a:latin typeface="Cambria Math" panose="02040503050406030204" pitchFamily="18" charset="0"/>
                      </a:rPr>
                      <m:t>𝑠h𝑜</m:t>
                    </m:r>
                  </m:oMath>
                </a14:m>
                <a:r>
                  <a:rPr lang="it-IT" sz="1400" dirty="0">
                    <a:latin typeface="Comic Sans MS" panose="030F0702030302020204" pitchFamily="66" charset="0"/>
                  </a:rPr>
                  <a:t>t are </a:t>
                </a:r>
                <a:r>
                  <a:rPr lang="it-IT" sz="1400" dirty="0" err="1" smtClean="0">
                    <a:latin typeface="Comic Sans MS" panose="030F0702030302020204" pitchFamily="66" charset="0"/>
                  </a:rPr>
                  <a:t>manipulated</a:t>
                </a:r>
                <a:endParaRPr lang="it-IT" sz="1400" dirty="0">
                  <a:latin typeface="Comic Sans MS" panose="030F0702030302020204" pitchFamily="66" charset="0"/>
                </a:endParaRPr>
              </a:p>
            </p:txBody>
          </p:sp>
        </mc:Choice>
        <mc:Fallback xmlns="">
          <p:sp>
            <p:nvSpPr>
              <p:cNvPr id="13" name="Rettangolo 12"/>
              <p:cNvSpPr>
                <a:spLocks noRot="1" noChangeAspect="1" noMove="1" noResize="1" noEditPoints="1" noAdjustHandles="1" noChangeArrowheads="1" noChangeShapeType="1" noTextEdit="1"/>
              </p:cNvSpPr>
              <p:nvPr/>
            </p:nvSpPr>
            <p:spPr>
              <a:xfrm>
                <a:off x="946297" y="2541454"/>
                <a:ext cx="4348717" cy="523220"/>
              </a:xfrm>
              <a:prstGeom prst="rect">
                <a:avLst/>
              </a:prstGeom>
              <a:blipFill rotWithShape="0">
                <a:blip r:embed="rId4"/>
                <a:stretch>
                  <a:fillRect l="-140" t="-2326" b="-1046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Rettangolo 21"/>
              <p:cNvSpPr/>
              <p:nvPr/>
            </p:nvSpPr>
            <p:spPr>
              <a:xfrm>
                <a:off x="5380076" y="2642332"/>
                <a:ext cx="2818528" cy="307777"/>
              </a:xfrm>
              <a:prstGeom prst="rect">
                <a:avLst/>
              </a:prstGeom>
            </p:spPr>
            <p:txBody>
              <a:bodyPr wrap="none">
                <a:spAutoFit/>
              </a:bodyPr>
              <a:lstStyle/>
              <a:p>
                <a:pPr marL="285750" indent="-285750">
                  <a:buFont typeface="Arial" panose="020B0604020202020204" pitchFamily="34" charset="0"/>
                  <a:buChar char="•"/>
                </a:pPr>
                <a14:m>
                  <m:oMath xmlns:m="http://schemas.openxmlformats.org/officeDocument/2006/math">
                    <m:r>
                      <a:rPr lang="it-IT" sz="1400" i="1">
                        <a:latin typeface="Cambria Math" panose="02040503050406030204" pitchFamily="18" charset="0"/>
                      </a:rPr>
                      <m:t>2,2</m:t>
                    </m:r>
                    <m:r>
                      <a:rPr lang="it-IT" sz="1400" i="1">
                        <a:latin typeface="Cambria Math" panose="02040503050406030204" pitchFamily="18" charset="0"/>
                        <a:ea typeface="Cambria Math" panose="02040503050406030204" pitchFamily="18" charset="0"/>
                      </a:rPr>
                      <m:t>×</m:t>
                    </m:r>
                    <m:sSup>
                      <m:sSupPr>
                        <m:ctrlPr>
                          <a:rPr lang="it-IT" sz="1400" i="1">
                            <a:latin typeface="Cambria Math" panose="02040503050406030204" pitchFamily="18" charset="0"/>
                            <a:ea typeface="Cambria Math" panose="02040503050406030204" pitchFamily="18" charset="0"/>
                          </a:rPr>
                        </m:ctrlPr>
                      </m:sSupPr>
                      <m:e>
                        <m:r>
                          <a:rPr lang="it-IT" sz="1400" i="1">
                            <a:latin typeface="Cambria Math" panose="02040503050406030204" pitchFamily="18" charset="0"/>
                            <a:ea typeface="Cambria Math" panose="02040503050406030204" pitchFamily="18" charset="0"/>
                          </a:rPr>
                          <m:t>10</m:t>
                        </m:r>
                      </m:e>
                      <m:sup>
                        <m:r>
                          <a:rPr lang="it-IT" sz="1400" i="1">
                            <a:latin typeface="Cambria Math" panose="02040503050406030204" pitchFamily="18" charset="0"/>
                            <a:ea typeface="Cambria Math" panose="02040503050406030204" pitchFamily="18" charset="0"/>
                          </a:rPr>
                          <m:t>8</m:t>
                        </m:r>
                      </m:sup>
                    </m:sSup>
                    <m:sSup>
                      <m:sSupPr>
                        <m:ctrlPr>
                          <a:rPr lang="it-IT" sz="1400" i="1">
                            <a:latin typeface="Cambria Math" panose="02040503050406030204" pitchFamily="18" charset="0"/>
                            <a:ea typeface="Cambria Math" panose="02040503050406030204" pitchFamily="18" charset="0"/>
                          </a:rPr>
                        </m:ctrlPr>
                      </m:sSupPr>
                      <m:e>
                        <m:r>
                          <a:rPr lang="it-IT" sz="1400" i="1">
                            <a:latin typeface="Cambria Math" panose="02040503050406030204" pitchFamily="18" charset="0"/>
                            <a:ea typeface="Cambria Math" panose="02040503050406030204" pitchFamily="18" charset="0"/>
                          </a:rPr>
                          <m:t>𝑒</m:t>
                        </m:r>
                      </m:e>
                      <m:sup>
                        <m:r>
                          <a:rPr lang="it-IT" sz="1400" i="1">
                            <a:latin typeface="Cambria Math" panose="02040503050406030204" pitchFamily="18" charset="0"/>
                            <a:ea typeface="Cambria Math" panose="02040503050406030204" pitchFamily="18" charset="0"/>
                          </a:rPr>
                          <m:t>+</m:t>
                        </m:r>
                      </m:sup>
                    </m:sSup>
                  </m:oMath>
                </a14:m>
                <a:r>
                  <a:rPr lang="it-IT" sz="1400" dirty="0">
                    <a:latin typeface="Comic Sans MS" panose="030F0702030302020204" pitchFamily="66" charset="0"/>
                  </a:rPr>
                  <a:t> </a:t>
                </a:r>
                <a:r>
                  <a:rPr lang="it-IT" sz="1400" dirty="0" err="1">
                    <a:latin typeface="Comic Sans MS" panose="030F0702030302020204" pitchFamily="66" charset="0"/>
                  </a:rPr>
                  <a:t>stacked</a:t>
                </a:r>
                <a:r>
                  <a:rPr lang="it-IT" sz="1400" dirty="0">
                    <a:latin typeface="Comic Sans MS" panose="030F0702030302020204" pitchFamily="66" charset="0"/>
                  </a:rPr>
                  <a:t> in 1hour</a:t>
                </a:r>
              </a:p>
            </p:txBody>
          </p:sp>
        </mc:Choice>
        <mc:Fallback xmlns="">
          <p:sp>
            <p:nvSpPr>
              <p:cNvPr id="22" name="Rettangolo 21"/>
              <p:cNvSpPr>
                <a:spLocks noRot="1" noChangeAspect="1" noMove="1" noResize="1" noEditPoints="1" noAdjustHandles="1" noChangeArrowheads="1" noChangeShapeType="1" noTextEdit="1"/>
              </p:cNvSpPr>
              <p:nvPr/>
            </p:nvSpPr>
            <p:spPr>
              <a:xfrm>
                <a:off x="5380076" y="2642332"/>
                <a:ext cx="2818528" cy="307777"/>
              </a:xfrm>
              <a:prstGeom prst="rect">
                <a:avLst/>
              </a:prstGeom>
              <a:blipFill rotWithShape="0">
                <a:blip r:embed="rId5"/>
                <a:stretch>
                  <a:fillRect l="-433" t="-1961" b="-19608"/>
                </a:stretch>
              </a:blipFill>
            </p:spPr>
            <p:txBody>
              <a:bodyPr/>
              <a:lstStyle/>
              <a:p>
                <a:r>
                  <a:rPr lang="it-IT">
                    <a:noFill/>
                  </a:rPr>
                  <a:t> </a:t>
                </a:r>
              </a:p>
            </p:txBody>
          </p:sp>
        </mc:Fallback>
      </mc:AlternateContent>
      <p:sp>
        <p:nvSpPr>
          <p:cNvPr id="25" name="Rettangolo 24"/>
          <p:cNvSpPr/>
          <p:nvPr/>
        </p:nvSpPr>
        <p:spPr>
          <a:xfrm>
            <a:off x="946297" y="3388197"/>
            <a:ext cx="4258342" cy="307777"/>
          </a:xfrm>
          <a:prstGeom prst="rect">
            <a:avLst/>
          </a:prstGeom>
        </p:spPr>
        <p:txBody>
          <a:bodyPr wrap="square">
            <a:spAutoFit/>
          </a:bodyPr>
          <a:lstStyle/>
          <a:p>
            <a:pPr marL="342900" indent="-342900" algn="ctr">
              <a:buFont typeface="Arial" panose="020B0604020202020204" pitchFamily="34" charset="0"/>
              <a:buChar char="•"/>
            </a:pPr>
            <a:r>
              <a:rPr lang="it-IT" sz="1400" dirty="0">
                <a:latin typeface="Comic Sans MS" panose="030F0702030302020204" pitchFamily="66" charset="0"/>
              </a:rPr>
              <a:t>n=3 </a:t>
            </a:r>
            <a:r>
              <a:rPr lang="it-IT" sz="1400" dirty="0" err="1">
                <a:latin typeface="Comic Sans MS" panose="030F0702030302020204" pitchFamily="66" charset="0"/>
              </a:rPr>
              <a:t>excitation</a:t>
            </a:r>
            <a:r>
              <a:rPr lang="it-IT" sz="1400" dirty="0">
                <a:latin typeface="Comic Sans MS" panose="030F0702030302020204" pitchFamily="66" charset="0"/>
              </a:rPr>
              <a:t> </a:t>
            </a:r>
            <a:r>
              <a:rPr lang="it-IT" sz="1400" dirty="0" err="1">
                <a:latin typeface="Comic Sans MS" panose="030F0702030302020204" pitchFamily="66" charset="0"/>
              </a:rPr>
              <a:t>evidence</a:t>
            </a:r>
            <a:r>
              <a:rPr lang="it-IT" sz="1400" dirty="0">
                <a:latin typeface="Comic Sans MS" panose="030F0702030302020204" pitchFamily="66" charset="0"/>
              </a:rPr>
              <a:t> </a:t>
            </a:r>
            <a:r>
              <a:rPr lang="it-IT" sz="1400" dirty="0" smtClean="0">
                <a:latin typeface="Comic Sans MS" panose="030F0702030302020204" pitchFamily="66" charset="0"/>
              </a:rPr>
              <a:t>(via </a:t>
            </a:r>
            <a:r>
              <a:rPr lang="it-IT" sz="1400" dirty="0" err="1" smtClean="0">
                <a:latin typeface="Comic Sans MS" panose="030F0702030302020204" pitchFamily="66" charset="0"/>
              </a:rPr>
              <a:t>photoionization</a:t>
            </a:r>
            <a:r>
              <a:rPr lang="it-IT" sz="1400" dirty="0" smtClean="0">
                <a:latin typeface="Comic Sans MS" panose="030F0702030302020204" pitchFamily="66" charset="0"/>
              </a:rPr>
              <a:t>)</a:t>
            </a:r>
            <a:endParaRPr lang="it-IT" sz="1400" dirty="0">
              <a:latin typeface="Comic Sans MS" panose="030F0702030302020204" pitchFamily="66" charset="0"/>
            </a:endParaRPr>
          </a:p>
        </p:txBody>
      </p:sp>
      <p:sp>
        <p:nvSpPr>
          <p:cNvPr id="26" name="Rettangolo 25"/>
          <p:cNvSpPr/>
          <p:nvPr/>
        </p:nvSpPr>
        <p:spPr>
          <a:xfrm>
            <a:off x="5380076" y="3415225"/>
            <a:ext cx="3110146" cy="307777"/>
          </a:xfrm>
          <a:prstGeom prst="rect">
            <a:avLst/>
          </a:prstGeom>
        </p:spPr>
        <p:txBody>
          <a:bodyPr wrap="none">
            <a:spAutoFit/>
          </a:bodyPr>
          <a:lstStyle/>
          <a:p>
            <a:pPr marL="342900" indent="-342900" algn="ctr">
              <a:buFont typeface="Arial" panose="020B0604020202020204" pitchFamily="34" charset="0"/>
              <a:buChar char="•"/>
            </a:pPr>
            <a:r>
              <a:rPr lang="it-IT" sz="1400" dirty="0">
                <a:latin typeface="Comic Sans MS" panose="030F0702030302020204" pitchFamily="66" charset="0"/>
              </a:rPr>
              <a:t>n=15-16-17 </a:t>
            </a:r>
            <a:r>
              <a:rPr lang="it-IT" sz="1400" dirty="0" err="1">
                <a:latin typeface="Comic Sans MS" panose="030F0702030302020204" pitchFamily="66" charset="0"/>
              </a:rPr>
              <a:t>excitation</a:t>
            </a:r>
            <a:r>
              <a:rPr lang="it-IT" sz="1400" dirty="0">
                <a:latin typeface="Comic Sans MS" panose="030F0702030302020204" pitchFamily="66" charset="0"/>
              </a:rPr>
              <a:t> </a:t>
            </a:r>
            <a:r>
              <a:rPr lang="it-IT" sz="1400" dirty="0" err="1">
                <a:latin typeface="Comic Sans MS" panose="030F0702030302020204" pitchFamily="66" charset="0"/>
              </a:rPr>
              <a:t>evidence</a:t>
            </a:r>
            <a:endParaRPr lang="it-IT" sz="1400" dirty="0">
              <a:latin typeface="Comic Sans MS" panose="030F0702030302020204" pitchFamily="66" charset="0"/>
            </a:endParaRPr>
          </a:p>
        </p:txBody>
      </p:sp>
      <p:sp>
        <p:nvSpPr>
          <p:cNvPr id="27" name="Rettangolo 26"/>
          <p:cNvSpPr/>
          <p:nvPr/>
        </p:nvSpPr>
        <p:spPr>
          <a:xfrm>
            <a:off x="946297" y="1197070"/>
            <a:ext cx="7549119" cy="106420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946296" y="2257131"/>
            <a:ext cx="7549119" cy="84796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949839" y="3111279"/>
            <a:ext cx="7549119" cy="61172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3527742" y="3944929"/>
            <a:ext cx="2194833" cy="461665"/>
          </a:xfrm>
          <a:prstGeom prst="rect">
            <a:avLst/>
          </a:prstGeom>
        </p:spPr>
        <p:txBody>
          <a:bodyPr wrap="none">
            <a:spAutoFit/>
          </a:bodyPr>
          <a:lstStyle/>
          <a:p>
            <a:pPr algn="ctr"/>
            <a:r>
              <a:rPr lang="it-IT" sz="2400" b="1" dirty="0">
                <a:solidFill>
                  <a:srgbClr val="002060"/>
                </a:solidFill>
                <a:latin typeface="Comic Sans MS" panose="030F0702030302020204" pitchFamily="66" charset="0"/>
              </a:rPr>
              <a:t>NEXT STEPS</a:t>
            </a:r>
          </a:p>
        </p:txBody>
      </p:sp>
      <p:sp>
        <p:nvSpPr>
          <p:cNvPr id="31" name="Rettangolo 30"/>
          <p:cNvSpPr/>
          <p:nvPr/>
        </p:nvSpPr>
        <p:spPr>
          <a:xfrm>
            <a:off x="949839" y="4511912"/>
            <a:ext cx="7549119" cy="11505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949838" y="5667669"/>
            <a:ext cx="7549119" cy="84796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p:nvSpPr>
        <p:spPr>
          <a:xfrm>
            <a:off x="3988121" y="1215180"/>
            <a:ext cx="1465466" cy="369332"/>
          </a:xfrm>
          <a:prstGeom prst="rect">
            <a:avLst/>
          </a:prstGeom>
        </p:spPr>
        <p:txBody>
          <a:bodyPr wrap="none">
            <a:spAutoFit/>
          </a:bodyPr>
          <a:lstStyle/>
          <a:p>
            <a:pPr algn="ctr"/>
            <a:r>
              <a:rPr lang="it-IT" dirty="0" err="1">
                <a:solidFill>
                  <a:srgbClr val="002060"/>
                </a:solidFill>
                <a:latin typeface="Comic Sans MS" panose="030F0702030302020204" pitchFamily="66" charset="0"/>
              </a:rPr>
              <a:t>Antiprotons</a:t>
            </a:r>
            <a:endParaRPr lang="it-IT" dirty="0">
              <a:solidFill>
                <a:srgbClr val="002060"/>
              </a:solidFill>
              <a:latin typeface="Comic Sans MS" panose="030F0702030302020204" pitchFamily="66" charset="0"/>
            </a:endParaRPr>
          </a:p>
        </p:txBody>
      </p:sp>
      <p:sp>
        <p:nvSpPr>
          <p:cNvPr id="7" name="Segnaposto numero diapositiva 6"/>
          <p:cNvSpPr>
            <a:spLocks noGrp="1"/>
          </p:cNvSpPr>
          <p:nvPr>
            <p:ph type="sldNum" sz="quarter" idx="12"/>
          </p:nvPr>
        </p:nvSpPr>
        <p:spPr/>
        <p:txBody>
          <a:bodyPr/>
          <a:lstStyle/>
          <a:p>
            <a:fld id="{D32C9B6A-23F4-488E-90DC-B27627D4E531}" type="slidenum">
              <a:rPr lang="en-GB" smtClean="0">
                <a:solidFill>
                  <a:prstClr val="black">
                    <a:tint val="75000"/>
                  </a:prstClr>
                </a:solidFill>
              </a:rPr>
              <a:pPr/>
              <a:t>25</a:t>
            </a:fld>
            <a:endParaRPr lang="en-GB">
              <a:solidFill>
                <a:prstClr val="black">
                  <a:tint val="75000"/>
                </a:prstClr>
              </a:solidFill>
            </a:endParaRPr>
          </a:p>
        </p:txBody>
      </p:sp>
    </p:spTree>
    <p:extLst>
      <p:ext uri="{BB962C8B-B14F-4D97-AF65-F5344CB8AC3E}">
        <p14:creationId xmlns:p14="http://schemas.microsoft.com/office/powerpoint/2010/main" val="65314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30" grpId="0"/>
      <p:bldP spid="31" grpId="0" animBg="1"/>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946" y="1250066"/>
            <a:ext cx="6895000" cy="5607934"/>
          </a:xfrm>
          <a:prstGeom prst="rect">
            <a:avLst/>
          </a:prstGeom>
        </p:spPr>
      </p:pic>
      <p:sp>
        <p:nvSpPr>
          <p:cNvPr id="2" name="Titolo 1"/>
          <p:cNvSpPr>
            <a:spLocks noGrp="1"/>
          </p:cNvSpPr>
          <p:nvPr>
            <p:ph type="ctrTitle"/>
          </p:nvPr>
        </p:nvSpPr>
        <p:spPr>
          <a:xfrm>
            <a:off x="873125" y="194493"/>
            <a:ext cx="7324725" cy="1738313"/>
          </a:xfrm>
        </p:spPr>
        <p:txBody>
          <a:bodyPr>
            <a:normAutofit/>
          </a:bodyPr>
          <a:lstStyle/>
          <a:p>
            <a:r>
              <a:rPr lang="it-IT" sz="5400" b="1" dirty="0" err="1" smtClean="0">
                <a:solidFill>
                  <a:srgbClr val="FF0000"/>
                </a:solidFill>
                <a:effectLst>
                  <a:glow rad="127000">
                    <a:schemeClr val="bg1"/>
                  </a:glow>
                  <a:outerShdw blurRad="38100" dist="38100" dir="2700000" algn="tl">
                    <a:srgbClr val="000000">
                      <a:alpha val="43137"/>
                    </a:srgbClr>
                  </a:outerShdw>
                </a:effectLst>
                <a:latin typeface="Comic Sans MS" panose="030F0702030302020204" pitchFamily="66" charset="0"/>
              </a:rPr>
              <a:t>Thank</a:t>
            </a:r>
            <a:r>
              <a:rPr lang="it-IT" sz="5400" b="1" dirty="0" smtClean="0">
                <a:solidFill>
                  <a:srgbClr val="FF0000"/>
                </a:solidFill>
                <a:effectLst>
                  <a:glow rad="127000">
                    <a:schemeClr val="bg1"/>
                  </a:glow>
                  <a:outerShdw blurRad="38100" dist="38100" dir="2700000" algn="tl">
                    <a:srgbClr val="000000">
                      <a:alpha val="43137"/>
                    </a:srgbClr>
                  </a:outerShdw>
                </a:effectLst>
                <a:latin typeface="Comic Sans MS" panose="030F0702030302020204" pitchFamily="66" charset="0"/>
              </a:rPr>
              <a:t> </a:t>
            </a:r>
            <a:r>
              <a:rPr lang="it-IT" sz="5400" b="1" dirty="0" err="1" smtClean="0">
                <a:solidFill>
                  <a:srgbClr val="FF0000"/>
                </a:solidFill>
                <a:effectLst>
                  <a:glow rad="127000">
                    <a:schemeClr val="bg1"/>
                  </a:glow>
                  <a:outerShdw blurRad="38100" dist="38100" dir="2700000" algn="tl">
                    <a:srgbClr val="000000">
                      <a:alpha val="43137"/>
                    </a:srgbClr>
                  </a:outerShdw>
                </a:effectLst>
                <a:latin typeface="Comic Sans MS" panose="030F0702030302020204" pitchFamily="66" charset="0"/>
              </a:rPr>
              <a:t>you</a:t>
            </a:r>
            <a:r>
              <a:rPr lang="it-IT" sz="5400" b="1" dirty="0" smtClean="0">
                <a:solidFill>
                  <a:srgbClr val="FF0000"/>
                </a:solidFill>
                <a:effectLst>
                  <a:glow rad="127000">
                    <a:schemeClr val="bg1"/>
                  </a:glow>
                  <a:outerShdw blurRad="38100" dist="38100" dir="2700000" algn="tl">
                    <a:srgbClr val="000000">
                      <a:alpha val="43137"/>
                    </a:srgbClr>
                  </a:outerShdw>
                </a:effectLst>
                <a:latin typeface="Comic Sans MS" panose="030F0702030302020204" pitchFamily="66" charset="0"/>
              </a:rPr>
              <a:t> for </a:t>
            </a:r>
            <a:r>
              <a:rPr lang="it-IT" sz="5400" b="1" dirty="0" err="1" smtClean="0">
                <a:solidFill>
                  <a:srgbClr val="FF0000"/>
                </a:solidFill>
                <a:effectLst>
                  <a:glow rad="127000">
                    <a:schemeClr val="bg1"/>
                  </a:glow>
                  <a:outerShdw blurRad="38100" dist="38100" dir="2700000" algn="tl">
                    <a:srgbClr val="000000">
                      <a:alpha val="43137"/>
                    </a:srgbClr>
                  </a:outerShdw>
                </a:effectLst>
                <a:latin typeface="Comic Sans MS" panose="030F0702030302020204" pitchFamily="66" charset="0"/>
              </a:rPr>
              <a:t>your</a:t>
            </a:r>
            <a:r>
              <a:rPr lang="it-IT" sz="5400" b="1" dirty="0" smtClean="0">
                <a:solidFill>
                  <a:srgbClr val="FF0000"/>
                </a:solidFill>
                <a:effectLst>
                  <a:glow rad="127000">
                    <a:schemeClr val="bg1"/>
                  </a:glow>
                  <a:outerShdw blurRad="38100" dist="38100" dir="2700000" algn="tl">
                    <a:srgbClr val="000000">
                      <a:alpha val="43137"/>
                    </a:srgbClr>
                  </a:outerShdw>
                </a:effectLst>
                <a:latin typeface="Comic Sans MS" panose="030F0702030302020204" pitchFamily="66" charset="0"/>
              </a:rPr>
              <a:t> </a:t>
            </a:r>
            <a:r>
              <a:rPr lang="it-IT" sz="5400" b="1" dirty="0" err="1" smtClean="0">
                <a:solidFill>
                  <a:srgbClr val="FF0000"/>
                </a:solidFill>
                <a:effectLst>
                  <a:glow rad="127000">
                    <a:schemeClr val="bg1"/>
                  </a:glow>
                  <a:outerShdw blurRad="38100" dist="38100" dir="2700000" algn="tl">
                    <a:srgbClr val="000000">
                      <a:alpha val="43137"/>
                    </a:srgbClr>
                  </a:outerShdw>
                </a:effectLst>
                <a:latin typeface="Comic Sans MS" panose="030F0702030302020204" pitchFamily="66" charset="0"/>
              </a:rPr>
              <a:t>attention</a:t>
            </a:r>
            <a:endParaRPr lang="en-GB" sz="5400" b="1" dirty="0">
              <a:solidFill>
                <a:srgbClr val="FF0000"/>
              </a:solidFill>
              <a:effectLst>
                <a:glow rad="127000">
                  <a:schemeClr val="bg1"/>
                </a:glow>
                <a:outerShdw blurRad="38100" dist="38100" dir="2700000" algn="tl">
                  <a:srgbClr val="000000">
                    <a:alpha val="43137"/>
                  </a:srgbClr>
                </a:outerShdw>
              </a:effectLst>
              <a:latin typeface="Comic Sans MS" panose="030F0702030302020204" pitchFamily="66" charset="0"/>
            </a:endParaRPr>
          </a:p>
        </p:txBody>
      </p:sp>
      <p:pic>
        <p:nvPicPr>
          <p:cNvPr id="4098" name="Picture 2" descr="http://f0.pepst.com/c/25A393/385836/ssc3/home/049/piccolastellina92/emoticon.jpg_480_480_0_64000_0_1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015498" y="3989070"/>
            <a:ext cx="893561"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6"/>
          <p:cNvSpPr>
            <a:spLocks noChangeArrowheads="1" noChangeShapeType="1" noTextEdit="1"/>
          </p:cNvSpPr>
          <p:nvPr/>
        </p:nvSpPr>
        <p:spPr bwMode="auto">
          <a:xfrm>
            <a:off x="107954" y="115894"/>
            <a:ext cx="981075" cy="5111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GB" sz="3600" kern="10" dirty="0">
                <a:ln w="9525">
                  <a:solidFill>
                    <a:srgbClr val="5B9BD5"/>
                  </a:solidFill>
                  <a:round/>
                  <a:headEnd/>
                  <a:tailEnd/>
                </a:ln>
                <a:solidFill>
                  <a:srgbClr val="0000FF"/>
                </a:solidFill>
                <a:latin typeface="Impact" panose="020B0806030902050204" pitchFamily="34" charset="0"/>
              </a:rPr>
              <a:t>AEGIS</a:t>
            </a:r>
          </a:p>
        </p:txBody>
      </p:sp>
      <p:sp>
        <p:nvSpPr>
          <p:cNvPr id="6" name="WordArt 56"/>
          <p:cNvSpPr>
            <a:spLocks noChangeArrowheads="1" noChangeShapeType="1" noTextEdit="1"/>
          </p:cNvSpPr>
          <p:nvPr/>
        </p:nvSpPr>
        <p:spPr bwMode="auto">
          <a:xfrm>
            <a:off x="7981946" y="115894"/>
            <a:ext cx="981075" cy="5111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GB" sz="3600" kern="10" dirty="0">
                <a:ln w="9525">
                  <a:solidFill>
                    <a:srgbClr val="5B9BD5"/>
                  </a:solidFill>
                  <a:round/>
                  <a:headEnd/>
                  <a:tailEnd/>
                </a:ln>
                <a:solidFill>
                  <a:srgbClr val="0000FF"/>
                </a:solidFill>
                <a:latin typeface="Impact" panose="020B0806030902050204" pitchFamily="34" charset="0"/>
              </a:rPr>
              <a:t>AEGIS</a:t>
            </a:r>
          </a:p>
        </p:txBody>
      </p:sp>
      <p:sp>
        <p:nvSpPr>
          <p:cNvPr id="8" name="WordArt 56"/>
          <p:cNvSpPr>
            <a:spLocks noChangeArrowheads="1" noChangeShapeType="1" noTextEdit="1"/>
          </p:cNvSpPr>
          <p:nvPr/>
        </p:nvSpPr>
        <p:spPr bwMode="auto">
          <a:xfrm>
            <a:off x="107954" y="6275100"/>
            <a:ext cx="981075" cy="5111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GB" sz="3600" kern="10" dirty="0">
                <a:ln w="9525">
                  <a:solidFill>
                    <a:srgbClr val="5B9BD5"/>
                  </a:solidFill>
                  <a:round/>
                  <a:headEnd/>
                  <a:tailEnd/>
                </a:ln>
                <a:solidFill>
                  <a:srgbClr val="0000FF"/>
                </a:solidFill>
                <a:latin typeface="Impact" panose="020B0806030902050204" pitchFamily="34" charset="0"/>
              </a:rPr>
              <a:t>AEGIS</a:t>
            </a:r>
          </a:p>
        </p:txBody>
      </p:sp>
      <p:sp>
        <p:nvSpPr>
          <p:cNvPr id="9" name="WordArt 56"/>
          <p:cNvSpPr>
            <a:spLocks noChangeArrowheads="1" noChangeShapeType="1" noTextEdit="1"/>
          </p:cNvSpPr>
          <p:nvPr/>
        </p:nvSpPr>
        <p:spPr bwMode="auto">
          <a:xfrm>
            <a:off x="8025474" y="6275100"/>
            <a:ext cx="981075" cy="5111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GB" sz="3600" kern="10" dirty="0">
                <a:ln w="9525">
                  <a:solidFill>
                    <a:srgbClr val="5B9BD5"/>
                  </a:solidFill>
                  <a:round/>
                  <a:headEnd/>
                  <a:tailEnd/>
                </a:ln>
                <a:solidFill>
                  <a:srgbClr val="0000FF"/>
                </a:solidFill>
                <a:latin typeface="Impact" panose="020B0806030902050204" pitchFamily="34" charset="0"/>
              </a:rPr>
              <a:t>AEGIS</a:t>
            </a:r>
          </a:p>
        </p:txBody>
      </p:sp>
    </p:spTree>
    <p:extLst>
      <p:ext uri="{BB962C8B-B14F-4D97-AF65-F5344CB8AC3E}">
        <p14:creationId xmlns:p14="http://schemas.microsoft.com/office/powerpoint/2010/main" val="313592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46150" y="1590674"/>
            <a:ext cx="7324725" cy="927937"/>
          </a:xfrm>
          <a:solidFill>
            <a:schemeClr val="tx2">
              <a:lumMod val="20000"/>
              <a:lumOff val="80000"/>
              <a:alpha val="56000"/>
            </a:schemeClr>
          </a:solidFill>
          <a:ln w="76200">
            <a:solidFill>
              <a:srgbClr val="00B050"/>
            </a:solidFill>
          </a:ln>
        </p:spPr>
        <p:txBody>
          <a:bodyPr vert="horz" lIns="91440" tIns="45720" rIns="91440" bIns="45720" rtlCol="0" anchor="b">
            <a:normAutofit/>
          </a:bodyPr>
          <a:lstStyle/>
          <a:p>
            <a:r>
              <a:rPr lang="it-IT" sz="5400" b="1" dirty="0" smtClean="0">
                <a:solidFill>
                  <a:srgbClr val="00B050"/>
                </a:solidFill>
                <a:latin typeface="Comic Sans MS" panose="030F0702030302020204" pitchFamily="66" charset="0"/>
              </a:rPr>
              <a:t>1.The </a:t>
            </a:r>
            <a:r>
              <a:rPr lang="it-IT" sz="5400" b="1" dirty="0" err="1" smtClean="0">
                <a:solidFill>
                  <a:srgbClr val="00B050"/>
                </a:solidFill>
                <a:latin typeface="Comic Sans MS" panose="030F0702030302020204" pitchFamily="66" charset="0"/>
              </a:rPr>
              <a:t>lasers</a:t>
            </a:r>
            <a:endParaRPr lang="en-GB" sz="5400" b="1" dirty="0">
              <a:solidFill>
                <a:srgbClr val="00B050"/>
              </a:solidFill>
              <a:latin typeface="Comic Sans MS" panose="030F0702030302020204" pitchFamily="66" charset="0"/>
            </a:endParaRPr>
          </a:p>
        </p:txBody>
      </p:sp>
      <p:sp>
        <p:nvSpPr>
          <p:cNvPr id="3" name="Sottotitolo 2"/>
          <p:cNvSpPr>
            <a:spLocks noGrp="1"/>
          </p:cNvSpPr>
          <p:nvPr>
            <p:ph type="subTitle" idx="1"/>
          </p:nvPr>
        </p:nvSpPr>
        <p:spPr>
          <a:xfrm>
            <a:off x="774916" y="3421063"/>
            <a:ext cx="7640664" cy="1290422"/>
          </a:xfrm>
        </p:spPr>
        <p:txBody>
          <a:bodyPr>
            <a:normAutofit/>
          </a:bodyPr>
          <a:lstStyle/>
          <a:p>
            <a:r>
              <a:rPr lang="it-IT" sz="3000" b="1" dirty="0" smtClean="0">
                <a:latin typeface="Comic Sans MS" panose="030F0702030302020204" pitchFamily="66" charset="0"/>
              </a:rPr>
              <a:t>How </a:t>
            </a:r>
            <a:r>
              <a:rPr lang="it-IT" sz="3000" b="1" dirty="0" err="1" smtClean="0">
                <a:latin typeface="Comic Sans MS" panose="030F0702030302020204" pitchFamily="66" charset="0"/>
              </a:rPr>
              <a:t>we</a:t>
            </a:r>
            <a:r>
              <a:rPr lang="it-IT" sz="3000" b="1" dirty="0" smtClean="0">
                <a:latin typeface="Comic Sans MS" panose="030F0702030302020204" pitchFamily="66" charset="0"/>
              </a:rPr>
              <a:t> produce the </a:t>
            </a:r>
            <a:r>
              <a:rPr lang="it-IT" sz="3000" b="1" dirty="0" err="1" smtClean="0">
                <a:latin typeface="Comic Sans MS" panose="030F0702030302020204" pitchFamily="66" charset="0"/>
              </a:rPr>
              <a:t>two</a:t>
            </a:r>
            <a:r>
              <a:rPr lang="it-IT" sz="3000" b="1" dirty="0" smtClean="0">
                <a:latin typeface="Comic Sans MS" panose="030F0702030302020204" pitchFamily="66" charset="0"/>
              </a:rPr>
              <a:t> </a:t>
            </a:r>
            <a:r>
              <a:rPr lang="it-IT" sz="3000" b="1" dirty="0" err="1" smtClean="0">
                <a:latin typeface="Comic Sans MS" panose="030F0702030302020204" pitchFamily="66" charset="0"/>
              </a:rPr>
              <a:t>wavelength</a:t>
            </a:r>
            <a:r>
              <a:rPr lang="it-IT" sz="3000" b="1" dirty="0" smtClean="0">
                <a:latin typeface="Comic Sans MS" panose="030F0702030302020204" pitchFamily="66" charset="0"/>
              </a:rPr>
              <a:t> for n=3 and </a:t>
            </a:r>
            <a:r>
              <a:rPr lang="it-IT" sz="3000" b="1" dirty="0" err="1" smtClean="0">
                <a:latin typeface="Comic Sans MS" panose="030F0702030302020204" pitchFamily="66" charset="0"/>
              </a:rPr>
              <a:t>Rydberg</a:t>
            </a:r>
            <a:r>
              <a:rPr lang="it-IT" sz="3000" b="1" dirty="0" smtClean="0">
                <a:latin typeface="Comic Sans MS" panose="030F0702030302020204" pitchFamily="66" charset="0"/>
              </a:rPr>
              <a:t> </a:t>
            </a:r>
            <a:r>
              <a:rPr lang="it-IT" sz="3000" b="1" dirty="0" err="1" smtClean="0">
                <a:latin typeface="Comic Sans MS" panose="030F0702030302020204" pitchFamily="66" charset="0"/>
              </a:rPr>
              <a:t>excitation</a:t>
            </a:r>
            <a:r>
              <a:rPr lang="it-IT" sz="3000" b="1" dirty="0" smtClean="0">
                <a:latin typeface="Comic Sans MS" panose="030F0702030302020204" pitchFamily="66" charset="0"/>
              </a:rPr>
              <a:t> </a:t>
            </a:r>
            <a:endParaRPr lang="en-GB" sz="3000"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396528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53"/>
          <p:cNvSpPr/>
          <p:nvPr/>
        </p:nvSpPr>
        <p:spPr>
          <a:xfrm>
            <a:off x="4724704" y="1818671"/>
            <a:ext cx="2980090" cy="37548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6" name="Rectangle 4"/>
          <p:cNvSpPr/>
          <p:nvPr/>
        </p:nvSpPr>
        <p:spPr>
          <a:xfrm rot="16200000">
            <a:off x="4628459" y="3689241"/>
            <a:ext cx="1071012" cy="5085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atin typeface="Comic Sans MS" panose="030F0702030302020204" pitchFamily="66" charset="0"/>
            </a:endParaRPr>
          </a:p>
        </p:txBody>
      </p:sp>
      <p:cxnSp>
        <p:nvCxnSpPr>
          <p:cNvPr id="14" name="Straight Connector 12"/>
          <p:cNvCxnSpPr>
            <a:stCxn id="18" idx="3"/>
            <a:endCxn id="150" idx="5"/>
          </p:cNvCxnSpPr>
          <p:nvPr/>
        </p:nvCxnSpPr>
        <p:spPr>
          <a:xfrm flipV="1">
            <a:off x="4419688" y="4627692"/>
            <a:ext cx="3112100" cy="1799717"/>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sp>
        <p:nvSpPr>
          <p:cNvPr id="17" name="Rectangle 15"/>
          <p:cNvSpPr/>
          <p:nvPr/>
        </p:nvSpPr>
        <p:spPr>
          <a:xfrm rot="16200000">
            <a:off x="1160859" y="6307799"/>
            <a:ext cx="530257" cy="227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atin typeface="Comic Sans MS" panose="030F0702030302020204" pitchFamily="66" charset="0"/>
            </a:endParaRPr>
          </a:p>
        </p:txBody>
      </p:sp>
      <p:sp>
        <p:nvSpPr>
          <p:cNvPr id="18" name="Right Triangle 16"/>
          <p:cNvSpPr/>
          <p:nvPr/>
        </p:nvSpPr>
        <p:spPr>
          <a:xfrm rot="16200000">
            <a:off x="4190901" y="6301073"/>
            <a:ext cx="204901" cy="252673"/>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atin typeface="Comic Sans MS" panose="030F0702030302020204" pitchFamily="66" charset="0"/>
            </a:endParaRPr>
          </a:p>
        </p:txBody>
      </p:sp>
      <p:sp>
        <p:nvSpPr>
          <p:cNvPr id="21" name="Rectangle 23"/>
          <p:cNvSpPr/>
          <p:nvPr/>
        </p:nvSpPr>
        <p:spPr>
          <a:xfrm>
            <a:off x="1808806" y="158667"/>
            <a:ext cx="2843510" cy="12206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2" name="Straight Connector 24"/>
          <p:cNvCxnSpPr/>
          <p:nvPr/>
        </p:nvCxnSpPr>
        <p:spPr>
          <a:xfrm>
            <a:off x="4652316" y="333048"/>
            <a:ext cx="203512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5"/>
          <p:cNvCxnSpPr>
            <a:endCxn id="26" idx="1"/>
          </p:cNvCxnSpPr>
          <p:nvPr/>
        </p:nvCxnSpPr>
        <p:spPr>
          <a:xfrm flipV="1">
            <a:off x="4652316" y="634727"/>
            <a:ext cx="1215651" cy="3488"/>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flipH="1">
            <a:off x="6057955" y="820540"/>
            <a:ext cx="4224" cy="1779462"/>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26" name="Rectangle 28"/>
          <p:cNvSpPr/>
          <p:nvPr/>
        </p:nvSpPr>
        <p:spPr>
          <a:xfrm>
            <a:off x="5867966" y="465190"/>
            <a:ext cx="381088" cy="33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34" name="Straight Connector 36"/>
          <p:cNvCxnSpPr/>
          <p:nvPr/>
        </p:nvCxnSpPr>
        <p:spPr>
          <a:xfrm>
            <a:off x="6797540" y="454340"/>
            <a:ext cx="0" cy="213481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51"/>
          <p:cNvCxnSpPr/>
          <p:nvPr/>
        </p:nvCxnSpPr>
        <p:spPr>
          <a:xfrm flipH="1">
            <a:off x="6064341" y="1699724"/>
            <a:ext cx="2441" cy="2267734"/>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52"/>
          <p:cNvCxnSpPr/>
          <p:nvPr/>
        </p:nvCxnSpPr>
        <p:spPr>
          <a:xfrm>
            <a:off x="6795742" y="1724523"/>
            <a:ext cx="0" cy="80494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38" name="Rectangle 130"/>
          <p:cNvSpPr/>
          <p:nvPr/>
        </p:nvSpPr>
        <p:spPr>
          <a:xfrm>
            <a:off x="6586893" y="158667"/>
            <a:ext cx="381088" cy="33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88" name="Rectangle 253"/>
          <p:cNvSpPr/>
          <p:nvPr/>
        </p:nvSpPr>
        <p:spPr>
          <a:xfrm>
            <a:off x="1745903" y="90746"/>
            <a:ext cx="6050636" cy="16473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atin typeface="Comic Sans MS" panose="030F0702030302020204" pitchFamily="66" charset="0"/>
            </a:endParaRPr>
          </a:p>
        </p:txBody>
      </p:sp>
      <p:sp>
        <p:nvSpPr>
          <p:cNvPr id="89" name="TextBox 257"/>
          <p:cNvSpPr txBox="1"/>
          <p:nvPr/>
        </p:nvSpPr>
        <p:spPr>
          <a:xfrm>
            <a:off x="1770271" y="327598"/>
            <a:ext cx="31268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400" b="1" dirty="0" smtClean="0">
                <a:latin typeface="Comic Sans MS" panose="030F0702030302020204" pitchFamily="66" charset="0"/>
              </a:rPr>
              <a:t>EKSPLA </a:t>
            </a:r>
            <a:r>
              <a:rPr lang="it-IT" sz="2400" b="1" dirty="0" err="1" smtClean="0">
                <a:latin typeface="Comic Sans MS" panose="030F0702030302020204" pitchFamily="66" charset="0"/>
              </a:rPr>
              <a:t>Nd:YAG</a:t>
            </a:r>
            <a:endParaRPr lang="it-IT" sz="2400" b="1" dirty="0" smtClean="0">
              <a:latin typeface="Comic Sans MS" panose="030F0702030302020204" pitchFamily="66" charset="0"/>
            </a:endParaRPr>
          </a:p>
          <a:p>
            <a:r>
              <a:rPr lang="it-IT" b="1" dirty="0" smtClean="0">
                <a:latin typeface="Comic Sans MS" panose="030F0702030302020204" pitchFamily="66" charset="0"/>
              </a:rPr>
              <a:t>+ </a:t>
            </a:r>
            <a:r>
              <a:rPr lang="it-IT" b="1" dirty="0" smtClean="0">
                <a:solidFill>
                  <a:srgbClr val="00B050"/>
                </a:solidFill>
                <a:latin typeface="Comic Sans MS" panose="030F0702030302020204" pitchFamily="66" charset="0"/>
              </a:rPr>
              <a:t>2nd</a:t>
            </a:r>
            <a:r>
              <a:rPr lang="it-IT" b="1" dirty="0" smtClean="0">
                <a:latin typeface="Comic Sans MS" panose="030F0702030302020204" pitchFamily="66" charset="0"/>
              </a:rPr>
              <a:t> + </a:t>
            </a:r>
            <a:r>
              <a:rPr lang="it-IT" b="1" dirty="0" smtClean="0">
                <a:solidFill>
                  <a:srgbClr val="0000FF"/>
                </a:solidFill>
                <a:latin typeface="Comic Sans MS" panose="030F0702030302020204" pitchFamily="66" charset="0"/>
              </a:rPr>
              <a:t>4th harmonics</a:t>
            </a:r>
            <a:endParaRPr lang="it-IT" b="1" dirty="0">
              <a:solidFill>
                <a:srgbClr val="0000FF"/>
              </a:solidFill>
              <a:latin typeface="Comic Sans MS" panose="030F0702030302020204" pitchFamily="66" charset="0"/>
            </a:endParaRPr>
          </a:p>
        </p:txBody>
      </p:sp>
      <p:grpSp>
        <p:nvGrpSpPr>
          <p:cNvPr id="105" name="Group 39"/>
          <p:cNvGrpSpPr/>
          <p:nvPr/>
        </p:nvGrpSpPr>
        <p:grpSpPr>
          <a:xfrm>
            <a:off x="5964578" y="2790479"/>
            <a:ext cx="200442" cy="0"/>
            <a:chOff x="4248912" y="2314956"/>
            <a:chExt cx="500634" cy="0"/>
          </a:xfrm>
        </p:grpSpPr>
        <p:cxnSp>
          <p:nvCxnSpPr>
            <p:cNvPr id="206" name="Straight Connector 128"/>
            <p:cNvCxnSpPr/>
            <p:nvPr/>
          </p:nvCxnSpPr>
          <p:spPr>
            <a:xfrm>
              <a:off x="4248912" y="2314956"/>
              <a:ext cx="1844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129"/>
            <p:cNvCxnSpPr/>
            <p:nvPr/>
          </p:nvCxnSpPr>
          <p:spPr>
            <a:xfrm>
              <a:off x="4565142" y="2314956"/>
              <a:ext cx="1844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40"/>
          <p:cNvGrpSpPr/>
          <p:nvPr/>
        </p:nvGrpSpPr>
        <p:grpSpPr>
          <a:xfrm>
            <a:off x="5962289" y="3678002"/>
            <a:ext cx="200442" cy="0"/>
            <a:chOff x="4248912" y="2314956"/>
            <a:chExt cx="500634" cy="0"/>
          </a:xfrm>
        </p:grpSpPr>
        <p:cxnSp>
          <p:nvCxnSpPr>
            <p:cNvPr id="204" name="Straight Connector 126"/>
            <p:cNvCxnSpPr/>
            <p:nvPr/>
          </p:nvCxnSpPr>
          <p:spPr>
            <a:xfrm>
              <a:off x="4248912" y="2314956"/>
              <a:ext cx="1844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127"/>
            <p:cNvCxnSpPr/>
            <p:nvPr/>
          </p:nvCxnSpPr>
          <p:spPr>
            <a:xfrm>
              <a:off x="4565142" y="2314956"/>
              <a:ext cx="1844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7" name="Straight Connector 41"/>
          <p:cNvCxnSpPr>
            <a:stCxn id="177" idx="2"/>
            <a:endCxn id="171" idx="0"/>
          </p:cNvCxnSpPr>
          <p:nvPr/>
        </p:nvCxnSpPr>
        <p:spPr>
          <a:xfrm>
            <a:off x="5125894" y="3215112"/>
            <a:ext cx="3538" cy="1536681"/>
          </a:xfrm>
          <a:prstGeom prst="line">
            <a:avLst/>
          </a:prstGeom>
          <a:ln w="19050">
            <a:solidFill>
              <a:srgbClr val="D1CC00"/>
            </a:solidFill>
          </a:ln>
        </p:spPr>
        <p:style>
          <a:lnRef idx="1">
            <a:schemeClr val="accent1"/>
          </a:lnRef>
          <a:fillRef idx="0">
            <a:schemeClr val="accent1"/>
          </a:fillRef>
          <a:effectRef idx="0">
            <a:schemeClr val="accent1"/>
          </a:effectRef>
          <a:fontRef idx="minor">
            <a:schemeClr val="tx1"/>
          </a:fontRef>
        </p:style>
      </p:cxnSp>
      <p:cxnSp>
        <p:nvCxnSpPr>
          <p:cNvPr id="108" name="Straight Connector 42"/>
          <p:cNvCxnSpPr/>
          <p:nvPr/>
        </p:nvCxnSpPr>
        <p:spPr>
          <a:xfrm>
            <a:off x="5115348" y="2968409"/>
            <a:ext cx="0" cy="1765119"/>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grpSp>
        <p:nvGrpSpPr>
          <p:cNvPr id="109" name="Group 43"/>
          <p:cNvGrpSpPr/>
          <p:nvPr/>
        </p:nvGrpSpPr>
        <p:grpSpPr>
          <a:xfrm>
            <a:off x="5023994" y="2166020"/>
            <a:ext cx="200442" cy="0"/>
            <a:chOff x="4248912" y="2314956"/>
            <a:chExt cx="500634" cy="0"/>
          </a:xfrm>
        </p:grpSpPr>
        <p:cxnSp>
          <p:nvCxnSpPr>
            <p:cNvPr id="202" name="Straight Connector 124"/>
            <p:cNvCxnSpPr/>
            <p:nvPr/>
          </p:nvCxnSpPr>
          <p:spPr>
            <a:xfrm>
              <a:off x="4248912" y="2314956"/>
              <a:ext cx="1844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125"/>
            <p:cNvCxnSpPr/>
            <p:nvPr/>
          </p:nvCxnSpPr>
          <p:spPr>
            <a:xfrm>
              <a:off x="4565142" y="2314956"/>
              <a:ext cx="1844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Oval 44"/>
          <p:cNvSpPr/>
          <p:nvPr/>
        </p:nvSpPr>
        <p:spPr>
          <a:xfrm>
            <a:off x="5025825" y="3405573"/>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grpSp>
        <p:nvGrpSpPr>
          <p:cNvPr id="111" name="Group 45"/>
          <p:cNvGrpSpPr/>
          <p:nvPr/>
        </p:nvGrpSpPr>
        <p:grpSpPr>
          <a:xfrm>
            <a:off x="5021355" y="4174573"/>
            <a:ext cx="200840" cy="162702"/>
            <a:chOff x="1883930" y="4188380"/>
            <a:chExt cx="501626" cy="403278"/>
          </a:xfrm>
        </p:grpSpPr>
        <p:sp>
          <p:nvSpPr>
            <p:cNvPr id="199" name="Rectangle 121"/>
            <p:cNvSpPr/>
            <p:nvPr/>
          </p:nvSpPr>
          <p:spPr>
            <a:xfrm>
              <a:off x="1883930" y="4188380"/>
              <a:ext cx="501626" cy="4032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00" name="Straight Connector 122"/>
            <p:cNvCxnSpPr>
              <a:stCxn id="199" idx="0"/>
              <a:endCxn id="199" idx="1"/>
            </p:cNvCxnSpPr>
            <p:nvPr/>
          </p:nvCxnSpPr>
          <p:spPr>
            <a:xfrm flipH="1">
              <a:off x="1883930" y="4188380"/>
              <a:ext cx="250813" cy="2016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123"/>
            <p:cNvCxnSpPr/>
            <p:nvPr/>
          </p:nvCxnSpPr>
          <p:spPr>
            <a:xfrm flipH="1">
              <a:off x="2129222" y="4378817"/>
              <a:ext cx="250813" cy="2016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46"/>
          <p:cNvGrpSpPr/>
          <p:nvPr/>
        </p:nvGrpSpPr>
        <p:grpSpPr>
          <a:xfrm>
            <a:off x="5020287" y="4422410"/>
            <a:ext cx="200840" cy="162702"/>
            <a:chOff x="1883930" y="4188380"/>
            <a:chExt cx="501626" cy="403278"/>
          </a:xfrm>
        </p:grpSpPr>
        <p:sp>
          <p:nvSpPr>
            <p:cNvPr id="196" name="Rectangle 118"/>
            <p:cNvSpPr/>
            <p:nvPr/>
          </p:nvSpPr>
          <p:spPr>
            <a:xfrm>
              <a:off x="1883930" y="4188380"/>
              <a:ext cx="501626" cy="4032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97" name="Straight Connector 119"/>
            <p:cNvCxnSpPr>
              <a:stCxn id="196" idx="0"/>
              <a:endCxn id="196" idx="1"/>
            </p:cNvCxnSpPr>
            <p:nvPr/>
          </p:nvCxnSpPr>
          <p:spPr>
            <a:xfrm flipH="1">
              <a:off x="1883930" y="4188380"/>
              <a:ext cx="250813" cy="2016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20"/>
            <p:cNvCxnSpPr/>
            <p:nvPr/>
          </p:nvCxnSpPr>
          <p:spPr>
            <a:xfrm flipH="1">
              <a:off x="2129222" y="4378817"/>
              <a:ext cx="250813" cy="2016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3" name="Straight Connector 47"/>
          <p:cNvCxnSpPr/>
          <p:nvPr/>
        </p:nvCxnSpPr>
        <p:spPr>
          <a:xfrm flipH="1">
            <a:off x="5123758" y="4713586"/>
            <a:ext cx="1220" cy="476400"/>
          </a:xfrm>
          <a:prstGeom prst="line">
            <a:avLst/>
          </a:prstGeom>
          <a:ln w="19050">
            <a:solidFill>
              <a:srgbClr val="D1CC00"/>
            </a:solidFill>
          </a:ln>
        </p:spPr>
        <p:style>
          <a:lnRef idx="1">
            <a:schemeClr val="accent1"/>
          </a:lnRef>
          <a:fillRef idx="0">
            <a:schemeClr val="accent1"/>
          </a:fillRef>
          <a:effectRef idx="0">
            <a:schemeClr val="accent1"/>
          </a:effectRef>
          <a:fontRef idx="minor">
            <a:schemeClr val="tx1"/>
          </a:fontRef>
        </p:style>
      </p:cxnSp>
      <p:cxnSp>
        <p:nvCxnSpPr>
          <p:cNvPr id="114" name="Straight Connector 48"/>
          <p:cNvCxnSpPr/>
          <p:nvPr/>
        </p:nvCxnSpPr>
        <p:spPr>
          <a:xfrm flipH="1">
            <a:off x="5123758" y="4355073"/>
            <a:ext cx="2718935" cy="834912"/>
          </a:xfrm>
          <a:prstGeom prst="line">
            <a:avLst/>
          </a:prstGeom>
          <a:ln w="19050">
            <a:solidFill>
              <a:srgbClr val="D1CC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5" name="Group 49"/>
          <p:cNvGrpSpPr/>
          <p:nvPr/>
        </p:nvGrpSpPr>
        <p:grpSpPr>
          <a:xfrm>
            <a:off x="6759132" y="3565066"/>
            <a:ext cx="442376" cy="353015"/>
            <a:chOff x="3581400" y="5275086"/>
            <a:chExt cx="1104900" cy="631938"/>
          </a:xfrm>
        </p:grpSpPr>
        <p:sp>
          <p:nvSpPr>
            <p:cNvPr id="192" name="Rectangle 114"/>
            <p:cNvSpPr/>
            <p:nvPr/>
          </p:nvSpPr>
          <p:spPr>
            <a:xfrm>
              <a:off x="3581400" y="5275086"/>
              <a:ext cx="1104900" cy="6319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93" name="Straight Arrow Connector 115"/>
            <p:cNvCxnSpPr/>
            <p:nvPr/>
          </p:nvCxnSpPr>
          <p:spPr>
            <a:xfrm flipV="1">
              <a:off x="3730752" y="5314140"/>
              <a:ext cx="0" cy="5255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16"/>
            <p:cNvCxnSpPr/>
            <p:nvPr/>
          </p:nvCxnSpPr>
          <p:spPr>
            <a:xfrm>
              <a:off x="3657600" y="5714300"/>
              <a:ext cx="990600" cy="75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Freeform 117"/>
            <p:cNvSpPr/>
            <p:nvPr/>
          </p:nvSpPr>
          <p:spPr>
            <a:xfrm>
              <a:off x="3822192" y="5413248"/>
              <a:ext cx="557784" cy="283464"/>
            </a:xfrm>
            <a:custGeom>
              <a:avLst/>
              <a:gdLst>
                <a:gd name="connsiteX0" fmla="*/ 0 w 557784"/>
                <a:gd name="connsiteY0" fmla="*/ 274320 h 283464"/>
                <a:gd name="connsiteX1" fmla="*/ 182880 w 557784"/>
                <a:gd name="connsiteY1" fmla="*/ 228600 h 283464"/>
                <a:gd name="connsiteX2" fmla="*/ 310896 w 557784"/>
                <a:gd name="connsiteY2" fmla="*/ 0 h 283464"/>
                <a:gd name="connsiteX3" fmla="*/ 411480 w 557784"/>
                <a:gd name="connsiteY3" fmla="*/ 228600 h 283464"/>
                <a:gd name="connsiteX4" fmla="*/ 557784 w 557784"/>
                <a:gd name="connsiteY4" fmla="*/ 283464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784" h="283464">
                  <a:moveTo>
                    <a:pt x="0" y="274320"/>
                  </a:moveTo>
                  <a:cubicBezTo>
                    <a:pt x="65532" y="274320"/>
                    <a:pt x="131064" y="274320"/>
                    <a:pt x="182880" y="228600"/>
                  </a:cubicBezTo>
                  <a:cubicBezTo>
                    <a:pt x="234696" y="182880"/>
                    <a:pt x="272796" y="0"/>
                    <a:pt x="310896" y="0"/>
                  </a:cubicBezTo>
                  <a:cubicBezTo>
                    <a:pt x="348996" y="0"/>
                    <a:pt x="370332" y="181356"/>
                    <a:pt x="411480" y="228600"/>
                  </a:cubicBezTo>
                  <a:cubicBezTo>
                    <a:pt x="452628" y="275844"/>
                    <a:pt x="505206" y="279654"/>
                    <a:pt x="557784" y="28346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grpSp>
      <p:grpSp>
        <p:nvGrpSpPr>
          <p:cNvPr id="116" name="Group 50"/>
          <p:cNvGrpSpPr/>
          <p:nvPr/>
        </p:nvGrpSpPr>
        <p:grpSpPr>
          <a:xfrm>
            <a:off x="6980320" y="2652135"/>
            <a:ext cx="122844" cy="912930"/>
            <a:chOff x="6731508" y="1923145"/>
            <a:chExt cx="495301" cy="1089112"/>
          </a:xfrm>
        </p:grpSpPr>
        <p:sp>
          <p:nvSpPr>
            <p:cNvPr id="184" name="Oval 106"/>
            <p:cNvSpPr/>
            <p:nvPr/>
          </p:nvSpPr>
          <p:spPr>
            <a:xfrm>
              <a:off x="6731508" y="2318004"/>
              <a:ext cx="495300" cy="76200"/>
            </a:xfrm>
            <a:prstGeom prst="ellipse">
              <a:avLst/>
            </a:prstGeom>
            <a:solidFill>
              <a:schemeClr val="bg1"/>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85" name="Oval 107"/>
            <p:cNvSpPr/>
            <p:nvPr/>
          </p:nvSpPr>
          <p:spPr>
            <a:xfrm>
              <a:off x="6731508" y="2361104"/>
              <a:ext cx="495300" cy="76200"/>
            </a:xfrm>
            <a:prstGeom prst="ellipse">
              <a:avLst/>
            </a:prstGeom>
            <a:solidFill>
              <a:schemeClr val="bg1"/>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86" name="Oval 108"/>
            <p:cNvSpPr/>
            <p:nvPr/>
          </p:nvSpPr>
          <p:spPr>
            <a:xfrm>
              <a:off x="6731508" y="2399204"/>
              <a:ext cx="495300" cy="76200"/>
            </a:xfrm>
            <a:prstGeom prst="ellipse">
              <a:avLst/>
            </a:prstGeom>
            <a:solidFill>
              <a:schemeClr val="bg1"/>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87" name="Oval 109"/>
            <p:cNvSpPr/>
            <p:nvPr/>
          </p:nvSpPr>
          <p:spPr>
            <a:xfrm>
              <a:off x="6731508" y="2441542"/>
              <a:ext cx="495300" cy="76200"/>
            </a:xfrm>
            <a:prstGeom prst="ellipse">
              <a:avLst/>
            </a:prstGeom>
            <a:solidFill>
              <a:schemeClr val="bg1"/>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88" name="Oval 110"/>
            <p:cNvSpPr/>
            <p:nvPr/>
          </p:nvSpPr>
          <p:spPr>
            <a:xfrm>
              <a:off x="6731508" y="2481834"/>
              <a:ext cx="495300" cy="76200"/>
            </a:xfrm>
            <a:prstGeom prst="ellipse">
              <a:avLst/>
            </a:prstGeom>
            <a:solidFill>
              <a:schemeClr val="bg1"/>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89" name="Oval 111"/>
            <p:cNvSpPr/>
            <p:nvPr/>
          </p:nvSpPr>
          <p:spPr>
            <a:xfrm>
              <a:off x="6731508" y="2519934"/>
              <a:ext cx="495300" cy="76200"/>
            </a:xfrm>
            <a:prstGeom prst="ellipse">
              <a:avLst/>
            </a:prstGeom>
            <a:solidFill>
              <a:schemeClr val="bg1"/>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90" name="Curved Connector 112"/>
            <p:cNvCxnSpPr>
              <a:stCxn id="184" idx="0"/>
            </p:cNvCxnSpPr>
            <p:nvPr/>
          </p:nvCxnSpPr>
          <p:spPr>
            <a:xfrm rot="5400000" flipH="1" flipV="1">
              <a:off x="6905554" y="1996750"/>
              <a:ext cx="394859" cy="247650"/>
            </a:xfrm>
            <a:prstGeom prst="curvedConnector3">
              <a:avLst/>
            </a:prstGeom>
            <a:ln w="25400">
              <a:solidFill>
                <a:srgbClr val="FF01FF"/>
              </a:solidFill>
            </a:ln>
          </p:spPr>
          <p:style>
            <a:lnRef idx="1">
              <a:schemeClr val="accent1"/>
            </a:lnRef>
            <a:fillRef idx="0">
              <a:schemeClr val="accent1"/>
            </a:fillRef>
            <a:effectRef idx="0">
              <a:schemeClr val="accent1"/>
            </a:effectRef>
            <a:fontRef idx="minor">
              <a:schemeClr val="tx1"/>
            </a:fontRef>
          </p:style>
        </p:cxnSp>
        <p:cxnSp>
          <p:nvCxnSpPr>
            <p:cNvPr id="191" name="Curved Connector 113"/>
            <p:cNvCxnSpPr/>
            <p:nvPr/>
          </p:nvCxnSpPr>
          <p:spPr>
            <a:xfrm rot="5400000" flipH="1" flipV="1">
              <a:off x="6774683" y="2752916"/>
              <a:ext cx="394859" cy="123824"/>
            </a:xfrm>
            <a:prstGeom prst="curvedConnector3">
              <a:avLst>
                <a:gd name="adj1" fmla="val 61579"/>
              </a:avLst>
            </a:prstGeom>
            <a:ln w="25400">
              <a:solidFill>
                <a:srgbClr val="FF01FF"/>
              </a:solidFill>
            </a:ln>
          </p:spPr>
          <p:style>
            <a:lnRef idx="1">
              <a:schemeClr val="accent1"/>
            </a:lnRef>
            <a:fillRef idx="0">
              <a:schemeClr val="accent1"/>
            </a:fillRef>
            <a:effectRef idx="0">
              <a:schemeClr val="accent1"/>
            </a:effectRef>
            <a:fontRef idx="minor">
              <a:schemeClr val="tx1"/>
            </a:fontRef>
          </p:style>
        </p:cxnSp>
      </p:grpSp>
      <p:sp>
        <p:nvSpPr>
          <p:cNvPr id="118" name="Oval 54"/>
          <p:cNvSpPr/>
          <p:nvPr/>
        </p:nvSpPr>
        <p:spPr>
          <a:xfrm>
            <a:off x="5968239" y="1890185"/>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19" name="Oval 55"/>
          <p:cNvSpPr/>
          <p:nvPr/>
        </p:nvSpPr>
        <p:spPr>
          <a:xfrm>
            <a:off x="5965188" y="2065561"/>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grpSp>
        <p:nvGrpSpPr>
          <p:cNvPr id="120" name="Group 56"/>
          <p:cNvGrpSpPr/>
          <p:nvPr/>
        </p:nvGrpSpPr>
        <p:grpSpPr>
          <a:xfrm rot="914853">
            <a:off x="5990815" y="2296275"/>
            <a:ext cx="152544" cy="199214"/>
            <a:chOff x="3733800" y="1472184"/>
            <a:chExt cx="381000" cy="356616"/>
          </a:xfrm>
          <a:solidFill>
            <a:schemeClr val="bg1"/>
          </a:solidFill>
        </p:grpSpPr>
        <p:sp>
          <p:nvSpPr>
            <p:cNvPr id="182" name="Rectangle 104"/>
            <p:cNvSpPr/>
            <p:nvPr/>
          </p:nvSpPr>
          <p:spPr>
            <a:xfrm>
              <a:off x="3733800" y="1472184"/>
              <a:ext cx="381000" cy="35661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83" name="Straight Connector 105"/>
            <p:cNvCxnSpPr/>
            <p:nvPr/>
          </p:nvCxnSpPr>
          <p:spPr>
            <a:xfrm>
              <a:off x="3733800" y="1472184"/>
              <a:ext cx="381000" cy="35661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57"/>
          <p:cNvGrpSpPr/>
          <p:nvPr/>
        </p:nvGrpSpPr>
        <p:grpSpPr>
          <a:xfrm>
            <a:off x="5958019" y="2905256"/>
            <a:ext cx="234917" cy="112802"/>
            <a:chOff x="4203192" y="3014472"/>
            <a:chExt cx="586740" cy="201930"/>
          </a:xfrm>
        </p:grpSpPr>
        <p:sp>
          <p:nvSpPr>
            <p:cNvPr id="180" name="Rectangle 102"/>
            <p:cNvSpPr/>
            <p:nvPr/>
          </p:nvSpPr>
          <p:spPr>
            <a:xfrm>
              <a:off x="4203192" y="3014472"/>
              <a:ext cx="586740" cy="2019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81" name="Straight Arrow Connector 103"/>
            <p:cNvCxnSpPr/>
            <p:nvPr/>
          </p:nvCxnSpPr>
          <p:spPr>
            <a:xfrm>
              <a:off x="4341876" y="3115437"/>
              <a:ext cx="326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2" name="Oval 59"/>
          <p:cNvSpPr/>
          <p:nvPr/>
        </p:nvSpPr>
        <p:spPr>
          <a:xfrm>
            <a:off x="5967629" y="3348746"/>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23" name="Oval 60"/>
          <p:cNvSpPr/>
          <p:nvPr/>
        </p:nvSpPr>
        <p:spPr>
          <a:xfrm>
            <a:off x="5968239" y="3517950"/>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24" name="Straight Connector 61"/>
          <p:cNvCxnSpPr/>
          <p:nvPr/>
        </p:nvCxnSpPr>
        <p:spPr>
          <a:xfrm>
            <a:off x="5123758" y="1995752"/>
            <a:ext cx="866984" cy="383604"/>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125" name="Oval 62"/>
          <p:cNvSpPr/>
          <p:nvPr/>
        </p:nvSpPr>
        <p:spPr>
          <a:xfrm rot="17297262">
            <a:off x="5579073" y="2249777"/>
            <a:ext cx="276686" cy="305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26" name="Rectangle 63"/>
          <p:cNvSpPr/>
          <p:nvPr/>
        </p:nvSpPr>
        <p:spPr>
          <a:xfrm rot="17432595">
            <a:off x="5293383" y="2099748"/>
            <a:ext cx="329469" cy="98581"/>
          </a:xfrm>
          <a:prstGeom prst="rect">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27" name="Straight Connector 64"/>
          <p:cNvCxnSpPr>
            <a:endCxn id="177" idx="0"/>
          </p:cNvCxnSpPr>
          <p:nvPr/>
        </p:nvCxnSpPr>
        <p:spPr>
          <a:xfrm flipH="1">
            <a:off x="5125894" y="2007439"/>
            <a:ext cx="439" cy="809244"/>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28" name="Straight Connector 65"/>
          <p:cNvCxnSpPr/>
          <p:nvPr/>
        </p:nvCxnSpPr>
        <p:spPr>
          <a:xfrm flipV="1">
            <a:off x="5059670" y="1896145"/>
            <a:ext cx="146442" cy="199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66"/>
          <p:cNvSpPr/>
          <p:nvPr/>
        </p:nvSpPr>
        <p:spPr>
          <a:xfrm>
            <a:off x="5026740" y="2281922"/>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grpSp>
        <p:nvGrpSpPr>
          <p:cNvPr id="130" name="Group 67"/>
          <p:cNvGrpSpPr/>
          <p:nvPr/>
        </p:nvGrpSpPr>
        <p:grpSpPr>
          <a:xfrm>
            <a:off x="5028876" y="2816684"/>
            <a:ext cx="194035" cy="398428"/>
            <a:chOff x="2647188" y="2111502"/>
            <a:chExt cx="484632" cy="713232"/>
          </a:xfrm>
        </p:grpSpPr>
        <p:sp>
          <p:nvSpPr>
            <p:cNvPr id="177" name="Rectangle 99"/>
            <p:cNvSpPr/>
            <p:nvPr/>
          </p:nvSpPr>
          <p:spPr>
            <a:xfrm>
              <a:off x="2647188" y="2111502"/>
              <a:ext cx="484632" cy="7132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78" name="Straight Connector 100"/>
            <p:cNvCxnSpPr>
              <a:stCxn id="177" idx="0"/>
              <a:endCxn id="177" idx="1"/>
            </p:cNvCxnSpPr>
            <p:nvPr/>
          </p:nvCxnSpPr>
          <p:spPr>
            <a:xfrm flipH="1">
              <a:off x="2647188" y="2111502"/>
              <a:ext cx="242316" cy="3566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01"/>
            <p:cNvCxnSpPr/>
            <p:nvPr/>
          </p:nvCxnSpPr>
          <p:spPr>
            <a:xfrm flipH="1">
              <a:off x="2884170" y="2448306"/>
              <a:ext cx="242316" cy="3566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Oval 68"/>
          <p:cNvSpPr/>
          <p:nvPr/>
        </p:nvSpPr>
        <p:spPr>
          <a:xfrm>
            <a:off x="6678283" y="2523375"/>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32" name="Straight Connector 69"/>
          <p:cNvCxnSpPr/>
          <p:nvPr/>
        </p:nvCxnSpPr>
        <p:spPr>
          <a:xfrm flipH="1">
            <a:off x="6777437" y="2565942"/>
            <a:ext cx="18305" cy="38118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33" name="Oval 70"/>
          <p:cNvSpPr/>
          <p:nvPr/>
        </p:nvSpPr>
        <p:spPr>
          <a:xfrm>
            <a:off x="6687436" y="2947125"/>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34" name="Straight Connector 71"/>
          <p:cNvCxnSpPr/>
          <p:nvPr/>
        </p:nvCxnSpPr>
        <p:spPr>
          <a:xfrm flipH="1">
            <a:off x="6372937" y="2997065"/>
            <a:ext cx="386196" cy="134456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35" name="Group 72"/>
          <p:cNvGrpSpPr/>
          <p:nvPr/>
        </p:nvGrpSpPr>
        <p:grpSpPr>
          <a:xfrm rot="19026887">
            <a:off x="4917725" y="3908751"/>
            <a:ext cx="366077" cy="60724"/>
            <a:chOff x="3483864" y="4632036"/>
            <a:chExt cx="655320" cy="283166"/>
          </a:xfrm>
        </p:grpSpPr>
        <p:sp>
          <p:nvSpPr>
            <p:cNvPr id="174" name="Rectangle 96"/>
            <p:cNvSpPr/>
            <p:nvPr/>
          </p:nvSpPr>
          <p:spPr>
            <a:xfrm>
              <a:off x="3483864" y="4632036"/>
              <a:ext cx="640080" cy="2831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75" name="Rectangle 97"/>
            <p:cNvSpPr/>
            <p:nvPr/>
          </p:nvSpPr>
          <p:spPr>
            <a:xfrm>
              <a:off x="3499104" y="4789197"/>
              <a:ext cx="640080" cy="118534"/>
            </a:xfrm>
            <a:prstGeom prst="rect">
              <a:avLst/>
            </a:prstGeom>
            <a:solidFill>
              <a:srgbClr val="00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76" name="Straight Connector 98"/>
            <p:cNvCxnSpPr>
              <a:stCxn id="174" idx="3"/>
              <a:endCxn id="174" idx="1"/>
            </p:cNvCxnSpPr>
            <p:nvPr/>
          </p:nvCxnSpPr>
          <p:spPr>
            <a:xfrm flipH="1">
              <a:off x="3483864" y="4773619"/>
              <a:ext cx="640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6" name="Straight Connector 73"/>
          <p:cNvCxnSpPr>
            <a:endCxn id="174" idx="2"/>
          </p:cNvCxnSpPr>
          <p:nvPr/>
        </p:nvCxnSpPr>
        <p:spPr>
          <a:xfrm flipH="1" flipV="1">
            <a:off x="5118307" y="3964257"/>
            <a:ext cx="953663" cy="12195"/>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37" name="Straight Connector 74"/>
          <p:cNvCxnSpPr/>
          <p:nvPr/>
        </p:nvCxnSpPr>
        <p:spPr>
          <a:xfrm flipV="1">
            <a:off x="5998748" y="3867851"/>
            <a:ext cx="146442" cy="199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 name="Group 76"/>
          <p:cNvGrpSpPr/>
          <p:nvPr/>
        </p:nvGrpSpPr>
        <p:grpSpPr>
          <a:xfrm rot="2713225">
            <a:off x="4927002" y="4754280"/>
            <a:ext cx="366077" cy="60723"/>
            <a:chOff x="3483864" y="4632036"/>
            <a:chExt cx="655320" cy="283166"/>
          </a:xfrm>
        </p:grpSpPr>
        <p:sp>
          <p:nvSpPr>
            <p:cNvPr id="170" name="Rectangle 90"/>
            <p:cNvSpPr/>
            <p:nvPr/>
          </p:nvSpPr>
          <p:spPr>
            <a:xfrm>
              <a:off x="3483864" y="4655085"/>
              <a:ext cx="640080" cy="118534"/>
            </a:xfrm>
            <a:prstGeom prst="rect">
              <a:avLst/>
            </a:prstGeom>
            <a:solidFill>
              <a:srgbClr val="00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71" name="Rectangle 91"/>
            <p:cNvSpPr/>
            <p:nvPr/>
          </p:nvSpPr>
          <p:spPr>
            <a:xfrm>
              <a:off x="3483864" y="4632036"/>
              <a:ext cx="640080" cy="2831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72" name="Rectangle 92"/>
            <p:cNvSpPr/>
            <p:nvPr/>
          </p:nvSpPr>
          <p:spPr>
            <a:xfrm>
              <a:off x="3499104" y="4789197"/>
              <a:ext cx="640080" cy="118534"/>
            </a:xfrm>
            <a:prstGeom prst="rect">
              <a:avLst/>
            </a:prstGeom>
            <a:solidFill>
              <a:srgbClr val="D1CC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73" name="Straight Connector 93"/>
            <p:cNvCxnSpPr>
              <a:stCxn id="171" idx="3"/>
              <a:endCxn id="171" idx="1"/>
            </p:cNvCxnSpPr>
            <p:nvPr/>
          </p:nvCxnSpPr>
          <p:spPr>
            <a:xfrm flipH="1">
              <a:off x="3483864" y="4773619"/>
              <a:ext cx="640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9" name="Straight Connector 77"/>
          <p:cNvCxnSpPr/>
          <p:nvPr/>
        </p:nvCxnSpPr>
        <p:spPr>
          <a:xfrm flipH="1" flipV="1">
            <a:off x="5043978" y="5094634"/>
            <a:ext cx="166101" cy="199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Isosceles Triangle 78"/>
          <p:cNvSpPr/>
          <p:nvPr/>
        </p:nvSpPr>
        <p:spPr>
          <a:xfrm rot="3603372">
            <a:off x="6321235" y="4264571"/>
            <a:ext cx="176290" cy="11608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41" name="Straight Connector 79"/>
          <p:cNvCxnSpPr/>
          <p:nvPr/>
        </p:nvCxnSpPr>
        <p:spPr>
          <a:xfrm flipH="1" flipV="1">
            <a:off x="6426586" y="4365197"/>
            <a:ext cx="1416107" cy="620466"/>
          </a:xfrm>
          <a:prstGeom prst="line">
            <a:avLst/>
          </a:prstGeom>
          <a:ln w="1905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2" name="Group 80"/>
          <p:cNvGrpSpPr/>
          <p:nvPr/>
        </p:nvGrpSpPr>
        <p:grpSpPr>
          <a:xfrm>
            <a:off x="6896223" y="4522533"/>
            <a:ext cx="200840" cy="189002"/>
            <a:chOff x="1883930" y="4188380"/>
            <a:chExt cx="501626" cy="403278"/>
          </a:xfrm>
        </p:grpSpPr>
        <p:sp>
          <p:nvSpPr>
            <p:cNvPr id="167" name="Rectangle 87"/>
            <p:cNvSpPr/>
            <p:nvPr/>
          </p:nvSpPr>
          <p:spPr>
            <a:xfrm>
              <a:off x="1883930" y="4188380"/>
              <a:ext cx="501626" cy="4032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68" name="Straight Connector 88"/>
            <p:cNvCxnSpPr>
              <a:stCxn id="167" idx="0"/>
              <a:endCxn id="167" idx="1"/>
            </p:cNvCxnSpPr>
            <p:nvPr/>
          </p:nvCxnSpPr>
          <p:spPr>
            <a:xfrm flipH="1">
              <a:off x="1883930" y="4188380"/>
              <a:ext cx="250813" cy="2016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89"/>
            <p:cNvCxnSpPr/>
            <p:nvPr/>
          </p:nvCxnSpPr>
          <p:spPr>
            <a:xfrm flipH="1">
              <a:off x="2129222" y="4378817"/>
              <a:ext cx="250813" cy="2016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3" name="Straight Connector 81"/>
          <p:cNvCxnSpPr>
            <a:stCxn id="150" idx="5"/>
          </p:cNvCxnSpPr>
          <p:nvPr/>
        </p:nvCxnSpPr>
        <p:spPr>
          <a:xfrm flipH="1" flipV="1">
            <a:off x="7097062" y="4617035"/>
            <a:ext cx="434726" cy="10657"/>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44" name="Straight Connector 82"/>
          <p:cNvCxnSpPr/>
          <p:nvPr/>
        </p:nvCxnSpPr>
        <p:spPr>
          <a:xfrm flipV="1">
            <a:off x="7330537" y="2652136"/>
            <a:ext cx="0" cy="1964549"/>
          </a:xfrm>
          <a:prstGeom prst="line">
            <a:avLst/>
          </a:prstGeom>
          <a:ln w="19050">
            <a:solidFill>
              <a:srgbClr val="FF01FF"/>
            </a:solidFill>
          </a:ln>
        </p:spPr>
        <p:style>
          <a:lnRef idx="1">
            <a:schemeClr val="accent1"/>
          </a:lnRef>
          <a:fillRef idx="0">
            <a:schemeClr val="accent1"/>
          </a:fillRef>
          <a:effectRef idx="0">
            <a:schemeClr val="accent1"/>
          </a:effectRef>
          <a:fontRef idx="minor">
            <a:schemeClr val="tx1"/>
          </a:fontRef>
        </p:style>
      </p:cxnSp>
      <p:sp>
        <p:nvSpPr>
          <p:cNvPr id="145" name="Oval 83"/>
          <p:cNvSpPr/>
          <p:nvPr/>
        </p:nvSpPr>
        <p:spPr>
          <a:xfrm>
            <a:off x="7231331" y="3107089"/>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46" name="Rectangle 84"/>
          <p:cNvSpPr/>
          <p:nvPr/>
        </p:nvSpPr>
        <p:spPr>
          <a:xfrm>
            <a:off x="7207689" y="2881766"/>
            <a:ext cx="236138" cy="78261"/>
          </a:xfrm>
          <a:prstGeom prst="rect">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47" name="Straight Connector 85"/>
          <p:cNvCxnSpPr/>
          <p:nvPr/>
        </p:nvCxnSpPr>
        <p:spPr>
          <a:xfrm flipH="1">
            <a:off x="7134640" y="2650360"/>
            <a:ext cx="198844" cy="0"/>
          </a:xfrm>
          <a:prstGeom prst="line">
            <a:avLst/>
          </a:prstGeom>
          <a:ln w="19050">
            <a:solidFill>
              <a:srgbClr val="FF01FF"/>
            </a:solidFill>
          </a:ln>
        </p:spPr>
        <p:style>
          <a:lnRef idx="1">
            <a:schemeClr val="accent1"/>
          </a:lnRef>
          <a:fillRef idx="0">
            <a:schemeClr val="accent1"/>
          </a:fillRef>
          <a:effectRef idx="0">
            <a:schemeClr val="accent1"/>
          </a:effectRef>
          <a:fontRef idx="minor">
            <a:schemeClr val="tx1"/>
          </a:fontRef>
        </p:style>
      </p:cxnSp>
      <p:cxnSp>
        <p:nvCxnSpPr>
          <p:cNvPr id="148" name="Straight Connector 86"/>
          <p:cNvCxnSpPr/>
          <p:nvPr/>
        </p:nvCxnSpPr>
        <p:spPr>
          <a:xfrm flipH="1" flipV="1">
            <a:off x="7250399" y="2545433"/>
            <a:ext cx="166101" cy="199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Oval 206"/>
          <p:cNvSpPr/>
          <p:nvPr/>
        </p:nvSpPr>
        <p:spPr>
          <a:xfrm>
            <a:off x="7078863" y="2616882"/>
            <a:ext cx="70465" cy="61257"/>
          </a:xfrm>
          <a:prstGeom prst="ellipse">
            <a:avLst/>
          </a:prstGeom>
          <a:solidFill>
            <a:srgbClr val="FF01FF"/>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50" name="Right Triangle 209"/>
          <p:cNvSpPr/>
          <p:nvPr/>
        </p:nvSpPr>
        <p:spPr>
          <a:xfrm>
            <a:off x="7440589" y="4542981"/>
            <a:ext cx="182398" cy="169421"/>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atin typeface="Comic Sans MS" panose="030F0702030302020204" pitchFamily="66" charset="0"/>
            </a:endParaRPr>
          </a:p>
        </p:txBody>
      </p:sp>
      <p:sp>
        <p:nvSpPr>
          <p:cNvPr id="163" name="TextBox 259"/>
          <p:cNvSpPr txBox="1"/>
          <p:nvPr/>
        </p:nvSpPr>
        <p:spPr>
          <a:xfrm>
            <a:off x="7064594" y="1769188"/>
            <a:ext cx="7693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b="1" dirty="0" smtClean="0">
                <a:latin typeface="Comic Sans MS" panose="030F0702030302020204" pitchFamily="66" charset="0"/>
              </a:rPr>
              <a:t>UV</a:t>
            </a:r>
            <a:endParaRPr lang="it-IT" sz="2800" b="1" dirty="0">
              <a:latin typeface="Comic Sans MS" panose="030F0702030302020204" pitchFamily="66" charset="0"/>
            </a:endParaRPr>
          </a:p>
        </p:txBody>
      </p:sp>
      <p:grpSp>
        <p:nvGrpSpPr>
          <p:cNvPr id="164" name="Group 94"/>
          <p:cNvGrpSpPr/>
          <p:nvPr/>
        </p:nvGrpSpPr>
        <p:grpSpPr>
          <a:xfrm>
            <a:off x="5946577" y="2532646"/>
            <a:ext cx="234917" cy="296140"/>
            <a:chOff x="5042646" y="2514324"/>
            <a:chExt cx="234917" cy="296140"/>
          </a:xfrm>
        </p:grpSpPr>
        <p:sp>
          <p:nvSpPr>
            <p:cNvPr id="165" name="TextBox 58"/>
            <p:cNvSpPr txBox="1"/>
            <p:nvPr/>
          </p:nvSpPr>
          <p:spPr>
            <a:xfrm>
              <a:off x="5042646" y="2564243"/>
              <a:ext cx="234917" cy="246221"/>
            </a:xfrm>
            <a:prstGeom prst="rect">
              <a:avLst/>
            </a:prstGeom>
            <a:solidFill>
              <a:schemeClr val="bg1"/>
            </a:solidFill>
            <a:ln w="254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latin typeface="Comic Sans MS" panose="030F0702030302020204" pitchFamily="66" charset="0"/>
              </a:endParaRPr>
            </a:p>
          </p:txBody>
        </p:sp>
        <p:sp>
          <p:nvSpPr>
            <p:cNvPr id="166" name="TextBox 75"/>
            <p:cNvSpPr txBox="1"/>
            <p:nvPr/>
          </p:nvSpPr>
          <p:spPr>
            <a:xfrm>
              <a:off x="5043760" y="2514324"/>
              <a:ext cx="18041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dirty="0" smtClean="0">
                  <a:latin typeface="Comic Sans MS" panose="030F0702030302020204" pitchFamily="66" charset="0"/>
                </a:rPr>
                <a:t>λ</a:t>
              </a:r>
              <a:endParaRPr lang="it-IT" sz="1000" dirty="0">
                <a:latin typeface="Comic Sans MS" panose="030F0702030302020204" pitchFamily="66" charset="0"/>
              </a:endParaRPr>
            </a:p>
          </p:txBody>
        </p:sp>
      </p:grpSp>
      <p:cxnSp>
        <p:nvCxnSpPr>
          <p:cNvPr id="267" name="Straight Connector 161"/>
          <p:cNvCxnSpPr/>
          <p:nvPr/>
        </p:nvCxnSpPr>
        <p:spPr>
          <a:xfrm flipH="1" flipV="1">
            <a:off x="1539643" y="6405412"/>
            <a:ext cx="2880045" cy="5955"/>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sp>
        <p:nvSpPr>
          <p:cNvPr id="271" name="CasellaDiTesto 270"/>
          <p:cNvSpPr txBox="1"/>
          <p:nvPr/>
        </p:nvSpPr>
        <p:spPr>
          <a:xfrm>
            <a:off x="4959560" y="158755"/>
            <a:ext cx="915068" cy="369332"/>
          </a:xfrm>
          <a:prstGeom prst="rect">
            <a:avLst/>
          </a:prstGeom>
          <a:noFill/>
        </p:spPr>
        <p:txBody>
          <a:bodyPr wrap="square" rtlCol="0">
            <a:spAutoFit/>
          </a:bodyPr>
          <a:lstStyle/>
          <a:p>
            <a:r>
              <a:rPr lang="it-IT" b="1" dirty="0" smtClean="0">
                <a:solidFill>
                  <a:srgbClr val="0000FF"/>
                </a:solidFill>
                <a:effectLst>
                  <a:glow rad="76200">
                    <a:schemeClr val="bg1"/>
                  </a:glow>
                </a:effectLst>
                <a:latin typeface="Comic Sans MS" panose="030F0702030302020204" pitchFamily="66" charset="0"/>
              </a:rPr>
              <a:t>266nm</a:t>
            </a:r>
            <a:endParaRPr lang="en-GB" b="1" dirty="0">
              <a:solidFill>
                <a:srgbClr val="0000FF"/>
              </a:solidFill>
              <a:effectLst>
                <a:glow rad="76200">
                  <a:schemeClr val="bg1"/>
                </a:glow>
              </a:effectLst>
              <a:latin typeface="Comic Sans MS" panose="030F0702030302020204" pitchFamily="66" charset="0"/>
            </a:endParaRPr>
          </a:p>
        </p:txBody>
      </p:sp>
      <p:sp>
        <p:nvSpPr>
          <p:cNvPr id="272" name="CasellaDiTesto 271"/>
          <p:cNvSpPr txBox="1"/>
          <p:nvPr/>
        </p:nvSpPr>
        <p:spPr>
          <a:xfrm>
            <a:off x="4787949" y="470953"/>
            <a:ext cx="1095213" cy="369332"/>
          </a:xfrm>
          <a:prstGeom prst="rect">
            <a:avLst/>
          </a:prstGeom>
          <a:noFill/>
        </p:spPr>
        <p:txBody>
          <a:bodyPr wrap="square" rtlCol="0">
            <a:spAutoFit/>
          </a:bodyPr>
          <a:lstStyle/>
          <a:p>
            <a:r>
              <a:rPr lang="it-IT" b="1" dirty="0" smtClean="0">
                <a:solidFill>
                  <a:srgbClr val="00B050"/>
                </a:solidFill>
                <a:effectLst>
                  <a:glow rad="76200">
                    <a:schemeClr val="bg1"/>
                  </a:glow>
                </a:effectLst>
                <a:latin typeface="Comic Sans MS" panose="030F0702030302020204" pitchFamily="66" charset="0"/>
              </a:rPr>
              <a:t>532nm</a:t>
            </a:r>
            <a:endParaRPr lang="en-GB" b="1" dirty="0">
              <a:solidFill>
                <a:srgbClr val="00B050"/>
              </a:solidFill>
              <a:effectLst>
                <a:glow rad="76200">
                  <a:schemeClr val="bg1"/>
                </a:glow>
              </a:effectLst>
              <a:latin typeface="Comic Sans MS" panose="030F0702030302020204" pitchFamily="66" charset="0"/>
            </a:endParaRPr>
          </a:p>
        </p:txBody>
      </p:sp>
      <p:sp>
        <p:nvSpPr>
          <p:cNvPr id="274" name="CasellaDiTesto 273"/>
          <p:cNvSpPr txBox="1"/>
          <p:nvPr/>
        </p:nvSpPr>
        <p:spPr>
          <a:xfrm>
            <a:off x="4306841" y="5668773"/>
            <a:ext cx="915068" cy="369332"/>
          </a:xfrm>
          <a:prstGeom prst="rect">
            <a:avLst/>
          </a:prstGeom>
          <a:noFill/>
        </p:spPr>
        <p:txBody>
          <a:bodyPr wrap="square" rtlCol="0">
            <a:spAutoFit/>
          </a:bodyPr>
          <a:lstStyle/>
          <a:p>
            <a:r>
              <a:rPr lang="it-IT" b="1" dirty="0" smtClean="0">
                <a:solidFill>
                  <a:srgbClr val="CC1BCD"/>
                </a:solidFill>
                <a:effectLst>
                  <a:glow rad="76200">
                    <a:schemeClr val="bg1"/>
                  </a:glow>
                </a:effectLst>
                <a:latin typeface="Comic Sans MS" panose="030F0702030302020204" pitchFamily="66" charset="0"/>
              </a:rPr>
              <a:t>205nm</a:t>
            </a:r>
            <a:endParaRPr lang="en-GB" b="1" dirty="0">
              <a:solidFill>
                <a:srgbClr val="CC1BCD"/>
              </a:solidFill>
              <a:effectLst>
                <a:glow rad="76200">
                  <a:schemeClr val="bg1"/>
                </a:glow>
              </a:effectLst>
              <a:latin typeface="Comic Sans MS" panose="030F0702030302020204" pitchFamily="66" charset="0"/>
            </a:endParaRPr>
          </a:p>
        </p:txBody>
      </p:sp>
      <p:sp>
        <p:nvSpPr>
          <p:cNvPr id="276" name="CasellaDiTesto 275"/>
          <p:cNvSpPr txBox="1"/>
          <p:nvPr/>
        </p:nvSpPr>
        <p:spPr>
          <a:xfrm>
            <a:off x="1905915" y="6036192"/>
            <a:ext cx="2196840" cy="369332"/>
          </a:xfrm>
          <a:prstGeom prst="rect">
            <a:avLst/>
          </a:prstGeom>
          <a:noFill/>
        </p:spPr>
        <p:txBody>
          <a:bodyPr wrap="square" rtlCol="0">
            <a:spAutoFit/>
          </a:bodyPr>
          <a:lstStyle/>
          <a:p>
            <a:r>
              <a:rPr lang="it-IT" b="1" dirty="0" smtClean="0">
                <a:solidFill>
                  <a:srgbClr val="CC1BCD"/>
                </a:solidFill>
                <a:effectLst>
                  <a:glow rad="76200">
                    <a:schemeClr val="bg1"/>
                  </a:glow>
                </a:effectLst>
                <a:latin typeface="Comic Sans MS" panose="030F0702030302020204" pitchFamily="66" charset="0"/>
              </a:rPr>
              <a:t>205nm</a:t>
            </a:r>
            <a:endParaRPr lang="en-GB" b="1" dirty="0">
              <a:solidFill>
                <a:srgbClr val="C66320"/>
              </a:solidFill>
              <a:effectLst>
                <a:glow rad="76200">
                  <a:schemeClr val="bg1"/>
                </a:glow>
              </a:effectLst>
              <a:latin typeface="Comic Sans MS" panose="030F0702030302020204" pitchFamily="66" charset="0"/>
            </a:endParaRPr>
          </a:p>
        </p:txBody>
      </p:sp>
      <p:sp>
        <p:nvSpPr>
          <p:cNvPr id="278" name="CasellaDiTesto 277"/>
          <p:cNvSpPr txBox="1"/>
          <p:nvPr/>
        </p:nvSpPr>
        <p:spPr>
          <a:xfrm rot="16200000">
            <a:off x="4512220" y="2778604"/>
            <a:ext cx="770484" cy="369332"/>
          </a:xfrm>
          <a:prstGeom prst="rect">
            <a:avLst/>
          </a:prstGeom>
          <a:noFill/>
        </p:spPr>
        <p:txBody>
          <a:bodyPr wrap="square" rtlCol="0">
            <a:spAutoFit/>
          </a:bodyPr>
          <a:lstStyle/>
          <a:p>
            <a:r>
              <a:rPr lang="it-IT" b="1" dirty="0" smtClean="0">
                <a:effectLst>
                  <a:glow rad="76200">
                    <a:schemeClr val="bg1"/>
                  </a:glow>
                </a:effectLst>
                <a:latin typeface="Comic Sans MS" panose="030F0702030302020204" pitchFamily="66" charset="0"/>
              </a:rPr>
              <a:t>OPG</a:t>
            </a:r>
            <a:endParaRPr lang="en-GB" b="1" dirty="0">
              <a:effectLst>
                <a:glow rad="76200">
                  <a:schemeClr val="bg1"/>
                </a:glow>
              </a:effectLst>
              <a:latin typeface="Comic Sans MS" panose="030F0702030302020204" pitchFamily="66" charset="0"/>
            </a:endParaRPr>
          </a:p>
        </p:txBody>
      </p:sp>
      <p:sp>
        <p:nvSpPr>
          <p:cNvPr id="279" name="CasellaDiTesto 278"/>
          <p:cNvSpPr txBox="1"/>
          <p:nvPr/>
        </p:nvSpPr>
        <p:spPr>
          <a:xfrm>
            <a:off x="5427649" y="4606942"/>
            <a:ext cx="1094711" cy="369332"/>
          </a:xfrm>
          <a:prstGeom prst="rect">
            <a:avLst/>
          </a:prstGeom>
          <a:noFill/>
        </p:spPr>
        <p:txBody>
          <a:bodyPr wrap="square" rtlCol="0">
            <a:spAutoFit/>
          </a:bodyPr>
          <a:lstStyle/>
          <a:p>
            <a:r>
              <a:rPr lang="it-IT" b="1" dirty="0" smtClean="0">
                <a:solidFill>
                  <a:srgbClr val="D2CF3E"/>
                </a:solidFill>
                <a:effectLst>
                  <a:glow rad="76200">
                    <a:schemeClr val="bg1"/>
                  </a:glow>
                </a:effectLst>
                <a:latin typeface="Comic Sans MS" panose="030F0702030302020204" pitchFamily="66" charset="0"/>
              </a:rPr>
              <a:t>894nm</a:t>
            </a:r>
            <a:endParaRPr lang="en-GB" b="1" dirty="0">
              <a:solidFill>
                <a:srgbClr val="D2CF3E"/>
              </a:solidFill>
              <a:effectLst>
                <a:glow rad="76200">
                  <a:schemeClr val="bg1"/>
                </a:glow>
              </a:effectLst>
              <a:latin typeface="Comic Sans MS" panose="030F0702030302020204" pitchFamily="66" charset="0"/>
            </a:endParaRPr>
          </a:p>
        </p:txBody>
      </p:sp>
      <p:sp>
        <p:nvSpPr>
          <p:cNvPr id="281" name="CasellaDiTesto 280"/>
          <p:cNvSpPr txBox="1"/>
          <p:nvPr/>
        </p:nvSpPr>
        <p:spPr>
          <a:xfrm rot="16200000">
            <a:off x="4505339" y="4086664"/>
            <a:ext cx="770484" cy="369332"/>
          </a:xfrm>
          <a:prstGeom prst="rect">
            <a:avLst/>
          </a:prstGeom>
          <a:noFill/>
        </p:spPr>
        <p:txBody>
          <a:bodyPr wrap="square" rtlCol="0">
            <a:spAutoFit/>
          </a:bodyPr>
          <a:lstStyle/>
          <a:p>
            <a:r>
              <a:rPr lang="it-IT" b="1" dirty="0" smtClean="0">
                <a:effectLst>
                  <a:glow rad="76200">
                    <a:schemeClr val="bg1"/>
                  </a:glow>
                </a:effectLst>
                <a:latin typeface="Comic Sans MS" panose="030F0702030302020204" pitchFamily="66" charset="0"/>
              </a:rPr>
              <a:t>OPA</a:t>
            </a:r>
            <a:endParaRPr lang="en-GB" b="1" dirty="0">
              <a:effectLst>
                <a:glow rad="76200">
                  <a:schemeClr val="bg1"/>
                </a:glow>
              </a:effectLst>
              <a:latin typeface="Comic Sans MS" panose="030F0702030302020204" pitchFamily="66" charset="0"/>
            </a:endParaRPr>
          </a:p>
        </p:txBody>
      </p:sp>
      <p:sp>
        <p:nvSpPr>
          <p:cNvPr id="213" name="CasellaDiTesto 212"/>
          <p:cNvSpPr txBox="1"/>
          <p:nvPr/>
        </p:nvSpPr>
        <p:spPr>
          <a:xfrm>
            <a:off x="7800896" y="3625506"/>
            <a:ext cx="1147403" cy="646331"/>
          </a:xfrm>
          <a:prstGeom prst="rect">
            <a:avLst/>
          </a:prstGeom>
          <a:noFill/>
        </p:spPr>
        <p:txBody>
          <a:bodyPr wrap="square" rtlCol="0">
            <a:spAutoFit/>
          </a:bodyPr>
          <a:lstStyle/>
          <a:p>
            <a:r>
              <a:rPr lang="it-IT" b="1" dirty="0" smtClean="0">
                <a:effectLst>
                  <a:glow rad="76200">
                    <a:schemeClr val="bg1"/>
                  </a:glow>
                </a:effectLst>
                <a:latin typeface="Comic Sans MS" panose="030F0702030302020204" pitchFamily="66" charset="0"/>
              </a:rPr>
              <a:t>Sum </a:t>
            </a:r>
          </a:p>
          <a:p>
            <a:r>
              <a:rPr lang="it-IT" b="1" dirty="0" smtClean="0">
                <a:effectLst>
                  <a:glow rad="76200">
                    <a:schemeClr val="bg1"/>
                  </a:glow>
                </a:effectLst>
                <a:latin typeface="Comic Sans MS" panose="030F0702030302020204" pitchFamily="66" charset="0"/>
              </a:rPr>
              <a:t>Crystal</a:t>
            </a:r>
            <a:endParaRPr lang="en-GB" b="1" dirty="0">
              <a:effectLst>
                <a:glow rad="76200">
                  <a:schemeClr val="bg1"/>
                </a:glow>
              </a:effectLst>
              <a:latin typeface="Comic Sans MS" panose="030F0702030302020204" pitchFamily="66" charset="0"/>
            </a:endParaRPr>
          </a:p>
        </p:txBody>
      </p:sp>
      <p:cxnSp>
        <p:nvCxnSpPr>
          <p:cNvPr id="214" name="Connettore 2 213"/>
          <p:cNvCxnSpPr>
            <a:stCxn id="213" idx="1"/>
          </p:cNvCxnSpPr>
          <p:nvPr/>
        </p:nvCxnSpPr>
        <p:spPr>
          <a:xfrm flipH="1">
            <a:off x="6996643" y="3948672"/>
            <a:ext cx="804253" cy="573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368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53"/>
          <p:cNvSpPr/>
          <p:nvPr/>
        </p:nvSpPr>
        <p:spPr>
          <a:xfrm>
            <a:off x="4724704" y="1818671"/>
            <a:ext cx="2980090" cy="37548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6" name="Rectangle 4"/>
          <p:cNvSpPr/>
          <p:nvPr/>
        </p:nvSpPr>
        <p:spPr>
          <a:xfrm rot="16200000">
            <a:off x="4628459" y="3689241"/>
            <a:ext cx="1071012" cy="5085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atin typeface="Comic Sans MS" panose="030F0702030302020204" pitchFamily="66" charset="0"/>
            </a:endParaRPr>
          </a:p>
        </p:txBody>
      </p:sp>
      <p:sp>
        <p:nvSpPr>
          <p:cNvPr id="8" name="Right Triangle 6"/>
          <p:cNvSpPr/>
          <p:nvPr/>
        </p:nvSpPr>
        <p:spPr>
          <a:xfrm rot="5400000">
            <a:off x="7466487" y="5320777"/>
            <a:ext cx="168002" cy="169421"/>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atin typeface="Comic Sans MS" panose="030F0702030302020204" pitchFamily="66" charset="0"/>
            </a:endParaRPr>
          </a:p>
        </p:txBody>
      </p:sp>
      <p:cxnSp>
        <p:nvCxnSpPr>
          <p:cNvPr id="14" name="Straight Connector 12"/>
          <p:cNvCxnSpPr>
            <a:stCxn id="18" idx="3"/>
            <a:endCxn id="150" idx="5"/>
          </p:cNvCxnSpPr>
          <p:nvPr/>
        </p:nvCxnSpPr>
        <p:spPr>
          <a:xfrm flipV="1">
            <a:off x="4419688" y="4627692"/>
            <a:ext cx="3112100" cy="1799717"/>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sp>
        <p:nvSpPr>
          <p:cNvPr id="17" name="Rectangle 15"/>
          <p:cNvSpPr/>
          <p:nvPr/>
        </p:nvSpPr>
        <p:spPr>
          <a:xfrm rot="16200000">
            <a:off x="1160859" y="6307799"/>
            <a:ext cx="530257" cy="227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atin typeface="Comic Sans MS" panose="030F0702030302020204" pitchFamily="66" charset="0"/>
            </a:endParaRPr>
          </a:p>
        </p:txBody>
      </p:sp>
      <p:sp>
        <p:nvSpPr>
          <p:cNvPr id="18" name="Right Triangle 16"/>
          <p:cNvSpPr/>
          <p:nvPr/>
        </p:nvSpPr>
        <p:spPr>
          <a:xfrm rot="16200000">
            <a:off x="4190901" y="6301073"/>
            <a:ext cx="204901" cy="252673"/>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atin typeface="Comic Sans MS" panose="030F0702030302020204" pitchFamily="66" charset="0"/>
            </a:endParaRPr>
          </a:p>
        </p:txBody>
      </p:sp>
      <p:cxnSp>
        <p:nvCxnSpPr>
          <p:cNvPr id="20" name="Straight Connector 22"/>
          <p:cNvCxnSpPr/>
          <p:nvPr/>
        </p:nvCxnSpPr>
        <p:spPr>
          <a:xfrm>
            <a:off x="3761197" y="1593630"/>
            <a:ext cx="2095" cy="23453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3"/>
          <p:cNvSpPr/>
          <p:nvPr/>
        </p:nvSpPr>
        <p:spPr>
          <a:xfrm>
            <a:off x="1808806" y="158667"/>
            <a:ext cx="2843510" cy="12206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2" name="Straight Connector 24"/>
          <p:cNvCxnSpPr/>
          <p:nvPr/>
        </p:nvCxnSpPr>
        <p:spPr>
          <a:xfrm>
            <a:off x="4652316" y="333048"/>
            <a:ext cx="203512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5"/>
          <p:cNvCxnSpPr>
            <a:endCxn id="26" idx="1"/>
          </p:cNvCxnSpPr>
          <p:nvPr/>
        </p:nvCxnSpPr>
        <p:spPr>
          <a:xfrm flipV="1">
            <a:off x="4652316" y="634727"/>
            <a:ext cx="1215651" cy="3488"/>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6"/>
          <p:cNvCxnSpPr>
            <a:endCxn id="28" idx="1"/>
          </p:cNvCxnSpPr>
          <p:nvPr/>
        </p:nvCxnSpPr>
        <p:spPr>
          <a:xfrm flipV="1">
            <a:off x="4652316" y="938538"/>
            <a:ext cx="2681168" cy="48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flipH="1">
            <a:off x="6057955" y="820540"/>
            <a:ext cx="4224" cy="1779462"/>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26" name="Rectangle 28"/>
          <p:cNvSpPr/>
          <p:nvPr/>
        </p:nvSpPr>
        <p:spPr>
          <a:xfrm>
            <a:off x="5867966" y="465190"/>
            <a:ext cx="381088" cy="33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7" name="Straight Connector 29"/>
          <p:cNvCxnSpPr/>
          <p:nvPr/>
        </p:nvCxnSpPr>
        <p:spPr>
          <a:xfrm>
            <a:off x="5034953" y="1040260"/>
            <a:ext cx="22908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30"/>
          <p:cNvSpPr/>
          <p:nvPr/>
        </p:nvSpPr>
        <p:spPr>
          <a:xfrm>
            <a:off x="7333484" y="769001"/>
            <a:ext cx="381088" cy="33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9" name="Straight Connector 31"/>
          <p:cNvCxnSpPr/>
          <p:nvPr/>
        </p:nvCxnSpPr>
        <p:spPr>
          <a:xfrm>
            <a:off x="5056712" y="1023307"/>
            <a:ext cx="4198" cy="5621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flipV="1">
            <a:off x="4840185" y="938538"/>
            <a:ext cx="288703" cy="305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3"/>
          <p:cNvCxnSpPr/>
          <p:nvPr/>
        </p:nvCxnSpPr>
        <p:spPr>
          <a:xfrm flipV="1">
            <a:off x="4912360" y="1432908"/>
            <a:ext cx="288703" cy="305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p:nvPr/>
        </p:nvCxnSpPr>
        <p:spPr>
          <a:xfrm>
            <a:off x="3757549" y="1593630"/>
            <a:ext cx="127740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p:nvPr/>
        </p:nvCxnSpPr>
        <p:spPr>
          <a:xfrm>
            <a:off x="3766124" y="1585492"/>
            <a:ext cx="0" cy="10145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6"/>
          <p:cNvCxnSpPr/>
          <p:nvPr/>
        </p:nvCxnSpPr>
        <p:spPr>
          <a:xfrm>
            <a:off x="6797540" y="454340"/>
            <a:ext cx="0" cy="213481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7"/>
          <p:cNvCxnSpPr/>
          <p:nvPr/>
        </p:nvCxnSpPr>
        <p:spPr>
          <a:xfrm flipV="1">
            <a:off x="3613198" y="1432908"/>
            <a:ext cx="288703" cy="305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51"/>
          <p:cNvCxnSpPr/>
          <p:nvPr/>
        </p:nvCxnSpPr>
        <p:spPr>
          <a:xfrm flipH="1">
            <a:off x="6064341" y="1699724"/>
            <a:ext cx="2441" cy="2267734"/>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52"/>
          <p:cNvCxnSpPr/>
          <p:nvPr/>
        </p:nvCxnSpPr>
        <p:spPr>
          <a:xfrm>
            <a:off x="6795742" y="1724523"/>
            <a:ext cx="0" cy="80494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38" name="Rectangle 130"/>
          <p:cNvSpPr/>
          <p:nvPr/>
        </p:nvSpPr>
        <p:spPr>
          <a:xfrm>
            <a:off x="6586893" y="158667"/>
            <a:ext cx="381088" cy="33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39" name="Rectangle 132"/>
          <p:cNvSpPr/>
          <p:nvPr/>
        </p:nvSpPr>
        <p:spPr>
          <a:xfrm>
            <a:off x="2224787" y="1819819"/>
            <a:ext cx="2235287" cy="37536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40" name="Straight Connector 133"/>
          <p:cNvCxnSpPr>
            <a:endCxn id="239" idx="0"/>
          </p:cNvCxnSpPr>
          <p:nvPr/>
        </p:nvCxnSpPr>
        <p:spPr>
          <a:xfrm>
            <a:off x="2684069" y="2422991"/>
            <a:ext cx="0" cy="449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134"/>
          <p:cNvCxnSpPr/>
          <p:nvPr/>
        </p:nvCxnSpPr>
        <p:spPr>
          <a:xfrm flipH="1">
            <a:off x="2678830" y="2428377"/>
            <a:ext cx="9954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135"/>
          <p:cNvCxnSpPr/>
          <p:nvPr/>
        </p:nvCxnSpPr>
        <p:spPr>
          <a:xfrm flipV="1">
            <a:off x="2597801" y="2312589"/>
            <a:ext cx="167647" cy="210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04"/>
          <p:cNvCxnSpPr/>
          <p:nvPr/>
        </p:nvCxnSpPr>
        <p:spPr>
          <a:xfrm>
            <a:off x="3644194" y="2698548"/>
            <a:ext cx="845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05"/>
          <p:cNvCxnSpPr/>
          <p:nvPr/>
        </p:nvCxnSpPr>
        <p:spPr>
          <a:xfrm>
            <a:off x="3789139" y="2698548"/>
            <a:ext cx="845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Rectangle 202"/>
          <p:cNvSpPr/>
          <p:nvPr/>
        </p:nvSpPr>
        <p:spPr>
          <a:xfrm>
            <a:off x="3627430" y="3067452"/>
            <a:ext cx="268933" cy="11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47" name="Straight Arrow Connector 203"/>
          <p:cNvCxnSpPr/>
          <p:nvPr/>
        </p:nvCxnSpPr>
        <p:spPr>
          <a:xfrm>
            <a:off x="3690996" y="3126917"/>
            <a:ext cx="14948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138"/>
          <p:cNvSpPr txBox="1"/>
          <p:nvPr/>
        </p:nvSpPr>
        <p:spPr>
          <a:xfrm>
            <a:off x="3628827" y="2812455"/>
            <a:ext cx="268933" cy="246221"/>
          </a:xfrm>
          <a:prstGeom prst="rect">
            <a:avLst/>
          </a:prstGeom>
          <a:solidFill>
            <a:schemeClr val="bg1"/>
          </a:solidFill>
          <a:ln w="254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latin typeface="Comic Sans MS" panose="030F0702030302020204" pitchFamily="66" charset="0"/>
            </a:endParaRPr>
          </a:p>
        </p:txBody>
      </p:sp>
      <p:sp>
        <p:nvSpPr>
          <p:cNvPr id="46" name="Oval 139"/>
          <p:cNvSpPr/>
          <p:nvPr/>
        </p:nvSpPr>
        <p:spPr>
          <a:xfrm>
            <a:off x="3647686" y="3337623"/>
            <a:ext cx="227021" cy="448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47" name="Oval 140"/>
          <p:cNvSpPr/>
          <p:nvPr/>
        </p:nvSpPr>
        <p:spPr>
          <a:xfrm>
            <a:off x="3648385" y="3544066"/>
            <a:ext cx="227021" cy="448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48" name="Straight Connector 141"/>
          <p:cNvCxnSpPr/>
          <p:nvPr/>
        </p:nvCxnSpPr>
        <p:spPr>
          <a:xfrm flipH="1">
            <a:off x="2678830" y="3928229"/>
            <a:ext cx="10949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Oval 142"/>
          <p:cNvSpPr/>
          <p:nvPr/>
        </p:nvSpPr>
        <p:spPr>
          <a:xfrm>
            <a:off x="3649083" y="2085502"/>
            <a:ext cx="227021" cy="448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50" name="Oval 143"/>
          <p:cNvSpPr/>
          <p:nvPr/>
        </p:nvSpPr>
        <p:spPr>
          <a:xfrm>
            <a:off x="3648385" y="1895215"/>
            <a:ext cx="227021" cy="448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244" name="Rectangle 200"/>
          <p:cNvSpPr/>
          <p:nvPr/>
        </p:nvSpPr>
        <p:spPr>
          <a:xfrm>
            <a:off x="3674230" y="2323360"/>
            <a:ext cx="174632" cy="2100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45" name="Straight Connector 201"/>
          <p:cNvCxnSpPr/>
          <p:nvPr/>
        </p:nvCxnSpPr>
        <p:spPr>
          <a:xfrm>
            <a:off x="3674230" y="2323360"/>
            <a:ext cx="174632" cy="210033"/>
          </a:xfrm>
          <a:prstGeom prst="line">
            <a:avLst/>
          </a:pr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145"/>
          <p:cNvCxnSpPr/>
          <p:nvPr/>
        </p:nvCxnSpPr>
        <p:spPr>
          <a:xfrm flipV="1">
            <a:off x="3683312" y="3823212"/>
            <a:ext cx="167647" cy="210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198"/>
          <p:cNvCxnSpPr/>
          <p:nvPr/>
        </p:nvCxnSpPr>
        <p:spPr>
          <a:xfrm>
            <a:off x="3641574" y="3757689"/>
            <a:ext cx="845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199"/>
          <p:cNvCxnSpPr/>
          <p:nvPr/>
        </p:nvCxnSpPr>
        <p:spPr>
          <a:xfrm>
            <a:off x="3786519" y="3757689"/>
            <a:ext cx="845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Rectangle 195"/>
          <p:cNvSpPr/>
          <p:nvPr/>
        </p:nvSpPr>
        <p:spPr>
          <a:xfrm>
            <a:off x="2573003" y="2872032"/>
            <a:ext cx="222132" cy="4200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40" name="Straight Connector 196"/>
          <p:cNvCxnSpPr>
            <a:stCxn id="239" idx="0"/>
            <a:endCxn id="239" idx="1"/>
          </p:cNvCxnSpPr>
          <p:nvPr/>
        </p:nvCxnSpPr>
        <p:spPr>
          <a:xfrm flipH="1">
            <a:off x="2573003" y="2872032"/>
            <a:ext cx="111066" cy="210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197"/>
          <p:cNvCxnSpPr/>
          <p:nvPr/>
        </p:nvCxnSpPr>
        <p:spPr>
          <a:xfrm flipH="1">
            <a:off x="2681624" y="3070397"/>
            <a:ext cx="111066" cy="210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148"/>
          <p:cNvCxnSpPr>
            <a:endCxn id="228" idx="0"/>
          </p:cNvCxnSpPr>
          <p:nvPr/>
        </p:nvCxnSpPr>
        <p:spPr>
          <a:xfrm flipH="1">
            <a:off x="2688119" y="3290051"/>
            <a:ext cx="2934" cy="1465109"/>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149"/>
          <p:cNvCxnSpPr/>
          <p:nvPr/>
        </p:nvCxnSpPr>
        <p:spPr>
          <a:xfrm>
            <a:off x="2674639" y="3299027"/>
            <a:ext cx="0" cy="14074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191"/>
          <p:cNvCxnSpPr/>
          <p:nvPr/>
        </p:nvCxnSpPr>
        <p:spPr>
          <a:xfrm>
            <a:off x="2567414" y="2584555"/>
            <a:ext cx="845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192"/>
          <p:cNvCxnSpPr/>
          <p:nvPr/>
        </p:nvCxnSpPr>
        <p:spPr>
          <a:xfrm>
            <a:off x="2712359" y="2584555"/>
            <a:ext cx="845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152"/>
          <p:cNvSpPr/>
          <p:nvPr/>
        </p:nvSpPr>
        <p:spPr>
          <a:xfrm>
            <a:off x="2570558" y="2690595"/>
            <a:ext cx="227021" cy="448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59" name="Oval 153"/>
          <p:cNvSpPr/>
          <p:nvPr/>
        </p:nvSpPr>
        <p:spPr>
          <a:xfrm>
            <a:off x="2569510" y="3492904"/>
            <a:ext cx="227021" cy="448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234" name="Rectangle 188"/>
          <p:cNvSpPr/>
          <p:nvPr/>
        </p:nvSpPr>
        <p:spPr>
          <a:xfrm>
            <a:off x="2564394" y="4146592"/>
            <a:ext cx="229921" cy="171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35" name="Straight Connector 189"/>
          <p:cNvCxnSpPr>
            <a:stCxn id="234" idx="0"/>
            <a:endCxn id="234" idx="1"/>
          </p:cNvCxnSpPr>
          <p:nvPr/>
        </p:nvCxnSpPr>
        <p:spPr>
          <a:xfrm flipH="1">
            <a:off x="2564394" y="4146592"/>
            <a:ext cx="114961" cy="85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190"/>
          <p:cNvCxnSpPr/>
          <p:nvPr/>
        </p:nvCxnSpPr>
        <p:spPr>
          <a:xfrm flipH="1">
            <a:off x="2676824" y="4227597"/>
            <a:ext cx="114961" cy="85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Rectangle 185"/>
          <p:cNvSpPr/>
          <p:nvPr/>
        </p:nvSpPr>
        <p:spPr>
          <a:xfrm>
            <a:off x="2563171" y="4407888"/>
            <a:ext cx="229921" cy="171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32" name="Straight Connector 186"/>
          <p:cNvCxnSpPr>
            <a:stCxn id="231" idx="0"/>
            <a:endCxn id="231" idx="1"/>
          </p:cNvCxnSpPr>
          <p:nvPr/>
        </p:nvCxnSpPr>
        <p:spPr>
          <a:xfrm flipH="1">
            <a:off x="2563171" y="4407888"/>
            <a:ext cx="114961" cy="85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187"/>
          <p:cNvCxnSpPr/>
          <p:nvPr/>
        </p:nvCxnSpPr>
        <p:spPr>
          <a:xfrm flipH="1">
            <a:off x="2675601" y="4488893"/>
            <a:ext cx="114961" cy="85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156"/>
          <p:cNvCxnSpPr/>
          <p:nvPr/>
        </p:nvCxnSpPr>
        <p:spPr>
          <a:xfrm flipH="1">
            <a:off x="2663447" y="4722585"/>
            <a:ext cx="32413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7" name="Rectangle 181"/>
          <p:cNvSpPr/>
          <p:nvPr/>
        </p:nvSpPr>
        <p:spPr>
          <a:xfrm rot="2713225">
            <a:off x="2484582" y="4761821"/>
            <a:ext cx="376982" cy="291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228" name="Rectangle 182"/>
          <p:cNvSpPr/>
          <p:nvPr/>
        </p:nvSpPr>
        <p:spPr>
          <a:xfrm rot="2713225">
            <a:off x="2474254" y="4751861"/>
            <a:ext cx="376982" cy="695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229" name="Rectangle 183"/>
          <p:cNvSpPr/>
          <p:nvPr/>
        </p:nvSpPr>
        <p:spPr>
          <a:xfrm rot="2713225">
            <a:off x="2467534" y="4791384"/>
            <a:ext cx="376982" cy="29100"/>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30" name="Straight Connector 184"/>
          <p:cNvCxnSpPr>
            <a:stCxn id="228" idx="3"/>
            <a:endCxn id="228" idx="1"/>
          </p:cNvCxnSpPr>
          <p:nvPr/>
        </p:nvCxnSpPr>
        <p:spPr>
          <a:xfrm rot="2713225" flipH="1">
            <a:off x="2474254" y="4786620"/>
            <a:ext cx="3769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158"/>
          <p:cNvCxnSpPr/>
          <p:nvPr/>
        </p:nvCxnSpPr>
        <p:spPr>
          <a:xfrm flipH="1">
            <a:off x="2681623" y="4871954"/>
            <a:ext cx="1399" cy="554679"/>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159"/>
          <p:cNvCxnSpPr/>
          <p:nvPr/>
        </p:nvCxnSpPr>
        <p:spPr>
          <a:xfrm flipH="1">
            <a:off x="2683021" y="5045300"/>
            <a:ext cx="659409" cy="893"/>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4" name="Rectangle 178"/>
          <p:cNvSpPr/>
          <p:nvPr/>
        </p:nvSpPr>
        <p:spPr>
          <a:xfrm rot="5400000">
            <a:off x="2916679" y="4981803"/>
            <a:ext cx="295439" cy="1334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25" name="Straight Connector 179"/>
          <p:cNvCxnSpPr>
            <a:stCxn id="224" idx="0"/>
            <a:endCxn id="224" idx="1"/>
          </p:cNvCxnSpPr>
          <p:nvPr/>
        </p:nvCxnSpPr>
        <p:spPr>
          <a:xfrm rot="5400000" flipH="1">
            <a:off x="3023913" y="4941318"/>
            <a:ext cx="147720" cy="667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180"/>
          <p:cNvCxnSpPr/>
          <p:nvPr/>
        </p:nvCxnSpPr>
        <p:spPr>
          <a:xfrm rot="5400000" flipH="1">
            <a:off x="2960872" y="5085786"/>
            <a:ext cx="147720" cy="667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161"/>
          <p:cNvCxnSpPr>
            <a:stCxn id="8" idx="5"/>
          </p:cNvCxnSpPr>
          <p:nvPr/>
        </p:nvCxnSpPr>
        <p:spPr>
          <a:xfrm flipH="1">
            <a:off x="2681625" y="5405488"/>
            <a:ext cx="4868863" cy="3656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0" name="Rectangle 174"/>
          <p:cNvSpPr/>
          <p:nvPr/>
        </p:nvSpPr>
        <p:spPr>
          <a:xfrm>
            <a:off x="3279389" y="4350398"/>
            <a:ext cx="506432" cy="3721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21" name="Straight Arrow Connector 175"/>
          <p:cNvCxnSpPr/>
          <p:nvPr/>
        </p:nvCxnSpPr>
        <p:spPr>
          <a:xfrm flipV="1">
            <a:off x="3347845" y="4373399"/>
            <a:ext cx="0" cy="3095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176"/>
          <p:cNvCxnSpPr/>
          <p:nvPr/>
        </p:nvCxnSpPr>
        <p:spPr>
          <a:xfrm>
            <a:off x="3314315" y="4609078"/>
            <a:ext cx="454042" cy="44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Freeform 177"/>
          <p:cNvSpPr/>
          <p:nvPr/>
        </p:nvSpPr>
        <p:spPr>
          <a:xfrm>
            <a:off x="3389756" y="4431770"/>
            <a:ext cx="255661" cy="166949"/>
          </a:xfrm>
          <a:custGeom>
            <a:avLst/>
            <a:gdLst>
              <a:gd name="connsiteX0" fmla="*/ 0 w 557784"/>
              <a:gd name="connsiteY0" fmla="*/ 274320 h 283464"/>
              <a:gd name="connsiteX1" fmla="*/ 182880 w 557784"/>
              <a:gd name="connsiteY1" fmla="*/ 228600 h 283464"/>
              <a:gd name="connsiteX2" fmla="*/ 310896 w 557784"/>
              <a:gd name="connsiteY2" fmla="*/ 0 h 283464"/>
              <a:gd name="connsiteX3" fmla="*/ 411480 w 557784"/>
              <a:gd name="connsiteY3" fmla="*/ 228600 h 283464"/>
              <a:gd name="connsiteX4" fmla="*/ 557784 w 557784"/>
              <a:gd name="connsiteY4" fmla="*/ 283464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784" h="283464">
                <a:moveTo>
                  <a:pt x="0" y="274320"/>
                </a:moveTo>
                <a:cubicBezTo>
                  <a:pt x="65532" y="274320"/>
                  <a:pt x="131064" y="274320"/>
                  <a:pt x="182880" y="228600"/>
                </a:cubicBezTo>
                <a:cubicBezTo>
                  <a:pt x="234696" y="182880"/>
                  <a:pt x="272796" y="0"/>
                  <a:pt x="310896" y="0"/>
                </a:cubicBezTo>
                <a:cubicBezTo>
                  <a:pt x="348996" y="0"/>
                  <a:pt x="370332" y="181356"/>
                  <a:pt x="411480" y="228600"/>
                </a:cubicBezTo>
                <a:cubicBezTo>
                  <a:pt x="452628" y="275844"/>
                  <a:pt x="505206" y="279654"/>
                  <a:pt x="557784" y="28346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70" name="Arc 164"/>
          <p:cNvSpPr/>
          <p:nvPr/>
        </p:nvSpPr>
        <p:spPr>
          <a:xfrm rot="18966992">
            <a:off x="3212715" y="5067485"/>
            <a:ext cx="326845" cy="118820"/>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Comic Sans MS" panose="030F0702030302020204" pitchFamily="66" charset="0"/>
            </a:endParaRPr>
          </a:p>
        </p:txBody>
      </p:sp>
      <p:cxnSp>
        <p:nvCxnSpPr>
          <p:cNvPr id="71" name="Straight Connector 165"/>
          <p:cNvCxnSpPr/>
          <p:nvPr/>
        </p:nvCxnSpPr>
        <p:spPr>
          <a:xfrm flipH="1" flipV="1">
            <a:off x="2607755" y="5321617"/>
            <a:ext cx="146691" cy="210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253"/>
          <p:cNvSpPr/>
          <p:nvPr/>
        </p:nvSpPr>
        <p:spPr>
          <a:xfrm>
            <a:off x="1745903" y="90746"/>
            <a:ext cx="6050636" cy="16473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atin typeface="Comic Sans MS" panose="030F0702030302020204" pitchFamily="66" charset="0"/>
            </a:endParaRPr>
          </a:p>
        </p:txBody>
      </p:sp>
      <p:sp>
        <p:nvSpPr>
          <p:cNvPr id="89" name="TextBox 257"/>
          <p:cNvSpPr txBox="1"/>
          <p:nvPr/>
        </p:nvSpPr>
        <p:spPr>
          <a:xfrm>
            <a:off x="1770271" y="327598"/>
            <a:ext cx="31268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400" b="1" dirty="0" smtClean="0">
                <a:latin typeface="Comic Sans MS" panose="030F0702030302020204" pitchFamily="66" charset="0"/>
              </a:rPr>
              <a:t>EKSPLA </a:t>
            </a:r>
            <a:r>
              <a:rPr lang="it-IT" sz="2400" b="1" dirty="0" err="1" smtClean="0">
                <a:latin typeface="Comic Sans MS" panose="030F0702030302020204" pitchFamily="66" charset="0"/>
              </a:rPr>
              <a:t>Nd:YAG</a:t>
            </a:r>
            <a:endParaRPr lang="it-IT" sz="2400" b="1" dirty="0" smtClean="0">
              <a:latin typeface="Comic Sans MS" panose="030F0702030302020204" pitchFamily="66" charset="0"/>
            </a:endParaRPr>
          </a:p>
          <a:p>
            <a:r>
              <a:rPr lang="it-IT" b="1" dirty="0" smtClean="0">
                <a:latin typeface="Comic Sans MS" panose="030F0702030302020204" pitchFamily="66" charset="0"/>
              </a:rPr>
              <a:t>+ </a:t>
            </a:r>
            <a:r>
              <a:rPr lang="it-IT" b="1" dirty="0" smtClean="0">
                <a:solidFill>
                  <a:srgbClr val="00B050"/>
                </a:solidFill>
                <a:latin typeface="Comic Sans MS" panose="030F0702030302020204" pitchFamily="66" charset="0"/>
              </a:rPr>
              <a:t>2nd</a:t>
            </a:r>
            <a:r>
              <a:rPr lang="it-IT" b="1" dirty="0" smtClean="0">
                <a:latin typeface="Comic Sans MS" panose="030F0702030302020204" pitchFamily="66" charset="0"/>
              </a:rPr>
              <a:t> + </a:t>
            </a:r>
            <a:r>
              <a:rPr lang="it-IT" b="1" dirty="0" smtClean="0">
                <a:solidFill>
                  <a:srgbClr val="0000FF"/>
                </a:solidFill>
                <a:latin typeface="Comic Sans MS" panose="030F0702030302020204" pitchFamily="66" charset="0"/>
              </a:rPr>
              <a:t>4th harmonics</a:t>
            </a:r>
            <a:endParaRPr lang="it-IT" b="1" dirty="0">
              <a:solidFill>
                <a:srgbClr val="0000FF"/>
              </a:solidFill>
              <a:latin typeface="Comic Sans MS" panose="030F0702030302020204" pitchFamily="66" charset="0"/>
            </a:endParaRPr>
          </a:p>
        </p:txBody>
      </p:sp>
      <p:sp>
        <p:nvSpPr>
          <p:cNvPr id="90" name="TextBox 262"/>
          <p:cNvSpPr txBox="1"/>
          <p:nvPr/>
        </p:nvSpPr>
        <p:spPr>
          <a:xfrm>
            <a:off x="2249030" y="1778241"/>
            <a:ext cx="68038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b="1" dirty="0" smtClean="0">
                <a:latin typeface="Comic Sans MS" panose="030F0702030302020204" pitchFamily="66" charset="0"/>
              </a:rPr>
              <a:t>IR</a:t>
            </a:r>
            <a:endParaRPr lang="it-IT" sz="2800" b="1" dirty="0">
              <a:latin typeface="Comic Sans MS" panose="030F0702030302020204" pitchFamily="66" charset="0"/>
            </a:endParaRPr>
          </a:p>
        </p:txBody>
      </p:sp>
      <p:sp>
        <p:nvSpPr>
          <p:cNvPr id="208" name="Rectangle 236"/>
          <p:cNvSpPr/>
          <p:nvPr/>
        </p:nvSpPr>
        <p:spPr>
          <a:xfrm rot="8118537">
            <a:off x="2498898" y="3887281"/>
            <a:ext cx="376982" cy="291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209" name="Rectangle 235"/>
          <p:cNvSpPr/>
          <p:nvPr/>
        </p:nvSpPr>
        <p:spPr>
          <a:xfrm rot="8113225">
            <a:off x="2476307" y="3858594"/>
            <a:ext cx="376982" cy="29100"/>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210" name="Rectangle 233"/>
          <p:cNvSpPr/>
          <p:nvPr/>
        </p:nvSpPr>
        <p:spPr>
          <a:xfrm rot="8113225">
            <a:off x="2488688" y="3852730"/>
            <a:ext cx="376982" cy="695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11" name="Straight Connector 234"/>
          <p:cNvCxnSpPr/>
          <p:nvPr/>
        </p:nvCxnSpPr>
        <p:spPr>
          <a:xfrm rot="8113225" flipH="1">
            <a:off x="2488685" y="3887523"/>
            <a:ext cx="3769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5" name="Group 39"/>
          <p:cNvGrpSpPr/>
          <p:nvPr/>
        </p:nvGrpSpPr>
        <p:grpSpPr>
          <a:xfrm>
            <a:off x="5964578" y="2790479"/>
            <a:ext cx="200442" cy="0"/>
            <a:chOff x="4248912" y="2314956"/>
            <a:chExt cx="500634" cy="0"/>
          </a:xfrm>
        </p:grpSpPr>
        <p:cxnSp>
          <p:nvCxnSpPr>
            <p:cNvPr id="206" name="Straight Connector 128"/>
            <p:cNvCxnSpPr/>
            <p:nvPr/>
          </p:nvCxnSpPr>
          <p:spPr>
            <a:xfrm>
              <a:off x="4248912" y="2314956"/>
              <a:ext cx="1844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129"/>
            <p:cNvCxnSpPr/>
            <p:nvPr/>
          </p:nvCxnSpPr>
          <p:spPr>
            <a:xfrm>
              <a:off x="4565142" y="2314956"/>
              <a:ext cx="1844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40"/>
          <p:cNvGrpSpPr/>
          <p:nvPr/>
        </p:nvGrpSpPr>
        <p:grpSpPr>
          <a:xfrm>
            <a:off x="5962289" y="3678002"/>
            <a:ext cx="200442" cy="0"/>
            <a:chOff x="4248912" y="2314956"/>
            <a:chExt cx="500634" cy="0"/>
          </a:xfrm>
        </p:grpSpPr>
        <p:cxnSp>
          <p:nvCxnSpPr>
            <p:cNvPr id="204" name="Straight Connector 126"/>
            <p:cNvCxnSpPr/>
            <p:nvPr/>
          </p:nvCxnSpPr>
          <p:spPr>
            <a:xfrm>
              <a:off x="4248912" y="2314956"/>
              <a:ext cx="1844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127"/>
            <p:cNvCxnSpPr/>
            <p:nvPr/>
          </p:nvCxnSpPr>
          <p:spPr>
            <a:xfrm>
              <a:off x="4565142" y="2314956"/>
              <a:ext cx="1844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7" name="Straight Connector 41"/>
          <p:cNvCxnSpPr>
            <a:stCxn id="177" idx="2"/>
            <a:endCxn id="171" idx="0"/>
          </p:cNvCxnSpPr>
          <p:nvPr/>
        </p:nvCxnSpPr>
        <p:spPr>
          <a:xfrm>
            <a:off x="5125894" y="3215112"/>
            <a:ext cx="3538" cy="1536681"/>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42"/>
          <p:cNvCxnSpPr/>
          <p:nvPr/>
        </p:nvCxnSpPr>
        <p:spPr>
          <a:xfrm>
            <a:off x="5115348" y="2968409"/>
            <a:ext cx="0" cy="1765119"/>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grpSp>
        <p:nvGrpSpPr>
          <p:cNvPr id="109" name="Group 43"/>
          <p:cNvGrpSpPr/>
          <p:nvPr/>
        </p:nvGrpSpPr>
        <p:grpSpPr>
          <a:xfrm>
            <a:off x="5023994" y="2166020"/>
            <a:ext cx="200442" cy="0"/>
            <a:chOff x="4248912" y="2314956"/>
            <a:chExt cx="500634" cy="0"/>
          </a:xfrm>
        </p:grpSpPr>
        <p:cxnSp>
          <p:nvCxnSpPr>
            <p:cNvPr id="202" name="Straight Connector 124"/>
            <p:cNvCxnSpPr/>
            <p:nvPr/>
          </p:nvCxnSpPr>
          <p:spPr>
            <a:xfrm>
              <a:off x="4248912" y="2314956"/>
              <a:ext cx="1844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125"/>
            <p:cNvCxnSpPr/>
            <p:nvPr/>
          </p:nvCxnSpPr>
          <p:spPr>
            <a:xfrm>
              <a:off x="4565142" y="2314956"/>
              <a:ext cx="1844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Oval 44"/>
          <p:cNvSpPr/>
          <p:nvPr/>
        </p:nvSpPr>
        <p:spPr>
          <a:xfrm>
            <a:off x="5025825" y="3405573"/>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grpSp>
        <p:nvGrpSpPr>
          <p:cNvPr id="111" name="Group 45"/>
          <p:cNvGrpSpPr/>
          <p:nvPr/>
        </p:nvGrpSpPr>
        <p:grpSpPr>
          <a:xfrm>
            <a:off x="5021355" y="4174573"/>
            <a:ext cx="200840" cy="162702"/>
            <a:chOff x="1883930" y="4188380"/>
            <a:chExt cx="501626" cy="403278"/>
          </a:xfrm>
        </p:grpSpPr>
        <p:sp>
          <p:nvSpPr>
            <p:cNvPr id="199" name="Rectangle 121"/>
            <p:cNvSpPr/>
            <p:nvPr/>
          </p:nvSpPr>
          <p:spPr>
            <a:xfrm>
              <a:off x="1883930" y="4188380"/>
              <a:ext cx="501626" cy="4032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00" name="Straight Connector 122"/>
            <p:cNvCxnSpPr>
              <a:stCxn id="199" idx="0"/>
              <a:endCxn id="199" idx="1"/>
            </p:cNvCxnSpPr>
            <p:nvPr/>
          </p:nvCxnSpPr>
          <p:spPr>
            <a:xfrm flipH="1">
              <a:off x="1883930" y="4188380"/>
              <a:ext cx="250813" cy="2016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123"/>
            <p:cNvCxnSpPr/>
            <p:nvPr/>
          </p:nvCxnSpPr>
          <p:spPr>
            <a:xfrm flipH="1">
              <a:off x="2129222" y="4378817"/>
              <a:ext cx="250813" cy="2016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46"/>
          <p:cNvGrpSpPr/>
          <p:nvPr/>
        </p:nvGrpSpPr>
        <p:grpSpPr>
          <a:xfrm>
            <a:off x="5020287" y="4422410"/>
            <a:ext cx="200840" cy="162702"/>
            <a:chOff x="1883930" y="4188380"/>
            <a:chExt cx="501626" cy="403278"/>
          </a:xfrm>
        </p:grpSpPr>
        <p:sp>
          <p:nvSpPr>
            <p:cNvPr id="196" name="Rectangle 118"/>
            <p:cNvSpPr/>
            <p:nvPr/>
          </p:nvSpPr>
          <p:spPr>
            <a:xfrm>
              <a:off x="1883930" y="4188380"/>
              <a:ext cx="501626" cy="4032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97" name="Straight Connector 119"/>
            <p:cNvCxnSpPr>
              <a:stCxn id="196" idx="0"/>
              <a:endCxn id="196" idx="1"/>
            </p:cNvCxnSpPr>
            <p:nvPr/>
          </p:nvCxnSpPr>
          <p:spPr>
            <a:xfrm flipH="1">
              <a:off x="1883930" y="4188380"/>
              <a:ext cx="250813" cy="2016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20"/>
            <p:cNvCxnSpPr/>
            <p:nvPr/>
          </p:nvCxnSpPr>
          <p:spPr>
            <a:xfrm flipH="1">
              <a:off x="2129222" y="4378817"/>
              <a:ext cx="250813" cy="2016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3" name="Straight Connector 47"/>
          <p:cNvCxnSpPr/>
          <p:nvPr/>
        </p:nvCxnSpPr>
        <p:spPr>
          <a:xfrm flipH="1">
            <a:off x="5123758" y="4713586"/>
            <a:ext cx="1220" cy="47640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48"/>
          <p:cNvCxnSpPr/>
          <p:nvPr/>
        </p:nvCxnSpPr>
        <p:spPr>
          <a:xfrm flipH="1">
            <a:off x="5123758" y="4355073"/>
            <a:ext cx="2718935" cy="83491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5" name="Group 49"/>
          <p:cNvGrpSpPr/>
          <p:nvPr/>
        </p:nvGrpSpPr>
        <p:grpSpPr>
          <a:xfrm>
            <a:off x="6759132" y="3565066"/>
            <a:ext cx="442376" cy="353015"/>
            <a:chOff x="3581400" y="5275086"/>
            <a:chExt cx="1104900" cy="631938"/>
          </a:xfrm>
        </p:grpSpPr>
        <p:sp>
          <p:nvSpPr>
            <p:cNvPr id="192" name="Rectangle 114"/>
            <p:cNvSpPr/>
            <p:nvPr/>
          </p:nvSpPr>
          <p:spPr>
            <a:xfrm>
              <a:off x="3581400" y="5275086"/>
              <a:ext cx="1104900" cy="6319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93" name="Straight Arrow Connector 115"/>
            <p:cNvCxnSpPr/>
            <p:nvPr/>
          </p:nvCxnSpPr>
          <p:spPr>
            <a:xfrm flipV="1">
              <a:off x="3730752" y="5314140"/>
              <a:ext cx="0" cy="5255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16"/>
            <p:cNvCxnSpPr/>
            <p:nvPr/>
          </p:nvCxnSpPr>
          <p:spPr>
            <a:xfrm>
              <a:off x="3657600" y="5714300"/>
              <a:ext cx="990600" cy="75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Freeform 117"/>
            <p:cNvSpPr/>
            <p:nvPr/>
          </p:nvSpPr>
          <p:spPr>
            <a:xfrm>
              <a:off x="3822192" y="5413248"/>
              <a:ext cx="557784" cy="283464"/>
            </a:xfrm>
            <a:custGeom>
              <a:avLst/>
              <a:gdLst>
                <a:gd name="connsiteX0" fmla="*/ 0 w 557784"/>
                <a:gd name="connsiteY0" fmla="*/ 274320 h 283464"/>
                <a:gd name="connsiteX1" fmla="*/ 182880 w 557784"/>
                <a:gd name="connsiteY1" fmla="*/ 228600 h 283464"/>
                <a:gd name="connsiteX2" fmla="*/ 310896 w 557784"/>
                <a:gd name="connsiteY2" fmla="*/ 0 h 283464"/>
                <a:gd name="connsiteX3" fmla="*/ 411480 w 557784"/>
                <a:gd name="connsiteY3" fmla="*/ 228600 h 283464"/>
                <a:gd name="connsiteX4" fmla="*/ 557784 w 557784"/>
                <a:gd name="connsiteY4" fmla="*/ 283464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784" h="283464">
                  <a:moveTo>
                    <a:pt x="0" y="274320"/>
                  </a:moveTo>
                  <a:cubicBezTo>
                    <a:pt x="65532" y="274320"/>
                    <a:pt x="131064" y="274320"/>
                    <a:pt x="182880" y="228600"/>
                  </a:cubicBezTo>
                  <a:cubicBezTo>
                    <a:pt x="234696" y="182880"/>
                    <a:pt x="272796" y="0"/>
                    <a:pt x="310896" y="0"/>
                  </a:cubicBezTo>
                  <a:cubicBezTo>
                    <a:pt x="348996" y="0"/>
                    <a:pt x="370332" y="181356"/>
                    <a:pt x="411480" y="228600"/>
                  </a:cubicBezTo>
                  <a:cubicBezTo>
                    <a:pt x="452628" y="275844"/>
                    <a:pt x="505206" y="279654"/>
                    <a:pt x="557784" y="28346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grpSp>
      <p:grpSp>
        <p:nvGrpSpPr>
          <p:cNvPr id="116" name="Group 50"/>
          <p:cNvGrpSpPr/>
          <p:nvPr/>
        </p:nvGrpSpPr>
        <p:grpSpPr>
          <a:xfrm>
            <a:off x="6980320" y="2652135"/>
            <a:ext cx="122844" cy="912930"/>
            <a:chOff x="6731508" y="1923145"/>
            <a:chExt cx="495301" cy="1089112"/>
          </a:xfrm>
        </p:grpSpPr>
        <p:sp>
          <p:nvSpPr>
            <p:cNvPr id="184" name="Oval 106"/>
            <p:cNvSpPr/>
            <p:nvPr/>
          </p:nvSpPr>
          <p:spPr>
            <a:xfrm>
              <a:off x="6731508" y="2318004"/>
              <a:ext cx="495300" cy="76200"/>
            </a:xfrm>
            <a:prstGeom prst="ellipse">
              <a:avLst/>
            </a:prstGeom>
            <a:solidFill>
              <a:schemeClr val="bg1"/>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85" name="Oval 107"/>
            <p:cNvSpPr/>
            <p:nvPr/>
          </p:nvSpPr>
          <p:spPr>
            <a:xfrm>
              <a:off x="6731508" y="2361104"/>
              <a:ext cx="495300" cy="76200"/>
            </a:xfrm>
            <a:prstGeom prst="ellipse">
              <a:avLst/>
            </a:prstGeom>
            <a:solidFill>
              <a:schemeClr val="bg1"/>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86" name="Oval 108"/>
            <p:cNvSpPr/>
            <p:nvPr/>
          </p:nvSpPr>
          <p:spPr>
            <a:xfrm>
              <a:off x="6731508" y="2399204"/>
              <a:ext cx="495300" cy="76200"/>
            </a:xfrm>
            <a:prstGeom prst="ellipse">
              <a:avLst/>
            </a:prstGeom>
            <a:solidFill>
              <a:schemeClr val="bg1"/>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87" name="Oval 109"/>
            <p:cNvSpPr/>
            <p:nvPr/>
          </p:nvSpPr>
          <p:spPr>
            <a:xfrm>
              <a:off x="6731508" y="2441542"/>
              <a:ext cx="495300" cy="76200"/>
            </a:xfrm>
            <a:prstGeom prst="ellipse">
              <a:avLst/>
            </a:prstGeom>
            <a:solidFill>
              <a:schemeClr val="bg1"/>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88" name="Oval 110"/>
            <p:cNvSpPr/>
            <p:nvPr/>
          </p:nvSpPr>
          <p:spPr>
            <a:xfrm>
              <a:off x="6731508" y="2481834"/>
              <a:ext cx="495300" cy="76200"/>
            </a:xfrm>
            <a:prstGeom prst="ellipse">
              <a:avLst/>
            </a:prstGeom>
            <a:solidFill>
              <a:schemeClr val="bg1"/>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89" name="Oval 111"/>
            <p:cNvSpPr/>
            <p:nvPr/>
          </p:nvSpPr>
          <p:spPr>
            <a:xfrm>
              <a:off x="6731508" y="2519934"/>
              <a:ext cx="495300" cy="76200"/>
            </a:xfrm>
            <a:prstGeom prst="ellipse">
              <a:avLst/>
            </a:prstGeom>
            <a:solidFill>
              <a:schemeClr val="bg1"/>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90" name="Curved Connector 112"/>
            <p:cNvCxnSpPr>
              <a:stCxn id="184" idx="0"/>
            </p:cNvCxnSpPr>
            <p:nvPr/>
          </p:nvCxnSpPr>
          <p:spPr>
            <a:xfrm rot="5400000" flipH="1" flipV="1">
              <a:off x="6905554" y="1996750"/>
              <a:ext cx="394859" cy="247650"/>
            </a:xfrm>
            <a:prstGeom prst="curvedConnector3">
              <a:avLst/>
            </a:prstGeom>
            <a:ln w="25400">
              <a:solidFill>
                <a:srgbClr val="FF01FF"/>
              </a:solidFill>
            </a:ln>
          </p:spPr>
          <p:style>
            <a:lnRef idx="1">
              <a:schemeClr val="accent1"/>
            </a:lnRef>
            <a:fillRef idx="0">
              <a:schemeClr val="accent1"/>
            </a:fillRef>
            <a:effectRef idx="0">
              <a:schemeClr val="accent1"/>
            </a:effectRef>
            <a:fontRef idx="minor">
              <a:schemeClr val="tx1"/>
            </a:fontRef>
          </p:style>
        </p:cxnSp>
        <p:cxnSp>
          <p:nvCxnSpPr>
            <p:cNvPr id="191" name="Curved Connector 113"/>
            <p:cNvCxnSpPr/>
            <p:nvPr/>
          </p:nvCxnSpPr>
          <p:spPr>
            <a:xfrm rot="5400000" flipH="1" flipV="1">
              <a:off x="6774683" y="2752916"/>
              <a:ext cx="394859" cy="123824"/>
            </a:xfrm>
            <a:prstGeom prst="curvedConnector3">
              <a:avLst>
                <a:gd name="adj1" fmla="val 61579"/>
              </a:avLst>
            </a:prstGeom>
            <a:ln w="25400">
              <a:solidFill>
                <a:srgbClr val="FF01FF"/>
              </a:solidFill>
            </a:ln>
          </p:spPr>
          <p:style>
            <a:lnRef idx="1">
              <a:schemeClr val="accent1"/>
            </a:lnRef>
            <a:fillRef idx="0">
              <a:schemeClr val="accent1"/>
            </a:fillRef>
            <a:effectRef idx="0">
              <a:schemeClr val="accent1"/>
            </a:effectRef>
            <a:fontRef idx="minor">
              <a:schemeClr val="tx1"/>
            </a:fontRef>
          </p:style>
        </p:cxnSp>
      </p:grpSp>
      <p:sp>
        <p:nvSpPr>
          <p:cNvPr id="118" name="Oval 54"/>
          <p:cNvSpPr/>
          <p:nvPr/>
        </p:nvSpPr>
        <p:spPr>
          <a:xfrm>
            <a:off x="5968239" y="1890185"/>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19" name="Oval 55"/>
          <p:cNvSpPr/>
          <p:nvPr/>
        </p:nvSpPr>
        <p:spPr>
          <a:xfrm>
            <a:off x="5965188" y="2065561"/>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grpSp>
        <p:nvGrpSpPr>
          <p:cNvPr id="120" name="Group 56"/>
          <p:cNvGrpSpPr/>
          <p:nvPr/>
        </p:nvGrpSpPr>
        <p:grpSpPr>
          <a:xfrm rot="914853">
            <a:off x="5990815" y="2296275"/>
            <a:ext cx="152544" cy="199214"/>
            <a:chOff x="3733800" y="1472184"/>
            <a:chExt cx="381000" cy="356616"/>
          </a:xfrm>
          <a:solidFill>
            <a:schemeClr val="bg1"/>
          </a:solidFill>
        </p:grpSpPr>
        <p:sp>
          <p:nvSpPr>
            <p:cNvPr id="182" name="Rectangle 104"/>
            <p:cNvSpPr/>
            <p:nvPr/>
          </p:nvSpPr>
          <p:spPr>
            <a:xfrm>
              <a:off x="3733800" y="1472184"/>
              <a:ext cx="381000" cy="35661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83" name="Straight Connector 105"/>
            <p:cNvCxnSpPr/>
            <p:nvPr/>
          </p:nvCxnSpPr>
          <p:spPr>
            <a:xfrm>
              <a:off x="3733800" y="1472184"/>
              <a:ext cx="381000" cy="35661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57"/>
          <p:cNvGrpSpPr/>
          <p:nvPr/>
        </p:nvGrpSpPr>
        <p:grpSpPr>
          <a:xfrm>
            <a:off x="5958019" y="2905256"/>
            <a:ext cx="234917" cy="112802"/>
            <a:chOff x="4203192" y="3014472"/>
            <a:chExt cx="586740" cy="201930"/>
          </a:xfrm>
        </p:grpSpPr>
        <p:sp>
          <p:nvSpPr>
            <p:cNvPr id="180" name="Rectangle 102"/>
            <p:cNvSpPr/>
            <p:nvPr/>
          </p:nvSpPr>
          <p:spPr>
            <a:xfrm>
              <a:off x="4203192" y="3014472"/>
              <a:ext cx="586740" cy="2019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81" name="Straight Arrow Connector 103"/>
            <p:cNvCxnSpPr/>
            <p:nvPr/>
          </p:nvCxnSpPr>
          <p:spPr>
            <a:xfrm>
              <a:off x="4341876" y="3115437"/>
              <a:ext cx="326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2" name="Oval 59"/>
          <p:cNvSpPr/>
          <p:nvPr/>
        </p:nvSpPr>
        <p:spPr>
          <a:xfrm>
            <a:off x="5967629" y="3348746"/>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23" name="Oval 60"/>
          <p:cNvSpPr/>
          <p:nvPr/>
        </p:nvSpPr>
        <p:spPr>
          <a:xfrm>
            <a:off x="5968239" y="3517950"/>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24" name="Straight Connector 61"/>
          <p:cNvCxnSpPr/>
          <p:nvPr/>
        </p:nvCxnSpPr>
        <p:spPr>
          <a:xfrm>
            <a:off x="5123758" y="1995752"/>
            <a:ext cx="866984" cy="383604"/>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125" name="Oval 62"/>
          <p:cNvSpPr/>
          <p:nvPr/>
        </p:nvSpPr>
        <p:spPr>
          <a:xfrm rot="17297262">
            <a:off x="5579073" y="2249777"/>
            <a:ext cx="276686" cy="305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26" name="Rectangle 63"/>
          <p:cNvSpPr/>
          <p:nvPr/>
        </p:nvSpPr>
        <p:spPr>
          <a:xfrm rot="17432595">
            <a:off x="5293383" y="2099748"/>
            <a:ext cx="329469" cy="98581"/>
          </a:xfrm>
          <a:prstGeom prst="rect">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27" name="Straight Connector 64"/>
          <p:cNvCxnSpPr>
            <a:endCxn id="177" idx="0"/>
          </p:cNvCxnSpPr>
          <p:nvPr/>
        </p:nvCxnSpPr>
        <p:spPr>
          <a:xfrm flipH="1">
            <a:off x="5125894" y="2007439"/>
            <a:ext cx="439" cy="809244"/>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28" name="Straight Connector 65"/>
          <p:cNvCxnSpPr/>
          <p:nvPr/>
        </p:nvCxnSpPr>
        <p:spPr>
          <a:xfrm flipV="1">
            <a:off x="5059670" y="1896145"/>
            <a:ext cx="146442" cy="199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66"/>
          <p:cNvSpPr/>
          <p:nvPr/>
        </p:nvSpPr>
        <p:spPr>
          <a:xfrm>
            <a:off x="5026740" y="2281922"/>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grpSp>
        <p:nvGrpSpPr>
          <p:cNvPr id="130" name="Group 67"/>
          <p:cNvGrpSpPr/>
          <p:nvPr/>
        </p:nvGrpSpPr>
        <p:grpSpPr>
          <a:xfrm>
            <a:off x="5028876" y="2816684"/>
            <a:ext cx="194035" cy="398428"/>
            <a:chOff x="2647188" y="2111502"/>
            <a:chExt cx="484632" cy="713232"/>
          </a:xfrm>
        </p:grpSpPr>
        <p:sp>
          <p:nvSpPr>
            <p:cNvPr id="177" name="Rectangle 99"/>
            <p:cNvSpPr/>
            <p:nvPr/>
          </p:nvSpPr>
          <p:spPr>
            <a:xfrm>
              <a:off x="2647188" y="2111502"/>
              <a:ext cx="484632" cy="7132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78" name="Straight Connector 100"/>
            <p:cNvCxnSpPr>
              <a:stCxn id="177" idx="0"/>
              <a:endCxn id="177" idx="1"/>
            </p:cNvCxnSpPr>
            <p:nvPr/>
          </p:nvCxnSpPr>
          <p:spPr>
            <a:xfrm flipH="1">
              <a:off x="2647188" y="2111502"/>
              <a:ext cx="242316" cy="3566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01"/>
            <p:cNvCxnSpPr/>
            <p:nvPr/>
          </p:nvCxnSpPr>
          <p:spPr>
            <a:xfrm flipH="1">
              <a:off x="2884170" y="2448306"/>
              <a:ext cx="242316" cy="3566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Oval 68"/>
          <p:cNvSpPr/>
          <p:nvPr/>
        </p:nvSpPr>
        <p:spPr>
          <a:xfrm>
            <a:off x="6678283" y="2523375"/>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32" name="Straight Connector 69"/>
          <p:cNvCxnSpPr/>
          <p:nvPr/>
        </p:nvCxnSpPr>
        <p:spPr>
          <a:xfrm flipH="1">
            <a:off x="6777437" y="2565942"/>
            <a:ext cx="18305" cy="38118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33" name="Oval 70"/>
          <p:cNvSpPr/>
          <p:nvPr/>
        </p:nvSpPr>
        <p:spPr>
          <a:xfrm>
            <a:off x="6687436" y="2947125"/>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34" name="Straight Connector 71"/>
          <p:cNvCxnSpPr/>
          <p:nvPr/>
        </p:nvCxnSpPr>
        <p:spPr>
          <a:xfrm flipH="1">
            <a:off x="6372937" y="2997065"/>
            <a:ext cx="386196" cy="134456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35" name="Group 72"/>
          <p:cNvGrpSpPr/>
          <p:nvPr/>
        </p:nvGrpSpPr>
        <p:grpSpPr>
          <a:xfrm rot="19026887">
            <a:off x="4917725" y="3908751"/>
            <a:ext cx="366077" cy="60724"/>
            <a:chOff x="3483864" y="4632036"/>
            <a:chExt cx="655320" cy="283166"/>
          </a:xfrm>
        </p:grpSpPr>
        <p:sp>
          <p:nvSpPr>
            <p:cNvPr id="174" name="Rectangle 96"/>
            <p:cNvSpPr/>
            <p:nvPr/>
          </p:nvSpPr>
          <p:spPr>
            <a:xfrm>
              <a:off x="3483864" y="4632036"/>
              <a:ext cx="640080" cy="2831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75" name="Rectangle 97"/>
            <p:cNvSpPr/>
            <p:nvPr/>
          </p:nvSpPr>
          <p:spPr>
            <a:xfrm>
              <a:off x="3499104" y="4789197"/>
              <a:ext cx="640080" cy="118534"/>
            </a:xfrm>
            <a:prstGeom prst="rect">
              <a:avLst/>
            </a:prstGeom>
            <a:solidFill>
              <a:srgbClr val="00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76" name="Straight Connector 98"/>
            <p:cNvCxnSpPr>
              <a:stCxn id="174" idx="3"/>
              <a:endCxn id="174" idx="1"/>
            </p:cNvCxnSpPr>
            <p:nvPr/>
          </p:nvCxnSpPr>
          <p:spPr>
            <a:xfrm flipH="1">
              <a:off x="3483864" y="4773619"/>
              <a:ext cx="640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6" name="Straight Connector 73"/>
          <p:cNvCxnSpPr>
            <a:endCxn id="174" idx="2"/>
          </p:cNvCxnSpPr>
          <p:nvPr/>
        </p:nvCxnSpPr>
        <p:spPr>
          <a:xfrm flipH="1" flipV="1">
            <a:off x="5118307" y="3964257"/>
            <a:ext cx="953663" cy="12195"/>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37" name="Straight Connector 74"/>
          <p:cNvCxnSpPr/>
          <p:nvPr/>
        </p:nvCxnSpPr>
        <p:spPr>
          <a:xfrm flipV="1">
            <a:off x="5998748" y="3867851"/>
            <a:ext cx="146442" cy="199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 name="Group 76"/>
          <p:cNvGrpSpPr/>
          <p:nvPr/>
        </p:nvGrpSpPr>
        <p:grpSpPr>
          <a:xfrm rot="2713225">
            <a:off x="4927002" y="4754280"/>
            <a:ext cx="366077" cy="60723"/>
            <a:chOff x="3483864" y="4632036"/>
            <a:chExt cx="655320" cy="283166"/>
          </a:xfrm>
        </p:grpSpPr>
        <p:sp>
          <p:nvSpPr>
            <p:cNvPr id="170" name="Rectangle 90"/>
            <p:cNvSpPr/>
            <p:nvPr/>
          </p:nvSpPr>
          <p:spPr>
            <a:xfrm>
              <a:off x="3483864" y="4655085"/>
              <a:ext cx="640080" cy="118534"/>
            </a:xfrm>
            <a:prstGeom prst="rect">
              <a:avLst/>
            </a:prstGeom>
            <a:solidFill>
              <a:srgbClr val="00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71" name="Rectangle 91"/>
            <p:cNvSpPr/>
            <p:nvPr/>
          </p:nvSpPr>
          <p:spPr>
            <a:xfrm>
              <a:off x="3483864" y="4632036"/>
              <a:ext cx="640080" cy="2831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72" name="Rectangle 92"/>
            <p:cNvSpPr/>
            <p:nvPr/>
          </p:nvSpPr>
          <p:spPr>
            <a:xfrm>
              <a:off x="3499104" y="4789197"/>
              <a:ext cx="640080" cy="118534"/>
            </a:xfrm>
            <a:prstGeom prst="rect">
              <a:avLst/>
            </a:prstGeom>
            <a:solidFill>
              <a:srgbClr val="D1CC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73" name="Straight Connector 93"/>
            <p:cNvCxnSpPr>
              <a:stCxn id="171" idx="3"/>
              <a:endCxn id="171" idx="1"/>
            </p:cNvCxnSpPr>
            <p:nvPr/>
          </p:nvCxnSpPr>
          <p:spPr>
            <a:xfrm flipH="1">
              <a:off x="3483864" y="4773619"/>
              <a:ext cx="640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9" name="Straight Connector 77"/>
          <p:cNvCxnSpPr/>
          <p:nvPr/>
        </p:nvCxnSpPr>
        <p:spPr>
          <a:xfrm flipH="1" flipV="1">
            <a:off x="5043978" y="5094634"/>
            <a:ext cx="166101" cy="199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Isosceles Triangle 78"/>
          <p:cNvSpPr/>
          <p:nvPr/>
        </p:nvSpPr>
        <p:spPr>
          <a:xfrm rot="3603372">
            <a:off x="6321235" y="4264571"/>
            <a:ext cx="176290" cy="11608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41" name="Straight Connector 79"/>
          <p:cNvCxnSpPr/>
          <p:nvPr/>
        </p:nvCxnSpPr>
        <p:spPr>
          <a:xfrm flipH="1" flipV="1">
            <a:off x="6426586" y="4365197"/>
            <a:ext cx="1416107" cy="62046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42" name="Group 80"/>
          <p:cNvGrpSpPr/>
          <p:nvPr/>
        </p:nvGrpSpPr>
        <p:grpSpPr>
          <a:xfrm>
            <a:off x="6896223" y="4522533"/>
            <a:ext cx="200840" cy="189002"/>
            <a:chOff x="1883930" y="4188380"/>
            <a:chExt cx="501626" cy="403278"/>
          </a:xfrm>
        </p:grpSpPr>
        <p:sp>
          <p:nvSpPr>
            <p:cNvPr id="167" name="Rectangle 87"/>
            <p:cNvSpPr/>
            <p:nvPr/>
          </p:nvSpPr>
          <p:spPr>
            <a:xfrm>
              <a:off x="1883930" y="4188380"/>
              <a:ext cx="501626" cy="4032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68" name="Straight Connector 88"/>
            <p:cNvCxnSpPr>
              <a:stCxn id="167" idx="0"/>
              <a:endCxn id="167" idx="1"/>
            </p:cNvCxnSpPr>
            <p:nvPr/>
          </p:nvCxnSpPr>
          <p:spPr>
            <a:xfrm flipH="1">
              <a:off x="1883930" y="4188380"/>
              <a:ext cx="250813" cy="2016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89"/>
            <p:cNvCxnSpPr/>
            <p:nvPr/>
          </p:nvCxnSpPr>
          <p:spPr>
            <a:xfrm flipH="1">
              <a:off x="2129222" y="4378817"/>
              <a:ext cx="250813" cy="2016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3" name="Straight Connector 81"/>
          <p:cNvCxnSpPr>
            <a:stCxn id="150" idx="5"/>
          </p:cNvCxnSpPr>
          <p:nvPr/>
        </p:nvCxnSpPr>
        <p:spPr>
          <a:xfrm flipH="1" flipV="1">
            <a:off x="7097062" y="4617035"/>
            <a:ext cx="434726" cy="10657"/>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44" name="Straight Connector 82"/>
          <p:cNvCxnSpPr/>
          <p:nvPr/>
        </p:nvCxnSpPr>
        <p:spPr>
          <a:xfrm flipV="1">
            <a:off x="7330537" y="2652136"/>
            <a:ext cx="0" cy="1964549"/>
          </a:xfrm>
          <a:prstGeom prst="line">
            <a:avLst/>
          </a:prstGeom>
          <a:ln w="19050">
            <a:solidFill>
              <a:srgbClr val="FF01FF"/>
            </a:solidFill>
          </a:ln>
        </p:spPr>
        <p:style>
          <a:lnRef idx="1">
            <a:schemeClr val="accent1"/>
          </a:lnRef>
          <a:fillRef idx="0">
            <a:schemeClr val="accent1"/>
          </a:fillRef>
          <a:effectRef idx="0">
            <a:schemeClr val="accent1"/>
          </a:effectRef>
          <a:fontRef idx="minor">
            <a:schemeClr val="tx1"/>
          </a:fontRef>
        </p:style>
      </p:cxnSp>
      <p:sp>
        <p:nvSpPr>
          <p:cNvPr id="145" name="Oval 83"/>
          <p:cNvSpPr/>
          <p:nvPr/>
        </p:nvSpPr>
        <p:spPr>
          <a:xfrm>
            <a:off x="7231331" y="3107089"/>
            <a:ext cx="198307" cy="42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46" name="Rectangle 84"/>
          <p:cNvSpPr/>
          <p:nvPr/>
        </p:nvSpPr>
        <p:spPr>
          <a:xfrm>
            <a:off x="7207689" y="2881766"/>
            <a:ext cx="236138" cy="78261"/>
          </a:xfrm>
          <a:prstGeom prst="rect">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47" name="Straight Connector 85"/>
          <p:cNvCxnSpPr/>
          <p:nvPr/>
        </p:nvCxnSpPr>
        <p:spPr>
          <a:xfrm flipH="1">
            <a:off x="7134640" y="2650360"/>
            <a:ext cx="198844" cy="0"/>
          </a:xfrm>
          <a:prstGeom prst="line">
            <a:avLst/>
          </a:prstGeom>
          <a:ln w="19050">
            <a:solidFill>
              <a:srgbClr val="FF01FF"/>
            </a:solidFill>
          </a:ln>
        </p:spPr>
        <p:style>
          <a:lnRef idx="1">
            <a:schemeClr val="accent1"/>
          </a:lnRef>
          <a:fillRef idx="0">
            <a:schemeClr val="accent1"/>
          </a:fillRef>
          <a:effectRef idx="0">
            <a:schemeClr val="accent1"/>
          </a:effectRef>
          <a:fontRef idx="minor">
            <a:schemeClr val="tx1"/>
          </a:fontRef>
        </p:style>
      </p:cxnSp>
      <p:cxnSp>
        <p:nvCxnSpPr>
          <p:cNvPr id="148" name="Straight Connector 86"/>
          <p:cNvCxnSpPr/>
          <p:nvPr/>
        </p:nvCxnSpPr>
        <p:spPr>
          <a:xfrm flipH="1" flipV="1">
            <a:off x="7250399" y="2545433"/>
            <a:ext cx="166101" cy="199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Oval 206"/>
          <p:cNvSpPr/>
          <p:nvPr/>
        </p:nvSpPr>
        <p:spPr>
          <a:xfrm>
            <a:off x="7078863" y="2616882"/>
            <a:ext cx="70465" cy="61257"/>
          </a:xfrm>
          <a:prstGeom prst="ellipse">
            <a:avLst/>
          </a:prstGeom>
          <a:solidFill>
            <a:srgbClr val="FF01FF"/>
          </a:solidFill>
          <a:ln>
            <a:solidFill>
              <a:srgbClr val="FF0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50" name="Right Triangle 209"/>
          <p:cNvSpPr/>
          <p:nvPr/>
        </p:nvSpPr>
        <p:spPr>
          <a:xfrm>
            <a:off x="7440589" y="4542981"/>
            <a:ext cx="182398" cy="169421"/>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latin typeface="Comic Sans MS" panose="030F0702030302020204" pitchFamily="66" charset="0"/>
            </a:endParaRPr>
          </a:p>
        </p:txBody>
      </p:sp>
      <p:sp>
        <p:nvSpPr>
          <p:cNvPr id="163" name="TextBox 259"/>
          <p:cNvSpPr txBox="1"/>
          <p:nvPr/>
        </p:nvSpPr>
        <p:spPr>
          <a:xfrm>
            <a:off x="7064594" y="1769188"/>
            <a:ext cx="7693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b="1" dirty="0" smtClean="0">
                <a:latin typeface="Comic Sans MS" panose="030F0702030302020204" pitchFamily="66" charset="0"/>
              </a:rPr>
              <a:t>UV</a:t>
            </a:r>
            <a:endParaRPr lang="it-IT" sz="2800" b="1" dirty="0">
              <a:latin typeface="Comic Sans MS" panose="030F0702030302020204" pitchFamily="66" charset="0"/>
            </a:endParaRPr>
          </a:p>
        </p:txBody>
      </p:sp>
      <p:grpSp>
        <p:nvGrpSpPr>
          <p:cNvPr id="164" name="Group 94"/>
          <p:cNvGrpSpPr/>
          <p:nvPr/>
        </p:nvGrpSpPr>
        <p:grpSpPr>
          <a:xfrm>
            <a:off x="5946577" y="2532646"/>
            <a:ext cx="234917" cy="296140"/>
            <a:chOff x="5042646" y="2514324"/>
            <a:chExt cx="234917" cy="296140"/>
          </a:xfrm>
        </p:grpSpPr>
        <p:sp>
          <p:nvSpPr>
            <p:cNvPr id="165" name="TextBox 58"/>
            <p:cNvSpPr txBox="1"/>
            <p:nvPr/>
          </p:nvSpPr>
          <p:spPr>
            <a:xfrm>
              <a:off x="5042646" y="2564243"/>
              <a:ext cx="234917" cy="246221"/>
            </a:xfrm>
            <a:prstGeom prst="rect">
              <a:avLst/>
            </a:prstGeom>
            <a:solidFill>
              <a:schemeClr val="bg1"/>
            </a:solidFill>
            <a:ln w="254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latin typeface="Comic Sans MS" panose="030F0702030302020204" pitchFamily="66" charset="0"/>
              </a:endParaRPr>
            </a:p>
          </p:txBody>
        </p:sp>
        <p:sp>
          <p:nvSpPr>
            <p:cNvPr id="166" name="TextBox 75"/>
            <p:cNvSpPr txBox="1"/>
            <p:nvPr/>
          </p:nvSpPr>
          <p:spPr>
            <a:xfrm>
              <a:off x="5043760" y="2514324"/>
              <a:ext cx="18041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dirty="0" smtClean="0">
                  <a:latin typeface="Comic Sans MS" panose="030F0702030302020204" pitchFamily="66" charset="0"/>
                </a:rPr>
                <a:t>λ</a:t>
              </a:r>
              <a:endParaRPr lang="it-IT" sz="1000" dirty="0">
                <a:latin typeface="Comic Sans MS" panose="030F0702030302020204" pitchFamily="66" charset="0"/>
              </a:endParaRPr>
            </a:p>
          </p:txBody>
        </p:sp>
      </p:grpSp>
      <p:sp>
        <p:nvSpPr>
          <p:cNvPr id="93" name="TextBox 240"/>
          <p:cNvSpPr txBox="1"/>
          <p:nvPr/>
        </p:nvSpPr>
        <p:spPr>
          <a:xfrm>
            <a:off x="3644713" y="2762286"/>
            <a:ext cx="22469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dirty="0" smtClean="0">
                <a:latin typeface="Comic Sans MS" panose="030F0702030302020204" pitchFamily="66" charset="0"/>
              </a:rPr>
              <a:t>λ</a:t>
            </a:r>
            <a:endParaRPr lang="it-IT" sz="1000" dirty="0">
              <a:latin typeface="Comic Sans MS" panose="030F0702030302020204" pitchFamily="66" charset="0"/>
            </a:endParaRPr>
          </a:p>
        </p:txBody>
      </p:sp>
      <p:sp>
        <p:nvSpPr>
          <p:cNvPr id="94" name="Oval 251"/>
          <p:cNvSpPr/>
          <p:nvPr/>
        </p:nvSpPr>
        <p:spPr>
          <a:xfrm rot="16200000">
            <a:off x="2995579" y="5405567"/>
            <a:ext cx="287222" cy="637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97" name="Oval 254"/>
          <p:cNvSpPr/>
          <p:nvPr/>
        </p:nvSpPr>
        <p:spPr>
          <a:xfrm>
            <a:off x="3326497" y="4818849"/>
            <a:ext cx="145118" cy="19942"/>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98" name="Oval 258"/>
          <p:cNvSpPr/>
          <p:nvPr/>
        </p:nvSpPr>
        <p:spPr>
          <a:xfrm>
            <a:off x="3326497" y="4830129"/>
            <a:ext cx="145118" cy="19942"/>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99" name="Oval 260"/>
          <p:cNvSpPr/>
          <p:nvPr/>
        </p:nvSpPr>
        <p:spPr>
          <a:xfrm>
            <a:off x="3326497" y="4840100"/>
            <a:ext cx="145118" cy="19942"/>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00" name="Oval 263"/>
          <p:cNvSpPr/>
          <p:nvPr/>
        </p:nvSpPr>
        <p:spPr>
          <a:xfrm>
            <a:off x="3326497" y="4851180"/>
            <a:ext cx="145118" cy="19942"/>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01" name="Oval 264"/>
          <p:cNvSpPr/>
          <p:nvPr/>
        </p:nvSpPr>
        <p:spPr>
          <a:xfrm>
            <a:off x="3326497" y="4861725"/>
            <a:ext cx="145118" cy="19942"/>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sp>
        <p:nvSpPr>
          <p:cNvPr id="102" name="Oval 265"/>
          <p:cNvSpPr/>
          <p:nvPr/>
        </p:nvSpPr>
        <p:spPr>
          <a:xfrm>
            <a:off x="3326497" y="4871696"/>
            <a:ext cx="145118" cy="19942"/>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103" name="Curved Connector 266"/>
          <p:cNvCxnSpPr>
            <a:stCxn id="97" idx="0"/>
          </p:cNvCxnSpPr>
          <p:nvPr/>
        </p:nvCxnSpPr>
        <p:spPr>
          <a:xfrm rot="5400000" flipH="1" flipV="1">
            <a:off x="3383666" y="4730901"/>
            <a:ext cx="103338" cy="72559"/>
          </a:xfrm>
          <a:prstGeom prst="curvedConnector3">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Curved Connector 267"/>
          <p:cNvCxnSpPr/>
          <p:nvPr/>
        </p:nvCxnSpPr>
        <p:spPr>
          <a:xfrm rot="5400000" flipH="1" flipV="1">
            <a:off x="3345323" y="4930733"/>
            <a:ext cx="103338" cy="36279"/>
          </a:xfrm>
          <a:prstGeom prst="curvedConnector3">
            <a:avLst>
              <a:gd name="adj1" fmla="val 61579"/>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6" name="Oval 268"/>
          <p:cNvSpPr/>
          <p:nvPr/>
        </p:nvSpPr>
        <p:spPr>
          <a:xfrm>
            <a:off x="3340010" y="4969786"/>
            <a:ext cx="70465" cy="6125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omic Sans MS" panose="030F0702030302020204" pitchFamily="66" charset="0"/>
            </a:endParaRPr>
          </a:p>
        </p:txBody>
      </p:sp>
      <p:cxnSp>
        <p:nvCxnSpPr>
          <p:cNvPr id="256" name="Straight Connector 12"/>
          <p:cNvCxnSpPr>
            <a:stCxn id="17" idx="2"/>
            <a:endCxn id="18" idx="3"/>
          </p:cNvCxnSpPr>
          <p:nvPr/>
        </p:nvCxnSpPr>
        <p:spPr>
          <a:xfrm>
            <a:off x="1539643" y="6421454"/>
            <a:ext cx="2880045" cy="595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161"/>
          <p:cNvCxnSpPr>
            <a:stCxn id="8" idx="5"/>
            <a:endCxn id="18" idx="3"/>
          </p:cNvCxnSpPr>
          <p:nvPr/>
        </p:nvCxnSpPr>
        <p:spPr>
          <a:xfrm flipH="1">
            <a:off x="4419688" y="5405488"/>
            <a:ext cx="3130800" cy="102192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161"/>
          <p:cNvCxnSpPr/>
          <p:nvPr/>
        </p:nvCxnSpPr>
        <p:spPr>
          <a:xfrm flipH="1" flipV="1">
            <a:off x="1539643" y="6389370"/>
            <a:ext cx="2880045" cy="5955"/>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sp>
        <p:nvSpPr>
          <p:cNvPr id="271" name="CasellaDiTesto 270"/>
          <p:cNvSpPr txBox="1"/>
          <p:nvPr/>
        </p:nvSpPr>
        <p:spPr>
          <a:xfrm>
            <a:off x="4959560" y="158755"/>
            <a:ext cx="915068" cy="369332"/>
          </a:xfrm>
          <a:prstGeom prst="rect">
            <a:avLst/>
          </a:prstGeom>
          <a:noFill/>
        </p:spPr>
        <p:txBody>
          <a:bodyPr wrap="square" rtlCol="0">
            <a:spAutoFit/>
          </a:bodyPr>
          <a:lstStyle/>
          <a:p>
            <a:r>
              <a:rPr lang="it-IT" b="1" dirty="0" smtClean="0">
                <a:solidFill>
                  <a:srgbClr val="0000FF"/>
                </a:solidFill>
                <a:effectLst>
                  <a:glow rad="76200">
                    <a:schemeClr val="bg1"/>
                  </a:glow>
                </a:effectLst>
                <a:latin typeface="Comic Sans MS" panose="030F0702030302020204" pitchFamily="66" charset="0"/>
              </a:rPr>
              <a:t>266nm</a:t>
            </a:r>
            <a:endParaRPr lang="en-GB" b="1" dirty="0">
              <a:solidFill>
                <a:srgbClr val="0000FF"/>
              </a:solidFill>
              <a:effectLst>
                <a:glow rad="76200">
                  <a:schemeClr val="bg1"/>
                </a:glow>
              </a:effectLst>
              <a:latin typeface="Comic Sans MS" panose="030F0702030302020204" pitchFamily="66" charset="0"/>
            </a:endParaRPr>
          </a:p>
        </p:txBody>
      </p:sp>
      <p:sp>
        <p:nvSpPr>
          <p:cNvPr id="272" name="CasellaDiTesto 271"/>
          <p:cNvSpPr txBox="1"/>
          <p:nvPr/>
        </p:nvSpPr>
        <p:spPr>
          <a:xfrm>
            <a:off x="4787949" y="470953"/>
            <a:ext cx="1095213" cy="369332"/>
          </a:xfrm>
          <a:prstGeom prst="rect">
            <a:avLst/>
          </a:prstGeom>
          <a:noFill/>
        </p:spPr>
        <p:txBody>
          <a:bodyPr wrap="square" rtlCol="0">
            <a:spAutoFit/>
          </a:bodyPr>
          <a:lstStyle/>
          <a:p>
            <a:r>
              <a:rPr lang="it-IT" b="1" dirty="0" smtClean="0">
                <a:solidFill>
                  <a:srgbClr val="00B050"/>
                </a:solidFill>
                <a:effectLst>
                  <a:glow rad="76200">
                    <a:schemeClr val="bg1"/>
                  </a:glow>
                </a:effectLst>
                <a:latin typeface="Comic Sans MS" panose="030F0702030302020204" pitchFamily="66" charset="0"/>
              </a:rPr>
              <a:t>532nm</a:t>
            </a:r>
            <a:endParaRPr lang="en-GB" b="1" dirty="0">
              <a:solidFill>
                <a:srgbClr val="00B050"/>
              </a:solidFill>
              <a:effectLst>
                <a:glow rad="76200">
                  <a:schemeClr val="bg1"/>
                </a:glow>
              </a:effectLst>
              <a:latin typeface="Comic Sans MS" panose="030F0702030302020204" pitchFamily="66" charset="0"/>
            </a:endParaRPr>
          </a:p>
        </p:txBody>
      </p:sp>
      <p:sp>
        <p:nvSpPr>
          <p:cNvPr id="273" name="CasellaDiTesto 272"/>
          <p:cNvSpPr txBox="1"/>
          <p:nvPr/>
        </p:nvSpPr>
        <p:spPr>
          <a:xfrm>
            <a:off x="3876858" y="1418229"/>
            <a:ext cx="1094711" cy="369332"/>
          </a:xfrm>
          <a:prstGeom prst="rect">
            <a:avLst/>
          </a:prstGeom>
          <a:noFill/>
        </p:spPr>
        <p:txBody>
          <a:bodyPr wrap="square" rtlCol="0">
            <a:spAutoFit/>
          </a:bodyPr>
          <a:lstStyle/>
          <a:p>
            <a:r>
              <a:rPr lang="it-IT" b="1" dirty="0" smtClean="0">
                <a:solidFill>
                  <a:srgbClr val="C00000"/>
                </a:solidFill>
                <a:effectLst>
                  <a:glow rad="76200">
                    <a:schemeClr val="bg1"/>
                  </a:glow>
                </a:effectLst>
                <a:latin typeface="Comic Sans MS" panose="030F0702030302020204" pitchFamily="66" charset="0"/>
              </a:rPr>
              <a:t>1064nm</a:t>
            </a:r>
            <a:endParaRPr lang="en-GB" b="1" dirty="0">
              <a:solidFill>
                <a:srgbClr val="C00000"/>
              </a:solidFill>
              <a:effectLst>
                <a:glow rad="76200">
                  <a:schemeClr val="bg1"/>
                </a:glow>
              </a:effectLst>
              <a:latin typeface="Comic Sans MS" panose="030F0702030302020204" pitchFamily="66" charset="0"/>
            </a:endParaRPr>
          </a:p>
        </p:txBody>
      </p:sp>
      <p:sp>
        <p:nvSpPr>
          <p:cNvPr id="274" name="CasellaDiTesto 273"/>
          <p:cNvSpPr txBox="1"/>
          <p:nvPr/>
        </p:nvSpPr>
        <p:spPr>
          <a:xfrm>
            <a:off x="4306841" y="5668773"/>
            <a:ext cx="915068" cy="369332"/>
          </a:xfrm>
          <a:prstGeom prst="rect">
            <a:avLst/>
          </a:prstGeom>
          <a:noFill/>
        </p:spPr>
        <p:txBody>
          <a:bodyPr wrap="square" rtlCol="0">
            <a:spAutoFit/>
          </a:bodyPr>
          <a:lstStyle/>
          <a:p>
            <a:r>
              <a:rPr lang="it-IT" b="1" dirty="0" smtClean="0">
                <a:solidFill>
                  <a:srgbClr val="CC1BCD"/>
                </a:solidFill>
                <a:effectLst>
                  <a:glow rad="76200">
                    <a:schemeClr val="bg1"/>
                  </a:glow>
                </a:effectLst>
                <a:latin typeface="Comic Sans MS" panose="030F0702030302020204" pitchFamily="66" charset="0"/>
              </a:rPr>
              <a:t>205nm</a:t>
            </a:r>
            <a:endParaRPr lang="en-GB" b="1" dirty="0">
              <a:solidFill>
                <a:srgbClr val="CC1BCD"/>
              </a:solidFill>
              <a:effectLst>
                <a:glow rad="76200">
                  <a:schemeClr val="bg1"/>
                </a:glow>
              </a:effectLst>
              <a:latin typeface="Comic Sans MS" panose="030F0702030302020204" pitchFamily="66" charset="0"/>
            </a:endParaRPr>
          </a:p>
        </p:txBody>
      </p:sp>
      <p:sp>
        <p:nvSpPr>
          <p:cNvPr id="275" name="CasellaDiTesto 274"/>
          <p:cNvSpPr txBox="1"/>
          <p:nvPr/>
        </p:nvSpPr>
        <p:spPr>
          <a:xfrm>
            <a:off x="3495630" y="5079687"/>
            <a:ext cx="1094711" cy="369332"/>
          </a:xfrm>
          <a:prstGeom prst="rect">
            <a:avLst/>
          </a:prstGeom>
          <a:noFill/>
        </p:spPr>
        <p:txBody>
          <a:bodyPr wrap="square" rtlCol="0">
            <a:spAutoFit/>
          </a:bodyPr>
          <a:lstStyle/>
          <a:p>
            <a:r>
              <a:rPr lang="it-IT" b="1" dirty="0" smtClean="0">
                <a:solidFill>
                  <a:srgbClr val="C66320"/>
                </a:solidFill>
                <a:effectLst>
                  <a:glow rad="76200">
                    <a:schemeClr val="bg1"/>
                  </a:glow>
                </a:effectLst>
                <a:latin typeface="Comic Sans MS" panose="030F0702030302020204" pitchFamily="66" charset="0"/>
              </a:rPr>
              <a:t>1680nm</a:t>
            </a:r>
            <a:endParaRPr lang="en-GB" b="1" dirty="0">
              <a:solidFill>
                <a:srgbClr val="C66320"/>
              </a:solidFill>
              <a:effectLst>
                <a:glow rad="76200">
                  <a:schemeClr val="bg1"/>
                </a:glow>
              </a:effectLst>
              <a:latin typeface="Comic Sans MS" panose="030F0702030302020204" pitchFamily="66" charset="0"/>
            </a:endParaRPr>
          </a:p>
        </p:txBody>
      </p:sp>
      <p:sp>
        <p:nvSpPr>
          <p:cNvPr id="276" name="CasellaDiTesto 275"/>
          <p:cNvSpPr txBox="1"/>
          <p:nvPr/>
        </p:nvSpPr>
        <p:spPr>
          <a:xfrm>
            <a:off x="1905915" y="6036192"/>
            <a:ext cx="2196840" cy="369332"/>
          </a:xfrm>
          <a:prstGeom prst="rect">
            <a:avLst/>
          </a:prstGeom>
          <a:noFill/>
        </p:spPr>
        <p:txBody>
          <a:bodyPr wrap="square" rtlCol="0">
            <a:spAutoFit/>
          </a:bodyPr>
          <a:lstStyle/>
          <a:p>
            <a:r>
              <a:rPr lang="it-IT" b="1" dirty="0" smtClean="0">
                <a:solidFill>
                  <a:srgbClr val="CC1BCD"/>
                </a:solidFill>
                <a:effectLst>
                  <a:glow rad="76200">
                    <a:schemeClr val="bg1"/>
                  </a:glow>
                </a:effectLst>
                <a:latin typeface="Comic Sans MS" panose="030F0702030302020204" pitchFamily="66" charset="0"/>
              </a:rPr>
              <a:t>205nm</a:t>
            </a:r>
            <a:r>
              <a:rPr lang="it-IT" b="1" dirty="0" smtClean="0">
                <a:effectLst>
                  <a:glow rad="76200">
                    <a:schemeClr val="bg1"/>
                  </a:glow>
                </a:effectLst>
                <a:latin typeface="Comic Sans MS" panose="030F0702030302020204" pitchFamily="66" charset="0"/>
              </a:rPr>
              <a:t>+</a:t>
            </a:r>
            <a:r>
              <a:rPr lang="it-IT" b="1" dirty="0" smtClean="0">
                <a:solidFill>
                  <a:srgbClr val="C66320"/>
                </a:solidFill>
                <a:effectLst>
                  <a:glow rad="76200">
                    <a:schemeClr val="bg1"/>
                  </a:glow>
                </a:effectLst>
                <a:latin typeface="Comic Sans MS" panose="030F0702030302020204" pitchFamily="66" charset="0"/>
              </a:rPr>
              <a:t>1680nm</a:t>
            </a:r>
            <a:endParaRPr lang="en-GB" b="1" dirty="0">
              <a:solidFill>
                <a:srgbClr val="C66320"/>
              </a:solidFill>
              <a:effectLst>
                <a:glow rad="76200">
                  <a:schemeClr val="bg1"/>
                </a:glow>
              </a:effectLst>
              <a:latin typeface="Comic Sans MS" panose="030F0702030302020204" pitchFamily="66" charset="0"/>
            </a:endParaRPr>
          </a:p>
        </p:txBody>
      </p:sp>
      <p:sp>
        <p:nvSpPr>
          <p:cNvPr id="277" name="CasellaDiTesto 276"/>
          <p:cNvSpPr txBox="1"/>
          <p:nvPr/>
        </p:nvSpPr>
        <p:spPr>
          <a:xfrm rot="16200000">
            <a:off x="2056576" y="2877105"/>
            <a:ext cx="752802" cy="369332"/>
          </a:xfrm>
          <a:prstGeom prst="rect">
            <a:avLst/>
          </a:prstGeom>
          <a:noFill/>
        </p:spPr>
        <p:txBody>
          <a:bodyPr wrap="square" rtlCol="0">
            <a:spAutoFit/>
          </a:bodyPr>
          <a:lstStyle/>
          <a:p>
            <a:r>
              <a:rPr lang="it-IT" b="1" dirty="0" smtClean="0">
                <a:effectLst>
                  <a:glow rad="76200">
                    <a:schemeClr val="bg1"/>
                  </a:glow>
                </a:effectLst>
                <a:latin typeface="Comic Sans MS" panose="030F0702030302020204" pitchFamily="66" charset="0"/>
              </a:rPr>
              <a:t>OPG</a:t>
            </a:r>
            <a:endParaRPr lang="en-GB" b="1" dirty="0">
              <a:effectLst>
                <a:glow rad="76200">
                  <a:schemeClr val="bg1"/>
                </a:glow>
              </a:effectLst>
              <a:latin typeface="Comic Sans MS" panose="030F0702030302020204" pitchFamily="66" charset="0"/>
            </a:endParaRPr>
          </a:p>
        </p:txBody>
      </p:sp>
      <p:sp>
        <p:nvSpPr>
          <p:cNvPr id="278" name="CasellaDiTesto 277"/>
          <p:cNvSpPr txBox="1"/>
          <p:nvPr/>
        </p:nvSpPr>
        <p:spPr>
          <a:xfrm rot="16200000">
            <a:off x="4512220" y="2778604"/>
            <a:ext cx="770484" cy="369332"/>
          </a:xfrm>
          <a:prstGeom prst="rect">
            <a:avLst/>
          </a:prstGeom>
          <a:noFill/>
        </p:spPr>
        <p:txBody>
          <a:bodyPr wrap="square" rtlCol="0">
            <a:spAutoFit/>
          </a:bodyPr>
          <a:lstStyle/>
          <a:p>
            <a:r>
              <a:rPr lang="it-IT" b="1" dirty="0" smtClean="0">
                <a:effectLst>
                  <a:glow rad="76200">
                    <a:schemeClr val="bg1"/>
                  </a:glow>
                </a:effectLst>
                <a:latin typeface="Comic Sans MS" panose="030F0702030302020204" pitchFamily="66" charset="0"/>
              </a:rPr>
              <a:t>OPG</a:t>
            </a:r>
            <a:endParaRPr lang="en-GB" b="1" dirty="0">
              <a:effectLst>
                <a:glow rad="76200">
                  <a:schemeClr val="bg1"/>
                </a:glow>
              </a:effectLst>
              <a:latin typeface="Comic Sans MS" panose="030F0702030302020204" pitchFamily="66" charset="0"/>
            </a:endParaRPr>
          </a:p>
        </p:txBody>
      </p:sp>
      <p:sp>
        <p:nvSpPr>
          <p:cNvPr id="279" name="CasellaDiTesto 278"/>
          <p:cNvSpPr txBox="1"/>
          <p:nvPr/>
        </p:nvSpPr>
        <p:spPr>
          <a:xfrm>
            <a:off x="5427649" y="4606942"/>
            <a:ext cx="1094711" cy="369332"/>
          </a:xfrm>
          <a:prstGeom prst="rect">
            <a:avLst/>
          </a:prstGeom>
          <a:noFill/>
        </p:spPr>
        <p:txBody>
          <a:bodyPr wrap="square" rtlCol="0">
            <a:spAutoFit/>
          </a:bodyPr>
          <a:lstStyle/>
          <a:p>
            <a:r>
              <a:rPr lang="it-IT" b="1" dirty="0" smtClean="0">
                <a:solidFill>
                  <a:srgbClr val="8B701F"/>
                </a:solidFill>
                <a:effectLst>
                  <a:glow rad="76200">
                    <a:schemeClr val="bg1"/>
                  </a:glow>
                </a:effectLst>
                <a:latin typeface="Comic Sans MS" panose="030F0702030302020204" pitchFamily="66" charset="0"/>
              </a:rPr>
              <a:t>894nm</a:t>
            </a:r>
            <a:endParaRPr lang="en-GB" b="1" dirty="0">
              <a:solidFill>
                <a:srgbClr val="8B701F"/>
              </a:solidFill>
              <a:effectLst>
                <a:glow rad="76200">
                  <a:schemeClr val="bg1"/>
                </a:glow>
              </a:effectLst>
              <a:latin typeface="Comic Sans MS" panose="030F0702030302020204" pitchFamily="66" charset="0"/>
            </a:endParaRPr>
          </a:p>
        </p:txBody>
      </p:sp>
      <p:sp>
        <p:nvSpPr>
          <p:cNvPr id="280" name="CasellaDiTesto 279"/>
          <p:cNvSpPr txBox="1"/>
          <p:nvPr/>
        </p:nvSpPr>
        <p:spPr>
          <a:xfrm rot="16200000">
            <a:off x="2034831" y="4121871"/>
            <a:ext cx="752802" cy="369332"/>
          </a:xfrm>
          <a:prstGeom prst="rect">
            <a:avLst/>
          </a:prstGeom>
          <a:noFill/>
        </p:spPr>
        <p:txBody>
          <a:bodyPr wrap="square" rtlCol="0">
            <a:spAutoFit/>
          </a:bodyPr>
          <a:lstStyle/>
          <a:p>
            <a:r>
              <a:rPr lang="it-IT" b="1" dirty="0" smtClean="0">
                <a:effectLst>
                  <a:glow rad="76200">
                    <a:schemeClr val="bg1"/>
                  </a:glow>
                </a:effectLst>
                <a:latin typeface="Comic Sans MS" panose="030F0702030302020204" pitchFamily="66" charset="0"/>
              </a:rPr>
              <a:t>OPA</a:t>
            </a:r>
            <a:endParaRPr lang="en-GB" b="1" dirty="0">
              <a:effectLst>
                <a:glow rad="76200">
                  <a:schemeClr val="bg1"/>
                </a:glow>
              </a:effectLst>
              <a:latin typeface="Comic Sans MS" panose="030F0702030302020204" pitchFamily="66" charset="0"/>
            </a:endParaRPr>
          </a:p>
        </p:txBody>
      </p:sp>
      <p:sp>
        <p:nvSpPr>
          <p:cNvPr id="281" name="CasellaDiTesto 280"/>
          <p:cNvSpPr txBox="1"/>
          <p:nvPr/>
        </p:nvSpPr>
        <p:spPr>
          <a:xfrm rot="16200000">
            <a:off x="4505339" y="4086664"/>
            <a:ext cx="770484" cy="369332"/>
          </a:xfrm>
          <a:prstGeom prst="rect">
            <a:avLst/>
          </a:prstGeom>
          <a:noFill/>
        </p:spPr>
        <p:txBody>
          <a:bodyPr wrap="square" rtlCol="0">
            <a:spAutoFit/>
          </a:bodyPr>
          <a:lstStyle/>
          <a:p>
            <a:r>
              <a:rPr lang="it-IT" b="1" dirty="0" smtClean="0">
                <a:effectLst>
                  <a:glow rad="76200">
                    <a:schemeClr val="bg1"/>
                  </a:glow>
                </a:effectLst>
                <a:latin typeface="Comic Sans MS" panose="030F0702030302020204" pitchFamily="66" charset="0"/>
              </a:rPr>
              <a:t>OPA</a:t>
            </a:r>
            <a:endParaRPr lang="en-GB" b="1" dirty="0">
              <a:effectLst>
                <a:glow rad="76200">
                  <a:schemeClr val="bg1"/>
                </a:glow>
              </a:effectLst>
              <a:latin typeface="Comic Sans MS" panose="030F0702030302020204" pitchFamily="66" charset="0"/>
            </a:endParaRPr>
          </a:p>
        </p:txBody>
      </p:sp>
      <p:sp>
        <p:nvSpPr>
          <p:cNvPr id="282" name="CasellaDiTesto 281"/>
          <p:cNvSpPr txBox="1"/>
          <p:nvPr/>
        </p:nvSpPr>
        <p:spPr>
          <a:xfrm>
            <a:off x="7800896" y="3625506"/>
            <a:ext cx="1147403" cy="646331"/>
          </a:xfrm>
          <a:prstGeom prst="rect">
            <a:avLst/>
          </a:prstGeom>
          <a:noFill/>
        </p:spPr>
        <p:txBody>
          <a:bodyPr wrap="square" rtlCol="0">
            <a:spAutoFit/>
          </a:bodyPr>
          <a:lstStyle/>
          <a:p>
            <a:r>
              <a:rPr lang="it-IT" b="1" dirty="0" smtClean="0">
                <a:effectLst>
                  <a:glow rad="76200">
                    <a:schemeClr val="bg1"/>
                  </a:glow>
                </a:effectLst>
                <a:latin typeface="Comic Sans MS" panose="030F0702030302020204" pitchFamily="66" charset="0"/>
              </a:rPr>
              <a:t>Sum </a:t>
            </a:r>
          </a:p>
          <a:p>
            <a:r>
              <a:rPr lang="it-IT" b="1" dirty="0" smtClean="0">
                <a:effectLst>
                  <a:glow rad="76200">
                    <a:schemeClr val="bg1"/>
                  </a:glow>
                </a:effectLst>
                <a:latin typeface="Comic Sans MS" panose="030F0702030302020204" pitchFamily="66" charset="0"/>
              </a:rPr>
              <a:t>Crystal</a:t>
            </a:r>
            <a:endParaRPr lang="en-GB" b="1" dirty="0">
              <a:effectLst>
                <a:glow rad="76200">
                  <a:schemeClr val="bg1"/>
                </a:glow>
              </a:effectLst>
              <a:latin typeface="Comic Sans MS" panose="030F0702030302020204" pitchFamily="66" charset="0"/>
            </a:endParaRPr>
          </a:p>
        </p:txBody>
      </p:sp>
      <p:cxnSp>
        <p:nvCxnSpPr>
          <p:cNvPr id="283" name="Connettore 2 282"/>
          <p:cNvCxnSpPr>
            <a:stCxn id="282" idx="1"/>
            <a:endCxn id="167" idx="0"/>
          </p:cNvCxnSpPr>
          <p:nvPr/>
        </p:nvCxnSpPr>
        <p:spPr>
          <a:xfrm flipH="1">
            <a:off x="6996643" y="3948672"/>
            <a:ext cx="804253" cy="573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227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8650" y="1636394"/>
            <a:ext cx="7806690" cy="2478406"/>
          </a:xfrm>
        </p:spPr>
        <p:txBody>
          <a:bodyPr>
            <a:normAutofit/>
          </a:bodyPr>
          <a:lstStyle/>
          <a:p>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The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physics</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of the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AEgIS</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it-IT" sz="5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experiment</a:t>
            </a:r>
            <a:r>
              <a:rPr lang="it-IT" sz="5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n-GB" sz="5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405311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4</a:t>
            </a:fld>
            <a:endParaRPr lang="en-GB">
              <a:latin typeface="Comic Sans MS" panose="030F0702030302020204" pitchFamily="66" charset="0"/>
            </a:endParaRPr>
          </a:p>
        </p:txBody>
      </p:sp>
      <p:sp>
        <p:nvSpPr>
          <p:cNvPr id="3" name="Rettangolo 2"/>
          <p:cNvSpPr/>
          <p:nvPr/>
        </p:nvSpPr>
        <p:spPr>
          <a:xfrm>
            <a:off x="505838" y="1675954"/>
            <a:ext cx="3747325" cy="1631216"/>
          </a:xfrm>
          <a:prstGeom prst="rect">
            <a:avLst/>
          </a:prstGeom>
          <a:solidFill>
            <a:schemeClr val="tx1"/>
          </a:solidFill>
        </p:spPr>
        <p:txBody>
          <a:bodyPr wrap="square">
            <a:spAutoFit/>
          </a:bodyPr>
          <a:lstStyle/>
          <a:p>
            <a:pPr algn="ctr">
              <a:spcBef>
                <a:spcPct val="50000"/>
              </a:spcBef>
            </a:pPr>
            <a:r>
              <a:rPr lang="en-US" altLang="en-US" sz="2000" dirty="0">
                <a:solidFill>
                  <a:schemeClr val="bg1"/>
                </a:solidFill>
                <a:latin typeface="Comic Sans MS" panose="030F0702030302020204" pitchFamily="66" charset="0"/>
              </a:rPr>
              <a:t>All </a:t>
            </a:r>
            <a:r>
              <a:rPr lang="en-US" altLang="en-US" sz="2000" i="1" u="sng" dirty="0" smtClean="0">
                <a:solidFill>
                  <a:schemeClr val="bg1"/>
                </a:solidFill>
                <a:latin typeface="Comic Sans MS" panose="030F0702030302020204" pitchFamily="66" charset="0"/>
              </a:rPr>
              <a:t>matter</a:t>
            </a:r>
            <a:r>
              <a:rPr lang="en-US" altLang="en-US" sz="2000" dirty="0" smtClean="0">
                <a:solidFill>
                  <a:schemeClr val="bg1"/>
                </a:solidFill>
                <a:latin typeface="Comic Sans MS" panose="030F0702030302020204" pitchFamily="66" charset="0"/>
              </a:rPr>
              <a:t> bodies </a:t>
            </a:r>
            <a:r>
              <a:rPr lang="en-US" altLang="en-US" sz="2000" dirty="0">
                <a:solidFill>
                  <a:schemeClr val="bg1"/>
                </a:solidFill>
                <a:latin typeface="Comic Sans MS" panose="030F0702030302020204" pitchFamily="66" charset="0"/>
              </a:rPr>
              <a:t>at the same </a:t>
            </a:r>
            <a:r>
              <a:rPr lang="en-US" altLang="en-US" sz="2000" dirty="0" smtClean="0">
                <a:solidFill>
                  <a:schemeClr val="bg1"/>
                </a:solidFill>
                <a:latin typeface="Comic Sans MS" panose="030F0702030302020204" pitchFamily="66" charset="0"/>
              </a:rPr>
              <a:t>space-time </a:t>
            </a:r>
            <a:r>
              <a:rPr lang="en-US" altLang="en-US" sz="2000" dirty="0">
                <a:solidFill>
                  <a:schemeClr val="bg1"/>
                </a:solidFill>
                <a:latin typeface="Comic Sans MS" panose="030F0702030302020204" pitchFamily="66" charset="0"/>
              </a:rPr>
              <a:t>point in a given </a:t>
            </a:r>
            <a:r>
              <a:rPr lang="en-US" altLang="en-US" sz="2000" i="1" u="sng" dirty="0" smtClean="0">
                <a:solidFill>
                  <a:schemeClr val="bg1"/>
                </a:solidFill>
                <a:latin typeface="Comic Sans MS" panose="030F0702030302020204" pitchFamily="66" charset="0"/>
              </a:rPr>
              <a:t>matter</a:t>
            </a:r>
            <a:r>
              <a:rPr lang="en-US" altLang="en-US" sz="2000" dirty="0" smtClean="0">
                <a:solidFill>
                  <a:schemeClr val="bg1"/>
                </a:solidFill>
                <a:latin typeface="Comic Sans MS" panose="030F0702030302020204" pitchFamily="66" charset="0"/>
              </a:rPr>
              <a:t> gravitational </a:t>
            </a:r>
            <a:r>
              <a:rPr lang="en-US" altLang="en-US" sz="2000" dirty="0">
                <a:solidFill>
                  <a:schemeClr val="bg1"/>
                </a:solidFill>
                <a:latin typeface="Comic Sans MS" panose="030F0702030302020204" pitchFamily="66" charset="0"/>
              </a:rPr>
              <a:t>field will undergo the same </a:t>
            </a:r>
            <a:r>
              <a:rPr lang="en-US" altLang="en-US" sz="2000" dirty="0" smtClean="0">
                <a:solidFill>
                  <a:schemeClr val="bg1"/>
                </a:solidFill>
                <a:latin typeface="Comic Sans MS" panose="030F0702030302020204" pitchFamily="66" charset="0"/>
              </a:rPr>
              <a:t>acceleration</a:t>
            </a:r>
            <a:endParaRPr lang="en-US" altLang="en-US" sz="2000" dirty="0">
              <a:solidFill>
                <a:schemeClr val="bg1"/>
              </a:solidFill>
              <a:latin typeface="Comic Sans MS" panose="030F0702030302020204" pitchFamily="66" charset="0"/>
            </a:endParaRPr>
          </a:p>
        </p:txBody>
      </p:sp>
      <p:sp>
        <p:nvSpPr>
          <p:cNvPr id="8" name="Titolo 1"/>
          <p:cNvSpPr txBox="1">
            <a:spLocks/>
          </p:cNvSpPr>
          <p:nvPr/>
        </p:nvSpPr>
        <p:spPr>
          <a:xfrm>
            <a:off x="505838" y="396447"/>
            <a:ext cx="7974185" cy="1093892"/>
          </a:xfrm>
          <a:prstGeom prst="rect">
            <a:avLst/>
          </a:prstGeo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500" b="1" dirty="0" smtClean="0">
                <a:solidFill>
                  <a:schemeClr val="accent1">
                    <a:lumMod val="50000"/>
                  </a:schemeClr>
                </a:solidFill>
                <a:latin typeface="Comic Sans MS" panose="030F0702030302020204" pitchFamily="66" charset="0"/>
              </a:rPr>
              <a:t>The </a:t>
            </a:r>
            <a:r>
              <a:rPr lang="it-IT" sz="4500" b="1" dirty="0" err="1" smtClean="0">
                <a:solidFill>
                  <a:schemeClr val="accent1">
                    <a:lumMod val="50000"/>
                  </a:schemeClr>
                </a:solidFill>
                <a:latin typeface="Comic Sans MS" panose="030F0702030302020204" pitchFamily="66" charset="0"/>
              </a:rPr>
              <a:t>weak</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equivalence</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principle</a:t>
            </a:r>
            <a:r>
              <a:rPr lang="it-IT" sz="4500" b="1" dirty="0" smtClean="0">
                <a:solidFill>
                  <a:schemeClr val="accent1">
                    <a:lumMod val="50000"/>
                  </a:schemeClr>
                </a:solidFill>
                <a:latin typeface="Comic Sans MS" panose="030F0702030302020204" pitchFamily="66" charset="0"/>
              </a:rPr>
              <a:t> (WEP)</a:t>
            </a:r>
            <a:endParaRPr lang="en-GB" sz="4500" b="1" dirty="0">
              <a:solidFill>
                <a:schemeClr val="accent1">
                  <a:lumMod val="50000"/>
                </a:schemeClr>
              </a:solidFill>
              <a:latin typeface="Comic Sans MS" panose="030F0702030302020204" pitchFamily="66" charset="0"/>
            </a:endParaRPr>
          </a:p>
        </p:txBody>
      </p:sp>
      <p:sp>
        <p:nvSpPr>
          <p:cNvPr id="12" name="Rettangolo 11"/>
          <p:cNvSpPr/>
          <p:nvPr/>
        </p:nvSpPr>
        <p:spPr>
          <a:xfrm>
            <a:off x="4934979" y="1675954"/>
            <a:ext cx="3895223" cy="1631216"/>
          </a:xfrm>
          <a:prstGeom prst="rect">
            <a:avLst/>
          </a:prstGeom>
          <a:solidFill>
            <a:schemeClr val="bg1"/>
          </a:solidFill>
        </p:spPr>
        <p:txBody>
          <a:bodyPr wrap="square">
            <a:spAutoFit/>
          </a:bodyPr>
          <a:lstStyle/>
          <a:p>
            <a:pPr algn="ctr">
              <a:spcBef>
                <a:spcPct val="50000"/>
              </a:spcBef>
            </a:pPr>
            <a:r>
              <a:rPr lang="en-US" altLang="en-US" sz="2000" dirty="0">
                <a:latin typeface="Comic Sans MS" panose="030F0702030302020204" pitchFamily="66" charset="0"/>
              </a:rPr>
              <a:t>All </a:t>
            </a:r>
            <a:r>
              <a:rPr lang="en-US" altLang="en-US" sz="2000" i="1" u="sng" dirty="0">
                <a:latin typeface="Comic Sans MS" panose="030F0702030302020204" pitchFamily="66" charset="0"/>
              </a:rPr>
              <a:t>antimatter</a:t>
            </a:r>
            <a:r>
              <a:rPr lang="en-US" altLang="en-US" sz="2000" dirty="0">
                <a:latin typeface="Comic Sans MS" panose="030F0702030302020204" pitchFamily="66" charset="0"/>
              </a:rPr>
              <a:t> bodies at the same </a:t>
            </a:r>
            <a:r>
              <a:rPr lang="en-US" altLang="en-US" sz="2000" dirty="0" smtClean="0">
                <a:latin typeface="Comic Sans MS" panose="030F0702030302020204" pitchFamily="66" charset="0"/>
              </a:rPr>
              <a:t>space-time </a:t>
            </a:r>
            <a:r>
              <a:rPr lang="en-US" altLang="en-US" sz="2000" dirty="0">
                <a:latin typeface="Comic Sans MS" panose="030F0702030302020204" pitchFamily="66" charset="0"/>
              </a:rPr>
              <a:t>point in a given </a:t>
            </a:r>
            <a:r>
              <a:rPr lang="en-US" altLang="en-US" sz="2000" i="1" u="sng" dirty="0" smtClean="0">
                <a:latin typeface="Comic Sans MS" panose="030F0702030302020204" pitchFamily="66" charset="0"/>
              </a:rPr>
              <a:t>antimatter</a:t>
            </a:r>
            <a:r>
              <a:rPr lang="en-US" altLang="en-US" sz="2000" dirty="0" smtClean="0">
                <a:latin typeface="Comic Sans MS" panose="030F0702030302020204" pitchFamily="66" charset="0"/>
              </a:rPr>
              <a:t> gravitational </a:t>
            </a:r>
            <a:r>
              <a:rPr lang="en-US" altLang="en-US" sz="2000" dirty="0">
                <a:latin typeface="Comic Sans MS" panose="030F0702030302020204" pitchFamily="66" charset="0"/>
              </a:rPr>
              <a:t>field will undergo the same </a:t>
            </a:r>
            <a:r>
              <a:rPr lang="en-US" altLang="en-US" sz="2000" dirty="0" smtClean="0">
                <a:latin typeface="Comic Sans MS" panose="030F0702030302020204" pitchFamily="66" charset="0"/>
              </a:rPr>
              <a:t>acceleration</a:t>
            </a:r>
            <a:endParaRPr lang="en-US" altLang="en-US" sz="2000" dirty="0">
              <a:latin typeface="Comic Sans MS" panose="030F0702030302020204" pitchFamily="66" charset="0"/>
            </a:endParaRPr>
          </a:p>
        </p:txBody>
      </p:sp>
      <p:pic>
        <p:nvPicPr>
          <p:cNvPr id="21" name="Immagine 20"/>
          <p:cNvPicPr>
            <a:picLocks noChangeAspect="1"/>
          </p:cNvPicPr>
          <p:nvPr/>
        </p:nvPicPr>
        <p:blipFill>
          <a:blip r:embed="rId3"/>
          <a:stretch>
            <a:fillRect/>
          </a:stretch>
        </p:blipFill>
        <p:spPr>
          <a:xfrm>
            <a:off x="809013" y="3712776"/>
            <a:ext cx="3084562" cy="2085803"/>
          </a:xfrm>
          <a:prstGeom prst="rect">
            <a:avLst/>
          </a:prstGeom>
        </p:spPr>
      </p:pic>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094" y="3712776"/>
            <a:ext cx="3154929" cy="2085804"/>
          </a:xfrm>
          <a:prstGeom prst="rect">
            <a:avLst/>
          </a:prstGeom>
        </p:spPr>
      </p:pic>
      <p:cxnSp>
        <p:nvCxnSpPr>
          <p:cNvPr id="23" name="Connettore 2 22"/>
          <p:cNvCxnSpPr/>
          <p:nvPr/>
        </p:nvCxnSpPr>
        <p:spPr>
          <a:xfrm>
            <a:off x="3451123" y="5088194"/>
            <a:ext cx="0" cy="7103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1376517" y="5088193"/>
            <a:ext cx="0" cy="7103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5894438"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7988709"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5328259" y="1275842"/>
            <a:ext cx="3187091" cy="400110"/>
          </a:xfrm>
          <a:prstGeom prst="rect">
            <a:avLst/>
          </a:prstGeom>
          <a:solidFill>
            <a:schemeClr val="bg1"/>
          </a:solidFill>
          <a:ln>
            <a:solidFill>
              <a:schemeClr val="tx1"/>
            </a:solidFill>
          </a:ln>
        </p:spPr>
        <p:txBody>
          <a:bodyPr wrap="none">
            <a:spAutoFit/>
          </a:bodyPr>
          <a:lstStyle/>
          <a:p>
            <a:r>
              <a:rPr lang="en-US" altLang="en-US" sz="2000" b="1" dirty="0" smtClean="0">
                <a:solidFill>
                  <a:srgbClr val="FF0000"/>
                </a:solidFill>
                <a:latin typeface="Comic Sans MS" panose="030F0702030302020204" pitchFamily="66" charset="0"/>
              </a:rPr>
              <a:t>CPT symmetric situation</a:t>
            </a:r>
            <a:endParaRPr lang="en-GB" sz="2000" b="1" dirty="0">
              <a:solidFill>
                <a:srgbClr val="FF0000"/>
              </a:solidFill>
            </a:endParaRPr>
          </a:p>
        </p:txBody>
      </p:sp>
    </p:spTree>
    <p:extLst>
      <p:ext uri="{BB962C8B-B14F-4D97-AF65-F5344CB8AC3E}">
        <p14:creationId xmlns:p14="http://schemas.microsoft.com/office/powerpoint/2010/main" val="131403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4934979" y="1675954"/>
            <a:ext cx="3895223" cy="1631216"/>
          </a:xfrm>
          <a:prstGeom prst="rect">
            <a:avLst/>
          </a:prstGeom>
          <a:solidFill>
            <a:schemeClr val="bg1"/>
          </a:solidFill>
        </p:spPr>
        <p:txBody>
          <a:bodyPr wrap="square">
            <a:spAutoFit/>
          </a:bodyPr>
          <a:lstStyle/>
          <a:p>
            <a:pPr algn="ctr">
              <a:spcBef>
                <a:spcPct val="50000"/>
              </a:spcBef>
            </a:pPr>
            <a:r>
              <a:rPr lang="en-US" altLang="en-US" sz="2000" dirty="0">
                <a:latin typeface="Comic Sans MS" panose="030F0702030302020204" pitchFamily="66" charset="0"/>
              </a:rPr>
              <a:t>All </a:t>
            </a:r>
            <a:r>
              <a:rPr lang="en-US" altLang="en-US" sz="2000" i="1" u="sng" dirty="0" smtClean="0">
                <a:latin typeface="Comic Sans MS" panose="030F0702030302020204" pitchFamily="66" charset="0"/>
              </a:rPr>
              <a:t>antimatter</a:t>
            </a:r>
            <a:r>
              <a:rPr lang="en-US" altLang="en-US" sz="2000" dirty="0" smtClean="0">
                <a:latin typeface="Comic Sans MS" panose="030F0702030302020204" pitchFamily="66" charset="0"/>
              </a:rPr>
              <a:t> bodies </a:t>
            </a:r>
            <a:r>
              <a:rPr lang="en-US" altLang="en-US" sz="2000" dirty="0">
                <a:latin typeface="Comic Sans MS" panose="030F0702030302020204" pitchFamily="66" charset="0"/>
              </a:rPr>
              <a:t>at the same </a:t>
            </a:r>
            <a:r>
              <a:rPr lang="en-US" altLang="en-US" sz="2000" dirty="0" smtClean="0">
                <a:latin typeface="Comic Sans MS" panose="030F0702030302020204" pitchFamily="66" charset="0"/>
              </a:rPr>
              <a:t>space-time </a:t>
            </a:r>
            <a:r>
              <a:rPr lang="en-US" altLang="en-US" sz="2000" dirty="0">
                <a:latin typeface="Comic Sans MS" panose="030F0702030302020204" pitchFamily="66" charset="0"/>
              </a:rPr>
              <a:t>point in a given </a:t>
            </a:r>
            <a:r>
              <a:rPr lang="en-US" altLang="en-US" sz="2000" i="1" u="sng" dirty="0" smtClean="0">
                <a:latin typeface="Comic Sans MS" panose="030F0702030302020204" pitchFamily="66" charset="0"/>
              </a:rPr>
              <a:t>antimatter</a:t>
            </a:r>
            <a:r>
              <a:rPr lang="en-US" altLang="en-US" sz="2000" dirty="0" smtClean="0">
                <a:latin typeface="Comic Sans MS" panose="030F0702030302020204" pitchFamily="66" charset="0"/>
              </a:rPr>
              <a:t> gravitational </a:t>
            </a:r>
            <a:r>
              <a:rPr lang="en-US" altLang="en-US" sz="2000" dirty="0">
                <a:latin typeface="Comic Sans MS" panose="030F0702030302020204" pitchFamily="66" charset="0"/>
              </a:rPr>
              <a:t>field will undergo the same </a:t>
            </a:r>
            <a:r>
              <a:rPr lang="en-US" altLang="en-US" sz="2000" dirty="0" smtClean="0">
                <a:latin typeface="Comic Sans MS" panose="030F0702030302020204" pitchFamily="66" charset="0"/>
              </a:rPr>
              <a:t>acceleration</a:t>
            </a:r>
            <a:endParaRPr lang="en-US" altLang="en-US" sz="2000" dirty="0">
              <a:latin typeface="Comic Sans MS" panose="030F0702030302020204" pitchFamily="66" charset="0"/>
            </a:endParaRPr>
          </a:p>
        </p:txBody>
      </p:sp>
      <p:pic>
        <p:nvPicPr>
          <p:cNvPr id="5" name="Immagine 4"/>
          <p:cNvPicPr>
            <a:picLocks noChangeAspect="1"/>
          </p:cNvPicPr>
          <p:nvPr/>
        </p:nvPicPr>
        <p:blipFill>
          <a:blip r:embed="rId3"/>
          <a:stretch>
            <a:fillRect/>
          </a:stretch>
        </p:blipFill>
        <p:spPr>
          <a:xfrm>
            <a:off x="809013" y="3712776"/>
            <a:ext cx="3084562" cy="2085803"/>
          </a:xfrm>
          <a:prstGeom prst="rect">
            <a:avLst/>
          </a:prstGeom>
        </p:spPr>
      </p:pic>
      <p:pic>
        <p:nvPicPr>
          <p:cNvPr id="14" name="Immagin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094" y="3712776"/>
            <a:ext cx="3154929" cy="2085804"/>
          </a:xfrm>
          <a:prstGeom prst="rect">
            <a:avLst/>
          </a:prstGeom>
        </p:spPr>
      </p:pic>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5</a:t>
            </a:fld>
            <a:endParaRPr lang="en-GB">
              <a:latin typeface="Comic Sans MS" panose="030F0702030302020204" pitchFamily="66" charset="0"/>
            </a:endParaRPr>
          </a:p>
        </p:txBody>
      </p:sp>
      <p:sp>
        <p:nvSpPr>
          <p:cNvPr id="3" name="Rettangolo 2"/>
          <p:cNvSpPr/>
          <p:nvPr/>
        </p:nvSpPr>
        <p:spPr>
          <a:xfrm>
            <a:off x="505838" y="1675954"/>
            <a:ext cx="3747325" cy="1631216"/>
          </a:xfrm>
          <a:prstGeom prst="rect">
            <a:avLst/>
          </a:prstGeom>
          <a:solidFill>
            <a:schemeClr val="tx1"/>
          </a:solidFill>
        </p:spPr>
        <p:txBody>
          <a:bodyPr wrap="square">
            <a:spAutoFit/>
          </a:bodyPr>
          <a:lstStyle/>
          <a:p>
            <a:pPr algn="ctr">
              <a:spcBef>
                <a:spcPct val="50000"/>
              </a:spcBef>
            </a:pPr>
            <a:r>
              <a:rPr lang="en-US" altLang="en-US" sz="2000" dirty="0">
                <a:solidFill>
                  <a:schemeClr val="bg1"/>
                </a:solidFill>
                <a:latin typeface="Comic Sans MS" panose="030F0702030302020204" pitchFamily="66" charset="0"/>
              </a:rPr>
              <a:t>All </a:t>
            </a:r>
            <a:r>
              <a:rPr lang="en-US" altLang="en-US" sz="2000" i="1" u="sng" dirty="0" smtClean="0">
                <a:solidFill>
                  <a:schemeClr val="bg1"/>
                </a:solidFill>
                <a:latin typeface="Comic Sans MS" panose="030F0702030302020204" pitchFamily="66" charset="0"/>
              </a:rPr>
              <a:t>matter</a:t>
            </a:r>
            <a:r>
              <a:rPr lang="en-US" altLang="en-US" sz="2000" dirty="0" smtClean="0">
                <a:solidFill>
                  <a:schemeClr val="bg1"/>
                </a:solidFill>
                <a:latin typeface="Comic Sans MS" panose="030F0702030302020204" pitchFamily="66" charset="0"/>
              </a:rPr>
              <a:t> bodies </a:t>
            </a:r>
            <a:r>
              <a:rPr lang="en-US" altLang="en-US" sz="2000" dirty="0">
                <a:solidFill>
                  <a:schemeClr val="bg1"/>
                </a:solidFill>
                <a:latin typeface="Comic Sans MS" panose="030F0702030302020204" pitchFamily="66" charset="0"/>
              </a:rPr>
              <a:t>at the same </a:t>
            </a:r>
            <a:r>
              <a:rPr lang="en-US" altLang="en-US" sz="2000" dirty="0" smtClean="0">
                <a:solidFill>
                  <a:schemeClr val="bg1"/>
                </a:solidFill>
                <a:latin typeface="Comic Sans MS" panose="030F0702030302020204" pitchFamily="66" charset="0"/>
              </a:rPr>
              <a:t>space-time </a:t>
            </a:r>
            <a:r>
              <a:rPr lang="en-US" altLang="en-US" sz="2000" dirty="0">
                <a:solidFill>
                  <a:schemeClr val="bg1"/>
                </a:solidFill>
                <a:latin typeface="Comic Sans MS" panose="030F0702030302020204" pitchFamily="66" charset="0"/>
              </a:rPr>
              <a:t>point in a given </a:t>
            </a:r>
            <a:r>
              <a:rPr lang="en-US" altLang="en-US" sz="2000" i="1" u="sng" dirty="0" smtClean="0">
                <a:solidFill>
                  <a:schemeClr val="bg1"/>
                </a:solidFill>
                <a:latin typeface="Comic Sans MS" panose="030F0702030302020204" pitchFamily="66" charset="0"/>
              </a:rPr>
              <a:t>matter</a:t>
            </a:r>
            <a:r>
              <a:rPr lang="en-US" altLang="en-US" sz="2000" dirty="0" smtClean="0">
                <a:solidFill>
                  <a:schemeClr val="bg1"/>
                </a:solidFill>
                <a:latin typeface="Comic Sans MS" panose="030F0702030302020204" pitchFamily="66" charset="0"/>
              </a:rPr>
              <a:t> gravitational </a:t>
            </a:r>
            <a:r>
              <a:rPr lang="en-US" altLang="en-US" sz="2000" dirty="0">
                <a:solidFill>
                  <a:schemeClr val="bg1"/>
                </a:solidFill>
                <a:latin typeface="Comic Sans MS" panose="030F0702030302020204" pitchFamily="66" charset="0"/>
              </a:rPr>
              <a:t>field will undergo the same </a:t>
            </a:r>
            <a:r>
              <a:rPr lang="en-US" altLang="en-US" sz="2000" dirty="0" smtClean="0">
                <a:solidFill>
                  <a:schemeClr val="bg1"/>
                </a:solidFill>
                <a:latin typeface="Comic Sans MS" panose="030F0702030302020204" pitchFamily="66" charset="0"/>
              </a:rPr>
              <a:t>acceleration</a:t>
            </a:r>
            <a:endParaRPr lang="en-US" altLang="en-US" sz="2000" dirty="0">
              <a:solidFill>
                <a:schemeClr val="bg1"/>
              </a:solidFill>
              <a:latin typeface="Comic Sans MS" panose="030F0702030302020204" pitchFamily="66" charset="0"/>
            </a:endParaRPr>
          </a:p>
        </p:txBody>
      </p:sp>
      <p:sp>
        <p:nvSpPr>
          <p:cNvPr id="8" name="Titolo 1"/>
          <p:cNvSpPr txBox="1">
            <a:spLocks/>
          </p:cNvSpPr>
          <p:nvPr/>
        </p:nvSpPr>
        <p:spPr>
          <a:xfrm>
            <a:off x="505838" y="396447"/>
            <a:ext cx="7974185" cy="1093892"/>
          </a:xfrm>
          <a:prstGeom prst="rect">
            <a:avLst/>
          </a:prstGeo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500" b="1" dirty="0" smtClean="0">
                <a:solidFill>
                  <a:schemeClr val="accent1">
                    <a:lumMod val="50000"/>
                  </a:schemeClr>
                </a:solidFill>
                <a:latin typeface="Comic Sans MS" panose="030F0702030302020204" pitchFamily="66" charset="0"/>
              </a:rPr>
              <a:t>The </a:t>
            </a:r>
            <a:r>
              <a:rPr lang="it-IT" sz="4500" b="1" dirty="0" err="1" smtClean="0">
                <a:solidFill>
                  <a:schemeClr val="accent1">
                    <a:lumMod val="50000"/>
                  </a:schemeClr>
                </a:solidFill>
                <a:latin typeface="Comic Sans MS" panose="030F0702030302020204" pitchFamily="66" charset="0"/>
              </a:rPr>
              <a:t>weak</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equivalence</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principle</a:t>
            </a:r>
            <a:r>
              <a:rPr lang="it-IT" sz="4500" b="1" dirty="0" smtClean="0">
                <a:solidFill>
                  <a:schemeClr val="accent1">
                    <a:lumMod val="50000"/>
                  </a:schemeClr>
                </a:solidFill>
                <a:latin typeface="Comic Sans MS" panose="030F0702030302020204" pitchFamily="66" charset="0"/>
              </a:rPr>
              <a:t> (WEP)</a:t>
            </a:r>
            <a:endParaRPr lang="en-GB" sz="4500" b="1" dirty="0">
              <a:solidFill>
                <a:schemeClr val="accent1">
                  <a:lumMod val="50000"/>
                </a:schemeClr>
              </a:solidFill>
              <a:latin typeface="Comic Sans MS" panose="030F0702030302020204" pitchFamily="66" charset="0"/>
            </a:endParaRPr>
          </a:p>
        </p:txBody>
      </p:sp>
      <p:cxnSp>
        <p:nvCxnSpPr>
          <p:cNvPr id="16" name="Connettore 2 15"/>
          <p:cNvCxnSpPr/>
          <p:nvPr/>
        </p:nvCxnSpPr>
        <p:spPr>
          <a:xfrm>
            <a:off x="3451123" y="5088194"/>
            <a:ext cx="0" cy="7103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1376517" y="5088193"/>
            <a:ext cx="0" cy="7103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5894438"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7988709"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2632428" y="1675954"/>
            <a:ext cx="3902757" cy="1631216"/>
          </a:xfrm>
          <a:prstGeom prst="rect">
            <a:avLst/>
          </a:prstGeom>
          <a:solidFill>
            <a:srgbClr val="00B0F0"/>
          </a:solidFill>
          <a:ln w="50800">
            <a:solidFill>
              <a:srgbClr val="FF0000"/>
            </a:solidFill>
          </a:ln>
        </p:spPr>
        <p:txBody>
          <a:bodyPr wrap="square">
            <a:spAutoFit/>
          </a:bodyPr>
          <a:lstStyle/>
          <a:p>
            <a:pPr algn="ctr">
              <a:spcBef>
                <a:spcPct val="50000"/>
              </a:spcBef>
            </a:pPr>
            <a:r>
              <a:rPr lang="en-US" altLang="en-US" sz="2000" dirty="0" smtClean="0">
                <a:latin typeface="Comic Sans MS" panose="030F0702030302020204" pitchFamily="66" charset="0"/>
              </a:rPr>
              <a:t>Will </a:t>
            </a:r>
            <a:r>
              <a:rPr lang="en-US" altLang="en-US" sz="2000" i="1" u="sng" dirty="0" smtClean="0">
                <a:latin typeface="Comic Sans MS" panose="030F0702030302020204" pitchFamily="66" charset="0"/>
              </a:rPr>
              <a:t>antimatter</a:t>
            </a:r>
            <a:r>
              <a:rPr lang="en-US" altLang="en-US" sz="2000" dirty="0" smtClean="0">
                <a:latin typeface="Comic Sans MS" panose="030F0702030302020204" pitchFamily="66" charset="0"/>
              </a:rPr>
              <a:t> bodies </a:t>
            </a:r>
            <a:r>
              <a:rPr lang="en-US" altLang="en-US" sz="2000" dirty="0">
                <a:latin typeface="Comic Sans MS" panose="030F0702030302020204" pitchFamily="66" charset="0"/>
              </a:rPr>
              <a:t>at the same </a:t>
            </a:r>
            <a:r>
              <a:rPr lang="en-US" altLang="en-US" sz="2000" dirty="0" smtClean="0">
                <a:latin typeface="Comic Sans MS" panose="030F0702030302020204" pitchFamily="66" charset="0"/>
              </a:rPr>
              <a:t>space-time </a:t>
            </a:r>
            <a:r>
              <a:rPr lang="en-US" altLang="en-US" sz="2000" dirty="0">
                <a:latin typeface="Comic Sans MS" panose="030F0702030302020204" pitchFamily="66" charset="0"/>
              </a:rPr>
              <a:t>point in a given </a:t>
            </a:r>
            <a:r>
              <a:rPr lang="en-US" altLang="en-US" sz="2000" i="1" u="sng" dirty="0" smtClean="0">
                <a:latin typeface="Comic Sans MS" panose="030F0702030302020204" pitchFamily="66" charset="0"/>
              </a:rPr>
              <a:t>matter</a:t>
            </a:r>
            <a:r>
              <a:rPr lang="en-US" altLang="en-US" sz="2000" dirty="0" smtClean="0">
                <a:latin typeface="Comic Sans MS" panose="030F0702030302020204" pitchFamily="66" charset="0"/>
              </a:rPr>
              <a:t> gravitational </a:t>
            </a:r>
            <a:r>
              <a:rPr lang="en-US" altLang="en-US" sz="2000" dirty="0">
                <a:latin typeface="Comic Sans MS" panose="030F0702030302020204" pitchFamily="66" charset="0"/>
              </a:rPr>
              <a:t>field </a:t>
            </a:r>
            <a:r>
              <a:rPr lang="en-US" altLang="en-US" sz="2000" dirty="0" smtClean="0">
                <a:latin typeface="Comic Sans MS" panose="030F0702030302020204" pitchFamily="66" charset="0"/>
              </a:rPr>
              <a:t>undergo </a:t>
            </a:r>
            <a:r>
              <a:rPr lang="en-US" altLang="en-US" sz="2000" dirty="0">
                <a:latin typeface="Comic Sans MS" panose="030F0702030302020204" pitchFamily="66" charset="0"/>
              </a:rPr>
              <a:t>the same </a:t>
            </a:r>
            <a:r>
              <a:rPr lang="en-US" altLang="en-US" sz="2000" dirty="0" smtClean="0">
                <a:latin typeface="Comic Sans MS" panose="030F0702030302020204" pitchFamily="66" charset="0"/>
              </a:rPr>
              <a:t>acceleration?</a:t>
            </a:r>
            <a:endParaRPr lang="en-US" altLang="en-US" sz="2000" dirty="0">
              <a:latin typeface="Comic Sans MS" panose="030F0702030302020204" pitchFamily="66" charset="0"/>
            </a:endParaRPr>
          </a:p>
        </p:txBody>
      </p:sp>
      <p:pic>
        <p:nvPicPr>
          <p:cNvPr id="20" name="Immagin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7204" y="3712776"/>
            <a:ext cx="3136066" cy="2085802"/>
          </a:xfrm>
          <a:prstGeom prst="rect">
            <a:avLst/>
          </a:prstGeom>
        </p:spPr>
      </p:pic>
      <p:cxnSp>
        <p:nvCxnSpPr>
          <p:cNvPr id="21" name="Connettore 2 20"/>
          <p:cNvCxnSpPr/>
          <p:nvPr/>
        </p:nvCxnSpPr>
        <p:spPr>
          <a:xfrm>
            <a:off x="3598606"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5678129"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70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cTn>
                              </p:par>
                              <p:par>
                                <p:cTn id="7" presetID="35" presetClass="path" presetSubtype="0" accel="50000" decel="50000" fill="hold" grpId="0" nodeType="withEffect">
                                  <p:stCondLst>
                                    <p:cond delay="0"/>
                                  </p:stCondLst>
                                  <p:childTnLst>
                                    <p:animMotion origin="layout" path="M -4.16667E-6 -4.44444E-6 L -0.25 -4.44444E-6 " pathEditMode="relative" rAng="0" ptsTypes="AA">
                                      <p:cBhvr>
                                        <p:cTn id="8" dur="2000" fill="hold"/>
                                        <p:tgtEl>
                                          <p:spTgt spid="12"/>
                                        </p:tgtEl>
                                        <p:attrNameLst>
                                          <p:attrName>ppt_x</p:attrName>
                                          <p:attrName>ppt_y</p:attrName>
                                        </p:attrNameLst>
                                      </p:cBhvr>
                                      <p:rCtr x="-12500" y="0"/>
                                    </p:animMotion>
                                  </p:childTnLst>
                                </p:cTn>
                              </p:par>
                              <p:par>
                                <p:cTn id="9" presetID="63" presetClass="path" presetSubtype="0" accel="50000" decel="50000" fill="hold" nodeType="withEffect">
                                  <p:stCondLst>
                                    <p:cond delay="0"/>
                                  </p:stCondLst>
                                  <p:childTnLst>
                                    <p:animMotion origin="layout" path="M 1.94444E-6 1.48148E-6 L 0.25 1.48148E-6 " pathEditMode="relative" rAng="0" ptsTypes="AA">
                                      <p:cBhvr>
                                        <p:cTn id="10" dur="2000" fill="hold"/>
                                        <p:tgtEl>
                                          <p:spTgt spid="5"/>
                                        </p:tgtEl>
                                        <p:attrNameLst>
                                          <p:attrName>ppt_x</p:attrName>
                                          <p:attrName>ppt_y</p:attrName>
                                        </p:attrNameLst>
                                      </p:cBhvr>
                                      <p:rCtr x="12500" y="0"/>
                                    </p:animMotion>
                                  </p:childTnLst>
                                </p:cTn>
                              </p:par>
                              <p:par>
                                <p:cTn id="11" presetID="63" presetClass="path" presetSubtype="0" accel="50000" decel="50000" fill="hold" nodeType="withEffect">
                                  <p:stCondLst>
                                    <p:cond delay="0"/>
                                  </p:stCondLst>
                                  <p:childTnLst>
                                    <p:animMotion origin="layout" path="M -8.33333E-7 0 L 0.25 0 " pathEditMode="relative" rAng="0" ptsTypes="AA">
                                      <p:cBhvr>
                                        <p:cTn id="12" dur="2000" fill="hold"/>
                                        <p:tgtEl>
                                          <p:spTgt spid="17"/>
                                        </p:tgtEl>
                                        <p:attrNameLst>
                                          <p:attrName>ppt_x</p:attrName>
                                          <p:attrName>ppt_y</p:attrName>
                                        </p:attrNameLst>
                                      </p:cBhvr>
                                      <p:rCtr x="12500" y="0"/>
                                    </p:animMotion>
                                  </p:childTnLst>
                                </p:cTn>
                              </p:par>
                              <p:par>
                                <p:cTn id="13" presetID="63" presetClass="path" presetSubtype="0" accel="50000" decel="50000" fill="hold" nodeType="withEffect">
                                  <p:stCondLst>
                                    <p:cond delay="0"/>
                                  </p:stCondLst>
                                  <p:childTnLst>
                                    <p:animMotion origin="layout" path="M 0 0 L 0.25 0 E" pathEditMode="relative" ptsTypes="">
                                      <p:cBhvr>
                                        <p:cTn id="14" dur="2000" fill="hold"/>
                                        <p:tgtEl>
                                          <p:spTgt spid="16"/>
                                        </p:tgtEl>
                                        <p:attrNameLst>
                                          <p:attrName>ppt_x</p:attrName>
                                          <p:attrName>ppt_y</p:attrName>
                                        </p:attrNameLst>
                                      </p:cBhvr>
                                    </p:animMotion>
                                  </p:childTnLst>
                                </p:cTn>
                              </p:par>
                              <p:par>
                                <p:cTn id="15" presetID="35" presetClass="path" presetSubtype="0" accel="50000" decel="50000" fill="hold" nodeType="withEffect">
                                  <p:stCondLst>
                                    <p:cond delay="0"/>
                                  </p:stCondLst>
                                  <p:childTnLst>
                                    <p:animMotion origin="layout" path="M -1.11111E-6 1.48148E-6 L -0.25 1.48148E-6 " pathEditMode="relative" rAng="0" ptsTypes="AA">
                                      <p:cBhvr>
                                        <p:cTn id="16" dur="2000" fill="hold"/>
                                        <p:tgtEl>
                                          <p:spTgt spid="14"/>
                                        </p:tgtEl>
                                        <p:attrNameLst>
                                          <p:attrName>ppt_x</p:attrName>
                                          <p:attrName>ppt_y</p:attrName>
                                        </p:attrNameLst>
                                      </p:cBhvr>
                                      <p:rCtr x="-12500" y="0"/>
                                    </p:animMotion>
                                  </p:childTnLst>
                                </p:cTn>
                              </p:par>
                              <p:par>
                                <p:cTn id="17" presetID="35" presetClass="path" presetSubtype="0" accel="50000" decel="50000" fill="hold" nodeType="withEffect">
                                  <p:stCondLst>
                                    <p:cond delay="0"/>
                                  </p:stCondLst>
                                  <p:childTnLst>
                                    <p:animMotion origin="layout" path="M 1.94444E-6 0 L -0.25 0 " pathEditMode="relative" rAng="0" ptsTypes="AA">
                                      <p:cBhvr>
                                        <p:cTn id="18" dur="2000" fill="hold"/>
                                        <p:tgtEl>
                                          <p:spTgt spid="18"/>
                                        </p:tgtEl>
                                        <p:attrNameLst>
                                          <p:attrName>ppt_x</p:attrName>
                                          <p:attrName>ppt_y</p:attrName>
                                        </p:attrNameLst>
                                      </p:cBhvr>
                                      <p:rCtr x="-12500" y="0"/>
                                    </p:animMotion>
                                  </p:childTnLst>
                                </p:cTn>
                              </p:par>
                              <p:par>
                                <p:cTn id="19" presetID="35" presetClass="path" presetSubtype="0" accel="50000" decel="50000" fill="hold" nodeType="withEffect">
                                  <p:stCondLst>
                                    <p:cond delay="0"/>
                                  </p:stCondLst>
                                  <p:childTnLst>
                                    <p:animMotion origin="layout" path="M -1.11111E-6 0 L -0.25 0 " pathEditMode="relative" rAng="0" ptsTypes="AA">
                                      <p:cBhvr>
                                        <p:cTn id="20" dur="2000" fill="hold"/>
                                        <p:tgtEl>
                                          <p:spTgt spid="19"/>
                                        </p:tgtEl>
                                        <p:attrNameLst>
                                          <p:attrName>ppt_x</p:attrName>
                                          <p:attrName>ppt_y</p:attrName>
                                        </p:attrNameLst>
                                      </p:cBhvr>
                                      <p:rCtr x="-12500" y="0"/>
                                    </p:animMotion>
                                  </p:childTnLst>
                                </p:cTn>
                              </p:par>
                              <p:par>
                                <p:cTn id="21" presetID="10" presetClass="entr" presetSubtype="0" fill="hold" grpId="0" nodeType="withEffect">
                                  <p:stCondLst>
                                    <p:cond delay="7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400"/>
                                        <p:tgtEl>
                                          <p:spTgt spid="15"/>
                                        </p:tgtEl>
                                      </p:cBhvr>
                                    </p:animEffect>
                                  </p:childTnLst>
                                </p:cTn>
                              </p:par>
                              <p:par>
                                <p:cTn id="24" presetID="10" presetClass="entr" presetSubtype="0" fill="hold" nodeType="withEffect">
                                  <p:stCondLst>
                                    <p:cond delay="7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400"/>
                                        <p:tgtEl>
                                          <p:spTgt spid="20"/>
                                        </p:tgtEl>
                                      </p:cBhvr>
                                    </p:animEffect>
                                  </p:childTnLst>
                                </p:cTn>
                              </p:par>
                              <p:par>
                                <p:cTn id="27" presetID="10" presetClass="entr" presetSubtype="0" fill="hold" nodeType="withEffect">
                                  <p:stCondLst>
                                    <p:cond delay="7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400"/>
                                        <p:tgtEl>
                                          <p:spTgt spid="21"/>
                                        </p:tgtEl>
                                      </p:cBhvr>
                                    </p:animEffect>
                                  </p:childTnLst>
                                </p:cTn>
                              </p:par>
                              <p:par>
                                <p:cTn id="30" presetID="10" presetClass="entr" presetSubtype="0" fill="hold" nodeType="withEffect">
                                  <p:stCondLst>
                                    <p:cond delay="7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uppo 87"/>
          <p:cNvGrpSpPr/>
          <p:nvPr/>
        </p:nvGrpSpPr>
        <p:grpSpPr>
          <a:xfrm>
            <a:off x="2355214" y="877299"/>
            <a:ext cx="2160000" cy="935996"/>
            <a:chOff x="2355214" y="877299"/>
            <a:chExt cx="2160000" cy="935996"/>
          </a:xfrm>
        </p:grpSpPr>
        <p:sp>
          <p:nvSpPr>
            <p:cNvPr id="12" name="Rounded Rectangle 11"/>
            <p:cNvSpPr/>
            <p:nvPr/>
          </p:nvSpPr>
          <p:spPr>
            <a:xfrm>
              <a:off x="2355214" y="877299"/>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299" y="991194"/>
              <a:ext cx="721441" cy="721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 name="Rectangle 5"/>
            <p:cNvSpPr/>
            <p:nvPr/>
          </p:nvSpPr>
          <p:spPr>
            <a:xfrm>
              <a:off x="3528686" y="1197983"/>
              <a:ext cx="663663" cy="307777"/>
            </a:xfrm>
            <a:prstGeom prst="rect">
              <a:avLst/>
            </a:prstGeom>
          </p:spPr>
          <p:txBody>
            <a:bodyPr wrap="none">
              <a:spAutoFit/>
            </a:bodyPr>
            <a:lstStyle/>
            <a:p>
              <a:r>
                <a:rPr lang="en-US" sz="1400" dirty="0" smtClean="0">
                  <a:latin typeface="Helvetica Neue Light"/>
                  <a:cs typeface="Helvetica Neue Light"/>
                </a:rPr>
                <a:t>CERN</a:t>
              </a:r>
            </a:p>
          </p:txBody>
        </p:sp>
      </p:grpSp>
      <p:grpSp>
        <p:nvGrpSpPr>
          <p:cNvPr id="89" name="Gruppo 88"/>
          <p:cNvGrpSpPr/>
          <p:nvPr/>
        </p:nvGrpSpPr>
        <p:grpSpPr>
          <a:xfrm>
            <a:off x="4618772" y="877299"/>
            <a:ext cx="2160000" cy="935996"/>
            <a:chOff x="4618772" y="877299"/>
            <a:chExt cx="2160000" cy="935996"/>
          </a:xfrm>
        </p:grpSpPr>
        <p:sp>
          <p:nvSpPr>
            <p:cNvPr id="13" name="Rounded Rectangle 12"/>
            <p:cNvSpPr/>
            <p:nvPr/>
          </p:nvSpPr>
          <p:spPr>
            <a:xfrm>
              <a:off x="4618772" y="877299"/>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520" y="991871"/>
              <a:ext cx="806299"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 name="Rectangle 6"/>
            <p:cNvSpPr/>
            <p:nvPr/>
          </p:nvSpPr>
          <p:spPr>
            <a:xfrm>
              <a:off x="5513365" y="1121039"/>
              <a:ext cx="1261884" cy="461665"/>
            </a:xfrm>
            <a:prstGeom prst="rect">
              <a:avLst/>
            </a:prstGeom>
          </p:spPr>
          <p:txBody>
            <a:bodyPr wrap="none">
              <a:spAutoFit/>
            </a:bodyPr>
            <a:lstStyle/>
            <a:p>
              <a:pPr algn="ctr"/>
              <a:r>
                <a:rPr lang="en-US" sz="1200" dirty="0">
                  <a:latin typeface="Helvetica Neue Light"/>
                  <a:cs typeface="Helvetica Neue Light"/>
                </a:rPr>
                <a:t>Czech Technical </a:t>
              </a:r>
              <a:endParaRPr lang="en-US" sz="1200" dirty="0" smtClean="0">
                <a:latin typeface="Helvetica Neue Light"/>
                <a:cs typeface="Helvetica Neue Light"/>
              </a:endParaRPr>
            </a:p>
            <a:p>
              <a:pPr algn="ctr"/>
              <a:r>
                <a:rPr lang="en-US" sz="1200" dirty="0" smtClean="0">
                  <a:latin typeface="Helvetica Neue Light"/>
                  <a:cs typeface="Helvetica Neue Light"/>
                </a:rPr>
                <a:t>University</a:t>
              </a:r>
              <a:endParaRPr lang="en-US" sz="1200" dirty="0">
                <a:latin typeface="Helvetica Neue Light"/>
                <a:cs typeface="Helvetica Neue Light"/>
              </a:endParaRPr>
            </a:p>
          </p:txBody>
        </p:sp>
      </p:grpSp>
      <p:grpSp>
        <p:nvGrpSpPr>
          <p:cNvPr id="90" name="Gruppo 89"/>
          <p:cNvGrpSpPr/>
          <p:nvPr/>
        </p:nvGrpSpPr>
        <p:grpSpPr>
          <a:xfrm>
            <a:off x="6882330" y="877299"/>
            <a:ext cx="2160000" cy="935996"/>
            <a:chOff x="6882330" y="877299"/>
            <a:chExt cx="2160000" cy="935996"/>
          </a:xfrm>
        </p:grpSpPr>
        <p:sp>
          <p:nvSpPr>
            <p:cNvPr id="14" name="Rounded Rectangle 13"/>
            <p:cNvSpPr/>
            <p:nvPr/>
          </p:nvSpPr>
          <p:spPr>
            <a:xfrm>
              <a:off x="6882330" y="877299"/>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4843" y="1239134"/>
              <a:ext cx="685354" cy="2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1" name="Rectangle 50"/>
            <p:cNvSpPr/>
            <p:nvPr/>
          </p:nvSpPr>
          <p:spPr>
            <a:xfrm>
              <a:off x="7888831" y="1213372"/>
              <a:ext cx="923011" cy="276999"/>
            </a:xfrm>
            <a:prstGeom prst="rect">
              <a:avLst/>
            </a:prstGeom>
          </p:spPr>
          <p:txBody>
            <a:bodyPr wrap="none">
              <a:spAutoFit/>
            </a:bodyPr>
            <a:lstStyle/>
            <a:p>
              <a:pPr algn="ctr"/>
              <a:r>
                <a:rPr lang="en-US" sz="1200" dirty="0" smtClean="0">
                  <a:latin typeface="Helvetica Neue Light"/>
                  <a:cs typeface="Helvetica Neue Light"/>
                </a:rPr>
                <a:t>ETH Zurich</a:t>
              </a:r>
            </a:p>
          </p:txBody>
        </p:sp>
      </p:grpSp>
      <p:grpSp>
        <p:nvGrpSpPr>
          <p:cNvPr id="85" name="Gruppo 84"/>
          <p:cNvGrpSpPr/>
          <p:nvPr/>
        </p:nvGrpSpPr>
        <p:grpSpPr>
          <a:xfrm>
            <a:off x="91656" y="1878520"/>
            <a:ext cx="2160000" cy="935996"/>
            <a:chOff x="91656" y="1878520"/>
            <a:chExt cx="2160000" cy="935996"/>
          </a:xfrm>
        </p:grpSpPr>
        <p:sp>
          <p:nvSpPr>
            <p:cNvPr id="15" name="Rounded Rectangle 14"/>
            <p:cNvSpPr/>
            <p:nvPr/>
          </p:nvSpPr>
          <p:spPr>
            <a:xfrm>
              <a:off x="91656" y="1878520"/>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6"/>
            <a:stretch>
              <a:fillRect/>
            </a:stretch>
          </p:blipFill>
          <p:spPr>
            <a:xfrm>
              <a:off x="245882" y="1970611"/>
              <a:ext cx="573564" cy="756348"/>
            </a:xfrm>
            <a:prstGeom prst="rect">
              <a:avLst/>
            </a:prstGeom>
          </p:spPr>
        </p:pic>
        <p:sp>
          <p:nvSpPr>
            <p:cNvPr id="52" name="Rectangle 51"/>
            <p:cNvSpPr/>
            <p:nvPr/>
          </p:nvSpPr>
          <p:spPr>
            <a:xfrm>
              <a:off x="1094736" y="2117953"/>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err="1" smtClean="0">
                  <a:latin typeface="Helvetica Neue Light"/>
                  <a:cs typeface="Helvetica Neue Light"/>
                </a:rPr>
                <a:t>Genova</a:t>
              </a:r>
              <a:endParaRPr lang="en-US" sz="1200" dirty="0" smtClean="0">
                <a:latin typeface="Helvetica Neue Light"/>
                <a:cs typeface="Helvetica Neue Light"/>
              </a:endParaRPr>
            </a:p>
          </p:txBody>
        </p:sp>
      </p:grpSp>
      <p:grpSp>
        <p:nvGrpSpPr>
          <p:cNvPr id="2" name="Gruppo 1"/>
          <p:cNvGrpSpPr/>
          <p:nvPr/>
        </p:nvGrpSpPr>
        <p:grpSpPr>
          <a:xfrm>
            <a:off x="4618772" y="1878520"/>
            <a:ext cx="2160000" cy="935996"/>
            <a:chOff x="4618772" y="1878520"/>
            <a:chExt cx="2160000" cy="935996"/>
          </a:xfrm>
        </p:grpSpPr>
        <p:sp>
          <p:nvSpPr>
            <p:cNvPr id="17" name="Rounded Rectangle 16"/>
            <p:cNvSpPr/>
            <p:nvPr/>
          </p:nvSpPr>
          <p:spPr>
            <a:xfrm>
              <a:off x="4618772" y="1878520"/>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7"/>
            <a:stretch>
              <a:fillRect/>
            </a:stretch>
          </p:blipFill>
          <p:spPr>
            <a:xfrm>
              <a:off x="4727316" y="1952786"/>
              <a:ext cx="788479" cy="791999"/>
            </a:xfrm>
            <a:prstGeom prst="rect">
              <a:avLst/>
            </a:prstGeom>
          </p:spPr>
        </p:pic>
        <p:sp>
          <p:nvSpPr>
            <p:cNvPr id="54" name="Rectangle 53"/>
            <p:cNvSpPr/>
            <p:nvPr/>
          </p:nvSpPr>
          <p:spPr>
            <a:xfrm>
              <a:off x="5592922" y="2117953"/>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err="1" smtClean="0">
                  <a:latin typeface="Helvetica Neue Light"/>
                  <a:cs typeface="Helvetica Neue Light"/>
                </a:rPr>
                <a:t>Padova</a:t>
              </a:r>
              <a:endParaRPr lang="en-US" sz="1200" dirty="0" smtClean="0">
                <a:latin typeface="Helvetica Neue Light"/>
                <a:cs typeface="Helvetica Neue Light"/>
              </a:endParaRPr>
            </a:p>
          </p:txBody>
        </p:sp>
      </p:grpSp>
      <p:grpSp>
        <p:nvGrpSpPr>
          <p:cNvPr id="91" name="Gruppo 90"/>
          <p:cNvGrpSpPr/>
          <p:nvPr/>
        </p:nvGrpSpPr>
        <p:grpSpPr>
          <a:xfrm>
            <a:off x="6882330" y="1878520"/>
            <a:ext cx="2160000" cy="935996"/>
            <a:chOff x="6882330" y="1878520"/>
            <a:chExt cx="2160000" cy="935996"/>
          </a:xfrm>
        </p:grpSpPr>
        <p:sp>
          <p:nvSpPr>
            <p:cNvPr id="18" name="Rounded Rectangle 17"/>
            <p:cNvSpPr/>
            <p:nvPr/>
          </p:nvSpPr>
          <p:spPr>
            <a:xfrm>
              <a:off x="6882330" y="1878520"/>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8"/>
            <a:stretch>
              <a:fillRect/>
            </a:stretch>
          </p:blipFill>
          <p:spPr>
            <a:xfrm>
              <a:off x="6955573" y="1952786"/>
              <a:ext cx="824400" cy="791999"/>
            </a:xfrm>
            <a:prstGeom prst="rect">
              <a:avLst/>
            </a:prstGeom>
          </p:spPr>
        </p:pic>
        <p:sp>
          <p:nvSpPr>
            <p:cNvPr id="55" name="Rectangle 54"/>
            <p:cNvSpPr/>
            <p:nvPr/>
          </p:nvSpPr>
          <p:spPr>
            <a:xfrm>
              <a:off x="7847635" y="2117953"/>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smtClean="0">
                  <a:latin typeface="Helvetica Neue Light"/>
                  <a:cs typeface="Helvetica Neue Light"/>
                </a:rPr>
                <a:t>Pavia</a:t>
              </a:r>
            </a:p>
          </p:txBody>
        </p:sp>
      </p:grpSp>
      <p:grpSp>
        <p:nvGrpSpPr>
          <p:cNvPr id="94" name="Gruppo 93"/>
          <p:cNvGrpSpPr/>
          <p:nvPr/>
        </p:nvGrpSpPr>
        <p:grpSpPr>
          <a:xfrm>
            <a:off x="6882330" y="2879742"/>
            <a:ext cx="2160000" cy="935996"/>
            <a:chOff x="6882330" y="2879742"/>
            <a:chExt cx="2160000" cy="935996"/>
          </a:xfrm>
        </p:grpSpPr>
        <p:sp>
          <p:nvSpPr>
            <p:cNvPr id="22" name="Rounded Rectangle 21"/>
            <p:cNvSpPr/>
            <p:nvPr/>
          </p:nvSpPr>
          <p:spPr>
            <a:xfrm>
              <a:off x="6882330" y="2879742"/>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9"/>
            <a:stretch>
              <a:fillRect/>
            </a:stretch>
          </p:blipFill>
          <p:spPr>
            <a:xfrm>
              <a:off x="7023419" y="2932419"/>
              <a:ext cx="648290" cy="791999"/>
            </a:xfrm>
            <a:prstGeom prst="rect">
              <a:avLst/>
            </a:prstGeom>
          </p:spPr>
        </p:pic>
        <p:sp>
          <p:nvSpPr>
            <p:cNvPr id="56" name="Rectangle 55"/>
            <p:cNvSpPr/>
            <p:nvPr/>
          </p:nvSpPr>
          <p:spPr>
            <a:xfrm>
              <a:off x="7670849" y="3114520"/>
              <a:ext cx="1358975" cy="461665"/>
            </a:xfrm>
            <a:prstGeom prst="rect">
              <a:avLst/>
            </a:prstGeom>
          </p:spPr>
          <p:txBody>
            <a:bodyPr wrap="none">
              <a:spAutoFit/>
            </a:bodyPr>
            <a:lstStyle/>
            <a:p>
              <a:pPr algn="ctr"/>
              <a:r>
                <a:rPr lang="en-US" sz="1200" dirty="0" smtClean="0">
                  <a:latin typeface="Helvetica Neue Light"/>
                  <a:cs typeface="Helvetica Neue Light"/>
                </a:rPr>
                <a:t>University College</a:t>
              </a:r>
            </a:p>
            <a:p>
              <a:pPr algn="ctr"/>
              <a:r>
                <a:rPr lang="en-US" sz="1200" dirty="0" smtClean="0">
                  <a:latin typeface="Helvetica Neue Light"/>
                  <a:cs typeface="Helvetica Neue Light"/>
                </a:rPr>
                <a:t>London</a:t>
              </a:r>
            </a:p>
          </p:txBody>
        </p:sp>
      </p:grpSp>
      <p:grpSp>
        <p:nvGrpSpPr>
          <p:cNvPr id="45" name="Gruppo 44"/>
          <p:cNvGrpSpPr/>
          <p:nvPr/>
        </p:nvGrpSpPr>
        <p:grpSpPr>
          <a:xfrm>
            <a:off x="4618772" y="2879742"/>
            <a:ext cx="2160000" cy="935996"/>
            <a:chOff x="4618772" y="2879742"/>
            <a:chExt cx="2160000" cy="935996"/>
          </a:xfrm>
        </p:grpSpPr>
        <p:sp>
          <p:nvSpPr>
            <p:cNvPr id="21" name="Rounded Rectangle 20"/>
            <p:cNvSpPr/>
            <p:nvPr/>
          </p:nvSpPr>
          <p:spPr>
            <a:xfrm>
              <a:off x="4618772" y="2879742"/>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10"/>
            <a:stretch>
              <a:fillRect/>
            </a:stretch>
          </p:blipFill>
          <p:spPr>
            <a:xfrm>
              <a:off x="4710425" y="2949353"/>
              <a:ext cx="791999" cy="791999"/>
            </a:xfrm>
            <a:prstGeom prst="rect">
              <a:avLst/>
            </a:prstGeom>
          </p:spPr>
        </p:pic>
        <p:sp>
          <p:nvSpPr>
            <p:cNvPr id="57" name="Rectangle 56"/>
            <p:cNvSpPr/>
            <p:nvPr/>
          </p:nvSpPr>
          <p:spPr>
            <a:xfrm>
              <a:off x="5554401" y="3114520"/>
              <a:ext cx="1065513" cy="461665"/>
            </a:xfrm>
            <a:prstGeom prst="rect">
              <a:avLst/>
            </a:prstGeom>
          </p:spPr>
          <p:txBody>
            <a:bodyPr wrap="none">
              <a:spAutoFit/>
            </a:bodyPr>
            <a:lstStyle/>
            <a:p>
              <a:pPr algn="ctr"/>
              <a:r>
                <a:rPr lang="en-US" sz="1200" dirty="0" err="1" smtClean="0">
                  <a:latin typeface="Helvetica Neue Light"/>
                  <a:cs typeface="Helvetica Neue Light"/>
                </a:rPr>
                <a:t>Politecnico</a:t>
              </a:r>
              <a:r>
                <a:rPr lang="en-US" sz="1200" dirty="0" smtClean="0">
                  <a:latin typeface="Helvetica Neue Light"/>
                  <a:cs typeface="Helvetica Neue Light"/>
                </a:rPr>
                <a:t> di</a:t>
              </a:r>
            </a:p>
            <a:p>
              <a:pPr algn="ctr"/>
              <a:r>
                <a:rPr lang="en-US" sz="1200" dirty="0" smtClean="0">
                  <a:latin typeface="Helvetica Neue Light"/>
                  <a:cs typeface="Helvetica Neue Light"/>
                </a:rPr>
                <a:t>Milano</a:t>
              </a:r>
            </a:p>
          </p:txBody>
        </p:sp>
      </p:grpSp>
      <p:grpSp>
        <p:nvGrpSpPr>
          <p:cNvPr id="93" name="Gruppo 92"/>
          <p:cNvGrpSpPr/>
          <p:nvPr/>
        </p:nvGrpSpPr>
        <p:grpSpPr>
          <a:xfrm>
            <a:off x="2355214" y="2879742"/>
            <a:ext cx="2182621" cy="935996"/>
            <a:chOff x="2355214" y="2879742"/>
            <a:chExt cx="2182621" cy="935996"/>
          </a:xfrm>
        </p:grpSpPr>
        <p:sp>
          <p:nvSpPr>
            <p:cNvPr id="20" name="Rounded Rectangle 19"/>
            <p:cNvSpPr/>
            <p:nvPr/>
          </p:nvSpPr>
          <p:spPr>
            <a:xfrm>
              <a:off x="2355214" y="2879742"/>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11"/>
            <a:stretch>
              <a:fillRect/>
            </a:stretch>
          </p:blipFill>
          <p:spPr>
            <a:xfrm>
              <a:off x="2390517" y="2949353"/>
              <a:ext cx="941215" cy="791999"/>
            </a:xfrm>
            <a:prstGeom prst="rect">
              <a:avLst/>
            </a:prstGeom>
          </p:spPr>
        </p:pic>
        <p:sp>
          <p:nvSpPr>
            <p:cNvPr id="58" name="Rectangle 57"/>
            <p:cNvSpPr/>
            <p:nvPr/>
          </p:nvSpPr>
          <p:spPr>
            <a:xfrm>
              <a:off x="3006647" y="3012387"/>
              <a:ext cx="1531188" cy="461665"/>
            </a:xfrm>
            <a:prstGeom prst="rect">
              <a:avLst/>
            </a:prstGeom>
          </p:spPr>
          <p:txBody>
            <a:bodyPr wrap="none">
              <a:spAutoFit/>
            </a:bodyPr>
            <a:lstStyle/>
            <a:p>
              <a:pPr algn="ctr"/>
              <a:r>
                <a:rPr lang="en-US" sz="1200" dirty="0" smtClean="0">
                  <a:latin typeface="Helvetica Neue Light"/>
                  <a:cs typeface="Helvetica Neue Light"/>
                </a:rPr>
                <a:t>Max-Planck Institute</a:t>
              </a:r>
            </a:p>
            <a:p>
              <a:pPr algn="ctr"/>
              <a:r>
                <a:rPr lang="en-US" sz="1200" dirty="0" err="1" smtClean="0">
                  <a:latin typeface="Helvetica Neue Light"/>
                  <a:cs typeface="Helvetica Neue Light"/>
                </a:rPr>
                <a:t>Heidelbert</a:t>
              </a:r>
              <a:endParaRPr lang="en-US" sz="1200" dirty="0" smtClean="0">
                <a:latin typeface="Helvetica Neue Light"/>
                <a:cs typeface="Helvetica Neue Light"/>
              </a:endParaRPr>
            </a:p>
          </p:txBody>
        </p:sp>
      </p:grpSp>
      <p:grpSp>
        <p:nvGrpSpPr>
          <p:cNvPr id="92" name="Gruppo 91"/>
          <p:cNvGrpSpPr/>
          <p:nvPr/>
        </p:nvGrpSpPr>
        <p:grpSpPr>
          <a:xfrm>
            <a:off x="91656" y="2879742"/>
            <a:ext cx="2160000" cy="935996"/>
            <a:chOff x="91656" y="2879742"/>
            <a:chExt cx="2160000" cy="935996"/>
          </a:xfrm>
        </p:grpSpPr>
        <p:sp>
          <p:nvSpPr>
            <p:cNvPr id="19" name="Rounded Rectangle 18"/>
            <p:cNvSpPr/>
            <p:nvPr/>
          </p:nvSpPr>
          <p:spPr>
            <a:xfrm>
              <a:off x="91656" y="2879742"/>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881" y="2985352"/>
              <a:ext cx="47961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9" name="Rectangle 58"/>
            <p:cNvSpPr/>
            <p:nvPr/>
          </p:nvSpPr>
          <p:spPr>
            <a:xfrm>
              <a:off x="780708" y="2929854"/>
              <a:ext cx="1441420" cy="830997"/>
            </a:xfrm>
            <a:prstGeom prst="rect">
              <a:avLst/>
            </a:prstGeom>
          </p:spPr>
          <p:txBody>
            <a:bodyPr wrap="none">
              <a:spAutoFit/>
            </a:bodyPr>
            <a:lstStyle/>
            <a:p>
              <a:pPr algn="ctr"/>
              <a:r>
                <a:rPr lang="en-US" sz="1200" dirty="0" smtClean="0">
                  <a:latin typeface="Helvetica Neue Light"/>
                  <a:cs typeface="Helvetica Neue Light"/>
                </a:rPr>
                <a:t>Institute of Nuclear</a:t>
              </a:r>
            </a:p>
            <a:p>
              <a:pPr algn="ctr"/>
              <a:r>
                <a:rPr lang="en-US" sz="1200" dirty="0" smtClean="0">
                  <a:latin typeface="Helvetica Neue Light"/>
                  <a:cs typeface="Helvetica Neue Light"/>
                </a:rPr>
                <a:t>Research of the </a:t>
              </a:r>
            </a:p>
            <a:p>
              <a:pPr algn="ctr"/>
              <a:r>
                <a:rPr lang="en-US" sz="1200" dirty="0" smtClean="0">
                  <a:latin typeface="Helvetica Neue Light"/>
                  <a:cs typeface="Helvetica Neue Light"/>
                </a:rPr>
                <a:t>Russian Academy </a:t>
              </a:r>
            </a:p>
            <a:p>
              <a:pPr algn="ctr"/>
              <a:r>
                <a:rPr lang="en-US" sz="1200" dirty="0" smtClean="0">
                  <a:latin typeface="Helvetica Neue Light"/>
                  <a:cs typeface="Helvetica Neue Light"/>
                </a:rPr>
                <a:t>of Science</a:t>
              </a:r>
            </a:p>
          </p:txBody>
        </p:sp>
      </p:grpSp>
      <p:grpSp>
        <p:nvGrpSpPr>
          <p:cNvPr id="98" name="Gruppo 97"/>
          <p:cNvGrpSpPr/>
          <p:nvPr/>
        </p:nvGrpSpPr>
        <p:grpSpPr>
          <a:xfrm>
            <a:off x="91656" y="3880963"/>
            <a:ext cx="2160000" cy="935996"/>
            <a:chOff x="91656" y="3880963"/>
            <a:chExt cx="2160000" cy="935996"/>
          </a:xfrm>
        </p:grpSpPr>
        <p:sp>
          <p:nvSpPr>
            <p:cNvPr id="23" name="Rounded Rectangle 22"/>
            <p:cNvSpPr/>
            <p:nvPr/>
          </p:nvSpPr>
          <p:spPr>
            <a:xfrm>
              <a:off x="91656" y="3880963"/>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13"/>
            <a:stretch>
              <a:fillRect/>
            </a:stretch>
          </p:blipFill>
          <p:spPr>
            <a:xfrm>
              <a:off x="107976" y="3948601"/>
              <a:ext cx="857999" cy="791999"/>
            </a:xfrm>
            <a:prstGeom prst="rect">
              <a:avLst/>
            </a:prstGeom>
          </p:spPr>
        </p:pic>
        <p:sp>
          <p:nvSpPr>
            <p:cNvPr id="60" name="Rectangle 59"/>
            <p:cNvSpPr/>
            <p:nvPr/>
          </p:nvSpPr>
          <p:spPr>
            <a:xfrm>
              <a:off x="1094736" y="4113768"/>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smtClean="0">
                  <a:latin typeface="Helvetica Neue Light"/>
                  <a:cs typeface="Helvetica Neue Light"/>
                </a:rPr>
                <a:t>Bergen</a:t>
              </a:r>
            </a:p>
          </p:txBody>
        </p:sp>
      </p:grpSp>
      <p:grpSp>
        <p:nvGrpSpPr>
          <p:cNvPr id="96" name="Gruppo 95"/>
          <p:cNvGrpSpPr/>
          <p:nvPr/>
        </p:nvGrpSpPr>
        <p:grpSpPr>
          <a:xfrm>
            <a:off x="4618772" y="3880963"/>
            <a:ext cx="2160000" cy="935996"/>
            <a:chOff x="4618772" y="3880963"/>
            <a:chExt cx="2160000" cy="935996"/>
          </a:xfrm>
        </p:grpSpPr>
        <p:sp>
          <p:nvSpPr>
            <p:cNvPr id="25" name="Rounded Rectangle 24"/>
            <p:cNvSpPr/>
            <p:nvPr/>
          </p:nvSpPr>
          <p:spPr>
            <a:xfrm>
              <a:off x="4618772" y="3880963"/>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14"/>
            <a:stretch>
              <a:fillRect/>
            </a:stretch>
          </p:blipFill>
          <p:spPr>
            <a:xfrm>
              <a:off x="4710425" y="3930601"/>
              <a:ext cx="831695" cy="827998"/>
            </a:xfrm>
            <a:prstGeom prst="rect">
              <a:avLst/>
            </a:prstGeom>
          </p:spPr>
        </p:pic>
        <p:sp>
          <p:nvSpPr>
            <p:cNvPr id="62" name="Rectangle 61"/>
            <p:cNvSpPr/>
            <p:nvPr/>
          </p:nvSpPr>
          <p:spPr>
            <a:xfrm>
              <a:off x="5658564" y="4113768"/>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smtClean="0">
                  <a:latin typeface="Helvetica Neue Light"/>
                  <a:cs typeface="Helvetica Neue Light"/>
                </a:rPr>
                <a:t>Brescia</a:t>
              </a:r>
            </a:p>
          </p:txBody>
        </p:sp>
      </p:grpSp>
      <p:grpSp>
        <p:nvGrpSpPr>
          <p:cNvPr id="95" name="Gruppo 94"/>
          <p:cNvGrpSpPr/>
          <p:nvPr/>
        </p:nvGrpSpPr>
        <p:grpSpPr>
          <a:xfrm>
            <a:off x="6882330" y="3880963"/>
            <a:ext cx="2160000" cy="935996"/>
            <a:chOff x="6882330" y="3880963"/>
            <a:chExt cx="2160000" cy="935996"/>
          </a:xfrm>
        </p:grpSpPr>
        <p:sp>
          <p:nvSpPr>
            <p:cNvPr id="26" name="Rounded Rectangle 25"/>
            <p:cNvSpPr/>
            <p:nvPr/>
          </p:nvSpPr>
          <p:spPr>
            <a:xfrm>
              <a:off x="6882330" y="3880963"/>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15"/>
            <a:stretch>
              <a:fillRect/>
            </a:stretch>
          </p:blipFill>
          <p:spPr>
            <a:xfrm>
              <a:off x="6968933" y="3948601"/>
              <a:ext cx="802654" cy="791999"/>
            </a:xfrm>
            <a:prstGeom prst="rect">
              <a:avLst/>
            </a:prstGeom>
          </p:spPr>
        </p:pic>
        <p:sp>
          <p:nvSpPr>
            <p:cNvPr id="63" name="Rectangle 62"/>
            <p:cNvSpPr/>
            <p:nvPr/>
          </p:nvSpPr>
          <p:spPr>
            <a:xfrm>
              <a:off x="7900217" y="4113768"/>
              <a:ext cx="900238" cy="461665"/>
            </a:xfrm>
            <a:prstGeom prst="rect">
              <a:avLst/>
            </a:prstGeom>
          </p:spPr>
          <p:txBody>
            <a:bodyPr wrap="none">
              <a:spAutoFit/>
            </a:bodyPr>
            <a:lstStyle/>
            <a:p>
              <a:pPr algn="ctr"/>
              <a:r>
                <a:rPr lang="en-US" sz="1200" dirty="0" smtClean="0">
                  <a:latin typeface="Helvetica Neue Light"/>
                  <a:cs typeface="Helvetica Neue Light"/>
                </a:rPr>
                <a:t>Heidelberg</a:t>
              </a:r>
            </a:p>
            <a:p>
              <a:pPr algn="ctr"/>
              <a:r>
                <a:rPr lang="en-US" sz="1200" dirty="0" smtClean="0">
                  <a:latin typeface="Helvetica Neue Light"/>
                  <a:cs typeface="Helvetica Neue Light"/>
                </a:rPr>
                <a:t>University</a:t>
              </a:r>
            </a:p>
          </p:txBody>
        </p:sp>
      </p:grpSp>
      <p:grpSp>
        <p:nvGrpSpPr>
          <p:cNvPr id="84" name="Gruppo 83"/>
          <p:cNvGrpSpPr/>
          <p:nvPr/>
        </p:nvGrpSpPr>
        <p:grpSpPr>
          <a:xfrm>
            <a:off x="6882330" y="4882184"/>
            <a:ext cx="2160000" cy="935996"/>
            <a:chOff x="6882330" y="4882184"/>
            <a:chExt cx="2160000" cy="935996"/>
          </a:xfrm>
        </p:grpSpPr>
        <p:sp>
          <p:nvSpPr>
            <p:cNvPr id="30" name="Rounded Rectangle 29"/>
            <p:cNvSpPr/>
            <p:nvPr/>
          </p:nvSpPr>
          <p:spPr>
            <a:xfrm>
              <a:off x="6882330" y="4882184"/>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16"/>
            <a:stretch>
              <a:fillRect/>
            </a:stretch>
          </p:blipFill>
          <p:spPr>
            <a:xfrm>
              <a:off x="6943533" y="4942664"/>
              <a:ext cx="788479" cy="791999"/>
            </a:xfrm>
            <a:prstGeom prst="rect">
              <a:avLst/>
            </a:prstGeom>
          </p:spPr>
        </p:pic>
        <p:sp>
          <p:nvSpPr>
            <p:cNvPr id="64" name="Rectangle 63"/>
            <p:cNvSpPr/>
            <p:nvPr/>
          </p:nvSpPr>
          <p:spPr>
            <a:xfrm>
              <a:off x="7847635" y="5107831"/>
              <a:ext cx="1005403" cy="461665"/>
            </a:xfrm>
            <a:prstGeom prst="rect">
              <a:avLst/>
            </a:prstGeom>
          </p:spPr>
          <p:txBody>
            <a:bodyPr wrap="none">
              <a:spAutoFit/>
            </a:bodyPr>
            <a:lstStyle/>
            <a:p>
              <a:pPr algn="ctr"/>
              <a:r>
                <a:rPr lang="en-US" sz="1200" dirty="0" smtClean="0">
                  <a:latin typeface="Helvetica Neue Light"/>
                  <a:cs typeface="Helvetica Neue Light"/>
                </a:rPr>
                <a:t>University of </a:t>
              </a:r>
            </a:p>
            <a:p>
              <a:pPr algn="ctr"/>
              <a:r>
                <a:rPr lang="en-US" sz="1200" dirty="0" smtClean="0">
                  <a:latin typeface="Helvetica Neue Light"/>
                  <a:cs typeface="Helvetica Neue Light"/>
                </a:rPr>
                <a:t>Trento</a:t>
              </a:r>
            </a:p>
          </p:txBody>
        </p:sp>
      </p:grpSp>
      <p:grpSp>
        <p:nvGrpSpPr>
          <p:cNvPr id="86" name="Gruppo 85"/>
          <p:cNvGrpSpPr/>
          <p:nvPr/>
        </p:nvGrpSpPr>
        <p:grpSpPr>
          <a:xfrm>
            <a:off x="4618772" y="4882184"/>
            <a:ext cx="2160000" cy="935996"/>
            <a:chOff x="4618772" y="4882184"/>
            <a:chExt cx="2160000" cy="935996"/>
          </a:xfrm>
        </p:grpSpPr>
        <p:sp>
          <p:nvSpPr>
            <p:cNvPr id="29" name="Rounded Rectangle 28"/>
            <p:cNvSpPr/>
            <p:nvPr/>
          </p:nvSpPr>
          <p:spPr>
            <a:xfrm>
              <a:off x="4618772" y="4882184"/>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17"/>
            <a:stretch>
              <a:fillRect/>
            </a:stretch>
          </p:blipFill>
          <p:spPr>
            <a:xfrm>
              <a:off x="4684982" y="4978663"/>
              <a:ext cx="1174091" cy="720000"/>
            </a:xfrm>
            <a:prstGeom prst="rect">
              <a:avLst/>
            </a:prstGeom>
          </p:spPr>
        </p:pic>
        <p:sp>
          <p:nvSpPr>
            <p:cNvPr id="65" name="Rectangle 64"/>
            <p:cNvSpPr/>
            <p:nvPr/>
          </p:nvSpPr>
          <p:spPr>
            <a:xfrm>
              <a:off x="5745766" y="5107831"/>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smtClean="0">
                  <a:latin typeface="Helvetica Neue Light"/>
                  <a:cs typeface="Helvetica Neue Light"/>
                </a:rPr>
                <a:t>Paris </a:t>
              </a:r>
              <a:r>
                <a:rPr lang="en-US" sz="1200" dirty="0" err="1" smtClean="0">
                  <a:latin typeface="Helvetica Neue Light"/>
                  <a:cs typeface="Helvetica Neue Light"/>
                </a:rPr>
                <a:t>Sud</a:t>
              </a:r>
              <a:endParaRPr lang="en-US" sz="1200" dirty="0" smtClean="0">
                <a:latin typeface="Helvetica Neue Light"/>
                <a:cs typeface="Helvetica Neue Light"/>
              </a:endParaRPr>
            </a:p>
          </p:txBody>
        </p:sp>
      </p:grpSp>
      <p:grpSp>
        <p:nvGrpSpPr>
          <p:cNvPr id="100" name="Gruppo 99"/>
          <p:cNvGrpSpPr/>
          <p:nvPr/>
        </p:nvGrpSpPr>
        <p:grpSpPr>
          <a:xfrm>
            <a:off x="2355214" y="4882184"/>
            <a:ext cx="2160000" cy="935996"/>
            <a:chOff x="2355214" y="4882184"/>
            <a:chExt cx="2160000" cy="935996"/>
          </a:xfrm>
        </p:grpSpPr>
        <p:sp>
          <p:nvSpPr>
            <p:cNvPr id="28" name="Rounded Rectangle 27"/>
            <p:cNvSpPr/>
            <p:nvPr/>
          </p:nvSpPr>
          <p:spPr>
            <a:xfrm>
              <a:off x="2355214" y="4882184"/>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61030" y="4942664"/>
              <a:ext cx="791999" cy="79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6" name="Rectangle 65"/>
            <p:cNvSpPr/>
            <p:nvPr/>
          </p:nvSpPr>
          <p:spPr>
            <a:xfrm>
              <a:off x="3357816" y="5107831"/>
              <a:ext cx="1005403" cy="461665"/>
            </a:xfrm>
            <a:prstGeom prst="rect">
              <a:avLst/>
            </a:prstGeom>
          </p:spPr>
          <p:txBody>
            <a:bodyPr wrap="none">
              <a:spAutoFit/>
            </a:bodyPr>
            <a:lstStyle/>
            <a:p>
              <a:pPr algn="ctr"/>
              <a:r>
                <a:rPr lang="en-US" sz="1200" dirty="0" smtClean="0">
                  <a:latin typeface="Helvetica Neue Light"/>
                  <a:cs typeface="Helvetica Neue Light"/>
                </a:rPr>
                <a:t>University of </a:t>
              </a:r>
            </a:p>
            <a:p>
              <a:pPr algn="ctr"/>
              <a:r>
                <a:rPr lang="en-US" sz="1200" dirty="0" smtClean="0">
                  <a:latin typeface="Helvetica Neue Light"/>
                  <a:cs typeface="Helvetica Neue Light"/>
                </a:rPr>
                <a:t>Oslo</a:t>
              </a:r>
            </a:p>
          </p:txBody>
        </p:sp>
      </p:grpSp>
      <p:grpSp>
        <p:nvGrpSpPr>
          <p:cNvPr id="101" name="Gruppo 100"/>
          <p:cNvGrpSpPr/>
          <p:nvPr/>
        </p:nvGrpSpPr>
        <p:grpSpPr>
          <a:xfrm>
            <a:off x="91656" y="5884314"/>
            <a:ext cx="2162054" cy="935996"/>
            <a:chOff x="91656" y="5884314"/>
            <a:chExt cx="2162054" cy="935996"/>
          </a:xfrm>
        </p:grpSpPr>
        <p:sp>
          <p:nvSpPr>
            <p:cNvPr id="37" name="Rounded Rectangle 36"/>
            <p:cNvSpPr/>
            <p:nvPr/>
          </p:nvSpPr>
          <p:spPr>
            <a:xfrm>
              <a:off x="91656" y="5884314"/>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9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481" y="5992923"/>
              <a:ext cx="720093"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8" name="Rectangle 67"/>
            <p:cNvSpPr/>
            <p:nvPr/>
          </p:nvSpPr>
          <p:spPr>
            <a:xfrm>
              <a:off x="931826" y="5937890"/>
              <a:ext cx="1321884" cy="830997"/>
            </a:xfrm>
            <a:prstGeom prst="rect">
              <a:avLst/>
            </a:prstGeom>
          </p:spPr>
          <p:txBody>
            <a:bodyPr wrap="none">
              <a:spAutoFit/>
            </a:bodyPr>
            <a:lstStyle/>
            <a:p>
              <a:pPr algn="ctr"/>
              <a:r>
                <a:rPr lang="en-US" sz="1200" dirty="0" smtClean="0">
                  <a:latin typeface="Helvetica Neue Light"/>
                  <a:cs typeface="Helvetica Neue Light"/>
                </a:rPr>
                <a:t>INFN sections of:</a:t>
              </a:r>
            </a:p>
            <a:p>
              <a:pPr algn="ctr"/>
              <a:r>
                <a:rPr lang="en-US" sz="1200" dirty="0" err="1" smtClean="0">
                  <a:latin typeface="Helvetica Neue Light"/>
                  <a:cs typeface="Helvetica Neue Light"/>
                </a:rPr>
                <a:t>Genova</a:t>
              </a:r>
              <a:r>
                <a:rPr lang="en-US" sz="1200" dirty="0" smtClean="0">
                  <a:latin typeface="Helvetica Neue Light"/>
                  <a:cs typeface="Helvetica Neue Light"/>
                </a:rPr>
                <a:t>, Milano, </a:t>
              </a:r>
            </a:p>
            <a:p>
              <a:pPr algn="ctr"/>
              <a:r>
                <a:rPr lang="en-US" sz="1200" dirty="0" err="1" smtClean="0">
                  <a:latin typeface="Helvetica Neue Light"/>
                  <a:cs typeface="Helvetica Neue Light"/>
                </a:rPr>
                <a:t>Padova</a:t>
              </a:r>
              <a:r>
                <a:rPr lang="en-US" sz="1200" dirty="0" smtClean="0">
                  <a:latin typeface="Helvetica Neue Light"/>
                  <a:cs typeface="Helvetica Neue Light"/>
                </a:rPr>
                <a:t>, Pavia,</a:t>
              </a:r>
            </a:p>
            <a:p>
              <a:pPr algn="ctr"/>
              <a:r>
                <a:rPr lang="en-US" sz="1200" dirty="0" smtClean="0">
                  <a:latin typeface="Helvetica Neue Light"/>
                  <a:cs typeface="Helvetica Neue Light"/>
                </a:rPr>
                <a:t>Trento</a:t>
              </a:r>
            </a:p>
          </p:txBody>
        </p:sp>
      </p:grpSp>
      <p:grpSp>
        <p:nvGrpSpPr>
          <p:cNvPr id="69" name="Group 88"/>
          <p:cNvGrpSpPr>
            <a:grpSpLocks/>
          </p:cNvGrpSpPr>
          <p:nvPr/>
        </p:nvGrpSpPr>
        <p:grpSpPr bwMode="auto">
          <a:xfrm>
            <a:off x="4807674" y="218510"/>
            <a:ext cx="4123928" cy="492125"/>
            <a:chOff x="831" y="41"/>
            <a:chExt cx="2597" cy="310"/>
          </a:xfrm>
        </p:grpSpPr>
        <p:sp>
          <p:nvSpPr>
            <p:cNvPr id="70" name="Rectangle 89"/>
            <p:cNvSpPr>
              <a:spLocks/>
            </p:cNvSpPr>
            <p:nvPr/>
          </p:nvSpPr>
          <p:spPr bwMode="auto">
            <a:xfrm>
              <a:off x="831" y="41"/>
              <a:ext cx="2597"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p>
              <a:pPr algn="r"/>
              <a:r>
                <a:rPr lang="en-US" sz="3200" dirty="0" err="1" smtClean="0">
                  <a:solidFill>
                    <a:srgbClr val="4D4B96"/>
                  </a:solidFill>
                  <a:latin typeface="Comic Sans MS" panose="030F0702030302020204" pitchFamily="66" charset="0"/>
                  <a:cs typeface="Helvetica Neue"/>
                </a:rPr>
                <a:t>A</a:t>
              </a:r>
              <a:r>
                <a:rPr lang="en-US" sz="3200" dirty="0" err="1" smtClean="0">
                  <a:solidFill>
                    <a:srgbClr val="3682BD"/>
                  </a:solidFill>
                  <a:latin typeface="Comic Sans MS" panose="030F0702030302020204" pitchFamily="66" charset="0"/>
                  <a:cs typeface="Helvetica Neue"/>
                </a:rPr>
                <a:t>E</a:t>
              </a:r>
              <a:r>
                <a:rPr lang="en-US" sz="3200" dirty="0" err="1" smtClean="0">
                  <a:solidFill>
                    <a:srgbClr val="86AF2F"/>
                  </a:solidFill>
                  <a:latin typeface="Comic Sans MS" panose="030F0702030302020204" pitchFamily="66" charset="0"/>
                  <a:cs typeface="Helvetica Neue"/>
                </a:rPr>
                <a:t>g</a:t>
              </a:r>
              <a:r>
                <a:rPr lang="en-US" sz="3200" dirty="0" err="1" smtClean="0">
                  <a:solidFill>
                    <a:srgbClr val="DFBC21"/>
                  </a:solidFill>
                  <a:latin typeface="Comic Sans MS" panose="030F0702030302020204" pitchFamily="66" charset="0"/>
                  <a:cs typeface="Helvetica Neue"/>
                </a:rPr>
                <a:t>I</a:t>
              </a:r>
              <a:r>
                <a:rPr lang="en-US" sz="3200" dirty="0" err="1" smtClean="0">
                  <a:solidFill>
                    <a:srgbClr val="B52420"/>
                  </a:solidFill>
                  <a:latin typeface="Comic Sans MS" panose="030F0702030302020204" pitchFamily="66" charset="0"/>
                  <a:cs typeface="Helvetica Neue"/>
                </a:rPr>
                <a:t>S</a:t>
              </a:r>
              <a:r>
                <a:rPr lang="en-US" sz="3200" dirty="0" smtClean="0">
                  <a:solidFill>
                    <a:srgbClr val="B52420"/>
                  </a:solidFill>
                  <a:latin typeface="Comic Sans MS" panose="030F0702030302020204" pitchFamily="66" charset="0"/>
                  <a:cs typeface="Helvetica Neue"/>
                </a:rPr>
                <a:t>   collaboration</a:t>
              </a:r>
              <a:endParaRPr lang="en-US" sz="3200" dirty="0">
                <a:solidFill>
                  <a:srgbClr val="B52420"/>
                </a:solidFill>
                <a:latin typeface="Comic Sans MS" panose="030F0702030302020204" pitchFamily="66" charset="0"/>
                <a:cs typeface="Helvetica Neue"/>
              </a:endParaRPr>
            </a:p>
          </p:txBody>
        </p:sp>
        <p:sp>
          <p:nvSpPr>
            <p:cNvPr id="71" name="Line 90"/>
            <p:cNvSpPr>
              <a:spLocks noChangeShapeType="1"/>
            </p:cNvSpPr>
            <p:nvPr/>
          </p:nvSpPr>
          <p:spPr bwMode="auto">
            <a:xfrm>
              <a:off x="1199" y="120"/>
              <a:ext cx="136" cy="0"/>
            </a:xfrm>
            <a:prstGeom prst="line">
              <a:avLst/>
            </a:prstGeom>
            <a:noFill/>
            <a:ln w="38100" cmpd="sng">
              <a:solidFill>
                <a:srgbClr val="8BB22E"/>
              </a:solidFill>
              <a:round/>
              <a:headEnd/>
              <a:tailEnd/>
            </a:ln>
            <a:extLst>
              <a:ext uri="{909E8E84-426E-40dd-AFC4-6F175D3DCCD1}">
                <a14:hiddenFill xmlns:a14="http://schemas.microsoft.com/office/drawing/2010/main" xmlns="">
                  <a:noFill/>
                </a14:hiddenFill>
              </a:ext>
            </a:extLst>
          </p:spPr>
          <p:txBody>
            <a:bodyPr/>
            <a:lstStyle/>
            <a:p>
              <a:endParaRPr lang="en-US" dirty="0">
                <a:ln w="19050" cmpd="sng">
                  <a:solidFill>
                    <a:schemeClr val="tx1"/>
                  </a:solidFill>
                </a:ln>
              </a:endParaRPr>
            </a:p>
          </p:txBody>
        </p:sp>
      </p:grpSp>
      <p:pic>
        <p:nvPicPr>
          <p:cNvPr id="9" name="Picture 8"/>
          <p:cNvPicPr>
            <a:picLocks/>
          </p:cNvPicPr>
          <p:nvPr/>
        </p:nvPicPr>
        <p:blipFill>
          <a:blip r:embed="rId20"/>
          <a:stretch>
            <a:fillRect/>
          </a:stretch>
        </p:blipFill>
        <p:spPr>
          <a:xfrm>
            <a:off x="121130" y="83596"/>
            <a:ext cx="1080000" cy="721544"/>
          </a:xfrm>
          <a:prstGeom prst="rect">
            <a:avLst/>
          </a:prstGeom>
        </p:spPr>
      </p:pic>
      <p:pic>
        <p:nvPicPr>
          <p:cNvPr id="10" name="Picture 9"/>
          <p:cNvPicPr>
            <a:picLocks noChangeAspect="1"/>
          </p:cNvPicPr>
          <p:nvPr/>
        </p:nvPicPr>
        <p:blipFill>
          <a:blip r:embed="rId21"/>
          <a:stretch>
            <a:fillRect/>
          </a:stretch>
        </p:blipFill>
        <p:spPr>
          <a:xfrm>
            <a:off x="1243933" y="72046"/>
            <a:ext cx="1081968" cy="720000"/>
          </a:xfrm>
          <a:prstGeom prst="rect">
            <a:avLst/>
          </a:prstGeom>
        </p:spPr>
      </p:pic>
      <p:pic>
        <p:nvPicPr>
          <p:cNvPr id="11" name="Picture 10"/>
          <p:cNvPicPr>
            <a:picLocks noChangeAspect="1"/>
          </p:cNvPicPr>
          <p:nvPr/>
        </p:nvPicPr>
        <p:blipFill>
          <a:blip r:embed="rId22"/>
          <a:stretch>
            <a:fillRect/>
          </a:stretch>
        </p:blipFill>
        <p:spPr>
          <a:xfrm>
            <a:off x="2368704" y="72046"/>
            <a:ext cx="1081967" cy="720000"/>
          </a:xfrm>
          <a:prstGeom prst="rect">
            <a:avLst/>
          </a:prstGeom>
        </p:spPr>
      </p:pic>
      <p:pic>
        <p:nvPicPr>
          <p:cNvPr id="72" name="Picture 71"/>
          <p:cNvPicPr>
            <a:picLocks/>
          </p:cNvPicPr>
          <p:nvPr/>
        </p:nvPicPr>
        <p:blipFill>
          <a:blip r:embed="rId23"/>
          <a:stretch>
            <a:fillRect/>
          </a:stretch>
        </p:blipFill>
        <p:spPr>
          <a:xfrm>
            <a:off x="3493473" y="72046"/>
            <a:ext cx="1080000" cy="720000"/>
          </a:xfrm>
          <a:prstGeom prst="rect">
            <a:avLst/>
          </a:prstGeom>
        </p:spPr>
      </p:pic>
      <p:pic>
        <p:nvPicPr>
          <p:cNvPr id="73" name="Picture 72"/>
          <p:cNvPicPr>
            <a:picLocks noChangeAspect="1"/>
          </p:cNvPicPr>
          <p:nvPr/>
        </p:nvPicPr>
        <p:blipFill>
          <a:blip r:embed="rId24"/>
          <a:stretch>
            <a:fillRect/>
          </a:stretch>
        </p:blipFill>
        <p:spPr>
          <a:xfrm>
            <a:off x="2316801" y="5992923"/>
            <a:ext cx="1155254" cy="720000"/>
          </a:xfrm>
          <a:prstGeom prst="rect">
            <a:avLst/>
          </a:prstGeom>
        </p:spPr>
      </p:pic>
      <p:pic>
        <p:nvPicPr>
          <p:cNvPr id="74" name="Picture 73"/>
          <p:cNvPicPr>
            <a:picLocks/>
          </p:cNvPicPr>
          <p:nvPr/>
        </p:nvPicPr>
        <p:blipFill>
          <a:blip r:embed="rId25"/>
          <a:stretch>
            <a:fillRect/>
          </a:stretch>
        </p:blipFill>
        <p:spPr>
          <a:xfrm>
            <a:off x="3516901" y="5992923"/>
            <a:ext cx="1080000" cy="720000"/>
          </a:xfrm>
          <a:prstGeom prst="rect">
            <a:avLst/>
          </a:prstGeom>
        </p:spPr>
      </p:pic>
      <p:pic>
        <p:nvPicPr>
          <p:cNvPr id="75" name="Picture 74"/>
          <p:cNvPicPr>
            <a:picLocks/>
          </p:cNvPicPr>
          <p:nvPr/>
        </p:nvPicPr>
        <p:blipFill>
          <a:blip r:embed="rId26"/>
          <a:stretch>
            <a:fillRect/>
          </a:stretch>
        </p:blipFill>
        <p:spPr>
          <a:xfrm>
            <a:off x="4641747" y="5992923"/>
            <a:ext cx="1080000" cy="720000"/>
          </a:xfrm>
          <a:prstGeom prst="rect">
            <a:avLst/>
          </a:prstGeom>
        </p:spPr>
      </p:pic>
      <p:pic>
        <p:nvPicPr>
          <p:cNvPr id="76" name="Picture 75"/>
          <p:cNvPicPr>
            <a:picLocks/>
          </p:cNvPicPr>
          <p:nvPr/>
        </p:nvPicPr>
        <p:blipFill>
          <a:blip r:embed="rId27"/>
          <a:stretch>
            <a:fillRect/>
          </a:stretch>
        </p:blipFill>
        <p:spPr>
          <a:xfrm>
            <a:off x="5766593" y="5979128"/>
            <a:ext cx="1080000" cy="720000"/>
          </a:xfrm>
          <a:prstGeom prst="rect">
            <a:avLst/>
          </a:prstGeom>
        </p:spPr>
      </p:pic>
      <p:pic>
        <p:nvPicPr>
          <p:cNvPr id="77" name="Picture 76"/>
          <p:cNvPicPr>
            <a:picLocks/>
          </p:cNvPicPr>
          <p:nvPr/>
        </p:nvPicPr>
        <p:blipFill>
          <a:blip r:embed="rId28"/>
          <a:stretch>
            <a:fillRect/>
          </a:stretch>
        </p:blipFill>
        <p:spPr>
          <a:xfrm>
            <a:off x="6891439" y="5979128"/>
            <a:ext cx="1080000" cy="720000"/>
          </a:xfrm>
          <a:prstGeom prst="rect">
            <a:avLst/>
          </a:prstGeom>
        </p:spPr>
      </p:pic>
      <p:pic>
        <p:nvPicPr>
          <p:cNvPr id="78" name="Picture 77"/>
          <p:cNvPicPr>
            <a:picLocks/>
          </p:cNvPicPr>
          <p:nvPr/>
        </p:nvPicPr>
        <p:blipFill>
          <a:blip r:embed="rId29"/>
          <a:stretch>
            <a:fillRect/>
          </a:stretch>
        </p:blipFill>
        <p:spPr>
          <a:xfrm>
            <a:off x="8016285" y="5979128"/>
            <a:ext cx="1083254" cy="720000"/>
          </a:xfrm>
          <a:prstGeom prst="rect">
            <a:avLst/>
          </a:prstGeom>
        </p:spPr>
      </p:pic>
      <p:grpSp>
        <p:nvGrpSpPr>
          <p:cNvPr id="87" name="Gruppo 86"/>
          <p:cNvGrpSpPr/>
          <p:nvPr/>
        </p:nvGrpSpPr>
        <p:grpSpPr>
          <a:xfrm>
            <a:off x="91656" y="877299"/>
            <a:ext cx="2160000" cy="966774"/>
            <a:chOff x="91656" y="877299"/>
            <a:chExt cx="2160000" cy="966774"/>
          </a:xfrm>
        </p:grpSpPr>
        <p:sp>
          <p:nvSpPr>
            <p:cNvPr id="4" name="Rounded Rectangle 3"/>
            <p:cNvSpPr/>
            <p:nvPr/>
          </p:nvSpPr>
          <p:spPr>
            <a:xfrm>
              <a:off x="91656" y="877299"/>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45882" y="1536296"/>
              <a:ext cx="1858275" cy="307777"/>
            </a:xfrm>
            <a:prstGeom prst="rect">
              <a:avLst/>
            </a:prstGeom>
          </p:spPr>
          <p:txBody>
            <a:bodyPr wrap="none">
              <a:spAutoFit/>
            </a:bodyPr>
            <a:lstStyle/>
            <a:p>
              <a:r>
                <a:rPr lang="en-US" sz="1400" dirty="0" smtClean="0">
                  <a:latin typeface="Helvetica Neue Light"/>
                  <a:cs typeface="Helvetica Neue Light"/>
                </a:rPr>
                <a:t>Stefan Meyer Institute</a:t>
              </a:r>
              <a:endParaRPr lang="en-US" sz="1400" dirty="0">
                <a:latin typeface="Helvetica Neue Light"/>
                <a:cs typeface="Helvetica Neue Light"/>
              </a:endParaRPr>
            </a:p>
          </p:txBody>
        </p:sp>
        <p:pic>
          <p:nvPicPr>
            <p:cNvPr id="79" name="Picture 78" descr="SMI-Logo.jpg"/>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194171" y="963950"/>
              <a:ext cx="612347" cy="612000"/>
            </a:xfrm>
            <a:prstGeom prst="rect">
              <a:avLst/>
            </a:prstGeom>
          </p:spPr>
        </p:pic>
        <p:pic>
          <p:nvPicPr>
            <p:cNvPr id="80" name="Picture 79" descr="oeaw_logo_weiss_e.jpg"/>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76901" y="963955"/>
              <a:ext cx="639000" cy="611995"/>
            </a:xfrm>
            <a:prstGeom prst="rect">
              <a:avLst/>
            </a:prstGeom>
          </p:spPr>
        </p:pic>
      </p:grpSp>
      <p:grpSp>
        <p:nvGrpSpPr>
          <p:cNvPr id="97" name="Gruppo 96"/>
          <p:cNvGrpSpPr/>
          <p:nvPr/>
        </p:nvGrpSpPr>
        <p:grpSpPr>
          <a:xfrm>
            <a:off x="2355214" y="3880963"/>
            <a:ext cx="2160000" cy="935996"/>
            <a:chOff x="2355214" y="3880963"/>
            <a:chExt cx="2160000" cy="935996"/>
          </a:xfrm>
        </p:grpSpPr>
        <p:sp>
          <p:nvSpPr>
            <p:cNvPr id="24" name="Rounded Rectangle 23"/>
            <p:cNvSpPr/>
            <p:nvPr/>
          </p:nvSpPr>
          <p:spPr>
            <a:xfrm>
              <a:off x="2355214" y="3880963"/>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3357816" y="4113768"/>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smtClean="0">
                  <a:latin typeface="Helvetica Neue Light"/>
                  <a:cs typeface="Helvetica Neue Light"/>
                </a:rPr>
                <a:t>Bern</a:t>
              </a:r>
            </a:p>
          </p:txBody>
        </p:sp>
        <p:pic>
          <p:nvPicPr>
            <p:cNvPr id="81" name="Picture 80" descr="Logo_AEC_rgb"/>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494215" y="3897895"/>
              <a:ext cx="819520" cy="899999"/>
            </a:xfrm>
            <a:prstGeom prst="rect">
              <a:avLst/>
            </a:prstGeom>
            <a:noFill/>
            <a:ln>
              <a:noFill/>
            </a:ln>
          </p:spPr>
        </p:pic>
      </p:grpSp>
      <p:grpSp>
        <p:nvGrpSpPr>
          <p:cNvPr id="99" name="Gruppo 98"/>
          <p:cNvGrpSpPr/>
          <p:nvPr/>
        </p:nvGrpSpPr>
        <p:grpSpPr>
          <a:xfrm>
            <a:off x="91656" y="4882184"/>
            <a:ext cx="2160000" cy="935996"/>
            <a:chOff x="91656" y="4882184"/>
            <a:chExt cx="2160000" cy="935996"/>
          </a:xfrm>
        </p:grpSpPr>
        <p:sp>
          <p:nvSpPr>
            <p:cNvPr id="27" name="Rounded Rectangle 26"/>
            <p:cNvSpPr/>
            <p:nvPr/>
          </p:nvSpPr>
          <p:spPr>
            <a:xfrm>
              <a:off x="91656" y="4882184"/>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34288" y="5524249"/>
              <a:ext cx="1857489" cy="276999"/>
            </a:xfrm>
            <a:prstGeom prst="rect">
              <a:avLst/>
            </a:prstGeom>
          </p:spPr>
          <p:txBody>
            <a:bodyPr wrap="square">
              <a:spAutoFit/>
            </a:bodyPr>
            <a:lstStyle/>
            <a:p>
              <a:pPr algn="ctr"/>
              <a:r>
                <a:rPr lang="en-US" sz="1200" dirty="0" smtClean="0">
                  <a:latin typeface="Helvetica Neue Light"/>
                  <a:cs typeface="Helvetica Neue Light"/>
                </a:rPr>
                <a:t>University of Lyon 1</a:t>
              </a:r>
            </a:p>
          </p:txBody>
        </p:sp>
        <p:pic>
          <p:nvPicPr>
            <p:cNvPr id="82" name="Picture 81" descr="logocnrs.png"/>
            <p:cNvPicPr>
              <a:picLocks noChangeAspect="1"/>
            </p:cNvPicPr>
            <p:nvPr/>
          </p:nvPicPr>
          <p:blipFill rotWithShape="1">
            <a:blip r:embed="rId33">
              <a:extLst>
                <a:ext uri="{28A0092B-C50C-407E-A947-70E740481C1C}">
                  <a14:useLocalDpi xmlns:a14="http://schemas.microsoft.com/office/drawing/2010/main" val="0"/>
                </a:ext>
              </a:extLst>
            </a:blip>
            <a:srcRect l="25453" t="17775" r="40537" b="41669"/>
            <a:stretch/>
          </p:blipFill>
          <p:spPr>
            <a:xfrm>
              <a:off x="245881" y="4963829"/>
              <a:ext cx="561497" cy="546807"/>
            </a:xfrm>
            <a:prstGeom prst="rect">
              <a:avLst/>
            </a:prstGeom>
          </p:spPr>
        </p:pic>
        <p:pic>
          <p:nvPicPr>
            <p:cNvPr id="83" name="Picture 82" descr="PIXEL aplati UCBL sign RVB 70mm 72dpi.jpg"/>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243933" y="4903349"/>
              <a:ext cx="931826" cy="668279"/>
            </a:xfrm>
            <a:prstGeom prst="rect">
              <a:avLst/>
            </a:prstGeom>
          </p:spPr>
        </p:pic>
      </p:grpSp>
      <p:sp>
        <p:nvSpPr>
          <p:cNvPr id="8" name="Segnaposto numero diapositiva 7"/>
          <p:cNvSpPr>
            <a:spLocks noGrp="1"/>
          </p:cNvSpPr>
          <p:nvPr>
            <p:ph type="sldNum" sz="quarter" idx="12"/>
          </p:nvPr>
        </p:nvSpPr>
        <p:spPr/>
        <p:txBody>
          <a:bodyPr/>
          <a:lstStyle/>
          <a:p>
            <a:fld id="{D32C9B6A-23F4-488E-90DC-B27627D4E531}" type="slidenum">
              <a:rPr lang="en-GB" smtClean="0">
                <a:solidFill>
                  <a:prstClr val="black">
                    <a:tint val="75000"/>
                  </a:prstClr>
                </a:solidFill>
              </a:rPr>
              <a:pPr/>
              <a:t>6</a:t>
            </a:fld>
            <a:endParaRPr lang="en-GB">
              <a:solidFill>
                <a:prstClr val="black">
                  <a:tint val="75000"/>
                </a:prstClr>
              </a:solidFill>
            </a:endParaRPr>
          </a:p>
        </p:txBody>
      </p:sp>
      <p:grpSp>
        <p:nvGrpSpPr>
          <p:cNvPr id="42" name="Gruppo 41"/>
          <p:cNvGrpSpPr/>
          <p:nvPr/>
        </p:nvGrpSpPr>
        <p:grpSpPr>
          <a:xfrm>
            <a:off x="2355214" y="1878520"/>
            <a:ext cx="2160000" cy="935996"/>
            <a:chOff x="2355214" y="1878520"/>
            <a:chExt cx="2160000" cy="935996"/>
          </a:xfrm>
        </p:grpSpPr>
        <p:sp>
          <p:nvSpPr>
            <p:cNvPr id="16" name="Rounded Rectangle 15"/>
            <p:cNvSpPr/>
            <p:nvPr/>
          </p:nvSpPr>
          <p:spPr>
            <a:xfrm>
              <a:off x="2355214" y="1878520"/>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5"/>
            <a:stretch>
              <a:fillRect/>
            </a:stretch>
          </p:blipFill>
          <p:spPr>
            <a:xfrm>
              <a:off x="2446204" y="1952786"/>
              <a:ext cx="795536" cy="791999"/>
            </a:xfrm>
            <a:prstGeom prst="rect">
              <a:avLst/>
            </a:prstGeom>
          </p:spPr>
        </p:pic>
        <p:sp>
          <p:nvSpPr>
            <p:cNvPr id="53" name="Rectangle 52"/>
            <p:cNvSpPr/>
            <p:nvPr/>
          </p:nvSpPr>
          <p:spPr>
            <a:xfrm>
              <a:off x="3357816" y="2117953"/>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smtClean="0">
                  <a:latin typeface="Helvetica Neue Light"/>
                  <a:cs typeface="Helvetica Neue Light"/>
                </a:rPr>
                <a:t>Milano</a:t>
              </a:r>
            </a:p>
          </p:txBody>
        </p:sp>
      </p:grpSp>
      <p:sp>
        <p:nvSpPr>
          <p:cNvPr id="103" name="Segnaposto data 102"/>
          <p:cNvSpPr>
            <a:spLocks noGrp="1"/>
          </p:cNvSpPr>
          <p:nvPr>
            <p:ph type="dt" sz="half" idx="10"/>
          </p:nvPr>
        </p:nvSpPr>
        <p:spPr/>
        <p:txBody>
          <a:bodyPr/>
          <a:lstStyle/>
          <a:p>
            <a:r>
              <a:rPr lang="en-US" smtClean="0">
                <a:solidFill>
                  <a:prstClr val="black">
                    <a:tint val="75000"/>
                  </a:prstClr>
                </a:solidFill>
              </a:rPr>
              <a:t>101° Congresso Nazionale di Fisica Roma 2015                           Zeudi Mazzotta</a:t>
            </a:r>
            <a:endParaRPr lang="en-GB">
              <a:solidFill>
                <a:prstClr val="black">
                  <a:tint val="75000"/>
                </a:prstClr>
              </a:solidFill>
            </a:endParaRPr>
          </a:p>
        </p:txBody>
      </p:sp>
    </p:spTree>
    <p:extLst>
      <p:ext uri="{BB962C8B-B14F-4D97-AF65-F5344CB8AC3E}">
        <p14:creationId xmlns:p14="http://schemas.microsoft.com/office/powerpoint/2010/main" val="294751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7000"/>
                                  </p:stCondLst>
                                  <p:childTnLst>
                                    <p:animScale>
                                      <p:cBhvr>
                                        <p:cTn id="6" dur="175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p:cNvPicPr>
            <a:picLocks noChangeAspect="1"/>
          </p:cNvPicPr>
          <p:nvPr/>
        </p:nvPicPr>
        <p:blipFill rotWithShape="1">
          <a:blip r:embed="rId3">
            <a:extLst>
              <a:ext uri="{28A0092B-C50C-407E-A947-70E740481C1C}">
                <a14:useLocalDpi xmlns:a14="http://schemas.microsoft.com/office/drawing/2010/main" val="0"/>
              </a:ext>
            </a:extLst>
          </a:blip>
          <a:srcRect b="49367"/>
          <a:stretch/>
        </p:blipFill>
        <p:spPr>
          <a:xfrm>
            <a:off x="-2252914" y="4371192"/>
            <a:ext cx="10768264" cy="3215783"/>
          </a:xfrm>
          <a:prstGeom prst="rect">
            <a:avLst/>
          </a:prstGeom>
          <a:noFill/>
        </p:spPr>
      </p:pic>
      <p:sp>
        <p:nvSpPr>
          <p:cNvPr id="2" name="Titolo 1"/>
          <p:cNvSpPr>
            <a:spLocks noGrp="1"/>
          </p:cNvSpPr>
          <p:nvPr>
            <p:ph type="title"/>
          </p:nvPr>
        </p:nvSpPr>
        <p:spPr>
          <a:xfrm>
            <a:off x="505838" y="396447"/>
            <a:ext cx="7974185" cy="1093892"/>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smtClean="0">
                <a:solidFill>
                  <a:schemeClr val="accent1">
                    <a:lumMod val="50000"/>
                  </a:schemeClr>
                </a:solidFill>
                <a:latin typeface="Comic Sans MS" panose="030F0702030302020204" pitchFamily="66" charset="0"/>
              </a:rPr>
              <a:t>The </a:t>
            </a:r>
            <a:r>
              <a:rPr lang="it-IT" sz="4500" b="1" dirty="0" err="1" smtClean="0">
                <a:solidFill>
                  <a:schemeClr val="accent1">
                    <a:lumMod val="50000"/>
                  </a:schemeClr>
                </a:solidFill>
                <a:latin typeface="Comic Sans MS" panose="030F0702030302020204" pitchFamily="66" charset="0"/>
              </a:rPr>
              <a:t>main</a:t>
            </a:r>
            <a:r>
              <a:rPr lang="it-IT" sz="4500" b="1" dirty="0" smtClean="0">
                <a:solidFill>
                  <a:schemeClr val="accent1">
                    <a:lumMod val="50000"/>
                  </a:schemeClr>
                </a:solidFill>
                <a:latin typeface="Comic Sans MS" panose="030F0702030302020204" pitchFamily="66" charset="0"/>
              </a:rPr>
              <a:t> goal of </a:t>
            </a:r>
            <a:r>
              <a:rPr lang="it-IT" sz="4500" b="1" dirty="0" err="1" smtClean="0">
                <a:solidFill>
                  <a:schemeClr val="accent1">
                    <a:lumMod val="50000"/>
                  </a:schemeClr>
                </a:solidFill>
                <a:latin typeface="Comic Sans MS" panose="030F0702030302020204" pitchFamily="66" charset="0"/>
              </a:rPr>
              <a:t>AEgIS</a:t>
            </a:r>
            <a:endParaRPr lang="en-GB" sz="4500" b="1" dirty="0">
              <a:solidFill>
                <a:schemeClr val="accent1">
                  <a:lumMod val="50000"/>
                </a:schemeClr>
              </a:solidFill>
              <a:latin typeface="Comic Sans MS" panose="030F0702030302020204" pitchFamily="66" charset="0"/>
            </a:endParaRPr>
          </a:p>
        </p:txBody>
      </p:sp>
      <p:sp>
        <p:nvSpPr>
          <p:cNvPr id="7" name="Segnaposto data 6"/>
          <p:cNvSpPr>
            <a:spLocks noGrp="1"/>
          </p:cNvSpPr>
          <p:nvPr>
            <p:ph type="dt" sz="half" idx="10"/>
          </p:nvPr>
        </p:nvSpPr>
        <p:spPr>
          <a:xfrm>
            <a:off x="628650" y="6275133"/>
            <a:ext cx="2057400" cy="582868"/>
          </a:xfrm>
          <a:solidFill>
            <a:schemeClr val="accent1">
              <a:alpha val="64000"/>
            </a:schemeClr>
          </a:solidFill>
        </p:spPr>
        <p:txBody>
          <a:bodyPr/>
          <a:lstStyle/>
          <a:p>
            <a:r>
              <a:rPr lang="en-US" smtClean="0">
                <a:solidFill>
                  <a:schemeClr val="tx1"/>
                </a:solidFill>
                <a:latin typeface="Comic Sans MS" panose="030F0702030302020204" pitchFamily="66" charset="0"/>
              </a:rPr>
              <a:t>101° Congresso Nazionale di Fisica Roma 2015                           Zeudi Mazzotta</a:t>
            </a:r>
            <a:endParaRPr lang="en-GB" dirty="0">
              <a:solidFill>
                <a:schemeClr val="tx1"/>
              </a:solidFill>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7</a:t>
            </a:fld>
            <a:endParaRPr lang="en-GB">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 name="Rettangolo 7"/>
              <p:cNvSpPr/>
              <p:nvPr/>
            </p:nvSpPr>
            <p:spPr>
              <a:xfrm>
                <a:off x="5871411" y="2238326"/>
                <a:ext cx="2767263" cy="2308324"/>
              </a:xfrm>
              <a:prstGeom prst="rect">
                <a:avLst/>
              </a:prstGeom>
              <a:solidFill>
                <a:schemeClr val="bg2">
                  <a:alpha val="49000"/>
                </a:schemeClr>
              </a:solidFill>
            </p:spPr>
            <p:txBody>
              <a:bodyPr wrap="square">
                <a:spAutoFit/>
              </a:bodyPr>
              <a:lstStyle/>
              <a:p>
                <a:r>
                  <a:rPr lang="it-IT" sz="2400" dirty="0" err="1" smtClean="0">
                    <a:latin typeface="Comic Sans MS" panose="030F0702030302020204" pitchFamily="66" charset="0"/>
                  </a:rPr>
                  <a:t>Measurement</a:t>
                </a:r>
                <a:r>
                  <a:rPr lang="it-IT" sz="2400" dirty="0" smtClean="0">
                    <a:latin typeface="Comic Sans MS" panose="030F0702030302020204" pitchFamily="66" charset="0"/>
                  </a:rPr>
                  <a:t> of the </a:t>
                </a:r>
                <a:r>
                  <a:rPr lang="it-IT" sz="2400" dirty="0" err="1" smtClean="0">
                    <a:latin typeface="Comic Sans MS" panose="030F0702030302020204" pitchFamily="66" charset="0"/>
                  </a:rPr>
                  <a:t>gravitational</a:t>
                </a:r>
                <a:r>
                  <a:rPr lang="it-IT" sz="2400" dirty="0" smtClean="0">
                    <a:latin typeface="Comic Sans MS" panose="030F0702030302020204" pitchFamily="66" charset="0"/>
                  </a:rPr>
                  <a:t> </a:t>
                </a:r>
                <a:r>
                  <a:rPr lang="it-IT" sz="2400" dirty="0" err="1" smtClean="0">
                    <a:latin typeface="Comic Sans MS" panose="030F0702030302020204" pitchFamily="66" charset="0"/>
                  </a:rPr>
                  <a:t>acceleration</a:t>
                </a:r>
                <a:r>
                  <a:rPr lang="it-IT" sz="2400" dirty="0" smtClean="0">
                    <a:latin typeface="Comic Sans MS" panose="030F0702030302020204" pitchFamily="66" charset="0"/>
                  </a:rPr>
                  <a:t> </a:t>
                </a:r>
                <a14:m>
                  <m:oMath xmlns:m="http://schemas.openxmlformats.org/officeDocument/2006/math">
                    <m:acc>
                      <m:accPr>
                        <m:chr m:val="̅"/>
                        <m:ctrlPr>
                          <a:rPr lang="it-IT" sz="2400" b="1" i="1" dirty="0">
                            <a:solidFill>
                              <a:srgbClr val="FF0000"/>
                            </a:solidFill>
                            <a:latin typeface="Cambria Math" panose="02040503050406030204" pitchFamily="18" charset="0"/>
                          </a:rPr>
                        </m:ctrlPr>
                      </m:accPr>
                      <m:e>
                        <m:r>
                          <a:rPr lang="it-IT" sz="2400" b="1" i="1" dirty="0">
                            <a:solidFill>
                              <a:srgbClr val="FF0000"/>
                            </a:solidFill>
                            <a:latin typeface="Cambria Math" panose="02040503050406030204" pitchFamily="18" charset="0"/>
                          </a:rPr>
                          <m:t>𝒈</m:t>
                        </m:r>
                      </m:e>
                    </m:acc>
                  </m:oMath>
                </a14:m>
                <a:endParaRPr lang="en-GB" sz="2400" b="1" dirty="0">
                  <a:solidFill>
                    <a:srgbClr val="FF0000"/>
                  </a:solidFill>
                  <a:latin typeface="Comic Sans MS" panose="030F0702030302020204" pitchFamily="66" charset="0"/>
                </a:endParaRPr>
              </a:p>
              <a:p>
                <a:r>
                  <a:rPr lang="it-IT" sz="2400" dirty="0" smtClean="0">
                    <a:latin typeface="Comic Sans MS" panose="030F0702030302020204" pitchFamily="66" charset="0"/>
                  </a:rPr>
                  <a:t>of the </a:t>
                </a:r>
                <a:r>
                  <a:rPr lang="it-IT" sz="2400" dirty="0" err="1" smtClean="0">
                    <a:latin typeface="Comic Sans MS" panose="030F0702030302020204" pitchFamily="66" charset="0"/>
                  </a:rPr>
                  <a:t>antimatter</a:t>
                </a:r>
                <a:r>
                  <a:rPr lang="it-IT" sz="2400" dirty="0" smtClean="0">
                    <a:latin typeface="Comic Sans MS" panose="030F0702030302020204" pitchFamily="66" charset="0"/>
                  </a:rPr>
                  <a:t> </a:t>
                </a:r>
                <a:r>
                  <a:rPr lang="it-IT" sz="2400" dirty="0" err="1" smtClean="0">
                    <a:latin typeface="Comic Sans MS" panose="030F0702030302020204" pitchFamily="66" charset="0"/>
                  </a:rPr>
                  <a:t>into</a:t>
                </a:r>
                <a:r>
                  <a:rPr lang="it-IT" sz="2400" dirty="0" smtClean="0">
                    <a:latin typeface="Comic Sans MS" panose="030F0702030302020204" pitchFamily="66" charset="0"/>
                  </a:rPr>
                  <a:t> the Earth </a:t>
                </a:r>
                <a:r>
                  <a:rPr lang="it-IT" sz="2400" dirty="0" err="1" smtClean="0">
                    <a:latin typeface="Comic Sans MS" panose="030F0702030302020204" pitchFamily="66" charset="0"/>
                  </a:rPr>
                  <a:t>gravitational</a:t>
                </a:r>
                <a:r>
                  <a:rPr lang="it-IT" sz="2400" dirty="0" smtClean="0">
                    <a:latin typeface="Comic Sans MS" panose="030F0702030302020204" pitchFamily="66" charset="0"/>
                  </a:rPr>
                  <a:t> </a:t>
                </a:r>
                <a:r>
                  <a:rPr lang="it-IT" sz="2400" dirty="0" err="1" smtClean="0">
                    <a:latin typeface="Comic Sans MS" panose="030F0702030302020204" pitchFamily="66" charset="0"/>
                  </a:rPr>
                  <a:t>field</a:t>
                </a:r>
                <a:endParaRPr lang="en-GB" sz="2400" dirty="0">
                  <a:latin typeface="Comic Sans MS" panose="030F0702030302020204" pitchFamily="66" charset="0"/>
                </a:endParaRPr>
              </a:p>
            </p:txBody>
          </p:sp>
        </mc:Choice>
        <mc:Fallback xmlns="">
          <p:sp>
            <p:nvSpPr>
              <p:cNvPr id="8" name="Rettangolo 7"/>
              <p:cNvSpPr>
                <a:spLocks noRot="1" noChangeAspect="1" noMove="1" noResize="1" noEditPoints="1" noAdjustHandles="1" noChangeArrowheads="1" noChangeShapeType="1" noTextEdit="1"/>
              </p:cNvSpPr>
              <p:nvPr/>
            </p:nvSpPr>
            <p:spPr>
              <a:xfrm>
                <a:off x="5871411" y="2238326"/>
                <a:ext cx="2767263" cy="2308324"/>
              </a:xfrm>
              <a:prstGeom prst="rect">
                <a:avLst/>
              </a:prstGeom>
              <a:blipFill rotWithShape="0">
                <a:blip r:embed="rId4"/>
                <a:stretch>
                  <a:fillRect l="-3304" t="-2111" r="-1982" b="-50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Ovale 4"/>
              <p:cNvSpPr/>
              <p:nvPr/>
            </p:nvSpPr>
            <p:spPr>
              <a:xfrm>
                <a:off x="2838923" y="1918311"/>
                <a:ext cx="674828" cy="680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p>
                        <m:sSupPr>
                          <m:ctrlPr>
                            <a:rPr lang="it-IT" b="1" i="1" smtClean="0">
                              <a:solidFill>
                                <a:schemeClr val="tx1"/>
                              </a:solidFill>
                              <a:latin typeface="Cambria Math" panose="02040503050406030204" pitchFamily="18" charset="0"/>
                            </a:rPr>
                          </m:ctrlPr>
                        </m:sSupPr>
                        <m:e>
                          <m:r>
                            <a:rPr lang="it-IT" b="1" i="1" smtClean="0">
                              <a:solidFill>
                                <a:schemeClr val="tx1"/>
                              </a:solidFill>
                              <a:latin typeface="Cambria Math" panose="02040503050406030204" pitchFamily="18" charset="0"/>
                            </a:rPr>
                            <m:t>𝒑</m:t>
                          </m:r>
                        </m:e>
                        <m:sup>
                          <m:r>
                            <a:rPr lang="it-IT" b="1" i="1" smtClean="0">
                              <a:solidFill>
                                <a:schemeClr val="tx1"/>
                              </a:solidFill>
                              <a:latin typeface="Cambria Math" panose="02040503050406030204" pitchFamily="18" charset="0"/>
                            </a:rPr>
                            <m:t>−</m:t>
                          </m:r>
                        </m:sup>
                      </m:sSup>
                    </m:oMath>
                  </m:oMathPara>
                </a14:m>
                <a:endParaRPr lang="en-GB" b="1" dirty="0">
                  <a:solidFill>
                    <a:schemeClr val="tx1"/>
                  </a:solidFill>
                </a:endParaRPr>
              </a:p>
            </p:txBody>
          </p:sp>
        </mc:Choice>
        <mc:Fallback xmlns="">
          <p:sp>
            <p:nvSpPr>
              <p:cNvPr id="5" name="Ovale 4"/>
              <p:cNvSpPr>
                <a:spLocks noRot="1" noChangeAspect="1" noMove="1" noResize="1" noEditPoints="1" noAdjustHandles="1" noChangeArrowheads="1" noChangeShapeType="1" noTextEdit="1"/>
              </p:cNvSpPr>
              <p:nvPr/>
            </p:nvSpPr>
            <p:spPr>
              <a:xfrm>
                <a:off x="2838923" y="1918311"/>
                <a:ext cx="674828" cy="680620"/>
              </a:xfrm>
              <a:prstGeom prst="ellipse">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ttangolo 11"/>
              <p:cNvSpPr/>
              <p:nvPr/>
            </p:nvSpPr>
            <p:spPr>
              <a:xfrm>
                <a:off x="3176337" y="3392488"/>
                <a:ext cx="409073" cy="461665"/>
              </a:xfrm>
              <a:prstGeom prst="rect">
                <a:avLst/>
              </a:prstGeom>
              <a:solidFill>
                <a:schemeClr val="bg2">
                  <a:alpha val="49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solidFill>
                                <a:srgbClr val="FF0000"/>
                              </a:solidFill>
                              <a:latin typeface="Cambria Math" panose="02040503050406030204" pitchFamily="18" charset="0"/>
                            </a:rPr>
                          </m:ctrlPr>
                        </m:accPr>
                        <m:e>
                          <m:r>
                            <a:rPr lang="it-IT" sz="2400" b="1" i="1" dirty="0" smtClean="0">
                              <a:solidFill>
                                <a:srgbClr val="FF0000"/>
                              </a:solidFill>
                              <a:latin typeface="Cambria Math" panose="02040503050406030204" pitchFamily="18" charset="0"/>
                            </a:rPr>
                            <m:t>𝒈</m:t>
                          </m:r>
                        </m:e>
                      </m:acc>
                    </m:oMath>
                  </m:oMathPara>
                </a14:m>
                <a:endParaRPr lang="en-GB" sz="2400" b="1" dirty="0">
                  <a:solidFill>
                    <a:srgbClr val="FF0000"/>
                  </a:solidFill>
                  <a:latin typeface="Comic Sans MS" panose="030F0702030302020204" pitchFamily="66" charset="0"/>
                </a:endParaRPr>
              </a:p>
            </p:txBody>
          </p:sp>
        </mc:Choice>
        <mc:Fallback xmlns="">
          <p:sp>
            <p:nvSpPr>
              <p:cNvPr id="12" name="Rettangolo 11"/>
              <p:cNvSpPr>
                <a:spLocks noRot="1" noChangeAspect="1" noMove="1" noResize="1" noEditPoints="1" noAdjustHandles="1" noChangeArrowheads="1" noChangeShapeType="1" noTextEdit="1"/>
              </p:cNvSpPr>
              <p:nvPr/>
            </p:nvSpPr>
            <p:spPr>
              <a:xfrm>
                <a:off x="3176337" y="3392488"/>
                <a:ext cx="409073" cy="461665"/>
              </a:xfrm>
              <a:prstGeom prst="rect">
                <a:avLst/>
              </a:prstGeom>
              <a:blipFill rotWithShape="0">
                <a:blip r:embed="rId6"/>
                <a:stretch>
                  <a:fillRect l="-1493" r="-4478" b="-12000"/>
                </a:stretch>
              </a:blipFill>
            </p:spPr>
            <p:txBody>
              <a:bodyPr/>
              <a:lstStyle/>
              <a:p>
                <a:r>
                  <a:rPr lang="en-GB">
                    <a:noFill/>
                  </a:rPr>
                  <a:t> </a:t>
                </a:r>
              </a:p>
            </p:txBody>
          </p:sp>
        </mc:Fallback>
      </mc:AlternateContent>
      <p:sp>
        <p:nvSpPr>
          <p:cNvPr id="21" name="Rettangolo 20"/>
          <p:cNvSpPr/>
          <p:nvPr/>
        </p:nvSpPr>
        <p:spPr>
          <a:xfrm>
            <a:off x="201599" y="1715508"/>
            <a:ext cx="2319866" cy="646331"/>
          </a:xfrm>
          <a:prstGeom prst="rect">
            <a:avLst/>
          </a:prstGeom>
          <a:solidFill>
            <a:schemeClr val="accent1">
              <a:lumMod val="20000"/>
              <a:lumOff val="80000"/>
              <a:alpha val="34000"/>
            </a:schemeClr>
          </a:solidFill>
        </p:spPr>
        <p:txBody>
          <a:bodyPr wrap="none">
            <a:spAutoFit/>
          </a:bodyPr>
          <a:lstStyle/>
          <a:p>
            <a:r>
              <a:rPr lang="it-IT" b="1" dirty="0" err="1" smtClean="0">
                <a:latin typeface="Comic Sans MS" panose="030F0702030302020204" pitchFamily="66" charset="0"/>
              </a:rPr>
              <a:t>Neutral</a:t>
            </a:r>
            <a:r>
              <a:rPr lang="it-IT" dirty="0" smtClean="0">
                <a:latin typeface="Comic Sans MS" panose="030F0702030302020204" pitchFamily="66" charset="0"/>
              </a:rPr>
              <a:t> </a:t>
            </a:r>
            <a:r>
              <a:rPr lang="it-IT" dirty="0" err="1" smtClean="0">
                <a:latin typeface="Comic Sans MS" panose="030F0702030302020204" pitchFamily="66" charset="0"/>
              </a:rPr>
              <a:t>antimatter</a:t>
            </a:r>
            <a:r>
              <a:rPr lang="it-IT" dirty="0" smtClean="0">
                <a:latin typeface="Comic Sans MS" panose="030F0702030302020204" pitchFamily="66" charset="0"/>
              </a:rPr>
              <a:t>:</a:t>
            </a:r>
          </a:p>
          <a:p>
            <a:r>
              <a:rPr lang="it-IT" b="1" dirty="0" err="1">
                <a:latin typeface="Comic Sans MS" panose="030F0702030302020204" pitchFamily="66" charset="0"/>
              </a:rPr>
              <a:t>A</a:t>
            </a:r>
            <a:r>
              <a:rPr lang="it-IT" b="1" dirty="0" err="1" smtClean="0">
                <a:latin typeface="Comic Sans MS" panose="030F0702030302020204" pitchFamily="66" charset="0"/>
              </a:rPr>
              <a:t>ntihydrogen</a:t>
            </a:r>
            <a:endParaRPr lang="en-GB" b="1" dirty="0"/>
          </a:p>
        </p:txBody>
      </p:sp>
      <p:cxnSp>
        <p:nvCxnSpPr>
          <p:cNvPr id="11" name="Connettore 2 10"/>
          <p:cNvCxnSpPr>
            <a:stCxn id="33" idx="4"/>
          </p:cNvCxnSpPr>
          <p:nvPr/>
        </p:nvCxnSpPr>
        <p:spPr>
          <a:xfrm flipH="1">
            <a:off x="3176336" y="3012654"/>
            <a:ext cx="1" cy="1522315"/>
          </a:xfrm>
          <a:prstGeom prst="straightConnector1">
            <a:avLst/>
          </a:prstGeom>
          <a:ln w="38100">
            <a:solidFill>
              <a:srgbClr val="FD414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e 31"/>
              <p:cNvSpPr/>
              <p:nvPr/>
            </p:nvSpPr>
            <p:spPr>
              <a:xfrm>
                <a:off x="3874168" y="1715508"/>
                <a:ext cx="288758" cy="29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it-IT" b="1" i="1" smtClean="0">
                            <a:solidFill>
                              <a:schemeClr val="tx1"/>
                            </a:solidFill>
                            <a:latin typeface="Cambria Math" panose="02040503050406030204" pitchFamily="18" charset="0"/>
                          </a:rPr>
                        </m:ctrlPr>
                      </m:sSupPr>
                      <m:e>
                        <m:r>
                          <a:rPr lang="it-IT" b="1" i="1" smtClean="0">
                            <a:solidFill>
                              <a:schemeClr val="tx1"/>
                            </a:solidFill>
                            <a:latin typeface="Cambria Math" panose="02040503050406030204" pitchFamily="18" charset="0"/>
                          </a:rPr>
                          <m:t>𝒆</m:t>
                        </m:r>
                      </m:e>
                      <m:sup>
                        <m:r>
                          <a:rPr lang="it-IT" b="1" i="1" smtClean="0">
                            <a:solidFill>
                              <a:schemeClr val="tx1"/>
                            </a:solidFill>
                            <a:latin typeface="Cambria Math" panose="02040503050406030204" pitchFamily="18" charset="0"/>
                          </a:rPr>
                          <m:t>+</m:t>
                        </m:r>
                      </m:sup>
                    </m:sSup>
                  </m:oMath>
                </a14:m>
                <a:r>
                  <a:rPr lang="en-GB" b="1" dirty="0" smtClean="0">
                    <a:solidFill>
                      <a:schemeClr val="tx1"/>
                    </a:solidFill>
                  </a:rPr>
                  <a:t> </a:t>
                </a:r>
                <a:endParaRPr lang="en-GB" b="1" dirty="0">
                  <a:solidFill>
                    <a:schemeClr val="tx1"/>
                  </a:solidFill>
                </a:endParaRPr>
              </a:p>
            </p:txBody>
          </p:sp>
        </mc:Choice>
        <mc:Fallback xmlns="">
          <p:sp>
            <p:nvSpPr>
              <p:cNvPr id="32" name="Ovale 31"/>
              <p:cNvSpPr>
                <a:spLocks noRot="1" noChangeAspect="1" noMove="1" noResize="1" noEditPoints="1" noAdjustHandles="1" noChangeArrowheads="1" noChangeShapeType="1" noTextEdit="1"/>
              </p:cNvSpPr>
              <p:nvPr/>
            </p:nvSpPr>
            <p:spPr>
              <a:xfrm>
                <a:off x="3874168" y="1715508"/>
                <a:ext cx="288758" cy="297648"/>
              </a:xfrm>
              <a:prstGeom prst="ellipse">
                <a:avLst/>
              </a:prstGeom>
              <a:blipFill rotWithShape="0">
                <a:blip r:embed="rId7"/>
                <a:stretch>
                  <a:fillRect r="-46939"/>
                </a:stretch>
              </a:blipFill>
            </p:spPr>
            <p:txBody>
              <a:bodyPr/>
              <a:lstStyle/>
              <a:p>
                <a:r>
                  <a:rPr lang="en-GB">
                    <a:noFill/>
                  </a:rPr>
                  <a:t> </a:t>
                </a:r>
              </a:p>
            </p:txBody>
          </p:sp>
        </mc:Fallback>
      </mc:AlternateContent>
      <p:sp>
        <p:nvSpPr>
          <p:cNvPr id="33" name="Ovale 32"/>
          <p:cNvSpPr/>
          <p:nvPr/>
        </p:nvSpPr>
        <p:spPr>
          <a:xfrm>
            <a:off x="2165684" y="1555501"/>
            <a:ext cx="2021305" cy="1457153"/>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6" name="CasellaDiTesto 35"/>
              <p:cNvSpPr txBox="1"/>
              <p:nvPr/>
            </p:nvSpPr>
            <p:spPr>
              <a:xfrm>
                <a:off x="2165684" y="2440932"/>
                <a:ext cx="45435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sz="3600" b="0" i="1" smtClean="0">
                              <a:latin typeface="Cambria Math" panose="02040503050406030204" pitchFamily="18" charset="0"/>
                            </a:rPr>
                          </m:ctrlPr>
                        </m:accPr>
                        <m:e>
                          <m:r>
                            <a:rPr lang="it-IT" sz="3600" b="0" i="1" smtClean="0">
                              <a:latin typeface="Cambria Math" panose="02040503050406030204" pitchFamily="18" charset="0"/>
                            </a:rPr>
                            <m:t>𝐻</m:t>
                          </m:r>
                        </m:e>
                      </m:acc>
                    </m:oMath>
                  </m:oMathPara>
                </a14:m>
                <a:endParaRPr lang="en-GB" sz="3600" dirty="0"/>
              </a:p>
            </p:txBody>
          </p:sp>
        </mc:Choice>
        <mc:Fallback xmlns="">
          <p:sp>
            <p:nvSpPr>
              <p:cNvPr id="36" name="CasellaDiTesto 35"/>
              <p:cNvSpPr txBox="1">
                <a:spLocks noRot="1" noChangeAspect="1" noMove="1" noResize="1" noEditPoints="1" noAdjustHandles="1" noChangeArrowheads="1" noChangeShapeType="1" noTextEdit="1"/>
              </p:cNvSpPr>
              <p:nvPr/>
            </p:nvSpPr>
            <p:spPr>
              <a:xfrm>
                <a:off x="2165684" y="2440932"/>
                <a:ext cx="454355" cy="553998"/>
              </a:xfrm>
              <a:prstGeom prst="rect">
                <a:avLst/>
              </a:prstGeom>
              <a:blipFill rotWithShape="0">
                <a:blip r:embed="rId8"/>
                <a:stretch>
                  <a:fillRect/>
                </a:stretch>
              </a:blipFill>
            </p:spPr>
            <p:txBody>
              <a:bodyPr/>
              <a:lstStyle/>
              <a:p>
                <a:r>
                  <a:rPr lang="en-GB">
                    <a:noFill/>
                  </a:rPr>
                  <a:t> </a:t>
                </a:r>
              </a:p>
            </p:txBody>
          </p:sp>
        </mc:Fallback>
      </mc:AlternateContent>
      <p:pic>
        <p:nvPicPr>
          <p:cNvPr id="39" name="Immagin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338752"/>
            <a:ext cx="2014751" cy="1903940"/>
          </a:xfrm>
          <a:prstGeom prst="rect">
            <a:avLst/>
          </a:prstGeom>
        </p:spPr>
      </p:pic>
      <p:sp>
        <p:nvSpPr>
          <p:cNvPr id="41" name="CasellaDiTesto 40"/>
          <p:cNvSpPr txBox="1"/>
          <p:nvPr/>
        </p:nvSpPr>
        <p:spPr>
          <a:xfrm rot="20389261">
            <a:off x="102037" y="3175229"/>
            <a:ext cx="537210" cy="1015663"/>
          </a:xfrm>
          <a:prstGeom prst="rect">
            <a:avLst/>
          </a:prstGeom>
          <a:noFill/>
        </p:spPr>
        <p:txBody>
          <a:bodyPr wrap="square" rtlCol="0">
            <a:spAutoFit/>
          </a:bodyPr>
          <a:lstStyle/>
          <a:p>
            <a:r>
              <a:rPr lang="it-IT" sz="6000" dirty="0" smtClean="0">
                <a:latin typeface="Comic Sans MS" panose="030F0702030302020204" pitchFamily="66" charset="0"/>
              </a:rPr>
              <a:t>?</a:t>
            </a:r>
            <a:endParaRPr lang="en-GB" dirty="0">
              <a:latin typeface="Comic Sans MS" panose="030F0702030302020204" pitchFamily="66" charset="0"/>
            </a:endParaRPr>
          </a:p>
        </p:txBody>
      </p:sp>
      <p:cxnSp>
        <p:nvCxnSpPr>
          <p:cNvPr id="38" name="Connettore 2 37"/>
          <p:cNvCxnSpPr/>
          <p:nvPr/>
        </p:nvCxnSpPr>
        <p:spPr>
          <a:xfrm flipV="1">
            <a:off x="890335" y="2440932"/>
            <a:ext cx="1205" cy="10345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Ovale 43"/>
          <p:cNvSpPr/>
          <p:nvPr/>
        </p:nvSpPr>
        <p:spPr>
          <a:xfrm>
            <a:off x="163541" y="1988820"/>
            <a:ext cx="1684686" cy="39721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739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5"/>
                                        </p:tgtEl>
                                        <p:attrNameLst>
                                          <p:attrName>ppt_x</p:attrName>
                                          <p:attrName>ppt_y</p:attrName>
                                        </p:attrNameLst>
                                      </p:cBhvr>
                                    </p:animMotion>
                                  </p:childTnLst>
                                </p:cTn>
                              </p:par>
                              <p:par>
                                <p:cTn id="7" presetID="42" presetClass="path" presetSubtype="0" accel="50000" decel="50000" fill="hold" grpId="0" nodeType="withEffect">
                                  <p:stCondLst>
                                    <p:cond delay="0"/>
                                  </p:stCondLst>
                                  <p:childTnLst>
                                    <p:animMotion origin="layout" path="M 0 0 L 0 0.25 E" pathEditMode="relative" ptsTypes="">
                                      <p:cBhvr>
                                        <p:cTn id="8" dur="2000" fill="hold"/>
                                        <p:tgtEl>
                                          <p:spTgt spid="32"/>
                                        </p:tgtEl>
                                        <p:attrNameLst>
                                          <p:attrName>ppt_x</p:attrName>
                                          <p:attrName>ppt_y</p:attrName>
                                        </p:attrNameLst>
                                      </p:cBhvr>
                                    </p:animMotion>
                                  </p:childTnLst>
                                </p:cTn>
                              </p:par>
                              <p:par>
                                <p:cTn id="9" presetID="42" presetClass="path" presetSubtype="0" accel="50000" decel="50000" fill="hold" grpId="0" nodeType="withEffect">
                                  <p:stCondLst>
                                    <p:cond delay="0"/>
                                  </p:stCondLst>
                                  <p:childTnLst>
                                    <p:animMotion origin="layout" path="M 0 0 L 0 0.25 E" pathEditMode="relative" ptsTypes="">
                                      <p:cBhvr>
                                        <p:cTn id="10" dur="2000" fill="hold"/>
                                        <p:tgtEl>
                                          <p:spTgt spid="33"/>
                                        </p:tgtEl>
                                        <p:attrNameLst>
                                          <p:attrName>ppt_x</p:attrName>
                                          <p:attrName>ppt_y</p:attrName>
                                        </p:attrNameLst>
                                      </p:cBhvr>
                                    </p:animMotion>
                                  </p:childTnLst>
                                </p:cTn>
                              </p:par>
                              <p:par>
                                <p:cTn id="11" presetID="42" presetClass="path" presetSubtype="0" accel="50000" decel="50000" fill="hold" grpId="0" nodeType="withEffect">
                                  <p:stCondLst>
                                    <p:cond delay="0"/>
                                  </p:stCondLst>
                                  <p:childTnLst>
                                    <p:animMotion origin="layout" path="M 0 0 L 0 0.25 E" pathEditMode="relative" ptsTypes="">
                                      <p:cBhvr>
                                        <p:cTn id="12" dur="2000" fill="hold"/>
                                        <p:tgtEl>
                                          <p:spTgt spid="36"/>
                                        </p:tgtEl>
                                        <p:attrNameLst>
                                          <p:attrName>ppt_x</p:attrName>
                                          <p:attrName>ppt_y</p:attrName>
                                        </p:attrNameLst>
                                      </p:cBhvr>
                                    </p:animMotion>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repeatCount="3000" fill="hold" grpId="0" nodeType="clickEffect">
                                  <p:stCondLst>
                                    <p:cond delay="0"/>
                                  </p:stCondLst>
                                  <p:childTnLst>
                                    <p:animEffect transition="out" filter="fade">
                                      <p:cBhvr>
                                        <p:cTn id="20" dur="500" tmFilter="0, 0; .2, .5; .8, .5; 1, 0"/>
                                        <p:tgtEl>
                                          <p:spTgt spid="21"/>
                                        </p:tgtEl>
                                      </p:cBhvr>
                                    </p:animEffect>
                                    <p:animScale>
                                      <p:cBhvr>
                                        <p:cTn id="21" dur="250" autoRev="1" fill="hold"/>
                                        <p:tgtEl>
                                          <p:spTgt spid="21"/>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par>
                          <p:cTn id="26" fill="hold">
                            <p:stCondLst>
                              <p:cond delay="0"/>
                            </p:stCondLst>
                            <p:childTnLst>
                              <p:par>
                                <p:cTn id="27" presetID="22" presetClass="entr" presetSubtype="4"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down)">
                                      <p:cBhvr>
                                        <p:cTn id="29" dur="500"/>
                                        <p:tgtEl>
                                          <p:spTgt spid="38"/>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down)">
                                      <p:cBhvr>
                                        <p:cTn id="33" dur="500"/>
                                        <p:tgtEl>
                                          <p:spTgt spid="44"/>
                                        </p:tgtEl>
                                      </p:cBhvr>
                                    </p:animEffect>
                                  </p:childTnLst>
                                </p:cTn>
                              </p:par>
                            </p:childTnLst>
                          </p:cTn>
                        </p:par>
                        <p:par>
                          <p:cTn id="34" fill="hold">
                            <p:stCondLst>
                              <p:cond delay="1000"/>
                            </p:stCondLst>
                            <p:childTnLst>
                              <p:par>
                                <p:cTn id="35" presetID="31"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21" grpId="0" animBg="1"/>
      <p:bldP spid="32" grpId="0" animBg="1"/>
      <p:bldP spid="33" grpId="0" animBg="1"/>
      <p:bldP spid="36" grpId="0"/>
      <p:bldP spid="41" grpId="0"/>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3470" y="0"/>
            <a:ext cx="7974185" cy="863164"/>
          </a:xfr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it-IT" sz="4500" b="1" dirty="0" err="1" smtClean="0">
                <a:solidFill>
                  <a:schemeClr val="accent1">
                    <a:lumMod val="50000"/>
                  </a:schemeClr>
                </a:solidFill>
                <a:latin typeface="Comic Sans MS" panose="030F0702030302020204" pitchFamily="66" charset="0"/>
              </a:rPr>
              <a:t>Antihydrogen</a:t>
            </a:r>
            <a:r>
              <a:rPr lang="it-IT" sz="4500" b="1" dirty="0" smtClean="0">
                <a:solidFill>
                  <a:schemeClr val="accent1">
                    <a:lumMod val="50000"/>
                  </a:schemeClr>
                </a:solidFill>
                <a:latin typeface="Comic Sans MS" panose="030F0702030302020204" pitchFamily="66" charset="0"/>
              </a:rPr>
              <a:t> production</a:t>
            </a:r>
            <a:endParaRPr lang="en-GB" sz="4500" b="1" dirty="0">
              <a:solidFill>
                <a:schemeClr val="accent1">
                  <a:lumMod val="50000"/>
                </a:schemeClr>
              </a:solidFill>
              <a:latin typeface="Comic Sans MS" panose="030F0702030302020204" pitchFamily="66" charset="0"/>
            </a:endParaRPr>
          </a:p>
        </p:txBody>
      </p:sp>
      <p:sp>
        <p:nvSpPr>
          <p:cNvPr id="52" name="Rettangolo 51"/>
          <p:cNvSpPr/>
          <p:nvPr/>
        </p:nvSpPr>
        <p:spPr>
          <a:xfrm>
            <a:off x="195076" y="919952"/>
            <a:ext cx="3876977" cy="2490810"/>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8</a:t>
            </a:fld>
            <a:endParaRPr lang="en-GB">
              <a:latin typeface="Comic Sans MS" panose="030F0702030302020204" pitchFamily="66" charset="0"/>
            </a:endParaRPr>
          </a:p>
        </p:txBody>
      </p:sp>
      <p:sp>
        <p:nvSpPr>
          <p:cNvPr id="14" name="Text Box 16"/>
          <p:cNvSpPr txBox="1">
            <a:spLocks noChangeArrowheads="1"/>
          </p:cNvSpPr>
          <p:nvPr/>
        </p:nvSpPr>
        <p:spPr bwMode="auto">
          <a:xfrm>
            <a:off x="4127749" y="896123"/>
            <a:ext cx="4610678" cy="1923604"/>
          </a:xfrm>
          <a:prstGeom prst="rect">
            <a:avLst/>
          </a:prstGeom>
          <a:solidFill>
            <a:schemeClr val="accent1">
              <a:lumMod val="20000"/>
              <a:lumOff val="80000"/>
              <a:alpha val="24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i="1" u="sng" dirty="0" err="1" smtClean="0">
                <a:solidFill>
                  <a:srgbClr val="C00000"/>
                </a:solidFill>
                <a:effectLst>
                  <a:outerShdw blurRad="38100" dist="38100" dir="2700000" algn="tl">
                    <a:srgbClr val="000000">
                      <a:alpha val="43137"/>
                    </a:srgbClr>
                  </a:outerShdw>
                </a:effectLst>
                <a:latin typeface="Comic Sans MS" panose="030F0702030302020204" pitchFamily="66" charset="0"/>
              </a:rPr>
              <a:t>AEgIS</a:t>
            </a:r>
            <a:r>
              <a:rPr lang="en-US" altLang="en-US" sz="3200" b="1" u="sng" dirty="0" smtClean="0">
                <a:solidFill>
                  <a:srgbClr val="C00000"/>
                </a:solidFill>
                <a:effectLst>
                  <a:outerShdw blurRad="38100" dist="38100" dir="2700000" algn="tl">
                    <a:srgbClr val="000000">
                      <a:alpha val="43137"/>
                    </a:srgbClr>
                  </a:outerShdw>
                </a:effectLst>
                <a:latin typeface="Comic Sans MS" panose="030F0702030302020204" pitchFamily="66" charset="0"/>
              </a:rPr>
              <a:t> strategy</a:t>
            </a:r>
          </a:p>
          <a:p>
            <a:pPr eaLnBrk="1" hangingPunct="1">
              <a:lnSpc>
                <a:spcPct val="150000"/>
              </a:lnSpc>
            </a:pPr>
            <a:r>
              <a:rPr kumimoji="1" lang="it-IT" altLang="en-US" sz="1400" b="1" dirty="0">
                <a:latin typeface="Comic Sans MS" panose="030F0702030302020204" pitchFamily="66" charset="0"/>
                <a:ea typeface="ＭＳ Ｐゴシック" panose="020B0600070205080204" pitchFamily="34" charset="-128"/>
              </a:rPr>
              <a:t>PROMISING </a:t>
            </a:r>
            <a:r>
              <a:rPr kumimoji="1" lang="it-IT" altLang="en-US" sz="1400" b="1" dirty="0" smtClean="0">
                <a:latin typeface="Comic Sans MS" panose="030F0702030302020204" pitchFamily="66" charset="0"/>
                <a:ea typeface="ＭＳ Ｐゴシック" panose="020B0600070205080204" pitchFamily="34" charset="-128"/>
              </a:rPr>
              <a:t>TECHNIQUE</a:t>
            </a:r>
          </a:p>
          <a:p>
            <a:pPr marL="285750" indent="-285750" eaLnBrk="1" hangingPunct="1">
              <a:lnSpc>
                <a:spcPct val="150000"/>
              </a:lnSpc>
              <a:buFont typeface="Arial" panose="020B0604020202020204" pitchFamily="34" charset="0"/>
              <a:buChar char="•"/>
            </a:pPr>
            <a:r>
              <a:rPr kumimoji="1" lang="it-IT" altLang="en-US" sz="1400" dirty="0" smtClean="0">
                <a:latin typeface="Comic Sans MS" panose="030F0702030302020204" pitchFamily="66" charset="0"/>
                <a:ea typeface="ＭＳ Ｐゴシック" panose="020B0600070205080204" pitchFamily="34" charset="-128"/>
              </a:rPr>
              <a:t>Control of the </a:t>
            </a:r>
            <a:r>
              <a:rPr kumimoji="1" lang="it-IT" altLang="en-US" sz="1400" dirty="0" err="1" smtClean="0">
                <a:latin typeface="Comic Sans MS" panose="030F0702030302020204" pitchFamily="66" charset="0"/>
                <a:ea typeface="ＭＳ Ｐゴシック" panose="020B0600070205080204" pitchFamily="34" charset="-128"/>
              </a:rPr>
              <a:t>antihydrogen</a:t>
            </a:r>
            <a:r>
              <a:rPr kumimoji="1" lang="it-IT" altLang="en-US" sz="1400" dirty="0" smtClean="0">
                <a:latin typeface="Comic Sans MS" panose="030F0702030302020204" pitchFamily="66" charset="0"/>
                <a:ea typeface="ＭＳ Ｐゴシック" panose="020B0600070205080204" pitchFamily="34" charset="-128"/>
              </a:rPr>
              <a:t> quantum state</a:t>
            </a:r>
          </a:p>
          <a:p>
            <a:pPr marL="285750" indent="-285750" eaLnBrk="1" hangingPunct="1">
              <a:lnSpc>
                <a:spcPct val="150000"/>
              </a:lnSpc>
              <a:buFont typeface="Arial" panose="020B0604020202020204" pitchFamily="34" charset="0"/>
              <a:buChar char="•"/>
            </a:pPr>
            <a:r>
              <a:rPr kumimoji="1" lang="it-IT" altLang="en-US" sz="1400" dirty="0" err="1" smtClean="0">
                <a:latin typeface="Comic Sans MS" panose="030F0702030302020204" pitchFamily="66" charset="0"/>
                <a:ea typeface="ＭＳ Ｐゴシック" panose="020B0600070205080204" pitchFamily="34" charset="-128"/>
              </a:rPr>
              <a:t>Cold</a:t>
            </a:r>
            <a:r>
              <a:rPr kumimoji="1" lang="it-IT" altLang="en-US" sz="1400" dirty="0" smtClean="0">
                <a:latin typeface="Comic Sans MS" panose="030F0702030302020204" pitchFamily="66" charset="0"/>
                <a:ea typeface="ＭＳ Ｐゴシック" panose="020B0600070205080204" pitchFamily="34" charset="-128"/>
              </a:rPr>
              <a:t> </a:t>
            </a:r>
            <a:r>
              <a:rPr kumimoji="1" lang="it-IT" altLang="en-US" sz="1400" dirty="0" err="1">
                <a:latin typeface="Comic Sans MS" panose="030F0702030302020204" pitchFamily="66" charset="0"/>
                <a:ea typeface="ＭＳ Ｐゴシック" panose="020B0600070205080204" pitchFamily="34" charset="-128"/>
              </a:rPr>
              <a:t>antihydrogen</a:t>
            </a:r>
            <a:r>
              <a:rPr kumimoji="1" lang="it-IT" altLang="en-US" sz="1400" dirty="0">
                <a:latin typeface="Comic Sans MS" panose="030F0702030302020204" pitchFamily="66" charset="0"/>
                <a:ea typeface="ＭＳ Ｐゴシック" panose="020B0600070205080204" pitchFamily="34" charset="-128"/>
              </a:rPr>
              <a:t> </a:t>
            </a:r>
            <a:r>
              <a:rPr kumimoji="1" lang="it-IT" altLang="en-US" sz="1400" dirty="0" err="1">
                <a:latin typeface="Comic Sans MS" panose="030F0702030302020204" pitchFamily="66" charset="0"/>
                <a:ea typeface="ＭＳ Ｐゴシック" panose="020B0600070205080204" pitchFamily="34" charset="-128"/>
              </a:rPr>
              <a:t>atoms</a:t>
            </a:r>
            <a:r>
              <a:rPr kumimoji="1" lang="it-IT" altLang="en-US" sz="1400" dirty="0">
                <a:latin typeface="Comic Sans MS" panose="030F0702030302020204" pitchFamily="66" charset="0"/>
                <a:ea typeface="ＭＳ Ｐゴシック" panose="020B0600070205080204" pitchFamily="34" charset="-128"/>
              </a:rPr>
              <a:t> (</a:t>
            </a:r>
            <a:r>
              <a:rPr kumimoji="1" lang="it-IT" altLang="en-US" sz="1400" dirty="0" err="1">
                <a:latin typeface="Comic Sans MS" panose="030F0702030302020204" pitchFamily="66" charset="0"/>
                <a:ea typeface="ＭＳ Ｐゴシック" panose="020B0600070205080204" pitchFamily="34" charset="-128"/>
              </a:rPr>
              <a:t>v</a:t>
            </a:r>
            <a:r>
              <a:rPr kumimoji="1" lang="it-IT" altLang="en-US" sz="1400" baseline="-25000" dirty="0" err="1">
                <a:latin typeface="Comic Sans MS" panose="030F0702030302020204" pitchFamily="66" charset="0"/>
                <a:ea typeface="ＭＳ Ｐゴシック" panose="020B0600070205080204" pitchFamily="34" charset="-128"/>
              </a:rPr>
              <a:t>antihydrogen</a:t>
            </a:r>
            <a:r>
              <a:rPr kumimoji="1" lang="it-IT" altLang="en-US" sz="1400" dirty="0">
                <a:latin typeface="Comic Sans MS" panose="030F0702030302020204" pitchFamily="66" charset="0"/>
                <a:ea typeface="ＭＳ Ｐゴシック" panose="020B0600070205080204" pitchFamily="34" charset="-128"/>
              </a:rPr>
              <a:t> </a:t>
            </a:r>
            <a:r>
              <a:rPr kumimoji="1" lang="en-US" altLang="en-US" sz="1400" dirty="0">
                <a:latin typeface="Comic Sans MS" panose="030F0702030302020204" pitchFamily="66" charset="0"/>
                <a:ea typeface="ＭＳ Ｐゴシック" panose="020B0600070205080204" pitchFamily="34" charset="-128"/>
                <a:cs typeface="Arial" panose="020B0604020202020204" pitchFamily="34" charset="0"/>
              </a:rPr>
              <a:t>~ </a:t>
            </a:r>
            <a:r>
              <a:rPr kumimoji="1" lang="en-US" altLang="en-US" sz="1400" dirty="0" err="1">
                <a:latin typeface="Comic Sans MS" panose="030F0702030302020204" pitchFamily="66" charset="0"/>
                <a:ea typeface="ＭＳ Ｐゴシック" panose="020B0600070205080204" pitchFamily="34" charset="-128"/>
                <a:cs typeface="Arial" panose="020B0604020202020204" pitchFamily="34" charset="0"/>
              </a:rPr>
              <a:t>v</a:t>
            </a:r>
            <a:r>
              <a:rPr kumimoji="1" lang="en-US" altLang="en-US" sz="1400" baseline="-25000" dirty="0" err="1">
                <a:latin typeface="Comic Sans MS" panose="030F0702030302020204" pitchFamily="66" charset="0"/>
                <a:ea typeface="ＭＳ Ｐゴシック" panose="020B0600070205080204" pitchFamily="34" charset="-128"/>
                <a:cs typeface="Arial" panose="020B0604020202020204" pitchFamily="34" charset="0"/>
              </a:rPr>
              <a:t>antiproton</a:t>
            </a:r>
            <a:r>
              <a:rPr kumimoji="1" lang="en-US" altLang="en-US" sz="1400" dirty="0">
                <a:latin typeface="Comic Sans MS" panose="030F0702030302020204" pitchFamily="66" charset="0"/>
                <a:ea typeface="ＭＳ Ｐゴシック" panose="020B0600070205080204" pitchFamily="34" charset="-128"/>
                <a:cs typeface="Arial" panose="020B0604020202020204" pitchFamily="34" charset="0"/>
              </a:rPr>
              <a:t>)</a:t>
            </a:r>
          </a:p>
          <a:p>
            <a:pPr marL="285750" indent="-285750" eaLnBrk="1" hangingPunct="1">
              <a:lnSpc>
                <a:spcPct val="150000"/>
              </a:lnSpc>
              <a:buFont typeface="Arial" panose="020B0604020202020204" pitchFamily="34" charset="0"/>
              <a:buChar char="•"/>
            </a:pPr>
            <a:r>
              <a:rPr kumimoji="1" lang="en-US" altLang="en-US" sz="1600" dirty="0">
                <a:solidFill>
                  <a:srgbClr val="0000CC"/>
                </a:solidFill>
                <a:latin typeface="Comic Sans MS" panose="030F0702030302020204" pitchFamily="66" charset="0"/>
                <a:ea typeface="ＭＳ Ｐゴシック" panose="020B0600070205080204" pitchFamily="34" charset="-128"/>
                <a:cs typeface="Arial" panose="020B0604020202020204" pitchFamily="34" charset="0"/>
              </a:rPr>
              <a:t>Advantages in the cross section (see later</a:t>
            </a:r>
            <a:r>
              <a:rPr kumimoji="1" lang="en-US" altLang="en-US" sz="1600" dirty="0" smtClean="0">
                <a:solidFill>
                  <a:srgbClr val="0000CC"/>
                </a:solidFill>
                <a:latin typeface="Comic Sans MS" panose="030F0702030302020204" pitchFamily="66" charset="0"/>
                <a:ea typeface="ＭＳ Ｐゴシック" panose="020B0600070205080204" pitchFamily="34" charset="-128"/>
                <a:cs typeface="Arial" panose="020B0604020202020204" pitchFamily="34" charset="0"/>
              </a:rPr>
              <a:t>)</a:t>
            </a:r>
            <a:endParaRPr kumimoji="1" lang="it-IT" altLang="en-US" sz="1600" dirty="0">
              <a:solidFill>
                <a:srgbClr val="0000CC"/>
              </a:solidFill>
              <a:latin typeface="Comic Sans MS" panose="030F0702030302020204" pitchFamily="66" charset="0"/>
              <a:ea typeface="ＭＳ Ｐゴシック" panose="020B0600070205080204" pitchFamily="34" charset="-128"/>
            </a:endParaRPr>
          </a:p>
        </p:txBody>
      </p:sp>
      <p:graphicFrame>
        <p:nvGraphicFramePr>
          <p:cNvPr id="18" name="Object 13"/>
          <p:cNvGraphicFramePr>
            <a:graphicFrameLocks noChangeAspect="1"/>
          </p:cNvGraphicFramePr>
          <p:nvPr>
            <p:extLst/>
          </p:nvPr>
        </p:nvGraphicFramePr>
        <p:xfrm>
          <a:off x="481665" y="2457006"/>
          <a:ext cx="3103664" cy="743012"/>
        </p:xfrm>
        <a:graphic>
          <a:graphicData uri="http://schemas.openxmlformats.org/presentationml/2006/ole">
            <mc:AlternateContent xmlns:mc="http://schemas.openxmlformats.org/markup-compatibility/2006">
              <mc:Choice xmlns:v="urn:schemas-microsoft-com:vml" Requires="v">
                <p:oleObj spid="_x0000_s32446" name="Equazione" r:id="rId4" imgW="1180800" imgH="266400" progId="Equation.3">
                  <p:embed/>
                </p:oleObj>
              </mc:Choice>
              <mc:Fallback>
                <p:oleObj name="Equazione" r:id="rId4" imgW="1180800" imgH="266400" progId="Equation.3">
                  <p:embed/>
                  <p:pic>
                    <p:nvPicPr>
                      <p:cNvPr id="0" name=""/>
                      <p:cNvPicPr>
                        <a:picLocks noChangeAspect="1" noChangeArrowheads="1"/>
                      </p:cNvPicPr>
                      <p:nvPr/>
                    </p:nvPicPr>
                    <p:blipFill>
                      <a:blip r:embed="rId5"/>
                      <a:srcRect/>
                      <a:stretch>
                        <a:fillRect/>
                      </a:stretch>
                    </p:blipFill>
                    <p:spPr bwMode="auto">
                      <a:xfrm>
                        <a:off x="481665" y="2457006"/>
                        <a:ext cx="3103664" cy="743012"/>
                      </a:xfrm>
                      <a:prstGeom prst="rect">
                        <a:avLst/>
                      </a:prstGeom>
                      <a:solidFill>
                        <a:srgbClr val="FFFFFF"/>
                      </a:solidFill>
                      <a:ln w="9525">
                        <a:solidFill>
                          <a:srgbClr val="00B050"/>
                        </a:solidFill>
                        <a:miter lim="800000"/>
                        <a:headEnd/>
                        <a:tailEnd/>
                      </a:ln>
                      <a:effectLst/>
                    </p:spPr>
                  </p:pic>
                </p:oleObj>
              </mc:Fallback>
            </mc:AlternateContent>
          </a:graphicData>
        </a:graphic>
      </p:graphicFrame>
      <p:graphicFrame>
        <p:nvGraphicFramePr>
          <p:cNvPr id="58" name="Object 13"/>
          <p:cNvGraphicFramePr>
            <a:graphicFrameLocks noChangeAspect="1"/>
          </p:cNvGraphicFramePr>
          <p:nvPr>
            <p:extLst/>
          </p:nvPr>
        </p:nvGraphicFramePr>
        <p:xfrm>
          <a:off x="5108663" y="2844388"/>
          <a:ext cx="1982788" cy="509587"/>
        </p:xfrm>
        <a:graphic>
          <a:graphicData uri="http://schemas.openxmlformats.org/presentationml/2006/ole">
            <mc:AlternateContent xmlns:mc="http://schemas.openxmlformats.org/markup-compatibility/2006">
              <mc:Choice xmlns:v="urn:schemas-microsoft-com:vml" Requires="v">
                <p:oleObj spid="_x0000_s32447" name="Equazione" r:id="rId6" imgW="838080" imgH="203040" progId="Equation.3">
                  <p:embed/>
                </p:oleObj>
              </mc:Choice>
              <mc:Fallback>
                <p:oleObj name="Equazione" r:id="rId6" imgW="838080" imgH="203040" progId="Equation.3">
                  <p:embed/>
                  <p:pic>
                    <p:nvPicPr>
                      <p:cNvPr id="0" name=""/>
                      <p:cNvPicPr>
                        <a:picLocks noChangeAspect="1" noChangeArrowheads="1"/>
                      </p:cNvPicPr>
                      <p:nvPr/>
                    </p:nvPicPr>
                    <p:blipFill>
                      <a:blip r:embed="rId7"/>
                      <a:srcRect/>
                      <a:stretch>
                        <a:fillRect/>
                      </a:stretch>
                    </p:blipFill>
                    <p:spPr bwMode="auto">
                      <a:xfrm>
                        <a:off x="5108663" y="2844388"/>
                        <a:ext cx="1982788" cy="509587"/>
                      </a:xfrm>
                      <a:prstGeom prst="rect">
                        <a:avLst/>
                      </a:prstGeom>
                      <a:solidFill>
                        <a:srgbClr val="FFFFFF"/>
                      </a:solidFill>
                      <a:ln w="57150">
                        <a:solidFill>
                          <a:srgbClr val="00B050"/>
                        </a:solidFill>
                        <a:miter lim="800000"/>
                        <a:headEnd/>
                        <a:tailEnd/>
                      </a:ln>
                      <a:effectLst/>
                    </p:spPr>
                  </p:pic>
                </p:oleObj>
              </mc:Fallback>
            </mc:AlternateContent>
          </a:graphicData>
        </a:graphic>
      </p:graphicFrame>
      <p:sp>
        <p:nvSpPr>
          <p:cNvPr id="59" name="Rettangolo 58"/>
          <p:cNvSpPr/>
          <p:nvPr/>
        </p:nvSpPr>
        <p:spPr>
          <a:xfrm>
            <a:off x="245369" y="1006210"/>
            <a:ext cx="3568381" cy="1077218"/>
          </a:xfrm>
          <a:prstGeom prst="rect">
            <a:avLst/>
          </a:prstGeom>
        </p:spPr>
        <p:txBody>
          <a:bodyPr wrap="square">
            <a:spAutoFit/>
          </a:bodyPr>
          <a:lstStyle/>
          <a:p>
            <a:pPr>
              <a:spcBef>
                <a:spcPct val="20000"/>
              </a:spcBef>
            </a:pPr>
            <a:r>
              <a:rPr lang="it-IT" altLang="en-US" sz="3200" b="1" u="sng" dirty="0" err="1">
                <a:solidFill>
                  <a:srgbClr val="00B050"/>
                </a:solidFill>
                <a:latin typeface="Comic Sans MS" panose="030F0702030302020204" pitchFamily="66" charset="0"/>
              </a:rPr>
              <a:t>Charge</a:t>
            </a:r>
            <a:r>
              <a:rPr lang="it-IT" altLang="en-US" sz="3200" b="1" u="sng" dirty="0">
                <a:solidFill>
                  <a:srgbClr val="00B050"/>
                </a:solidFill>
                <a:latin typeface="Comic Sans MS" panose="030F0702030302020204" pitchFamily="66" charset="0"/>
              </a:rPr>
              <a:t> </a:t>
            </a:r>
            <a:r>
              <a:rPr lang="it-IT" altLang="en-US" sz="3200" b="1" u="sng" dirty="0" err="1">
                <a:solidFill>
                  <a:srgbClr val="00B050"/>
                </a:solidFill>
                <a:latin typeface="Comic Sans MS" panose="030F0702030302020204" pitchFamily="66" charset="0"/>
              </a:rPr>
              <a:t>exchange</a:t>
            </a:r>
            <a:r>
              <a:rPr lang="it-IT" altLang="en-US" sz="3200" b="1" u="sng" dirty="0">
                <a:solidFill>
                  <a:srgbClr val="00B050"/>
                </a:solidFill>
                <a:latin typeface="Comic Sans MS" panose="030F0702030302020204" pitchFamily="66" charset="0"/>
              </a:rPr>
              <a:t> with </a:t>
            </a:r>
            <a:r>
              <a:rPr lang="it-IT" altLang="en-US" sz="3200" b="1" u="sng" dirty="0" err="1">
                <a:solidFill>
                  <a:srgbClr val="00B050"/>
                </a:solidFill>
                <a:latin typeface="Comic Sans MS" panose="030F0702030302020204" pitchFamily="66" charset="0"/>
              </a:rPr>
              <a:t>P</a:t>
            </a:r>
            <a:r>
              <a:rPr lang="it-IT" altLang="en-US" sz="3200" b="1" u="sng" dirty="0" err="1" smtClean="0">
                <a:solidFill>
                  <a:srgbClr val="00B050"/>
                </a:solidFill>
                <a:latin typeface="Comic Sans MS" panose="030F0702030302020204" pitchFamily="66" charset="0"/>
              </a:rPr>
              <a:t>ositronium</a:t>
            </a:r>
            <a:endParaRPr lang="it-IT" altLang="en-US" sz="3200" b="1" u="sng" dirty="0">
              <a:solidFill>
                <a:srgbClr val="00B050"/>
              </a:solidFill>
              <a:latin typeface="Comic Sans MS" panose="030F0702030302020204" pitchFamily="66" charset="0"/>
            </a:endParaRPr>
          </a:p>
        </p:txBody>
      </p:sp>
      <p:sp>
        <p:nvSpPr>
          <p:cNvPr id="10" name="Rettangolo 9"/>
          <p:cNvSpPr/>
          <p:nvPr/>
        </p:nvSpPr>
        <p:spPr>
          <a:xfrm>
            <a:off x="159985" y="3843508"/>
            <a:ext cx="4240565" cy="2123090"/>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Box 35"/>
          <p:cNvSpPr txBox="1">
            <a:spLocks noChangeArrowheads="1"/>
          </p:cNvSpPr>
          <p:nvPr/>
        </p:nvSpPr>
        <p:spPr bwMode="auto">
          <a:xfrm>
            <a:off x="4500562" y="3888815"/>
            <a:ext cx="4244146" cy="2000548"/>
          </a:xfrm>
          <a:prstGeom prst="rect">
            <a:avLst/>
          </a:prstGeom>
          <a:solidFill>
            <a:schemeClr val="accent1">
              <a:lumMod val="20000"/>
              <a:lumOff val="80000"/>
              <a:alpha val="24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000" b="1" u="sng" dirty="0" err="1" smtClean="0">
                <a:solidFill>
                  <a:srgbClr val="C00000"/>
                </a:solidFill>
                <a:effectLst>
                  <a:outerShdw blurRad="38100" dist="38100" dir="2700000" algn="tl">
                    <a:srgbClr val="000000">
                      <a:alpha val="43137"/>
                    </a:srgbClr>
                  </a:outerShdw>
                </a:effectLst>
                <a:latin typeface="Comic Sans MS" panose="030F0702030302020204" pitchFamily="66" charset="0"/>
              </a:rPr>
              <a:t>Other</a:t>
            </a:r>
            <a:r>
              <a:rPr lang="it-IT" altLang="en-US" sz="2000" b="1" u="sng" dirty="0" smtClean="0">
                <a:solidFill>
                  <a:srgbClr val="C00000"/>
                </a:solidFill>
                <a:effectLst>
                  <a:outerShdw blurRad="38100" dist="38100" dir="2700000" algn="tl">
                    <a:srgbClr val="000000">
                      <a:alpha val="43137"/>
                    </a:srgbClr>
                  </a:outerShdw>
                </a:effectLst>
                <a:latin typeface="Comic Sans MS" panose="030F0702030302020204" pitchFamily="66" charset="0"/>
              </a:rPr>
              <a:t> </a:t>
            </a:r>
            <a:r>
              <a:rPr lang="it-IT" altLang="en-US" sz="2000" b="1" u="sng" dirty="0" err="1" smtClean="0">
                <a:solidFill>
                  <a:srgbClr val="C00000"/>
                </a:solidFill>
                <a:effectLst>
                  <a:outerShdw blurRad="38100" dist="38100" dir="2700000" algn="tl">
                    <a:srgbClr val="000000">
                      <a:alpha val="43137"/>
                    </a:srgbClr>
                  </a:outerShdw>
                </a:effectLst>
                <a:latin typeface="Comic Sans MS" panose="030F0702030302020204" pitchFamily="66" charset="0"/>
              </a:rPr>
              <a:t>strategies</a:t>
            </a:r>
            <a:endParaRPr lang="it-IT" altLang="en-US" sz="2000" b="1" u="sng"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a:p>
            <a:pPr eaLnBrk="1" hangingPunct="1"/>
            <a:endParaRPr kumimoji="1" lang="it-IT" altLang="en-US" sz="2000" b="1" u="sng" dirty="0">
              <a:solidFill>
                <a:srgbClr val="C00000"/>
              </a:solidFill>
              <a:effectLst>
                <a:outerShdw blurRad="38100" dist="38100" dir="2700000" algn="tl">
                  <a:srgbClr val="000000">
                    <a:alpha val="43137"/>
                  </a:srgbClr>
                </a:outerShdw>
              </a:effectLst>
              <a:latin typeface="Comic Sans MS" panose="030F0702030302020204" pitchFamily="66" charset="0"/>
              <a:ea typeface="ＭＳ Ｐゴシック" panose="020B0600070205080204" pitchFamily="34" charset="-128"/>
            </a:endParaRPr>
          </a:p>
          <a:p>
            <a:pPr marL="171450" indent="-171450" eaLnBrk="1" hangingPunct="1">
              <a:buFont typeface="Arial" panose="020B0604020202020204" pitchFamily="34" charset="0"/>
              <a:buChar char="•"/>
            </a:pPr>
            <a:r>
              <a:rPr kumimoji="1" lang="it-IT" altLang="en-US" sz="1200" dirty="0" smtClean="0">
                <a:latin typeface="Comic Sans MS" panose="030F0702030302020204" pitchFamily="66" charset="0"/>
                <a:ea typeface="ＭＳ Ｐゴシック" panose="020B0600070205080204" pitchFamily="34" charset="-128"/>
              </a:rPr>
              <a:t>The </a:t>
            </a:r>
            <a:r>
              <a:rPr kumimoji="1" lang="it-IT" altLang="en-US" sz="1200" dirty="0" err="1" smtClean="0">
                <a:latin typeface="Comic Sans MS" panose="030F0702030302020204" pitchFamily="66" charset="0"/>
                <a:ea typeface="ＭＳ Ｐゴシック" panose="020B0600070205080204" pitchFamily="34" charset="-128"/>
              </a:rPr>
              <a:t>second</a:t>
            </a:r>
            <a:r>
              <a:rPr kumimoji="1" lang="it-IT" altLang="en-US" sz="1200" dirty="0" smtClean="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seems</a:t>
            </a:r>
            <a:r>
              <a:rPr kumimoji="1" lang="it-IT" altLang="en-US" sz="1200" dirty="0">
                <a:latin typeface="Comic Sans MS" panose="030F0702030302020204" pitchFamily="66" charset="0"/>
                <a:ea typeface="ＭＳ Ｐゴシック" panose="020B0600070205080204" pitchFamily="34" charset="-128"/>
              </a:rPr>
              <a:t> to be the </a:t>
            </a:r>
            <a:r>
              <a:rPr kumimoji="1" lang="it-IT" altLang="en-US" sz="1200" dirty="0" err="1">
                <a:latin typeface="Comic Sans MS" panose="030F0702030302020204" pitchFamily="66" charset="0"/>
                <a:ea typeface="ＭＳ Ｐゴシック" panose="020B0600070205080204" pitchFamily="34" charset="-128"/>
              </a:rPr>
              <a:t>dominant</a:t>
            </a:r>
            <a:r>
              <a:rPr kumimoji="1" lang="it-IT" altLang="en-US" sz="1200" dirty="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process</a:t>
            </a:r>
            <a:r>
              <a:rPr kumimoji="1" lang="it-IT" altLang="en-US" sz="1200" dirty="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highly</a:t>
            </a:r>
            <a:r>
              <a:rPr kumimoji="1" lang="it-IT" altLang="en-US" sz="1200" dirty="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exicited</a:t>
            </a:r>
            <a:r>
              <a:rPr kumimoji="1" lang="it-IT" altLang="en-US" sz="1200" dirty="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antihydrogen</a:t>
            </a:r>
            <a:r>
              <a:rPr kumimoji="1" lang="it-IT" altLang="en-US" sz="1200" dirty="0">
                <a:latin typeface="Comic Sans MS" panose="030F0702030302020204" pitchFamily="66" charset="0"/>
                <a:ea typeface="ＭＳ Ｐゴシック" panose="020B0600070205080204" pitchFamily="34" charset="-128"/>
              </a:rPr>
              <a:t>)</a:t>
            </a:r>
          </a:p>
          <a:p>
            <a:pPr marL="171450" indent="-171450" eaLnBrk="1" hangingPunct="1">
              <a:lnSpc>
                <a:spcPct val="150000"/>
              </a:lnSpc>
              <a:buFont typeface="Arial" panose="020B0604020202020204" pitchFamily="34" charset="0"/>
              <a:buChar char="•"/>
            </a:pPr>
            <a:r>
              <a:rPr kumimoji="1" lang="it-IT" altLang="en-US" sz="1200" dirty="0" err="1">
                <a:latin typeface="Comic Sans MS" panose="030F0702030302020204" pitchFamily="66" charset="0"/>
                <a:ea typeface="ＭＳ Ｐゴシック" panose="020B0600070205080204" pitchFamily="34" charset="-128"/>
              </a:rPr>
              <a:t>A</a:t>
            </a:r>
            <a:r>
              <a:rPr kumimoji="1" lang="it-IT" altLang="en-US" sz="1200" dirty="0" err="1" smtClean="0">
                <a:latin typeface="Comic Sans MS" panose="030F0702030302020204" pitchFamily="66" charset="0"/>
                <a:ea typeface="ＭＳ Ｐゴシック" panose="020B0600070205080204" pitchFamily="34" charset="-128"/>
              </a:rPr>
              <a:t>ntihydrogen</a:t>
            </a:r>
            <a:r>
              <a:rPr kumimoji="1" lang="it-IT" altLang="en-US" sz="1200" dirty="0" smtClean="0">
                <a:latin typeface="Comic Sans MS" panose="030F0702030302020204" pitchFamily="66" charset="0"/>
                <a:ea typeface="ＭＳ Ｐゴシック" panose="020B0600070205080204" pitchFamily="34" charset="-128"/>
              </a:rPr>
              <a:t> </a:t>
            </a:r>
            <a:r>
              <a:rPr kumimoji="1" lang="it-IT" altLang="en-US" sz="1200" dirty="0" err="1" smtClean="0">
                <a:latin typeface="Comic Sans MS" panose="030F0702030302020204" pitchFamily="66" charset="0"/>
                <a:ea typeface="ＭＳ Ｐゴシック" panose="020B0600070205080204" pitchFamily="34" charset="-128"/>
              </a:rPr>
              <a:t>atoms</a:t>
            </a:r>
            <a:r>
              <a:rPr kumimoji="1" lang="it-IT" altLang="en-US" sz="1200" dirty="0" smtClean="0">
                <a:latin typeface="Comic Sans MS" panose="030F0702030302020204" pitchFamily="66" charset="0"/>
                <a:ea typeface="ＭＳ Ｐゴシック" panose="020B0600070205080204" pitchFamily="34" charset="-128"/>
              </a:rPr>
              <a:t> </a:t>
            </a:r>
            <a:r>
              <a:rPr kumimoji="1" lang="it-IT" altLang="en-US" sz="1200" dirty="0" err="1" smtClean="0">
                <a:latin typeface="Comic Sans MS" panose="030F0702030302020204" pitchFamily="66" charset="0"/>
                <a:ea typeface="ＭＳ Ｐゴシック" panose="020B0600070205080204" pitchFamily="34" charset="-128"/>
              </a:rPr>
              <a:t>warmer</a:t>
            </a:r>
            <a:r>
              <a:rPr kumimoji="1" lang="it-IT" altLang="en-US" sz="1200" dirty="0" smtClean="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than</a:t>
            </a:r>
            <a:r>
              <a:rPr kumimoji="1" lang="it-IT" altLang="en-US" sz="1200" dirty="0">
                <a:latin typeface="Comic Sans MS" panose="030F0702030302020204" pitchFamily="66" charset="0"/>
                <a:ea typeface="ＭＳ Ｐゴシック" panose="020B0600070205080204" pitchFamily="34" charset="-128"/>
              </a:rPr>
              <a:t> </a:t>
            </a:r>
            <a:r>
              <a:rPr kumimoji="1" lang="it-IT" altLang="en-US" sz="1200" dirty="0" err="1" smtClean="0">
                <a:latin typeface="Comic Sans MS" panose="030F0702030302020204" pitchFamily="66" charset="0"/>
                <a:ea typeface="ＭＳ Ｐゴシック" panose="020B0600070205080204" pitchFamily="34" charset="-128"/>
              </a:rPr>
              <a:t>trapped</a:t>
            </a:r>
            <a:r>
              <a:rPr kumimoji="1" lang="it-IT" altLang="en-US" sz="1200" dirty="0" smtClean="0">
                <a:latin typeface="Comic Sans MS" panose="030F0702030302020204" pitchFamily="66" charset="0"/>
                <a:ea typeface="ＭＳ Ｐゴシック" panose="020B0600070205080204" pitchFamily="34" charset="-128"/>
              </a:rPr>
              <a:t> </a:t>
            </a:r>
            <a:r>
              <a:rPr kumimoji="1" lang="it-IT" altLang="en-US" sz="1200" dirty="0" err="1" smtClean="0">
                <a:latin typeface="Comic Sans MS" panose="030F0702030302020204" pitchFamily="66" charset="0"/>
                <a:ea typeface="ＭＳ Ｐゴシック" panose="020B0600070205080204" pitchFamily="34" charset="-128"/>
              </a:rPr>
              <a:t>antiprotons</a:t>
            </a:r>
            <a:r>
              <a:rPr kumimoji="1" lang="it-IT" altLang="en-US" sz="1200" dirty="0" smtClean="0">
                <a:latin typeface="Comic Sans MS" panose="030F0702030302020204" pitchFamily="66" charset="0"/>
                <a:ea typeface="ＭＳ Ｐゴシック" panose="020B0600070205080204" pitchFamily="34" charset="-128"/>
              </a:rPr>
              <a:t>  </a:t>
            </a:r>
            <a:br>
              <a:rPr kumimoji="1" lang="it-IT" altLang="en-US" sz="1200" dirty="0" smtClean="0">
                <a:latin typeface="Comic Sans MS" panose="030F0702030302020204" pitchFamily="66" charset="0"/>
                <a:ea typeface="ＭＳ Ｐゴシック" panose="020B0600070205080204" pitchFamily="34" charset="-128"/>
              </a:rPr>
            </a:br>
            <a:r>
              <a:rPr kumimoji="1" lang="it-IT" altLang="en-US" sz="1200" dirty="0" smtClean="0">
                <a:latin typeface="Comic Sans MS" panose="030F0702030302020204" pitchFamily="66" charset="0"/>
                <a:ea typeface="ＭＳ Ｐゴシック" panose="020B0600070205080204" pitchFamily="34" charset="-128"/>
              </a:rPr>
              <a:t>(</a:t>
            </a:r>
            <a:r>
              <a:rPr kumimoji="1" lang="it-IT" altLang="en-US" sz="1200" dirty="0" err="1" smtClean="0">
                <a:latin typeface="Comic Sans MS" panose="030F0702030302020204" pitchFamily="66" charset="0"/>
                <a:ea typeface="ＭＳ Ｐゴシック" panose="020B0600070205080204" pitchFamily="34" charset="-128"/>
              </a:rPr>
              <a:t>Hbar</a:t>
            </a:r>
            <a:r>
              <a:rPr kumimoji="1" lang="it-IT" altLang="en-US" sz="1200" dirty="0" smtClean="0">
                <a:latin typeface="Comic Sans MS" panose="030F0702030302020204" pitchFamily="66" charset="0"/>
                <a:ea typeface="ＭＳ Ｐゴシック" panose="020B0600070205080204" pitchFamily="34" charset="-128"/>
              </a:rPr>
              <a:t> production </a:t>
            </a:r>
            <a:r>
              <a:rPr kumimoji="1" lang="it-IT" altLang="en-US" sz="1200" dirty="0" err="1" smtClean="0">
                <a:latin typeface="Comic Sans MS" panose="030F0702030302020204" pitchFamily="66" charset="0"/>
                <a:ea typeface="ＭＳ Ｐゴシック" panose="020B0600070205080204" pitchFamily="34" charset="-128"/>
              </a:rPr>
              <a:t>when</a:t>
            </a:r>
            <a:r>
              <a:rPr kumimoji="1" lang="it-IT" altLang="en-US" sz="1200" dirty="0" smtClean="0">
                <a:latin typeface="Comic Sans MS" panose="030F0702030302020204" pitchFamily="66" charset="0"/>
                <a:ea typeface="ＭＳ Ｐゴシック" panose="020B0600070205080204" pitchFamily="34" charset="-128"/>
              </a:rPr>
              <a:t> </a:t>
            </a:r>
            <a:r>
              <a:rPr kumimoji="1" lang="it-IT" altLang="en-US" sz="1200" dirty="0" err="1">
                <a:latin typeface="Comic Sans MS" panose="030F0702030302020204" pitchFamily="66" charset="0"/>
                <a:ea typeface="ＭＳ Ｐゴシック" panose="020B0600070205080204" pitchFamily="34" charset="-128"/>
              </a:rPr>
              <a:t>v</a:t>
            </a:r>
            <a:r>
              <a:rPr kumimoji="1" lang="it-IT" altLang="en-US" sz="1200" baseline="-25000" dirty="0" err="1">
                <a:latin typeface="Comic Sans MS" panose="030F0702030302020204" pitchFamily="66" charset="0"/>
                <a:ea typeface="ＭＳ Ｐゴシック" panose="020B0600070205080204" pitchFamily="34" charset="-128"/>
              </a:rPr>
              <a:t>antiproton</a:t>
            </a:r>
            <a:r>
              <a:rPr kumimoji="1" lang="it-IT" altLang="en-US" sz="1200" dirty="0">
                <a:latin typeface="Comic Sans MS" panose="030F0702030302020204" pitchFamily="66" charset="0"/>
                <a:ea typeface="ＭＳ Ｐゴシック" panose="020B0600070205080204" pitchFamily="34" charset="-128"/>
              </a:rPr>
              <a:t> </a:t>
            </a:r>
            <a:r>
              <a:rPr kumimoji="1" lang="en-US" altLang="en-US" sz="1200" dirty="0">
                <a:latin typeface="Comic Sans MS" panose="030F0702030302020204" pitchFamily="66" charset="0"/>
                <a:ea typeface="ＭＳ Ｐゴシック" panose="020B0600070205080204" pitchFamily="34" charset="-128"/>
                <a:cs typeface="Arial" panose="020B0604020202020204" pitchFamily="34" charset="0"/>
              </a:rPr>
              <a:t>~ </a:t>
            </a:r>
            <a:r>
              <a:rPr kumimoji="1" lang="en-US" altLang="en-US" sz="1200" dirty="0" err="1" smtClean="0">
                <a:latin typeface="Comic Sans MS" panose="030F0702030302020204" pitchFamily="66" charset="0"/>
                <a:ea typeface="ＭＳ Ｐゴシック" panose="020B0600070205080204" pitchFamily="34" charset="-128"/>
                <a:cs typeface="Arial" panose="020B0604020202020204" pitchFamily="34" charset="0"/>
              </a:rPr>
              <a:t>v</a:t>
            </a:r>
            <a:r>
              <a:rPr kumimoji="1" lang="en-US" altLang="en-US" sz="1200" baseline="-25000" dirty="0" err="1" smtClean="0">
                <a:latin typeface="Comic Sans MS" panose="030F0702030302020204" pitchFamily="66" charset="0"/>
                <a:ea typeface="ＭＳ Ｐゴシック" panose="020B0600070205080204" pitchFamily="34" charset="-128"/>
                <a:cs typeface="Arial" panose="020B0604020202020204" pitchFamily="34" charset="0"/>
              </a:rPr>
              <a:t>positron</a:t>
            </a:r>
            <a:r>
              <a:rPr kumimoji="1" lang="en-US" altLang="en-US" sz="1200" dirty="0" smtClean="0">
                <a:latin typeface="Comic Sans MS" panose="030F0702030302020204" pitchFamily="66" charset="0"/>
                <a:ea typeface="ＭＳ Ｐゴシック" panose="020B0600070205080204" pitchFamily="34" charset="-128"/>
                <a:cs typeface="Arial" panose="020B0604020202020204" pitchFamily="34" charset="0"/>
              </a:rPr>
              <a:t>)</a:t>
            </a:r>
          </a:p>
          <a:p>
            <a:pPr marL="171450" indent="-171450" eaLnBrk="1" hangingPunct="1">
              <a:lnSpc>
                <a:spcPct val="150000"/>
              </a:lnSpc>
              <a:buFont typeface="Arial" panose="020B0604020202020204" pitchFamily="34" charset="0"/>
              <a:buChar char="•"/>
            </a:pPr>
            <a:r>
              <a:rPr kumimoji="1" lang="en-US" altLang="en-US" sz="1600" dirty="0" smtClean="0">
                <a:solidFill>
                  <a:srgbClr val="0000CC"/>
                </a:solidFill>
                <a:latin typeface="Comic Sans MS" panose="030F0702030302020204" pitchFamily="66" charset="0"/>
                <a:ea typeface="ＭＳ Ｐゴシック" panose="020B0600070205080204" pitchFamily="34" charset="-128"/>
                <a:cs typeface="Arial" panose="020B0604020202020204" pitchFamily="34" charset="0"/>
              </a:rPr>
              <a:t>Cross section</a:t>
            </a:r>
            <a:endParaRPr kumimoji="1" lang="en-US" altLang="en-US" sz="1600" dirty="0">
              <a:solidFill>
                <a:srgbClr val="0000CC"/>
              </a:solidFill>
              <a:latin typeface="Comic Sans MS" panose="030F0702030302020204" pitchFamily="66" charset="0"/>
              <a:ea typeface="ＭＳ Ｐゴシック" panose="020B0600070205080204" pitchFamily="34" charset="-128"/>
              <a:cs typeface="Arial" panose="020B0604020202020204" pitchFamily="34" charset="0"/>
            </a:endParaRPr>
          </a:p>
        </p:txBody>
      </p:sp>
      <p:graphicFrame>
        <p:nvGraphicFramePr>
          <p:cNvPr id="12" name="Object 13"/>
          <p:cNvGraphicFramePr>
            <a:graphicFrameLocks noChangeAspect="1"/>
          </p:cNvGraphicFramePr>
          <p:nvPr>
            <p:extLst/>
          </p:nvPr>
        </p:nvGraphicFramePr>
        <p:xfrm>
          <a:off x="362453" y="4695450"/>
          <a:ext cx="2138567" cy="488994"/>
        </p:xfrm>
        <a:graphic>
          <a:graphicData uri="http://schemas.openxmlformats.org/presentationml/2006/ole">
            <mc:AlternateContent xmlns:mc="http://schemas.openxmlformats.org/markup-compatibility/2006">
              <mc:Choice xmlns:v="urn:schemas-microsoft-com:vml" Requires="v">
                <p:oleObj spid="_x0000_s32448" name="Equazione" r:id="rId8" imgW="1091880" imgH="241200" progId="Equation.3">
                  <p:embed/>
                </p:oleObj>
              </mc:Choice>
              <mc:Fallback>
                <p:oleObj name="Equazione" r:id="rId8" imgW="1091880" imgH="241200" progId="Equation.3">
                  <p:embed/>
                  <p:pic>
                    <p:nvPicPr>
                      <p:cNvPr id="0" name=""/>
                      <p:cNvPicPr>
                        <a:picLocks noChangeAspect="1" noChangeArrowheads="1"/>
                      </p:cNvPicPr>
                      <p:nvPr/>
                    </p:nvPicPr>
                    <p:blipFill>
                      <a:blip r:embed="rId9"/>
                      <a:srcRect/>
                      <a:stretch>
                        <a:fillRect/>
                      </a:stretch>
                    </p:blipFill>
                    <p:spPr bwMode="auto">
                      <a:xfrm>
                        <a:off x="362453" y="4695450"/>
                        <a:ext cx="2138567" cy="488994"/>
                      </a:xfrm>
                      <a:prstGeom prst="rect">
                        <a:avLst/>
                      </a:prstGeom>
                      <a:solidFill>
                        <a:srgbClr val="FFFFFF"/>
                      </a:solidFill>
                      <a:ln w="9525">
                        <a:solidFill>
                          <a:srgbClr val="00B050"/>
                        </a:solidFill>
                        <a:miter lim="800000"/>
                        <a:headEnd/>
                        <a:tailEnd/>
                      </a:ln>
                      <a:effectLst/>
                    </p:spPr>
                  </p:pic>
                </p:oleObj>
              </mc:Fallback>
            </mc:AlternateContent>
          </a:graphicData>
        </a:graphic>
      </p:graphicFrame>
      <p:sp>
        <p:nvSpPr>
          <p:cNvPr id="13" name="Rettangolo 12"/>
          <p:cNvSpPr/>
          <p:nvPr/>
        </p:nvSpPr>
        <p:spPr>
          <a:xfrm>
            <a:off x="241100" y="3843105"/>
            <a:ext cx="3999430" cy="830997"/>
          </a:xfrm>
          <a:prstGeom prst="rect">
            <a:avLst/>
          </a:prstGeom>
          <a:noFill/>
        </p:spPr>
        <p:txBody>
          <a:bodyPr wrap="square">
            <a:spAutoFit/>
          </a:bodyPr>
          <a:lstStyle/>
          <a:p>
            <a:r>
              <a:rPr lang="it-IT" altLang="en-US" sz="2400" b="1" u="sng" dirty="0" err="1" smtClean="0">
                <a:solidFill>
                  <a:srgbClr val="00B050"/>
                </a:solidFill>
                <a:latin typeface="Comic Sans MS" panose="030F0702030302020204" pitchFamily="66" charset="0"/>
              </a:rPr>
              <a:t>Antiprotons</a:t>
            </a:r>
            <a:r>
              <a:rPr lang="it-IT" altLang="en-US" sz="2400" b="1" u="sng" dirty="0" smtClean="0">
                <a:solidFill>
                  <a:srgbClr val="00B050"/>
                </a:solidFill>
                <a:latin typeface="Comic Sans MS" panose="030F0702030302020204" pitchFamily="66" charset="0"/>
              </a:rPr>
              <a:t> and </a:t>
            </a:r>
            <a:r>
              <a:rPr lang="it-IT" altLang="en-US" sz="2400" b="1" u="sng" dirty="0" err="1" smtClean="0">
                <a:solidFill>
                  <a:srgbClr val="00B050"/>
                </a:solidFill>
                <a:latin typeface="Comic Sans MS" panose="030F0702030302020204" pitchFamily="66" charset="0"/>
              </a:rPr>
              <a:t>positrons</a:t>
            </a:r>
            <a:r>
              <a:rPr lang="it-IT" altLang="en-US" sz="2400" b="1" u="sng" dirty="0" smtClean="0">
                <a:solidFill>
                  <a:srgbClr val="00B050"/>
                </a:solidFill>
                <a:latin typeface="Comic Sans MS" panose="030F0702030302020204" pitchFamily="66" charset="0"/>
              </a:rPr>
              <a:t> </a:t>
            </a:r>
            <a:r>
              <a:rPr lang="it-IT" altLang="en-US" sz="2400" b="1" u="sng" dirty="0" err="1" smtClean="0">
                <a:solidFill>
                  <a:srgbClr val="00B050"/>
                </a:solidFill>
                <a:latin typeface="Comic Sans MS" panose="030F0702030302020204" pitchFamily="66" charset="0"/>
              </a:rPr>
              <a:t>Recombinations</a:t>
            </a:r>
            <a:endParaRPr lang="en-GB" sz="2000" dirty="0">
              <a:solidFill>
                <a:srgbClr val="00B050"/>
              </a:solidFill>
            </a:endParaRPr>
          </a:p>
        </p:txBody>
      </p:sp>
      <p:graphicFrame>
        <p:nvGraphicFramePr>
          <p:cNvPr id="15" name="Object 13"/>
          <p:cNvGraphicFramePr>
            <a:graphicFrameLocks noChangeAspect="1"/>
          </p:cNvGraphicFramePr>
          <p:nvPr>
            <p:extLst/>
          </p:nvPr>
        </p:nvGraphicFramePr>
        <p:xfrm>
          <a:off x="362453" y="5295292"/>
          <a:ext cx="2969944" cy="550086"/>
        </p:xfrm>
        <a:graphic>
          <a:graphicData uri="http://schemas.openxmlformats.org/presentationml/2006/ole">
            <mc:AlternateContent xmlns:mc="http://schemas.openxmlformats.org/markup-compatibility/2006">
              <mc:Choice xmlns:v="urn:schemas-microsoft-com:vml" Requires="v">
                <p:oleObj spid="_x0000_s32449" name="Equazione" r:id="rId10" imgW="1307880" imgH="241200" progId="Equation.3">
                  <p:embed/>
                </p:oleObj>
              </mc:Choice>
              <mc:Fallback>
                <p:oleObj name="Equazione" r:id="rId10" imgW="1307880" imgH="241200" progId="Equation.3">
                  <p:embed/>
                  <p:pic>
                    <p:nvPicPr>
                      <p:cNvPr id="0" name=""/>
                      <p:cNvPicPr>
                        <a:picLocks noChangeAspect="1" noChangeArrowheads="1"/>
                      </p:cNvPicPr>
                      <p:nvPr/>
                    </p:nvPicPr>
                    <p:blipFill>
                      <a:blip r:embed="rId11"/>
                      <a:srcRect/>
                      <a:stretch>
                        <a:fillRect/>
                      </a:stretch>
                    </p:blipFill>
                    <p:spPr bwMode="auto">
                      <a:xfrm>
                        <a:off x="362453" y="5295292"/>
                        <a:ext cx="2969944" cy="550086"/>
                      </a:xfrm>
                      <a:prstGeom prst="rect">
                        <a:avLst/>
                      </a:prstGeom>
                      <a:solidFill>
                        <a:srgbClr val="FFFFFF"/>
                      </a:solidFill>
                      <a:ln w="9525">
                        <a:solidFill>
                          <a:srgbClr val="00B050"/>
                        </a:solidFill>
                        <a:miter lim="800000"/>
                        <a:headEnd/>
                        <a:tailEnd/>
                      </a:ln>
                      <a:effectLst/>
                    </p:spPr>
                  </p:pic>
                </p:oleObj>
              </mc:Fallback>
            </mc:AlternateContent>
          </a:graphicData>
        </a:graphic>
      </p:graphicFrame>
      <p:sp>
        <p:nvSpPr>
          <p:cNvPr id="16" name="Rettangolo 15"/>
          <p:cNvSpPr/>
          <p:nvPr/>
        </p:nvSpPr>
        <p:spPr>
          <a:xfrm>
            <a:off x="2686050" y="4784950"/>
            <a:ext cx="730039" cy="369332"/>
          </a:xfrm>
          <a:prstGeom prst="rect">
            <a:avLst/>
          </a:prstGeom>
          <a:noFill/>
        </p:spPr>
        <p:txBody>
          <a:bodyPr wrap="square">
            <a:spAutoFit/>
          </a:bodyPr>
          <a:lstStyle/>
          <a:p>
            <a:r>
              <a:rPr lang="it-IT" b="1" u="sng" dirty="0" smtClean="0">
                <a:latin typeface="Comic Sans MS" panose="030F0702030302020204" pitchFamily="66" charset="0"/>
              </a:rPr>
              <a:t>and</a:t>
            </a:r>
            <a:endParaRPr lang="en-GB" dirty="0"/>
          </a:p>
        </p:txBody>
      </p:sp>
      <p:graphicFrame>
        <p:nvGraphicFramePr>
          <p:cNvPr id="17" name="Object 13"/>
          <p:cNvGraphicFramePr>
            <a:graphicFrameLocks noChangeAspect="1"/>
          </p:cNvGraphicFramePr>
          <p:nvPr>
            <p:extLst/>
          </p:nvPr>
        </p:nvGraphicFramePr>
        <p:xfrm>
          <a:off x="6534853" y="5845378"/>
          <a:ext cx="1952802" cy="508929"/>
        </p:xfrm>
        <a:graphic>
          <a:graphicData uri="http://schemas.openxmlformats.org/presentationml/2006/ole">
            <mc:AlternateContent xmlns:mc="http://schemas.openxmlformats.org/markup-compatibility/2006">
              <mc:Choice xmlns:v="urn:schemas-microsoft-com:vml" Requires="v">
                <p:oleObj spid="_x0000_s32450" name="Equazione" r:id="rId12" imgW="825480" imgH="203040" progId="Equation.3">
                  <p:embed/>
                </p:oleObj>
              </mc:Choice>
              <mc:Fallback>
                <p:oleObj name="Equazione" r:id="rId12" imgW="825480" imgH="203040" progId="Equation.3">
                  <p:embed/>
                  <p:pic>
                    <p:nvPicPr>
                      <p:cNvPr id="0" name=""/>
                      <p:cNvPicPr>
                        <a:picLocks noChangeAspect="1" noChangeArrowheads="1"/>
                      </p:cNvPicPr>
                      <p:nvPr/>
                    </p:nvPicPr>
                    <p:blipFill>
                      <a:blip r:embed="rId13"/>
                      <a:srcRect/>
                      <a:stretch>
                        <a:fillRect/>
                      </a:stretch>
                    </p:blipFill>
                    <p:spPr bwMode="auto">
                      <a:xfrm>
                        <a:off x="6534853" y="5845378"/>
                        <a:ext cx="1952802" cy="508929"/>
                      </a:xfrm>
                      <a:prstGeom prst="rect">
                        <a:avLst/>
                      </a:prstGeom>
                      <a:solidFill>
                        <a:srgbClr val="FFFFFF"/>
                      </a:solidFill>
                      <a:ln w="57150">
                        <a:solidFill>
                          <a:srgbClr val="00B050"/>
                        </a:solidFill>
                        <a:miter lim="800000"/>
                        <a:headEnd/>
                        <a:tailEnd/>
                      </a:ln>
                      <a:effectLst/>
                    </p:spPr>
                  </p:pic>
                </p:oleObj>
              </mc:Fallback>
            </mc:AlternateContent>
          </a:graphicData>
        </a:graphic>
      </p:graphicFrame>
    </p:spTree>
    <p:extLst>
      <p:ext uri="{BB962C8B-B14F-4D97-AF65-F5344CB8AC3E}">
        <p14:creationId xmlns:p14="http://schemas.microsoft.com/office/powerpoint/2010/main" val="26344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6"/>
          <p:cNvSpPr>
            <a:spLocks noGrp="1"/>
          </p:cNvSpPr>
          <p:nvPr>
            <p:ph type="dt" sz="half" idx="10"/>
          </p:nvPr>
        </p:nvSpPr>
        <p:spPr/>
        <p:txBody>
          <a:bodyPr/>
          <a:lstStyle/>
          <a:p>
            <a:r>
              <a:rPr lang="en-US" smtClean="0">
                <a:latin typeface="Comic Sans MS" panose="030F0702030302020204" pitchFamily="66" charset="0"/>
              </a:rPr>
              <a:t>101° Congresso Nazionale di Fisica Roma 2015                           Zeudi Mazzotta</a:t>
            </a:r>
            <a:endParaRPr lang="en-GB">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t>9</a:t>
            </a:fld>
            <a:endParaRPr lang="en-GB">
              <a:latin typeface="Comic Sans MS" panose="030F0702030302020204" pitchFamily="66" charset="0"/>
            </a:endParaRPr>
          </a:p>
        </p:txBody>
      </p:sp>
      <p:sp>
        <p:nvSpPr>
          <p:cNvPr id="29" name="Rettangolo 28"/>
          <p:cNvSpPr/>
          <p:nvPr/>
        </p:nvSpPr>
        <p:spPr>
          <a:xfrm>
            <a:off x="663574" y="224431"/>
            <a:ext cx="7793455" cy="707886"/>
          </a:xfrm>
          <a:prstGeom prst="rect">
            <a:avLst/>
          </a:prstGeom>
        </p:spPr>
        <p:txBody>
          <a:bodyPr wrap="square">
            <a:spAutoFit/>
          </a:bodyPr>
          <a:lstStyle/>
          <a:p>
            <a:pPr algn="ctr"/>
            <a:r>
              <a:rPr lang="it-IT" sz="4000" b="1" dirty="0" err="1" smtClean="0">
                <a:solidFill>
                  <a:schemeClr val="accent1">
                    <a:lumMod val="50000"/>
                  </a:schemeClr>
                </a:solidFill>
                <a:latin typeface="Comic Sans MS" panose="030F0702030302020204" pitchFamily="66" charset="0"/>
              </a:rPr>
              <a:t>Positronium</a:t>
            </a:r>
            <a:r>
              <a:rPr lang="it-IT" sz="4000" b="1" dirty="0" smtClean="0">
                <a:solidFill>
                  <a:schemeClr val="accent1">
                    <a:lumMod val="50000"/>
                  </a:schemeClr>
                </a:solidFill>
                <a:latin typeface="Comic Sans MS" panose="030F0702030302020204" pitchFamily="66" charset="0"/>
              </a:rPr>
              <a:t> </a:t>
            </a:r>
            <a:r>
              <a:rPr lang="it-IT" sz="4000" b="1" dirty="0" err="1" smtClean="0">
                <a:solidFill>
                  <a:schemeClr val="accent1">
                    <a:lumMod val="50000"/>
                  </a:schemeClr>
                </a:solidFill>
                <a:latin typeface="Comic Sans MS" panose="030F0702030302020204" pitchFamily="66" charset="0"/>
              </a:rPr>
              <a:t>atom</a:t>
            </a:r>
            <a:endParaRPr lang="it-IT" sz="4000" b="1" dirty="0">
              <a:solidFill>
                <a:schemeClr val="accent1">
                  <a:lumMod val="50000"/>
                </a:schemeClr>
              </a:solidFill>
              <a:latin typeface="Comic Sans MS" panose="030F0702030302020204" pitchFamily="66" charset="0"/>
            </a:endParaRPr>
          </a:p>
        </p:txBody>
      </p:sp>
      <p:sp>
        <p:nvSpPr>
          <p:cNvPr id="97" name="CasellaDiTesto 96"/>
          <p:cNvSpPr txBox="1"/>
          <p:nvPr/>
        </p:nvSpPr>
        <p:spPr>
          <a:xfrm>
            <a:off x="4580822" y="3522982"/>
            <a:ext cx="2321857" cy="1600438"/>
          </a:xfrm>
          <a:prstGeom prst="rect">
            <a:avLst/>
          </a:prstGeom>
          <a:solidFill>
            <a:schemeClr val="accent1">
              <a:lumMod val="20000"/>
              <a:lumOff val="80000"/>
              <a:alpha val="37000"/>
            </a:schemeClr>
          </a:solidFill>
        </p:spPr>
        <p:txBody>
          <a:bodyPr wrap="square" rtlCol="0">
            <a:spAutoFit/>
          </a:bodyPr>
          <a:lstStyle/>
          <a:p>
            <a:pPr algn="ctr"/>
            <a:r>
              <a:rPr lang="it-IT" sz="2400" b="1" u="sng" dirty="0" smtClean="0">
                <a:solidFill>
                  <a:srgbClr val="C00000"/>
                </a:solidFill>
                <a:latin typeface="Comic Sans MS" panose="030F0702030302020204" pitchFamily="66" charset="0"/>
              </a:rPr>
              <a:t>orto-Ps</a:t>
            </a:r>
          </a:p>
          <a:p>
            <a:pPr algn="ctr"/>
            <a:r>
              <a:rPr lang="it-IT" sz="1600" b="1" u="sng" dirty="0" err="1" smtClean="0">
                <a:latin typeface="Comic Sans MS" panose="030F0702030302020204" pitchFamily="66" charset="0"/>
              </a:rPr>
              <a:t>Triplet</a:t>
            </a:r>
            <a:r>
              <a:rPr lang="it-IT" sz="2000" b="1" u="sng" dirty="0" smtClean="0">
                <a:latin typeface="Comic Sans MS" panose="030F0702030302020204" pitchFamily="66" charset="0"/>
              </a:rPr>
              <a:t> </a:t>
            </a:r>
            <a:r>
              <a:rPr lang="it-IT" sz="1600" b="1" u="sng" dirty="0" smtClean="0">
                <a:latin typeface="Comic Sans MS" panose="030F0702030302020204" pitchFamily="66" charset="0"/>
              </a:rPr>
              <a:t>state</a:t>
            </a:r>
            <a:endParaRPr lang="it-IT" dirty="0">
              <a:latin typeface="Comic Sans MS" panose="030F0702030302020204" pitchFamily="66" charset="0"/>
            </a:endParaRPr>
          </a:p>
          <a:p>
            <a:pPr algn="ctr"/>
            <a:r>
              <a:rPr lang="it-IT" dirty="0" err="1" smtClean="0">
                <a:latin typeface="Comic Sans MS" panose="030F0702030302020204" pitchFamily="66" charset="0"/>
              </a:rPr>
              <a:t>Mean</a:t>
            </a:r>
            <a:r>
              <a:rPr lang="it-IT" dirty="0" smtClean="0">
                <a:latin typeface="Comic Sans MS" panose="030F0702030302020204" pitchFamily="66" charset="0"/>
              </a:rPr>
              <a:t> </a:t>
            </a:r>
            <a:r>
              <a:rPr lang="it-IT" dirty="0" err="1" smtClean="0">
                <a:latin typeface="Comic Sans MS" panose="030F0702030302020204" pitchFamily="66" charset="0"/>
              </a:rPr>
              <a:t>lifetime</a:t>
            </a:r>
            <a:r>
              <a:rPr lang="it-IT" dirty="0" smtClean="0">
                <a:latin typeface="Comic Sans MS" panose="030F0702030302020204" pitchFamily="66" charset="0"/>
              </a:rPr>
              <a:t> </a:t>
            </a:r>
            <a:r>
              <a:rPr lang="it-IT" b="1" dirty="0" smtClean="0">
                <a:solidFill>
                  <a:srgbClr val="A32DA6"/>
                </a:solidFill>
                <a:latin typeface="Comic Sans MS" panose="030F0702030302020204" pitchFamily="66" charset="0"/>
              </a:rPr>
              <a:t>142ns</a:t>
            </a:r>
          </a:p>
          <a:p>
            <a:pPr algn="ctr"/>
            <a:r>
              <a:rPr lang="it-IT" dirty="0" smtClean="0">
                <a:latin typeface="Comic Sans MS" panose="030F0702030302020204" pitchFamily="66" charset="0"/>
              </a:rPr>
              <a:t>3</a:t>
            </a:r>
            <a:r>
              <a:rPr lang="it-IT" dirty="0" smtClean="0">
                <a:latin typeface="Symbol" panose="05050102010706020507" pitchFamily="18" charset="2"/>
              </a:rPr>
              <a:t>g</a:t>
            </a:r>
            <a:r>
              <a:rPr lang="it-IT" dirty="0" smtClean="0">
                <a:latin typeface="Comic Sans MS" panose="030F0702030302020204" pitchFamily="66" charset="0"/>
              </a:rPr>
              <a:t> </a:t>
            </a:r>
            <a:r>
              <a:rPr lang="it-IT" dirty="0" err="1" smtClean="0">
                <a:latin typeface="Comic Sans MS" panose="030F0702030302020204" pitchFamily="66" charset="0"/>
              </a:rPr>
              <a:t>annihilation</a:t>
            </a:r>
            <a:endParaRPr lang="en-GB" dirty="0">
              <a:latin typeface="Symbol" panose="05050102010706020507" pitchFamily="18" charset="2"/>
            </a:endParaRPr>
          </a:p>
        </p:txBody>
      </p:sp>
      <p:sp>
        <p:nvSpPr>
          <p:cNvPr id="120" name="Figura a mano libera 119"/>
          <p:cNvSpPr/>
          <p:nvPr/>
        </p:nvSpPr>
        <p:spPr>
          <a:xfrm rot="8175742">
            <a:off x="2816530" y="3641395"/>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igura a mano libera 120"/>
          <p:cNvSpPr/>
          <p:nvPr/>
        </p:nvSpPr>
        <p:spPr>
          <a:xfrm rot="18946308">
            <a:off x="1800800" y="4564365"/>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CasellaDiTesto 122"/>
          <p:cNvSpPr txBox="1"/>
          <p:nvPr/>
        </p:nvSpPr>
        <p:spPr>
          <a:xfrm>
            <a:off x="3514075" y="3599927"/>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sp>
        <p:nvSpPr>
          <p:cNvPr id="124" name="CasellaDiTesto 123"/>
          <p:cNvSpPr txBox="1"/>
          <p:nvPr/>
        </p:nvSpPr>
        <p:spPr>
          <a:xfrm>
            <a:off x="2458717" y="4487828"/>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sp>
        <p:nvSpPr>
          <p:cNvPr id="134" name="Figura a mano libera 133"/>
          <p:cNvSpPr/>
          <p:nvPr/>
        </p:nvSpPr>
        <p:spPr>
          <a:xfrm rot="2855853">
            <a:off x="6620841" y="3563396"/>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igura a mano libera 134"/>
          <p:cNvSpPr/>
          <p:nvPr/>
        </p:nvSpPr>
        <p:spPr>
          <a:xfrm rot="18221676">
            <a:off x="6589146" y="4775247"/>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CasellaDiTesto 136"/>
          <p:cNvSpPr txBox="1"/>
          <p:nvPr/>
        </p:nvSpPr>
        <p:spPr>
          <a:xfrm>
            <a:off x="7353517" y="3175785"/>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sp>
        <p:nvSpPr>
          <p:cNvPr id="138" name="CasellaDiTesto 137"/>
          <p:cNvSpPr txBox="1"/>
          <p:nvPr/>
        </p:nvSpPr>
        <p:spPr>
          <a:xfrm>
            <a:off x="6840184" y="4446953"/>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sp>
        <p:nvSpPr>
          <p:cNvPr id="140" name="Figura a mano libera 139"/>
          <p:cNvSpPr/>
          <p:nvPr/>
        </p:nvSpPr>
        <p:spPr>
          <a:xfrm rot="10581086">
            <a:off x="7724375" y="4053808"/>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CasellaDiTesto 140"/>
          <p:cNvSpPr txBox="1"/>
          <p:nvPr/>
        </p:nvSpPr>
        <p:spPr>
          <a:xfrm>
            <a:off x="8217995" y="4143343"/>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cxnSp>
        <p:nvCxnSpPr>
          <p:cNvPr id="143" name="Connettore 1 142"/>
          <p:cNvCxnSpPr/>
          <p:nvPr/>
        </p:nvCxnSpPr>
        <p:spPr>
          <a:xfrm>
            <a:off x="4524756" y="2978335"/>
            <a:ext cx="12423" cy="323618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CasellaDiTesto 166"/>
          <p:cNvSpPr txBox="1"/>
          <p:nvPr/>
        </p:nvSpPr>
        <p:spPr>
          <a:xfrm>
            <a:off x="-36690" y="3522982"/>
            <a:ext cx="2198479" cy="1538883"/>
          </a:xfrm>
          <a:prstGeom prst="rect">
            <a:avLst/>
          </a:prstGeom>
          <a:solidFill>
            <a:schemeClr val="accent1">
              <a:lumMod val="20000"/>
              <a:lumOff val="80000"/>
              <a:alpha val="37000"/>
            </a:schemeClr>
          </a:solidFill>
        </p:spPr>
        <p:txBody>
          <a:bodyPr wrap="square" rtlCol="0">
            <a:spAutoFit/>
          </a:bodyPr>
          <a:lstStyle/>
          <a:p>
            <a:pPr algn="ctr"/>
            <a:r>
              <a:rPr lang="it-IT" sz="2400" b="1" u="sng" dirty="0" smtClean="0">
                <a:solidFill>
                  <a:srgbClr val="C00000"/>
                </a:solidFill>
                <a:latin typeface="Comic Sans MS" panose="030F0702030302020204" pitchFamily="66" charset="0"/>
              </a:rPr>
              <a:t>para-Ps</a:t>
            </a:r>
          </a:p>
          <a:p>
            <a:pPr algn="ctr"/>
            <a:r>
              <a:rPr lang="it-IT" sz="1600" b="1" u="sng" dirty="0" err="1" smtClean="0">
                <a:latin typeface="Comic Sans MS" panose="030F0702030302020204" pitchFamily="66" charset="0"/>
              </a:rPr>
              <a:t>Singlet</a:t>
            </a:r>
            <a:r>
              <a:rPr lang="it-IT" sz="1600" b="1" u="sng" dirty="0" smtClean="0">
                <a:latin typeface="Comic Sans MS" panose="030F0702030302020204" pitchFamily="66" charset="0"/>
              </a:rPr>
              <a:t> state</a:t>
            </a:r>
            <a:endParaRPr lang="it-IT" dirty="0">
              <a:latin typeface="Comic Sans MS" panose="030F0702030302020204" pitchFamily="66" charset="0"/>
            </a:endParaRPr>
          </a:p>
          <a:p>
            <a:pPr algn="ctr"/>
            <a:r>
              <a:rPr lang="it-IT" dirty="0" err="1" smtClean="0">
                <a:latin typeface="Comic Sans MS" panose="030F0702030302020204" pitchFamily="66" charset="0"/>
              </a:rPr>
              <a:t>Mean</a:t>
            </a:r>
            <a:r>
              <a:rPr lang="it-IT" dirty="0" smtClean="0">
                <a:latin typeface="Comic Sans MS" panose="030F0702030302020204" pitchFamily="66" charset="0"/>
              </a:rPr>
              <a:t> </a:t>
            </a:r>
            <a:r>
              <a:rPr lang="it-IT" dirty="0" err="1" smtClean="0">
                <a:latin typeface="Comic Sans MS" panose="030F0702030302020204" pitchFamily="66" charset="0"/>
              </a:rPr>
              <a:t>lifetime</a:t>
            </a:r>
            <a:r>
              <a:rPr lang="it-IT" dirty="0" smtClean="0">
                <a:latin typeface="Comic Sans MS" panose="030F0702030302020204" pitchFamily="66" charset="0"/>
              </a:rPr>
              <a:t> </a:t>
            </a:r>
            <a:r>
              <a:rPr lang="it-IT" b="1" dirty="0" smtClean="0">
                <a:solidFill>
                  <a:srgbClr val="A32DA6"/>
                </a:solidFill>
                <a:latin typeface="Comic Sans MS" panose="030F0702030302020204" pitchFamily="66" charset="0"/>
              </a:rPr>
              <a:t>0,125ns</a:t>
            </a:r>
          </a:p>
          <a:p>
            <a:pPr algn="ctr"/>
            <a:r>
              <a:rPr lang="it-IT" dirty="0" smtClean="0">
                <a:latin typeface="Comic Sans MS" panose="030F0702030302020204" pitchFamily="66" charset="0"/>
              </a:rPr>
              <a:t>2</a:t>
            </a:r>
            <a:r>
              <a:rPr lang="it-IT" dirty="0" smtClean="0">
                <a:latin typeface="Symbol" panose="05050102010706020507" pitchFamily="18" charset="2"/>
              </a:rPr>
              <a:t>g</a:t>
            </a:r>
            <a:r>
              <a:rPr lang="it-IT" dirty="0" smtClean="0">
                <a:latin typeface="Comic Sans MS" panose="030F0702030302020204" pitchFamily="66" charset="0"/>
              </a:rPr>
              <a:t> </a:t>
            </a:r>
            <a:r>
              <a:rPr lang="it-IT" dirty="0" err="1" smtClean="0">
                <a:latin typeface="Comic Sans MS" panose="030F0702030302020204" pitchFamily="66" charset="0"/>
              </a:rPr>
              <a:t>annihilation</a:t>
            </a:r>
            <a:endParaRPr lang="en-GB" dirty="0">
              <a:latin typeface="Symbol" panose="05050102010706020507" pitchFamily="18" charset="2"/>
            </a:endParaRPr>
          </a:p>
        </p:txBody>
      </p:sp>
      <p:sp>
        <p:nvSpPr>
          <p:cNvPr id="170" name="CasellaDiTesto 169"/>
          <p:cNvSpPr txBox="1"/>
          <p:nvPr/>
        </p:nvSpPr>
        <p:spPr>
          <a:xfrm>
            <a:off x="628651" y="5459805"/>
            <a:ext cx="2786126" cy="584775"/>
          </a:xfrm>
          <a:prstGeom prst="rect">
            <a:avLst/>
          </a:prstGeom>
          <a:noFill/>
        </p:spPr>
        <p:txBody>
          <a:bodyPr wrap="square" rtlCol="0">
            <a:spAutoFit/>
          </a:bodyPr>
          <a:lstStyle/>
          <a:p>
            <a:r>
              <a:rPr lang="it-IT" sz="3200" u="sng" dirty="0" smtClean="0">
                <a:latin typeface="Symbol" panose="05050102010706020507" pitchFamily="18" charset="2"/>
              </a:rPr>
              <a:t>g</a:t>
            </a:r>
            <a:r>
              <a:rPr lang="it-IT" sz="3200" u="sng" dirty="0" smtClean="0">
                <a:latin typeface="Comic Sans MS" panose="030F0702030302020204" pitchFamily="66" charset="0"/>
              </a:rPr>
              <a:t> </a:t>
            </a:r>
            <a:r>
              <a:rPr lang="it-IT" sz="2000" u="sng" dirty="0" err="1" smtClean="0">
                <a:latin typeface="Comic Sans MS" panose="030F0702030302020204" pitchFamily="66" charset="0"/>
              </a:rPr>
              <a:t>Energies</a:t>
            </a:r>
            <a:r>
              <a:rPr lang="it-IT" sz="2000" u="sng" dirty="0" smtClean="0">
                <a:latin typeface="Comic Sans MS" panose="030F0702030302020204" pitchFamily="66" charset="0"/>
              </a:rPr>
              <a:t> = 511keV</a:t>
            </a:r>
            <a:endParaRPr lang="en-GB" sz="4000" u="sng" dirty="0">
              <a:latin typeface="Symbol" panose="05050102010706020507" pitchFamily="18" charset="2"/>
            </a:endParaRPr>
          </a:p>
        </p:txBody>
      </p:sp>
      <p:sp>
        <p:nvSpPr>
          <p:cNvPr id="171" name="CasellaDiTesto 170"/>
          <p:cNvSpPr txBox="1"/>
          <p:nvPr/>
        </p:nvSpPr>
        <p:spPr>
          <a:xfrm>
            <a:off x="5491944" y="5433390"/>
            <a:ext cx="2677498" cy="584775"/>
          </a:xfrm>
          <a:prstGeom prst="rect">
            <a:avLst/>
          </a:prstGeom>
          <a:noFill/>
        </p:spPr>
        <p:txBody>
          <a:bodyPr wrap="square" rtlCol="0">
            <a:spAutoFit/>
          </a:bodyPr>
          <a:lstStyle/>
          <a:p>
            <a:r>
              <a:rPr lang="it-IT" sz="3200" u="sng" dirty="0" smtClean="0">
                <a:latin typeface="Symbol" panose="05050102010706020507" pitchFamily="18" charset="2"/>
              </a:rPr>
              <a:t>g</a:t>
            </a:r>
            <a:r>
              <a:rPr lang="it-IT" sz="3200" u="sng" dirty="0" smtClean="0">
                <a:latin typeface="Comic Sans MS" panose="030F0702030302020204" pitchFamily="66" charset="0"/>
              </a:rPr>
              <a:t> </a:t>
            </a:r>
            <a:r>
              <a:rPr lang="it-IT" sz="2000" u="sng" dirty="0" err="1" smtClean="0">
                <a:latin typeface="Comic Sans MS" panose="030F0702030302020204" pitchFamily="66" charset="0"/>
              </a:rPr>
              <a:t>Energies</a:t>
            </a:r>
            <a:r>
              <a:rPr lang="it-IT" sz="2000" u="sng" dirty="0" smtClean="0">
                <a:latin typeface="Comic Sans MS" panose="030F0702030302020204" pitchFamily="66" charset="0"/>
              </a:rPr>
              <a:t> &lt; 511keV</a:t>
            </a:r>
            <a:endParaRPr lang="en-GB" sz="4000" u="sng" dirty="0">
              <a:latin typeface="Symbol" panose="05050102010706020507" pitchFamily="18" charset="2"/>
            </a:endParaRPr>
          </a:p>
        </p:txBody>
      </p:sp>
      <p:pic>
        <p:nvPicPr>
          <p:cNvPr id="179" name="Immagine 178"/>
          <p:cNvPicPr>
            <a:picLocks noChangeAspect="1"/>
          </p:cNvPicPr>
          <p:nvPr/>
        </p:nvPicPr>
        <p:blipFill>
          <a:blip r:embed="rId3"/>
          <a:stretch>
            <a:fillRect/>
          </a:stretch>
        </p:blipFill>
        <p:spPr>
          <a:xfrm>
            <a:off x="2646463" y="3932292"/>
            <a:ext cx="645241" cy="677503"/>
          </a:xfrm>
          <a:prstGeom prst="rect">
            <a:avLst/>
          </a:prstGeom>
        </p:spPr>
      </p:pic>
      <p:pic>
        <p:nvPicPr>
          <p:cNvPr id="180" name="Immagine 179"/>
          <p:cNvPicPr>
            <a:picLocks noChangeAspect="1"/>
          </p:cNvPicPr>
          <p:nvPr/>
        </p:nvPicPr>
        <p:blipFill>
          <a:blip r:embed="rId3"/>
          <a:stretch>
            <a:fillRect/>
          </a:stretch>
        </p:blipFill>
        <p:spPr>
          <a:xfrm>
            <a:off x="7300361" y="3938734"/>
            <a:ext cx="645241" cy="677503"/>
          </a:xfrm>
          <a:prstGeom prst="rect">
            <a:avLst/>
          </a:prstGeom>
        </p:spPr>
      </p:pic>
      <p:pic>
        <p:nvPicPr>
          <p:cNvPr id="193" name="Immagine 192"/>
          <p:cNvPicPr>
            <a:picLocks noChangeAspect="1"/>
          </p:cNvPicPr>
          <p:nvPr/>
        </p:nvPicPr>
        <p:blipFill rotWithShape="1">
          <a:blip r:embed="rId4"/>
          <a:srcRect b="5983"/>
          <a:stretch/>
        </p:blipFill>
        <p:spPr>
          <a:xfrm>
            <a:off x="959730" y="1434175"/>
            <a:ext cx="2561996" cy="1469445"/>
          </a:xfrm>
          <a:prstGeom prst="rect">
            <a:avLst/>
          </a:prstGeom>
        </p:spPr>
      </p:pic>
      <mc:AlternateContent xmlns:mc="http://schemas.openxmlformats.org/markup-compatibility/2006" xmlns:a14="http://schemas.microsoft.com/office/drawing/2010/main">
        <mc:Choice Requires="a14">
          <p:sp>
            <p:nvSpPr>
              <p:cNvPr id="204" name="CasellaDiTesto 203"/>
              <p:cNvSpPr txBox="1"/>
              <p:nvPr/>
            </p:nvSpPr>
            <p:spPr>
              <a:xfrm>
                <a:off x="5544558" y="1597500"/>
                <a:ext cx="2047740" cy="9382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3200" b="0" i="1" smtClean="0">
                              <a:solidFill>
                                <a:schemeClr val="tx1"/>
                              </a:solidFill>
                              <a:latin typeface="Cambria Math" panose="02040503050406030204" pitchFamily="18" charset="0"/>
                            </a:rPr>
                          </m:ctrlPr>
                        </m:sSubPr>
                        <m:e>
                          <m:r>
                            <a:rPr lang="it-IT" sz="3200" b="0" i="1" smtClean="0">
                              <a:solidFill>
                                <a:schemeClr val="tx1"/>
                              </a:solidFill>
                              <a:latin typeface="Cambria Math" panose="02040503050406030204" pitchFamily="18" charset="0"/>
                            </a:rPr>
                            <m:t>𝐸</m:t>
                          </m:r>
                        </m:e>
                        <m:sub>
                          <m:r>
                            <a:rPr lang="it-IT" sz="3200" b="0" i="1" smtClean="0">
                              <a:solidFill>
                                <a:schemeClr val="tx1"/>
                              </a:solidFill>
                              <a:latin typeface="Cambria Math" panose="02040503050406030204" pitchFamily="18" charset="0"/>
                            </a:rPr>
                            <m:t>𝑃</m:t>
                          </m:r>
                          <m:sSub>
                            <m:sSubPr>
                              <m:ctrlPr>
                                <a:rPr lang="it-IT" sz="3200" b="0" i="1" smtClean="0">
                                  <a:solidFill>
                                    <a:schemeClr val="tx1"/>
                                  </a:solidFill>
                                  <a:latin typeface="Cambria Math" panose="02040503050406030204" pitchFamily="18" charset="0"/>
                                </a:rPr>
                              </m:ctrlPr>
                            </m:sSubPr>
                            <m:e>
                              <m:r>
                                <a:rPr lang="it-IT" sz="3200" b="0" i="1" smtClean="0">
                                  <a:solidFill>
                                    <a:schemeClr val="tx1"/>
                                  </a:solidFill>
                                  <a:latin typeface="Cambria Math" panose="02040503050406030204" pitchFamily="18" charset="0"/>
                                </a:rPr>
                                <m:t>𝑠</m:t>
                              </m:r>
                            </m:e>
                            <m:sub>
                              <m:r>
                                <a:rPr lang="it-IT" sz="3200" b="0" i="1" smtClean="0">
                                  <a:solidFill>
                                    <a:schemeClr val="tx1"/>
                                  </a:solidFill>
                                  <a:latin typeface="Cambria Math" panose="02040503050406030204" pitchFamily="18" charset="0"/>
                                </a:rPr>
                                <m:t>𝑛</m:t>
                              </m:r>
                            </m:sub>
                          </m:sSub>
                        </m:sub>
                      </m:sSub>
                      <m:r>
                        <a:rPr lang="it-IT" sz="3200" b="0" i="1" smtClean="0">
                          <a:solidFill>
                            <a:schemeClr val="tx1"/>
                          </a:solidFill>
                          <a:latin typeface="Cambria Math" panose="02040503050406030204" pitchFamily="18" charset="0"/>
                        </a:rPr>
                        <m:t>=</m:t>
                      </m:r>
                      <m:f>
                        <m:fPr>
                          <m:ctrlPr>
                            <a:rPr lang="it-IT" sz="3200" b="0" i="1" smtClean="0">
                              <a:solidFill>
                                <a:schemeClr val="tx1"/>
                              </a:solidFill>
                              <a:latin typeface="Cambria Math" panose="02040503050406030204" pitchFamily="18" charset="0"/>
                            </a:rPr>
                          </m:ctrlPr>
                        </m:fPr>
                        <m:num>
                          <m:sSub>
                            <m:sSubPr>
                              <m:ctrlPr>
                                <a:rPr lang="it-IT" sz="3200" b="0" i="1" smtClean="0">
                                  <a:solidFill>
                                    <a:schemeClr val="tx1"/>
                                  </a:solidFill>
                                  <a:latin typeface="Cambria Math" panose="02040503050406030204" pitchFamily="18" charset="0"/>
                                </a:rPr>
                              </m:ctrlPr>
                            </m:sSubPr>
                            <m:e>
                              <m:r>
                                <a:rPr lang="it-IT" sz="3200" b="0" i="1" smtClean="0">
                                  <a:solidFill>
                                    <a:schemeClr val="tx1"/>
                                  </a:solidFill>
                                  <a:latin typeface="Cambria Math" panose="02040503050406030204" pitchFamily="18" charset="0"/>
                                </a:rPr>
                                <m:t>𝐸</m:t>
                              </m:r>
                            </m:e>
                            <m:sub>
                              <m:sSub>
                                <m:sSubPr>
                                  <m:ctrlPr>
                                    <a:rPr lang="it-IT" sz="3200" b="0" i="1" smtClean="0">
                                      <a:solidFill>
                                        <a:schemeClr val="tx1"/>
                                      </a:solidFill>
                                      <a:latin typeface="Cambria Math" panose="02040503050406030204" pitchFamily="18" charset="0"/>
                                    </a:rPr>
                                  </m:ctrlPr>
                                </m:sSubPr>
                                <m:e>
                                  <m:r>
                                    <a:rPr lang="it-IT" sz="3200" b="0" i="1" smtClean="0">
                                      <a:solidFill>
                                        <a:schemeClr val="tx1"/>
                                      </a:solidFill>
                                      <a:latin typeface="Cambria Math" panose="02040503050406030204" pitchFamily="18" charset="0"/>
                                    </a:rPr>
                                    <m:t>𝐻</m:t>
                                  </m:r>
                                </m:e>
                                <m:sub>
                                  <m:r>
                                    <a:rPr lang="it-IT" sz="3200" b="0" i="1" smtClean="0">
                                      <a:solidFill>
                                        <a:schemeClr val="tx1"/>
                                      </a:solidFill>
                                      <a:latin typeface="Cambria Math" panose="02040503050406030204" pitchFamily="18" charset="0"/>
                                    </a:rPr>
                                    <m:t>𝑛</m:t>
                                  </m:r>
                                </m:sub>
                              </m:sSub>
                            </m:sub>
                          </m:sSub>
                        </m:num>
                        <m:den>
                          <m:r>
                            <a:rPr lang="it-IT" sz="3200" b="0" i="1" smtClean="0">
                              <a:solidFill>
                                <a:schemeClr val="tx1"/>
                              </a:solidFill>
                              <a:latin typeface="Cambria Math" panose="02040503050406030204" pitchFamily="18" charset="0"/>
                            </a:rPr>
                            <m:t>2</m:t>
                          </m:r>
                        </m:den>
                      </m:f>
                    </m:oMath>
                  </m:oMathPara>
                </a14:m>
                <a:endParaRPr lang="en-GB" sz="3200" dirty="0">
                  <a:solidFill>
                    <a:schemeClr val="tx1"/>
                  </a:solidFill>
                </a:endParaRPr>
              </a:p>
            </p:txBody>
          </p:sp>
        </mc:Choice>
        <mc:Fallback xmlns="">
          <p:sp>
            <p:nvSpPr>
              <p:cNvPr id="204" name="CasellaDiTesto 203"/>
              <p:cNvSpPr txBox="1">
                <a:spLocks noRot="1" noChangeAspect="1" noMove="1" noResize="1" noEditPoints="1" noAdjustHandles="1" noChangeArrowheads="1" noChangeShapeType="1" noTextEdit="1"/>
              </p:cNvSpPr>
              <p:nvPr/>
            </p:nvSpPr>
            <p:spPr>
              <a:xfrm>
                <a:off x="5544558" y="1597500"/>
                <a:ext cx="2047740" cy="938206"/>
              </a:xfrm>
              <a:prstGeom prst="rect">
                <a:avLst/>
              </a:prstGeom>
              <a:blipFill rotWithShape="0">
                <a:blip r:embed="rId5"/>
                <a:stretch>
                  <a:fillRect/>
                </a:stretch>
              </a:blipFill>
            </p:spPr>
            <p:txBody>
              <a:bodyPr/>
              <a:lstStyle/>
              <a:p>
                <a:r>
                  <a:rPr lang="en-GB">
                    <a:noFill/>
                  </a:rPr>
                  <a:t> </a:t>
                </a:r>
              </a:p>
            </p:txBody>
          </p:sp>
        </mc:Fallback>
      </mc:AlternateContent>
      <p:sp>
        <p:nvSpPr>
          <p:cNvPr id="205" name="CasellaDiTesto 204"/>
          <p:cNvSpPr txBox="1"/>
          <p:nvPr/>
        </p:nvSpPr>
        <p:spPr>
          <a:xfrm>
            <a:off x="5095626" y="1074280"/>
            <a:ext cx="3419724" cy="523220"/>
          </a:xfrm>
          <a:prstGeom prst="rect">
            <a:avLst/>
          </a:prstGeom>
          <a:noFill/>
        </p:spPr>
        <p:txBody>
          <a:bodyPr wrap="square" rtlCol="0">
            <a:spAutoFit/>
          </a:bodyPr>
          <a:lstStyle/>
          <a:p>
            <a:r>
              <a:rPr lang="it-IT" sz="2800" b="1" dirty="0" smtClean="0">
                <a:solidFill>
                  <a:schemeClr val="accent1">
                    <a:lumMod val="75000"/>
                  </a:schemeClr>
                </a:solidFill>
                <a:latin typeface="Comic Sans MS" panose="030F0702030302020204" pitchFamily="66" charset="0"/>
              </a:rPr>
              <a:t>Ps n-</a:t>
            </a:r>
            <a:r>
              <a:rPr lang="it-IT" sz="2800" b="1" dirty="0" err="1" smtClean="0">
                <a:solidFill>
                  <a:schemeClr val="accent1">
                    <a:lumMod val="75000"/>
                  </a:schemeClr>
                </a:solidFill>
                <a:latin typeface="Comic Sans MS" panose="030F0702030302020204" pitchFamily="66" charset="0"/>
              </a:rPr>
              <a:t>level</a:t>
            </a:r>
            <a:r>
              <a:rPr lang="it-IT" sz="2800" b="1" dirty="0" smtClean="0">
                <a:solidFill>
                  <a:schemeClr val="accent1">
                    <a:lumMod val="75000"/>
                  </a:schemeClr>
                </a:solidFill>
                <a:latin typeface="Comic Sans MS" panose="030F0702030302020204" pitchFamily="66" charset="0"/>
              </a:rPr>
              <a:t> </a:t>
            </a:r>
            <a:r>
              <a:rPr lang="it-IT" sz="2800" b="1" dirty="0" err="1" smtClean="0">
                <a:solidFill>
                  <a:schemeClr val="accent1">
                    <a:lumMod val="75000"/>
                  </a:schemeClr>
                </a:solidFill>
                <a:latin typeface="Comic Sans MS" panose="030F0702030302020204" pitchFamily="66" charset="0"/>
              </a:rPr>
              <a:t>energy</a:t>
            </a:r>
            <a:endParaRPr lang="en-GB" sz="2800" b="1" dirty="0">
              <a:solidFill>
                <a:schemeClr val="accent1">
                  <a:lumMod val="75000"/>
                </a:schemeClr>
              </a:solidFill>
              <a:latin typeface="Comic Sans MS" panose="030F0702030302020204" pitchFamily="66" charset="0"/>
            </a:endParaRPr>
          </a:p>
        </p:txBody>
      </p:sp>
      <p:sp>
        <p:nvSpPr>
          <p:cNvPr id="207" name="Rettangolo 206"/>
          <p:cNvSpPr/>
          <p:nvPr/>
        </p:nvSpPr>
        <p:spPr>
          <a:xfrm>
            <a:off x="0" y="2978335"/>
            <a:ext cx="9144000" cy="323618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p:cNvSpPr/>
          <p:nvPr/>
        </p:nvSpPr>
        <p:spPr>
          <a:xfrm>
            <a:off x="940533" y="984418"/>
            <a:ext cx="2600392" cy="400110"/>
          </a:xfrm>
          <a:prstGeom prst="rect">
            <a:avLst/>
          </a:prstGeom>
        </p:spPr>
        <p:txBody>
          <a:bodyPr wrap="none">
            <a:spAutoFit/>
          </a:bodyPr>
          <a:lstStyle/>
          <a:p>
            <a:pPr algn="ctr"/>
            <a:r>
              <a:rPr lang="it-IT" sz="2000" u="sng" dirty="0" err="1" smtClean="0">
                <a:latin typeface="Comic Sans MS" panose="030F0702030302020204" pitchFamily="66" charset="0"/>
              </a:rPr>
              <a:t>Purely</a:t>
            </a:r>
            <a:r>
              <a:rPr lang="it-IT" sz="2000" u="sng" dirty="0" smtClean="0">
                <a:latin typeface="Comic Sans MS" panose="030F0702030302020204" pitchFamily="66" charset="0"/>
              </a:rPr>
              <a:t> </a:t>
            </a:r>
            <a:r>
              <a:rPr lang="it-IT" sz="2000" u="sng" dirty="0" err="1" smtClean="0">
                <a:latin typeface="Comic Sans MS" panose="030F0702030302020204" pitchFamily="66" charset="0"/>
              </a:rPr>
              <a:t>leptonic</a:t>
            </a:r>
            <a:r>
              <a:rPr lang="it-IT" sz="2000" u="sng" dirty="0" smtClean="0">
                <a:latin typeface="Comic Sans MS" panose="030F0702030302020204" pitchFamily="66" charset="0"/>
              </a:rPr>
              <a:t> </a:t>
            </a:r>
            <a:r>
              <a:rPr lang="it-IT" sz="2000" u="sng" dirty="0" err="1" smtClean="0">
                <a:latin typeface="Comic Sans MS" panose="030F0702030302020204" pitchFamily="66" charset="0"/>
              </a:rPr>
              <a:t>atom</a:t>
            </a:r>
            <a:endParaRPr lang="it-IT" sz="2000" dirty="0">
              <a:latin typeface="Comic Sans MS" panose="030F0702030302020204" pitchFamily="66" charset="0"/>
            </a:endParaRPr>
          </a:p>
        </p:txBody>
      </p:sp>
    </p:spTree>
    <p:extLst>
      <p:ext uri="{BB962C8B-B14F-4D97-AF65-F5344CB8AC3E}">
        <p14:creationId xmlns:p14="http://schemas.microsoft.com/office/powerpoint/2010/main" val="210744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p:cTn id="7" dur="500" fill="hold"/>
                                        <p:tgtEl>
                                          <p:spTgt spid="179"/>
                                        </p:tgtEl>
                                        <p:attrNameLst>
                                          <p:attrName>ppt_w</p:attrName>
                                        </p:attrNameLst>
                                      </p:cBhvr>
                                      <p:tavLst>
                                        <p:tav tm="0">
                                          <p:val>
                                            <p:fltVal val="0"/>
                                          </p:val>
                                        </p:tav>
                                        <p:tav tm="100000">
                                          <p:val>
                                            <p:strVal val="#ppt_w"/>
                                          </p:val>
                                        </p:tav>
                                      </p:tavLst>
                                    </p:anim>
                                    <p:anim calcmode="lin" valueType="num">
                                      <p:cBhvr>
                                        <p:cTn id="8" dur="500" fill="hold"/>
                                        <p:tgtEl>
                                          <p:spTgt spid="179"/>
                                        </p:tgtEl>
                                        <p:attrNameLst>
                                          <p:attrName>ppt_h</p:attrName>
                                        </p:attrNameLst>
                                      </p:cBhvr>
                                      <p:tavLst>
                                        <p:tav tm="0">
                                          <p:val>
                                            <p:fltVal val="0"/>
                                          </p:val>
                                        </p:tav>
                                        <p:tav tm="100000">
                                          <p:val>
                                            <p:strVal val="#ppt_h"/>
                                          </p:val>
                                        </p:tav>
                                      </p:tavLst>
                                    </p:anim>
                                    <p:animEffect transition="in" filter="fade">
                                      <p:cBhvr>
                                        <p:cTn id="9" dur="500"/>
                                        <p:tgtEl>
                                          <p:spTgt spid="17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wipe(left)">
                                      <p:cBhvr>
                                        <p:cTn id="13" dur="1000"/>
                                        <p:tgtEl>
                                          <p:spTgt spid="12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wipe(right)">
                                      <p:cBhvr>
                                        <p:cTn id="16" dur="1000"/>
                                        <p:tgtEl>
                                          <p:spTgt spid="121"/>
                                        </p:tgtEl>
                                      </p:cBhvr>
                                    </p:animEffect>
                                  </p:childTnLst>
                                </p:cTn>
                              </p:par>
                              <p:par>
                                <p:cTn id="17" presetID="1" presetClass="entr" presetSubtype="0" fill="hold" nodeType="with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80"/>
                                        </p:tgtEl>
                                        <p:attrNameLst>
                                          <p:attrName>style.visibility</p:attrName>
                                        </p:attrNameLst>
                                      </p:cBhvr>
                                      <p:to>
                                        <p:strVal val="visible"/>
                                      </p:to>
                                    </p:set>
                                    <p:anim calcmode="lin" valueType="num">
                                      <p:cBhvr>
                                        <p:cTn id="30" dur="500" fill="hold"/>
                                        <p:tgtEl>
                                          <p:spTgt spid="180"/>
                                        </p:tgtEl>
                                        <p:attrNameLst>
                                          <p:attrName>ppt_w</p:attrName>
                                        </p:attrNameLst>
                                      </p:cBhvr>
                                      <p:tavLst>
                                        <p:tav tm="0">
                                          <p:val>
                                            <p:fltVal val="0"/>
                                          </p:val>
                                        </p:tav>
                                        <p:tav tm="100000">
                                          <p:val>
                                            <p:strVal val="#ppt_w"/>
                                          </p:val>
                                        </p:tav>
                                      </p:tavLst>
                                    </p:anim>
                                    <p:anim calcmode="lin" valueType="num">
                                      <p:cBhvr>
                                        <p:cTn id="31" dur="500" fill="hold"/>
                                        <p:tgtEl>
                                          <p:spTgt spid="180"/>
                                        </p:tgtEl>
                                        <p:attrNameLst>
                                          <p:attrName>ppt_h</p:attrName>
                                        </p:attrNameLst>
                                      </p:cBhvr>
                                      <p:tavLst>
                                        <p:tav tm="0">
                                          <p:val>
                                            <p:fltVal val="0"/>
                                          </p:val>
                                        </p:tav>
                                        <p:tav tm="100000">
                                          <p:val>
                                            <p:strVal val="#ppt_h"/>
                                          </p:val>
                                        </p:tav>
                                      </p:tavLst>
                                    </p:anim>
                                    <p:animEffect transition="in" filter="fade">
                                      <p:cBhvr>
                                        <p:cTn id="32" dur="500"/>
                                        <p:tgtEl>
                                          <p:spTgt spid="180"/>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134"/>
                                        </p:tgtEl>
                                        <p:attrNameLst>
                                          <p:attrName>style.visibility</p:attrName>
                                        </p:attrNameLst>
                                      </p:cBhvr>
                                      <p:to>
                                        <p:strVal val="visible"/>
                                      </p:to>
                                    </p:set>
                                    <p:animEffect transition="in" filter="wipe(down)">
                                      <p:cBhvr>
                                        <p:cTn id="36" dur="500"/>
                                        <p:tgtEl>
                                          <p:spTgt spid="13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wipe(right)">
                                      <p:cBhvr>
                                        <p:cTn id="39" dur="500"/>
                                        <p:tgtEl>
                                          <p:spTgt spid="13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wipe(left)">
                                      <p:cBhvr>
                                        <p:cTn id="42" dur="500"/>
                                        <p:tgtEl>
                                          <p:spTgt spid="140"/>
                                        </p:tgtEl>
                                      </p:cBhvr>
                                    </p:animEffect>
                                  </p:childTnLst>
                                </p:cTn>
                              </p:par>
                              <p:par>
                                <p:cTn id="43" presetID="1" presetClass="entr" presetSubtype="0" fill="hold" nodeType="withEffect">
                                  <p:stCondLst>
                                    <p:cond delay="0"/>
                                  </p:stCondLst>
                                  <p:childTnLst>
                                    <p:set>
                                      <p:cBhvr>
                                        <p:cTn id="44" dur="1" fill="hold">
                                          <p:stCondLst>
                                            <p:cond delay="0"/>
                                          </p:stCondLst>
                                        </p:cTn>
                                        <p:tgtEl>
                                          <p:spTgt spid="97">
                                            <p:txEl>
                                              <p:pRg st="3" end="3"/>
                                            </p:txEl>
                                          </p:spTgt>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14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3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3" grpId="0"/>
      <p:bldP spid="124" grpId="0"/>
      <p:bldP spid="134" grpId="0" animBg="1"/>
      <p:bldP spid="135" grpId="0" animBg="1"/>
      <p:bldP spid="137" grpId="0"/>
      <p:bldP spid="138" grpId="0"/>
      <p:bldP spid="140" grpId="0" animBg="1"/>
      <p:bldP spid="141" grpId="0"/>
      <p:bldP spid="170" grpId="0"/>
      <p:bldP spid="171" grpId="0"/>
    </p:bld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23142</TotalTime>
  <Words>2825</Words>
  <Application>Microsoft Office PowerPoint</Application>
  <PresentationFormat>Presentazione su schermo (4:3)</PresentationFormat>
  <Paragraphs>416</Paragraphs>
  <Slides>29</Slides>
  <Notes>29</Notes>
  <HiddenSlides>0</HiddenSlides>
  <MMClips>0</MMClips>
  <ScaleCrop>false</ScaleCrop>
  <HeadingPairs>
    <vt:vector size="8" baseType="variant">
      <vt:variant>
        <vt:lpstr>Caratteri utilizzati</vt:lpstr>
      </vt:variant>
      <vt:variant>
        <vt:i4>14</vt:i4>
      </vt:variant>
      <vt:variant>
        <vt:lpstr>Tema</vt:lpstr>
      </vt:variant>
      <vt:variant>
        <vt:i4>1</vt:i4>
      </vt:variant>
      <vt:variant>
        <vt:lpstr>Server OLE incorporati</vt:lpstr>
      </vt:variant>
      <vt:variant>
        <vt:i4>2</vt:i4>
      </vt:variant>
      <vt:variant>
        <vt:lpstr>Titoli diapositive</vt:lpstr>
      </vt:variant>
      <vt:variant>
        <vt:i4>29</vt:i4>
      </vt:variant>
    </vt:vector>
  </HeadingPairs>
  <TitlesOfParts>
    <vt:vector size="46" baseType="lpstr">
      <vt:lpstr>ＭＳ Ｐゴシック</vt:lpstr>
      <vt:lpstr>AdvGulliv-R</vt:lpstr>
      <vt:lpstr>Arial</vt:lpstr>
      <vt:lpstr>Calibri</vt:lpstr>
      <vt:lpstr>Calibri Light</vt:lpstr>
      <vt:lpstr>Cambria Math</vt:lpstr>
      <vt:lpstr>Comic Sans MS</vt:lpstr>
      <vt:lpstr>Helvetica Neue</vt:lpstr>
      <vt:lpstr>Helvetica Neue Light</vt:lpstr>
      <vt:lpstr>Impact</vt:lpstr>
      <vt:lpstr>Symbol</vt:lpstr>
      <vt:lpstr>Times New Roman</vt:lpstr>
      <vt:lpstr>Times-Roman</vt:lpstr>
      <vt:lpstr>Wingdings</vt:lpstr>
      <vt:lpstr>Tema di Office</vt:lpstr>
      <vt:lpstr>Graph</vt:lpstr>
      <vt:lpstr>Equazione</vt:lpstr>
      <vt:lpstr>Antimatter freefall: The AEg ̅IS experiment at CERN</vt:lpstr>
      <vt:lpstr>OUTLINE</vt:lpstr>
      <vt:lpstr>The physics of the AEgIS experiment </vt:lpstr>
      <vt:lpstr>Presentazione standard di PowerPoint</vt:lpstr>
      <vt:lpstr>Presentazione standard di PowerPoint</vt:lpstr>
      <vt:lpstr>Presentazione standard di PowerPoint</vt:lpstr>
      <vt:lpstr>The main goal of AEgIS</vt:lpstr>
      <vt:lpstr>Antihydrogen production</vt:lpstr>
      <vt:lpstr>Presentazione standard di PowerPoint</vt:lpstr>
      <vt:lpstr>AEgIS in short</vt:lpstr>
      <vt:lpstr>AEgIS in short</vt:lpstr>
      <vt:lpstr>AEgIS in short</vt:lpstr>
      <vt:lpstr>AEgIS in short</vt:lpstr>
      <vt:lpstr>AEgIS in short</vt:lpstr>
      <vt:lpstr>AEgIS in short</vt:lpstr>
      <vt:lpstr>Role of Positronium in AEgIS</vt:lpstr>
      <vt:lpstr>Presentazione standard di PowerPoint</vt:lpstr>
      <vt:lpstr>Presentazione standard di PowerPoint</vt:lpstr>
      <vt:lpstr>Positronium laser excitation and detection</vt:lpstr>
      <vt:lpstr>AEgIS Ps Rydberg laser excitation strategy</vt:lpstr>
      <vt:lpstr>Current status for Positronium and antiprotons</vt:lpstr>
      <vt:lpstr>Presentazione standard di PowerPoint</vt:lpstr>
      <vt:lpstr>Presentazione standard di PowerPoint</vt:lpstr>
      <vt:lpstr>Presentazione standard di PowerPoint</vt:lpstr>
      <vt:lpstr>Presentazione standard di PowerPoint</vt:lpstr>
      <vt:lpstr>Thank you for your attention</vt:lpstr>
      <vt:lpstr>1.The lasers</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Positronium spectroscopy in the AEgIS experiment</dc:title>
  <dc:creator>Zeudi Mazzotta</dc:creator>
  <cp:lastModifiedBy>Zeudi Mazzotta</cp:lastModifiedBy>
  <cp:revision>314</cp:revision>
  <cp:lastPrinted>2015-07-31T15:34:59Z</cp:lastPrinted>
  <dcterms:created xsi:type="dcterms:W3CDTF">2015-04-14T11:45:20Z</dcterms:created>
  <dcterms:modified xsi:type="dcterms:W3CDTF">2015-09-21T09:49:58Z</dcterms:modified>
</cp:coreProperties>
</file>