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88" r:id="rId5"/>
    <p:sldId id="287" r:id="rId6"/>
    <p:sldId id="261" r:id="rId7"/>
    <p:sldId id="262" r:id="rId8"/>
    <p:sldId id="286" r:id="rId9"/>
    <p:sldId id="289" r:id="rId10"/>
    <p:sldId id="292" r:id="rId11"/>
    <p:sldId id="272" r:id="rId12"/>
    <p:sldId id="269" r:id="rId13"/>
    <p:sldId id="266" r:id="rId14"/>
    <p:sldId id="270" r:id="rId15"/>
    <p:sldId id="275" r:id="rId16"/>
    <p:sldId id="274" r:id="rId17"/>
    <p:sldId id="276" r:id="rId18"/>
    <p:sldId id="281" r:id="rId19"/>
    <p:sldId id="277" r:id="rId20"/>
    <p:sldId id="291" r:id="rId21"/>
    <p:sldId id="290"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BC0000"/>
    <a:srgbClr val="215A69"/>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6022" autoAdjust="0"/>
  </p:normalViewPr>
  <p:slideViewPr>
    <p:cSldViewPr>
      <p:cViewPr>
        <p:scale>
          <a:sx n="80" d="100"/>
          <a:sy n="80" d="100"/>
        </p:scale>
        <p:origin x="-1002"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F17EC-0AAE-4FDA-BFE2-7DE985520E3B}" type="datetimeFigureOut">
              <a:rPr lang="it-IT" smtClean="0"/>
              <a:pPr/>
              <a:t>21/09/2015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65148-7EDC-46A2-A70D-B9C2BDE7AB97}"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err="1" smtClean="0"/>
              <a:t>Conversione</a:t>
            </a:r>
            <a:r>
              <a:rPr lang="en-US" dirty="0" smtClean="0"/>
              <a:t> </a:t>
            </a:r>
            <a:r>
              <a:rPr lang="en-US" dirty="0" err="1" smtClean="0"/>
              <a:t>proposta</a:t>
            </a:r>
            <a:r>
              <a:rPr lang="en-US" dirty="0" smtClean="0"/>
              <a:t> </a:t>
            </a:r>
            <a:r>
              <a:rPr lang="en-US" dirty="0" err="1" smtClean="0"/>
              <a:t>anche</a:t>
            </a:r>
            <a:r>
              <a:rPr lang="en-US" dirty="0" smtClean="0"/>
              <a:t> </a:t>
            </a:r>
            <a:r>
              <a:rPr lang="en-US" dirty="0" err="1" smtClean="0"/>
              <a:t>da</a:t>
            </a:r>
            <a:r>
              <a:rPr lang="en-US" dirty="0" smtClean="0"/>
              <a:t> un </a:t>
            </a:r>
            <a:r>
              <a:rPr lang="en-US" dirty="0" err="1" smtClean="0"/>
              <a:t>professore</a:t>
            </a:r>
            <a:r>
              <a:rPr lang="en-US" dirty="0" smtClean="0"/>
              <a:t> con </a:t>
            </a:r>
            <a:r>
              <a:rPr lang="en-US" dirty="0" err="1" smtClean="0"/>
              <a:t>dei</a:t>
            </a:r>
            <a:r>
              <a:rPr lang="en-US" dirty="0" smtClean="0"/>
              <a:t> </a:t>
            </a:r>
            <a:r>
              <a:rPr lang="en-US" dirty="0" err="1" smtClean="0"/>
              <a:t>ragazzi</a:t>
            </a:r>
            <a:r>
              <a:rPr lang="en-US" baseline="0" dirty="0" smtClean="0"/>
              <a:t> del </a:t>
            </a:r>
            <a:r>
              <a:rPr lang="en-US" baseline="0" dirty="0" err="1" smtClean="0"/>
              <a:t>Nautico</a:t>
            </a:r>
            <a:r>
              <a:rPr lang="en-US" baseline="0" dirty="0" smtClean="0"/>
              <a:t> </a:t>
            </a:r>
            <a:r>
              <a:rPr lang="en-US" baseline="0" dirty="0" err="1" smtClean="0"/>
              <a:t>di</a:t>
            </a:r>
            <a:r>
              <a:rPr lang="en-US" baseline="0" dirty="0" smtClean="0"/>
              <a:t> </a:t>
            </a:r>
            <a:r>
              <a:rPr lang="en-US" baseline="0" dirty="0" err="1" smtClean="0"/>
              <a:t>Genova</a:t>
            </a:r>
            <a:endParaRPr lang="en-US" baseline="0" dirty="0" smtClean="0"/>
          </a:p>
          <a:p>
            <a:r>
              <a:rPr lang="en-US" sz="1200" kern="1200" dirty="0" smtClean="0">
                <a:solidFill>
                  <a:schemeClr val="tx1"/>
                </a:solidFill>
                <a:latin typeface="+mn-lt"/>
                <a:ea typeface="+mn-ea"/>
                <a:cs typeface="+mn-cs"/>
              </a:rPr>
              <a:t>In this paper we report preliminary results of an investigation aimed at evaluating the experimental conditions</a:t>
            </a:r>
          </a:p>
          <a:p>
            <a:r>
              <a:rPr lang="en-US" sz="1200" kern="1200" dirty="0" smtClean="0">
                <a:solidFill>
                  <a:schemeClr val="tx1"/>
                </a:solidFill>
                <a:latin typeface="+mn-lt"/>
                <a:ea typeface="+mn-ea"/>
                <a:cs typeface="+mn-cs"/>
              </a:rPr>
              <a:t>under which the observation of the cosmic ray sky map for primary energies below the </a:t>
            </a:r>
            <a:r>
              <a:rPr lang="en-US" sz="1200" kern="1200" dirty="0" err="1" smtClean="0">
                <a:solidFill>
                  <a:schemeClr val="tx1"/>
                </a:solidFill>
                <a:latin typeface="+mn-lt"/>
                <a:ea typeface="+mn-ea"/>
                <a:cs typeface="+mn-cs"/>
              </a:rPr>
              <a:t>TeV</a:t>
            </a:r>
            <a:r>
              <a:rPr lang="en-US" sz="1200" kern="1200" dirty="0" smtClean="0">
                <a:solidFill>
                  <a:schemeClr val="tx1"/>
                </a:solidFill>
                <a:latin typeface="+mn-lt"/>
                <a:ea typeface="+mn-ea"/>
                <a:cs typeface="+mn-cs"/>
              </a:rPr>
              <a:t> may be carried out.</a:t>
            </a:r>
          </a:p>
          <a:p>
            <a:r>
              <a:rPr lang="en-US" sz="1200" kern="1200" dirty="0" smtClean="0">
                <a:solidFill>
                  <a:schemeClr val="tx1"/>
                </a:solidFill>
                <a:latin typeface="+mn-lt"/>
                <a:ea typeface="+mn-ea"/>
                <a:cs typeface="+mn-cs"/>
              </a:rPr>
              <a:t>the energy of the primary may be evaluated. </a:t>
            </a:r>
            <a:endParaRPr lang="en-US" baseline="0" dirty="0" smtClean="0"/>
          </a:p>
          <a:p>
            <a:r>
              <a:rPr lang="en-US" sz="1200" kern="1200" dirty="0" smtClean="0">
                <a:solidFill>
                  <a:schemeClr val="tx1"/>
                </a:solidFill>
                <a:latin typeface="+mn-lt"/>
                <a:ea typeface="+mn-ea"/>
                <a:cs typeface="+mn-cs"/>
              </a:rPr>
              <a:t>evaluating the experimental conditions under which the observation of the cosmic ray sky map for primary energies below the </a:t>
            </a:r>
            <a:r>
              <a:rPr lang="en-US" sz="1200" kern="1200" dirty="0" err="1" smtClean="0">
                <a:solidFill>
                  <a:schemeClr val="tx1"/>
                </a:solidFill>
                <a:latin typeface="+mn-lt"/>
                <a:ea typeface="+mn-ea"/>
                <a:cs typeface="+mn-cs"/>
              </a:rPr>
              <a:t>TeV</a:t>
            </a:r>
            <a:r>
              <a:rPr lang="en-US" sz="1200" kern="1200" dirty="0" smtClean="0">
                <a:solidFill>
                  <a:schemeClr val="tx1"/>
                </a:solidFill>
                <a:latin typeface="+mn-lt"/>
                <a:ea typeface="+mn-ea"/>
                <a:cs typeface="+mn-cs"/>
              </a:rPr>
              <a:t> may be carried out</a:t>
            </a:r>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spcBef>
                <a:spcPct val="0"/>
              </a:spcBef>
            </a:pPr>
            <a:r>
              <a:rPr lang="en-US" sz="1000" b="1" kern="1200" cap="small" dirty="0" smtClean="0">
                <a:solidFill>
                  <a:schemeClr val="bg2">
                    <a:lumMod val="25000"/>
                  </a:schemeClr>
                </a:solidFill>
                <a:latin typeface="+mn-lt"/>
                <a:ea typeface="+mn-ea"/>
                <a:cs typeface="Times New Roman" pitchFamily="18" charset="0"/>
              </a:rPr>
              <a:t>MRPC </a:t>
            </a:r>
            <a:r>
              <a:rPr lang="en-US" sz="1000" b="1" kern="1200" cap="small" dirty="0" err="1" smtClean="0">
                <a:solidFill>
                  <a:schemeClr val="bg2">
                    <a:lumMod val="25000"/>
                  </a:schemeClr>
                </a:solidFill>
                <a:latin typeface="+mn-lt"/>
                <a:ea typeface="+mn-ea"/>
                <a:cs typeface="Times New Roman" pitchFamily="18" charset="0"/>
              </a:rPr>
              <a:t>piani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posti</a:t>
            </a:r>
            <a:r>
              <a:rPr lang="en-US" sz="1000" b="1" kern="1200" cap="small" dirty="0" smtClean="0">
                <a:solidFill>
                  <a:schemeClr val="bg2">
                    <a:lumMod val="25000"/>
                  </a:schemeClr>
                </a:solidFill>
                <a:latin typeface="+mn-lt"/>
                <a:ea typeface="+mn-ea"/>
                <a:cs typeface="Times New Roman" pitchFamily="18" charset="0"/>
              </a:rPr>
              <a:t> a </a:t>
            </a:r>
            <a:r>
              <a:rPr lang="en-US" sz="1000" b="1" kern="1200" cap="small" dirty="0" err="1" smtClean="0">
                <a:solidFill>
                  <a:schemeClr val="bg2">
                    <a:lumMod val="25000"/>
                  </a:schemeClr>
                </a:solidFill>
                <a:latin typeface="+mn-lt"/>
                <a:ea typeface="+mn-ea"/>
                <a:cs typeface="Times New Roman" pitchFamily="18" charset="0"/>
              </a:rPr>
              <a:t>distanze</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variabili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tra</a:t>
            </a:r>
            <a:r>
              <a:rPr lang="en-US" sz="1000" b="1" kern="1200" cap="small" dirty="0" smtClean="0">
                <a:solidFill>
                  <a:schemeClr val="bg2">
                    <a:lumMod val="25000"/>
                  </a:schemeClr>
                </a:solidFill>
                <a:latin typeface="+mn-lt"/>
                <a:ea typeface="+mn-ea"/>
                <a:cs typeface="Times New Roman" pitchFamily="18" charset="0"/>
              </a:rPr>
              <a:t> 30 </a:t>
            </a:r>
            <a:r>
              <a:rPr lang="en-US" sz="1000" b="1" kern="1200" dirty="0" smtClean="0">
                <a:solidFill>
                  <a:schemeClr val="bg2">
                    <a:lumMod val="25000"/>
                  </a:schemeClr>
                </a:solidFill>
                <a:latin typeface="+mn-lt"/>
                <a:ea typeface="+mn-ea"/>
                <a:cs typeface="Times New Roman" pitchFamily="18" charset="0"/>
              </a:rPr>
              <a:t>cm</a:t>
            </a:r>
            <a:r>
              <a:rPr lang="en-US" sz="1000" b="1" kern="1200" cap="small" dirty="0" smtClean="0">
                <a:solidFill>
                  <a:schemeClr val="bg2">
                    <a:lumMod val="25000"/>
                  </a:schemeClr>
                </a:solidFill>
                <a:latin typeface="+mn-lt"/>
                <a:ea typeface="+mn-ea"/>
                <a:cs typeface="Times New Roman" pitchFamily="18" charset="0"/>
              </a:rPr>
              <a:t> – 1 </a:t>
            </a:r>
            <a:r>
              <a:rPr lang="en-US" sz="1000" b="1" kern="1200" dirty="0" smtClean="0">
                <a:solidFill>
                  <a:schemeClr val="bg2">
                    <a:lumMod val="25000"/>
                  </a:schemeClr>
                </a:solidFill>
                <a:latin typeface="+mn-lt"/>
                <a:ea typeface="+mn-ea"/>
                <a:cs typeface="Times New Roman" pitchFamily="18" charset="0"/>
              </a:rPr>
              <a:t>m</a:t>
            </a:r>
          </a:p>
          <a:p>
            <a:pPr lvl="0">
              <a:spcBef>
                <a:spcPct val="0"/>
              </a:spcBef>
            </a:pPr>
            <a:r>
              <a:rPr lang="en-US" sz="1000" b="1" kern="1200" dirty="0" smtClean="0">
                <a:solidFill>
                  <a:schemeClr val="bg2">
                    <a:lumMod val="25000"/>
                  </a:schemeClr>
                </a:solidFill>
                <a:latin typeface="+mn-lt"/>
                <a:ea typeface="+mn-ea"/>
                <a:cs typeface="Times New Roman" pitchFamily="18" charset="0"/>
              </a:rPr>
              <a:t>Per </a:t>
            </a:r>
            <a:r>
              <a:rPr lang="en-US" sz="1000" b="1" kern="1200" dirty="0" err="1" smtClean="0">
                <a:solidFill>
                  <a:schemeClr val="bg2">
                    <a:lumMod val="25000"/>
                  </a:schemeClr>
                </a:solidFill>
                <a:latin typeface="+mn-lt"/>
                <a:ea typeface="+mn-ea"/>
                <a:cs typeface="Times New Roman" pitchFamily="18" charset="0"/>
              </a:rPr>
              <a:t>riprodurre</a:t>
            </a:r>
            <a:r>
              <a:rPr lang="en-US" sz="1000" b="1" kern="1200" dirty="0" smtClean="0">
                <a:solidFill>
                  <a:schemeClr val="bg2">
                    <a:lumMod val="25000"/>
                  </a:schemeClr>
                </a:solidFill>
                <a:latin typeface="+mn-lt"/>
                <a:ea typeface="+mn-ea"/>
                <a:cs typeface="Times New Roman" pitchFamily="18" charset="0"/>
              </a:rPr>
              <a:t>/</a:t>
            </a:r>
            <a:r>
              <a:rPr lang="en-US" sz="1000" b="1" kern="1200" dirty="0" err="1" smtClean="0">
                <a:solidFill>
                  <a:schemeClr val="bg2">
                    <a:lumMod val="25000"/>
                  </a:schemeClr>
                </a:solidFill>
                <a:latin typeface="+mn-lt"/>
                <a:ea typeface="+mn-ea"/>
                <a:cs typeface="Times New Roman" pitchFamily="18" charset="0"/>
              </a:rPr>
              <a:t>simulare</a:t>
            </a:r>
            <a:r>
              <a:rPr lang="en-US" sz="1000" b="1" kern="1200" dirty="0" smtClean="0">
                <a:solidFill>
                  <a:schemeClr val="bg2">
                    <a:lumMod val="25000"/>
                  </a:schemeClr>
                </a:solidFill>
                <a:latin typeface="+mn-lt"/>
                <a:ea typeface="+mn-ea"/>
                <a:cs typeface="Times New Roman" pitchFamily="18" charset="0"/>
              </a:rPr>
              <a:t> </a:t>
            </a:r>
            <a:r>
              <a:rPr lang="en-US" sz="1000" b="1" kern="1200" baseline="0" dirty="0" smtClean="0">
                <a:solidFill>
                  <a:schemeClr val="bg2">
                    <a:lumMod val="25000"/>
                  </a:schemeClr>
                </a:solidFill>
                <a:latin typeface="+mn-lt"/>
                <a:ea typeface="+mn-ea"/>
                <a:cs typeface="Times New Roman" pitchFamily="18" charset="0"/>
              </a:rPr>
              <a:t> </a:t>
            </a:r>
            <a:r>
              <a:rPr lang="en-US" sz="1000" b="1" kern="1200" baseline="0" dirty="0" err="1" smtClean="0">
                <a:solidFill>
                  <a:schemeClr val="bg2">
                    <a:lumMod val="25000"/>
                  </a:schemeClr>
                </a:solidFill>
                <a:latin typeface="+mn-lt"/>
                <a:ea typeface="+mn-ea"/>
                <a:cs typeface="Times New Roman" pitchFamily="18" charset="0"/>
              </a:rPr>
              <a:t>correttamente</a:t>
            </a:r>
            <a:r>
              <a:rPr lang="en-US" sz="1000" b="1" kern="1200" baseline="0" dirty="0" smtClean="0">
                <a:solidFill>
                  <a:schemeClr val="bg2">
                    <a:lumMod val="25000"/>
                  </a:schemeClr>
                </a:solidFill>
                <a:latin typeface="+mn-lt"/>
                <a:ea typeface="+mn-ea"/>
                <a:cs typeface="Times New Roman" pitchFamily="18" charset="0"/>
              </a:rPr>
              <a:t> la </a:t>
            </a:r>
            <a:r>
              <a:rPr lang="en-US" sz="1000" b="1" kern="1200" baseline="0" dirty="0" err="1" smtClean="0">
                <a:solidFill>
                  <a:schemeClr val="bg2">
                    <a:lumMod val="25000"/>
                  </a:schemeClr>
                </a:solidFill>
                <a:latin typeface="+mn-lt"/>
                <a:ea typeface="+mn-ea"/>
                <a:cs typeface="Times New Roman" pitchFamily="18" charset="0"/>
              </a:rPr>
              <a:t>distribuzione</a:t>
            </a:r>
            <a:r>
              <a:rPr lang="en-US" sz="1000" b="1" kern="1200" baseline="0" dirty="0" smtClean="0">
                <a:solidFill>
                  <a:schemeClr val="bg2">
                    <a:lumMod val="25000"/>
                  </a:schemeClr>
                </a:solidFill>
                <a:latin typeface="+mn-lt"/>
                <a:ea typeface="+mn-ea"/>
                <a:cs typeface="Times New Roman" pitchFamily="18" charset="0"/>
              </a:rPr>
              <a:t> </a:t>
            </a:r>
            <a:r>
              <a:rPr lang="en-US" sz="1000" b="1" kern="1200" baseline="0" dirty="0" err="1" smtClean="0">
                <a:solidFill>
                  <a:schemeClr val="bg2">
                    <a:lumMod val="25000"/>
                  </a:schemeClr>
                </a:solidFill>
                <a:latin typeface="+mn-lt"/>
                <a:ea typeface="+mn-ea"/>
                <a:cs typeface="Times New Roman" pitchFamily="18" charset="0"/>
              </a:rPr>
              <a:t>dei</a:t>
            </a:r>
            <a:r>
              <a:rPr lang="en-US" sz="1000" b="1" kern="1200" baseline="0" dirty="0" smtClean="0">
                <a:solidFill>
                  <a:schemeClr val="bg2">
                    <a:lumMod val="25000"/>
                  </a:schemeClr>
                </a:solidFill>
                <a:latin typeface="+mn-lt"/>
                <a:ea typeface="+mn-ea"/>
                <a:cs typeface="Times New Roman" pitchFamily="18" charset="0"/>
              </a:rPr>
              <a:t> </a:t>
            </a:r>
            <a:r>
              <a:rPr lang="en-US" sz="1000" b="1" kern="1200" baseline="0" dirty="0" err="1" smtClean="0">
                <a:solidFill>
                  <a:schemeClr val="bg2">
                    <a:lumMod val="25000"/>
                  </a:schemeClr>
                </a:solidFill>
                <a:latin typeface="+mn-lt"/>
                <a:ea typeface="+mn-ea"/>
                <a:cs typeface="Times New Roman" pitchFamily="18" charset="0"/>
              </a:rPr>
              <a:t>muoni</a:t>
            </a:r>
            <a:r>
              <a:rPr lang="en-US" sz="1000" b="1" kern="1200" baseline="0" dirty="0" smtClean="0">
                <a:solidFill>
                  <a:schemeClr val="bg2">
                    <a:lumMod val="25000"/>
                  </a:schemeClr>
                </a:solidFill>
                <a:latin typeface="+mn-lt"/>
                <a:ea typeface="+mn-ea"/>
                <a:cs typeface="Times New Roman" pitchFamily="18" charset="0"/>
              </a:rPr>
              <a:t> al </a:t>
            </a:r>
            <a:r>
              <a:rPr lang="en-US" sz="1000" b="1" kern="1200" baseline="0" dirty="0" err="1" smtClean="0">
                <a:solidFill>
                  <a:schemeClr val="bg2">
                    <a:lumMod val="25000"/>
                  </a:schemeClr>
                </a:solidFill>
                <a:latin typeface="+mn-lt"/>
                <a:ea typeface="+mn-ea"/>
                <a:cs typeface="Times New Roman" pitchFamily="18" charset="0"/>
              </a:rPr>
              <a:t>livello</a:t>
            </a:r>
            <a:r>
              <a:rPr lang="en-US" sz="1000" b="1" kern="1200" baseline="0" dirty="0" smtClean="0">
                <a:solidFill>
                  <a:schemeClr val="bg2">
                    <a:lumMod val="25000"/>
                  </a:schemeClr>
                </a:solidFill>
                <a:latin typeface="+mn-lt"/>
                <a:ea typeface="+mn-ea"/>
                <a:cs typeface="Times New Roman" pitchFamily="18" charset="0"/>
              </a:rPr>
              <a:t> del mare </a:t>
            </a:r>
            <a:r>
              <a:rPr lang="en-US" sz="1000" b="1" kern="1200" baseline="0" dirty="0" err="1" smtClean="0">
                <a:solidFill>
                  <a:schemeClr val="bg2">
                    <a:lumMod val="25000"/>
                  </a:schemeClr>
                </a:solidFill>
                <a:latin typeface="+mn-lt"/>
                <a:ea typeface="+mn-ea"/>
                <a:cs typeface="Times New Roman" pitchFamily="18" charset="0"/>
              </a:rPr>
              <a:t>che</a:t>
            </a:r>
            <a:r>
              <a:rPr lang="en-US" sz="1000" b="1" kern="1200" baseline="0" dirty="0" smtClean="0">
                <a:solidFill>
                  <a:schemeClr val="bg2">
                    <a:lumMod val="25000"/>
                  </a:schemeClr>
                </a:solidFill>
                <a:latin typeface="+mn-lt"/>
                <a:ea typeface="+mn-ea"/>
                <a:cs typeface="Times New Roman" pitchFamily="18" charset="0"/>
              </a:rPr>
              <a:t> è </a:t>
            </a:r>
            <a:r>
              <a:rPr lang="en-US" sz="1000" b="1" kern="1200" baseline="0" dirty="0" err="1" smtClean="0">
                <a:solidFill>
                  <a:schemeClr val="bg2">
                    <a:lumMod val="25000"/>
                  </a:schemeClr>
                </a:solidFill>
                <a:latin typeface="+mn-lt"/>
                <a:ea typeface="+mn-ea"/>
                <a:cs typeface="Times New Roman" pitchFamily="18" charset="0"/>
              </a:rPr>
              <a:t>soggetta</a:t>
            </a:r>
            <a:r>
              <a:rPr lang="en-US" sz="1000" b="1" kern="1200" baseline="0" dirty="0" smtClean="0">
                <a:solidFill>
                  <a:schemeClr val="bg2">
                    <a:lumMod val="25000"/>
                  </a:schemeClr>
                </a:solidFill>
                <a:latin typeface="+mn-lt"/>
                <a:ea typeface="+mn-ea"/>
                <a:cs typeface="Times New Roman" pitchFamily="18" charset="0"/>
              </a:rPr>
              <a:t> a </a:t>
            </a:r>
            <a:r>
              <a:rPr lang="en-US" sz="1000" b="1" kern="1200" baseline="0" dirty="0" err="1" smtClean="0">
                <a:solidFill>
                  <a:schemeClr val="bg2">
                    <a:lumMod val="25000"/>
                  </a:schemeClr>
                </a:solidFill>
                <a:latin typeface="+mn-lt"/>
                <a:ea typeface="+mn-ea"/>
                <a:cs typeface="Times New Roman" pitchFamily="18" charset="0"/>
              </a:rPr>
              <a:t>differenti</a:t>
            </a:r>
            <a:r>
              <a:rPr lang="en-US" sz="1000" b="1" kern="1200" baseline="0" dirty="0" smtClean="0">
                <a:solidFill>
                  <a:schemeClr val="bg2">
                    <a:lumMod val="25000"/>
                  </a:schemeClr>
                </a:solidFill>
                <a:latin typeface="+mn-lt"/>
                <a:ea typeface="+mn-ea"/>
                <a:cs typeface="Times New Roman" pitchFamily="18" charset="0"/>
              </a:rPr>
              <a:t> </a:t>
            </a:r>
            <a:r>
              <a:rPr lang="en-US" sz="1000" b="1" kern="1200" baseline="0" dirty="0" err="1" smtClean="0">
                <a:solidFill>
                  <a:schemeClr val="bg2">
                    <a:lumMod val="25000"/>
                  </a:schemeClr>
                </a:solidFill>
                <a:latin typeface="+mn-lt"/>
                <a:ea typeface="+mn-ea"/>
                <a:cs typeface="Times New Roman" pitchFamily="18" charset="0"/>
              </a:rPr>
              <a:t>condizioni</a:t>
            </a:r>
            <a:r>
              <a:rPr lang="en-US" sz="1000" b="1" kern="1200" baseline="0" dirty="0" smtClean="0">
                <a:solidFill>
                  <a:schemeClr val="bg2">
                    <a:lumMod val="25000"/>
                  </a:schemeClr>
                </a:solidFill>
                <a:latin typeface="+mn-lt"/>
                <a:ea typeface="+mn-ea"/>
                <a:cs typeface="Times New Roman" pitchFamily="18" charset="0"/>
              </a:rPr>
              <a:t> </a:t>
            </a:r>
            <a:r>
              <a:rPr lang="en-US" sz="1000" b="1" kern="1200" baseline="0" dirty="0" err="1" smtClean="0">
                <a:solidFill>
                  <a:schemeClr val="bg2">
                    <a:lumMod val="25000"/>
                  </a:schemeClr>
                </a:solidFill>
                <a:latin typeface="+mn-lt"/>
                <a:ea typeface="+mn-ea"/>
                <a:cs typeface="Times New Roman" pitchFamily="18" charset="0"/>
              </a:rPr>
              <a:t>meteorologiche</a:t>
            </a:r>
            <a:r>
              <a:rPr lang="en-US" sz="1000" b="1" kern="1200" baseline="0" dirty="0" smtClean="0">
                <a:solidFill>
                  <a:schemeClr val="bg2">
                    <a:lumMod val="25000"/>
                  </a:schemeClr>
                </a:solidFill>
                <a:latin typeface="+mn-lt"/>
                <a:ea typeface="+mn-ea"/>
                <a:cs typeface="Times New Roman" pitchFamily="18" charset="0"/>
              </a:rPr>
              <a:t> </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Accettanza</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angolare</a:t>
            </a:r>
            <a:r>
              <a:rPr lang="en-US" sz="1000" b="1" kern="1200" dirty="0" smtClean="0">
                <a:solidFill>
                  <a:schemeClr val="bg2">
                    <a:lumMod val="25000"/>
                  </a:schemeClr>
                </a:solidFill>
                <a:latin typeface="+mn-lt"/>
                <a:ea typeface="+mn-ea"/>
                <a:cs typeface="Times New Roman" pitchFamily="18" charset="0"/>
              </a:rPr>
              <a:t> SHUFFLING procedure</a:t>
            </a: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spcBef>
                <a:spcPct val="0"/>
              </a:spcBef>
            </a:pPr>
            <a:r>
              <a:rPr lang="en-US" sz="1000" b="1" kern="1200" cap="small" dirty="0" smtClean="0">
                <a:solidFill>
                  <a:schemeClr val="bg2">
                    <a:lumMod val="25000"/>
                  </a:schemeClr>
                </a:solidFill>
                <a:latin typeface="+mn-lt"/>
                <a:ea typeface="+mn-ea"/>
                <a:cs typeface="Times New Roman" pitchFamily="18" charset="0"/>
              </a:rPr>
              <a:t>MRPC </a:t>
            </a:r>
            <a:r>
              <a:rPr lang="en-US" sz="1000" b="1" kern="1200" cap="small" dirty="0" err="1" smtClean="0">
                <a:solidFill>
                  <a:schemeClr val="bg2">
                    <a:lumMod val="25000"/>
                  </a:schemeClr>
                </a:solidFill>
                <a:latin typeface="+mn-lt"/>
                <a:ea typeface="+mn-ea"/>
                <a:cs typeface="Times New Roman" pitchFamily="18" charset="0"/>
              </a:rPr>
              <a:t>piani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posti</a:t>
            </a:r>
            <a:r>
              <a:rPr lang="en-US" sz="1000" b="1" kern="1200" cap="small" dirty="0" smtClean="0">
                <a:solidFill>
                  <a:schemeClr val="bg2">
                    <a:lumMod val="25000"/>
                  </a:schemeClr>
                </a:solidFill>
                <a:latin typeface="+mn-lt"/>
                <a:ea typeface="+mn-ea"/>
                <a:cs typeface="Times New Roman" pitchFamily="18" charset="0"/>
              </a:rPr>
              <a:t> a </a:t>
            </a:r>
            <a:r>
              <a:rPr lang="en-US" sz="1000" b="1" kern="1200" cap="small" dirty="0" err="1" smtClean="0">
                <a:solidFill>
                  <a:schemeClr val="bg2">
                    <a:lumMod val="25000"/>
                  </a:schemeClr>
                </a:solidFill>
                <a:latin typeface="+mn-lt"/>
                <a:ea typeface="+mn-ea"/>
                <a:cs typeface="Times New Roman" pitchFamily="18" charset="0"/>
              </a:rPr>
              <a:t>distanze</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variabili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tra</a:t>
            </a:r>
            <a:r>
              <a:rPr lang="en-US" sz="1000" b="1" kern="1200" cap="small" dirty="0" smtClean="0">
                <a:solidFill>
                  <a:schemeClr val="bg2">
                    <a:lumMod val="25000"/>
                  </a:schemeClr>
                </a:solidFill>
                <a:latin typeface="+mn-lt"/>
                <a:ea typeface="+mn-ea"/>
                <a:cs typeface="Times New Roman" pitchFamily="18" charset="0"/>
              </a:rPr>
              <a:t> 30 </a:t>
            </a:r>
            <a:r>
              <a:rPr lang="en-US" sz="1000" b="1" kern="1200" dirty="0" smtClean="0">
                <a:solidFill>
                  <a:schemeClr val="bg2">
                    <a:lumMod val="25000"/>
                  </a:schemeClr>
                </a:solidFill>
                <a:latin typeface="+mn-lt"/>
                <a:ea typeface="+mn-ea"/>
                <a:cs typeface="Times New Roman" pitchFamily="18" charset="0"/>
              </a:rPr>
              <a:t>cm</a:t>
            </a:r>
            <a:r>
              <a:rPr lang="en-US" sz="1000" b="1" kern="1200" cap="small" dirty="0" smtClean="0">
                <a:solidFill>
                  <a:schemeClr val="bg2">
                    <a:lumMod val="25000"/>
                  </a:schemeClr>
                </a:solidFill>
                <a:latin typeface="+mn-lt"/>
                <a:ea typeface="+mn-ea"/>
                <a:cs typeface="Times New Roman" pitchFamily="18" charset="0"/>
              </a:rPr>
              <a:t> – 1 </a:t>
            </a:r>
            <a:r>
              <a:rPr lang="en-US" sz="1000" b="1" kern="1200" dirty="0" smtClean="0">
                <a:solidFill>
                  <a:schemeClr val="bg2">
                    <a:lumMod val="25000"/>
                  </a:schemeClr>
                </a:solidFill>
                <a:latin typeface="+mn-lt"/>
                <a:ea typeface="+mn-ea"/>
                <a:cs typeface="Times New Roman" pitchFamily="18" charset="0"/>
              </a:rPr>
              <a:t>m</a:t>
            </a:r>
          </a:p>
          <a:p>
            <a:pPr lvl="0">
              <a:spcBef>
                <a:spcPct val="0"/>
              </a:spcBef>
            </a:pPr>
            <a:r>
              <a:rPr lang="en-US" sz="1000" b="1" kern="1200" dirty="0" err="1" smtClean="0">
                <a:solidFill>
                  <a:schemeClr val="bg2">
                    <a:lumMod val="25000"/>
                  </a:schemeClr>
                </a:solidFill>
                <a:latin typeface="+mn-lt"/>
                <a:ea typeface="+mn-ea"/>
                <a:cs typeface="Times New Roman" pitchFamily="18" charset="0"/>
              </a:rPr>
              <a:t>Accettanza</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angolare</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smtClean="0">
                <a:solidFill>
                  <a:schemeClr val="bg2">
                    <a:lumMod val="25000"/>
                  </a:schemeClr>
                </a:solidFill>
                <a:latin typeface="+mn-lt"/>
                <a:ea typeface="+mn-ea"/>
                <a:cs typeface="Times New Roman" pitchFamily="18" charset="0"/>
              </a:rPr>
              <a:t> SHUFFLING procedure</a:t>
            </a: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spcBef>
                <a:spcPct val="0"/>
              </a:spcBef>
            </a:pPr>
            <a:r>
              <a:rPr lang="en-US" sz="1000" b="1" kern="1200" cap="small" dirty="0" smtClean="0">
                <a:solidFill>
                  <a:schemeClr val="bg2">
                    <a:lumMod val="25000"/>
                  </a:schemeClr>
                </a:solidFill>
                <a:latin typeface="+mn-lt"/>
                <a:ea typeface="+mn-ea"/>
                <a:cs typeface="Times New Roman" pitchFamily="18" charset="0"/>
              </a:rPr>
              <a:t>MRPC </a:t>
            </a:r>
            <a:r>
              <a:rPr lang="en-US" sz="1000" b="1" kern="1200" cap="small" dirty="0" err="1" smtClean="0">
                <a:solidFill>
                  <a:schemeClr val="bg2">
                    <a:lumMod val="25000"/>
                  </a:schemeClr>
                </a:solidFill>
                <a:latin typeface="+mn-lt"/>
                <a:ea typeface="+mn-ea"/>
                <a:cs typeface="Times New Roman" pitchFamily="18" charset="0"/>
              </a:rPr>
              <a:t>piani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posti</a:t>
            </a:r>
            <a:r>
              <a:rPr lang="en-US" sz="1000" b="1" kern="1200" cap="small" dirty="0" smtClean="0">
                <a:solidFill>
                  <a:schemeClr val="bg2">
                    <a:lumMod val="25000"/>
                  </a:schemeClr>
                </a:solidFill>
                <a:latin typeface="+mn-lt"/>
                <a:ea typeface="+mn-ea"/>
                <a:cs typeface="Times New Roman" pitchFamily="18" charset="0"/>
              </a:rPr>
              <a:t> a </a:t>
            </a:r>
            <a:r>
              <a:rPr lang="en-US" sz="1000" b="1" kern="1200" cap="small" dirty="0" err="1" smtClean="0">
                <a:solidFill>
                  <a:schemeClr val="bg2">
                    <a:lumMod val="25000"/>
                  </a:schemeClr>
                </a:solidFill>
                <a:latin typeface="+mn-lt"/>
                <a:ea typeface="+mn-ea"/>
                <a:cs typeface="Times New Roman" pitchFamily="18" charset="0"/>
              </a:rPr>
              <a:t>distanze</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variabili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tra</a:t>
            </a:r>
            <a:r>
              <a:rPr lang="en-US" sz="1000" b="1" kern="1200" cap="small" dirty="0" smtClean="0">
                <a:solidFill>
                  <a:schemeClr val="bg2">
                    <a:lumMod val="25000"/>
                  </a:schemeClr>
                </a:solidFill>
                <a:latin typeface="+mn-lt"/>
                <a:ea typeface="+mn-ea"/>
                <a:cs typeface="Times New Roman" pitchFamily="18" charset="0"/>
              </a:rPr>
              <a:t> 30 </a:t>
            </a:r>
            <a:r>
              <a:rPr lang="en-US" sz="1000" b="1" kern="1200" dirty="0" smtClean="0">
                <a:solidFill>
                  <a:schemeClr val="bg2">
                    <a:lumMod val="25000"/>
                  </a:schemeClr>
                </a:solidFill>
                <a:latin typeface="+mn-lt"/>
                <a:ea typeface="+mn-ea"/>
                <a:cs typeface="Times New Roman" pitchFamily="18" charset="0"/>
              </a:rPr>
              <a:t>cm</a:t>
            </a:r>
            <a:r>
              <a:rPr lang="en-US" sz="1000" b="1" kern="1200" cap="small" dirty="0" smtClean="0">
                <a:solidFill>
                  <a:schemeClr val="bg2">
                    <a:lumMod val="25000"/>
                  </a:schemeClr>
                </a:solidFill>
                <a:latin typeface="+mn-lt"/>
                <a:ea typeface="+mn-ea"/>
                <a:cs typeface="Times New Roman" pitchFamily="18" charset="0"/>
              </a:rPr>
              <a:t> – 1 </a:t>
            </a:r>
            <a:r>
              <a:rPr lang="en-US" sz="1000" b="1" kern="1200" dirty="0" smtClean="0">
                <a:solidFill>
                  <a:schemeClr val="bg2">
                    <a:lumMod val="25000"/>
                  </a:schemeClr>
                </a:solidFill>
                <a:latin typeface="+mn-lt"/>
                <a:ea typeface="+mn-ea"/>
                <a:cs typeface="Times New Roman" pitchFamily="18" charset="0"/>
              </a:rPr>
              <a:t>m</a:t>
            </a:r>
          </a:p>
          <a:p>
            <a:pPr lvl="0">
              <a:spcBef>
                <a:spcPct val="0"/>
              </a:spcBef>
            </a:pPr>
            <a:r>
              <a:rPr lang="en-US" sz="1000" b="1" kern="1200" dirty="0" err="1" smtClean="0">
                <a:solidFill>
                  <a:schemeClr val="bg2">
                    <a:lumMod val="25000"/>
                  </a:schemeClr>
                </a:solidFill>
                <a:latin typeface="+mn-lt"/>
                <a:ea typeface="+mn-ea"/>
                <a:cs typeface="Times New Roman" pitchFamily="18" charset="0"/>
              </a:rPr>
              <a:t>Accettanza</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angolare</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smtClean="0">
                <a:solidFill>
                  <a:schemeClr val="bg2">
                    <a:lumMod val="25000"/>
                  </a:schemeClr>
                </a:solidFill>
                <a:latin typeface="+mn-lt"/>
                <a:ea typeface="+mn-ea"/>
                <a:cs typeface="Times New Roman" pitchFamily="18" charset="0"/>
              </a:rPr>
              <a:t> SHUFFLING procedure</a:t>
            </a:r>
          </a:p>
          <a:p>
            <a:pPr lvl="0">
              <a:spcBef>
                <a:spcPct val="0"/>
              </a:spcBef>
            </a:pP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Mapper</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di</a:t>
            </a:r>
            <a:r>
              <a:rPr lang="en-US" sz="1000" b="1" kern="1200" dirty="0" smtClean="0">
                <a:solidFill>
                  <a:schemeClr val="bg2">
                    <a:lumMod val="25000"/>
                  </a:schemeClr>
                </a:solidFill>
                <a:latin typeface="+mn-lt"/>
                <a:ea typeface="+mn-ea"/>
                <a:cs typeface="Times New Roman" pitchFamily="18" charset="0"/>
              </a:rPr>
              <a:t> 1 </a:t>
            </a:r>
            <a:r>
              <a:rPr lang="en-US" sz="1000" b="1" kern="1200" dirty="0" err="1" smtClean="0">
                <a:solidFill>
                  <a:schemeClr val="bg2">
                    <a:lumMod val="25000"/>
                  </a:schemeClr>
                </a:solidFill>
                <a:latin typeface="+mn-lt"/>
                <a:ea typeface="+mn-ea"/>
                <a:cs typeface="Times New Roman" pitchFamily="18" charset="0"/>
              </a:rPr>
              <a:t>giorno</a:t>
            </a:r>
            <a:endParaRPr lang="en-US" sz="1000" b="1" kern="1200" dirty="0" smtClean="0">
              <a:solidFill>
                <a:schemeClr val="bg2">
                  <a:lumMod val="25000"/>
                </a:schemeClr>
              </a:solidFill>
              <a:latin typeface="+mn-lt"/>
              <a:ea typeface="+mn-ea"/>
              <a:cs typeface="Times New Roman" pitchFamily="18" charset="0"/>
            </a:endParaRP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spcBef>
                <a:spcPct val="0"/>
              </a:spcBef>
            </a:pPr>
            <a:r>
              <a:rPr lang="en-US" sz="1000" b="1" kern="1200" cap="small" dirty="0" smtClean="0">
                <a:solidFill>
                  <a:schemeClr val="bg2">
                    <a:lumMod val="25000"/>
                  </a:schemeClr>
                </a:solidFill>
                <a:latin typeface="+mn-lt"/>
                <a:ea typeface="+mn-ea"/>
                <a:cs typeface="Times New Roman" pitchFamily="18" charset="0"/>
              </a:rPr>
              <a:t>MRPC </a:t>
            </a:r>
            <a:r>
              <a:rPr lang="en-US" sz="1000" b="1" kern="1200" cap="small" dirty="0" err="1" smtClean="0">
                <a:solidFill>
                  <a:schemeClr val="bg2">
                    <a:lumMod val="25000"/>
                  </a:schemeClr>
                </a:solidFill>
                <a:latin typeface="+mn-lt"/>
                <a:ea typeface="+mn-ea"/>
                <a:cs typeface="Times New Roman" pitchFamily="18" charset="0"/>
              </a:rPr>
              <a:t>piani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posti</a:t>
            </a:r>
            <a:r>
              <a:rPr lang="en-US" sz="1000" b="1" kern="1200" cap="small" dirty="0" smtClean="0">
                <a:solidFill>
                  <a:schemeClr val="bg2">
                    <a:lumMod val="25000"/>
                  </a:schemeClr>
                </a:solidFill>
                <a:latin typeface="+mn-lt"/>
                <a:ea typeface="+mn-ea"/>
                <a:cs typeface="Times New Roman" pitchFamily="18" charset="0"/>
              </a:rPr>
              <a:t> a </a:t>
            </a:r>
            <a:r>
              <a:rPr lang="en-US" sz="1000" b="1" kern="1200" cap="small" dirty="0" err="1" smtClean="0">
                <a:solidFill>
                  <a:schemeClr val="bg2">
                    <a:lumMod val="25000"/>
                  </a:schemeClr>
                </a:solidFill>
                <a:latin typeface="+mn-lt"/>
                <a:ea typeface="+mn-ea"/>
                <a:cs typeface="Times New Roman" pitchFamily="18" charset="0"/>
              </a:rPr>
              <a:t>distanze</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variabili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tra</a:t>
            </a:r>
            <a:r>
              <a:rPr lang="en-US" sz="1000" b="1" kern="1200" cap="small" dirty="0" smtClean="0">
                <a:solidFill>
                  <a:schemeClr val="bg2">
                    <a:lumMod val="25000"/>
                  </a:schemeClr>
                </a:solidFill>
                <a:latin typeface="+mn-lt"/>
                <a:ea typeface="+mn-ea"/>
                <a:cs typeface="Times New Roman" pitchFamily="18" charset="0"/>
              </a:rPr>
              <a:t> 30 </a:t>
            </a:r>
            <a:r>
              <a:rPr lang="en-US" sz="1000" b="1" kern="1200" dirty="0" smtClean="0">
                <a:solidFill>
                  <a:schemeClr val="bg2">
                    <a:lumMod val="25000"/>
                  </a:schemeClr>
                </a:solidFill>
                <a:latin typeface="+mn-lt"/>
                <a:ea typeface="+mn-ea"/>
                <a:cs typeface="Times New Roman" pitchFamily="18" charset="0"/>
              </a:rPr>
              <a:t>cm</a:t>
            </a:r>
            <a:r>
              <a:rPr lang="en-US" sz="1000" b="1" kern="1200" cap="small" dirty="0" smtClean="0">
                <a:solidFill>
                  <a:schemeClr val="bg2">
                    <a:lumMod val="25000"/>
                  </a:schemeClr>
                </a:solidFill>
                <a:latin typeface="+mn-lt"/>
                <a:ea typeface="+mn-ea"/>
                <a:cs typeface="Times New Roman" pitchFamily="18" charset="0"/>
              </a:rPr>
              <a:t> – 1 </a:t>
            </a:r>
            <a:r>
              <a:rPr lang="en-US" sz="1000" b="1" kern="1200" dirty="0" smtClean="0">
                <a:solidFill>
                  <a:schemeClr val="bg2">
                    <a:lumMod val="25000"/>
                  </a:schemeClr>
                </a:solidFill>
                <a:latin typeface="+mn-lt"/>
                <a:ea typeface="+mn-ea"/>
                <a:cs typeface="Times New Roman" pitchFamily="18" charset="0"/>
              </a:rPr>
              <a:t>m</a:t>
            </a:r>
          </a:p>
          <a:p>
            <a:pPr lvl="0">
              <a:spcBef>
                <a:spcPct val="0"/>
              </a:spcBef>
            </a:pPr>
            <a:r>
              <a:rPr lang="en-US" sz="1000" b="1" kern="1200" dirty="0" err="1" smtClean="0">
                <a:solidFill>
                  <a:schemeClr val="bg2">
                    <a:lumMod val="25000"/>
                  </a:schemeClr>
                </a:solidFill>
                <a:latin typeface="+mn-lt"/>
                <a:ea typeface="+mn-ea"/>
                <a:cs typeface="Times New Roman" pitchFamily="18" charset="0"/>
              </a:rPr>
              <a:t>Accettanza</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angolare</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smtClean="0">
                <a:solidFill>
                  <a:schemeClr val="bg2">
                    <a:lumMod val="25000"/>
                  </a:schemeClr>
                </a:solidFill>
                <a:latin typeface="+mn-lt"/>
                <a:ea typeface="+mn-ea"/>
                <a:cs typeface="Times New Roman" pitchFamily="18" charset="0"/>
              </a:rPr>
              <a:t> SHUFFLING procedure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900" kern="1200" cap="small" dirty="0" smtClean="0">
                <a:solidFill>
                  <a:schemeClr val="bg2">
                    <a:lumMod val="25000"/>
                  </a:schemeClr>
                </a:solidFill>
                <a:latin typeface="+mn-lt"/>
                <a:ea typeface="+mn-ea"/>
                <a:cs typeface="Times New Roman" pitchFamily="18" charset="0"/>
              </a:rPr>
              <a:t> 10</a:t>
            </a:r>
            <a:r>
              <a:rPr lang="en-US" sz="900" kern="1200" cap="small" baseline="30000" dirty="0" smtClean="0">
                <a:solidFill>
                  <a:schemeClr val="bg2">
                    <a:lumMod val="25000"/>
                  </a:schemeClr>
                </a:solidFill>
                <a:latin typeface="+mn-lt"/>
                <a:ea typeface="+mn-ea"/>
                <a:cs typeface="Times New Roman" pitchFamily="18" charset="0"/>
              </a:rPr>
              <a:t>4</a:t>
            </a:r>
            <a:r>
              <a:rPr lang="en-US" sz="900" kern="1200" cap="small" dirty="0" smtClean="0">
                <a:solidFill>
                  <a:schemeClr val="bg2">
                    <a:lumMod val="25000"/>
                  </a:schemeClr>
                </a:solidFill>
                <a:latin typeface="+mn-lt"/>
                <a:ea typeface="+mn-ea"/>
                <a:cs typeface="Times New Roman" pitchFamily="18" charset="0"/>
              </a:rPr>
              <a:t> </a:t>
            </a:r>
            <a:r>
              <a:rPr lang="en-US" sz="1000" kern="1200" cap="small" dirty="0" smtClean="0">
                <a:solidFill>
                  <a:schemeClr val="bg2">
                    <a:lumMod val="25000"/>
                  </a:schemeClr>
                </a:solidFill>
                <a:latin typeface="+mn-lt"/>
                <a:ea typeface="+mn-ea"/>
                <a:cs typeface="Times New Roman" pitchFamily="18" charset="0"/>
              </a:rPr>
              <a:t> </a:t>
            </a:r>
            <a:r>
              <a:rPr lang="en-US" sz="1000" kern="1200" cap="small" dirty="0" err="1" smtClean="0">
                <a:solidFill>
                  <a:schemeClr val="bg2">
                    <a:lumMod val="25000"/>
                  </a:schemeClr>
                </a:solidFill>
                <a:latin typeface="+mn-lt"/>
                <a:ea typeface="+mn-ea"/>
                <a:cs typeface="Times New Roman" pitchFamily="18" charset="0"/>
              </a:rPr>
              <a:t>eventi</a:t>
            </a:r>
            <a:r>
              <a:rPr lang="en-US" sz="1000" kern="1200" cap="small" dirty="0" smtClean="0">
                <a:solidFill>
                  <a:schemeClr val="bg2">
                    <a:lumMod val="25000"/>
                  </a:schemeClr>
                </a:solidFill>
                <a:latin typeface="+mn-lt"/>
                <a:ea typeface="+mn-ea"/>
                <a:cs typeface="Times New Roman" pitchFamily="18" charset="0"/>
              </a:rPr>
              <a:t> per </a:t>
            </a:r>
            <a:r>
              <a:rPr lang="en-US" sz="1000" kern="1200" cap="small" dirty="0" err="1" smtClean="0">
                <a:solidFill>
                  <a:schemeClr val="bg2">
                    <a:lumMod val="25000"/>
                  </a:schemeClr>
                </a:solidFill>
                <a:latin typeface="+mn-lt"/>
                <a:ea typeface="+mn-ea"/>
                <a:cs typeface="Times New Roman" pitchFamily="18" charset="0"/>
              </a:rPr>
              <a:t>cella</a:t>
            </a:r>
            <a:endParaRPr lang="en-US" sz="1000" kern="1200" cap="small"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Variazioni</a:t>
            </a:r>
            <a:r>
              <a:rPr lang="en-US" sz="1000" b="1" kern="1200" dirty="0" smtClean="0">
                <a:solidFill>
                  <a:schemeClr val="bg2">
                    <a:lumMod val="25000"/>
                  </a:schemeClr>
                </a:solidFill>
                <a:latin typeface="+mn-lt"/>
                <a:ea typeface="+mn-ea"/>
                <a:cs typeface="Times New Roman" pitchFamily="18" charset="0"/>
              </a:rPr>
              <a:t> 2-3</a:t>
            </a:r>
            <a:r>
              <a:rPr lang="en-US" sz="1000" b="1" kern="1200" baseline="0" dirty="0" smtClean="0">
                <a:solidFill>
                  <a:schemeClr val="bg2">
                    <a:lumMod val="25000"/>
                  </a:schemeClr>
                </a:solidFill>
                <a:latin typeface="+mn-lt"/>
                <a:ea typeface="+mn-ea"/>
                <a:cs typeface="Times New Roman" pitchFamily="18" charset="0"/>
              </a:rPr>
              <a:t> %</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Mapper</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di</a:t>
            </a:r>
            <a:r>
              <a:rPr lang="en-US" sz="1000" b="1" kern="1200" dirty="0" smtClean="0">
                <a:solidFill>
                  <a:schemeClr val="bg2">
                    <a:lumMod val="25000"/>
                  </a:schemeClr>
                </a:solidFill>
                <a:latin typeface="+mn-lt"/>
                <a:ea typeface="+mn-ea"/>
                <a:cs typeface="Times New Roman" pitchFamily="18" charset="0"/>
              </a:rPr>
              <a:t> 1 </a:t>
            </a:r>
            <a:r>
              <a:rPr lang="en-US" sz="1000" b="1" kern="1200" dirty="0" err="1" smtClean="0">
                <a:solidFill>
                  <a:schemeClr val="bg2">
                    <a:lumMod val="25000"/>
                  </a:schemeClr>
                </a:solidFill>
                <a:latin typeface="+mn-lt"/>
                <a:ea typeface="+mn-ea"/>
                <a:cs typeface="Times New Roman" pitchFamily="18" charset="0"/>
              </a:rPr>
              <a:t>giorno</a:t>
            </a:r>
            <a:endParaRPr lang="en-US" sz="1000" b="1" kern="1200" dirty="0" smtClean="0">
              <a:solidFill>
                <a:schemeClr val="bg2">
                  <a:lumMod val="25000"/>
                </a:schemeClr>
              </a:solidFill>
              <a:latin typeface="+mn-lt"/>
              <a:ea typeface="+mn-ea"/>
              <a:cs typeface="Times New Roman" pitchFamily="18" charset="0"/>
            </a:endParaRP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spcBef>
                <a:spcPct val="0"/>
              </a:spcBef>
            </a:pPr>
            <a:r>
              <a:rPr lang="en-US" sz="1000" b="1" kern="1200" cap="small" dirty="0" smtClean="0">
                <a:solidFill>
                  <a:schemeClr val="bg2">
                    <a:lumMod val="25000"/>
                  </a:schemeClr>
                </a:solidFill>
                <a:latin typeface="+mn-lt"/>
                <a:ea typeface="+mn-ea"/>
                <a:cs typeface="Times New Roman" pitchFamily="18" charset="0"/>
              </a:rPr>
              <a:t>MRPC </a:t>
            </a:r>
            <a:r>
              <a:rPr lang="en-US" sz="1000" b="1" kern="1200" cap="small" dirty="0" err="1" smtClean="0">
                <a:solidFill>
                  <a:schemeClr val="bg2">
                    <a:lumMod val="25000"/>
                  </a:schemeClr>
                </a:solidFill>
                <a:latin typeface="+mn-lt"/>
                <a:ea typeface="+mn-ea"/>
                <a:cs typeface="Times New Roman" pitchFamily="18" charset="0"/>
              </a:rPr>
              <a:t>piani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posti</a:t>
            </a:r>
            <a:r>
              <a:rPr lang="en-US" sz="1000" b="1" kern="1200" cap="small" dirty="0" smtClean="0">
                <a:solidFill>
                  <a:schemeClr val="bg2">
                    <a:lumMod val="25000"/>
                  </a:schemeClr>
                </a:solidFill>
                <a:latin typeface="+mn-lt"/>
                <a:ea typeface="+mn-ea"/>
                <a:cs typeface="Times New Roman" pitchFamily="18" charset="0"/>
              </a:rPr>
              <a:t> a </a:t>
            </a:r>
            <a:r>
              <a:rPr lang="en-US" sz="1000" b="1" kern="1200" cap="small" dirty="0" err="1" smtClean="0">
                <a:solidFill>
                  <a:schemeClr val="bg2">
                    <a:lumMod val="25000"/>
                  </a:schemeClr>
                </a:solidFill>
                <a:latin typeface="+mn-lt"/>
                <a:ea typeface="+mn-ea"/>
                <a:cs typeface="Times New Roman" pitchFamily="18" charset="0"/>
              </a:rPr>
              <a:t>distanze</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variabili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tra</a:t>
            </a:r>
            <a:r>
              <a:rPr lang="en-US" sz="1000" b="1" kern="1200" cap="small" dirty="0" smtClean="0">
                <a:solidFill>
                  <a:schemeClr val="bg2">
                    <a:lumMod val="25000"/>
                  </a:schemeClr>
                </a:solidFill>
                <a:latin typeface="+mn-lt"/>
                <a:ea typeface="+mn-ea"/>
                <a:cs typeface="Times New Roman" pitchFamily="18" charset="0"/>
              </a:rPr>
              <a:t> 30 </a:t>
            </a:r>
            <a:r>
              <a:rPr lang="en-US" sz="1000" b="1" kern="1200" dirty="0" smtClean="0">
                <a:solidFill>
                  <a:schemeClr val="bg2">
                    <a:lumMod val="25000"/>
                  </a:schemeClr>
                </a:solidFill>
                <a:latin typeface="+mn-lt"/>
                <a:ea typeface="+mn-ea"/>
                <a:cs typeface="Times New Roman" pitchFamily="18" charset="0"/>
              </a:rPr>
              <a:t>cm</a:t>
            </a:r>
            <a:r>
              <a:rPr lang="en-US" sz="1000" b="1" kern="1200" cap="small" dirty="0" smtClean="0">
                <a:solidFill>
                  <a:schemeClr val="bg2">
                    <a:lumMod val="25000"/>
                  </a:schemeClr>
                </a:solidFill>
                <a:latin typeface="+mn-lt"/>
                <a:ea typeface="+mn-ea"/>
                <a:cs typeface="Times New Roman" pitchFamily="18" charset="0"/>
              </a:rPr>
              <a:t> – 1 </a:t>
            </a:r>
            <a:r>
              <a:rPr lang="en-US" sz="1000" b="1" kern="1200" dirty="0" smtClean="0">
                <a:solidFill>
                  <a:schemeClr val="bg2">
                    <a:lumMod val="25000"/>
                  </a:schemeClr>
                </a:solidFill>
                <a:latin typeface="+mn-lt"/>
                <a:ea typeface="+mn-ea"/>
                <a:cs typeface="Times New Roman" pitchFamily="18" charset="0"/>
              </a:rPr>
              <a:t>m</a:t>
            </a:r>
          </a:p>
          <a:p>
            <a:pPr lvl="0">
              <a:spcBef>
                <a:spcPct val="0"/>
              </a:spcBef>
            </a:pPr>
            <a:r>
              <a:rPr lang="en-US" sz="1000" b="1" kern="1200" dirty="0" err="1" smtClean="0">
                <a:solidFill>
                  <a:schemeClr val="bg2">
                    <a:lumMod val="25000"/>
                  </a:schemeClr>
                </a:solidFill>
                <a:latin typeface="+mn-lt"/>
                <a:ea typeface="+mn-ea"/>
                <a:cs typeface="Times New Roman" pitchFamily="18" charset="0"/>
              </a:rPr>
              <a:t>Accettanza</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angolare</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smtClean="0">
                <a:solidFill>
                  <a:schemeClr val="bg2">
                    <a:lumMod val="25000"/>
                  </a:schemeClr>
                </a:solidFill>
                <a:latin typeface="+mn-lt"/>
                <a:ea typeface="+mn-ea"/>
                <a:cs typeface="Times New Roman" pitchFamily="18" charset="0"/>
              </a:rPr>
              <a:t> SHUFFLING procedure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900" kern="1200" cap="small" dirty="0" smtClean="0">
                <a:solidFill>
                  <a:schemeClr val="bg2">
                    <a:lumMod val="25000"/>
                  </a:schemeClr>
                </a:solidFill>
                <a:latin typeface="+mn-lt"/>
                <a:ea typeface="+mn-ea"/>
                <a:cs typeface="Times New Roman" pitchFamily="18" charset="0"/>
              </a:rPr>
              <a:t> 10</a:t>
            </a:r>
            <a:r>
              <a:rPr lang="en-US" sz="900" kern="1200" cap="small" baseline="30000" dirty="0" smtClean="0">
                <a:solidFill>
                  <a:schemeClr val="bg2">
                    <a:lumMod val="25000"/>
                  </a:schemeClr>
                </a:solidFill>
                <a:latin typeface="+mn-lt"/>
                <a:ea typeface="+mn-ea"/>
                <a:cs typeface="Times New Roman" pitchFamily="18" charset="0"/>
              </a:rPr>
              <a:t>4</a:t>
            </a:r>
            <a:r>
              <a:rPr lang="en-US" sz="900" kern="1200" cap="small" dirty="0" smtClean="0">
                <a:solidFill>
                  <a:schemeClr val="bg2">
                    <a:lumMod val="25000"/>
                  </a:schemeClr>
                </a:solidFill>
                <a:latin typeface="+mn-lt"/>
                <a:ea typeface="+mn-ea"/>
                <a:cs typeface="Times New Roman" pitchFamily="18" charset="0"/>
              </a:rPr>
              <a:t> </a:t>
            </a:r>
            <a:r>
              <a:rPr lang="en-US" sz="1000" kern="1200" cap="small" dirty="0" smtClean="0">
                <a:solidFill>
                  <a:schemeClr val="bg2">
                    <a:lumMod val="25000"/>
                  </a:schemeClr>
                </a:solidFill>
                <a:latin typeface="+mn-lt"/>
                <a:ea typeface="+mn-ea"/>
                <a:cs typeface="Times New Roman" pitchFamily="18" charset="0"/>
              </a:rPr>
              <a:t> </a:t>
            </a:r>
            <a:r>
              <a:rPr lang="en-US" sz="1000" kern="1200" cap="small" dirty="0" err="1" smtClean="0">
                <a:solidFill>
                  <a:schemeClr val="bg2">
                    <a:lumMod val="25000"/>
                  </a:schemeClr>
                </a:solidFill>
                <a:latin typeface="+mn-lt"/>
                <a:ea typeface="+mn-ea"/>
                <a:cs typeface="Times New Roman" pitchFamily="18" charset="0"/>
              </a:rPr>
              <a:t>eventi</a:t>
            </a:r>
            <a:r>
              <a:rPr lang="en-US" sz="1000" kern="1200" cap="small" dirty="0" smtClean="0">
                <a:solidFill>
                  <a:schemeClr val="bg2">
                    <a:lumMod val="25000"/>
                  </a:schemeClr>
                </a:solidFill>
                <a:latin typeface="+mn-lt"/>
                <a:ea typeface="+mn-ea"/>
                <a:cs typeface="Times New Roman" pitchFamily="18" charset="0"/>
              </a:rPr>
              <a:t> per </a:t>
            </a:r>
            <a:r>
              <a:rPr lang="en-US" sz="1000" kern="1200" cap="small" dirty="0" err="1" smtClean="0">
                <a:solidFill>
                  <a:schemeClr val="bg2">
                    <a:lumMod val="25000"/>
                  </a:schemeClr>
                </a:solidFill>
                <a:latin typeface="+mn-lt"/>
                <a:ea typeface="+mn-ea"/>
                <a:cs typeface="Times New Roman" pitchFamily="18" charset="0"/>
              </a:rPr>
              <a:t>cella</a:t>
            </a:r>
            <a:endParaRPr lang="en-US" sz="1000" kern="1200" cap="small"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Variazioni</a:t>
            </a:r>
            <a:r>
              <a:rPr lang="en-US" sz="1000" b="1" kern="1200" smtClean="0">
                <a:solidFill>
                  <a:schemeClr val="bg2">
                    <a:lumMod val="25000"/>
                  </a:schemeClr>
                </a:solidFill>
                <a:latin typeface="+mn-lt"/>
                <a:ea typeface="+mn-ea"/>
                <a:cs typeface="Times New Roman" pitchFamily="18" charset="0"/>
              </a:rPr>
              <a:t> 2-3</a:t>
            </a:r>
            <a:r>
              <a:rPr lang="en-US" sz="1000" b="1" kern="1200" baseline="0" smtClean="0">
                <a:solidFill>
                  <a:schemeClr val="bg2">
                    <a:lumMod val="25000"/>
                  </a:schemeClr>
                </a:solidFill>
                <a:latin typeface="+mn-lt"/>
                <a:ea typeface="+mn-ea"/>
                <a:cs typeface="Times New Roman" pitchFamily="18" charset="0"/>
              </a:rPr>
              <a:t> %</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Mapper</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di</a:t>
            </a:r>
            <a:r>
              <a:rPr lang="en-US" sz="1000" b="1" kern="1200" dirty="0" smtClean="0">
                <a:solidFill>
                  <a:schemeClr val="bg2">
                    <a:lumMod val="25000"/>
                  </a:schemeClr>
                </a:solidFill>
                <a:latin typeface="+mn-lt"/>
                <a:ea typeface="+mn-ea"/>
                <a:cs typeface="Times New Roman" pitchFamily="18" charset="0"/>
              </a:rPr>
              <a:t> 1 </a:t>
            </a:r>
            <a:r>
              <a:rPr lang="en-US" sz="1000" b="1" kern="1200" dirty="0" err="1" smtClean="0">
                <a:solidFill>
                  <a:schemeClr val="bg2">
                    <a:lumMod val="25000"/>
                  </a:schemeClr>
                </a:solidFill>
                <a:latin typeface="+mn-lt"/>
                <a:ea typeface="+mn-ea"/>
                <a:cs typeface="Times New Roman" pitchFamily="18" charset="0"/>
              </a:rPr>
              <a:t>giorno</a:t>
            </a:r>
            <a:endParaRPr lang="en-US" sz="1000" b="1" kern="1200" dirty="0" smtClean="0">
              <a:solidFill>
                <a:schemeClr val="bg2">
                  <a:lumMod val="25000"/>
                </a:schemeClr>
              </a:solidFill>
              <a:latin typeface="+mn-lt"/>
              <a:ea typeface="+mn-ea"/>
              <a:cs typeface="Times New Roman" pitchFamily="18" charset="0"/>
            </a:endParaRP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spcBef>
                <a:spcPct val="0"/>
              </a:spcBef>
            </a:pPr>
            <a:r>
              <a:rPr lang="en-US" sz="1000" b="1" kern="1200" cap="small" dirty="0" smtClean="0">
                <a:solidFill>
                  <a:schemeClr val="bg2">
                    <a:lumMod val="25000"/>
                  </a:schemeClr>
                </a:solidFill>
                <a:latin typeface="+mn-lt"/>
                <a:ea typeface="+mn-ea"/>
                <a:cs typeface="Times New Roman" pitchFamily="18" charset="0"/>
              </a:rPr>
              <a:t>MRPC </a:t>
            </a:r>
            <a:r>
              <a:rPr lang="en-US" sz="1000" b="1" kern="1200" cap="small" dirty="0" err="1" smtClean="0">
                <a:solidFill>
                  <a:schemeClr val="bg2">
                    <a:lumMod val="25000"/>
                  </a:schemeClr>
                </a:solidFill>
                <a:latin typeface="+mn-lt"/>
                <a:ea typeface="+mn-ea"/>
                <a:cs typeface="Times New Roman" pitchFamily="18" charset="0"/>
              </a:rPr>
              <a:t>piani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posti</a:t>
            </a:r>
            <a:r>
              <a:rPr lang="en-US" sz="1000" b="1" kern="1200" cap="small" dirty="0" smtClean="0">
                <a:solidFill>
                  <a:schemeClr val="bg2">
                    <a:lumMod val="25000"/>
                  </a:schemeClr>
                </a:solidFill>
                <a:latin typeface="+mn-lt"/>
                <a:ea typeface="+mn-ea"/>
                <a:cs typeface="Times New Roman" pitchFamily="18" charset="0"/>
              </a:rPr>
              <a:t> a </a:t>
            </a:r>
            <a:r>
              <a:rPr lang="en-US" sz="1000" b="1" kern="1200" cap="small" dirty="0" err="1" smtClean="0">
                <a:solidFill>
                  <a:schemeClr val="bg2">
                    <a:lumMod val="25000"/>
                  </a:schemeClr>
                </a:solidFill>
                <a:latin typeface="+mn-lt"/>
                <a:ea typeface="+mn-ea"/>
                <a:cs typeface="Times New Roman" pitchFamily="18" charset="0"/>
              </a:rPr>
              <a:t>distanze</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variabili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tra</a:t>
            </a:r>
            <a:r>
              <a:rPr lang="en-US" sz="1000" b="1" kern="1200" cap="small" dirty="0" smtClean="0">
                <a:solidFill>
                  <a:schemeClr val="bg2">
                    <a:lumMod val="25000"/>
                  </a:schemeClr>
                </a:solidFill>
                <a:latin typeface="+mn-lt"/>
                <a:ea typeface="+mn-ea"/>
                <a:cs typeface="Times New Roman" pitchFamily="18" charset="0"/>
              </a:rPr>
              <a:t> 30 </a:t>
            </a:r>
            <a:r>
              <a:rPr lang="en-US" sz="1000" b="1" kern="1200" dirty="0" smtClean="0">
                <a:solidFill>
                  <a:schemeClr val="bg2">
                    <a:lumMod val="25000"/>
                  </a:schemeClr>
                </a:solidFill>
                <a:latin typeface="+mn-lt"/>
                <a:ea typeface="+mn-ea"/>
                <a:cs typeface="Times New Roman" pitchFamily="18" charset="0"/>
              </a:rPr>
              <a:t>cm</a:t>
            </a:r>
            <a:r>
              <a:rPr lang="en-US" sz="1000" b="1" kern="1200" cap="small" dirty="0" smtClean="0">
                <a:solidFill>
                  <a:schemeClr val="bg2">
                    <a:lumMod val="25000"/>
                  </a:schemeClr>
                </a:solidFill>
                <a:latin typeface="+mn-lt"/>
                <a:ea typeface="+mn-ea"/>
                <a:cs typeface="Times New Roman" pitchFamily="18" charset="0"/>
              </a:rPr>
              <a:t> – 1 </a:t>
            </a:r>
            <a:r>
              <a:rPr lang="en-US" sz="1000" b="1" kern="1200" dirty="0" smtClean="0">
                <a:solidFill>
                  <a:schemeClr val="bg2">
                    <a:lumMod val="25000"/>
                  </a:schemeClr>
                </a:solidFill>
                <a:latin typeface="+mn-lt"/>
                <a:ea typeface="+mn-ea"/>
                <a:cs typeface="Times New Roman" pitchFamily="18" charset="0"/>
              </a:rPr>
              <a:t>m</a:t>
            </a:r>
          </a:p>
          <a:p>
            <a:pPr lvl="0">
              <a:spcBef>
                <a:spcPct val="0"/>
              </a:spcBef>
            </a:pPr>
            <a:r>
              <a:rPr lang="en-US" sz="1000" b="1" kern="1200" dirty="0" err="1" smtClean="0">
                <a:solidFill>
                  <a:schemeClr val="bg2">
                    <a:lumMod val="25000"/>
                  </a:schemeClr>
                </a:solidFill>
                <a:latin typeface="+mn-lt"/>
                <a:ea typeface="+mn-ea"/>
                <a:cs typeface="Times New Roman" pitchFamily="18" charset="0"/>
              </a:rPr>
              <a:t>Accettanza</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angolare</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smtClean="0">
                <a:solidFill>
                  <a:schemeClr val="bg2">
                    <a:lumMod val="25000"/>
                  </a:schemeClr>
                </a:solidFill>
                <a:latin typeface="+mn-lt"/>
                <a:ea typeface="+mn-ea"/>
                <a:cs typeface="Times New Roman" pitchFamily="18" charset="0"/>
              </a:rPr>
              <a:t> SHUFFLING procedure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900" kern="1200" cap="small" dirty="0" smtClean="0">
                <a:solidFill>
                  <a:schemeClr val="bg2">
                    <a:lumMod val="25000"/>
                  </a:schemeClr>
                </a:solidFill>
                <a:latin typeface="+mn-lt"/>
                <a:ea typeface="+mn-ea"/>
                <a:cs typeface="Times New Roman" pitchFamily="18" charset="0"/>
              </a:rPr>
              <a:t> 10</a:t>
            </a:r>
            <a:r>
              <a:rPr lang="en-US" sz="900" kern="1200" cap="small" baseline="30000" dirty="0" smtClean="0">
                <a:solidFill>
                  <a:schemeClr val="bg2">
                    <a:lumMod val="25000"/>
                  </a:schemeClr>
                </a:solidFill>
                <a:latin typeface="+mn-lt"/>
                <a:ea typeface="+mn-ea"/>
                <a:cs typeface="Times New Roman" pitchFamily="18" charset="0"/>
              </a:rPr>
              <a:t>4</a:t>
            </a:r>
            <a:r>
              <a:rPr lang="en-US" sz="900" kern="1200" cap="small" dirty="0" smtClean="0">
                <a:solidFill>
                  <a:schemeClr val="bg2">
                    <a:lumMod val="25000"/>
                  </a:schemeClr>
                </a:solidFill>
                <a:latin typeface="+mn-lt"/>
                <a:ea typeface="+mn-ea"/>
                <a:cs typeface="Times New Roman" pitchFamily="18" charset="0"/>
              </a:rPr>
              <a:t> </a:t>
            </a:r>
            <a:r>
              <a:rPr lang="en-US" sz="1000" kern="1200" cap="small" dirty="0" smtClean="0">
                <a:solidFill>
                  <a:schemeClr val="bg2">
                    <a:lumMod val="25000"/>
                  </a:schemeClr>
                </a:solidFill>
                <a:latin typeface="+mn-lt"/>
                <a:ea typeface="+mn-ea"/>
                <a:cs typeface="Times New Roman" pitchFamily="18" charset="0"/>
              </a:rPr>
              <a:t> </a:t>
            </a:r>
            <a:r>
              <a:rPr lang="en-US" sz="1000" kern="1200" cap="small" dirty="0" err="1" smtClean="0">
                <a:solidFill>
                  <a:schemeClr val="bg2">
                    <a:lumMod val="25000"/>
                  </a:schemeClr>
                </a:solidFill>
                <a:latin typeface="+mn-lt"/>
                <a:ea typeface="+mn-ea"/>
                <a:cs typeface="Times New Roman" pitchFamily="18" charset="0"/>
              </a:rPr>
              <a:t>eventi</a:t>
            </a:r>
            <a:r>
              <a:rPr lang="en-US" sz="1000" kern="1200" cap="small" dirty="0" smtClean="0">
                <a:solidFill>
                  <a:schemeClr val="bg2">
                    <a:lumMod val="25000"/>
                  </a:schemeClr>
                </a:solidFill>
                <a:latin typeface="+mn-lt"/>
                <a:ea typeface="+mn-ea"/>
                <a:cs typeface="Times New Roman" pitchFamily="18" charset="0"/>
              </a:rPr>
              <a:t> per </a:t>
            </a:r>
            <a:r>
              <a:rPr lang="en-US" sz="1000" kern="1200" cap="small" dirty="0" err="1" smtClean="0">
                <a:solidFill>
                  <a:schemeClr val="bg2">
                    <a:lumMod val="25000"/>
                  </a:schemeClr>
                </a:solidFill>
                <a:latin typeface="+mn-lt"/>
                <a:ea typeface="+mn-ea"/>
                <a:cs typeface="Times New Roman" pitchFamily="18" charset="0"/>
              </a:rPr>
              <a:t>cella</a:t>
            </a:r>
            <a:endParaRPr lang="en-US" sz="1000" kern="1200" cap="small"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Variazioni</a:t>
            </a:r>
            <a:r>
              <a:rPr lang="en-US" sz="1000" b="1" kern="1200" smtClean="0">
                <a:solidFill>
                  <a:schemeClr val="bg2">
                    <a:lumMod val="25000"/>
                  </a:schemeClr>
                </a:solidFill>
                <a:latin typeface="+mn-lt"/>
                <a:ea typeface="+mn-ea"/>
                <a:cs typeface="Times New Roman" pitchFamily="18" charset="0"/>
              </a:rPr>
              <a:t> 2-3</a:t>
            </a:r>
            <a:r>
              <a:rPr lang="en-US" sz="1000" b="1" kern="1200" baseline="0" smtClean="0">
                <a:solidFill>
                  <a:schemeClr val="bg2">
                    <a:lumMod val="25000"/>
                  </a:schemeClr>
                </a:solidFill>
                <a:latin typeface="+mn-lt"/>
                <a:ea typeface="+mn-ea"/>
                <a:cs typeface="Times New Roman" pitchFamily="18" charset="0"/>
              </a:rPr>
              <a:t> %</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Mapper</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di</a:t>
            </a:r>
            <a:r>
              <a:rPr lang="en-US" sz="1000" b="1" kern="1200" dirty="0" smtClean="0">
                <a:solidFill>
                  <a:schemeClr val="bg2">
                    <a:lumMod val="25000"/>
                  </a:schemeClr>
                </a:solidFill>
                <a:latin typeface="+mn-lt"/>
                <a:ea typeface="+mn-ea"/>
                <a:cs typeface="Times New Roman" pitchFamily="18" charset="0"/>
              </a:rPr>
              <a:t> 1 </a:t>
            </a:r>
            <a:r>
              <a:rPr lang="en-US" sz="1000" b="1" kern="1200" dirty="0" err="1" smtClean="0">
                <a:solidFill>
                  <a:schemeClr val="bg2">
                    <a:lumMod val="25000"/>
                  </a:schemeClr>
                </a:solidFill>
                <a:latin typeface="+mn-lt"/>
                <a:ea typeface="+mn-ea"/>
                <a:cs typeface="Times New Roman" pitchFamily="18" charset="0"/>
              </a:rPr>
              <a:t>giorno</a:t>
            </a:r>
            <a:endParaRPr lang="en-US" sz="1000" b="1" kern="1200" dirty="0" smtClean="0">
              <a:solidFill>
                <a:schemeClr val="bg2">
                  <a:lumMod val="25000"/>
                </a:schemeClr>
              </a:solidFill>
              <a:latin typeface="+mn-lt"/>
              <a:ea typeface="+mn-ea"/>
              <a:cs typeface="Times New Roman" pitchFamily="18" charset="0"/>
            </a:endParaRP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spcBef>
                <a:spcPct val="0"/>
              </a:spcBef>
            </a:pPr>
            <a:r>
              <a:rPr lang="en-US" sz="1000" b="1" kern="1200" cap="small" dirty="0" smtClean="0">
                <a:solidFill>
                  <a:schemeClr val="bg2">
                    <a:lumMod val="25000"/>
                  </a:schemeClr>
                </a:solidFill>
                <a:latin typeface="+mn-lt"/>
                <a:ea typeface="+mn-ea"/>
                <a:cs typeface="Times New Roman" pitchFamily="18" charset="0"/>
              </a:rPr>
              <a:t>MRPC </a:t>
            </a:r>
            <a:r>
              <a:rPr lang="en-US" sz="1000" b="1" kern="1200" cap="small" dirty="0" err="1" smtClean="0">
                <a:solidFill>
                  <a:schemeClr val="bg2">
                    <a:lumMod val="25000"/>
                  </a:schemeClr>
                </a:solidFill>
                <a:latin typeface="+mn-lt"/>
                <a:ea typeface="+mn-ea"/>
                <a:cs typeface="Times New Roman" pitchFamily="18" charset="0"/>
              </a:rPr>
              <a:t>piani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posti</a:t>
            </a:r>
            <a:r>
              <a:rPr lang="en-US" sz="1000" b="1" kern="1200" cap="small" dirty="0" smtClean="0">
                <a:solidFill>
                  <a:schemeClr val="bg2">
                    <a:lumMod val="25000"/>
                  </a:schemeClr>
                </a:solidFill>
                <a:latin typeface="+mn-lt"/>
                <a:ea typeface="+mn-ea"/>
                <a:cs typeface="Times New Roman" pitchFamily="18" charset="0"/>
              </a:rPr>
              <a:t> a </a:t>
            </a:r>
            <a:r>
              <a:rPr lang="en-US" sz="1000" b="1" kern="1200" cap="small" dirty="0" err="1" smtClean="0">
                <a:solidFill>
                  <a:schemeClr val="bg2">
                    <a:lumMod val="25000"/>
                  </a:schemeClr>
                </a:solidFill>
                <a:latin typeface="+mn-lt"/>
                <a:ea typeface="+mn-ea"/>
                <a:cs typeface="Times New Roman" pitchFamily="18" charset="0"/>
              </a:rPr>
              <a:t>distanze</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variabili</a:t>
            </a:r>
            <a:r>
              <a:rPr lang="en-US" sz="1000" b="1" kern="1200" cap="small" dirty="0" smtClean="0">
                <a:solidFill>
                  <a:schemeClr val="bg2">
                    <a:lumMod val="25000"/>
                  </a:schemeClr>
                </a:solidFill>
                <a:latin typeface="+mn-lt"/>
                <a:ea typeface="+mn-ea"/>
                <a:cs typeface="Times New Roman" pitchFamily="18" charset="0"/>
              </a:rPr>
              <a:t> </a:t>
            </a:r>
            <a:r>
              <a:rPr lang="en-US" sz="1000" b="1" kern="1200" cap="small" dirty="0" err="1" smtClean="0">
                <a:solidFill>
                  <a:schemeClr val="bg2">
                    <a:lumMod val="25000"/>
                  </a:schemeClr>
                </a:solidFill>
                <a:latin typeface="+mn-lt"/>
                <a:ea typeface="+mn-ea"/>
                <a:cs typeface="Times New Roman" pitchFamily="18" charset="0"/>
              </a:rPr>
              <a:t>tra</a:t>
            </a:r>
            <a:r>
              <a:rPr lang="en-US" sz="1000" b="1" kern="1200" cap="small" dirty="0" smtClean="0">
                <a:solidFill>
                  <a:schemeClr val="bg2">
                    <a:lumMod val="25000"/>
                  </a:schemeClr>
                </a:solidFill>
                <a:latin typeface="+mn-lt"/>
                <a:ea typeface="+mn-ea"/>
                <a:cs typeface="Times New Roman" pitchFamily="18" charset="0"/>
              </a:rPr>
              <a:t> 30 </a:t>
            </a:r>
            <a:r>
              <a:rPr lang="en-US" sz="1000" b="1" kern="1200" dirty="0" smtClean="0">
                <a:solidFill>
                  <a:schemeClr val="bg2">
                    <a:lumMod val="25000"/>
                  </a:schemeClr>
                </a:solidFill>
                <a:latin typeface="+mn-lt"/>
                <a:ea typeface="+mn-ea"/>
                <a:cs typeface="Times New Roman" pitchFamily="18" charset="0"/>
              </a:rPr>
              <a:t>cm</a:t>
            </a:r>
            <a:r>
              <a:rPr lang="en-US" sz="1000" b="1" kern="1200" cap="small" dirty="0" smtClean="0">
                <a:solidFill>
                  <a:schemeClr val="bg2">
                    <a:lumMod val="25000"/>
                  </a:schemeClr>
                </a:solidFill>
                <a:latin typeface="+mn-lt"/>
                <a:ea typeface="+mn-ea"/>
                <a:cs typeface="Times New Roman" pitchFamily="18" charset="0"/>
              </a:rPr>
              <a:t> – 1 </a:t>
            </a:r>
            <a:r>
              <a:rPr lang="en-US" sz="1000" b="1" kern="1200" dirty="0" smtClean="0">
                <a:solidFill>
                  <a:schemeClr val="bg2">
                    <a:lumMod val="25000"/>
                  </a:schemeClr>
                </a:solidFill>
                <a:latin typeface="+mn-lt"/>
                <a:ea typeface="+mn-ea"/>
                <a:cs typeface="Times New Roman" pitchFamily="18" charset="0"/>
              </a:rPr>
              <a:t>m</a:t>
            </a:r>
          </a:p>
          <a:p>
            <a:pPr lvl="0">
              <a:spcBef>
                <a:spcPct val="0"/>
              </a:spcBef>
            </a:pPr>
            <a:r>
              <a:rPr lang="en-US" sz="1000" b="1" kern="1200" dirty="0" err="1" smtClean="0">
                <a:solidFill>
                  <a:schemeClr val="bg2">
                    <a:lumMod val="25000"/>
                  </a:schemeClr>
                </a:solidFill>
                <a:latin typeface="+mn-lt"/>
                <a:ea typeface="+mn-ea"/>
                <a:cs typeface="Times New Roman" pitchFamily="18" charset="0"/>
              </a:rPr>
              <a:t>Accettanza</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angolare</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smtClean="0">
                <a:solidFill>
                  <a:schemeClr val="bg2">
                    <a:lumMod val="25000"/>
                  </a:schemeClr>
                </a:solidFill>
                <a:latin typeface="+mn-lt"/>
                <a:ea typeface="+mn-ea"/>
                <a:cs typeface="Times New Roman" pitchFamily="18" charset="0"/>
              </a:rPr>
              <a:t> SHUFFLING procedure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900" kern="1200" cap="small" dirty="0" smtClean="0">
                <a:solidFill>
                  <a:schemeClr val="bg2">
                    <a:lumMod val="25000"/>
                  </a:schemeClr>
                </a:solidFill>
                <a:latin typeface="+mn-lt"/>
                <a:ea typeface="+mn-ea"/>
                <a:cs typeface="Times New Roman" pitchFamily="18" charset="0"/>
              </a:rPr>
              <a:t> 10</a:t>
            </a:r>
            <a:r>
              <a:rPr lang="en-US" sz="900" kern="1200" cap="small" baseline="30000" dirty="0" smtClean="0">
                <a:solidFill>
                  <a:schemeClr val="bg2">
                    <a:lumMod val="25000"/>
                  </a:schemeClr>
                </a:solidFill>
                <a:latin typeface="+mn-lt"/>
                <a:ea typeface="+mn-ea"/>
                <a:cs typeface="Times New Roman" pitchFamily="18" charset="0"/>
              </a:rPr>
              <a:t>4</a:t>
            </a:r>
            <a:r>
              <a:rPr lang="en-US" sz="900" kern="1200" cap="small" dirty="0" smtClean="0">
                <a:solidFill>
                  <a:schemeClr val="bg2">
                    <a:lumMod val="25000"/>
                  </a:schemeClr>
                </a:solidFill>
                <a:latin typeface="+mn-lt"/>
                <a:ea typeface="+mn-ea"/>
                <a:cs typeface="Times New Roman" pitchFamily="18" charset="0"/>
              </a:rPr>
              <a:t> </a:t>
            </a:r>
            <a:r>
              <a:rPr lang="en-US" sz="1000" kern="1200" cap="small" dirty="0" smtClean="0">
                <a:solidFill>
                  <a:schemeClr val="bg2">
                    <a:lumMod val="25000"/>
                  </a:schemeClr>
                </a:solidFill>
                <a:latin typeface="+mn-lt"/>
                <a:ea typeface="+mn-ea"/>
                <a:cs typeface="Times New Roman" pitchFamily="18" charset="0"/>
              </a:rPr>
              <a:t> </a:t>
            </a:r>
            <a:r>
              <a:rPr lang="en-US" sz="1000" kern="1200" cap="small" dirty="0" err="1" smtClean="0">
                <a:solidFill>
                  <a:schemeClr val="bg2">
                    <a:lumMod val="25000"/>
                  </a:schemeClr>
                </a:solidFill>
                <a:latin typeface="+mn-lt"/>
                <a:ea typeface="+mn-ea"/>
                <a:cs typeface="Times New Roman" pitchFamily="18" charset="0"/>
              </a:rPr>
              <a:t>eventi</a:t>
            </a:r>
            <a:r>
              <a:rPr lang="en-US" sz="1000" kern="1200" cap="small" dirty="0" smtClean="0">
                <a:solidFill>
                  <a:schemeClr val="bg2">
                    <a:lumMod val="25000"/>
                  </a:schemeClr>
                </a:solidFill>
                <a:latin typeface="+mn-lt"/>
                <a:ea typeface="+mn-ea"/>
                <a:cs typeface="Times New Roman" pitchFamily="18" charset="0"/>
              </a:rPr>
              <a:t> per </a:t>
            </a:r>
            <a:r>
              <a:rPr lang="en-US" sz="1000" kern="1200" cap="small" dirty="0" err="1" smtClean="0">
                <a:solidFill>
                  <a:schemeClr val="bg2">
                    <a:lumMod val="25000"/>
                  </a:schemeClr>
                </a:solidFill>
                <a:latin typeface="+mn-lt"/>
                <a:ea typeface="+mn-ea"/>
                <a:cs typeface="Times New Roman" pitchFamily="18" charset="0"/>
              </a:rPr>
              <a:t>cella</a:t>
            </a:r>
            <a:endParaRPr lang="en-US" sz="1000" kern="1200" cap="small"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Variazioni</a:t>
            </a:r>
            <a:r>
              <a:rPr lang="en-US" sz="1000" b="1" kern="1200" smtClean="0">
                <a:solidFill>
                  <a:schemeClr val="bg2">
                    <a:lumMod val="25000"/>
                  </a:schemeClr>
                </a:solidFill>
                <a:latin typeface="+mn-lt"/>
                <a:ea typeface="+mn-ea"/>
                <a:cs typeface="Times New Roman" pitchFamily="18" charset="0"/>
              </a:rPr>
              <a:t> 2-3</a:t>
            </a:r>
            <a:r>
              <a:rPr lang="en-US" sz="1000" b="1" kern="1200" baseline="0" smtClean="0">
                <a:solidFill>
                  <a:schemeClr val="bg2">
                    <a:lumMod val="25000"/>
                  </a:schemeClr>
                </a:solidFill>
                <a:latin typeface="+mn-lt"/>
                <a:ea typeface="+mn-ea"/>
                <a:cs typeface="Times New Roman" pitchFamily="18" charset="0"/>
              </a:rPr>
              <a:t> %</a:t>
            </a:r>
            <a:endParaRPr lang="en-US" sz="1000" b="1" kern="1200" dirty="0" smtClean="0">
              <a:solidFill>
                <a:schemeClr val="bg2">
                  <a:lumMod val="25000"/>
                </a:schemeClr>
              </a:solidFill>
              <a:latin typeface="+mn-lt"/>
              <a:ea typeface="+mn-ea"/>
              <a:cs typeface="Times New Roman" pitchFamily="18" charset="0"/>
            </a:endParaRPr>
          </a:p>
          <a:p>
            <a:pPr lvl="0">
              <a:spcBef>
                <a:spcPct val="0"/>
              </a:spcBef>
            </a:pPr>
            <a:endParaRPr lang="en-US" sz="1000" b="1" kern="1200" dirty="0" smtClean="0">
              <a:solidFill>
                <a:schemeClr val="bg2">
                  <a:lumMod val="25000"/>
                </a:schemeClr>
              </a:solidFill>
              <a:latin typeface="+mn-lt"/>
              <a:ea typeface="+mn-ea"/>
              <a:cs typeface="Times New Roman" pitchFamily="18" charset="0"/>
            </a:endParaRPr>
          </a:p>
          <a:p>
            <a:pPr lvl="0">
              <a:spcBef>
                <a:spcPct val="0"/>
              </a:spcBef>
            </a:pPr>
            <a:r>
              <a:rPr lang="en-US" sz="1000" b="1" kern="1200" dirty="0" err="1" smtClean="0">
                <a:solidFill>
                  <a:schemeClr val="bg2">
                    <a:lumMod val="25000"/>
                  </a:schemeClr>
                </a:solidFill>
                <a:latin typeface="+mn-lt"/>
                <a:ea typeface="+mn-ea"/>
                <a:cs typeface="Times New Roman" pitchFamily="18" charset="0"/>
              </a:rPr>
              <a:t>Mapper</a:t>
            </a:r>
            <a:r>
              <a:rPr lang="en-US" sz="1000" b="1" kern="1200" dirty="0" smtClean="0">
                <a:solidFill>
                  <a:schemeClr val="bg2">
                    <a:lumMod val="25000"/>
                  </a:schemeClr>
                </a:solidFill>
                <a:latin typeface="+mn-lt"/>
                <a:ea typeface="+mn-ea"/>
                <a:cs typeface="Times New Roman" pitchFamily="18" charset="0"/>
              </a:rPr>
              <a:t> </a:t>
            </a:r>
            <a:r>
              <a:rPr lang="en-US" sz="1000" b="1" kern="1200" dirty="0" err="1" smtClean="0">
                <a:solidFill>
                  <a:schemeClr val="bg2">
                    <a:lumMod val="25000"/>
                  </a:schemeClr>
                </a:solidFill>
                <a:latin typeface="+mn-lt"/>
                <a:ea typeface="+mn-ea"/>
                <a:cs typeface="Times New Roman" pitchFamily="18" charset="0"/>
              </a:rPr>
              <a:t>di</a:t>
            </a:r>
            <a:r>
              <a:rPr lang="en-US" sz="1000" b="1" kern="1200" dirty="0" smtClean="0">
                <a:solidFill>
                  <a:schemeClr val="bg2">
                    <a:lumMod val="25000"/>
                  </a:schemeClr>
                </a:solidFill>
                <a:latin typeface="+mn-lt"/>
                <a:ea typeface="+mn-ea"/>
                <a:cs typeface="Times New Roman" pitchFamily="18" charset="0"/>
              </a:rPr>
              <a:t> 1 </a:t>
            </a:r>
            <a:r>
              <a:rPr lang="en-US" sz="1000" b="1" kern="1200" dirty="0" err="1" smtClean="0">
                <a:solidFill>
                  <a:schemeClr val="bg2">
                    <a:lumMod val="25000"/>
                  </a:schemeClr>
                </a:solidFill>
                <a:latin typeface="+mn-lt"/>
                <a:ea typeface="+mn-ea"/>
                <a:cs typeface="Times New Roman" pitchFamily="18" charset="0"/>
              </a:rPr>
              <a:t>giorno</a:t>
            </a:r>
            <a:endParaRPr lang="en-US" sz="1000" b="1" kern="1200" dirty="0" smtClean="0">
              <a:solidFill>
                <a:schemeClr val="bg2">
                  <a:lumMod val="25000"/>
                </a:schemeClr>
              </a:solidFill>
              <a:latin typeface="+mn-lt"/>
              <a:ea typeface="+mn-ea"/>
              <a:cs typeface="Times New Roman" pitchFamily="18" charset="0"/>
            </a:endParaRP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spcBef>
                <a:spcPct val="0"/>
              </a:spcBef>
            </a:pPr>
            <a:r>
              <a:rPr lang="en-US" sz="1000" b="1" cap="small" dirty="0" smtClean="0">
                <a:solidFill>
                  <a:schemeClr val="bg2">
                    <a:lumMod val="25000"/>
                  </a:schemeClr>
                </a:solidFill>
                <a:cs typeface="Times New Roman" pitchFamily="18" charset="0"/>
              </a:rPr>
              <a:t>MRPC </a:t>
            </a:r>
            <a:r>
              <a:rPr lang="en-US" sz="1000" b="1" cap="small" dirty="0" err="1" smtClean="0">
                <a:solidFill>
                  <a:schemeClr val="bg2">
                    <a:lumMod val="25000"/>
                  </a:schemeClr>
                </a:solidFill>
                <a:cs typeface="Times New Roman" pitchFamily="18" charset="0"/>
              </a:rPr>
              <a:t>piani</a:t>
            </a:r>
            <a:r>
              <a:rPr lang="en-US" sz="1000" b="1" cap="small" dirty="0" smtClean="0">
                <a:solidFill>
                  <a:schemeClr val="bg2">
                    <a:lumMod val="25000"/>
                  </a:schemeClr>
                </a:solidFill>
                <a:cs typeface="Times New Roman" pitchFamily="18" charset="0"/>
              </a:rPr>
              <a:t> </a:t>
            </a:r>
            <a:r>
              <a:rPr lang="en-US" sz="1000" b="1" cap="small" dirty="0" err="1" smtClean="0">
                <a:solidFill>
                  <a:schemeClr val="bg2">
                    <a:lumMod val="25000"/>
                  </a:schemeClr>
                </a:solidFill>
                <a:cs typeface="Times New Roman" pitchFamily="18" charset="0"/>
              </a:rPr>
              <a:t>posti</a:t>
            </a:r>
            <a:r>
              <a:rPr lang="en-US" sz="1000" b="1" cap="small" dirty="0" smtClean="0">
                <a:solidFill>
                  <a:schemeClr val="bg2">
                    <a:lumMod val="25000"/>
                  </a:schemeClr>
                </a:solidFill>
                <a:cs typeface="Times New Roman" pitchFamily="18" charset="0"/>
              </a:rPr>
              <a:t> a </a:t>
            </a:r>
            <a:r>
              <a:rPr lang="en-US" sz="1000" b="1" cap="small" dirty="0" err="1" smtClean="0">
                <a:solidFill>
                  <a:schemeClr val="bg2">
                    <a:lumMod val="25000"/>
                  </a:schemeClr>
                </a:solidFill>
                <a:cs typeface="Times New Roman" pitchFamily="18" charset="0"/>
              </a:rPr>
              <a:t>distanze</a:t>
            </a:r>
            <a:r>
              <a:rPr lang="en-US" sz="1000" b="1" cap="small" dirty="0" smtClean="0">
                <a:solidFill>
                  <a:schemeClr val="bg2">
                    <a:lumMod val="25000"/>
                  </a:schemeClr>
                </a:solidFill>
                <a:cs typeface="Times New Roman" pitchFamily="18" charset="0"/>
              </a:rPr>
              <a:t> </a:t>
            </a:r>
            <a:r>
              <a:rPr lang="en-US" sz="1000" b="1" cap="small" dirty="0" err="1" smtClean="0">
                <a:solidFill>
                  <a:schemeClr val="bg2">
                    <a:lumMod val="25000"/>
                  </a:schemeClr>
                </a:solidFill>
                <a:cs typeface="Times New Roman" pitchFamily="18" charset="0"/>
              </a:rPr>
              <a:t>variabili</a:t>
            </a:r>
            <a:r>
              <a:rPr lang="en-US" sz="1000" b="1" cap="small" dirty="0" smtClean="0">
                <a:solidFill>
                  <a:schemeClr val="bg2">
                    <a:lumMod val="25000"/>
                  </a:schemeClr>
                </a:solidFill>
                <a:cs typeface="Times New Roman" pitchFamily="18" charset="0"/>
              </a:rPr>
              <a:t> </a:t>
            </a:r>
            <a:r>
              <a:rPr lang="en-US" sz="1000" b="1" cap="small" dirty="0" err="1" smtClean="0">
                <a:solidFill>
                  <a:schemeClr val="bg2">
                    <a:lumMod val="25000"/>
                  </a:schemeClr>
                </a:solidFill>
                <a:cs typeface="Times New Roman" pitchFamily="18" charset="0"/>
              </a:rPr>
              <a:t>tra</a:t>
            </a:r>
            <a:r>
              <a:rPr lang="en-US" sz="1000" b="1" cap="small" dirty="0" smtClean="0">
                <a:solidFill>
                  <a:schemeClr val="bg2">
                    <a:lumMod val="25000"/>
                  </a:schemeClr>
                </a:solidFill>
                <a:cs typeface="Times New Roman" pitchFamily="18" charset="0"/>
              </a:rPr>
              <a:t> 30 </a:t>
            </a:r>
            <a:r>
              <a:rPr lang="en-US" sz="1000" b="1" dirty="0" smtClean="0">
                <a:solidFill>
                  <a:schemeClr val="bg2">
                    <a:lumMod val="25000"/>
                  </a:schemeClr>
                </a:solidFill>
                <a:cs typeface="Times New Roman" pitchFamily="18" charset="0"/>
              </a:rPr>
              <a:t>cm</a:t>
            </a:r>
            <a:r>
              <a:rPr lang="en-US" sz="1000" b="1" cap="small" dirty="0" smtClean="0">
                <a:solidFill>
                  <a:schemeClr val="bg2">
                    <a:lumMod val="25000"/>
                  </a:schemeClr>
                </a:solidFill>
                <a:cs typeface="Times New Roman" pitchFamily="18" charset="0"/>
              </a:rPr>
              <a:t> – 1 </a:t>
            </a:r>
            <a:r>
              <a:rPr lang="en-US" sz="1000" b="1" dirty="0" smtClean="0">
                <a:solidFill>
                  <a:schemeClr val="bg2">
                    <a:lumMod val="25000"/>
                  </a:schemeClr>
                </a:solidFill>
                <a:cs typeface="Times New Roman" pitchFamily="18" charset="0"/>
              </a:rPr>
              <a:t>m</a:t>
            </a:r>
          </a:p>
          <a:p>
            <a:pPr lvl="0">
              <a:spcBef>
                <a:spcPct val="0"/>
              </a:spcBef>
            </a:pPr>
            <a:r>
              <a:rPr lang="en-US" sz="1000" b="1" dirty="0" err="1" smtClean="0">
                <a:solidFill>
                  <a:schemeClr val="bg2">
                    <a:lumMod val="25000"/>
                  </a:schemeClr>
                </a:solidFill>
                <a:cs typeface="Times New Roman" pitchFamily="18" charset="0"/>
              </a:rPr>
              <a:t>Accettanza</a:t>
            </a:r>
            <a:r>
              <a:rPr lang="en-US" sz="1000" b="1" dirty="0" smtClean="0">
                <a:solidFill>
                  <a:schemeClr val="bg2">
                    <a:lumMod val="25000"/>
                  </a:schemeClr>
                </a:solidFill>
                <a:cs typeface="Times New Roman" pitchFamily="18" charset="0"/>
              </a:rPr>
              <a:t> </a:t>
            </a:r>
            <a:r>
              <a:rPr lang="en-US" sz="1000" b="1" dirty="0" err="1" smtClean="0">
                <a:solidFill>
                  <a:schemeClr val="bg2">
                    <a:lumMod val="25000"/>
                  </a:schemeClr>
                </a:solidFill>
                <a:cs typeface="Times New Roman" pitchFamily="18" charset="0"/>
              </a:rPr>
              <a:t>angolare</a:t>
            </a:r>
            <a:endParaRPr lang="en-US" sz="1000" b="1" dirty="0" smtClean="0">
              <a:solidFill>
                <a:schemeClr val="bg2">
                  <a:lumMod val="25000"/>
                </a:schemeClr>
              </a:solidFill>
              <a:cs typeface="Times New Roman" pitchFamily="18" charset="0"/>
            </a:endParaRPr>
          </a:p>
          <a:p>
            <a:pPr lvl="0">
              <a:spcBef>
                <a:spcPct val="0"/>
              </a:spcBef>
            </a:pPr>
            <a:r>
              <a:rPr lang="en-US" sz="1000" b="1" dirty="0" smtClean="0">
                <a:solidFill>
                  <a:schemeClr val="bg2">
                    <a:lumMod val="25000"/>
                  </a:schemeClr>
                </a:solidFill>
                <a:cs typeface="Times New Roman" pitchFamily="18" charset="0"/>
              </a:rPr>
              <a:t> SHUFFLING procedure</a:t>
            </a:r>
          </a:p>
          <a:p>
            <a:pPr defTabSz="914288">
              <a:spcBef>
                <a:spcPct val="0"/>
              </a:spcBef>
              <a:defRPr/>
            </a:pPr>
            <a:r>
              <a:rPr lang="en-US" sz="900" cap="small" dirty="0" smtClean="0">
                <a:solidFill>
                  <a:schemeClr val="bg2">
                    <a:lumMod val="25000"/>
                  </a:schemeClr>
                </a:solidFill>
                <a:cs typeface="Times New Roman" pitchFamily="18" charset="0"/>
              </a:rPr>
              <a:t> 10</a:t>
            </a:r>
            <a:r>
              <a:rPr lang="en-US" sz="900" cap="small" baseline="30000" dirty="0" smtClean="0">
                <a:solidFill>
                  <a:schemeClr val="bg2">
                    <a:lumMod val="25000"/>
                  </a:schemeClr>
                </a:solidFill>
                <a:cs typeface="Times New Roman" pitchFamily="18" charset="0"/>
              </a:rPr>
              <a:t>4</a:t>
            </a:r>
            <a:r>
              <a:rPr lang="en-US" sz="900" cap="small" dirty="0" smtClean="0">
                <a:solidFill>
                  <a:schemeClr val="bg2">
                    <a:lumMod val="25000"/>
                  </a:schemeClr>
                </a:solidFill>
                <a:cs typeface="Times New Roman" pitchFamily="18" charset="0"/>
              </a:rPr>
              <a:t> </a:t>
            </a:r>
            <a:r>
              <a:rPr lang="en-US" sz="1000" cap="small" dirty="0" smtClean="0">
                <a:solidFill>
                  <a:schemeClr val="bg2">
                    <a:lumMod val="25000"/>
                  </a:schemeClr>
                </a:solidFill>
                <a:cs typeface="Times New Roman" pitchFamily="18" charset="0"/>
              </a:rPr>
              <a:t> </a:t>
            </a:r>
            <a:r>
              <a:rPr lang="en-US" sz="1000" cap="small" dirty="0" err="1" smtClean="0">
                <a:solidFill>
                  <a:schemeClr val="bg2">
                    <a:lumMod val="25000"/>
                  </a:schemeClr>
                </a:solidFill>
                <a:cs typeface="Times New Roman" pitchFamily="18" charset="0"/>
              </a:rPr>
              <a:t>eventi</a:t>
            </a:r>
            <a:r>
              <a:rPr lang="en-US" sz="1000" cap="small" dirty="0" smtClean="0">
                <a:solidFill>
                  <a:schemeClr val="bg2">
                    <a:lumMod val="25000"/>
                  </a:schemeClr>
                </a:solidFill>
                <a:cs typeface="Times New Roman" pitchFamily="18" charset="0"/>
              </a:rPr>
              <a:t> per </a:t>
            </a:r>
            <a:r>
              <a:rPr lang="en-US" sz="1000" cap="small" dirty="0" err="1" smtClean="0">
                <a:solidFill>
                  <a:schemeClr val="bg2">
                    <a:lumMod val="25000"/>
                  </a:schemeClr>
                </a:solidFill>
                <a:cs typeface="Times New Roman" pitchFamily="18" charset="0"/>
              </a:rPr>
              <a:t>cella</a:t>
            </a:r>
            <a:endParaRPr lang="en-US" sz="1000" cap="small" dirty="0" smtClean="0">
              <a:solidFill>
                <a:schemeClr val="bg2">
                  <a:lumMod val="25000"/>
                </a:schemeClr>
              </a:solidFill>
              <a:cs typeface="Times New Roman" pitchFamily="18" charset="0"/>
            </a:endParaRPr>
          </a:p>
          <a:p>
            <a:pPr lvl="0">
              <a:spcBef>
                <a:spcPct val="0"/>
              </a:spcBef>
            </a:pPr>
            <a:r>
              <a:rPr lang="en-US" sz="1000" b="1" dirty="0" err="1" smtClean="0">
                <a:solidFill>
                  <a:schemeClr val="bg2">
                    <a:lumMod val="25000"/>
                  </a:schemeClr>
                </a:solidFill>
                <a:cs typeface="Times New Roman" pitchFamily="18" charset="0"/>
              </a:rPr>
              <a:t>Variazioni</a:t>
            </a:r>
            <a:r>
              <a:rPr lang="en-US" sz="1000" b="1" dirty="0" smtClean="0">
                <a:solidFill>
                  <a:schemeClr val="bg2">
                    <a:lumMod val="25000"/>
                  </a:schemeClr>
                </a:solidFill>
                <a:cs typeface="Times New Roman" pitchFamily="18" charset="0"/>
              </a:rPr>
              <a:t> 2-3 %</a:t>
            </a:r>
          </a:p>
          <a:p>
            <a:pPr lvl="0">
              <a:spcBef>
                <a:spcPct val="0"/>
              </a:spcBef>
            </a:pPr>
            <a:endParaRPr lang="en-US" sz="1000" b="1" dirty="0" smtClean="0">
              <a:solidFill>
                <a:schemeClr val="bg2">
                  <a:lumMod val="25000"/>
                </a:schemeClr>
              </a:solidFill>
              <a:cs typeface="Times New Roman" pitchFamily="18" charset="0"/>
            </a:endParaRPr>
          </a:p>
          <a:p>
            <a:pPr lvl="0">
              <a:spcBef>
                <a:spcPct val="0"/>
              </a:spcBef>
            </a:pPr>
            <a:r>
              <a:rPr lang="en-US" sz="1000" b="1" dirty="0" err="1" smtClean="0">
                <a:solidFill>
                  <a:schemeClr val="bg2">
                    <a:lumMod val="25000"/>
                  </a:schemeClr>
                </a:solidFill>
                <a:cs typeface="Times New Roman" pitchFamily="18" charset="0"/>
              </a:rPr>
              <a:t>Mapper</a:t>
            </a:r>
            <a:r>
              <a:rPr lang="en-US" sz="1000" b="1" dirty="0" smtClean="0">
                <a:solidFill>
                  <a:schemeClr val="bg2">
                    <a:lumMod val="25000"/>
                  </a:schemeClr>
                </a:solidFill>
                <a:cs typeface="Times New Roman" pitchFamily="18" charset="0"/>
              </a:rPr>
              <a:t> </a:t>
            </a:r>
            <a:r>
              <a:rPr lang="en-US" sz="1000" b="1" dirty="0" err="1" smtClean="0">
                <a:solidFill>
                  <a:schemeClr val="bg2">
                    <a:lumMod val="25000"/>
                  </a:schemeClr>
                </a:solidFill>
                <a:cs typeface="Times New Roman" pitchFamily="18" charset="0"/>
              </a:rPr>
              <a:t>di</a:t>
            </a:r>
            <a:r>
              <a:rPr lang="en-US" sz="1000" b="1" dirty="0" smtClean="0">
                <a:solidFill>
                  <a:schemeClr val="bg2">
                    <a:lumMod val="25000"/>
                  </a:schemeClr>
                </a:solidFill>
                <a:cs typeface="Times New Roman" pitchFamily="18" charset="0"/>
              </a:rPr>
              <a:t> 1 </a:t>
            </a:r>
            <a:r>
              <a:rPr lang="en-US" sz="1000" b="1" dirty="0" err="1" smtClean="0">
                <a:solidFill>
                  <a:schemeClr val="bg2">
                    <a:lumMod val="25000"/>
                  </a:schemeClr>
                </a:solidFill>
                <a:cs typeface="Times New Roman" pitchFamily="18" charset="0"/>
              </a:rPr>
              <a:t>giorno</a:t>
            </a:r>
            <a:endParaRPr lang="en-US" sz="1000" b="1" dirty="0" smtClean="0">
              <a:solidFill>
                <a:schemeClr val="bg2">
                  <a:lumMod val="25000"/>
                </a:schemeClr>
              </a:solidFill>
              <a:cs typeface="Times New Roman" pitchFamily="18" charset="0"/>
            </a:endParaRP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2014, a Pilot run involving the simultaneous and, for the first time, completely automatic acquisition and data storage of EEE events from half (23) of the EEE telescopes at the INFN CNAF computer centre of Bologna has been performed  Nearly 1 billion events i.e. </a:t>
            </a:r>
            <a:r>
              <a:rPr lang="en-US" sz="1200" kern="1200" dirty="0" err="1" smtClean="0">
                <a:solidFill>
                  <a:schemeClr val="tx1"/>
                </a:solidFill>
                <a:latin typeface="+mn-lt"/>
                <a:ea typeface="+mn-ea"/>
                <a:cs typeface="+mn-cs"/>
              </a:rPr>
              <a:t>muon</a:t>
            </a:r>
            <a:r>
              <a:rPr lang="en-US" sz="1200" kern="1200" dirty="0" smtClean="0">
                <a:solidFill>
                  <a:schemeClr val="tx1"/>
                </a:solidFill>
                <a:latin typeface="+mn-lt"/>
                <a:ea typeface="+mn-ea"/>
                <a:cs typeface="+mn-cs"/>
              </a:rPr>
              <a:t> tracks collected in nearly one month (27 October-14 November) </a:t>
            </a:r>
          </a:p>
          <a:p>
            <a:r>
              <a:rPr lang="en-US" sz="1200" kern="1200" dirty="0" smtClean="0">
                <a:solidFill>
                  <a:schemeClr val="tx1"/>
                </a:solidFill>
                <a:latin typeface="+mn-lt"/>
                <a:ea typeface="+mn-ea"/>
                <a:cs typeface="+mn-cs"/>
              </a:rPr>
              <a:t>•  In 2015, for Run-1, two thirds (35) of the EEE telescopes were ready to efficiently participate   Over 5 billion events i.e. </a:t>
            </a:r>
            <a:r>
              <a:rPr lang="en-US" sz="1200" kern="1200" dirty="0" err="1" smtClean="0">
                <a:solidFill>
                  <a:schemeClr val="tx1"/>
                </a:solidFill>
                <a:latin typeface="+mn-lt"/>
                <a:ea typeface="+mn-ea"/>
                <a:cs typeface="+mn-cs"/>
              </a:rPr>
              <a:t>muon</a:t>
            </a:r>
            <a:r>
              <a:rPr lang="en-US" sz="1200" kern="1200" dirty="0" smtClean="0">
                <a:solidFill>
                  <a:schemeClr val="tx1"/>
                </a:solidFill>
                <a:latin typeface="+mn-lt"/>
                <a:ea typeface="+mn-ea"/>
                <a:cs typeface="+mn-cs"/>
              </a:rPr>
              <a:t> tracks collected in about </a:t>
            </a:r>
          </a:p>
          <a:p>
            <a:r>
              <a:rPr lang="en-US" sz="1200" kern="1200" dirty="0" smtClean="0">
                <a:solidFill>
                  <a:schemeClr val="tx1"/>
                </a:solidFill>
                <a:latin typeface="+mn-lt"/>
                <a:ea typeface="+mn-ea"/>
                <a:cs typeface="+mn-cs"/>
              </a:rPr>
              <a:t> three months  (2 February-30 April) </a:t>
            </a:r>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err="1" smtClean="0"/>
              <a:t>Parametri</a:t>
            </a:r>
            <a:r>
              <a:rPr lang="en-US" dirty="0" smtClean="0"/>
              <a:t> </a:t>
            </a:r>
            <a:r>
              <a:rPr lang="en-US" dirty="0" err="1" smtClean="0"/>
              <a:t>tracce</a:t>
            </a:r>
            <a:r>
              <a:rPr lang="en-US" dirty="0" smtClean="0"/>
              <a:t> </a:t>
            </a:r>
            <a:r>
              <a:rPr lang="en-US" dirty="0" err="1" smtClean="0"/>
              <a:t>ben</a:t>
            </a:r>
            <a:r>
              <a:rPr lang="en-US" dirty="0" smtClean="0"/>
              <a:t> </a:t>
            </a:r>
            <a:r>
              <a:rPr lang="en-US" dirty="0" err="1" smtClean="0"/>
              <a:t>formate</a:t>
            </a:r>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err="1" smtClean="0"/>
              <a:t>Correzioni</a:t>
            </a:r>
            <a:r>
              <a:rPr lang="en-US" baseline="0" dirty="0" smtClean="0"/>
              <a:t> </a:t>
            </a:r>
            <a:r>
              <a:rPr lang="en-US" baseline="0" dirty="0" err="1" smtClean="0"/>
              <a:t>permettono</a:t>
            </a:r>
            <a:r>
              <a:rPr lang="en-US" baseline="0" dirty="0" smtClean="0"/>
              <a:t>….</a:t>
            </a:r>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cap="small" dirty="0" err="1" smtClean="0">
                <a:solidFill>
                  <a:schemeClr val="bg2">
                    <a:lumMod val="25000"/>
                  </a:schemeClr>
                </a:solidFill>
              </a:rPr>
              <a:t>Telescopi</a:t>
            </a:r>
            <a:r>
              <a:rPr lang="en-US" b="1" cap="small" dirty="0" smtClean="0">
                <a:solidFill>
                  <a:schemeClr val="bg2">
                    <a:lumMod val="25000"/>
                  </a:schemeClr>
                </a:solidFill>
              </a:rPr>
              <a:t> </a:t>
            </a:r>
            <a:r>
              <a:rPr lang="en-US" b="1" cap="small" dirty="0" err="1" smtClean="0">
                <a:solidFill>
                  <a:schemeClr val="bg2">
                    <a:lumMod val="25000"/>
                  </a:schemeClr>
                </a:solidFill>
              </a:rPr>
              <a:t>delle</a:t>
            </a:r>
            <a:r>
              <a:rPr lang="en-US" b="1" cap="small" dirty="0" smtClean="0">
                <a:solidFill>
                  <a:schemeClr val="bg2">
                    <a:lumMod val="25000"/>
                  </a:schemeClr>
                </a:solidFill>
              </a:rPr>
              <a:t> EEE network </a:t>
            </a:r>
            <a:r>
              <a:rPr lang="en-US" b="1" cap="small" dirty="0" err="1" smtClean="0">
                <a:solidFill>
                  <a:schemeClr val="bg2">
                    <a:lumMod val="25000"/>
                  </a:schemeClr>
                </a:solidFill>
              </a:rPr>
              <a:t>si</a:t>
            </a:r>
            <a:r>
              <a:rPr lang="en-US" b="1" cap="small" dirty="0" smtClean="0">
                <a:solidFill>
                  <a:schemeClr val="bg2">
                    <a:lumMod val="25000"/>
                  </a:schemeClr>
                </a:solidFill>
              </a:rPr>
              <a:t> </a:t>
            </a:r>
            <a:r>
              <a:rPr lang="en-US" b="1" cap="small" dirty="0" err="1" smtClean="0">
                <a:solidFill>
                  <a:schemeClr val="bg2">
                    <a:lumMod val="25000"/>
                  </a:schemeClr>
                </a:solidFill>
              </a:rPr>
              <a:t>dimostrano</a:t>
            </a:r>
            <a:r>
              <a:rPr lang="en-US" b="1" cap="small" dirty="0" smtClean="0">
                <a:solidFill>
                  <a:schemeClr val="bg2">
                    <a:lumMod val="25000"/>
                  </a:schemeClr>
                </a:solidFill>
              </a:rPr>
              <a:t> monitor </a:t>
            </a:r>
            <a:r>
              <a:rPr lang="en-US" b="1" cap="small" dirty="0" err="1" smtClean="0">
                <a:solidFill>
                  <a:schemeClr val="bg2">
                    <a:lumMod val="25000"/>
                  </a:schemeClr>
                </a:solidFill>
              </a:rPr>
              <a:t>dell’attività</a:t>
            </a:r>
            <a:r>
              <a:rPr lang="en-US" b="1" cap="small" dirty="0" smtClean="0">
                <a:solidFill>
                  <a:schemeClr val="bg2">
                    <a:lumMod val="25000"/>
                  </a:schemeClr>
                </a:solidFill>
              </a:rPr>
              <a:t> </a:t>
            </a:r>
            <a:r>
              <a:rPr lang="en-US" b="1" cap="small" dirty="0" err="1" smtClean="0">
                <a:solidFill>
                  <a:schemeClr val="bg2">
                    <a:lumMod val="25000"/>
                  </a:schemeClr>
                </a:solidFill>
              </a:rPr>
              <a:t>solare</a:t>
            </a:r>
            <a:endParaRPr lang="en-US" b="1" dirty="0" smtClean="0">
              <a:solidFill>
                <a:schemeClr val="bg2">
                  <a:lumMod val="25000"/>
                </a:schemeClr>
              </a:solidFill>
            </a:endParaRPr>
          </a:p>
          <a:p>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it is seen from Figure 3, most of the </a:t>
            </a:r>
            <a:r>
              <a:rPr lang="en-US" sz="1200" kern="1200" dirty="0" err="1" smtClean="0">
                <a:solidFill>
                  <a:schemeClr val="tx1"/>
                </a:solidFill>
                <a:latin typeface="+mn-lt"/>
                <a:ea typeface="+mn-ea"/>
                <a:cs typeface="+mn-cs"/>
              </a:rPr>
              <a:t>muons</a:t>
            </a:r>
            <a:r>
              <a:rPr lang="en-US" sz="1200" kern="1200" dirty="0" smtClean="0">
                <a:solidFill>
                  <a:schemeClr val="tx1"/>
                </a:solidFill>
                <a:latin typeface="+mn-lt"/>
                <a:ea typeface="+mn-ea"/>
                <a:cs typeface="+mn-cs"/>
              </a:rPr>
              <a:t> detected at the sea level</a:t>
            </a:r>
          </a:p>
          <a:p>
            <a:r>
              <a:rPr lang="en-US" sz="1200" kern="1200" dirty="0" smtClean="0">
                <a:solidFill>
                  <a:schemeClr val="tx1"/>
                </a:solidFill>
                <a:latin typeface="+mn-lt"/>
                <a:ea typeface="+mn-ea"/>
                <a:cs typeface="+mn-cs"/>
              </a:rPr>
              <a:t>come from extensive air showers in the range 10</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10- 10^12</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eV</a:t>
            </a:r>
            <a:r>
              <a:rPr lang="en-US" sz="1200" kern="1200" dirty="0" smtClean="0">
                <a:solidFill>
                  <a:schemeClr val="tx1"/>
                </a:solidFill>
                <a:latin typeface="+mn-lt"/>
                <a:ea typeface="+mn-ea"/>
                <a:cs typeface="+mn-cs"/>
              </a:rPr>
              <a:t>.</a:t>
            </a:r>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C_G </a:t>
            </a:r>
            <a:r>
              <a:rPr lang="en-US" dirty="0" err="1" smtClean="0"/>
              <a:t>Interazione</a:t>
            </a:r>
            <a:r>
              <a:rPr lang="en-US" baseline="0" dirty="0" smtClean="0"/>
              <a:t> </a:t>
            </a:r>
            <a:r>
              <a:rPr lang="en-US" baseline="0" dirty="0" err="1" smtClean="0"/>
              <a:t>tra</a:t>
            </a:r>
            <a:r>
              <a:rPr lang="en-US" baseline="0" dirty="0" smtClean="0"/>
              <a:t> </a:t>
            </a:r>
            <a:r>
              <a:rPr lang="en-US" baseline="0" dirty="0" err="1" smtClean="0"/>
              <a:t>l’osservatore</a:t>
            </a:r>
            <a:r>
              <a:rPr lang="en-US" baseline="0" dirty="0" smtClean="0"/>
              <a:t> </a:t>
            </a:r>
            <a:r>
              <a:rPr lang="en-US" baseline="0" dirty="0" err="1" smtClean="0"/>
              <a:t>sulla</a:t>
            </a:r>
            <a:r>
              <a:rPr lang="en-US" baseline="0" dirty="0" smtClean="0"/>
              <a:t> terra in </a:t>
            </a:r>
            <a:r>
              <a:rPr lang="en-US" baseline="0" dirty="0" err="1" smtClean="0"/>
              <a:t>moto</a:t>
            </a:r>
            <a:r>
              <a:rPr lang="en-US" baseline="0" dirty="0" smtClean="0"/>
              <a:t> </a:t>
            </a:r>
            <a:r>
              <a:rPr lang="en-US" baseline="0" dirty="0" err="1" smtClean="0"/>
              <a:t>rispetto</a:t>
            </a:r>
            <a:r>
              <a:rPr lang="en-US" baseline="0" dirty="0" smtClean="0"/>
              <a:t> al mezzo </a:t>
            </a:r>
            <a:r>
              <a:rPr lang="en-US" baseline="0" dirty="0" err="1" smtClean="0"/>
              <a:t>interestellare</a:t>
            </a:r>
            <a:r>
              <a:rPr lang="en-US" baseline="0" dirty="0" smtClean="0"/>
              <a:t>, con CR random ---</a:t>
            </a:r>
            <a:br>
              <a:rPr lang="en-US" baseline="0" dirty="0" smtClean="0"/>
            </a:br>
            <a:r>
              <a:rPr lang="en-US" baseline="0" dirty="0" smtClean="0"/>
              <a:t> Moto Terra </a:t>
            </a:r>
            <a:r>
              <a:rPr lang="en-US" baseline="0" dirty="0" err="1" smtClean="0"/>
              <a:t>attorno</a:t>
            </a:r>
            <a:r>
              <a:rPr lang="en-US" baseline="0" dirty="0" smtClean="0"/>
              <a:t> al sole</a:t>
            </a:r>
          </a:p>
          <a:p>
            <a:r>
              <a:rPr lang="en-US" sz="1200" kern="1200" dirty="0" smtClean="0">
                <a:solidFill>
                  <a:schemeClr val="tx1"/>
                </a:solidFill>
                <a:latin typeface="+mn-lt"/>
                <a:ea typeface="+mn-ea"/>
                <a:cs typeface="+mn-cs"/>
              </a:rPr>
              <a:t>It is known that cosmic rays below the knee (10^15 </a:t>
            </a:r>
            <a:r>
              <a:rPr lang="en-US" sz="1200" kern="1200" dirty="0" err="1" smtClean="0">
                <a:solidFill>
                  <a:schemeClr val="tx1"/>
                </a:solidFill>
                <a:latin typeface="+mn-lt"/>
                <a:ea typeface="+mn-ea"/>
                <a:cs typeface="+mn-cs"/>
              </a:rPr>
              <a:t>eV</a:t>
            </a:r>
            <a:r>
              <a:rPr lang="en-US" sz="1200" kern="1200" dirty="0" smtClean="0">
                <a:solidFill>
                  <a:schemeClr val="tx1"/>
                </a:solidFill>
                <a:latin typeface="+mn-lt"/>
                <a:ea typeface="+mn-ea"/>
                <a:cs typeface="+mn-cs"/>
              </a:rPr>
              <a:t>) are of galactic origin, since the transition between galactic and extragalactic origin lies around  energies of 10^18 -10^19 </a:t>
            </a:r>
            <a:r>
              <a:rPr lang="en-US" sz="1200" kern="1200" dirty="0" err="1" smtClean="0">
                <a:solidFill>
                  <a:schemeClr val="tx1"/>
                </a:solidFill>
                <a:latin typeface="+mn-lt"/>
                <a:ea typeface="+mn-ea"/>
                <a:cs typeface="+mn-cs"/>
              </a:rPr>
              <a:t>eV</a:t>
            </a:r>
            <a:r>
              <a:rPr lang="en-US" sz="1200" kern="1200" dirty="0" smtClean="0">
                <a:solidFill>
                  <a:schemeClr val="tx1"/>
                </a:solidFill>
                <a:latin typeface="+mn-lt"/>
                <a:ea typeface="+mn-ea"/>
                <a:cs typeface="+mn-cs"/>
              </a:rPr>
              <a:t>. Galactic cosmic rays are expected to be nearly isotropic, due to their interaction with the galactic magnetic </a:t>
            </a:r>
            <a:r>
              <a:rPr lang="en-US" sz="1200" kern="1200" dirty="0" err="1" smtClean="0">
                <a:solidFill>
                  <a:schemeClr val="tx1"/>
                </a:solidFill>
                <a:latin typeface="+mn-lt"/>
                <a:ea typeface="+mn-ea"/>
                <a:cs typeface="+mn-cs"/>
              </a:rPr>
              <a:t>eld</a:t>
            </a:r>
            <a:r>
              <a:rPr lang="en-US" sz="1200" kern="1200" dirty="0" smtClean="0">
                <a:solidFill>
                  <a:schemeClr val="tx1"/>
                </a:solidFill>
                <a:latin typeface="+mn-lt"/>
                <a:ea typeface="+mn-ea"/>
                <a:cs typeface="+mn-cs"/>
              </a:rPr>
              <a:t> over the long path to the Earth. Observation of cosmic rays at energies sensibly smaller than 10^15 </a:t>
            </a:r>
            <a:r>
              <a:rPr lang="en-US" sz="1200" kern="1200" dirty="0" err="1" smtClean="0">
                <a:solidFill>
                  <a:schemeClr val="tx1"/>
                </a:solidFill>
                <a:latin typeface="+mn-lt"/>
                <a:ea typeface="+mn-ea"/>
                <a:cs typeface="+mn-cs"/>
              </a:rPr>
              <a:t>eV</a:t>
            </a:r>
            <a:r>
              <a:rPr lang="en-US" sz="1200" kern="1200" dirty="0" smtClean="0">
                <a:solidFill>
                  <a:schemeClr val="tx1"/>
                </a:solidFill>
                <a:latin typeface="+mn-lt"/>
                <a:ea typeface="+mn-ea"/>
                <a:cs typeface="+mn-cs"/>
              </a:rPr>
              <a:t> (1-10 </a:t>
            </a:r>
            <a:r>
              <a:rPr lang="en-US" sz="1200" kern="1200" dirty="0" err="1" smtClean="0">
                <a:solidFill>
                  <a:schemeClr val="tx1"/>
                </a:solidFill>
                <a:latin typeface="+mn-lt"/>
                <a:ea typeface="+mn-ea"/>
                <a:cs typeface="+mn-cs"/>
              </a:rPr>
              <a:t>TeV</a:t>
            </a:r>
            <a:r>
              <a:rPr lang="en-US" sz="1200" kern="1200" dirty="0" smtClean="0">
                <a:solidFill>
                  <a:schemeClr val="tx1"/>
                </a:solidFill>
                <a:latin typeface="+mn-lt"/>
                <a:ea typeface="+mn-ea"/>
                <a:cs typeface="+mn-cs"/>
              </a:rPr>
              <a:t>) is a useful tool to inspect the magnetic </a:t>
            </a:r>
            <a:r>
              <a:rPr lang="en-US" sz="1200" kern="1200" dirty="0" err="1" smtClean="0">
                <a:solidFill>
                  <a:schemeClr val="tx1"/>
                </a:solidFill>
                <a:latin typeface="+mn-lt"/>
                <a:ea typeface="+mn-ea"/>
                <a:cs typeface="+mn-cs"/>
              </a:rPr>
              <a:t>eld</a:t>
            </a:r>
            <a:r>
              <a:rPr lang="en-US" sz="1200" kern="1200" dirty="0" smtClean="0">
                <a:solidFill>
                  <a:schemeClr val="tx1"/>
                </a:solidFill>
                <a:latin typeface="+mn-lt"/>
                <a:ea typeface="+mn-ea"/>
                <a:cs typeface="+mn-cs"/>
              </a:rPr>
              <a:t> structure in the interstellar environment close to our Solar System. In this energy range small anisotropies may be induced by large scale as well as local magnetic </a:t>
            </a:r>
            <a:r>
              <a:rPr lang="en-US" sz="1200" kern="1200" dirty="0" err="1" smtClean="0">
                <a:solidFill>
                  <a:schemeClr val="tx1"/>
                </a:solidFill>
                <a:latin typeface="+mn-lt"/>
                <a:ea typeface="+mn-ea"/>
                <a:cs typeface="+mn-cs"/>
              </a:rPr>
              <a:t>eld</a:t>
            </a:r>
            <a:r>
              <a:rPr lang="en-US" sz="1200" kern="1200" dirty="0" smtClean="0">
                <a:solidFill>
                  <a:schemeClr val="tx1"/>
                </a:solidFill>
                <a:latin typeface="+mn-lt"/>
                <a:ea typeface="+mn-ea"/>
                <a:cs typeface="+mn-cs"/>
              </a:rPr>
              <a:t> features, which may cause deviations from the isotropic </a:t>
            </a:r>
            <a:r>
              <a:rPr lang="en-US" sz="1200" kern="1200" dirty="0" err="1" smtClean="0">
                <a:solidFill>
                  <a:schemeClr val="tx1"/>
                </a:solidFill>
                <a:latin typeface="+mn-lt"/>
                <a:ea typeface="+mn-ea"/>
                <a:cs typeface="+mn-cs"/>
              </a:rPr>
              <a:t>diusion</a:t>
            </a:r>
            <a:r>
              <a:rPr lang="en-US" sz="1200" kern="1200" dirty="0" smtClean="0">
                <a:solidFill>
                  <a:schemeClr val="tx1"/>
                </a:solidFill>
                <a:latin typeface="+mn-lt"/>
                <a:ea typeface="+mn-ea"/>
                <a:cs typeface="+mn-cs"/>
              </a:rPr>
              <a:t> model. At very low primary energies, of the order of 1 </a:t>
            </a:r>
            <a:r>
              <a:rPr lang="en-US" sz="1200" kern="1200" dirty="0" err="1" smtClean="0">
                <a:solidFill>
                  <a:schemeClr val="tx1"/>
                </a:solidFill>
                <a:latin typeface="+mn-lt"/>
                <a:ea typeface="+mn-ea"/>
                <a:cs typeface="+mn-cs"/>
              </a:rPr>
              <a:t>TeV</a:t>
            </a:r>
            <a:r>
              <a:rPr lang="en-US" sz="1200" kern="1200" dirty="0" smtClean="0">
                <a:solidFill>
                  <a:schemeClr val="tx1"/>
                </a:solidFill>
                <a:latin typeface="+mn-lt"/>
                <a:ea typeface="+mn-ea"/>
                <a:cs typeface="+mn-cs"/>
              </a:rPr>
              <a:t>, even sizeable </a:t>
            </a:r>
            <a:r>
              <a:rPr lang="en-US" sz="1200" kern="1200" dirty="0" err="1" smtClean="0">
                <a:solidFill>
                  <a:schemeClr val="tx1"/>
                </a:solidFill>
                <a:latin typeface="+mn-lt"/>
                <a:ea typeface="+mn-ea"/>
                <a:cs typeface="+mn-cs"/>
              </a:rPr>
              <a:t>eects</a:t>
            </a:r>
            <a:r>
              <a:rPr lang="en-US" sz="1200" kern="1200" dirty="0" smtClean="0">
                <a:solidFill>
                  <a:schemeClr val="tx1"/>
                </a:solidFill>
                <a:latin typeface="+mn-lt"/>
                <a:ea typeface="+mn-ea"/>
                <a:cs typeface="+mn-cs"/>
              </a:rPr>
              <a:t> from the </a:t>
            </a:r>
            <a:r>
              <a:rPr lang="en-US" sz="1200" kern="1200" dirty="0" err="1" smtClean="0">
                <a:solidFill>
                  <a:schemeClr val="tx1"/>
                </a:solidFill>
                <a:latin typeface="+mn-lt"/>
                <a:ea typeface="+mn-ea"/>
                <a:cs typeface="+mn-cs"/>
              </a:rPr>
              <a:t>eliosphere</a:t>
            </a:r>
            <a:r>
              <a:rPr lang="en-US" sz="1200" kern="1200" dirty="0" smtClean="0">
                <a:solidFill>
                  <a:schemeClr val="tx1"/>
                </a:solidFill>
                <a:latin typeface="+mn-lt"/>
                <a:ea typeface="+mn-ea"/>
                <a:cs typeface="+mn-cs"/>
              </a:rPr>
              <a:t> may be expected on the cosmic ray distributions. </a:t>
            </a:r>
          </a:p>
          <a:p>
            <a:r>
              <a:rPr lang="en-US" sz="1200" kern="1200" dirty="0" smtClean="0">
                <a:solidFill>
                  <a:schemeClr val="tx1"/>
                </a:solidFill>
                <a:latin typeface="+mn-lt"/>
                <a:ea typeface="+mn-ea"/>
                <a:cs typeface="+mn-cs"/>
              </a:rPr>
              <a:t>The so called Compton-Getting </a:t>
            </a:r>
            <a:r>
              <a:rPr lang="en-US" sz="1200" kern="1200" dirty="0" err="1" smtClean="0">
                <a:solidFill>
                  <a:schemeClr val="tx1"/>
                </a:solidFill>
                <a:latin typeface="+mn-lt"/>
                <a:ea typeface="+mn-ea"/>
                <a:cs typeface="+mn-cs"/>
              </a:rPr>
              <a:t>eect</a:t>
            </a:r>
            <a:r>
              <a:rPr lang="en-US" sz="1200" kern="1200" dirty="0" smtClean="0">
                <a:solidFill>
                  <a:schemeClr val="tx1"/>
                </a:solidFill>
                <a:latin typeface="+mn-lt"/>
                <a:ea typeface="+mn-ea"/>
                <a:cs typeface="+mn-cs"/>
              </a:rPr>
              <a:t>, introduced in 1935 [1], predicts a dipole component in the cosmic ray anisotropy, due to the motion of the observer with respect to an isotropic cosmic ray plasma rest frame. For instance </a:t>
            </a:r>
            <a:endParaRPr lang="en-US" dirty="0"/>
          </a:p>
        </p:txBody>
      </p:sp>
      <p:sp>
        <p:nvSpPr>
          <p:cNvPr id="4" name="Segnaposto numero diapositiva 3"/>
          <p:cNvSpPr>
            <a:spLocks noGrp="1"/>
          </p:cNvSpPr>
          <p:nvPr>
            <p:ph type="sldNum" sz="quarter" idx="10"/>
          </p:nvPr>
        </p:nvSpPr>
        <p:spPr/>
        <p:txBody>
          <a:bodyPr/>
          <a:lstStyle/>
          <a:p>
            <a:fld id="{A0B65148-7EDC-46A2-A70D-B9C2BDE7AB9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CAB513-365E-493F-B161-68EB67788015}" type="datetimeFigureOut">
              <a:rPr lang="it-IT" smtClean="0"/>
              <a:pPr/>
              <a:t>21/09/2015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B1E139F-0437-44D2-832E-23AA307EC56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AB513-365E-493F-B161-68EB67788015}" type="datetimeFigureOut">
              <a:rPr lang="it-IT" smtClean="0"/>
              <a:pPr/>
              <a:t>21/09/2015</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E139F-0437-44D2-832E-23AA307EC56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gi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g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png"/><Relationship Id="rId4" Type="http://schemas.openxmlformats.org/officeDocument/2006/relationships/image" Target="../media/image5.gif"/><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3.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Cattura.PNG"/>
          <p:cNvPicPr>
            <a:picLocks noChangeAspect="1"/>
          </p:cNvPicPr>
          <p:nvPr/>
        </p:nvPicPr>
        <p:blipFill>
          <a:blip r:embed="rId2" cstate="print"/>
          <a:srcRect l="9522" t="737" r="1" b="1222"/>
          <a:stretch>
            <a:fillRect/>
          </a:stretch>
        </p:blipFill>
        <p:spPr>
          <a:xfrm rot="16200000">
            <a:off x="4000508" y="1714508"/>
            <a:ext cx="1142984" cy="9144000"/>
          </a:xfrm>
          <a:prstGeom prst="rect">
            <a:avLst/>
          </a:prstGeom>
        </p:spPr>
      </p:pic>
      <p:sp>
        <p:nvSpPr>
          <p:cNvPr id="6" name="Sottotitolo 5"/>
          <p:cNvSpPr>
            <a:spLocks noGrp="1"/>
          </p:cNvSpPr>
          <p:nvPr>
            <p:ph type="subTitle" idx="1"/>
          </p:nvPr>
        </p:nvSpPr>
        <p:spPr>
          <a:xfrm>
            <a:off x="2643174" y="4071942"/>
            <a:ext cx="3428992" cy="461665"/>
          </a:xfrm>
          <a:noFill/>
        </p:spPr>
        <p:txBody>
          <a:bodyPr vert="horz" wrap="square" lIns="91440" tIns="45720" rIns="91440" bIns="45720" rtlCol="0" anchor="ctr">
            <a:spAutoFit/>
          </a:bodyPr>
          <a:lstStyle/>
          <a:p>
            <a:pPr>
              <a:spcBef>
                <a:spcPct val="0"/>
              </a:spcBef>
            </a:pPr>
            <a:r>
              <a:rPr lang="en-US" sz="2400" b="1" cap="small" dirty="0" smtClean="0">
                <a:solidFill>
                  <a:schemeClr val="bg2">
                    <a:lumMod val="25000"/>
                  </a:schemeClr>
                </a:solidFill>
                <a:latin typeface="Times New Roman" pitchFamily="18" charset="0"/>
                <a:ea typeface="+mj-ea"/>
                <a:cs typeface="Times New Roman" pitchFamily="18" charset="0"/>
              </a:rPr>
              <a:t>Maria Paola Panetta</a:t>
            </a:r>
          </a:p>
        </p:txBody>
      </p:sp>
      <p:pic>
        <p:nvPicPr>
          <p:cNvPr id="8" name="Immagine 7" descr="Cattura.PNG"/>
          <p:cNvPicPr>
            <a:picLocks noChangeAspect="1"/>
          </p:cNvPicPr>
          <p:nvPr/>
        </p:nvPicPr>
        <p:blipFill>
          <a:blip r:embed="rId2" cstate="print"/>
          <a:srcRect l="9522" t="737" r="1" b="1222"/>
          <a:stretch>
            <a:fillRect/>
          </a:stretch>
        </p:blipFill>
        <p:spPr>
          <a:xfrm rot="5400000">
            <a:off x="3964789" y="-3964789"/>
            <a:ext cx="1214422" cy="9144000"/>
          </a:xfrm>
          <a:prstGeom prst="rect">
            <a:avLst/>
          </a:prstGeom>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9520" y="1714488"/>
            <a:ext cx="1285884" cy="1547894"/>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pic>
        <p:nvPicPr>
          <p:cNvPr id="1026" name="Picture 2" descr="C:\Users\mpaola\Dropbox\paolaXme\E3poster\logo_fiorini.gif"/>
          <p:cNvPicPr>
            <a:picLocks noChangeAspect="1" noChangeArrowheads="1"/>
          </p:cNvPicPr>
          <p:nvPr/>
        </p:nvPicPr>
        <p:blipFill>
          <a:blip r:embed="rId4" cstate="print"/>
          <a:srcRect/>
          <a:stretch>
            <a:fillRect/>
          </a:stretch>
        </p:blipFill>
        <p:spPr bwMode="auto">
          <a:xfrm>
            <a:off x="6159102" y="5000636"/>
            <a:ext cx="1602567" cy="614423"/>
          </a:xfrm>
          <a:prstGeom prst="rect">
            <a:avLst/>
          </a:prstGeom>
          <a:noFill/>
        </p:spPr>
      </p:pic>
      <p:pic>
        <p:nvPicPr>
          <p:cNvPr id="1027" name="Picture 3" descr="C:\Users\mpaola\Dropbox\paolaXme\E3poster\salento.jpg"/>
          <p:cNvPicPr>
            <a:picLocks noChangeAspect="1" noChangeArrowheads="1"/>
          </p:cNvPicPr>
          <p:nvPr/>
        </p:nvPicPr>
        <p:blipFill>
          <a:blip r:embed="rId5" cstate="print"/>
          <a:srcRect/>
          <a:stretch>
            <a:fillRect/>
          </a:stretch>
        </p:blipFill>
        <p:spPr bwMode="auto">
          <a:xfrm>
            <a:off x="7715272" y="4929198"/>
            <a:ext cx="785786" cy="718994"/>
          </a:xfrm>
          <a:prstGeom prst="rect">
            <a:avLst/>
          </a:prstGeom>
          <a:noFill/>
        </p:spPr>
      </p:pic>
      <p:sp>
        <p:nvSpPr>
          <p:cNvPr id="12" name="CasellaDiTesto 11"/>
          <p:cNvSpPr txBox="1"/>
          <p:nvPr/>
        </p:nvSpPr>
        <p:spPr>
          <a:xfrm>
            <a:off x="500034" y="1561446"/>
            <a:ext cx="7358114" cy="1938992"/>
          </a:xfrm>
          <a:prstGeom prst="rect">
            <a:avLst/>
          </a:prstGeom>
          <a:noFill/>
          <a:ln>
            <a:noFill/>
          </a:ln>
        </p:spPr>
        <p:txBody>
          <a:bodyPr wrap="square" rtlCol="0">
            <a:spAutoFit/>
          </a:bodyPr>
          <a:lstStyle/>
          <a:p>
            <a:r>
              <a:rPr lang="en-US" sz="4000" dirty="0" smtClean="0">
                <a:solidFill>
                  <a:srgbClr val="BC0000"/>
                </a:solidFill>
                <a:effectLst>
                  <a:outerShdw blurRad="38100" dist="38100" dir="2700000" algn="tl">
                    <a:srgbClr val="000000">
                      <a:alpha val="43137"/>
                    </a:srgbClr>
                  </a:outerShdw>
                </a:effectLst>
              </a:rPr>
              <a:t>DISTRIBUZIONI ANGOLARI DI MUONI COSMICI OSSERVATI DAI TELESCOPI DEL PROGETTO EEE</a:t>
            </a:r>
            <a:endParaRPr lang="en-US" sz="4000" dirty="0">
              <a:solidFill>
                <a:srgbClr val="BC0000"/>
              </a:solidFill>
              <a:effectLst>
                <a:outerShdw blurRad="38100" dist="38100" dir="2700000" algn="tl">
                  <a:srgbClr val="000000">
                    <a:alpha val="43137"/>
                  </a:srgbClr>
                </a:outerShdw>
              </a:effectLst>
            </a:endParaRPr>
          </a:p>
        </p:txBody>
      </p:sp>
      <p:sp>
        <p:nvSpPr>
          <p:cNvPr id="13" name="Titolo 12"/>
          <p:cNvSpPr>
            <a:spLocks noGrp="1"/>
          </p:cNvSpPr>
          <p:nvPr>
            <p:ph type="ctrTitle"/>
          </p:nvPr>
        </p:nvSpPr>
        <p:spPr>
          <a:xfrm>
            <a:off x="571472" y="0"/>
            <a:ext cx="7000860" cy="1000108"/>
          </a:xfrm>
        </p:spPr>
        <p:txBody>
          <a:bodyPr>
            <a:noAutofit/>
          </a:bodyPr>
          <a:lstStyle/>
          <a:p>
            <a:r>
              <a:rPr lang="en-US" sz="2800" dirty="0" smtClean="0">
                <a:solidFill>
                  <a:schemeClr val="bg2">
                    <a:lumMod val="25000"/>
                  </a:schemeClr>
                </a:solidFill>
                <a:latin typeface="Times New Roman" pitchFamily="18" charset="0"/>
                <a:cs typeface="Times New Roman" pitchFamily="18" charset="0"/>
              </a:rPr>
              <a:t> </a:t>
            </a:r>
            <a:r>
              <a:rPr lang="en-US" sz="2000" b="1" dirty="0" smtClean="0">
                <a:solidFill>
                  <a:schemeClr val="bg2">
                    <a:lumMod val="25000"/>
                  </a:schemeClr>
                </a:solidFill>
                <a:latin typeface="Times New Roman" pitchFamily="18" charset="0"/>
                <a:cs typeface="Times New Roman" pitchFamily="18" charset="0"/>
              </a:rPr>
              <a:t>101° </a:t>
            </a:r>
            <a:r>
              <a:rPr lang="en-US" sz="3200" b="1" dirty="0" err="1" smtClean="0">
                <a:solidFill>
                  <a:schemeClr val="bg2">
                    <a:lumMod val="25000"/>
                  </a:schemeClr>
                </a:solidFill>
                <a:latin typeface="Times New Roman" pitchFamily="18" charset="0"/>
                <a:cs typeface="Times New Roman" pitchFamily="18" charset="0"/>
              </a:rPr>
              <a:t>Congresso</a:t>
            </a:r>
            <a:r>
              <a:rPr lang="en-US" sz="3200" b="1" dirty="0" smtClean="0">
                <a:solidFill>
                  <a:schemeClr val="bg2">
                    <a:lumMod val="25000"/>
                  </a:schemeClr>
                </a:solidFill>
                <a:latin typeface="Times New Roman" pitchFamily="18" charset="0"/>
                <a:cs typeface="Times New Roman" pitchFamily="18" charset="0"/>
              </a:rPr>
              <a:t> </a:t>
            </a:r>
            <a:r>
              <a:rPr lang="en-US" sz="3200" b="1" dirty="0" err="1" smtClean="0">
                <a:solidFill>
                  <a:schemeClr val="bg2">
                    <a:lumMod val="25000"/>
                  </a:schemeClr>
                </a:solidFill>
                <a:latin typeface="Times New Roman" pitchFamily="18" charset="0"/>
                <a:cs typeface="Times New Roman" pitchFamily="18" charset="0"/>
              </a:rPr>
              <a:t>Nazionale</a:t>
            </a:r>
            <a:r>
              <a:rPr lang="en-US" sz="3200" b="1" dirty="0" smtClean="0">
                <a:solidFill>
                  <a:schemeClr val="bg2">
                    <a:lumMod val="25000"/>
                  </a:schemeClr>
                </a:solidFill>
                <a:latin typeface="Times New Roman" pitchFamily="18" charset="0"/>
                <a:cs typeface="Times New Roman" pitchFamily="18" charset="0"/>
              </a:rPr>
              <a:t> </a:t>
            </a:r>
            <a:r>
              <a:rPr lang="en-US" sz="32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32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800" cap="small" dirty="0" err="1" smtClean="0">
                <a:solidFill>
                  <a:schemeClr val="bg2">
                    <a:lumMod val="25000"/>
                  </a:schemeClr>
                </a:solidFill>
                <a:latin typeface="Times New Roman" pitchFamily="18" charset="0"/>
                <a:cs typeface="Times New Roman" pitchFamily="18" charset="0"/>
              </a:rPr>
              <a:t>della</a:t>
            </a:r>
            <a:r>
              <a:rPr lang="en-US" sz="1800" cap="small" dirty="0" smtClean="0">
                <a:solidFill>
                  <a:schemeClr val="bg2">
                    <a:lumMod val="25000"/>
                  </a:schemeClr>
                </a:solidFill>
                <a:latin typeface="Times New Roman" pitchFamily="18" charset="0"/>
                <a:cs typeface="Times New Roman" pitchFamily="18" charset="0"/>
              </a:rPr>
              <a:t> </a:t>
            </a:r>
            <a:r>
              <a:rPr lang="en-US" sz="1800" cap="small" dirty="0" err="1" smtClean="0">
                <a:solidFill>
                  <a:schemeClr val="bg2">
                    <a:lumMod val="25000"/>
                  </a:schemeClr>
                </a:solidFill>
                <a:latin typeface="Times New Roman" pitchFamily="18" charset="0"/>
                <a:cs typeface="Times New Roman" pitchFamily="18" charset="0"/>
              </a:rPr>
              <a:t>Società</a:t>
            </a:r>
            <a:r>
              <a:rPr lang="en-US" sz="1800" cap="small" dirty="0" smtClean="0">
                <a:solidFill>
                  <a:schemeClr val="bg2">
                    <a:lumMod val="25000"/>
                  </a:schemeClr>
                </a:solidFill>
                <a:latin typeface="Times New Roman" pitchFamily="18" charset="0"/>
                <a:cs typeface="Times New Roman" pitchFamily="18" charset="0"/>
              </a:rPr>
              <a:t> </a:t>
            </a:r>
            <a:r>
              <a:rPr lang="en-US" sz="1800" cap="small" dirty="0" err="1" smtClean="0">
                <a:solidFill>
                  <a:schemeClr val="bg2">
                    <a:lumMod val="25000"/>
                  </a:schemeClr>
                </a:solidFill>
                <a:latin typeface="Times New Roman" pitchFamily="18" charset="0"/>
                <a:cs typeface="Times New Roman" pitchFamily="18" charset="0"/>
              </a:rPr>
              <a:t>Italiana</a:t>
            </a:r>
            <a:r>
              <a:rPr lang="en-US" sz="1800" cap="small" dirty="0" smtClean="0">
                <a:solidFill>
                  <a:schemeClr val="bg2">
                    <a:lumMod val="25000"/>
                  </a:schemeClr>
                </a:solidFill>
                <a:latin typeface="Times New Roman" pitchFamily="18" charset="0"/>
                <a:cs typeface="Times New Roman" pitchFamily="18" charset="0"/>
              </a:rPr>
              <a:t> </a:t>
            </a:r>
            <a:r>
              <a:rPr lang="en-US" sz="1800" cap="small" dirty="0" err="1" smtClean="0">
                <a:solidFill>
                  <a:schemeClr val="bg2">
                    <a:lumMod val="25000"/>
                  </a:schemeClr>
                </a:solidFill>
                <a:latin typeface="Times New Roman" pitchFamily="18" charset="0"/>
                <a:cs typeface="Times New Roman" pitchFamily="18" charset="0"/>
              </a:rPr>
              <a:t>di</a:t>
            </a:r>
            <a:r>
              <a:rPr lang="en-US" sz="1800" cap="small" dirty="0" smtClean="0">
                <a:solidFill>
                  <a:schemeClr val="bg2">
                    <a:lumMod val="25000"/>
                  </a:schemeClr>
                </a:solidFill>
                <a:latin typeface="Times New Roman" pitchFamily="18" charset="0"/>
                <a:cs typeface="Times New Roman" pitchFamily="18" charset="0"/>
              </a:rPr>
              <a:t> </a:t>
            </a:r>
            <a:r>
              <a:rPr lang="en-US" sz="1800" cap="small" dirty="0" err="1" smtClean="0">
                <a:solidFill>
                  <a:schemeClr val="bg2">
                    <a:lumMod val="25000"/>
                  </a:schemeClr>
                </a:solidFill>
                <a:latin typeface="Times New Roman" pitchFamily="18" charset="0"/>
                <a:cs typeface="Times New Roman" pitchFamily="18" charset="0"/>
              </a:rPr>
              <a:t>Fisica</a:t>
            </a:r>
            <a:endParaRPr lang="en-US" sz="3200" cap="small" dirty="0">
              <a:solidFill>
                <a:schemeClr val="bg2">
                  <a:lumMod val="25000"/>
                </a:schemeClr>
              </a:solidFill>
              <a:latin typeface="Times New Roman" pitchFamily="18" charset="0"/>
              <a:cs typeface="Times New Roman" pitchFamily="18" charset="0"/>
            </a:endParaRPr>
          </a:p>
        </p:txBody>
      </p:sp>
      <p:pic>
        <p:nvPicPr>
          <p:cNvPr id="2" name="Picture 2" descr="C:\Users\mpaola\Desktop\PowerPoint_LENOVO\sifb.gif"/>
          <p:cNvPicPr>
            <a:picLocks noChangeAspect="1" noChangeArrowheads="1"/>
          </p:cNvPicPr>
          <p:nvPr/>
        </p:nvPicPr>
        <p:blipFill>
          <a:blip r:embed="rId6"/>
          <a:srcRect/>
          <a:stretch>
            <a:fillRect/>
          </a:stretch>
        </p:blipFill>
        <p:spPr bwMode="auto">
          <a:xfrm>
            <a:off x="153114" y="0"/>
            <a:ext cx="1796834" cy="1285859"/>
          </a:xfrm>
          <a:prstGeom prst="rect">
            <a:avLst/>
          </a:prstGeom>
          <a:noFill/>
        </p:spPr>
      </p:pic>
      <p:sp>
        <p:nvSpPr>
          <p:cNvPr id="15" name="CasellaDiTesto 14"/>
          <p:cNvSpPr txBox="1"/>
          <p:nvPr/>
        </p:nvSpPr>
        <p:spPr>
          <a:xfrm>
            <a:off x="6286512" y="6286520"/>
            <a:ext cx="2643206" cy="369332"/>
          </a:xfrm>
          <a:prstGeom prst="rect">
            <a:avLst/>
          </a:prstGeom>
          <a:noFill/>
        </p:spPr>
        <p:txBody>
          <a:bodyPr wrap="square" rtlCol="0">
            <a:spAutoFit/>
          </a:bodyPr>
          <a:lstStyle/>
          <a:p>
            <a:r>
              <a:rPr lang="en-US" b="1" dirty="0" smtClean="0">
                <a:solidFill>
                  <a:schemeClr val="bg2">
                    <a:lumMod val="25000"/>
                  </a:schemeClr>
                </a:solidFill>
                <a:latin typeface="Times New Roman" pitchFamily="18" charset="0"/>
                <a:cs typeface="Times New Roman" pitchFamily="18" charset="0"/>
              </a:rPr>
              <a:t>Roma 21 / 09 / 2015</a:t>
            </a:r>
            <a:endParaRPr lang="en-US" b="1" dirty="0">
              <a:solidFill>
                <a:schemeClr val="bg2">
                  <a:lumMod val="25000"/>
                </a:schemeClr>
              </a:solidFill>
              <a:latin typeface="Times New Roman" pitchFamily="18" charset="0"/>
              <a:cs typeface="Times New Roman" pitchFamily="18" charset="0"/>
            </a:endParaRPr>
          </a:p>
        </p:txBody>
      </p:sp>
      <p:pic>
        <p:nvPicPr>
          <p:cNvPr id="16" name="Picture 3"/>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b="38714"/>
          <a:stretch/>
        </p:blipFill>
        <p:spPr bwMode="auto">
          <a:xfrm>
            <a:off x="714348" y="5038578"/>
            <a:ext cx="1714512" cy="4621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Titolo 10"/>
          <p:cNvSpPr txBox="1">
            <a:spLocks/>
          </p:cNvSpPr>
          <p:nvPr/>
        </p:nvSpPr>
        <p:spPr>
          <a:xfrm>
            <a:off x="714348" y="142852"/>
            <a:ext cx="5786478" cy="707886"/>
          </a:xfrm>
          <a:prstGeom prst="rect">
            <a:avLst/>
          </a:prstGeom>
          <a:noFill/>
        </p:spPr>
        <p:txBody>
          <a:bodyPr vert="horz" wrap="square" lIns="91440" tIns="45720" rIns="91440" bIns="45720" rtlCol="0" anchor="ctr">
            <a:spAutoFit/>
          </a:bodyPr>
          <a:lstStyle/>
          <a:p>
            <a:pPr lvl="0" algn="ctr">
              <a:spcBef>
                <a:spcPct val="0"/>
              </a:spcBef>
              <a:defRPr/>
            </a:pPr>
            <a:r>
              <a:rPr lang="it-IT" sz="2000" b="1" cap="small" dirty="0" smtClean="0">
                <a:solidFill>
                  <a:schemeClr val="bg2">
                    <a:lumMod val="25000"/>
                  </a:schemeClr>
                </a:solidFill>
                <a:latin typeface="Times New Roman" pitchFamily="18" charset="0"/>
                <a:cs typeface="Times New Roman" pitchFamily="18" charset="0"/>
              </a:rPr>
              <a:t>Distribuzioni angolari di muoni cosmici </a:t>
            </a:r>
          </a:p>
          <a:p>
            <a:pPr lvl="0" algn="ctr">
              <a:spcBef>
                <a:spcPct val="0"/>
              </a:spcBef>
              <a:defRPr/>
            </a:pPr>
            <a:r>
              <a:rPr lang="it-IT" sz="2000" b="1" cap="small" dirty="0" smtClean="0">
                <a:solidFill>
                  <a:schemeClr val="bg2">
                    <a:lumMod val="25000"/>
                  </a:schemeClr>
                </a:solidFill>
                <a:latin typeface="Times New Roman" pitchFamily="18" charset="0"/>
                <a:cs typeface="Times New Roman" pitchFamily="18" charset="0"/>
              </a:rPr>
              <a:t>osservati dai Telescopi del Progetto EEE</a:t>
            </a:r>
            <a:endPar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grpSp>
        <p:nvGrpSpPr>
          <p:cNvPr id="3" name="Gruppo 21"/>
          <p:cNvGrpSpPr/>
          <p:nvPr/>
        </p:nvGrpSpPr>
        <p:grpSpPr>
          <a:xfrm>
            <a:off x="2" y="6072204"/>
            <a:ext cx="9143999" cy="785820"/>
            <a:chOff x="2" y="6072204"/>
            <a:chExt cx="9143999" cy="785820"/>
          </a:xfrm>
        </p:grpSpPr>
        <p:pic>
          <p:nvPicPr>
            <p:cNvPr id="26"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28"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30" name="Picture 2" descr="C:\Users\mpaola\Desktop\PowerPoint_LENOVO\sifb.gif"/>
            <p:cNvPicPr>
              <a:picLocks noChangeAspect="1" noChangeArrowheads="1"/>
            </p:cNvPicPr>
            <p:nvPr/>
          </p:nvPicPr>
          <p:blipFill>
            <a:blip r:embed="rId5"/>
            <a:srcRect/>
            <a:stretch>
              <a:fillRect/>
            </a:stretch>
          </p:blipFill>
          <p:spPr bwMode="auto">
            <a:xfrm>
              <a:off x="8001024" y="6091182"/>
              <a:ext cx="1071570" cy="766842"/>
            </a:xfrm>
            <a:prstGeom prst="rect">
              <a:avLst/>
            </a:prstGeom>
            <a:noFill/>
          </p:spPr>
        </p:pic>
        <p:sp>
          <p:nvSpPr>
            <p:cNvPr id="31" name="CasellaDiTesto 30"/>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25" name="CasellaDiTesto 24"/>
          <p:cNvSpPr txBox="1"/>
          <p:nvPr/>
        </p:nvSpPr>
        <p:spPr>
          <a:xfrm>
            <a:off x="714348" y="5286388"/>
            <a:ext cx="7143800" cy="646331"/>
          </a:xfrm>
          <a:prstGeom prst="rect">
            <a:avLst/>
          </a:prstGeom>
          <a:noFill/>
        </p:spPr>
        <p:txBody>
          <a:bodyPr wrap="square" rtlCol="0">
            <a:spAutoFit/>
          </a:bodyPr>
          <a:lstStyle/>
          <a:p>
            <a:r>
              <a:rPr lang="en-US" b="1" dirty="0" err="1" smtClean="0">
                <a:solidFill>
                  <a:schemeClr val="accent5">
                    <a:lumMod val="50000"/>
                  </a:schemeClr>
                </a:solidFill>
              </a:rPr>
              <a:t>O</a:t>
            </a:r>
            <a:r>
              <a:rPr lang="en-US" b="1" cap="small" dirty="0" err="1" smtClean="0">
                <a:solidFill>
                  <a:schemeClr val="accent5">
                    <a:lumMod val="50000"/>
                  </a:schemeClr>
                </a:solidFill>
              </a:rPr>
              <a:t>sservare</a:t>
            </a:r>
            <a:r>
              <a:rPr lang="en-US" b="1" cap="small" dirty="0" smtClean="0">
                <a:solidFill>
                  <a:schemeClr val="accent5">
                    <a:lumMod val="50000"/>
                  </a:schemeClr>
                </a:solidFill>
              </a:rPr>
              <a:t> </a:t>
            </a:r>
            <a:r>
              <a:rPr lang="en-US" b="1" cap="small" dirty="0" err="1" smtClean="0">
                <a:solidFill>
                  <a:schemeClr val="accent5">
                    <a:lumMod val="50000"/>
                  </a:schemeClr>
                </a:solidFill>
              </a:rPr>
              <a:t>Anisotropie</a:t>
            </a:r>
            <a:r>
              <a:rPr lang="en-US" b="1" cap="small" dirty="0" smtClean="0">
                <a:solidFill>
                  <a:schemeClr val="accent5">
                    <a:lumMod val="50000"/>
                  </a:schemeClr>
                </a:solidFill>
              </a:rPr>
              <a:t> </a:t>
            </a:r>
            <a:r>
              <a:rPr lang="en-US" b="1" cap="small" dirty="0" err="1" smtClean="0">
                <a:solidFill>
                  <a:schemeClr val="accent5">
                    <a:lumMod val="50000"/>
                  </a:schemeClr>
                </a:solidFill>
              </a:rPr>
              <a:t>nelle</a:t>
            </a:r>
            <a:r>
              <a:rPr lang="en-US" b="1" cap="small" dirty="0" smtClean="0">
                <a:solidFill>
                  <a:schemeClr val="accent5">
                    <a:lumMod val="50000"/>
                  </a:schemeClr>
                </a:solidFill>
              </a:rPr>
              <a:t> </a:t>
            </a:r>
            <a:r>
              <a:rPr lang="en-US" b="1" cap="small" dirty="0" err="1" smtClean="0">
                <a:solidFill>
                  <a:schemeClr val="accent5">
                    <a:lumMod val="50000"/>
                  </a:schemeClr>
                </a:solidFill>
              </a:rPr>
              <a:t>Distribuzioni</a:t>
            </a:r>
            <a:r>
              <a:rPr lang="en-US" b="1" cap="small" dirty="0" smtClean="0">
                <a:solidFill>
                  <a:schemeClr val="accent5">
                    <a:lumMod val="50000"/>
                  </a:schemeClr>
                </a:solidFill>
              </a:rPr>
              <a:t> </a:t>
            </a:r>
            <a:r>
              <a:rPr lang="en-US" b="1" cap="small" dirty="0" err="1" smtClean="0">
                <a:solidFill>
                  <a:schemeClr val="accent5">
                    <a:lumMod val="50000"/>
                  </a:schemeClr>
                </a:solidFill>
              </a:rPr>
              <a:t>dei</a:t>
            </a:r>
            <a:r>
              <a:rPr lang="en-US" b="1" cap="small" dirty="0" smtClean="0">
                <a:solidFill>
                  <a:schemeClr val="accent5">
                    <a:lumMod val="50000"/>
                  </a:schemeClr>
                </a:solidFill>
              </a:rPr>
              <a:t> </a:t>
            </a:r>
            <a:r>
              <a:rPr lang="en-US" b="1" cap="small" dirty="0" err="1" smtClean="0">
                <a:solidFill>
                  <a:schemeClr val="accent5">
                    <a:lumMod val="50000"/>
                  </a:schemeClr>
                </a:solidFill>
              </a:rPr>
              <a:t>Raggi</a:t>
            </a:r>
            <a:r>
              <a:rPr lang="en-US" b="1" cap="small" dirty="0" smtClean="0">
                <a:solidFill>
                  <a:schemeClr val="accent5">
                    <a:lumMod val="50000"/>
                  </a:schemeClr>
                </a:solidFill>
              </a:rPr>
              <a:t> </a:t>
            </a:r>
            <a:r>
              <a:rPr lang="en-US" b="1" cap="small" dirty="0" err="1" smtClean="0">
                <a:solidFill>
                  <a:schemeClr val="accent5">
                    <a:lumMod val="50000"/>
                  </a:schemeClr>
                </a:solidFill>
              </a:rPr>
              <a:t>Cosmici</a:t>
            </a:r>
            <a:r>
              <a:rPr lang="en-US" b="1" cap="small" dirty="0" smtClean="0">
                <a:solidFill>
                  <a:schemeClr val="accent5">
                    <a:lumMod val="50000"/>
                  </a:schemeClr>
                </a:solidFill>
              </a:rPr>
              <a:t> </a:t>
            </a:r>
            <a:r>
              <a:rPr lang="en-US" b="1" cap="small" dirty="0" err="1" smtClean="0">
                <a:solidFill>
                  <a:schemeClr val="accent5">
                    <a:lumMod val="50000"/>
                  </a:schemeClr>
                </a:solidFill>
              </a:rPr>
              <a:t>Primari</a:t>
            </a:r>
            <a:r>
              <a:rPr lang="en-US" b="1" cap="small" dirty="0" smtClean="0">
                <a:solidFill>
                  <a:schemeClr val="accent5">
                    <a:lumMod val="50000"/>
                  </a:schemeClr>
                </a:solidFill>
              </a:rPr>
              <a:t> </a:t>
            </a:r>
            <a:r>
              <a:rPr lang="en-US" b="1" cap="small" dirty="0" err="1" smtClean="0">
                <a:solidFill>
                  <a:schemeClr val="accent5">
                    <a:lumMod val="50000"/>
                  </a:schemeClr>
                </a:solidFill>
              </a:rPr>
              <a:t>dovrebbe</a:t>
            </a:r>
            <a:r>
              <a:rPr lang="en-US" b="1" cap="small" dirty="0" smtClean="0">
                <a:solidFill>
                  <a:schemeClr val="accent5">
                    <a:lumMod val="50000"/>
                  </a:schemeClr>
                </a:solidFill>
              </a:rPr>
              <a:t> </a:t>
            </a:r>
            <a:r>
              <a:rPr lang="en-US" b="1" cap="small" dirty="0" err="1" smtClean="0">
                <a:solidFill>
                  <a:schemeClr val="accent5">
                    <a:lumMod val="50000"/>
                  </a:schemeClr>
                </a:solidFill>
              </a:rPr>
              <a:t>essere</a:t>
            </a:r>
            <a:r>
              <a:rPr lang="en-US" b="1" cap="small" dirty="0" smtClean="0">
                <a:solidFill>
                  <a:schemeClr val="accent5">
                    <a:lumMod val="50000"/>
                  </a:schemeClr>
                </a:solidFill>
              </a:rPr>
              <a:t> </a:t>
            </a:r>
            <a:r>
              <a:rPr lang="en-US" b="1" cap="small" dirty="0" err="1" smtClean="0">
                <a:solidFill>
                  <a:schemeClr val="accent5">
                    <a:lumMod val="50000"/>
                  </a:schemeClr>
                </a:solidFill>
              </a:rPr>
              <a:t>possibile</a:t>
            </a:r>
            <a:r>
              <a:rPr lang="en-US" b="1" cap="small" dirty="0" smtClean="0">
                <a:solidFill>
                  <a:schemeClr val="accent5">
                    <a:lumMod val="50000"/>
                  </a:schemeClr>
                </a:solidFill>
              </a:rPr>
              <a:t> con </a:t>
            </a:r>
            <a:r>
              <a:rPr lang="en-US" b="1" cap="small" dirty="0" err="1" smtClean="0">
                <a:solidFill>
                  <a:schemeClr val="accent5">
                    <a:lumMod val="50000"/>
                  </a:schemeClr>
                </a:solidFill>
              </a:rPr>
              <a:t>il</a:t>
            </a:r>
            <a:r>
              <a:rPr lang="en-US" b="1" cap="small" dirty="0" smtClean="0">
                <a:solidFill>
                  <a:schemeClr val="accent5">
                    <a:lumMod val="50000"/>
                  </a:schemeClr>
                </a:solidFill>
              </a:rPr>
              <a:t> NETWORK </a:t>
            </a:r>
            <a:r>
              <a:rPr lang="en-US" b="1" cap="small" dirty="0" err="1" smtClean="0">
                <a:solidFill>
                  <a:schemeClr val="accent5">
                    <a:lumMod val="50000"/>
                  </a:schemeClr>
                </a:solidFill>
              </a:rPr>
              <a:t>dei</a:t>
            </a:r>
            <a:r>
              <a:rPr lang="en-US" b="1" cap="small" dirty="0" smtClean="0">
                <a:solidFill>
                  <a:schemeClr val="accent5">
                    <a:lumMod val="50000"/>
                  </a:schemeClr>
                </a:solidFill>
              </a:rPr>
              <a:t> </a:t>
            </a:r>
            <a:r>
              <a:rPr lang="en-US" b="1" cap="small" dirty="0" err="1" smtClean="0">
                <a:solidFill>
                  <a:schemeClr val="accent5">
                    <a:lumMod val="50000"/>
                  </a:schemeClr>
                </a:solidFill>
              </a:rPr>
              <a:t>Telescopi</a:t>
            </a:r>
            <a:r>
              <a:rPr lang="en-US" b="1" cap="small" dirty="0" smtClean="0">
                <a:solidFill>
                  <a:schemeClr val="accent5">
                    <a:lumMod val="50000"/>
                  </a:schemeClr>
                </a:solidFill>
              </a:rPr>
              <a:t> EEE </a:t>
            </a:r>
            <a:endParaRPr lang="en-US" b="1" dirty="0">
              <a:solidFill>
                <a:schemeClr val="accent5">
                  <a:lumMod val="50000"/>
                </a:schemeClr>
              </a:solidFill>
            </a:endParaRPr>
          </a:p>
        </p:txBody>
      </p:sp>
      <p:pic>
        <p:nvPicPr>
          <p:cNvPr id="3074" name="Picture 2"/>
          <p:cNvPicPr>
            <a:picLocks noChangeAspect="1" noChangeArrowheads="1"/>
          </p:cNvPicPr>
          <p:nvPr/>
        </p:nvPicPr>
        <p:blipFill>
          <a:blip r:embed="rId6"/>
          <a:srcRect/>
          <a:stretch>
            <a:fillRect/>
          </a:stretch>
        </p:blipFill>
        <p:spPr bwMode="auto">
          <a:xfrm>
            <a:off x="357158" y="1142984"/>
            <a:ext cx="5353050" cy="3686175"/>
          </a:xfrm>
          <a:prstGeom prst="rect">
            <a:avLst/>
          </a:prstGeom>
          <a:noFill/>
          <a:ln w="9525">
            <a:noFill/>
            <a:miter lim="800000"/>
            <a:headEnd/>
            <a:tailEnd/>
          </a:ln>
          <a:effectLst/>
        </p:spPr>
      </p:pic>
      <p:sp>
        <p:nvSpPr>
          <p:cNvPr id="34" name="CasellaDiTesto 33"/>
          <p:cNvSpPr txBox="1"/>
          <p:nvPr/>
        </p:nvSpPr>
        <p:spPr>
          <a:xfrm>
            <a:off x="5786446" y="2071678"/>
            <a:ext cx="3357554" cy="1200329"/>
          </a:xfrm>
          <a:prstGeom prst="rect">
            <a:avLst/>
          </a:prstGeom>
          <a:noFill/>
        </p:spPr>
        <p:txBody>
          <a:bodyPr wrap="square" rtlCol="0">
            <a:spAutoFit/>
          </a:bodyPr>
          <a:lstStyle/>
          <a:p>
            <a:r>
              <a:rPr lang="en-US" cap="small" dirty="0" smtClean="0"/>
              <a:t>La </a:t>
            </a:r>
            <a:r>
              <a:rPr lang="en-US" cap="small" dirty="0" err="1" smtClean="0"/>
              <a:t>maggior</a:t>
            </a:r>
            <a:r>
              <a:rPr lang="en-US" cap="small" dirty="0" smtClean="0"/>
              <a:t> parte </a:t>
            </a:r>
            <a:r>
              <a:rPr lang="en-US" cap="small" dirty="0" err="1" smtClean="0"/>
              <a:t>dei</a:t>
            </a:r>
            <a:r>
              <a:rPr lang="en-US" cap="small" dirty="0" smtClean="0"/>
              <a:t> </a:t>
            </a:r>
            <a:r>
              <a:rPr lang="en-US" cap="small" dirty="0" err="1" smtClean="0"/>
              <a:t>Muoni</a:t>
            </a:r>
            <a:r>
              <a:rPr lang="en-US" cap="small" dirty="0" smtClean="0"/>
              <a:t> </a:t>
            </a:r>
            <a:r>
              <a:rPr lang="en-US" cap="small" dirty="0" err="1" smtClean="0"/>
              <a:t>rivelati</a:t>
            </a:r>
            <a:r>
              <a:rPr lang="en-US" cap="small" dirty="0" smtClean="0"/>
              <a:t> </a:t>
            </a:r>
            <a:r>
              <a:rPr lang="en-US" cap="small" dirty="0" err="1" smtClean="0"/>
              <a:t>negli</a:t>
            </a:r>
            <a:r>
              <a:rPr lang="en-US" cap="small" dirty="0" smtClean="0"/>
              <a:t> EAS al </a:t>
            </a:r>
            <a:r>
              <a:rPr lang="en-US" cap="small" dirty="0" err="1" smtClean="0"/>
              <a:t>livello</a:t>
            </a:r>
            <a:r>
              <a:rPr lang="en-US" cap="small" dirty="0" smtClean="0"/>
              <a:t> del Mare </a:t>
            </a:r>
            <a:r>
              <a:rPr lang="en-US" cap="small" dirty="0" err="1" smtClean="0"/>
              <a:t>sono</a:t>
            </a:r>
            <a:r>
              <a:rPr lang="en-US" cap="small" dirty="0" smtClean="0"/>
              <a:t> </a:t>
            </a:r>
            <a:r>
              <a:rPr lang="en-US" cap="small" dirty="0" err="1" smtClean="0"/>
              <a:t>generati</a:t>
            </a:r>
            <a:r>
              <a:rPr lang="en-US" cap="small" dirty="0" smtClean="0"/>
              <a:t> </a:t>
            </a:r>
            <a:r>
              <a:rPr lang="en-US" cap="small" dirty="0" err="1" smtClean="0"/>
              <a:t>da</a:t>
            </a:r>
            <a:r>
              <a:rPr lang="en-US" cap="small" dirty="0" smtClean="0"/>
              <a:t> CR </a:t>
            </a:r>
            <a:r>
              <a:rPr lang="en-US" cap="small" dirty="0" err="1" smtClean="0"/>
              <a:t>primari</a:t>
            </a:r>
            <a:r>
              <a:rPr lang="en-US" cap="small" dirty="0" smtClean="0"/>
              <a:t> </a:t>
            </a:r>
            <a:r>
              <a:rPr lang="en-US" cap="small" dirty="0" err="1" smtClean="0"/>
              <a:t>di</a:t>
            </a:r>
            <a:r>
              <a:rPr lang="en-US" cap="small" dirty="0" smtClean="0"/>
              <a:t> </a:t>
            </a:r>
            <a:r>
              <a:rPr lang="en-US" cap="small" dirty="0" err="1" smtClean="0"/>
              <a:t>Energia</a:t>
            </a:r>
            <a:r>
              <a:rPr lang="en-US" cap="small" dirty="0" smtClean="0"/>
              <a:t>   </a:t>
            </a:r>
            <a:r>
              <a:rPr lang="en-US" sz="1600" cap="small" dirty="0" smtClean="0"/>
              <a:t>10</a:t>
            </a:r>
            <a:r>
              <a:rPr lang="en-US" sz="1600" cap="small" baseline="30000" dirty="0" smtClean="0"/>
              <a:t>10</a:t>
            </a:r>
            <a:r>
              <a:rPr lang="en-US" sz="1600" cap="small" dirty="0" smtClean="0"/>
              <a:t> - 10</a:t>
            </a:r>
            <a:r>
              <a:rPr lang="en-US" sz="1600" cap="small" baseline="30000" dirty="0" smtClean="0"/>
              <a:t>12</a:t>
            </a:r>
            <a:r>
              <a:rPr lang="en-US" sz="1600" cap="small" dirty="0" smtClean="0"/>
              <a:t>  </a:t>
            </a:r>
            <a:r>
              <a:rPr lang="en-US" sz="1600" dirty="0" err="1" smtClean="0"/>
              <a:t>e</a:t>
            </a:r>
            <a:r>
              <a:rPr lang="en-US" sz="1600" cap="small" dirty="0" err="1" smtClean="0"/>
              <a:t>V</a:t>
            </a:r>
            <a:endParaRPr lang="en-US" cap="small" dirty="0"/>
          </a:p>
        </p:txBody>
      </p:sp>
      <p:sp>
        <p:nvSpPr>
          <p:cNvPr id="13" name="CasellaDiTesto 12"/>
          <p:cNvSpPr txBox="1"/>
          <p:nvPr/>
        </p:nvSpPr>
        <p:spPr>
          <a:xfrm>
            <a:off x="5643570" y="4071942"/>
            <a:ext cx="2286016" cy="646331"/>
          </a:xfrm>
          <a:prstGeom prst="rect">
            <a:avLst/>
          </a:prstGeom>
          <a:noFill/>
        </p:spPr>
        <p:txBody>
          <a:bodyPr wrap="square" rtlCol="0">
            <a:spAutoFit/>
          </a:bodyPr>
          <a:lstStyle/>
          <a:p>
            <a:r>
              <a:rPr lang="en-US" cap="small" dirty="0" err="1" smtClean="0">
                <a:solidFill>
                  <a:srgbClr val="CC0000"/>
                </a:solidFill>
              </a:rPr>
              <a:t>Simulazioni</a:t>
            </a:r>
            <a:r>
              <a:rPr lang="en-US" cap="small" dirty="0" smtClean="0">
                <a:solidFill>
                  <a:srgbClr val="CC0000"/>
                </a:solidFill>
              </a:rPr>
              <a:t> </a:t>
            </a:r>
            <a:r>
              <a:rPr lang="en-US" cap="small" dirty="0" err="1" smtClean="0">
                <a:solidFill>
                  <a:srgbClr val="CC0000"/>
                </a:solidFill>
              </a:rPr>
              <a:t>CorsiKa</a:t>
            </a:r>
            <a:endParaRPr lang="en-US" cap="small" dirty="0" smtClean="0">
              <a:solidFill>
                <a:srgbClr val="CC0000"/>
              </a:solidFill>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paola\Desktop\PowerPoint_LENOVO\CatturaHAWK.PNG"/>
          <p:cNvPicPr>
            <a:picLocks noChangeAspect="1" noChangeArrowheads="1"/>
          </p:cNvPicPr>
          <p:nvPr/>
        </p:nvPicPr>
        <p:blipFill>
          <a:blip r:embed="rId3"/>
          <a:srcRect/>
          <a:stretch>
            <a:fillRect/>
          </a:stretch>
        </p:blipFill>
        <p:spPr bwMode="auto">
          <a:xfrm>
            <a:off x="4714876" y="3071810"/>
            <a:ext cx="2803476" cy="1636270"/>
          </a:xfrm>
          <a:prstGeom prst="rect">
            <a:avLst/>
          </a:prstGeom>
          <a:noFill/>
        </p:spPr>
      </p:pic>
      <p:pic>
        <p:nvPicPr>
          <p:cNvPr id="2050" name="Picture 2"/>
          <p:cNvPicPr>
            <a:picLocks noChangeAspect="1" noChangeArrowheads="1"/>
          </p:cNvPicPr>
          <p:nvPr/>
        </p:nvPicPr>
        <p:blipFill>
          <a:blip r:embed="rId4"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4" name="CasellaDiTesto 13"/>
          <p:cNvSpPr txBox="1"/>
          <p:nvPr/>
        </p:nvSpPr>
        <p:spPr>
          <a:xfrm>
            <a:off x="214282" y="2357430"/>
            <a:ext cx="3643338" cy="3754874"/>
          </a:xfrm>
          <a:prstGeom prst="rect">
            <a:avLst/>
          </a:prstGeom>
          <a:noFill/>
        </p:spPr>
        <p:txBody>
          <a:bodyPr wrap="square" rtlCol="0">
            <a:spAutoFit/>
          </a:bodyPr>
          <a:lstStyle/>
          <a:p>
            <a:endParaRPr lang="it-IT" altLang="it-IT" sz="24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cap="small" dirty="0" smtClean="0">
                <a:solidFill>
                  <a:schemeClr val="bg2">
                    <a:lumMod val="25000"/>
                  </a:schemeClr>
                </a:solidFill>
                <a:ea typeface="Verdana" panose="020B0604030504040204" pitchFamily="34" charset="0"/>
                <a:cs typeface="Arial" panose="020B0604020202020204" pitchFamily="34" charset="0"/>
              </a:rPr>
              <a:t>  Struttura del campo magnetico interstellare </a:t>
            </a:r>
          </a:p>
          <a:p>
            <a:pPr>
              <a:buSzPct val="75000"/>
              <a:buFont typeface="Wingdings" pitchFamily="2" charset="2"/>
              <a:buChar char="§"/>
            </a:pPr>
            <a:r>
              <a:rPr lang="it-IT" altLang="it-IT" cap="small" dirty="0" smtClean="0">
                <a:solidFill>
                  <a:schemeClr val="bg2">
                    <a:lumMod val="25000"/>
                  </a:schemeClr>
                </a:solidFill>
                <a:ea typeface="Verdana" panose="020B0604030504040204" pitchFamily="34" charset="0"/>
                <a:cs typeface="Arial" panose="020B0604020202020204" pitchFamily="34" charset="0"/>
              </a:rPr>
              <a:t> interazione con l’Eliosfera</a:t>
            </a:r>
          </a:p>
          <a:p>
            <a:pPr>
              <a:buSzPct val="75000"/>
              <a:buFont typeface="Wingdings" pitchFamily="2" charset="2"/>
              <a:buChar char="§"/>
            </a:pPr>
            <a:r>
              <a:rPr lang="it-IT" altLang="it-IT" cap="small" dirty="0" smtClean="0">
                <a:solidFill>
                  <a:schemeClr val="bg2">
                    <a:lumMod val="25000"/>
                  </a:schemeClr>
                </a:solidFill>
                <a:ea typeface="Verdana" panose="020B0604030504040204" pitchFamily="34" charset="0"/>
                <a:cs typeface="Arial" panose="020B0604020202020204" pitchFamily="34" charset="0"/>
              </a:rPr>
              <a:t> Effetto Compton </a:t>
            </a:r>
            <a:r>
              <a:rPr lang="it-IT" altLang="it-IT" cap="small" dirty="0" err="1" smtClean="0">
                <a:solidFill>
                  <a:schemeClr val="bg2">
                    <a:lumMod val="25000"/>
                  </a:schemeClr>
                </a:solidFill>
                <a:ea typeface="Verdana" panose="020B0604030504040204" pitchFamily="34" charset="0"/>
                <a:cs typeface="Arial" panose="020B0604020202020204" pitchFamily="34" charset="0"/>
              </a:rPr>
              <a:t>Getting</a:t>
            </a:r>
            <a:r>
              <a:rPr lang="it-IT" altLang="it-IT" cap="small" dirty="0" smtClean="0">
                <a:solidFill>
                  <a:schemeClr val="bg2">
                    <a:lumMod val="25000"/>
                  </a:schemeClr>
                </a:solidFill>
                <a:ea typeface="Verdana" panose="020B0604030504040204" pitchFamily="34" charset="0"/>
                <a:cs typeface="Arial" panose="020B0604020202020204" pitchFamily="34" charset="0"/>
              </a:rPr>
              <a:t>  </a:t>
            </a:r>
          </a:p>
          <a:p>
            <a:pPr>
              <a:buSzPct val="75000"/>
            </a:pPr>
            <a:r>
              <a:rPr lang="it-IT" altLang="it-IT" sz="1400" cap="small" dirty="0" smtClean="0">
                <a:solidFill>
                  <a:schemeClr val="bg2">
                    <a:lumMod val="25000"/>
                  </a:schemeClr>
                </a:solidFill>
                <a:ea typeface="Verdana" panose="020B0604030504040204" pitchFamily="34" charset="0"/>
                <a:cs typeface="Arial" panose="020B0604020202020204" pitchFamily="34" charset="0"/>
              </a:rPr>
              <a:t>(Moto della terra rispetto al flusso di CR isotropico)</a:t>
            </a:r>
          </a:p>
          <a:p>
            <a:pPr>
              <a:buSzPct val="75000"/>
            </a:pPr>
            <a:endParaRPr lang="it-IT" altLang="it-IT" sz="1400" cap="small" dirty="0" smtClean="0">
              <a:solidFill>
                <a:schemeClr val="bg2">
                  <a:lumMod val="25000"/>
                </a:schemeClr>
              </a:solidFill>
              <a:ea typeface="Verdana" panose="020B0604030504040204" pitchFamily="34" charset="0"/>
              <a:cs typeface="Arial" panose="020B0604020202020204" pitchFamily="34" charset="0"/>
            </a:endParaRPr>
          </a:p>
          <a:p>
            <a:pPr>
              <a:buSzPct val="75000"/>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Piccole Anisotropie osservate  anche dal </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G</a:t>
            </a:r>
            <a:r>
              <a:rPr lang="en-US" sz="1400" dirty="0" err="1" smtClean="0">
                <a:solidFill>
                  <a:schemeClr val="bg2">
                    <a:lumMod val="25000"/>
                  </a:schemeClr>
                </a:solidFill>
                <a:cs typeface="Times New Roman" pitchFamily="18" charset="0"/>
              </a:rPr>
              <a:t>e</a:t>
            </a:r>
            <a:r>
              <a:rPr lang="en-US" sz="1400" cap="small" dirty="0" err="1" smtClean="0">
                <a:solidFill>
                  <a:schemeClr val="bg2">
                    <a:lumMod val="25000"/>
                  </a:schemeClr>
                </a:solidFill>
                <a:cs typeface="Times New Roman" pitchFamily="18" charset="0"/>
              </a:rPr>
              <a:t>V</a:t>
            </a:r>
            <a:r>
              <a:rPr lang="en-US" sz="1400" cap="small" dirty="0" smtClean="0">
                <a:solidFill>
                  <a:schemeClr val="bg2">
                    <a:lumMod val="25000"/>
                  </a:schemeClr>
                </a:solidFill>
                <a:cs typeface="Times New Roman" pitchFamily="18" charset="0"/>
              </a:rPr>
              <a:t> – </a:t>
            </a:r>
            <a:r>
              <a:rPr lang="en-US" sz="1400" cap="small" dirty="0" err="1" smtClean="0">
                <a:solidFill>
                  <a:schemeClr val="bg2">
                    <a:lumMod val="25000"/>
                  </a:schemeClr>
                </a:solidFill>
                <a:cs typeface="Times New Roman" pitchFamily="18" charset="0"/>
              </a:rPr>
              <a:t>P</a:t>
            </a:r>
            <a:r>
              <a:rPr lang="en-US" sz="1400" dirty="0" err="1" smtClean="0">
                <a:solidFill>
                  <a:schemeClr val="bg2">
                    <a:lumMod val="25000"/>
                  </a:schemeClr>
                </a:solidFill>
                <a:cs typeface="Times New Roman" pitchFamily="18" charset="0"/>
              </a:rPr>
              <a:t>e</a:t>
            </a:r>
            <a:r>
              <a:rPr lang="en-US" sz="1400" cap="small" dirty="0" err="1" smtClean="0">
                <a:solidFill>
                  <a:schemeClr val="bg2">
                    <a:lumMod val="25000"/>
                  </a:schemeClr>
                </a:solidFill>
                <a:cs typeface="Times New Roman" pitchFamily="18" charset="0"/>
              </a:rPr>
              <a:t>V</a:t>
            </a:r>
            <a:r>
              <a:rPr lang="en-US" sz="1400" cap="small" dirty="0" smtClean="0">
                <a:solidFill>
                  <a:schemeClr val="bg2">
                    <a:lumMod val="25000"/>
                  </a:schemeClr>
                </a:solidFill>
                <a:cs typeface="Times New Roman" pitchFamily="18" charset="0"/>
              </a:rPr>
              <a:t> </a:t>
            </a:r>
            <a:r>
              <a:rPr lang="it-IT" sz="14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di    </a:t>
            </a:r>
            <a:r>
              <a:rPr lang="it-IT" altLang="it-IT" sz="1600" cap="small" dirty="0" smtClean="0">
                <a:solidFill>
                  <a:schemeClr val="accent5">
                    <a:lumMod val="75000"/>
                  </a:schemeClr>
                </a:solidFill>
                <a:ea typeface="Verdana" panose="020B0604030504040204" pitchFamily="34" charset="0"/>
                <a:cs typeface="Arial" panose="020B0604020202020204" pitchFamily="34" charset="0"/>
              </a:rPr>
              <a:t>10</a:t>
            </a:r>
            <a:r>
              <a:rPr lang="it-IT" altLang="it-IT" sz="1600" baseline="30000" dirty="0" smtClean="0">
                <a:solidFill>
                  <a:schemeClr val="accent5">
                    <a:lumMod val="75000"/>
                  </a:schemeClr>
                </a:solidFill>
                <a:ea typeface="Verdana" panose="020B0604030504040204" pitchFamily="34" charset="0"/>
                <a:cs typeface="Arial" panose="020B0604020202020204" pitchFamily="34" charset="0"/>
              </a:rPr>
              <a:t>-5</a:t>
            </a:r>
            <a:r>
              <a:rPr lang="it-IT" altLang="it-IT" sz="1600" dirty="0" smtClean="0">
                <a:solidFill>
                  <a:schemeClr val="accent5">
                    <a:lumMod val="75000"/>
                  </a:schemeClr>
                </a:solidFill>
                <a:ea typeface="Verdana" panose="020B0604030504040204" pitchFamily="34" charset="0"/>
                <a:cs typeface="Arial" panose="020B0604020202020204" pitchFamily="34" charset="0"/>
              </a:rPr>
              <a:t> - </a:t>
            </a:r>
            <a:r>
              <a:rPr lang="it-IT" altLang="it-IT" sz="1600" cap="small" dirty="0" smtClean="0">
                <a:solidFill>
                  <a:schemeClr val="accent5">
                    <a:lumMod val="75000"/>
                  </a:schemeClr>
                </a:solidFill>
                <a:ea typeface="Verdana" panose="020B0604030504040204" pitchFamily="34" charset="0"/>
                <a:cs typeface="Arial" panose="020B0604020202020204" pitchFamily="34" charset="0"/>
              </a:rPr>
              <a:t>10</a:t>
            </a:r>
            <a:r>
              <a:rPr lang="it-IT" altLang="it-IT" sz="1600" baseline="30000" dirty="0" smtClean="0">
                <a:solidFill>
                  <a:schemeClr val="accent5">
                    <a:lumMod val="75000"/>
                  </a:schemeClr>
                </a:solidFill>
                <a:ea typeface="Verdana" panose="020B0604030504040204" pitchFamily="34" charset="0"/>
                <a:cs typeface="Arial" panose="020B0604020202020204" pitchFamily="34" charset="0"/>
              </a:rPr>
              <a:t>-3</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r>
              <a:rPr lang="en-US" altLang="it-IT" sz="1600" cap="small" dirty="0" err="1" smtClean="0">
                <a:solidFill>
                  <a:schemeClr val="bg2">
                    <a:lumMod val="25000"/>
                  </a:schemeClr>
                </a:solidFill>
                <a:ea typeface="Verdana" panose="020B0604030504040204" pitchFamily="34" charset="0"/>
                <a:cs typeface="Arial" panose="020B0604020202020204" pitchFamily="34" charset="0"/>
              </a:rPr>
              <a:t>Osservabile</a:t>
            </a:r>
            <a:r>
              <a:rPr lang="en-US" altLang="it-IT" sz="1600" cap="small" dirty="0" smtClean="0">
                <a:solidFill>
                  <a:schemeClr val="bg2">
                    <a:lumMod val="25000"/>
                  </a:schemeClr>
                </a:solidFill>
                <a:ea typeface="Verdana" panose="020B0604030504040204" pitchFamily="34" charset="0"/>
                <a:cs typeface="Arial" panose="020B0604020202020204" pitchFamily="34" charset="0"/>
              </a:rPr>
              <a:t> con </a:t>
            </a:r>
            <a:r>
              <a:rPr lang="en-US" altLang="it-IT" sz="1600" cap="small" dirty="0" err="1" smtClean="0">
                <a:solidFill>
                  <a:schemeClr val="bg2">
                    <a:lumMod val="25000"/>
                  </a:schemeClr>
                </a:solidFill>
                <a:ea typeface="Verdana" panose="020B0604030504040204" pitchFamily="34" charset="0"/>
                <a:cs typeface="Arial" panose="020B0604020202020204" pitchFamily="34" charset="0"/>
              </a:rPr>
              <a:t>grande</a:t>
            </a:r>
            <a:r>
              <a:rPr lang="en-US" altLang="it-IT" sz="1600" cap="small" dirty="0" smtClean="0">
                <a:solidFill>
                  <a:schemeClr val="bg2">
                    <a:lumMod val="25000"/>
                  </a:schemeClr>
                </a:solidFill>
                <a:ea typeface="Verdana" panose="020B0604030504040204" pitchFamily="34" charset="0"/>
                <a:cs typeface="Arial" panose="020B0604020202020204" pitchFamily="34" charset="0"/>
              </a:rPr>
              <a:t> </a:t>
            </a:r>
            <a:r>
              <a:rPr lang="en-US" altLang="it-IT" sz="1600" cap="small" dirty="0" err="1" smtClean="0">
                <a:solidFill>
                  <a:schemeClr val="bg2">
                    <a:lumMod val="25000"/>
                  </a:schemeClr>
                </a:solidFill>
                <a:ea typeface="Verdana" panose="020B0604030504040204" pitchFamily="34" charset="0"/>
                <a:cs typeface="Arial" panose="020B0604020202020204" pitchFamily="34" charset="0"/>
              </a:rPr>
              <a:t>statistica</a:t>
            </a:r>
            <a:r>
              <a:rPr lang="en-US" altLang="it-IT" sz="1600" cap="small" dirty="0" smtClean="0">
                <a:solidFill>
                  <a:schemeClr val="bg2">
                    <a:lumMod val="25000"/>
                  </a:schemeClr>
                </a:solidFill>
                <a:ea typeface="Verdana" panose="020B0604030504040204" pitchFamily="34" charset="0"/>
                <a:cs typeface="Arial" panose="020B0604020202020204" pitchFamily="34" charset="0"/>
              </a:rPr>
              <a:t> </a:t>
            </a:r>
            <a:r>
              <a:rPr lang="en-US" altLang="it-IT" sz="1600" cap="small" dirty="0" err="1" smtClean="0">
                <a:solidFill>
                  <a:schemeClr val="bg2">
                    <a:lumMod val="25000"/>
                  </a:schemeClr>
                </a:solidFill>
                <a:ea typeface="Verdana" panose="020B0604030504040204" pitchFamily="34" charset="0"/>
                <a:cs typeface="Arial" panose="020B0604020202020204" pitchFamily="34" charset="0"/>
              </a:rPr>
              <a:t>raccolta</a:t>
            </a:r>
            <a:endParaRPr lang="en-US" altLang="it-IT" sz="1600" cap="small" dirty="0" smtClean="0">
              <a:solidFill>
                <a:schemeClr val="bg2">
                  <a:lumMod val="25000"/>
                </a:schemeClr>
              </a:solidFill>
              <a:ea typeface="Verdana" panose="020B0604030504040204" pitchFamily="34" charset="0"/>
              <a:cs typeface="Arial" panose="020B0604020202020204" pitchFamily="34" charset="0"/>
            </a:endParaRPr>
          </a:p>
          <a:p>
            <a:endParaRPr lang="en-US" altLang="it-IT" sz="1600" cap="small" dirty="0" smtClean="0">
              <a:solidFill>
                <a:schemeClr val="bg2">
                  <a:lumMod val="25000"/>
                </a:schemeClr>
              </a:solidFill>
              <a:ea typeface="Verdana" panose="020B0604030504040204" pitchFamily="34" charset="0"/>
              <a:cs typeface="Arial" panose="020B0604020202020204" pitchFamily="34" charset="0"/>
            </a:endParaRPr>
          </a:p>
          <a:p>
            <a:r>
              <a:rPr lang="en-US" altLang="it-IT" cap="small" dirty="0" smtClean="0">
                <a:solidFill>
                  <a:schemeClr val="bg2">
                    <a:lumMod val="25000"/>
                  </a:schemeClr>
                </a:solidFill>
                <a:ea typeface="Verdana" panose="020B0604030504040204" pitchFamily="34" charset="0"/>
                <a:cs typeface="Arial" panose="020B0604020202020204" pitchFamily="34" charset="0"/>
              </a:rPr>
              <a:t>Il </a:t>
            </a:r>
            <a:r>
              <a:rPr lang="en-US" altLang="it-IT" cap="small" dirty="0" err="1" smtClean="0">
                <a:solidFill>
                  <a:schemeClr val="bg2">
                    <a:lumMod val="25000"/>
                  </a:schemeClr>
                </a:solidFill>
                <a:ea typeface="Verdana" panose="020B0604030504040204" pitchFamily="34" charset="0"/>
                <a:cs typeface="Arial" panose="020B0604020202020204" pitchFamily="34" charset="0"/>
              </a:rPr>
              <a:t>Progetto</a:t>
            </a:r>
            <a:r>
              <a:rPr lang="en-US" altLang="it-IT" cap="small" dirty="0" smtClean="0">
                <a:solidFill>
                  <a:schemeClr val="bg2">
                    <a:lumMod val="25000"/>
                  </a:schemeClr>
                </a:solidFill>
                <a:ea typeface="Verdana" panose="020B0604030504040204" pitchFamily="34" charset="0"/>
                <a:cs typeface="Arial" panose="020B0604020202020204" pitchFamily="34" charset="0"/>
              </a:rPr>
              <a:t> EEE </a:t>
            </a:r>
            <a:r>
              <a:rPr lang="en-US" altLang="it-IT" cap="small" dirty="0" err="1" smtClean="0">
                <a:solidFill>
                  <a:schemeClr val="bg2">
                    <a:lumMod val="25000"/>
                  </a:schemeClr>
                </a:solidFill>
                <a:ea typeface="Verdana" panose="020B0604030504040204" pitchFamily="34" charset="0"/>
                <a:cs typeface="Arial" panose="020B0604020202020204" pitchFamily="34" charset="0"/>
              </a:rPr>
              <a:t>prevede</a:t>
            </a:r>
            <a:r>
              <a:rPr lang="en-US" altLang="it-IT" cap="small" dirty="0" smtClean="0">
                <a:solidFill>
                  <a:schemeClr val="bg2">
                    <a:lumMod val="25000"/>
                  </a:schemeClr>
                </a:solidFill>
                <a:ea typeface="Verdana" panose="020B0604030504040204" pitchFamily="34" charset="0"/>
                <a:cs typeface="Arial" panose="020B0604020202020204" pitchFamily="34" charset="0"/>
              </a:rPr>
              <a:t> </a:t>
            </a:r>
            <a:r>
              <a:rPr lang="it-IT" altLang="it-IT" cap="small" dirty="0" smtClean="0">
                <a:solidFill>
                  <a:schemeClr val="accent5">
                    <a:lumMod val="75000"/>
                  </a:schemeClr>
                </a:solidFill>
                <a:ea typeface="Verdana" panose="020B0604030504040204" pitchFamily="34" charset="0"/>
                <a:cs typeface="Arial" panose="020B0604020202020204" pitchFamily="34" charset="0"/>
              </a:rPr>
              <a:t>10</a:t>
            </a:r>
            <a:r>
              <a:rPr lang="it-IT" altLang="it-IT" baseline="30000" dirty="0" smtClean="0">
                <a:solidFill>
                  <a:schemeClr val="accent5">
                    <a:lumMod val="75000"/>
                  </a:schemeClr>
                </a:solidFill>
                <a:ea typeface="Verdana" panose="020B0604030504040204" pitchFamily="34" charset="0"/>
                <a:cs typeface="Arial" panose="020B0604020202020204" pitchFamily="34" charset="0"/>
              </a:rPr>
              <a:t>10</a:t>
            </a:r>
            <a:r>
              <a:rPr lang="it-IT" altLang="it-IT" dirty="0" smtClean="0">
                <a:solidFill>
                  <a:schemeClr val="accent5">
                    <a:lumMod val="75000"/>
                  </a:schemeClr>
                </a:solidFill>
                <a:ea typeface="Verdana" panose="020B0604030504040204" pitchFamily="34" charset="0"/>
                <a:cs typeface="Arial" panose="020B0604020202020204" pitchFamily="34" charset="0"/>
              </a:rPr>
              <a:t> - </a:t>
            </a:r>
            <a:r>
              <a:rPr lang="it-IT" altLang="it-IT" cap="small" dirty="0" smtClean="0">
                <a:solidFill>
                  <a:schemeClr val="accent5">
                    <a:lumMod val="75000"/>
                  </a:schemeClr>
                </a:solidFill>
                <a:ea typeface="Verdana" panose="020B0604030504040204" pitchFamily="34" charset="0"/>
                <a:cs typeface="Arial" panose="020B0604020202020204" pitchFamily="34" charset="0"/>
              </a:rPr>
              <a:t>10</a:t>
            </a:r>
            <a:r>
              <a:rPr lang="it-IT" altLang="it-IT" baseline="30000" dirty="0" smtClean="0">
                <a:solidFill>
                  <a:schemeClr val="accent5">
                    <a:lumMod val="75000"/>
                  </a:schemeClr>
                </a:solidFill>
                <a:ea typeface="Verdana" panose="020B0604030504040204" pitchFamily="34" charset="0"/>
                <a:cs typeface="Arial" panose="020B0604020202020204" pitchFamily="34" charset="0"/>
              </a:rPr>
              <a:t>11 </a:t>
            </a:r>
            <a:r>
              <a:rPr lang="en-US" altLang="it-IT" cap="small" dirty="0" err="1" smtClean="0">
                <a:solidFill>
                  <a:schemeClr val="accent5">
                    <a:lumMod val="75000"/>
                  </a:schemeClr>
                </a:solidFill>
                <a:ea typeface="Verdana" panose="020B0604030504040204" pitchFamily="34" charset="0"/>
                <a:cs typeface="Arial" panose="020B0604020202020204" pitchFamily="34" charset="0"/>
              </a:rPr>
              <a:t>Eventi</a:t>
            </a:r>
            <a:r>
              <a:rPr lang="en-US" altLang="it-IT" cap="small" dirty="0" smtClean="0">
                <a:solidFill>
                  <a:schemeClr val="accent5">
                    <a:lumMod val="75000"/>
                  </a:schemeClr>
                </a:solidFill>
                <a:ea typeface="Verdana" panose="020B0604030504040204" pitchFamily="34" charset="0"/>
                <a:cs typeface="Arial" panose="020B0604020202020204" pitchFamily="34" charset="0"/>
              </a:rPr>
              <a:t> </a:t>
            </a:r>
            <a:r>
              <a:rPr lang="en-US" altLang="it-IT" cap="small" dirty="0" err="1" smtClean="0">
                <a:solidFill>
                  <a:schemeClr val="bg2">
                    <a:lumMod val="25000"/>
                  </a:schemeClr>
                </a:solidFill>
                <a:ea typeface="Verdana" panose="020B0604030504040204" pitchFamily="34" charset="0"/>
                <a:cs typeface="Arial" panose="020B0604020202020204" pitchFamily="34" charset="0"/>
              </a:rPr>
              <a:t>l’anno</a:t>
            </a:r>
            <a:endParaRPr lang="en-US" altLang="it-IT" cap="small" dirty="0" smtClean="0">
              <a:solidFill>
                <a:schemeClr val="bg2">
                  <a:lumMod val="25000"/>
                </a:schemeClr>
              </a:solidFill>
              <a:ea typeface="Verdana" panose="020B0604030504040204" pitchFamily="34" charset="0"/>
              <a:cs typeface="Arial" panose="020B0604020202020204" pitchFamily="34" charset="0"/>
            </a:endParaRPr>
          </a:p>
        </p:txBody>
      </p:sp>
      <p:sp>
        <p:nvSpPr>
          <p:cNvPr id="13" name="Titolo 10"/>
          <p:cNvSpPr txBox="1">
            <a:spLocks/>
          </p:cNvSpPr>
          <p:nvPr/>
        </p:nvSpPr>
        <p:spPr>
          <a:xfrm>
            <a:off x="214314" y="1000108"/>
            <a:ext cx="8501090" cy="1323439"/>
          </a:xfrm>
          <a:prstGeom prst="rect">
            <a:avLst/>
          </a:prstGeom>
          <a:noFill/>
        </p:spPr>
        <p:txBody>
          <a:bodyPr vert="horz" wrap="square" lIns="91440" tIns="45720" rIns="91440" bIns="45720" rtlCol="0" anchor="ctr">
            <a:spAutoFit/>
          </a:bodyPr>
          <a:lstStyle/>
          <a:p>
            <a:pPr lvl="0">
              <a:spcBef>
                <a:spcPct val="0"/>
              </a:spcBef>
            </a:pPr>
            <a:r>
              <a:rPr lang="en-US" sz="2000" b="1" cap="small" dirty="0" err="1" smtClean="0">
                <a:solidFill>
                  <a:srgbClr val="CC0000"/>
                </a:solidFill>
                <a:latin typeface="+mj-lt"/>
                <a:ea typeface="+mj-ea"/>
                <a:cs typeface="Times New Roman" pitchFamily="18" charset="0"/>
              </a:rPr>
              <a:t>Anisotropie</a:t>
            </a:r>
            <a:r>
              <a:rPr lang="en-US" sz="2000" b="1" cap="small" dirty="0" smtClean="0">
                <a:solidFill>
                  <a:srgbClr val="CC0000"/>
                </a:solidFill>
                <a:latin typeface="+mj-lt"/>
                <a:ea typeface="+mj-ea"/>
                <a:cs typeface="Times New Roman" pitchFamily="18" charset="0"/>
              </a:rPr>
              <a:t> </a:t>
            </a:r>
            <a:r>
              <a:rPr lang="en-US" sz="2000" b="1" cap="small" dirty="0" err="1" smtClean="0">
                <a:solidFill>
                  <a:srgbClr val="CC0000"/>
                </a:solidFill>
                <a:latin typeface="+mj-lt"/>
                <a:ea typeface="+mj-ea"/>
                <a:cs typeface="Times New Roman" pitchFamily="18" charset="0"/>
              </a:rPr>
              <a:t>nelle</a:t>
            </a:r>
            <a:r>
              <a:rPr lang="en-US" sz="2000" b="1" cap="small" dirty="0" smtClean="0">
                <a:solidFill>
                  <a:srgbClr val="CC0000"/>
                </a:solidFill>
                <a:latin typeface="+mj-lt"/>
                <a:ea typeface="+mj-ea"/>
                <a:cs typeface="Times New Roman" pitchFamily="18" charset="0"/>
              </a:rPr>
              <a:t> </a:t>
            </a:r>
            <a:r>
              <a:rPr lang="en-US" sz="2000" b="1" cap="small" dirty="0" err="1" smtClean="0">
                <a:solidFill>
                  <a:srgbClr val="CC0000"/>
                </a:solidFill>
                <a:latin typeface="+mj-lt"/>
                <a:ea typeface="+mj-ea"/>
                <a:cs typeface="Times New Roman" pitchFamily="18" charset="0"/>
              </a:rPr>
              <a:t>distribuzioni</a:t>
            </a:r>
            <a:r>
              <a:rPr lang="en-US" sz="2000" b="1" cap="small" dirty="0" smtClean="0">
                <a:solidFill>
                  <a:srgbClr val="CC0000"/>
                </a:solidFill>
                <a:latin typeface="+mj-lt"/>
                <a:ea typeface="+mj-ea"/>
                <a:cs typeface="Times New Roman" pitchFamily="18" charset="0"/>
              </a:rPr>
              <a:t> </a:t>
            </a:r>
            <a:r>
              <a:rPr lang="en-US" sz="2000" b="1" cap="small" dirty="0" err="1" smtClean="0">
                <a:solidFill>
                  <a:srgbClr val="CC0000"/>
                </a:solidFill>
                <a:latin typeface="+mj-lt"/>
                <a:ea typeface="+mj-ea"/>
                <a:cs typeface="Times New Roman" pitchFamily="18" charset="0"/>
              </a:rPr>
              <a:t>dei</a:t>
            </a:r>
            <a:r>
              <a:rPr lang="en-US" sz="2000" b="1" cap="small" dirty="0" smtClean="0">
                <a:solidFill>
                  <a:srgbClr val="CC0000"/>
                </a:solidFill>
                <a:latin typeface="+mj-lt"/>
                <a:ea typeface="+mj-ea"/>
                <a:cs typeface="Times New Roman" pitchFamily="18" charset="0"/>
              </a:rPr>
              <a:t> </a:t>
            </a:r>
            <a:r>
              <a:rPr lang="en-US" sz="2000" b="1" cap="small" dirty="0" err="1" smtClean="0">
                <a:solidFill>
                  <a:srgbClr val="CC0000"/>
                </a:solidFill>
                <a:latin typeface="+mj-lt"/>
                <a:ea typeface="+mj-ea"/>
                <a:cs typeface="Times New Roman" pitchFamily="18" charset="0"/>
              </a:rPr>
              <a:t>raggi</a:t>
            </a:r>
            <a:r>
              <a:rPr lang="en-US" sz="2000" b="1" cap="small" dirty="0" smtClean="0">
                <a:solidFill>
                  <a:srgbClr val="CC0000"/>
                </a:solidFill>
                <a:latin typeface="+mj-lt"/>
                <a:ea typeface="+mj-ea"/>
                <a:cs typeface="Times New Roman" pitchFamily="18" charset="0"/>
              </a:rPr>
              <a:t> </a:t>
            </a:r>
            <a:r>
              <a:rPr lang="en-US" sz="2000" b="1" cap="small" dirty="0" err="1" smtClean="0">
                <a:solidFill>
                  <a:srgbClr val="CC0000"/>
                </a:solidFill>
                <a:latin typeface="+mj-lt"/>
                <a:ea typeface="+mj-ea"/>
                <a:cs typeface="Times New Roman" pitchFamily="18" charset="0"/>
              </a:rPr>
              <a:t>cosmici</a:t>
            </a:r>
            <a:r>
              <a:rPr lang="en-US" sz="2000" b="1" cap="small" dirty="0" smtClean="0">
                <a:solidFill>
                  <a:srgbClr val="CC0000"/>
                </a:solidFill>
                <a:latin typeface="+mj-lt"/>
                <a:ea typeface="+mj-ea"/>
                <a:cs typeface="Times New Roman" pitchFamily="18" charset="0"/>
              </a:rPr>
              <a:t> </a:t>
            </a:r>
            <a:r>
              <a:rPr lang="en-US" sz="2000" b="1" cap="small" dirty="0" err="1" smtClean="0">
                <a:solidFill>
                  <a:srgbClr val="CC0000"/>
                </a:solidFill>
                <a:latin typeface="+mj-lt"/>
                <a:ea typeface="+mj-ea"/>
                <a:cs typeface="Times New Roman" pitchFamily="18" charset="0"/>
              </a:rPr>
              <a:t>primari</a:t>
            </a:r>
            <a:r>
              <a:rPr lang="en-US" sz="2000" b="1" cap="small" dirty="0" smtClean="0">
                <a:solidFill>
                  <a:srgbClr val="CC0000"/>
                </a:solidFill>
                <a:latin typeface="+mj-lt"/>
                <a:ea typeface="+mj-ea"/>
                <a:cs typeface="Times New Roman" pitchFamily="18" charset="0"/>
              </a:rPr>
              <a:t> </a:t>
            </a:r>
            <a:r>
              <a:rPr lang="en-US" cap="small" dirty="0" err="1" smtClean="0">
                <a:solidFill>
                  <a:schemeClr val="bg2">
                    <a:lumMod val="25000"/>
                  </a:schemeClr>
                </a:solidFill>
                <a:latin typeface="+mj-lt"/>
                <a:ea typeface="+mj-ea"/>
                <a:cs typeface="Times New Roman" pitchFamily="18" charset="0"/>
              </a:rPr>
              <a:t>sono</a:t>
            </a:r>
            <a:r>
              <a:rPr lang="en-US" cap="small" dirty="0" smtClean="0">
                <a:solidFill>
                  <a:schemeClr val="bg2">
                    <a:lumMod val="25000"/>
                  </a:schemeClr>
                </a:solidFill>
                <a:latin typeface="+mj-lt"/>
                <a:ea typeface="+mj-ea"/>
                <a:cs typeface="Times New Roman" pitchFamily="18" charset="0"/>
              </a:rPr>
              <a:t> </a:t>
            </a:r>
            <a:r>
              <a:rPr lang="en-US" cap="small" dirty="0" err="1" smtClean="0">
                <a:solidFill>
                  <a:schemeClr val="bg2">
                    <a:lumMod val="25000"/>
                  </a:schemeClr>
                </a:solidFill>
                <a:latin typeface="+mj-lt"/>
                <a:ea typeface="+mj-ea"/>
                <a:cs typeface="Times New Roman" pitchFamily="18" charset="0"/>
              </a:rPr>
              <a:t>possibili</a:t>
            </a:r>
            <a:r>
              <a:rPr lang="en-US" cap="small" dirty="0" smtClean="0">
                <a:solidFill>
                  <a:schemeClr val="bg2">
                    <a:lumMod val="25000"/>
                  </a:schemeClr>
                </a:solidFill>
                <a:latin typeface="+mj-lt"/>
                <a:ea typeface="+mj-ea"/>
                <a:cs typeface="Times New Roman" pitchFamily="18" charset="0"/>
              </a:rPr>
              <a:t> </a:t>
            </a:r>
            <a:r>
              <a:rPr lang="en-US" cap="small" dirty="0" err="1" smtClean="0">
                <a:solidFill>
                  <a:schemeClr val="bg2">
                    <a:lumMod val="25000"/>
                  </a:schemeClr>
                </a:solidFill>
                <a:latin typeface="+mj-lt"/>
                <a:ea typeface="+mj-ea"/>
                <a:cs typeface="Times New Roman" pitchFamily="18" charset="0"/>
              </a:rPr>
              <a:t>anche</a:t>
            </a:r>
            <a:r>
              <a:rPr lang="en-US" cap="small" dirty="0" smtClean="0">
                <a:solidFill>
                  <a:schemeClr val="bg2">
                    <a:lumMod val="25000"/>
                  </a:schemeClr>
                </a:solidFill>
                <a:latin typeface="+mj-lt"/>
                <a:ea typeface="+mj-ea"/>
                <a:cs typeface="Times New Roman" pitchFamily="18" charset="0"/>
              </a:rPr>
              <a:t> ad </a:t>
            </a:r>
            <a:r>
              <a:rPr lang="en-US" b="1" cap="small" dirty="0" err="1" smtClean="0">
                <a:solidFill>
                  <a:schemeClr val="accent5">
                    <a:lumMod val="75000"/>
                  </a:schemeClr>
                </a:solidFill>
                <a:latin typeface="+mj-lt"/>
                <a:ea typeface="+mj-ea"/>
                <a:cs typeface="Times New Roman" pitchFamily="18" charset="0"/>
              </a:rPr>
              <a:t>Energie</a:t>
            </a:r>
            <a:r>
              <a:rPr lang="en-US" b="1" cap="small" dirty="0" smtClean="0">
                <a:solidFill>
                  <a:schemeClr val="accent5">
                    <a:lumMod val="75000"/>
                  </a:schemeClr>
                </a:solidFill>
                <a:latin typeface="+mj-lt"/>
                <a:ea typeface="+mj-ea"/>
                <a:cs typeface="Times New Roman" pitchFamily="18" charset="0"/>
              </a:rPr>
              <a:t>  sotto </a:t>
            </a:r>
            <a:r>
              <a:rPr lang="en-US" b="1" cap="small" dirty="0" err="1" smtClean="0">
                <a:solidFill>
                  <a:schemeClr val="accent5">
                    <a:lumMod val="75000"/>
                  </a:schemeClr>
                </a:solidFill>
                <a:latin typeface="+mj-lt"/>
                <a:ea typeface="+mj-ea"/>
                <a:cs typeface="Times New Roman" pitchFamily="18" charset="0"/>
              </a:rPr>
              <a:t>il</a:t>
            </a:r>
            <a:r>
              <a:rPr lang="en-US" b="1" cap="small" dirty="0" smtClean="0">
                <a:solidFill>
                  <a:schemeClr val="accent5">
                    <a:lumMod val="75000"/>
                  </a:schemeClr>
                </a:solidFill>
                <a:latin typeface="+mj-lt"/>
                <a:ea typeface="+mj-ea"/>
                <a:cs typeface="Times New Roman" pitchFamily="18" charset="0"/>
              </a:rPr>
              <a:t> </a:t>
            </a:r>
            <a:r>
              <a:rPr lang="en-US" b="1" cap="small" dirty="0" err="1" smtClean="0">
                <a:solidFill>
                  <a:schemeClr val="accent5">
                    <a:lumMod val="75000"/>
                  </a:schemeClr>
                </a:solidFill>
                <a:latin typeface="+mj-lt"/>
                <a:ea typeface="+mj-ea"/>
                <a:cs typeface="Times New Roman" pitchFamily="18" charset="0"/>
              </a:rPr>
              <a:t>ginocchio</a:t>
            </a:r>
            <a:r>
              <a:rPr lang="en-US" b="1" cap="small" dirty="0" smtClean="0">
                <a:solidFill>
                  <a:schemeClr val="accent5">
                    <a:lumMod val="75000"/>
                  </a:schemeClr>
                </a:solidFill>
                <a:latin typeface="+mj-lt"/>
                <a:ea typeface="+mj-ea"/>
                <a:cs typeface="Times New Roman" pitchFamily="18" charset="0"/>
              </a:rPr>
              <a:t> </a:t>
            </a:r>
            <a:r>
              <a:rPr lang="en-US" sz="1400" cap="small" dirty="0" smtClean="0">
                <a:solidFill>
                  <a:schemeClr val="bg2">
                    <a:lumMod val="25000"/>
                  </a:schemeClr>
                </a:solidFill>
                <a:latin typeface="+mj-lt"/>
                <a:ea typeface="+mj-ea"/>
                <a:cs typeface="Times New Roman" pitchFamily="18" charset="0"/>
              </a:rPr>
              <a:t>( 10</a:t>
            </a:r>
            <a:r>
              <a:rPr lang="en-US" sz="1400" cap="small" baseline="30000" dirty="0" smtClean="0">
                <a:solidFill>
                  <a:schemeClr val="bg2">
                    <a:lumMod val="25000"/>
                  </a:schemeClr>
                </a:solidFill>
                <a:latin typeface="+mj-lt"/>
                <a:ea typeface="+mj-ea"/>
                <a:cs typeface="Times New Roman" pitchFamily="18" charset="0"/>
              </a:rPr>
              <a:t>15 </a:t>
            </a:r>
            <a:r>
              <a:rPr lang="en-US" sz="1400" dirty="0" err="1" smtClean="0">
                <a:solidFill>
                  <a:schemeClr val="bg2">
                    <a:lumMod val="25000"/>
                  </a:schemeClr>
                </a:solidFill>
                <a:cs typeface="Times New Roman" pitchFamily="18" charset="0"/>
              </a:rPr>
              <a:t>e</a:t>
            </a:r>
            <a:r>
              <a:rPr lang="en-US" sz="1400" cap="small" dirty="0" err="1" smtClean="0">
                <a:solidFill>
                  <a:schemeClr val="bg2">
                    <a:lumMod val="25000"/>
                  </a:schemeClr>
                </a:solidFill>
                <a:cs typeface="Times New Roman" pitchFamily="18" charset="0"/>
              </a:rPr>
              <a:t>V</a:t>
            </a:r>
            <a:r>
              <a:rPr lang="en-US" sz="1400" cap="small" dirty="0" smtClean="0">
                <a:solidFill>
                  <a:schemeClr val="bg2">
                    <a:lumMod val="25000"/>
                  </a:schemeClr>
                </a:solidFill>
                <a:cs typeface="Times New Roman" pitchFamily="18" charset="0"/>
              </a:rPr>
              <a:t>)</a:t>
            </a:r>
            <a:r>
              <a:rPr lang="en-US" sz="1400" cap="small" dirty="0" smtClean="0">
                <a:solidFill>
                  <a:schemeClr val="bg2">
                    <a:lumMod val="25000"/>
                  </a:schemeClr>
                </a:solidFill>
                <a:latin typeface="+mj-lt"/>
                <a:ea typeface="+mj-ea"/>
                <a:cs typeface="Times New Roman" pitchFamily="18" charset="0"/>
              </a:rPr>
              <a:t> </a:t>
            </a:r>
            <a:r>
              <a:rPr lang="it-IT" altLang="it-IT" sz="1400" cap="small" dirty="0" smtClean="0">
                <a:solidFill>
                  <a:schemeClr val="bg2">
                    <a:lumMod val="25000"/>
                  </a:schemeClr>
                </a:solidFill>
                <a:ea typeface="Verdana" panose="020B0604030504040204" pitchFamily="34" charset="0"/>
                <a:cs typeface="Arial" panose="020B0604020202020204" pitchFamily="34" charset="0"/>
                <a:sym typeface="Wingdings" pitchFamily="2" charset="2"/>
              </a:rPr>
              <a:t>    </a:t>
            </a:r>
            <a:r>
              <a:rPr lang="it-IT" altLang="it-IT" sz="1400" cap="small" dirty="0" err="1" smtClean="0">
                <a:solidFill>
                  <a:schemeClr val="bg2">
                    <a:lumMod val="25000"/>
                  </a:schemeClr>
                </a:solidFill>
                <a:ea typeface="Verdana" panose="020B0604030504040204" pitchFamily="34" charset="0"/>
                <a:cs typeface="Arial" panose="020B0604020202020204" pitchFamily="34" charset="0"/>
                <a:sym typeface="Wingdings" pitchFamily="2" charset="2"/>
              </a:rPr>
              <a:t>Energie</a:t>
            </a:r>
            <a:r>
              <a:rPr lang="en-US" cap="small" dirty="0" smtClean="0">
                <a:solidFill>
                  <a:schemeClr val="bg2">
                    <a:lumMod val="25000"/>
                  </a:schemeClr>
                </a:solidFill>
                <a:latin typeface="+mj-lt"/>
                <a:ea typeface="+mj-ea"/>
                <a:cs typeface="Times New Roman" pitchFamily="18" charset="0"/>
              </a:rPr>
              <a:t> </a:t>
            </a:r>
            <a:r>
              <a:rPr lang="en-US" cap="small" dirty="0" smtClean="0">
                <a:solidFill>
                  <a:schemeClr val="bg2">
                    <a:lumMod val="25000"/>
                  </a:schemeClr>
                </a:solidFill>
                <a:cs typeface="Times New Roman" pitchFamily="18" charset="0"/>
              </a:rPr>
              <a:t>1-10 </a:t>
            </a:r>
            <a:r>
              <a:rPr lang="en-US" cap="small" dirty="0" err="1" smtClean="0">
                <a:solidFill>
                  <a:schemeClr val="bg2">
                    <a:lumMod val="25000"/>
                  </a:schemeClr>
                </a:solidFill>
                <a:cs typeface="Times New Roman" pitchFamily="18" charset="0"/>
              </a:rPr>
              <a:t>T</a:t>
            </a:r>
            <a:r>
              <a:rPr lang="en-US" dirty="0" err="1" smtClean="0">
                <a:solidFill>
                  <a:schemeClr val="bg2">
                    <a:lumMod val="25000"/>
                  </a:schemeClr>
                </a:solidFill>
                <a:cs typeface="Times New Roman" pitchFamily="18" charset="0"/>
              </a:rPr>
              <a:t>e</a:t>
            </a:r>
            <a:r>
              <a:rPr lang="en-US" cap="small" dirty="0" err="1" smtClean="0">
                <a:solidFill>
                  <a:schemeClr val="bg2">
                    <a:lumMod val="25000"/>
                  </a:schemeClr>
                </a:solidFill>
                <a:cs typeface="Times New Roman" pitchFamily="18" charset="0"/>
              </a:rPr>
              <a:t>V</a:t>
            </a:r>
            <a:r>
              <a:rPr lang="en-US" cap="small" dirty="0" smtClean="0">
                <a:solidFill>
                  <a:schemeClr val="bg2">
                    <a:lumMod val="25000"/>
                  </a:schemeClr>
                </a:solidFill>
                <a:latin typeface="+mj-lt"/>
                <a:ea typeface="+mj-ea"/>
                <a:cs typeface="Times New Roman" pitchFamily="18" charset="0"/>
              </a:rPr>
              <a:t> </a:t>
            </a:r>
            <a:r>
              <a:rPr lang="it-IT" altLang="it-IT" sz="2000" cap="small" dirty="0" smtClean="0">
                <a:solidFill>
                  <a:schemeClr val="bg2">
                    <a:lumMod val="25000"/>
                  </a:schemeClr>
                </a:solidFill>
                <a:ea typeface="Verdana" panose="020B0604030504040204" pitchFamily="34" charset="0"/>
                <a:cs typeface="Arial" panose="020B0604020202020204" pitchFamily="34" charset="0"/>
              </a:rPr>
              <a:t> </a:t>
            </a:r>
          </a:p>
          <a:p>
            <a:pPr lvl="0">
              <a:spcBef>
                <a:spcPct val="0"/>
              </a:spcBef>
            </a:pPr>
            <a:endParaRPr lang="it-IT" altLang="it-IT" sz="2000" cap="small" dirty="0" smtClean="0">
              <a:solidFill>
                <a:schemeClr val="bg2">
                  <a:lumMod val="25000"/>
                </a:schemeClr>
              </a:solidFill>
              <a:ea typeface="Verdana" panose="020B0604030504040204" pitchFamily="34" charset="0"/>
              <a:cs typeface="Arial" panose="020B0604020202020204" pitchFamily="34" charset="0"/>
            </a:endParaRPr>
          </a:p>
          <a:p>
            <a:pPr lvl="0">
              <a:spcBef>
                <a:spcPct val="0"/>
              </a:spcBef>
            </a:pPr>
            <a:r>
              <a:rPr lang="it-IT" altLang="it-IT" cap="small" dirty="0" smtClean="0">
                <a:solidFill>
                  <a:schemeClr val="bg2">
                    <a:lumMod val="25000"/>
                  </a:schemeClr>
                </a:solidFill>
                <a:ea typeface="Verdana" panose="020B0604030504040204" pitchFamily="34" charset="0"/>
                <a:cs typeface="Arial" panose="020B0604020202020204" pitchFamily="34" charset="0"/>
              </a:rPr>
              <a:t>Es. Eccessi a  RA </a:t>
            </a:r>
            <a:r>
              <a:rPr lang="it-IT" sz="14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it-IT" sz="16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75</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a:t>
            </a:r>
            <a:r>
              <a:rPr lang="it-IT" altLang="it-IT" cap="small" dirty="0" smtClean="0">
                <a:solidFill>
                  <a:schemeClr val="bg2">
                    <a:lumMod val="25000"/>
                  </a:schemeClr>
                </a:solidFill>
                <a:ea typeface="Verdana" panose="020B0604030504040204" pitchFamily="34" charset="0"/>
                <a:cs typeface="Arial" panose="020B0604020202020204" pitchFamily="34" charset="0"/>
              </a:rPr>
              <a:t> e </a:t>
            </a:r>
            <a:r>
              <a:rPr lang="it-IT" altLang="it-IT" cap="small" dirty="0" err="1" smtClean="0">
                <a:solidFill>
                  <a:schemeClr val="bg2">
                    <a:lumMod val="25000"/>
                  </a:schemeClr>
                </a:solidFill>
                <a:ea typeface="Verdana" panose="020B0604030504040204" pitchFamily="34" charset="0"/>
                <a:cs typeface="Arial" panose="020B0604020202020204" pitchFamily="34" charset="0"/>
              </a:rPr>
              <a:t>diminuizione</a:t>
            </a:r>
            <a:r>
              <a:rPr lang="it-IT" altLang="it-IT" cap="small" dirty="0" smtClean="0">
                <a:solidFill>
                  <a:schemeClr val="bg2">
                    <a:lumMod val="25000"/>
                  </a:schemeClr>
                </a:solidFill>
                <a:ea typeface="Verdana" panose="020B0604030504040204" pitchFamily="34" charset="0"/>
                <a:cs typeface="Arial" panose="020B0604020202020204" pitchFamily="34" charset="0"/>
              </a:rPr>
              <a:t> per RA </a:t>
            </a:r>
            <a:r>
              <a:rPr lang="it-IT" sz="16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it-IT" altLang="it-IT"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200</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a:t>
            </a:r>
            <a:endParaRPr lang="it-IT" altLang="it-IT" cap="small" dirty="0" smtClean="0">
              <a:solidFill>
                <a:schemeClr val="bg2">
                  <a:lumMod val="25000"/>
                </a:schemeClr>
              </a:solidFill>
              <a:ea typeface="Verdana" panose="020B0604030504040204" pitchFamily="34" charset="0"/>
              <a:cs typeface="Arial" panose="020B0604020202020204" pitchFamily="34" charset="0"/>
            </a:endParaRPr>
          </a:p>
        </p:txBody>
      </p:sp>
      <p:sp>
        <p:nvSpPr>
          <p:cNvPr id="15" name="Freccia in giù 14"/>
          <p:cNvSpPr/>
          <p:nvPr/>
        </p:nvSpPr>
        <p:spPr>
          <a:xfrm>
            <a:off x="1785918" y="2285992"/>
            <a:ext cx="1000132" cy="500066"/>
          </a:xfrm>
          <a:prstGeom prst="downArrow">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Users\mpaola\Desktop\PowerPoint_LENOVO\magnetosfera_03.jpg"/>
          <p:cNvPicPr>
            <a:picLocks noChangeAspect="1" noChangeArrowheads="1"/>
          </p:cNvPicPr>
          <p:nvPr/>
        </p:nvPicPr>
        <p:blipFill>
          <a:blip r:embed="rId6" cstate="print"/>
          <a:srcRect/>
          <a:stretch>
            <a:fillRect/>
          </a:stretch>
        </p:blipFill>
        <p:spPr bwMode="auto">
          <a:xfrm>
            <a:off x="3428992" y="2428868"/>
            <a:ext cx="1956442" cy="1363845"/>
          </a:xfrm>
          <a:prstGeom prst="rect">
            <a:avLst/>
          </a:prstGeom>
          <a:noFill/>
        </p:spPr>
      </p:pic>
      <p:pic>
        <p:nvPicPr>
          <p:cNvPr id="2" name="Picture 2" descr="C:\Users\mpaola\Desktop\PowerPoint_LENOVO\CatturaARGO.PNG"/>
          <p:cNvPicPr>
            <a:picLocks noChangeAspect="1" noChangeArrowheads="1"/>
          </p:cNvPicPr>
          <p:nvPr/>
        </p:nvPicPr>
        <p:blipFill>
          <a:blip r:embed="rId7"/>
          <a:srcRect l="2364" b="14227"/>
          <a:stretch>
            <a:fillRect/>
          </a:stretch>
        </p:blipFill>
        <p:spPr bwMode="auto">
          <a:xfrm>
            <a:off x="5929322" y="1357298"/>
            <a:ext cx="2950249" cy="2000264"/>
          </a:xfrm>
          <a:prstGeom prst="rect">
            <a:avLst/>
          </a:prstGeom>
          <a:noFill/>
        </p:spPr>
      </p:pic>
      <p:sp>
        <p:nvSpPr>
          <p:cNvPr id="17" name="CasellaDiTesto 16"/>
          <p:cNvSpPr txBox="1"/>
          <p:nvPr/>
        </p:nvSpPr>
        <p:spPr>
          <a:xfrm>
            <a:off x="8286744" y="3071810"/>
            <a:ext cx="857256" cy="307777"/>
          </a:xfrm>
          <a:prstGeom prst="rect">
            <a:avLst/>
          </a:prstGeom>
          <a:solidFill>
            <a:schemeClr val="bg1"/>
          </a:solidFill>
        </p:spPr>
        <p:txBody>
          <a:bodyPr wrap="square" rtlCol="0">
            <a:spAutoFit/>
          </a:bodyPr>
          <a:lstStyle/>
          <a:p>
            <a:r>
              <a:rPr lang="en-US" sz="1400" b="1" cap="small" dirty="0" smtClean="0">
                <a:solidFill>
                  <a:srgbClr val="CC0000"/>
                </a:solidFill>
                <a:latin typeface="+mj-lt"/>
                <a:ea typeface="+mj-ea"/>
                <a:cs typeface="Times New Roman" pitchFamily="18" charset="0"/>
              </a:rPr>
              <a:t>ARGO</a:t>
            </a:r>
          </a:p>
        </p:txBody>
      </p:sp>
      <p:sp>
        <p:nvSpPr>
          <p:cNvPr id="19" name="CasellaDiTesto 18"/>
          <p:cNvSpPr txBox="1"/>
          <p:nvPr/>
        </p:nvSpPr>
        <p:spPr>
          <a:xfrm>
            <a:off x="7715272" y="5072075"/>
            <a:ext cx="1071570" cy="338554"/>
          </a:xfrm>
          <a:prstGeom prst="rect">
            <a:avLst/>
          </a:prstGeom>
          <a:solidFill>
            <a:schemeClr val="bg1"/>
          </a:solidFill>
        </p:spPr>
        <p:txBody>
          <a:bodyPr wrap="square" rtlCol="0">
            <a:spAutoFit/>
          </a:bodyPr>
          <a:lstStyle/>
          <a:p>
            <a:r>
              <a:rPr lang="en-US" sz="1600" b="1" cap="small" dirty="0" err="1" smtClean="0">
                <a:solidFill>
                  <a:srgbClr val="CC0000"/>
                </a:solidFill>
                <a:latin typeface="+mj-lt"/>
                <a:ea typeface="+mj-ea"/>
                <a:cs typeface="Times New Roman" pitchFamily="18" charset="0"/>
              </a:rPr>
              <a:t>milagro</a:t>
            </a:r>
            <a:endParaRPr lang="en-US" sz="1600" b="1" cap="small" dirty="0" smtClean="0">
              <a:solidFill>
                <a:srgbClr val="CC0000"/>
              </a:solidFill>
              <a:latin typeface="+mj-lt"/>
              <a:ea typeface="+mj-ea"/>
              <a:cs typeface="Times New Roman" pitchFamily="18" charset="0"/>
            </a:endParaRPr>
          </a:p>
        </p:txBody>
      </p:sp>
      <p:pic>
        <p:nvPicPr>
          <p:cNvPr id="1026" name="Picture 2" descr="C:\Users\mpaola\Dropbox\paolaXme\milagro.jpg"/>
          <p:cNvPicPr>
            <a:picLocks noChangeAspect="1" noChangeArrowheads="1"/>
          </p:cNvPicPr>
          <p:nvPr/>
        </p:nvPicPr>
        <p:blipFill>
          <a:blip r:embed="rId8" cstate="print"/>
          <a:srcRect/>
          <a:stretch>
            <a:fillRect/>
          </a:stretch>
        </p:blipFill>
        <p:spPr bwMode="auto">
          <a:xfrm>
            <a:off x="3929058" y="4786322"/>
            <a:ext cx="3870639" cy="1135309"/>
          </a:xfrm>
          <a:prstGeom prst="rect">
            <a:avLst/>
          </a:prstGeom>
          <a:noFill/>
        </p:spPr>
      </p:pic>
      <p:sp>
        <p:nvSpPr>
          <p:cNvPr id="20" name="CasellaDiTesto 19"/>
          <p:cNvSpPr txBox="1"/>
          <p:nvPr/>
        </p:nvSpPr>
        <p:spPr>
          <a:xfrm>
            <a:off x="7358082" y="4121355"/>
            <a:ext cx="857256" cy="307777"/>
          </a:xfrm>
          <a:prstGeom prst="rect">
            <a:avLst/>
          </a:prstGeom>
          <a:solidFill>
            <a:schemeClr val="bg1"/>
          </a:solidFill>
        </p:spPr>
        <p:txBody>
          <a:bodyPr wrap="square" rtlCol="0">
            <a:spAutoFit/>
          </a:bodyPr>
          <a:lstStyle/>
          <a:p>
            <a:r>
              <a:rPr lang="en-US" sz="1400" b="1" cap="small" dirty="0" smtClean="0">
                <a:solidFill>
                  <a:srgbClr val="CC0000"/>
                </a:solidFill>
                <a:latin typeface="+mj-lt"/>
                <a:ea typeface="+mj-ea"/>
                <a:cs typeface="Times New Roman" pitchFamily="18" charset="0"/>
              </a:rPr>
              <a:t>HAWC</a:t>
            </a:r>
          </a:p>
        </p:txBody>
      </p:sp>
      <p:sp>
        <p:nvSpPr>
          <p:cNvPr id="21" name="CasellaDiTesto 20"/>
          <p:cNvSpPr txBox="1"/>
          <p:nvPr/>
        </p:nvSpPr>
        <p:spPr>
          <a:xfrm>
            <a:off x="7072330" y="1357298"/>
            <a:ext cx="714380" cy="369332"/>
          </a:xfrm>
          <a:prstGeom prst="rect">
            <a:avLst/>
          </a:prstGeom>
          <a:solidFill>
            <a:schemeClr val="bg1"/>
          </a:solidFill>
          <a:ln>
            <a:noFill/>
          </a:ln>
        </p:spPr>
        <p:txBody>
          <a:bodyPr wrap="square" rtlCol="0">
            <a:spAutoFit/>
          </a:bodyPr>
          <a:lstStyle/>
          <a:p>
            <a:endParaRPr lang="en-US" dirty="0"/>
          </a:p>
        </p:txBody>
      </p:sp>
      <p:grpSp>
        <p:nvGrpSpPr>
          <p:cNvPr id="22" name="Gruppo 21"/>
          <p:cNvGrpSpPr/>
          <p:nvPr/>
        </p:nvGrpSpPr>
        <p:grpSpPr>
          <a:xfrm>
            <a:off x="2" y="6072204"/>
            <a:ext cx="9143999" cy="785820"/>
            <a:chOff x="2" y="6072204"/>
            <a:chExt cx="9143999" cy="785820"/>
          </a:xfrm>
        </p:grpSpPr>
        <p:pic>
          <p:nvPicPr>
            <p:cNvPr id="23" name="Picture 2"/>
            <p:cNvPicPr>
              <a:picLocks noChangeAspect="1" noChangeArrowheads="1"/>
            </p:cNvPicPr>
            <p:nvPr/>
          </p:nvPicPr>
          <p:blipFill>
            <a:blip r:embed="rId4"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24"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25" name="Picture 2" descr="C:\Users\mpaola\Desktop\PowerPoint_LENOVO\sifb.gif"/>
            <p:cNvPicPr>
              <a:picLocks noChangeAspect="1" noChangeArrowheads="1"/>
            </p:cNvPicPr>
            <p:nvPr/>
          </p:nvPicPr>
          <p:blipFill>
            <a:blip r:embed="rId9"/>
            <a:srcRect/>
            <a:stretch>
              <a:fillRect/>
            </a:stretch>
          </p:blipFill>
          <p:spPr bwMode="auto">
            <a:xfrm>
              <a:off x="8001024" y="6091182"/>
              <a:ext cx="1071570" cy="766842"/>
            </a:xfrm>
            <a:prstGeom prst="rect">
              <a:avLst/>
            </a:prstGeom>
            <a:noFill/>
          </p:spPr>
        </p:pic>
        <p:sp>
          <p:nvSpPr>
            <p:cNvPr id="26" name="CasellaDiTesto 25"/>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27" name="Titolo 10"/>
          <p:cNvSpPr txBox="1">
            <a:spLocks/>
          </p:cNvSpPr>
          <p:nvPr/>
        </p:nvSpPr>
        <p:spPr>
          <a:xfrm>
            <a:off x="428596" y="142852"/>
            <a:ext cx="5786478" cy="707886"/>
          </a:xfrm>
          <a:prstGeom prst="rect">
            <a:avLst/>
          </a:prstGeom>
          <a:noFill/>
        </p:spPr>
        <p:txBody>
          <a:bodyPr vert="horz" wrap="square" lIns="91440" tIns="45720" rIns="91440" bIns="45720" rtlCol="0" anchor="ctr">
            <a:spAutoFit/>
          </a:bodyPr>
          <a:lstStyle/>
          <a:p>
            <a:pPr lvl="0" algn="ctr">
              <a:spcBef>
                <a:spcPct val="0"/>
              </a:spcBef>
              <a:defRPr/>
            </a:pPr>
            <a:r>
              <a:rPr lang="it-IT" sz="2000" b="1" cap="small" dirty="0" smtClean="0">
                <a:solidFill>
                  <a:schemeClr val="bg2">
                    <a:lumMod val="25000"/>
                  </a:schemeClr>
                </a:solidFill>
                <a:latin typeface="Times New Roman" pitchFamily="18" charset="0"/>
                <a:cs typeface="Times New Roman" pitchFamily="18" charset="0"/>
              </a:rPr>
              <a:t>Distribuzioni angolari di muoni cosmici </a:t>
            </a:r>
          </a:p>
          <a:p>
            <a:pPr lvl="0" algn="ctr">
              <a:spcBef>
                <a:spcPct val="0"/>
              </a:spcBef>
              <a:defRPr/>
            </a:pPr>
            <a:r>
              <a:rPr lang="it-IT" sz="2000" b="1" cap="small" dirty="0" smtClean="0">
                <a:solidFill>
                  <a:schemeClr val="bg2">
                    <a:lumMod val="25000"/>
                  </a:schemeClr>
                </a:solidFill>
                <a:latin typeface="Times New Roman" pitchFamily="18" charset="0"/>
                <a:cs typeface="Times New Roman" pitchFamily="18" charset="0"/>
              </a:rPr>
              <a:t>osservati dai Telescopi del Progetto EEE</a:t>
            </a:r>
            <a:endPar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Titolo 10"/>
          <p:cNvSpPr txBox="1">
            <a:spLocks/>
          </p:cNvSpPr>
          <p:nvPr/>
        </p:nvSpPr>
        <p:spPr>
          <a:xfrm>
            <a:off x="714348" y="142852"/>
            <a:ext cx="5786478" cy="707886"/>
          </a:xfrm>
          <a:prstGeom prst="rect">
            <a:avLst/>
          </a:prstGeom>
          <a:noFill/>
        </p:spPr>
        <p:txBody>
          <a:bodyPr vert="horz" wrap="square" lIns="91440" tIns="45720" rIns="91440" bIns="45720" rtlCol="0" anchor="ctr">
            <a:spAutoFit/>
          </a:bodyPr>
          <a:lstStyle/>
          <a:p>
            <a:pPr lvl="0" algn="ctr">
              <a:spcBef>
                <a:spcPct val="0"/>
              </a:spcBef>
              <a:defRPr/>
            </a:pPr>
            <a:r>
              <a:rPr lang="it-IT" sz="2000" b="1" cap="small" dirty="0" smtClean="0">
                <a:solidFill>
                  <a:schemeClr val="bg2">
                    <a:lumMod val="25000"/>
                  </a:schemeClr>
                </a:solidFill>
                <a:latin typeface="Times New Roman" pitchFamily="18" charset="0"/>
                <a:cs typeface="Times New Roman" pitchFamily="18" charset="0"/>
              </a:rPr>
              <a:t>Distribuzioni angolari di muoni cosmici </a:t>
            </a:r>
          </a:p>
          <a:p>
            <a:pPr lvl="0" algn="ctr">
              <a:spcBef>
                <a:spcPct val="0"/>
              </a:spcBef>
              <a:defRPr/>
            </a:pPr>
            <a:r>
              <a:rPr lang="it-IT" sz="2000" b="1" cap="small" dirty="0" smtClean="0">
                <a:solidFill>
                  <a:schemeClr val="bg2">
                    <a:lumMod val="25000"/>
                  </a:schemeClr>
                </a:solidFill>
                <a:latin typeface="Times New Roman" pitchFamily="18" charset="0"/>
                <a:cs typeface="Times New Roman" pitchFamily="18" charset="0"/>
              </a:rPr>
              <a:t>osservati dai Telescopi del Progetto EEE</a:t>
            </a:r>
            <a:endPar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sp>
        <p:nvSpPr>
          <p:cNvPr id="13" name="Titolo 10"/>
          <p:cNvSpPr txBox="1">
            <a:spLocks/>
          </p:cNvSpPr>
          <p:nvPr/>
        </p:nvSpPr>
        <p:spPr>
          <a:xfrm>
            <a:off x="214314" y="1138607"/>
            <a:ext cx="8501090" cy="954107"/>
          </a:xfrm>
          <a:prstGeom prst="rect">
            <a:avLst/>
          </a:prstGeom>
          <a:noFill/>
        </p:spPr>
        <p:txBody>
          <a:bodyPr vert="horz" wrap="square" lIns="91440" tIns="45720" rIns="91440" bIns="45720" rtlCol="0" anchor="ctr">
            <a:spAutoFit/>
          </a:bodyPr>
          <a:lstStyle/>
          <a:p>
            <a:pPr lvl="0">
              <a:spcBef>
                <a:spcPct val="0"/>
              </a:spcBef>
            </a:pPr>
            <a:r>
              <a:rPr lang="en-US" cap="small" dirty="0" smtClean="0">
                <a:solidFill>
                  <a:schemeClr val="bg2">
                    <a:lumMod val="25000"/>
                  </a:schemeClr>
                </a:solidFill>
                <a:latin typeface="+mj-lt"/>
                <a:ea typeface="+mj-ea"/>
                <a:cs typeface="Times New Roman" pitchFamily="18" charset="0"/>
              </a:rPr>
              <a:t>Le </a:t>
            </a:r>
            <a:r>
              <a:rPr lang="en-US" cap="small" dirty="0" err="1" smtClean="0">
                <a:solidFill>
                  <a:schemeClr val="bg2">
                    <a:lumMod val="25000"/>
                  </a:schemeClr>
                </a:solidFill>
                <a:latin typeface="+mj-lt"/>
                <a:ea typeface="+mj-ea"/>
                <a:cs typeface="Times New Roman" pitchFamily="18" charset="0"/>
              </a:rPr>
              <a:t>simulazioni</a:t>
            </a:r>
            <a:r>
              <a:rPr lang="en-US" cap="small" dirty="0" smtClean="0">
                <a:solidFill>
                  <a:schemeClr val="bg2">
                    <a:lumMod val="25000"/>
                  </a:schemeClr>
                </a:solidFill>
                <a:latin typeface="+mj-lt"/>
                <a:ea typeface="+mj-ea"/>
                <a:cs typeface="Times New Roman" pitchFamily="18" charset="0"/>
              </a:rPr>
              <a:t> in CORSIKA</a:t>
            </a:r>
            <a:r>
              <a:rPr lang="en-US" cap="small" dirty="0" smtClean="0">
                <a:solidFill>
                  <a:schemeClr val="accent5">
                    <a:lumMod val="75000"/>
                  </a:schemeClr>
                </a:solidFill>
                <a:latin typeface="+mj-lt"/>
                <a:ea typeface="+mj-ea"/>
                <a:cs typeface="Times New Roman" pitchFamily="18" charset="0"/>
              </a:rPr>
              <a:t> </a:t>
            </a:r>
            <a:r>
              <a:rPr lang="en-US" cap="small" dirty="0" err="1" smtClean="0">
                <a:solidFill>
                  <a:schemeClr val="bg2">
                    <a:lumMod val="25000"/>
                  </a:schemeClr>
                </a:solidFill>
                <a:latin typeface="+mj-lt"/>
                <a:ea typeface="+mj-ea"/>
                <a:cs typeface="Times New Roman" pitchFamily="18" charset="0"/>
              </a:rPr>
              <a:t>mostrano</a:t>
            </a:r>
            <a:r>
              <a:rPr lang="en-US" cap="small" dirty="0" smtClean="0">
                <a:solidFill>
                  <a:schemeClr val="bg2">
                    <a:lumMod val="25000"/>
                  </a:schemeClr>
                </a:solidFill>
                <a:latin typeface="+mj-lt"/>
                <a:ea typeface="+mj-ea"/>
                <a:cs typeface="Times New Roman" pitchFamily="18" charset="0"/>
              </a:rPr>
              <a:t> come</a:t>
            </a:r>
            <a:r>
              <a:rPr lang="en-US" cap="small" dirty="0" smtClean="0">
                <a:solidFill>
                  <a:srgbClr val="BC0000"/>
                </a:solidFill>
                <a:latin typeface="+mj-lt"/>
                <a:ea typeface="+mj-ea"/>
                <a:cs typeface="Times New Roman" pitchFamily="18" charset="0"/>
              </a:rPr>
              <a:t> </a:t>
            </a:r>
            <a:r>
              <a:rPr lang="en-US" cap="small" dirty="0" smtClean="0">
                <a:solidFill>
                  <a:schemeClr val="bg2">
                    <a:lumMod val="25000"/>
                  </a:schemeClr>
                </a:solidFill>
                <a:cs typeface="Times New Roman" pitchFamily="18" charset="0"/>
              </a:rPr>
              <a:t>la </a:t>
            </a:r>
            <a:r>
              <a:rPr lang="en-US" cap="small" dirty="0" err="1" smtClean="0">
                <a:solidFill>
                  <a:schemeClr val="bg2">
                    <a:lumMod val="25000"/>
                  </a:schemeClr>
                </a:solidFill>
                <a:cs typeface="Times New Roman" pitchFamily="18" charset="0"/>
              </a:rPr>
              <a:t>direzione</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dei</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muoni</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secondari</a:t>
            </a:r>
            <a:r>
              <a:rPr lang="en-US" cap="small" dirty="0" smtClean="0">
                <a:solidFill>
                  <a:schemeClr val="bg2">
                    <a:lumMod val="25000"/>
                  </a:schemeClr>
                </a:solidFill>
                <a:cs typeface="Times New Roman" pitchFamily="18" charset="0"/>
              </a:rPr>
              <a:t> a </a:t>
            </a:r>
            <a:r>
              <a:rPr lang="en-US" cap="small" dirty="0" err="1" smtClean="0">
                <a:solidFill>
                  <a:schemeClr val="bg2">
                    <a:lumMod val="25000"/>
                  </a:schemeClr>
                </a:solidFill>
                <a:cs typeface="Times New Roman" pitchFamily="18" charset="0"/>
              </a:rPr>
              <a:t>livello</a:t>
            </a:r>
            <a:r>
              <a:rPr lang="en-US" cap="small" dirty="0" smtClean="0">
                <a:solidFill>
                  <a:schemeClr val="bg2">
                    <a:lumMod val="25000"/>
                  </a:schemeClr>
                </a:solidFill>
                <a:cs typeface="Times New Roman" pitchFamily="18" charset="0"/>
              </a:rPr>
              <a:t> del mare </a:t>
            </a:r>
            <a:r>
              <a:rPr lang="en-US" cap="small" dirty="0" err="1" smtClean="0">
                <a:solidFill>
                  <a:schemeClr val="bg2">
                    <a:lumMod val="25000"/>
                  </a:schemeClr>
                </a:solidFill>
                <a:cs typeface="Times New Roman" pitchFamily="18" charset="0"/>
              </a:rPr>
              <a:t>rispecchi</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quella</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dei</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Protoni</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primari</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entro</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pochi</a:t>
            </a:r>
            <a:r>
              <a:rPr lang="en-US" cap="small" dirty="0" smtClean="0">
                <a:solidFill>
                  <a:schemeClr val="bg2">
                    <a:lumMod val="25000"/>
                  </a:schemeClr>
                </a:solidFill>
                <a:cs typeface="Times New Roman" pitchFamily="18" charset="0"/>
              </a:rPr>
              <a:t> </a:t>
            </a:r>
            <a:r>
              <a:rPr lang="en-US" cap="small" dirty="0" err="1" smtClean="0">
                <a:solidFill>
                  <a:schemeClr val="bg2">
                    <a:lumMod val="25000"/>
                  </a:schemeClr>
                </a:solidFill>
                <a:cs typeface="Times New Roman" pitchFamily="18" charset="0"/>
              </a:rPr>
              <a:t>gradi</a:t>
            </a:r>
            <a:endParaRPr lang="en-US" cap="small" dirty="0" smtClean="0">
              <a:solidFill>
                <a:srgbClr val="BC0000"/>
              </a:solidFill>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small" spc="0" normalizeH="0" baseline="0" noProof="0" dirty="0">
              <a:ln>
                <a:noFill/>
              </a:ln>
              <a:solidFill>
                <a:schemeClr val="bg2">
                  <a:lumMod val="25000"/>
                </a:schemeClr>
              </a:solidFill>
              <a:uLnTx/>
              <a:uFillTx/>
              <a:latin typeface="+mj-lt"/>
              <a:ea typeface="+mj-ea"/>
              <a:cs typeface="Times New Roman" pitchFamily="18" charset="0"/>
            </a:endParaRPr>
          </a:p>
        </p:txBody>
      </p:sp>
      <p:pic>
        <p:nvPicPr>
          <p:cNvPr id="8196" name="Picture 4"/>
          <p:cNvPicPr>
            <a:picLocks noChangeAspect="1" noChangeArrowheads="1"/>
          </p:cNvPicPr>
          <p:nvPr/>
        </p:nvPicPr>
        <p:blipFill>
          <a:blip r:embed="rId4" cstate="print"/>
          <a:srcRect/>
          <a:stretch>
            <a:fillRect/>
          </a:stretch>
        </p:blipFill>
        <p:spPr bwMode="auto">
          <a:xfrm>
            <a:off x="285720" y="2000240"/>
            <a:ext cx="3588016" cy="2428892"/>
          </a:xfrm>
          <a:prstGeom prst="rect">
            <a:avLst/>
          </a:prstGeom>
          <a:noFill/>
          <a:ln w="9525">
            <a:noFill/>
            <a:miter lim="800000"/>
            <a:headEnd/>
            <a:tailEnd/>
          </a:ln>
          <a:effectLst/>
        </p:spPr>
      </p:pic>
      <p:grpSp>
        <p:nvGrpSpPr>
          <p:cNvPr id="25" name="Gruppo 24"/>
          <p:cNvGrpSpPr/>
          <p:nvPr/>
        </p:nvGrpSpPr>
        <p:grpSpPr>
          <a:xfrm>
            <a:off x="714348" y="4245596"/>
            <a:ext cx="2000264" cy="683602"/>
            <a:chOff x="5000628" y="4714884"/>
            <a:chExt cx="2000264" cy="683602"/>
          </a:xfrm>
        </p:grpSpPr>
        <p:sp>
          <p:nvSpPr>
            <p:cNvPr id="20" name="Rettangolo 19"/>
            <p:cNvSpPr/>
            <p:nvPr/>
          </p:nvSpPr>
          <p:spPr>
            <a:xfrm>
              <a:off x="5000628" y="4857760"/>
              <a:ext cx="71438" cy="71438"/>
            </a:xfrm>
            <a:prstGeom prst="rect">
              <a:avLst/>
            </a:prstGeom>
            <a:solidFill>
              <a:srgbClr val="66FF33"/>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p:cNvSpPr/>
            <p:nvPr/>
          </p:nvSpPr>
          <p:spPr>
            <a:xfrm>
              <a:off x="5010152" y="5214950"/>
              <a:ext cx="71438" cy="71438"/>
            </a:xfrm>
            <a:prstGeom prst="rect">
              <a:avLst/>
            </a:prstGeom>
            <a:solidFill>
              <a:srgbClr val="FF0000"/>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p:cNvSpPr txBox="1"/>
            <p:nvPr/>
          </p:nvSpPr>
          <p:spPr>
            <a:xfrm>
              <a:off x="5214942" y="5059932"/>
              <a:ext cx="1785950" cy="338554"/>
            </a:xfrm>
            <a:prstGeom prst="rect">
              <a:avLst/>
            </a:prstGeom>
            <a:noFill/>
          </p:spPr>
          <p:txBody>
            <a:bodyPr wrap="square" rtlCol="0">
              <a:spAutoFit/>
            </a:bodyPr>
            <a:lstStyle/>
            <a:p>
              <a:r>
                <a:rPr lang="en-US" sz="1600" dirty="0" smtClean="0">
                  <a:solidFill>
                    <a:schemeClr val="bg2">
                      <a:lumMod val="25000"/>
                    </a:schemeClr>
                  </a:solidFill>
                </a:rPr>
                <a:t>E</a:t>
              </a:r>
              <a:r>
                <a:rPr lang="el-GR" sz="1600" baseline="-25000" dirty="0" smtClean="0">
                  <a:solidFill>
                    <a:schemeClr val="bg2">
                      <a:lumMod val="25000"/>
                    </a:schemeClr>
                  </a:solidFill>
                  <a:latin typeface="Calibri"/>
                  <a:cs typeface="Calibri"/>
                </a:rPr>
                <a:t>μ</a:t>
              </a:r>
              <a:r>
                <a:rPr lang="it-IT" sz="1600" dirty="0" smtClean="0">
                  <a:solidFill>
                    <a:schemeClr val="bg2">
                      <a:lumMod val="25000"/>
                    </a:schemeClr>
                  </a:solidFill>
                  <a:latin typeface="Calibri"/>
                  <a:cs typeface="Calibri"/>
                </a:rPr>
                <a:t> &gt; 10 </a:t>
              </a:r>
              <a:r>
                <a:rPr lang="it-IT" sz="1600" dirty="0" err="1" smtClean="0">
                  <a:solidFill>
                    <a:schemeClr val="bg2">
                      <a:lumMod val="25000"/>
                    </a:schemeClr>
                  </a:solidFill>
                  <a:latin typeface="Calibri"/>
                  <a:cs typeface="Calibri"/>
                </a:rPr>
                <a:t>GeV</a:t>
              </a:r>
              <a:endParaRPr lang="en-US" sz="1600" baseline="-25000" dirty="0" smtClean="0">
                <a:solidFill>
                  <a:schemeClr val="bg2">
                    <a:lumMod val="25000"/>
                  </a:schemeClr>
                </a:solidFill>
              </a:endParaRPr>
            </a:p>
          </p:txBody>
        </p:sp>
        <p:sp>
          <p:nvSpPr>
            <p:cNvPr id="24" name="CasellaDiTesto 23"/>
            <p:cNvSpPr txBox="1"/>
            <p:nvPr/>
          </p:nvSpPr>
          <p:spPr>
            <a:xfrm>
              <a:off x="5214942" y="4714884"/>
              <a:ext cx="1785950" cy="338554"/>
            </a:xfrm>
            <a:prstGeom prst="rect">
              <a:avLst/>
            </a:prstGeom>
            <a:noFill/>
          </p:spPr>
          <p:txBody>
            <a:bodyPr wrap="square" rtlCol="0">
              <a:spAutoFit/>
            </a:bodyPr>
            <a:lstStyle/>
            <a:p>
              <a:r>
                <a:rPr lang="en-US" sz="1600" dirty="0" smtClean="0">
                  <a:solidFill>
                    <a:schemeClr val="bg2">
                      <a:lumMod val="25000"/>
                    </a:schemeClr>
                  </a:solidFill>
                </a:rPr>
                <a:t>E</a:t>
              </a:r>
              <a:r>
                <a:rPr lang="el-GR" sz="1600" baseline="-25000" dirty="0" smtClean="0">
                  <a:solidFill>
                    <a:schemeClr val="bg2">
                      <a:lumMod val="25000"/>
                    </a:schemeClr>
                  </a:solidFill>
                  <a:latin typeface="Calibri"/>
                  <a:cs typeface="Calibri"/>
                </a:rPr>
                <a:t>μ</a:t>
              </a:r>
              <a:r>
                <a:rPr lang="it-IT" sz="1600" dirty="0" smtClean="0">
                  <a:solidFill>
                    <a:schemeClr val="bg2">
                      <a:lumMod val="25000"/>
                    </a:schemeClr>
                  </a:solidFill>
                  <a:latin typeface="Calibri"/>
                  <a:cs typeface="Calibri"/>
                </a:rPr>
                <a:t> &gt; 1 </a:t>
              </a:r>
              <a:r>
                <a:rPr lang="it-IT" sz="1600" dirty="0" err="1" smtClean="0">
                  <a:solidFill>
                    <a:schemeClr val="bg2">
                      <a:lumMod val="25000"/>
                    </a:schemeClr>
                  </a:solidFill>
                  <a:latin typeface="Calibri"/>
                  <a:cs typeface="Calibri"/>
                </a:rPr>
                <a:t>GeV</a:t>
              </a:r>
              <a:endParaRPr lang="en-US" sz="1600" baseline="-25000" dirty="0" smtClean="0">
                <a:solidFill>
                  <a:schemeClr val="bg2">
                    <a:lumMod val="25000"/>
                  </a:schemeClr>
                </a:solidFill>
              </a:endParaRPr>
            </a:p>
          </p:txBody>
        </p:sp>
      </p:grpSp>
      <p:sp>
        <p:nvSpPr>
          <p:cNvPr id="27" name="Titolo 10"/>
          <p:cNvSpPr txBox="1">
            <a:spLocks/>
          </p:cNvSpPr>
          <p:nvPr/>
        </p:nvSpPr>
        <p:spPr>
          <a:xfrm>
            <a:off x="4357686" y="5143512"/>
            <a:ext cx="4500562" cy="892552"/>
          </a:xfrm>
          <a:prstGeom prst="rect">
            <a:avLst/>
          </a:prstGeom>
          <a:noFill/>
        </p:spPr>
        <p:txBody>
          <a:bodyPr vert="horz" wrap="square" lIns="91440" tIns="45720" rIns="91440" bIns="45720" rtlCol="0" anchor="ctr">
            <a:spAutoFit/>
          </a:bodyPr>
          <a:lstStyle/>
          <a:p>
            <a:pPr lvl="0">
              <a:spcBef>
                <a:spcPct val="0"/>
              </a:spcBef>
            </a:pPr>
            <a:r>
              <a:rPr lang="en-US" sz="1600" cap="small" dirty="0" smtClean="0">
                <a:solidFill>
                  <a:schemeClr val="bg2">
                    <a:lumMod val="25000"/>
                  </a:schemeClr>
                </a:solidFill>
                <a:latin typeface="+mj-lt"/>
                <a:ea typeface="+mj-ea"/>
                <a:cs typeface="Times New Roman" pitchFamily="18" charset="0"/>
              </a:rPr>
              <a:t>lo scattering </a:t>
            </a:r>
            <a:r>
              <a:rPr lang="en-US" sz="1600" cap="small" dirty="0" err="1" smtClean="0">
                <a:solidFill>
                  <a:schemeClr val="bg2">
                    <a:lumMod val="25000"/>
                  </a:schemeClr>
                </a:solidFill>
                <a:latin typeface="+mj-lt"/>
                <a:ea typeface="+mj-ea"/>
                <a:cs typeface="Times New Roman" pitchFamily="18" charset="0"/>
              </a:rPr>
              <a:t>multiplo</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dovuto</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alla</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presenza</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dell’edificio</a:t>
            </a:r>
            <a:r>
              <a:rPr lang="en-US" sz="1600" cap="small" dirty="0" smtClean="0">
                <a:solidFill>
                  <a:schemeClr val="bg2">
                    <a:lumMod val="25000"/>
                  </a:schemeClr>
                </a:solidFill>
                <a:latin typeface="+mj-lt"/>
                <a:ea typeface="+mj-ea"/>
                <a:cs typeface="Times New Roman" pitchFamily="18" charset="0"/>
              </a:rPr>
              <a:t> influenza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smtClean="0">
                <a:solidFill>
                  <a:schemeClr val="bg2">
                    <a:lumMod val="25000"/>
                  </a:schemeClr>
                </a:solidFill>
                <a:latin typeface="+mj-lt"/>
                <a:ea typeface="+mj-ea"/>
                <a:cs typeface="Times New Roman" pitchFamily="18" charset="0"/>
                <a:sym typeface="Symbol"/>
              </a:rPr>
              <a:t> </a:t>
            </a:r>
            <a:r>
              <a:rPr lang="en-US" sz="1400" cap="small" dirty="0" smtClean="0">
                <a:solidFill>
                  <a:schemeClr val="bg2">
                    <a:lumMod val="25000"/>
                  </a:schemeClr>
                </a:solidFill>
                <a:latin typeface="+mj-lt"/>
                <a:ea typeface="+mj-ea"/>
                <a:cs typeface="Times New Roman" pitchFamily="18" charset="0"/>
              </a:rPr>
              <a:t>1°</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direzione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dei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muoni</a:t>
            </a:r>
            <a:endParaRPr lang="en-US" sz="1600" cap="small" dirty="0" smtClean="0">
              <a:solidFill>
                <a:srgbClr val="BC0000"/>
              </a:solidFill>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small" spc="0" normalizeH="0" baseline="0" noProof="0" dirty="0">
              <a:ln>
                <a:noFill/>
              </a:ln>
              <a:solidFill>
                <a:schemeClr val="bg2">
                  <a:lumMod val="25000"/>
                </a:schemeClr>
              </a:solidFill>
              <a:uLnTx/>
              <a:uFillTx/>
              <a:latin typeface="+mj-lt"/>
              <a:ea typeface="+mj-ea"/>
              <a:cs typeface="Times New Roman" pitchFamily="18" charset="0"/>
            </a:endParaRPr>
          </a:p>
        </p:txBody>
      </p:sp>
      <p:sp>
        <p:nvSpPr>
          <p:cNvPr id="29" name="CasellaDiTesto 28"/>
          <p:cNvSpPr txBox="1"/>
          <p:nvPr/>
        </p:nvSpPr>
        <p:spPr>
          <a:xfrm>
            <a:off x="357158" y="5072074"/>
            <a:ext cx="3357586" cy="400110"/>
          </a:xfrm>
          <a:prstGeom prst="rect">
            <a:avLst/>
          </a:prstGeom>
          <a:noFill/>
          <a:ln w="19050">
            <a:solidFill>
              <a:schemeClr val="accent5">
                <a:lumMod val="75000"/>
              </a:schemeClr>
            </a:solidFill>
          </a:ln>
        </p:spPr>
        <p:txBody>
          <a:bodyPr wrap="square" rtlCol="0">
            <a:spAutoFit/>
          </a:bodyPr>
          <a:lstStyle/>
          <a:p>
            <a:r>
              <a:rPr lang="en-US" sz="2000" dirty="0" smtClean="0">
                <a:solidFill>
                  <a:schemeClr val="bg2">
                    <a:lumMod val="25000"/>
                  </a:schemeClr>
                </a:solidFill>
              </a:rPr>
              <a:t>E</a:t>
            </a:r>
            <a:r>
              <a:rPr lang="el-GR" sz="2000" baseline="-25000" dirty="0" smtClean="0">
                <a:solidFill>
                  <a:schemeClr val="bg2">
                    <a:lumMod val="25000"/>
                  </a:schemeClr>
                </a:solidFill>
                <a:cs typeface="Calibri"/>
              </a:rPr>
              <a:t>μ</a:t>
            </a:r>
            <a:r>
              <a:rPr lang="it-IT" sz="2000" cap="small" dirty="0" smtClean="0">
                <a:solidFill>
                  <a:schemeClr val="bg2">
                    <a:lumMod val="25000"/>
                  </a:schemeClr>
                </a:solidFill>
                <a:cs typeface="Times New Roman" pitchFamily="18" charset="0"/>
              </a:rPr>
              <a:t> </a:t>
            </a:r>
            <a:r>
              <a:rPr lang="it-IT" sz="1600" cap="small" dirty="0" smtClean="0">
                <a:solidFill>
                  <a:schemeClr val="bg2">
                    <a:lumMod val="25000"/>
                  </a:schemeClr>
                </a:solidFill>
                <a:cs typeface="Times New Roman" pitchFamily="18" charset="0"/>
                <a:sym typeface="Symbol"/>
              </a:rPr>
              <a:t></a:t>
            </a:r>
            <a:r>
              <a:rPr lang="it-IT" sz="1600" cap="small" dirty="0" smtClean="0">
                <a:solidFill>
                  <a:schemeClr val="bg2">
                    <a:lumMod val="25000"/>
                  </a:schemeClr>
                </a:solidFill>
                <a:cs typeface="Times New Roman" pitchFamily="18" charset="0"/>
              </a:rPr>
              <a:t> </a:t>
            </a:r>
            <a:r>
              <a:rPr lang="it-IT" sz="1400" cap="small" dirty="0" smtClean="0">
                <a:solidFill>
                  <a:srgbClr val="BC0000"/>
                </a:solidFill>
                <a:cs typeface="Times New Roman" pitchFamily="18" charset="0"/>
              </a:rPr>
              <a:t>1</a:t>
            </a:r>
            <a:r>
              <a:rPr lang="it-IT" sz="1200" cap="small" dirty="0" smtClean="0">
                <a:solidFill>
                  <a:schemeClr val="bg2">
                    <a:lumMod val="25000"/>
                  </a:schemeClr>
                </a:solidFill>
                <a:latin typeface="+mj-lt"/>
                <a:ea typeface="+mj-ea"/>
                <a:cs typeface="Times New Roman" pitchFamily="18" charset="0"/>
              </a:rPr>
              <a:t>-</a:t>
            </a:r>
            <a:r>
              <a:rPr lang="it-IT" sz="1400" cap="small" dirty="0" smtClean="0">
                <a:solidFill>
                  <a:srgbClr val="BC0000"/>
                </a:solidFill>
                <a:cs typeface="Times New Roman" pitchFamily="18" charset="0"/>
              </a:rPr>
              <a:t>3</a:t>
            </a:r>
            <a:r>
              <a:rPr lang="it-IT" sz="1600" cap="small" dirty="0" smtClean="0">
                <a:solidFill>
                  <a:srgbClr val="BC0000"/>
                </a:solidFill>
                <a:cs typeface="Times New Roman" pitchFamily="18" charset="0"/>
              </a:rPr>
              <a:t> </a:t>
            </a:r>
            <a:r>
              <a:rPr lang="it-IT" sz="1600" cap="small" dirty="0" err="1" smtClean="0">
                <a:solidFill>
                  <a:srgbClr val="BC0000"/>
                </a:solidFill>
                <a:cs typeface="Times New Roman" pitchFamily="18" charset="0"/>
              </a:rPr>
              <a:t>G</a:t>
            </a:r>
            <a:r>
              <a:rPr lang="it-IT" sz="1600" dirty="0" err="1" smtClean="0">
                <a:solidFill>
                  <a:srgbClr val="BC0000"/>
                </a:solidFill>
                <a:cs typeface="Times New Roman" pitchFamily="18" charset="0"/>
              </a:rPr>
              <a:t>e</a:t>
            </a:r>
            <a:r>
              <a:rPr lang="it-IT" sz="1600" cap="small" dirty="0" err="1" smtClean="0">
                <a:solidFill>
                  <a:srgbClr val="BC0000"/>
                </a:solidFill>
                <a:cs typeface="Times New Roman" pitchFamily="18" charset="0"/>
              </a:rPr>
              <a:t>V</a:t>
            </a:r>
            <a:r>
              <a:rPr lang="it-IT" sz="1600" cap="small" dirty="0" smtClean="0">
                <a:solidFill>
                  <a:srgbClr val="BC0000"/>
                </a:solidFill>
                <a:cs typeface="Times New Roman" pitchFamily="18" charset="0"/>
              </a:rPr>
              <a:t> </a:t>
            </a:r>
            <a:r>
              <a:rPr lang="it-IT" altLang="it-IT" sz="1200" cap="small" dirty="0" smtClean="0">
                <a:solidFill>
                  <a:schemeClr val="bg2">
                    <a:lumMod val="25000"/>
                  </a:schemeClr>
                </a:solidFill>
                <a:ea typeface="Verdana" panose="020B0604030504040204" pitchFamily="34" charset="0"/>
                <a:cs typeface="Arial" panose="020B0604020202020204" pitchFamily="34" charset="0"/>
                <a:sym typeface="Wingdings" pitchFamily="2" charset="2"/>
              </a:rPr>
              <a:t></a:t>
            </a:r>
            <a:r>
              <a:rPr lang="it-IT" altLang="it-IT" sz="1600" cap="small" dirty="0" smtClean="0">
                <a:solidFill>
                  <a:schemeClr val="bg2">
                    <a:lumMod val="25000"/>
                  </a:schemeClr>
                </a:solidFill>
                <a:ea typeface="Verdana" panose="020B0604030504040204" pitchFamily="34" charset="0"/>
                <a:cs typeface="Arial" panose="020B0604020202020204" pitchFamily="34" charset="0"/>
                <a:sym typeface="Wingdings" pitchFamily="2" charset="2"/>
              </a:rPr>
              <a:t> </a:t>
            </a:r>
            <a:r>
              <a:rPr lang="it-IT" cap="small" dirty="0" err="1" smtClean="0">
                <a:solidFill>
                  <a:schemeClr val="bg2">
                    <a:lumMod val="25000"/>
                  </a:schemeClr>
                </a:solidFill>
                <a:cs typeface="Times New Roman" pitchFamily="18" charset="0"/>
              </a:rPr>
              <a:t>collineari</a:t>
            </a:r>
            <a:r>
              <a:rPr lang="it-IT" cap="small" dirty="0" smtClean="0">
                <a:solidFill>
                  <a:schemeClr val="bg2">
                    <a:lumMod val="25000"/>
                  </a:schemeClr>
                </a:solidFill>
                <a:cs typeface="Times New Roman" pitchFamily="18" charset="0"/>
              </a:rPr>
              <a:t> entro </a:t>
            </a:r>
            <a:r>
              <a:rPr lang="it-IT" sz="1400" cap="small" dirty="0" smtClean="0">
                <a:solidFill>
                  <a:srgbClr val="BC0000"/>
                </a:solidFill>
                <a:cs typeface="Times New Roman" pitchFamily="18" charset="0"/>
                <a:sym typeface="Symbol"/>
              </a:rPr>
              <a:t> </a:t>
            </a:r>
            <a:r>
              <a:rPr lang="it-IT" sz="1400" cap="small" dirty="0" smtClean="0">
                <a:solidFill>
                  <a:srgbClr val="BC0000"/>
                </a:solidFill>
                <a:cs typeface="Times New Roman" pitchFamily="18" charset="0"/>
              </a:rPr>
              <a:t>3°</a:t>
            </a:r>
            <a:r>
              <a:rPr lang="it-IT" cap="small" dirty="0" smtClean="0">
                <a:solidFill>
                  <a:srgbClr val="BC0000"/>
                </a:solidFill>
                <a:cs typeface="Times New Roman" pitchFamily="18" charset="0"/>
              </a:rPr>
              <a:t> </a:t>
            </a:r>
            <a:r>
              <a:rPr lang="el-GR" cap="small" dirty="0" smtClean="0">
                <a:solidFill>
                  <a:srgbClr val="BC0000"/>
                </a:solidFill>
                <a:cs typeface="Times New Roman" pitchFamily="18" charset="0"/>
              </a:rPr>
              <a:t> </a:t>
            </a:r>
            <a:endParaRPr lang="en-US" cap="small" dirty="0" smtClean="0">
              <a:solidFill>
                <a:srgbClr val="BC0000"/>
              </a:solidFill>
              <a:cs typeface="Times New Roman" pitchFamily="18" charset="0"/>
            </a:endParaRPr>
          </a:p>
        </p:txBody>
      </p:sp>
      <p:pic>
        <p:nvPicPr>
          <p:cNvPr id="8198" name="Picture 6"/>
          <p:cNvPicPr>
            <a:picLocks noChangeAspect="1" noChangeArrowheads="1"/>
          </p:cNvPicPr>
          <p:nvPr/>
        </p:nvPicPr>
        <p:blipFill>
          <a:blip r:embed="rId5" cstate="print"/>
          <a:srcRect/>
          <a:stretch>
            <a:fillRect/>
          </a:stretch>
        </p:blipFill>
        <p:spPr bwMode="auto">
          <a:xfrm>
            <a:off x="4786314" y="1971461"/>
            <a:ext cx="3633767" cy="2457671"/>
          </a:xfrm>
          <a:prstGeom prst="rect">
            <a:avLst/>
          </a:prstGeom>
          <a:noFill/>
          <a:ln w="9525">
            <a:noFill/>
            <a:miter lim="800000"/>
            <a:headEnd/>
            <a:tailEnd/>
          </a:ln>
          <a:effectLst/>
        </p:spPr>
      </p:pic>
      <p:sp>
        <p:nvSpPr>
          <p:cNvPr id="33" name="CasellaDiTesto 32"/>
          <p:cNvSpPr txBox="1"/>
          <p:nvPr/>
        </p:nvSpPr>
        <p:spPr>
          <a:xfrm>
            <a:off x="4643438" y="4429132"/>
            <a:ext cx="4286280" cy="523220"/>
          </a:xfrm>
          <a:prstGeom prst="rect">
            <a:avLst/>
          </a:prstGeom>
          <a:noFill/>
        </p:spPr>
        <p:txBody>
          <a:bodyPr wrap="square" rtlCol="0">
            <a:spAutoFit/>
          </a:bodyPr>
          <a:lstStyle/>
          <a:p>
            <a:r>
              <a:rPr lang="en-US" sz="1400" cap="small" dirty="0" err="1" smtClean="0">
                <a:solidFill>
                  <a:schemeClr val="bg2">
                    <a:lumMod val="25000"/>
                  </a:schemeClr>
                </a:solidFill>
              </a:rPr>
              <a:t>Angolo</a:t>
            </a:r>
            <a:r>
              <a:rPr lang="en-US" sz="1400" cap="small" dirty="0" smtClean="0">
                <a:solidFill>
                  <a:schemeClr val="bg2">
                    <a:lumMod val="25000"/>
                  </a:schemeClr>
                </a:solidFill>
              </a:rPr>
              <a:t> </a:t>
            </a:r>
            <a:r>
              <a:rPr lang="en-US" sz="1400" cap="small" dirty="0" err="1" smtClean="0">
                <a:solidFill>
                  <a:schemeClr val="bg2">
                    <a:lumMod val="25000"/>
                  </a:schemeClr>
                </a:solidFill>
              </a:rPr>
              <a:t>di</a:t>
            </a:r>
            <a:r>
              <a:rPr lang="en-US" sz="1400" cap="small" dirty="0" smtClean="0">
                <a:solidFill>
                  <a:schemeClr val="bg2">
                    <a:lumMod val="25000"/>
                  </a:schemeClr>
                </a:solidFill>
              </a:rPr>
              <a:t> scattering per </a:t>
            </a:r>
            <a:r>
              <a:rPr lang="en-US" sz="1400" cap="small" dirty="0" err="1" smtClean="0">
                <a:solidFill>
                  <a:schemeClr val="bg2">
                    <a:lumMod val="25000"/>
                  </a:schemeClr>
                </a:solidFill>
              </a:rPr>
              <a:t>spessore</a:t>
            </a:r>
            <a:r>
              <a:rPr lang="en-US" sz="1400" cap="small" dirty="0" smtClean="0">
                <a:solidFill>
                  <a:schemeClr val="bg2">
                    <a:lumMod val="25000"/>
                  </a:schemeClr>
                </a:solidFill>
              </a:rPr>
              <a:t> del </a:t>
            </a:r>
            <a:r>
              <a:rPr lang="en-US" sz="1400" cap="small" dirty="0" err="1" smtClean="0">
                <a:solidFill>
                  <a:schemeClr val="bg2">
                    <a:lumMod val="25000"/>
                  </a:schemeClr>
                </a:solidFill>
              </a:rPr>
              <a:t>cemento</a:t>
            </a:r>
            <a:endParaRPr lang="en-US" sz="1400" cap="small" dirty="0" smtClean="0">
              <a:solidFill>
                <a:schemeClr val="bg2">
                  <a:lumMod val="25000"/>
                </a:schemeClr>
              </a:solidFill>
            </a:endParaRPr>
          </a:p>
          <a:p>
            <a:r>
              <a:rPr lang="en-US" sz="1400" cap="small" dirty="0" smtClean="0">
                <a:solidFill>
                  <a:schemeClr val="bg2">
                    <a:lumMod val="25000"/>
                  </a:schemeClr>
                </a:solidFill>
              </a:rPr>
              <a:t> E</a:t>
            </a:r>
            <a:r>
              <a:rPr lang="el-GR" sz="1400" baseline="-25000" dirty="0" smtClean="0">
                <a:solidFill>
                  <a:schemeClr val="bg2">
                    <a:lumMod val="25000"/>
                  </a:schemeClr>
                </a:solidFill>
                <a:latin typeface="Calibri"/>
                <a:cs typeface="Calibri"/>
              </a:rPr>
              <a:t>μ</a:t>
            </a:r>
            <a:r>
              <a:rPr lang="it-IT" sz="1400" cap="small" dirty="0" smtClean="0">
                <a:solidFill>
                  <a:schemeClr val="bg2">
                    <a:lumMod val="25000"/>
                  </a:schemeClr>
                </a:solidFill>
                <a:latin typeface="Calibri"/>
                <a:cs typeface="Calibri"/>
              </a:rPr>
              <a:t> decrescente da </a:t>
            </a:r>
            <a:r>
              <a:rPr lang="it-IT" sz="1400" dirty="0" smtClean="0">
                <a:solidFill>
                  <a:schemeClr val="bg2">
                    <a:lumMod val="25000"/>
                  </a:schemeClr>
                </a:solidFill>
                <a:latin typeface="Calibri"/>
                <a:cs typeface="Calibri"/>
              </a:rPr>
              <a:t>0</a:t>
            </a:r>
            <a:r>
              <a:rPr lang="it-IT" sz="1200" dirty="0" smtClean="0">
                <a:solidFill>
                  <a:schemeClr val="bg2">
                    <a:lumMod val="25000"/>
                  </a:schemeClr>
                </a:solidFill>
                <a:latin typeface="Calibri"/>
                <a:cs typeface="Calibri"/>
              </a:rPr>
              <a:t>,</a:t>
            </a:r>
            <a:r>
              <a:rPr lang="it-IT" sz="1400" dirty="0" smtClean="0">
                <a:solidFill>
                  <a:schemeClr val="bg2">
                    <a:lumMod val="25000"/>
                  </a:schemeClr>
                </a:solidFill>
                <a:latin typeface="Calibri"/>
                <a:cs typeface="Calibri"/>
              </a:rPr>
              <a:t>5 </a:t>
            </a:r>
            <a:r>
              <a:rPr lang="it-IT" sz="1400" dirty="0" err="1" smtClean="0">
                <a:solidFill>
                  <a:schemeClr val="bg2">
                    <a:lumMod val="25000"/>
                  </a:schemeClr>
                </a:solidFill>
                <a:latin typeface="Calibri"/>
                <a:cs typeface="Calibri"/>
              </a:rPr>
              <a:t>GeV</a:t>
            </a:r>
            <a:r>
              <a:rPr lang="it-IT" sz="1400" dirty="0" smtClean="0">
                <a:solidFill>
                  <a:schemeClr val="bg2">
                    <a:lumMod val="25000"/>
                  </a:schemeClr>
                </a:solidFill>
                <a:latin typeface="Calibri"/>
                <a:cs typeface="Calibri"/>
              </a:rPr>
              <a:t> a 3 </a:t>
            </a:r>
            <a:r>
              <a:rPr lang="it-IT" sz="1400" dirty="0" err="1" smtClean="0">
                <a:solidFill>
                  <a:schemeClr val="bg2">
                    <a:lumMod val="25000"/>
                  </a:schemeClr>
                </a:solidFill>
                <a:latin typeface="Calibri"/>
                <a:cs typeface="Calibri"/>
              </a:rPr>
              <a:t>GeV</a:t>
            </a:r>
            <a:r>
              <a:rPr lang="it-IT" sz="1400" dirty="0" smtClean="0">
                <a:solidFill>
                  <a:schemeClr val="bg2">
                    <a:lumMod val="25000"/>
                  </a:schemeClr>
                </a:solidFill>
                <a:latin typeface="Calibri"/>
                <a:cs typeface="Calibri"/>
              </a:rPr>
              <a:t>           </a:t>
            </a:r>
            <a:r>
              <a:rPr lang="it-IT" sz="1400" b="1" dirty="0" smtClean="0">
                <a:solidFill>
                  <a:schemeClr val="bg2">
                    <a:lumMod val="25000"/>
                  </a:schemeClr>
                </a:solidFill>
                <a:latin typeface="Calibri"/>
                <a:cs typeface="Calibri"/>
              </a:rPr>
              <a:t>[GEANT4]</a:t>
            </a:r>
            <a:endParaRPr lang="en-US" sz="1400" b="1" baseline="-25000" dirty="0" smtClean="0">
              <a:solidFill>
                <a:schemeClr val="bg2">
                  <a:lumMod val="25000"/>
                </a:schemeClr>
              </a:solidFill>
            </a:endParaRPr>
          </a:p>
        </p:txBody>
      </p:sp>
      <p:grpSp>
        <p:nvGrpSpPr>
          <p:cNvPr id="22" name="Gruppo 21"/>
          <p:cNvGrpSpPr/>
          <p:nvPr/>
        </p:nvGrpSpPr>
        <p:grpSpPr>
          <a:xfrm>
            <a:off x="2" y="6072204"/>
            <a:ext cx="9143999" cy="785820"/>
            <a:chOff x="2" y="6072204"/>
            <a:chExt cx="9143999" cy="785820"/>
          </a:xfrm>
        </p:grpSpPr>
        <p:pic>
          <p:nvPicPr>
            <p:cNvPr id="26" name="Picture 2"/>
            <p:cNvPicPr>
              <a:picLocks noChangeAspect="1" noChangeArrowheads="1"/>
            </p:cNvPicPr>
            <p:nvPr/>
          </p:nvPicPr>
          <p:blipFill>
            <a:blip r:embed="rId2"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28"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30" name="Picture 2" descr="C:\Users\mpaola\Desktop\PowerPoint_LENOVO\sifb.gif"/>
            <p:cNvPicPr>
              <a:picLocks noChangeAspect="1" noChangeArrowheads="1"/>
            </p:cNvPicPr>
            <p:nvPr/>
          </p:nvPicPr>
          <p:blipFill>
            <a:blip r:embed="rId6"/>
            <a:srcRect/>
            <a:stretch>
              <a:fillRect/>
            </a:stretch>
          </p:blipFill>
          <p:spPr bwMode="auto">
            <a:xfrm>
              <a:off x="8001024" y="6091182"/>
              <a:ext cx="1071570" cy="766842"/>
            </a:xfrm>
            <a:prstGeom prst="rect">
              <a:avLst/>
            </a:prstGeom>
            <a:noFill/>
          </p:spPr>
        </p:pic>
        <p:sp>
          <p:nvSpPr>
            <p:cNvPr id="31" name="CasellaDiTesto 30"/>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285720" y="2000240"/>
            <a:ext cx="8858280" cy="1046440"/>
          </a:xfrm>
          <a:prstGeom prst="rect">
            <a:avLst/>
          </a:prstGeom>
          <a:noFill/>
          <a:ln>
            <a:noFill/>
          </a:ln>
        </p:spPr>
        <p:txBody>
          <a:bodyPr wrap="square" rtlCol="0">
            <a:spAutoFit/>
          </a:bodyPr>
          <a:lstStyle/>
          <a:p>
            <a:r>
              <a:rPr lang="it-IT" altLang="it-IT" sz="2000" cap="small" dirty="0" smtClean="0">
                <a:solidFill>
                  <a:schemeClr val="bg2">
                    <a:lumMod val="25000"/>
                  </a:schemeClr>
                </a:solidFill>
                <a:ea typeface="Verdana" panose="020B0604030504040204" pitchFamily="34" charset="0"/>
                <a:cs typeface="Arial" panose="020B0604020202020204" pitchFamily="34" charset="0"/>
              </a:rPr>
              <a:t>Conversione da coordinate LOCALI </a:t>
            </a:r>
            <a:r>
              <a:rPr lang="it-IT" altLang="it-IT" sz="2000" cap="small" dirty="0" err="1" smtClean="0">
                <a:solidFill>
                  <a:schemeClr val="bg2">
                    <a:lumMod val="25000"/>
                  </a:schemeClr>
                </a:solidFill>
                <a:ea typeface="Verdana" panose="020B0604030504040204" pitchFamily="34" charset="0"/>
                <a:cs typeface="Arial" panose="020B0604020202020204" pitchFamily="34" charset="0"/>
              </a:rPr>
              <a:t>zenith-azimutali</a:t>
            </a:r>
            <a:r>
              <a:rPr lang="it-IT" altLang="it-IT" sz="2000" cap="small" dirty="0" smtClean="0">
                <a:solidFill>
                  <a:schemeClr val="bg2">
                    <a:lumMod val="25000"/>
                  </a:schemeClr>
                </a:solidFill>
                <a:ea typeface="Verdana" panose="020B0604030504040204" pitchFamily="34" charset="0"/>
                <a:cs typeface="Arial" panose="020B0604020202020204" pitchFamily="34" charset="0"/>
              </a:rPr>
              <a:t> a  </a:t>
            </a:r>
            <a:r>
              <a:rPr lang="it-IT" altLang="it-IT" sz="2000" u="sng" cap="small" dirty="0" smtClean="0">
                <a:solidFill>
                  <a:schemeClr val="accent5">
                    <a:lumMod val="75000"/>
                  </a:schemeClr>
                </a:solidFill>
                <a:ea typeface="Verdana" panose="020B0604030504040204" pitchFamily="34" charset="0"/>
                <a:cs typeface="Arial" panose="020B0604020202020204" pitchFamily="34" charset="0"/>
              </a:rPr>
              <a:t>Sistema di </a:t>
            </a:r>
            <a:r>
              <a:rPr lang="it-IT" altLang="it-IT" sz="2000" u="sng" cap="small" dirty="0" err="1" smtClean="0">
                <a:solidFill>
                  <a:schemeClr val="accent5">
                    <a:lumMod val="75000"/>
                  </a:schemeClr>
                </a:solidFill>
                <a:ea typeface="Verdana" panose="020B0604030504040204" pitchFamily="34" charset="0"/>
                <a:cs typeface="Arial" panose="020B0604020202020204" pitchFamily="34" charset="0"/>
              </a:rPr>
              <a:t>Coord.EQUATORIALI</a:t>
            </a:r>
            <a:r>
              <a:rPr lang="it-IT" altLang="it-IT" sz="2000" u="sng" cap="small" dirty="0" smtClean="0">
                <a:solidFill>
                  <a:schemeClr val="accent5">
                    <a:lumMod val="75000"/>
                  </a:schemeClr>
                </a:solidFill>
                <a:ea typeface="Verdana" panose="020B0604030504040204" pitchFamily="34" charset="0"/>
                <a:cs typeface="Arial" panose="020B0604020202020204" pitchFamily="34" charset="0"/>
              </a:rPr>
              <a:t> </a:t>
            </a:r>
          </a:p>
          <a:p>
            <a:endParaRPr lang="it-IT" altLang="it-IT" sz="2400" b="1" cap="small" dirty="0" smtClean="0">
              <a:solidFill>
                <a:schemeClr val="accent5">
                  <a:lumMod val="75000"/>
                </a:schemeClr>
              </a:solidFill>
              <a:ea typeface="Verdana" panose="020B0604030504040204" pitchFamily="34" charset="0"/>
              <a:cs typeface="Arial" panose="020B0604020202020204" pitchFamily="34" charset="0"/>
            </a:endParaRPr>
          </a:p>
          <a:p>
            <a:endParaRPr lang="it-IT" altLang="it-IT" cap="small" dirty="0" smtClean="0">
              <a:solidFill>
                <a:schemeClr val="bg2">
                  <a:lumMod val="25000"/>
                </a:schemeClr>
              </a:solidFill>
              <a:ea typeface="Verdana" panose="020B060403050404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4" name="CasellaDiTesto 13"/>
          <p:cNvSpPr txBox="1"/>
          <p:nvPr/>
        </p:nvSpPr>
        <p:spPr>
          <a:xfrm>
            <a:off x="1928794" y="4143380"/>
            <a:ext cx="3143272" cy="1846659"/>
          </a:xfrm>
          <a:prstGeom prst="rect">
            <a:avLst/>
          </a:prstGeom>
          <a:noFill/>
        </p:spPr>
        <p:txBody>
          <a:bodyPr wrap="square" rtlCol="0">
            <a:spAutoFit/>
          </a:bodyPr>
          <a:lstStyle/>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Latitudine e Longitudine Geografica di ciascuna stazione </a:t>
            </a: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Orientazione rispetto al Nord</a:t>
            </a: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Tempo UTC </a:t>
            </a:r>
            <a:r>
              <a:rPr lang="it-IT" altLang="it-IT" sz="1050" cap="small" dirty="0" smtClean="0">
                <a:solidFill>
                  <a:schemeClr val="bg2">
                    <a:lumMod val="25000"/>
                  </a:schemeClr>
                </a:solidFill>
                <a:ea typeface="Verdana" panose="020B0604030504040204" pitchFamily="34" charset="0"/>
                <a:cs typeface="Arial" panose="020B0604020202020204" pitchFamily="34" charset="0"/>
                <a:sym typeface="Wingdings" pitchFamily="2" charset="2"/>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sym typeface="Wingdings" pitchFamily="2" charset="2"/>
              </a:rPr>
              <a:t>LSD tempo siderale locale</a:t>
            </a:r>
            <a:r>
              <a:rPr lang="it-IT" altLang="it-IT" sz="1200" cap="small" dirty="0" smtClean="0">
                <a:solidFill>
                  <a:schemeClr val="bg2">
                    <a:lumMod val="25000"/>
                  </a:schemeClr>
                </a:solidFill>
                <a:ea typeface="Verdana" panose="020B0604030504040204" pitchFamily="34" charset="0"/>
                <a:cs typeface="Arial" panose="020B0604020202020204" pitchFamily="34" charset="0"/>
              </a:rPr>
              <a:t>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endParaRPr lang="it-IT" altLang="it-IT" cap="small" dirty="0" smtClean="0">
              <a:solidFill>
                <a:schemeClr val="bg2">
                  <a:lumMod val="25000"/>
                </a:schemeClr>
              </a:solidFill>
              <a:ea typeface="Verdana" panose="020B0604030504040204" pitchFamily="34" charset="0"/>
              <a:cs typeface="Arial" panose="020B0604020202020204" pitchFamily="34" charset="0"/>
            </a:endParaRPr>
          </a:p>
          <a:p>
            <a:endParaRPr lang="en-US" dirty="0"/>
          </a:p>
        </p:txBody>
      </p:sp>
      <p:grpSp>
        <p:nvGrpSpPr>
          <p:cNvPr id="16" name="Gruppo 15"/>
          <p:cNvGrpSpPr/>
          <p:nvPr/>
        </p:nvGrpSpPr>
        <p:grpSpPr>
          <a:xfrm>
            <a:off x="2" y="6072204"/>
            <a:ext cx="9143999" cy="785820"/>
            <a:chOff x="2" y="6072204"/>
            <a:chExt cx="9143999" cy="785820"/>
          </a:xfrm>
        </p:grpSpPr>
        <p:pic>
          <p:nvPicPr>
            <p:cNvPr id="17"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pic>
          <p:nvPicPr>
            <p:cNvPr id="19" name="Picture 2" descr="C:\Users\mpaola\Desktop\PowerPoint_LENOVO\sifb.gif"/>
            <p:cNvPicPr>
              <a:picLocks noChangeAspect="1" noChangeArrowheads="1"/>
            </p:cNvPicPr>
            <p:nvPr/>
          </p:nvPicPr>
          <p:blipFill>
            <a:blip r:embed="rId5"/>
            <a:srcRect/>
            <a:stretch>
              <a:fillRect/>
            </a:stretch>
          </p:blipFill>
          <p:spPr bwMode="auto">
            <a:xfrm>
              <a:off x="8001024" y="6091182"/>
              <a:ext cx="1071570" cy="766842"/>
            </a:xfrm>
            <a:prstGeom prst="rect">
              <a:avLst/>
            </a:prstGeom>
            <a:noFill/>
          </p:spPr>
        </p:pic>
        <p:sp>
          <p:nvSpPr>
            <p:cNvPr id="20" name="CasellaDiTesto 19"/>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22" name="Titolo 10"/>
          <p:cNvSpPr txBox="1">
            <a:spLocks/>
          </p:cNvSpPr>
          <p:nvPr/>
        </p:nvSpPr>
        <p:spPr>
          <a:xfrm>
            <a:off x="142844" y="71414"/>
            <a:ext cx="5786478" cy="707886"/>
          </a:xfrm>
          <a:prstGeom prst="rect">
            <a:avLst/>
          </a:prstGeom>
          <a:noFill/>
        </p:spPr>
        <p:txBody>
          <a:bodyPr vert="horz" wrap="square" lIns="91440" tIns="45720" rIns="91440" bIns="45720" rtlCol="0" anchor="ctr">
            <a:spAutoFit/>
          </a:bodyPr>
          <a:lstStyle/>
          <a:p>
            <a:pPr lvl="0" algn="ctr">
              <a:spcBef>
                <a:spcPct val="0"/>
              </a:spcBef>
              <a:defRPr/>
            </a:pPr>
            <a:r>
              <a:rPr lang="it-IT" sz="2000" b="1" cap="small" dirty="0" smtClean="0">
                <a:solidFill>
                  <a:schemeClr val="bg2">
                    <a:lumMod val="25000"/>
                  </a:schemeClr>
                </a:solidFill>
                <a:latin typeface="Times New Roman" pitchFamily="18" charset="0"/>
                <a:cs typeface="Times New Roman" pitchFamily="18" charset="0"/>
              </a:rPr>
              <a:t>Distribuzioni angolari di muoni cosmici </a:t>
            </a:r>
          </a:p>
          <a:p>
            <a:pPr lvl="0" algn="ctr">
              <a:spcBef>
                <a:spcPct val="0"/>
              </a:spcBef>
              <a:defRPr/>
            </a:pPr>
            <a:r>
              <a:rPr lang="it-IT" sz="2000" b="1" cap="small" dirty="0" smtClean="0">
                <a:solidFill>
                  <a:schemeClr val="bg2">
                    <a:lumMod val="25000"/>
                  </a:schemeClr>
                </a:solidFill>
                <a:latin typeface="Times New Roman" pitchFamily="18" charset="0"/>
                <a:cs typeface="Times New Roman" pitchFamily="18" charset="0"/>
              </a:rPr>
              <a:t>osservati dai Telescopi del Progetto EEE</a:t>
            </a:r>
            <a:endPar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pic>
        <p:nvPicPr>
          <p:cNvPr id="23" name="Picture 2" descr="http://upload.wikimedia.org/wikipedia/commons/thumb/f/f7/Azimuth-Altitude_schematic.svg/436px-Azimuth-Altitude_schematic.sv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14612" y="2561256"/>
            <a:ext cx="1428760" cy="137632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p:cNvPicPr>
            <a:picLocks noChangeAspect="1" noChangeArrowheads="1"/>
          </p:cNvPicPr>
          <p:nvPr/>
        </p:nvPicPr>
        <p:blipFill>
          <a:blip r:embed="rId7" cstate="print"/>
          <a:srcRect/>
          <a:stretch>
            <a:fillRect/>
          </a:stretch>
        </p:blipFill>
        <p:spPr bwMode="auto">
          <a:xfrm>
            <a:off x="5500694" y="3929066"/>
            <a:ext cx="3476008" cy="2344725"/>
          </a:xfrm>
          <a:prstGeom prst="rect">
            <a:avLst/>
          </a:prstGeom>
          <a:noFill/>
          <a:ln w="9525">
            <a:noFill/>
            <a:miter lim="800000"/>
            <a:headEnd/>
            <a:tailEnd/>
          </a:ln>
          <a:effectLst/>
        </p:spPr>
      </p:pic>
      <p:sp>
        <p:nvSpPr>
          <p:cNvPr id="24" name="CasellaDiTesto 23"/>
          <p:cNvSpPr txBox="1"/>
          <p:nvPr/>
        </p:nvSpPr>
        <p:spPr>
          <a:xfrm>
            <a:off x="7000892" y="2484775"/>
            <a:ext cx="2000264" cy="1015663"/>
          </a:xfrm>
          <a:prstGeom prst="rect">
            <a:avLst/>
          </a:prstGeom>
          <a:noFill/>
        </p:spPr>
        <p:txBody>
          <a:bodyPr wrap="square" rtlCol="0">
            <a:spAutoFit/>
          </a:bodyPr>
          <a:lstStyle/>
          <a:p>
            <a:r>
              <a:rPr lang="it-IT" altLang="it-IT" sz="1600" b="1" cap="small" dirty="0" smtClean="0">
                <a:solidFill>
                  <a:schemeClr val="bg2">
                    <a:lumMod val="25000"/>
                  </a:schemeClr>
                </a:solidFill>
                <a:ea typeface="Verdana" panose="020B0604030504040204" pitchFamily="34" charset="0"/>
                <a:cs typeface="Arial" panose="020B0604020202020204" pitchFamily="34" charset="0"/>
              </a:rPr>
              <a:t>Ascensione Retta (RA)   </a:t>
            </a:r>
          </a:p>
          <a:p>
            <a:r>
              <a:rPr lang="it-IT" altLang="it-IT" sz="1400" cap="small" dirty="0" smtClean="0">
                <a:solidFill>
                  <a:schemeClr val="bg2">
                    <a:lumMod val="25000"/>
                  </a:schemeClr>
                </a:solidFill>
                <a:ea typeface="Verdana" panose="020B0604030504040204" pitchFamily="34" charset="0"/>
                <a:cs typeface="Arial" panose="020B0604020202020204" pitchFamily="34" charset="0"/>
              </a:rPr>
              <a:t>0-24 h or (-180°,180°)</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r>
              <a:rPr lang="it-IT" altLang="it-IT" sz="1600" b="1" cap="small" dirty="0" smtClean="0">
                <a:solidFill>
                  <a:schemeClr val="bg2">
                    <a:lumMod val="25000"/>
                  </a:schemeClr>
                </a:solidFill>
                <a:ea typeface="Verdana" panose="020B0604030504040204" pitchFamily="34" charset="0"/>
                <a:cs typeface="Arial" panose="020B0604020202020204" pitchFamily="34" charset="0"/>
              </a:rPr>
              <a:t>Declinazione  (</a:t>
            </a:r>
            <a:r>
              <a:rPr lang="it-IT" altLang="it-IT" sz="1600" b="1" cap="small" dirty="0" err="1" smtClean="0">
                <a:solidFill>
                  <a:schemeClr val="bg2">
                    <a:lumMod val="25000"/>
                  </a:schemeClr>
                </a:solidFill>
                <a:ea typeface="Verdana" panose="020B0604030504040204" pitchFamily="34" charset="0"/>
                <a:cs typeface="Arial" panose="020B0604020202020204" pitchFamily="34" charset="0"/>
              </a:rPr>
              <a:t>Dec</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t>
            </a:r>
          </a:p>
          <a:p>
            <a:r>
              <a:rPr lang="it-IT" altLang="it-IT" sz="1400" cap="small" dirty="0" smtClean="0">
                <a:solidFill>
                  <a:schemeClr val="bg2">
                    <a:lumMod val="25000"/>
                  </a:schemeClr>
                </a:solidFill>
                <a:ea typeface="Verdana" panose="020B0604030504040204" pitchFamily="34" charset="0"/>
                <a:cs typeface="Arial" panose="020B0604020202020204" pitchFamily="34" charset="0"/>
              </a:rPr>
              <a:t>(-90°,90°)</a:t>
            </a:r>
            <a:endParaRPr lang="en-US" sz="1600" dirty="0"/>
          </a:p>
        </p:txBody>
      </p:sp>
      <p:sp>
        <p:nvSpPr>
          <p:cNvPr id="25" name="Freccia in giù 24"/>
          <p:cNvSpPr/>
          <p:nvPr/>
        </p:nvSpPr>
        <p:spPr>
          <a:xfrm rot="16200000">
            <a:off x="4393405" y="2821777"/>
            <a:ext cx="1000132" cy="642942"/>
          </a:xfrm>
          <a:prstGeom prst="downArrow">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p:cNvSpPr txBox="1"/>
          <p:nvPr/>
        </p:nvSpPr>
        <p:spPr>
          <a:xfrm>
            <a:off x="71406" y="2383689"/>
            <a:ext cx="3786214" cy="830997"/>
          </a:xfrm>
          <a:prstGeom prst="rect">
            <a:avLst/>
          </a:prstGeom>
          <a:noFill/>
        </p:spPr>
        <p:txBody>
          <a:bodyPr wrap="square" rtlCol="0">
            <a:spAutoFit/>
          </a:bodyPr>
          <a:lstStyle/>
          <a:p>
            <a:r>
              <a:rPr lang="it-IT" altLang="it-IT" sz="1600" b="1" cap="small" dirty="0" smtClean="0">
                <a:solidFill>
                  <a:schemeClr val="bg2">
                    <a:lumMod val="25000"/>
                  </a:schemeClr>
                </a:solidFill>
                <a:ea typeface="Verdana" panose="020B0604030504040204" pitchFamily="34" charset="0"/>
                <a:cs typeface="Arial" panose="020B0604020202020204" pitchFamily="34" charset="0"/>
              </a:rPr>
              <a:t>Angolo di azimuth (</a:t>
            </a:r>
            <a:r>
              <a:rPr lang="el-GR" altLang="it-IT" i="1" cap="small" dirty="0" smtClean="0">
                <a:solidFill>
                  <a:schemeClr val="bg2">
                    <a:lumMod val="25000"/>
                  </a:schemeClr>
                </a:solidFill>
                <a:latin typeface="Times New Roman" pitchFamily="18" charset="0"/>
                <a:ea typeface="Verdana" panose="020B0604030504040204" pitchFamily="34" charset="0"/>
                <a:cs typeface="Times New Roman" pitchFamily="18" charset="0"/>
              </a:rPr>
              <a:t>ϕ</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a:t>
            </a:r>
            <a:r>
              <a:rPr lang="it-IT" altLang="it-IT" sz="1600" i="1" cap="small" dirty="0" smtClean="0">
                <a:solidFill>
                  <a:schemeClr val="bg2">
                    <a:lumMod val="25000"/>
                  </a:schemeClr>
                </a:solidFill>
                <a:ea typeface="Verdana" panose="020B0604030504040204" pitchFamily="34" charset="0"/>
                <a:cs typeface="Arial" panose="020B0604020202020204" pitchFamily="34" charset="0"/>
              </a:rPr>
              <a:t>0°,360</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a:t>
            </a:r>
          </a:p>
          <a:p>
            <a:r>
              <a:rPr lang="it-IT" altLang="it-IT" sz="1600" b="1" cap="small" dirty="0" smtClean="0">
                <a:solidFill>
                  <a:schemeClr val="bg2">
                    <a:lumMod val="25000"/>
                  </a:schemeClr>
                </a:solidFill>
                <a:ea typeface="Verdana" panose="020B0604030504040204" pitchFamily="34" charset="0"/>
                <a:cs typeface="Arial" panose="020B0604020202020204" pitchFamily="34" charset="0"/>
              </a:rPr>
              <a:t>Angolo di </a:t>
            </a:r>
            <a:r>
              <a:rPr lang="it-IT" altLang="it-IT" sz="1600" b="1" cap="small" dirty="0" err="1" smtClean="0">
                <a:solidFill>
                  <a:schemeClr val="bg2">
                    <a:lumMod val="25000"/>
                  </a:schemeClr>
                </a:solidFill>
                <a:ea typeface="Verdana" panose="020B0604030504040204" pitchFamily="34" charset="0"/>
                <a:cs typeface="Arial" panose="020B0604020202020204" pitchFamily="34" charset="0"/>
              </a:rPr>
              <a:t>Zenith</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t>
            </a:r>
            <a:r>
              <a:rPr lang="el-GR" altLang="it-IT" i="1" cap="small" dirty="0" smtClean="0">
                <a:solidFill>
                  <a:schemeClr val="bg2">
                    <a:lumMod val="25000"/>
                  </a:schemeClr>
                </a:solidFill>
                <a:ea typeface="Verdana" panose="020B0604030504040204" pitchFamily="34" charset="0"/>
                <a:cs typeface="Arial" panose="020B0604020202020204" pitchFamily="34" charset="0"/>
              </a:rPr>
              <a:t>ϑ</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0</a:t>
            </a:r>
            <a:r>
              <a:rPr lang="it-IT" altLang="it-IT" sz="1600" i="1" cap="small" dirty="0" smtClean="0">
                <a:solidFill>
                  <a:schemeClr val="bg2">
                    <a:lumMod val="25000"/>
                  </a:schemeClr>
                </a:solidFill>
                <a:ea typeface="Verdana" panose="020B0604030504040204" pitchFamily="34" charset="0"/>
                <a:cs typeface="Arial" panose="020B0604020202020204" pitchFamily="34" charset="0"/>
              </a:rPr>
              <a:t>°,90</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a:t>
            </a:r>
          </a:p>
          <a:p>
            <a:r>
              <a:rPr lang="it-IT" sz="1600" b="1" cap="small" dirty="0" smtClean="0">
                <a:solidFill>
                  <a:schemeClr val="bg2">
                    <a:lumMod val="25000"/>
                  </a:schemeClr>
                </a:solidFill>
                <a:ea typeface="Verdana" panose="020B0604030504040204" pitchFamily="34" charset="0"/>
                <a:cs typeface="Arial" panose="020B0604020202020204" pitchFamily="34" charset="0"/>
              </a:rPr>
              <a:t>Tempo UTC - GPS</a:t>
            </a:r>
            <a:endParaRPr lang="en-US" sz="1600" b="1" dirty="0"/>
          </a:p>
        </p:txBody>
      </p:sp>
      <p:sp>
        <p:nvSpPr>
          <p:cNvPr id="27" name="CasellaDiTesto 26"/>
          <p:cNvSpPr txBox="1"/>
          <p:nvPr/>
        </p:nvSpPr>
        <p:spPr>
          <a:xfrm>
            <a:off x="142844" y="4643446"/>
            <a:ext cx="1643074" cy="584775"/>
          </a:xfrm>
          <a:prstGeom prst="rect">
            <a:avLst/>
          </a:prstGeom>
          <a:noFill/>
          <a:ln w="12700">
            <a:solidFill>
              <a:srgbClr val="CC0000"/>
            </a:solidFill>
          </a:ln>
        </p:spPr>
        <p:txBody>
          <a:bodyPr wrap="square" rtlCol="0">
            <a:spAutoFit/>
          </a:bodyPr>
          <a:lstStyle/>
          <a:p>
            <a:pPr algn="ctr"/>
            <a:r>
              <a:rPr lang="en-US" sz="1600" cap="small" dirty="0" smtClean="0">
                <a:solidFill>
                  <a:srgbClr val="BC0000"/>
                </a:solidFill>
              </a:rPr>
              <a:t>Catania- </a:t>
            </a:r>
            <a:r>
              <a:rPr lang="en-US" sz="1600" cap="small" dirty="0" err="1" smtClean="0">
                <a:solidFill>
                  <a:srgbClr val="BC0000"/>
                </a:solidFill>
              </a:rPr>
              <a:t>Ginevra</a:t>
            </a:r>
            <a:endParaRPr lang="en-US" sz="1600" cap="small" dirty="0" smtClean="0">
              <a:solidFill>
                <a:srgbClr val="BC0000"/>
              </a:solidFill>
            </a:endParaRPr>
          </a:p>
          <a:p>
            <a:pPr algn="ctr"/>
            <a:r>
              <a:rPr lang="en-US" sz="1600" b="1" cap="small" dirty="0" smtClean="0">
                <a:solidFill>
                  <a:srgbClr val="BC0000"/>
                </a:solidFill>
              </a:rPr>
              <a:t>Lat [</a:t>
            </a:r>
            <a:r>
              <a:rPr lang="en-US" sz="1600" dirty="0" smtClean="0">
                <a:solidFill>
                  <a:srgbClr val="BC0000"/>
                </a:solidFill>
              </a:rPr>
              <a:t>37°- 46°]  </a:t>
            </a:r>
            <a:r>
              <a:rPr lang="en-US" sz="1600" b="1" dirty="0" smtClean="0">
                <a:solidFill>
                  <a:srgbClr val="BC0000"/>
                </a:solidFill>
              </a:rPr>
              <a:t>N</a:t>
            </a:r>
            <a:endParaRPr lang="en-US" sz="1600" b="1" dirty="0">
              <a:solidFill>
                <a:srgbClr val="BC0000"/>
              </a:solidFill>
            </a:endParaRPr>
          </a:p>
        </p:txBody>
      </p:sp>
      <p:pic>
        <p:nvPicPr>
          <p:cNvPr id="13"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00694" y="2643182"/>
            <a:ext cx="1308262" cy="13573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CasellaDiTesto 20"/>
          <p:cNvSpPr txBox="1"/>
          <p:nvPr/>
        </p:nvSpPr>
        <p:spPr>
          <a:xfrm>
            <a:off x="571472" y="1026367"/>
            <a:ext cx="8001056" cy="830997"/>
          </a:xfrm>
          <a:prstGeom prst="rect">
            <a:avLst/>
          </a:prstGeom>
          <a:noFill/>
          <a:ln w="19050">
            <a:solidFill>
              <a:srgbClr val="CC0000"/>
            </a:solidFill>
          </a:ln>
        </p:spPr>
        <p:txBody>
          <a:bodyPr wrap="square" rtlCol="0">
            <a:spAutoFit/>
          </a:bodyPr>
          <a:lstStyle/>
          <a:p>
            <a:pPr algn="ctr"/>
            <a:r>
              <a:rPr lang="en-US" sz="2400" cap="small" dirty="0" smtClean="0">
                <a:solidFill>
                  <a:srgbClr val="BC0000"/>
                </a:solidFill>
              </a:rPr>
              <a:t>Un </a:t>
            </a:r>
            <a:r>
              <a:rPr lang="en-US" sz="2400" cap="small" dirty="0" err="1" smtClean="0">
                <a:solidFill>
                  <a:srgbClr val="BC0000"/>
                </a:solidFill>
              </a:rPr>
              <a:t>metodo</a:t>
            </a:r>
            <a:r>
              <a:rPr lang="en-US" sz="2400" cap="small" dirty="0" smtClean="0">
                <a:solidFill>
                  <a:srgbClr val="BC0000"/>
                </a:solidFill>
              </a:rPr>
              <a:t>  </a:t>
            </a:r>
            <a:r>
              <a:rPr lang="en-US" sz="2400" cap="small" dirty="0" err="1" smtClean="0">
                <a:solidFill>
                  <a:srgbClr val="BC0000"/>
                </a:solidFill>
              </a:rPr>
              <a:t>che</a:t>
            </a:r>
            <a:r>
              <a:rPr lang="en-US" sz="2400" cap="small" dirty="0" smtClean="0">
                <a:solidFill>
                  <a:srgbClr val="BC0000"/>
                </a:solidFill>
              </a:rPr>
              <a:t> </a:t>
            </a:r>
            <a:r>
              <a:rPr lang="en-US" sz="2400" cap="small" dirty="0" err="1" smtClean="0">
                <a:solidFill>
                  <a:srgbClr val="BC0000"/>
                </a:solidFill>
              </a:rPr>
              <a:t>permetta</a:t>
            </a:r>
            <a:r>
              <a:rPr lang="en-US" sz="2400" cap="small" dirty="0" smtClean="0">
                <a:solidFill>
                  <a:srgbClr val="BC0000"/>
                </a:solidFill>
              </a:rPr>
              <a:t> </a:t>
            </a:r>
            <a:r>
              <a:rPr lang="en-US" sz="2400" cap="small" dirty="0" err="1" smtClean="0">
                <a:solidFill>
                  <a:srgbClr val="BC0000"/>
                </a:solidFill>
              </a:rPr>
              <a:t>di</a:t>
            </a:r>
            <a:r>
              <a:rPr lang="en-US" sz="2400" cap="small" dirty="0" smtClean="0">
                <a:solidFill>
                  <a:srgbClr val="BC0000"/>
                </a:solidFill>
              </a:rPr>
              <a:t> </a:t>
            </a:r>
            <a:r>
              <a:rPr lang="en-US" sz="2400" cap="small" dirty="0" err="1" smtClean="0">
                <a:solidFill>
                  <a:srgbClr val="BC0000"/>
                </a:solidFill>
              </a:rPr>
              <a:t>poter</a:t>
            </a:r>
            <a:r>
              <a:rPr lang="en-US" sz="2400" cap="small" dirty="0" smtClean="0">
                <a:solidFill>
                  <a:srgbClr val="BC0000"/>
                </a:solidFill>
              </a:rPr>
              <a:t> </a:t>
            </a:r>
            <a:r>
              <a:rPr lang="en-US" sz="2400" cap="small" dirty="0" err="1" smtClean="0">
                <a:solidFill>
                  <a:srgbClr val="BC0000"/>
                </a:solidFill>
              </a:rPr>
              <a:t>valutare</a:t>
            </a:r>
            <a:r>
              <a:rPr lang="en-US" sz="2400" cap="small" dirty="0" smtClean="0">
                <a:solidFill>
                  <a:srgbClr val="BC0000"/>
                </a:solidFill>
              </a:rPr>
              <a:t> </a:t>
            </a:r>
            <a:r>
              <a:rPr lang="en-US" sz="2400" cap="small" dirty="0" err="1" smtClean="0">
                <a:solidFill>
                  <a:srgbClr val="BC0000"/>
                </a:solidFill>
              </a:rPr>
              <a:t>eventuali</a:t>
            </a:r>
            <a:r>
              <a:rPr lang="en-US" sz="2400" cap="small" dirty="0" smtClean="0">
                <a:solidFill>
                  <a:srgbClr val="BC0000"/>
                </a:solidFill>
              </a:rPr>
              <a:t> </a:t>
            </a:r>
            <a:r>
              <a:rPr lang="en-US" sz="2400" cap="small" dirty="0" err="1" smtClean="0">
                <a:solidFill>
                  <a:srgbClr val="BC0000"/>
                </a:solidFill>
              </a:rPr>
              <a:t>anisotropie</a:t>
            </a:r>
            <a:r>
              <a:rPr lang="en-US" sz="2400" cap="small" dirty="0" smtClean="0">
                <a:solidFill>
                  <a:srgbClr val="BC0000"/>
                </a:solidFill>
              </a:rPr>
              <a:t> </a:t>
            </a:r>
            <a:r>
              <a:rPr lang="en-US" sz="2400" cap="small" dirty="0" err="1" smtClean="0">
                <a:solidFill>
                  <a:srgbClr val="BC0000"/>
                </a:solidFill>
              </a:rPr>
              <a:t>nelle</a:t>
            </a:r>
            <a:r>
              <a:rPr lang="en-US" sz="2400" cap="small" dirty="0" smtClean="0">
                <a:solidFill>
                  <a:srgbClr val="BC0000"/>
                </a:solidFill>
              </a:rPr>
              <a:t> </a:t>
            </a:r>
            <a:r>
              <a:rPr lang="en-US" sz="2400" cap="small" dirty="0" err="1" smtClean="0">
                <a:solidFill>
                  <a:srgbClr val="BC0000"/>
                </a:solidFill>
              </a:rPr>
              <a:t>direzioni</a:t>
            </a:r>
            <a:r>
              <a:rPr lang="en-US" sz="2400" cap="small" dirty="0" smtClean="0">
                <a:solidFill>
                  <a:srgbClr val="BC0000"/>
                </a:solidFill>
              </a:rPr>
              <a:t> </a:t>
            </a:r>
            <a:r>
              <a:rPr lang="en-US" sz="2400" cap="small" dirty="0" err="1" smtClean="0">
                <a:solidFill>
                  <a:srgbClr val="BC0000"/>
                </a:solidFill>
              </a:rPr>
              <a:t>di</a:t>
            </a:r>
            <a:r>
              <a:rPr lang="en-US" sz="2400" cap="small" dirty="0" smtClean="0">
                <a:solidFill>
                  <a:srgbClr val="BC0000"/>
                </a:solidFill>
              </a:rPr>
              <a:t> </a:t>
            </a:r>
            <a:r>
              <a:rPr lang="en-US" sz="2400" cap="small" dirty="0" err="1" smtClean="0">
                <a:solidFill>
                  <a:srgbClr val="BC0000"/>
                </a:solidFill>
              </a:rPr>
              <a:t>arrivo</a:t>
            </a:r>
            <a:r>
              <a:rPr lang="en-US" sz="2400" cap="small" dirty="0" smtClean="0">
                <a:solidFill>
                  <a:srgbClr val="BC0000"/>
                </a:solidFill>
              </a:rPr>
              <a:t> </a:t>
            </a:r>
            <a:r>
              <a:rPr lang="en-US" sz="2400" cap="small" dirty="0" err="1" smtClean="0">
                <a:solidFill>
                  <a:srgbClr val="BC0000"/>
                </a:solidFill>
              </a:rPr>
              <a:t>dei</a:t>
            </a:r>
            <a:r>
              <a:rPr lang="en-US" sz="2400" cap="small" dirty="0" smtClean="0">
                <a:solidFill>
                  <a:srgbClr val="BC0000"/>
                </a:solidFill>
              </a:rPr>
              <a:t> CR  per </a:t>
            </a:r>
            <a:r>
              <a:rPr lang="en-US" sz="2400" i="1" cap="small" dirty="0" smtClean="0">
                <a:solidFill>
                  <a:srgbClr val="BC0000"/>
                </a:solidFill>
              </a:rPr>
              <a:t>E</a:t>
            </a:r>
            <a:r>
              <a:rPr lang="en-US" sz="2400" cap="small" dirty="0" smtClean="0">
                <a:solidFill>
                  <a:srgbClr val="BC0000"/>
                </a:solidFill>
              </a:rPr>
              <a:t> </a:t>
            </a:r>
            <a:r>
              <a:rPr lang="en-US" sz="2000" cap="small" dirty="0" smtClean="0">
                <a:solidFill>
                  <a:srgbClr val="BC0000"/>
                </a:solidFill>
                <a:sym typeface="Symbol"/>
              </a:rPr>
              <a:t></a:t>
            </a:r>
            <a:r>
              <a:rPr lang="en-US" sz="2400" cap="small" dirty="0" smtClean="0">
                <a:solidFill>
                  <a:srgbClr val="BC0000"/>
                </a:solidFill>
              </a:rPr>
              <a:t> </a:t>
            </a:r>
            <a:r>
              <a:rPr lang="en-US" sz="2000" cap="small" dirty="0" smtClean="0">
                <a:solidFill>
                  <a:srgbClr val="BC0000"/>
                </a:solidFill>
              </a:rPr>
              <a:t>1 </a:t>
            </a:r>
            <a:r>
              <a:rPr lang="en-US" sz="2000" cap="small" dirty="0" err="1" smtClean="0">
                <a:solidFill>
                  <a:srgbClr val="BC0000"/>
                </a:solidFill>
              </a:rPr>
              <a:t>T</a:t>
            </a:r>
            <a:r>
              <a:rPr lang="en-US" sz="2000" dirty="0" err="1" smtClean="0">
                <a:solidFill>
                  <a:srgbClr val="BC0000"/>
                </a:solidFill>
              </a:rPr>
              <a:t>e</a:t>
            </a:r>
            <a:r>
              <a:rPr lang="en-US" sz="2000" cap="small" dirty="0" err="1" smtClean="0">
                <a:solidFill>
                  <a:srgbClr val="BC0000"/>
                </a:solidFill>
              </a:rPr>
              <a:t>V</a:t>
            </a:r>
            <a:endParaRPr lang="en-US" sz="2400" dirty="0">
              <a:solidFill>
                <a:srgbClr val="BC0000"/>
              </a:solidFill>
            </a:endParaRPr>
          </a:p>
        </p:txBody>
      </p:sp>
      <p:sp>
        <p:nvSpPr>
          <p:cNvPr id="15" name="CasellaDiTesto 14"/>
          <p:cNvSpPr txBox="1"/>
          <p:nvPr/>
        </p:nvSpPr>
        <p:spPr>
          <a:xfrm>
            <a:off x="3857620" y="5429264"/>
            <a:ext cx="2071670" cy="646331"/>
          </a:xfrm>
          <a:prstGeom prst="rect">
            <a:avLst/>
          </a:prstGeom>
          <a:noFill/>
        </p:spPr>
        <p:txBody>
          <a:bodyPr wrap="square" rtlCol="0">
            <a:spAutoFit/>
          </a:bodyPr>
          <a:lstStyle/>
          <a:p>
            <a:r>
              <a:rPr lang="en-US" sz="1200" u="sng" dirty="0" smtClean="0">
                <a:solidFill>
                  <a:schemeClr val="bg2">
                    <a:lumMod val="25000"/>
                  </a:schemeClr>
                </a:solidFill>
              </a:rPr>
              <a:t>24 h  LECCE</a:t>
            </a:r>
            <a:r>
              <a:rPr lang="en-US" sz="1200" dirty="0" smtClean="0">
                <a:solidFill>
                  <a:schemeClr val="bg2">
                    <a:lumMod val="25000"/>
                  </a:schemeClr>
                </a:solidFill>
              </a:rPr>
              <a:t>  [40°, 18°]</a:t>
            </a:r>
            <a:br>
              <a:rPr lang="en-US" sz="1200" dirty="0" smtClean="0">
                <a:solidFill>
                  <a:schemeClr val="bg2">
                    <a:lumMod val="25000"/>
                  </a:schemeClr>
                </a:solidFill>
              </a:rPr>
            </a:br>
            <a:r>
              <a:rPr lang="en-US" sz="1200" dirty="0" err="1" smtClean="0">
                <a:solidFill>
                  <a:schemeClr val="bg2">
                    <a:lumMod val="25000"/>
                  </a:schemeClr>
                </a:solidFill>
              </a:rPr>
              <a:t>eventi</a:t>
            </a:r>
            <a:r>
              <a:rPr lang="en-US" sz="1200" dirty="0" smtClean="0">
                <a:solidFill>
                  <a:schemeClr val="bg2">
                    <a:lumMod val="25000"/>
                  </a:schemeClr>
                </a:solidFill>
              </a:rPr>
              <a:t> </a:t>
            </a:r>
            <a:r>
              <a:rPr lang="en-US" sz="1200" dirty="0" err="1" smtClean="0">
                <a:solidFill>
                  <a:schemeClr val="bg2">
                    <a:lumMod val="25000"/>
                  </a:schemeClr>
                </a:solidFill>
              </a:rPr>
              <a:t>simulati</a:t>
            </a:r>
            <a:r>
              <a:rPr lang="en-US" sz="1200" dirty="0" smtClean="0">
                <a:solidFill>
                  <a:schemeClr val="bg2">
                    <a:lumMod val="25000"/>
                  </a:schemeClr>
                </a:solidFill>
              </a:rPr>
              <a:t> in </a:t>
            </a:r>
            <a:r>
              <a:rPr lang="en-US" sz="1200" dirty="0" err="1" smtClean="0">
                <a:solidFill>
                  <a:schemeClr val="bg2">
                    <a:lumMod val="25000"/>
                  </a:schemeClr>
                </a:solidFill>
              </a:rPr>
              <a:t>telescopio</a:t>
            </a:r>
            <a:r>
              <a:rPr lang="en-US" sz="1200" dirty="0" smtClean="0">
                <a:solidFill>
                  <a:schemeClr val="bg2">
                    <a:lumMod val="25000"/>
                  </a:schemeClr>
                </a:solidFill>
              </a:rPr>
              <a:t> </a:t>
            </a:r>
            <a:r>
              <a:rPr lang="en-US" sz="1200" b="1" i="1" dirty="0" smtClean="0">
                <a:solidFill>
                  <a:schemeClr val="bg2">
                    <a:lumMod val="25000"/>
                  </a:schemeClr>
                </a:solidFill>
              </a:rPr>
              <a:t>d</a:t>
            </a:r>
            <a:r>
              <a:rPr lang="en-US" sz="1200" b="1" i="1" baseline="-25000" dirty="0" smtClean="0">
                <a:solidFill>
                  <a:schemeClr val="bg2">
                    <a:lumMod val="25000"/>
                  </a:schemeClr>
                </a:solidFill>
              </a:rPr>
              <a:t>12</a:t>
            </a:r>
            <a:r>
              <a:rPr lang="en-US" sz="1200" b="1" i="1" dirty="0" smtClean="0">
                <a:solidFill>
                  <a:schemeClr val="bg2">
                    <a:lumMod val="25000"/>
                  </a:schemeClr>
                </a:solidFill>
              </a:rPr>
              <a:t> </a:t>
            </a:r>
            <a:r>
              <a:rPr lang="en-US" sz="1200" b="1" i="1" dirty="0" smtClean="0">
                <a:solidFill>
                  <a:schemeClr val="bg2">
                    <a:lumMod val="25000"/>
                  </a:schemeClr>
                </a:solidFill>
                <a:sym typeface="Symbol"/>
              </a:rPr>
              <a:t></a:t>
            </a:r>
            <a:r>
              <a:rPr lang="en-US" sz="1200" b="1" i="1" dirty="0" smtClean="0">
                <a:solidFill>
                  <a:schemeClr val="bg2">
                    <a:lumMod val="25000"/>
                  </a:schemeClr>
                </a:solidFill>
              </a:rPr>
              <a:t> </a:t>
            </a:r>
            <a:r>
              <a:rPr lang="en-US" sz="1200" dirty="0" smtClean="0">
                <a:solidFill>
                  <a:schemeClr val="bg2">
                    <a:lumMod val="25000"/>
                  </a:schemeClr>
                </a:solidFill>
              </a:rPr>
              <a:t> 70 cm</a:t>
            </a:r>
            <a:endParaRPr lang="en-US" sz="12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Titolo 10"/>
          <p:cNvSpPr txBox="1">
            <a:spLocks/>
          </p:cNvSpPr>
          <p:nvPr/>
        </p:nvSpPr>
        <p:spPr>
          <a:xfrm>
            <a:off x="214314" y="915399"/>
            <a:ext cx="8001024" cy="369332"/>
          </a:xfrm>
          <a:prstGeom prst="rect">
            <a:avLst/>
          </a:prstGeom>
          <a:noFill/>
        </p:spPr>
        <p:txBody>
          <a:bodyPr vert="horz" wrap="square" lIns="91440" tIns="45720" rIns="91440" bIns="45720" rtlCol="0" anchor="ctr">
            <a:spAutoFit/>
          </a:bodyPr>
          <a:lstStyle/>
          <a:p>
            <a:pPr lvl="0">
              <a:spcBef>
                <a:spcPct val="0"/>
              </a:spcBef>
            </a:pPr>
            <a:r>
              <a:rPr lang="en-US" cap="small" dirty="0" err="1" smtClean="0">
                <a:solidFill>
                  <a:schemeClr val="bg2">
                    <a:lumMod val="25000"/>
                  </a:schemeClr>
                </a:solidFill>
                <a:latin typeface="+mj-lt"/>
                <a:ea typeface="+mj-ea"/>
                <a:cs typeface="Times New Roman" pitchFamily="18" charset="0"/>
              </a:rPr>
              <a:t>Correzioni</a:t>
            </a:r>
            <a:r>
              <a:rPr lang="en-US" cap="small" dirty="0" smtClean="0">
                <a:solidFill>
                  <a:schemeClr val="bg2">
                    <a:lumMod val="25000"/>
                  </a:schemeClr>
                </a:solidFill>
                <a:latin typeface="+mj-lt"/>
                <a:ea typeface="+mj-ea"/>
                <a:cs typeface="Times New Roman" pitchFamily="18" charset="0"/>
              </a:rPr>
              <a:t> per </a:t>
            </a:r>
            <a:r>
              <a:rPr lang="en-US" cap="small" dirty="0" err="1" smtClean="0">
                <a:solidFill>
                  <a:schemeClr val="bg2">
                    <a:lumMod val="25000"/>
                  </a:schemeClr>
                </a:solidFill>
                <a:latin typeface="+mj-lt"/>
                <a:ea typeface="+mj-ea"/>
                <a:cs typeface="Times New Roman" pitchFamily="18" charset="0"/>
              </a:rPr>
              <a:t>l</a:t>
            </a:r>
            <a:r>
              <a:rPr lang="en-US" sz="1400" cap="small" dirty="0" err="1" smtClean="0">
                <a:solidFill>
                  <a:schemeClr val="bg2">
                    <a:lumMod val="25000"/>
                  </a:schemeClr>
                </a:solidFill>
                <a:latin typeface="+mj-lt"/>
                <a:ea typeface="+mj-ea"/>
                <a:cs typeface="Times New Roman" pitchFamily="18" charset="0"/>
              </a:rPr>
              <a:t>’</a:t>
            </a:r>
            <a:r>
              <a:rPr lang="en-US" sz="1400" b="1" cap="small" dirty="0" err="1" smtClean="0">
                <a:solidFill>
                  <a:schemeClr val="bg2">
                    <a:lumMod val="25000"/>
                  </a:schemeClr>
                </a:solidFill>
                <a:latin typeface="+mj-lt"/>
                <a:ea typeface="+mj-ea"/>
                <a:cs typeface="Times New Roman" pitchFamily="18" charset="0"/>
              </a:rPr>
              <a:t>A</a:t>
            </a:r>
            <a:r>
              <a:rPr lang="en-US" b="1" cap="small" dirty="0" err="1" smtClean="0">
                <a:solidFill>
                  <a:schemeClr val="bg2">
                    <a:lumMod val="25000"/>
                  </a:schemeClr>
                </a:solidFill>
                <a:latin typeface="+mj-lt"/>
                <a:ea typeface="+mj-ea"/>
                <a:cs typeface="Times New Roman" pitchFamily="18" charset="0"/>
              </a:rPr>
              <a:t>ccettanza</a:t>
            </a:r>
            <a:r>
              <a:rPr lang="en-US"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Geometrica</a:t>
            </a:r>
            <a:r>
              <a:rPr lang="en-US" cap="small" dirty="0" smtClean="0">
                <a:solidFill>
                  <a:schemeClr val="bg2">
                    <a:lumMod val="25000"/>
                  </a:schemeClr>
                </a:solidFill>
                <a:latin typeface="+mj-lt"/>
                <a:ea typeface="+mj-ea"/>
                <a:cs typeface="Times New Roman" pitchFamily="18" charset="0"/>
              </a:rPr>
              <a:t> e </a:t>
            </a:r>
            <a:r>
              <a:rPr lang="en-US" sz="2000" cap="small" dirty="0" smtClean="0">
                <a:solidFill>
                  <a:schemeClr val="bg2">
                    <a:lumMod val="25000"/>
                  </a:schemeClr>
                </a:solidFill>
                <a:latin typeface="+mj-lt"/>
                <a:ea typeface="+mj-ea"/>
                <a:cs typeface="Times New Roman" pitchFamily="18" charset="0"/>
              </a:rPr>
              <a:t>l</a:t>
            </a:r>
            <a:r>
              <a:rPr lang="en-US" sz="1600" cap="small" dirty="0" smtClean="0">
                <a:solidFill>
                  <a:schemeClr val="bg2">
                    <a:lumMod val="25000"/>
                  </a:schemeClr>
                </a:solidFill>
                <a:latin typeface="+mj-lt"/>
                <a:ea typeface="+mj-ea"/>
                <a:cs typeface="Times New Roman" pitchFamily="18" charset="0"/>
              </a:rPr>
              <a:t>’</a:t>
            </a:r>
            <a:r>
              <a:rPr lang="en-US" sz="1600"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Esposizione</a:t>
            </a:r>
            <a:r>
              <a:rPr lang="en-US"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Temporale</a:t>
            </a:r>
            <a:r>
              <a:rPr lang="en-US" b="1"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ciascun</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telescopio</a:t>
            </a:r>
            <a:endParaRPr lang="en-US" b="1" cap="small" dirty="0" smtClean="0">
              <a:solidFill>
                <a:schemeClr val="bg2">
                  <a:lumMod val="25000"/>
                </a:schemeClr>
              </a:solidFill>
              <a:latin typeface="+mj-lt"/>
              <a:ea typeface="+mj-ea"/>
              <a:cs typeface="Times New Roman" pitchFamily="18" charset="0"/>
            </a:endParaRPr>
          </a:p>
        </p:txBody>
      </p:sp>
      <p:sp>
        <p:nvSpPr>
          <p:cNvPr id="13" name="Titolo 10"/>
          <p:cNvSpPr txBox="1">
            <a:spLocks/>
          </p:cNvSpPr>
          <p:nvPr/>
        </p:nvSpPr>
        <p:spPr>
          <a:xfrm>
            <a:off x="428596" y="214290"/>
            <a:ext cx="5429288" cy="400110"/>
          </a:xfrm>
          <a:prstGeom prst="rect">
            <a:avLst/>
          </a:prstGeom>
          <a:noFill/>
        </p:spPr>
        <p:txBody>
          <a:bodyPr vert="horz" wrap="square" lIns="91440" tIns="45720" rIns="91440" bIns="45720" rtlCol="0" anchor="ctr">
            <a:spAutoFit/>
          </a:bodyPr>
          <a:lstStyle/>
          <a:p>
            <a:pPr lvl="0">
              <a:spcBef>
                <a:spcPct val="0"/>
              </a:spcBef>
              <a:defRPr/>
            </a:pPr>
            <a:r>
              <a:rPr lang="it-IT" sz="2000" b="1" cap="small" dirty="0" smtClean="0">
                <a:solidFill>
                  <a:schemeClr val="bg2">
                    <a:lumMod val="25000"/>
                  </a:schemeClr>
                </a:solidFill>
                <a:latin typeface="Times New Roman" pitchFamily="18" charset="0"/>
                <a:cs typeface="Times New Roman" pitchFamily="18" charset="0"/>
              </a:rPr>
              <a:t>Monte Carlo : SCRAMBLING  Procedure</a:t>
            </a:r>
            <a:endPar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pic>
        <p:nvPicPr>
          <p:cNvPr id="10242" name="Picture 2"/>
          <p:cNvPicPr>
            <a:picLocks noChangeAspect="1" noChangeArrowheads="1"/>
          </p:cNvPicPr>
          <p:nvPr/>
        </p:nvPicPr>
        <p:blipFill>
          <a:blip r:embed="rId5" cstate="print"/>
          <a:srcRect/>
          <a:stretch>
            <a:fillRect/>
          </a:stretch>
        </p:blipFill>
        <p:spPr bwMode="auto">
          <a:xfrm>
            <a:off x="2500298" y="1857364"/>
            <a:ext cx="3105681" cy="1643074"/>
          </a:xfrm>
          <a:prstGeom prst="rect">
            <a:avLst/>
          </a:prstGeom>
          <a:noFill/>
          <a:ln w="9525">
            <a:noFill/>
            <a:miter lim="800000"/>
            <a:headEnd/>
            <a:tailEnd/>
          </a:ln>
          <a:effectLst/>
        </p:spPr>
      </p:pic>
      <p:sp>
        <p:nvSpPr>
          <p:cNvPr id="14" name="CasellaDiTesto 13"/>
          <p:cNvSpPr txBox="1"/>
          <p:nvPr/>
        </p:nvSpPr>
        <p:spPr>
          <a:xfrm>
            <a:off x="285720" y="1285861"/>
            <a:ext cx="7500990" cy="338554"/>
          </a:xfrm>
          <a:prstGeom prst="rect">
            <a:avLst/>
          </a:prstGeom>
          <a:noFill/>
        </p:spPr>
        <p:txBody>
          <a:bodyPr wrap="square" rtlCol="0">
            <a:spAutoFit/>
          </a:bodyPr>
          <a:lstStyle/>
          <a:p>
            <a:pPr lvl="0">
              <a:spcBef>
                <a:spcPct val="0"/>
              </a:spcBef>
            </a:pPr>
            <a:r>
              <a:rPr lang="en-US" sz="1600" cap="small" dirty="0" err="1" smtClean="0">
                <a:solidFill>
                  <a:schemeClr val="bg2">
                    <a:lumMod val="25000"/>
                  </a:schemeClr>
                </a:solidFill>
                <a:latin typeface="+mj-lt"/>
                <a:ea typeface="+mj-ea"/>
                <a:cs typeface="Times New Roman" pitchFamily="18" charset="0"/>
              </a:rPr>
              <a:t>Mappe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AITOFF </a:t>
            </a:r>
            <a:r>
              <a:rPr lang="en-US" sz="1600" cap="small" dirty="0" err="1" smtClean="0">
                <a:solidFill>
                  <a:schemeClr val="bg2">
                    <a:lumMod val="25000"/>
                  </a:schemeClr>
                </a:solidFill>
                <a:latin typeface="+mj-lt"/>
                <a:ea typeface="+mj-ea"/>
                <a:cs typeface="Times New Roman" pitchFamily="18" charset="0"/>
              </a:rPr>
              <a:t>sono</a:t>
            </a:r>
            <a:r>
              <a:rPr lang="en-US" sz="1600" cap="small" dirty="0" smtClean="0">
                <a:solidFill>
                  <a:schemeClr val="bg2">
                    <a:lumMod val="25000"/>
                  </a:schemeClr>
                </a:solidFill>
                <a:latin typeface="+mj-lt"/>
                <a:ea typeface="+mj-ea"/>
                <a:cs typeface="Times New Roman" pitchFamily="18" charset="0"/>
              </a:rPr>
              <a:t> generate in Coordinate </a:t>
            </a:r>
            <a:r>
              <a:rPr lang="en-US" sz="1600" cap="small" dirty="0" err="1" smtClean="0">
                <a:solidFill>
                  <a:schemeClr val="bg2">
                    <a:lumMod val="25000"/>
                  </a:schemeClr>
                </a:solidFill>
                <a:latin typeface="+mj-lt"/>
                <a:ea typeface="+mj-ea"/>
                <a:cs typeface="Times New Roman" pitchFamily="18" charset="0"/>
              </a:rPr>
              <a:t>Equatoriali</a:t>
            </a:r>
            <a:r>
              <a:rPr lang="en-US" sz="1600" cap="small" dirty="0" smtClean="0">
                <a:solidFill>
                  <a:schemeClr val="bg2">
                    <a:lumMod val="25000"/>
                  </a:schemeClr>
                </a:solidFill>
                <a:latin typeface="+mj-lt"/>
                <a:ea typeface="+mj-ea"/>
                <a:cs typeface="Times New Roman" pitchFamily="18" charset="0"/>
              </a:rPr>
              <a:t>    </a:t>
            </a:r>
          </a:p>
        </p:txBody>
      </p:sp>
      <p:sp>
        <p:nvSpPr>
          <p:cNvPr id="16" name="CasellaDiTesto 15"/>
          <p:cNvSpPr txBox="1"/>
          <p:nvPr/>
        </p:nvSpPr>
        <p:spPr>
          <a:xfrm>
            <a:off x="3143240" y="1661686"/>
            <a:ext cx="2428892" cy="338554"/>
          </a:xfrm>
          <a:prstGeom prst="rect">
            <a:avLst/>
          </a:prstGeom>
          <a:noFill/>
        </p:spPr>
        <p:txBody>
          <a:bodyPr wrap="square" rtlCol="0">
            <a:spAutoFit/>
          </a:bodyPr>
          <a:lstStyle/>
          <a:p>
            <a:r>
              <a:rPr lang="en-US" sz="1600" cap="small" dirty="0" err="1" smtClean="0">
                <a:solidFill>
                  <a:schemeClr val="bg2">
                    <a:lumMod val="25000"/>
                  </a:schemeClr>
                </a:solidFill>
                <a:latin typeface="+mj-lt"/>
                <a:ea typeface="+mj-ea"/>
                <a:cs typeface="Times New Roman" pitchFamily="18" charset="0"/>
              </a:rPr>
              <a:t>Eventi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Griglia</a:t>
            </a:r>
            <a:r>
              <a:rPr lang="en-US" sz="1600" cap="small" dirty="0" smtClean="0">
                <a:solidFill>
                  <a:schemeClr val="bg2">
                    <a:lumMod val="25000"/>
                  </a:schemeClr>
                </a:solidFill>
                <a:latin typeface="+mj-lt"/>
                <a:ea typeface="+mj-ea"/>
                <a:cs typeface="Times New Roman" pitchFamily="18" charset="0"/>
              </a:rPr>
              <a:t> </a:t>
            </a:r>
            <a:r>
              <a:rPr lang="en-US" sz="1400" cap="small" dirty="0" smtClean="0">
                <a:solidFill>
                  <a:schemeClr val="bg2">
                    <a:lumMod val="25000"/>
                  </a:schemeClr>
                </a:solidFill>
                <a:latin typeface="+mj-lt"/>
                <a:ea typeface="+mj-ea"/>
                <a:cs typeface="Times New Roman" pitchFamily="18" charset="0"/>
              </a:rPr>
              <a:t>3°x3°</a:t>
            </a:r>
          </a:p>
        </p:txBody>
      </p:sp>
      <p:sp>
        <p:nvSpPr>
          <p:cNvPr id="18" name="CasellaDiTesto 17"/>
          <p:cNvSpPr txBox="1"/>
          <p:nvPr/>
        </p:nvSpPr>
        <p:spPr>
          <a:xfrm>
            <a:off x="642910" y="2143116"/>
            <a:ext cx="1143008" cy="338554"/>
          </a:xfrm>
          <a:prstGeom prst="rect">
            <a:avLst/>
          </a:prstGeom>
          <a:noFill/>
        </p:spPr>
        <p:txBody>
          <a:bodyPr wrap="square" rtlCol="0">
            <a:spAutoFit/>
          </a:bodyPr>
          <a:lstStyle/>
          <a:p>
            <a:r>
              <a:rPr lang="en-US" sz="1600" cap="small" dirty="0" smtClean="0">
                <a:solidFill>
                  <a:srgbClr val="CC0000"/>
                </a:solidFill>
                <a:latin typeface="+mj-lt"/>
                <a:ea typeface="+mj-ea"/>
                <a:cs typeface="Times New Roman" pitchFamily="18" charset="0"/>
              </a:rPr>
              <a:t>DATI </a:t>
            </a:r>
            <a:r>
              <a:rPr lang="en-US" sz="1600" cap="small" dirty="0" err="1" smtClean="0">
                <a:solidFill>
                  <a:srgbClr val="CC0000"/>
                </a:solidFill>
                <a:latin typeface="+mj-lt"/>
                <a:ea typeface="+mj-ea"/>
                <a:cs typeface="Times New Roman" pitchFamily="18" charset="0"/>
              </a:rPr>
              <a:t>Grezzi</a:t>
            </a:r>
            <a:r>
              <a:rPr lang="en-US" sz="1600" cap="small" dirty="0" smtClean="0">
                <a:solidFill>
                  <a:srgbClr val="CC0000"/>
                </a:solidFill>
                <a:latin typeface="+mj-lt"/>
                <a:ea typeface="+mj-ea"/>
                <a:cs typeface="Times New Roman" pitchFamily="18" charset="0"/>
              </a:rPr>
              <a:t> </a:t>
            </a:r>
            <a:endParaRPr lang="en-US" sz="1400" cap="small" dirty="0" smtClean="0">
              <a:solidFill>
                <a:srgbClr val="CC0000"/>
              </a:solidFill>
              <a:latin typeface="+mj-lt"/>
              <a:ea typeface="+mj-ea"/>
              <a:cs typeface="Times New Roman" pitchFamily="18" charset="0"/>
            </a:endParaRPr>
          </a:p>
        </p:txBody>
      </p:sp>
      <p:sp>
        <p:nvSpPr>
          <p:cNvPr id="20" name="CasellaDiTesto 19"/>
          <p:cNvSpPr txBox="1"/>
          <p:nvPr/>
        </p:nvSpPr>
        <p:spPr>
          <a:xfrm>
            <a:off x="142876" y="3286124"/>
            <a:ext cx="2357422" cy="1077218"/>
          </a:xfrm>
          <a:prstGeom prst="rect">
            <a:avLst/>
          </a:prstGeom>
          <a:noFill/>
        </p:spPr>
        <p:txBody>
          <a:bodyPr wrap="square" rtlCol="0">
            <a:spAutoFit/>
          </a:bodyPr>
          <a:lstStyle/>
          <a:p>
            <a:r>
              <a:rPr lang="en-US" sz="1600" cap="small" dirty="0" err="1" smtClean="0">
                <a:solidFill>
                  <a:schemeClr val="bg2">
                    <a:lumMod val="25000"/>
                  </a:schemeClr>
                </a:solidFill>
                <a:latin typeface="+mj-lt"/>
                <a:ea typeface="+mj-ea"/>
                <a:cs typeface="Times New Roman" pitchFamily="18" charset="0"/>
              </a:rPr>
              <a:t>Mappe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normalizzazione</a:t>
            </a:r>
            <a:r>
              <a:rPr lang="en-US" sz="1600" cap="small" dirty="0" smtClean="0">
                <a:solidFill>
                  <a:schemeClr val="bg2">
                    <a:lumMod val="25000"/>
                  </a:schemeClr>
                </a:solidFill>
                <a:latin typeface="+mj-lt"/>
                <a:ea typeface="+mj-ea"/>
                <a:cs typeface="Times New Roman" pitchFamily="18" charset="0"/>
              </a:rPr>
              <a:t> generate con la </a:t>
            </a:r>
            <a:r>
              <a:rPr lang="en-US" sz="1600" cap="small" dirty="0" err="1" smtClean="0">
                <a:solidFill>
                  <a:schemeClr val="bg2">
                    <a:lumMod val="25000"/>
                  </a:schemeClr>
                </a:solidFill>
                <a:latin typeface="+mj-lt"/>
                <a:ea typeface="+mj-ea"/>
                <a:cs typeface="Times New Roman" pitchFamily="18" charset="0"/>
              </a:rPr>
              <a:t>Procedura</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Mescolamento</a:t>
            </a:r>
            <a:r>
              <a:rPr lang="en-US" sz="1600" cap="small" dirty="0" smtClean="0">
                <a:solidFill>
                  <a:schemeClr val="bg2">
                    <a:lumMod val="25000"/>
                  </a:schemeClr>
                </a:solidFill>
                <a:latin typeface="+mj-lt"/>
                <a:ea typeface="+mj-ea"/>
                <a:cs typeface="Times New Roman" pitchFamily="18" charset="0"/>
              </a:rPr>
              <a:t> (</a:t>
            </a:r>
            <a:r>
              <a:rPr lang="en-US" sz="1600" b="1" cap="small" dirty="0" smtClean="0">
                <a:solidFill>
                  <a:schemeClr val="accent5">
                    <a:lumMod val="75000"/>
                  </a:schemeClr>
                </a:solidFill>
                <a:latin typeface="+mj-lt"/>
                <a:ea typeface="+mj-ea"/>
                <a:cs typeface="Times New Roman" pitchFamily="18" charset="0"/>
              </a:rPr>
              <a:t>SCRAMBLING</a:t>
            </a:r>
            <a:r>
              <a:rPr lang="en-US" sz="1600" b="1" cap="small" dirty="0" smtClean="0">
                <a:solidFill>
                  <a:schemeClr val="bg2">
                    <a:lumMod val="25000"/>
                  </a:schemeClr>
                </a:solidFill>
                <a:latin typeface="+mj-lt"/>
                <a:ea typeface="+mj-ea"/>
                <a:cs typeface="Times New Roman" pitchFamily="18" charset="0"/>
              </a:rPr>
              <a:t>)</a:t>
            </a:r>
            <a:r>
              <a:rPr lang="en-US" sz="1600" b="1" cap="small" dirty="0" smtClean="0">
                <a:solidFill>
                  <a:schemeClr val="accent5">
                    <a:lumMod val="75000"/>
                  </a:schemeClr>
                </a:solidFill>
                <a:latin typeface="+mj-lt"/>
                <a:ea typeface="+mj-ea"/>
                <a:cs typeface="Times New Roman" pitchFamily="18" charset="0"/>
              </a:rPr>
              <a:t> </a:t>
            </a:r>
            <a:endParaRPr lang="en-US" sz="1400" b="1" cap="small" dirty="0" smtClean="0">
              <a:solidFill>
                <a:schemeClr val="accent5">
                  <a:lumMod val="75000"/>
                </a:schemeClr>
              </a:solidFill>
              <a:latin typeface="+mj-lt"/>
              <a:ea typeface="+mj-ea"/>
              <a:cs typeface="Times New Roman" pitchFamily="18" charset="0"/>
            </a:endParaRPr>
          </a:p>
        </p:txBody>
      </p:sp>
      <p:sp>
        <p:nvSpPr>
          <p:cNvPr id="29" name="CasellaDiTesto 28"/>
          <p:cNvSpPr txBox="1"/>
          <p:nvPr/>
        </p:nvSpPr>
        <p:spPr>
          <a:xfrm>
            <a:off x="6143636" y="4286256"/>
            <a:ext cx="1714512" cy="369332"/>
          </a:xfrm>
          <a:prstGeom prst="rect">
            <a:avLst/>
          </a:prstGeom>
          <a:noFill/>
        </p:spPr>
        <p:txBody>
          <a:bodyPr wrap="square" rtlCol="0">
            <a:spAutoFit/>
          </a:bodyPr>
          <a:lstStyle/>
          <a:p>
            <a:endParaRPr lang="en-US" dirty="0"/>
          </a:p>
        </p:txBody>
      </p:sp>
      <p:sp>
        <p:nvSpPr>
          <p:cNvPr id="30" name="CasellaDiTesto 29"/>
          <p:cNvSpPr txBox="1"/>
          <p:nvPr/>
        </p:nvSpPr>
        <p:spPr>
          <a:xfrm>
            <a:off x="3286116" y="5233586"/>
            <a:ext cx="928694" cy="338554"/>
          </a:xfrm>
          <a:prstGeom prst="rect">
            <a:avLst/>
          </a:prstGeom>
          <a:noFill/>
          <a:ln w="19050">
            <a:solidFill>
              <a:srgbClr val="BC0000"/>
            </a:solidFill>
          </a:ln>
        </p:spPr>
        <p:txBody>
          <a:bodyPr wrap="square" rtlCol="0">
            <a:spAutoFit/>
          </a:bodyPr>
          <a:lstStyle/>
          <a:p>
            <a:r>
              <a:rPr lang="en-US" sz="1600" cap="small" dirty="0" err="1" smtClean="0">
                <a:solidFill>
                  <a:srgbClr val="CC0000"/>
                </a:solidFill>
                <a:latin typeface="+mj-lt"/>
                <a:ea typeface="+mj-ea"/>
                <a:cs typeface="Times New Roman" pitchFamily="18" charset="0"/>
              </a:rPr>
              <a:t>Dati</a:t>
            </a:r>
            <a:r>
              <a:rPr lang="en-US" sz="1600" cap="small" dirty="0" smtClean="0">
                <a:solidFill>
                  <a:srgbClr val="CC0000"/>
                </a:solidFill>
                <a:latin typeface="+mj-lt"/>
                <a:ea typeface="+mj-ea"/>
                <a:cs typeface="Times New Roman" pitchFamily="18" charset="0"/>
              </a:rPr>
              <a:t> 24h</a:t>
            </a:r>
            <a:endParaRPr lang="en-US" sz="1400" cap="small" dirty="0" smtClean="0">
              <a:solidFill>
                <a:srgbClr val="CC0000"/>
              </a:solidFill>
              <a:latin typeface="+mj-lt"/>
              <a:ea typeface="+mj-ea"/>
              <a:cs typeface="Times New Roman" pitchFamily="18" charset="0"/>
            </a:endParaRPr>
          </a:p>
        </p:txBody>
      </p:sp>
      <p:pic>
        <p:nvPicPr>
          <p:cNvPr id="21" name="Picture 4" descr="C:\Users\mpaola\Desktop\PowerPoint_LENOVO\Cattura44.PNG"/>
          <p:cNvPicPr>
            <a:picLocks noChangeAspect="1" noChangeArrowheads="1"/>
          </p:cNvPicPr>
          <p:nvPr/>
        </p:nvPicPr>
        <p:blipFill>
          <a:blip r:embed="rId6"/>
          <a:srcRect l="21160" t="2622" r="10658"/>
          <a:stretch>
            <a:fillRect/>
          </a:stretch>
        </p:blipFill>
        <p:spPr bwMode="auto">
          <a:xfrm>
            <a:off x="6858016" y="3714752"/>
            <a:ext cx="1290624" cy="1652580"/>
          </a:xfrm>
          <a:prstGeom prst="rect">
            <a:avLst/>
          </a:prstGeom>
          <a:noFill/>
        </p:spPr>
      </p:pic>
      <p:sp>
        <p:nvSpPr>
          <p:cNvPr id="22" name="CasellaDiTesto 21"/>
          <p:cNvSpPr txBox="1"/>
          <p:nvPr/>
        </p:nvSpPr>
        <p:spPr>
          <a:xfrm>
            <a:off x="5572132" y="2071678"/>
            <a:ext cx="1357322" cy="861774"/>
          </a:xfrm>
          <a:prstGeom prst="rect">
            <a:avLst/>
          </a:prstGeom>
          <a:noFill/>
        </p:spPr>
        <p:txBody>
          <a:bodyPr wrap="square" rtlCol="0">
            <a:spAutoFit/>
          </a:bodyPr>
          <a:lstStyle/>
          <a:p>
            <a:pPr lvl="0"/>
            <a:r>
              <a:rPr lang="it-IT" altLang="it-IT" sz="1400" cap="small" dirty="0" smtClean="0">
                <a:solidFill>
                  <a:schemeClr val="bg2">
                    <a:lumMod val="25000"/>
                  </a:schemeClr>
                </a:solidFill>
                <a:ea typeface="Verdana" panose="020B0604030504040204" pitchFamily="34" charset="0"/>
                <a:cs typeface="Arial" panose="020B0604020202020204" pitchFamily="34" charset="0"/>
              </a:rPr>
              <a:t>Evento Vero </a:t>
            </a:r>
          </a:p>
          <a:p>
            <a:pPr lvl="0"/>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i="1" cap="small" dirty="0" smtClean="0">
                <a:solidFill>
                  <a:schemeClr val="bg2">
                    <a:lumMod val="25000"/>
                  </a:schemeClr>
                </a:solidFill>
                <a:ea typeface="Verdana" panose="020B0604030504040204" pitchFamily="34" charset="0"/>
                <a:cs typeface="Arial" panose="020B0604020202020204" pitchFamily="34" charset="0"/>
              </a:rPr>
              <a:t>ϑ</a:t>
            </a:r>
            <a:r>
              <a:rPr lang="it-IT" altLang="it-IT" i="1" baseline="-25000" dirty="0" smtClean="0">
                <a:solidFill>
                  <a:schemeClr val="bg2">
                    <a:lumMod val="25000"/>
                  </a:schemeClr>
                </a:solidFill>
                <a:ea typeface="Verdana" panose="020B0604030504040204" pitchFamily="34" charset="0"/>
                <a:cs typeface="Arial" panose="020B0604020202020204" pitchFamily="34" charset="0"/>
              </a:rPr>
              <a:t>i</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el-GR" altLang="it-IT" i="1" cap="small" dirty="0" smtClean="0">
                <a:solidFill>
                  <a:schemeClr val="bg2">
                    <a:lumMod val="25000"/>
                  </a:schemeClr>
                </a:solidFill>
                <a:ea typeface="Verdana" panose="020B0604030504040204" pitchFamily="34" charset="0"/>
                <a:cs typeface="Arial" panose="020B0604020202020204" pitchFamily="34" charset="0"/>
              </a:rPr>
              <a:t>ϕ</a:t>
            </a:r>
            <a:r>
              <a:rPr lang="it-IT" altLang="it-IT" i="1" baseline="-25000" dirty="0" smtClean="0">
                <a:solidFill>
                  <a:schemeClr val="bg2">
                    <a:lumMod val="25000"/>
                  </a:schemeClr>
                </a:solidFill>
                <a:ea typeface="Verdana" panose="020B0604030504040204" pitchFamily="34" charset="0"/>
                <a:cs typeface="Arial" panose="020B0604020202020204" pitchFamily="34" charset="0"/>
              </a:rPr>
              <a:t> i</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it-IT" altLang="it-IT" i="1" dirty="0" smtClean="0">
                <a:solidFill>
                  <a:schemeClr val="bg2">
                    <a:lumMod val="25000"/>
                  </a:schemeClr>
                </a:solidFill>
                <a:ea typeface="Verdana" panose="020B0604030504040204" pitchFamily="34" charset="0"/>
                <a:cs typeface="Arial" panose="020B0604020202020204" pitchFamily="34" charset="0"/>
              </a:rPr>
              <a:t>t</a:t>
            </a:r>
            <a:r>
              <a:rPr lang="it-IT" altLang="it-IT" i="1" baseline="-25000" dirty="0" smtClean="0">
                <a:solidFill>
                  <a:schemeClr val="bg2">
                    <a:lumMod val="25000"/>
                  </a:schemeClr>
                </a:solidFill>
                <a:ea typeface="Verdana" panose="020B0604030504040204" pitchFamily="34" charset="0"/>
                <a:cs typeface="Arial" panose="020B0604020202020204" pitchFamily="34" charset="0"/>
              </a:rPr>
              <a:t> i</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p>
          <a:p>
            <a:endParaRPr lang="en-US" dirty="0"/>
          </a:p>
        </p:txBody>
      </p:sp>
      <p:sp>
        <p:nvSpPr>
          <p:cNvPr id="23" name="Freccia a destra 22"/>
          <p:cNvSpPr/>
          <p:nvPr/>
        </p:nvSpPr>
        <p:spPr>
          <a:xfrm>
            <a:off x="6786578" y="2357430"/>
            <a:ext cx="571504" cy="285752"/>
          </a:xfrm>
          <a:prstGeom prst="rightArrow">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p:cNvSpPr txBox="1"/>
          <p:nvPr/>
        </p:nvSpPr>
        <p:spPr>
          <a:xfrm>
            <a:off x="7429552" y="1928802"/>
            <a:ext cx="1714448" cy="1077218"/>
          </a:xfrm>
          <a:prstGeom prst="rect">
            <a:avLst/>
          </a:prstGeom>
          <a:noFill/>
        </p:spPr>
        <p:txBody>
          <a:bodyPr wrap="square" rtlCol="0">
            <a:spAutoFit/>
          </a:bodyPr>
          <a:lstStyle/>
          <a:p>
            <a:pPr lvl="0"/>
            <a:r>
              <a:rPr lang="it-IT" altLang="it-IT" sz="1400" cap="small" dirty="0" smtClean="0">
                <a:solidFill>
                  <a:schemeClr val="bg2">
                    <a:lumMod val="25000"/>
                  </a:schemeClr>
                </a:solidFill>
                <a:ea typeface="Verdana" panose="020B0604030504040204" pitchFamily="34" charset="0"/>
                <a:cs typeface="Arial" panose="020B0604020202020204" pitchFamily="34" charset="0"/>
              </a:rPr>
              <a:t>Dati Grezzi in </a:t>
            </a:r>
            <a:r>
              <a:rPr lang="it-IT" altLang="it-IT" sz="1400" cap="small" dirty="0" err="1" smtClean="0">
                <a:solidFill>
                  <a:schemeClr val="bg2">
                    <a:lumMod val="25000"/>
                  </a:schemeClr>
                </a:solidFill>
                <a:ea typeface="Verdana" panose="020B0604030504040204" pitchFamily="34" charset="0"/>
                <a:cs typeface="Arial" panose="020B0604020202020204" pitchFamily="34" charset="0"/>
              </a:rPr>
              <a:t>coord</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Equatoriali </a:t>
            </a:r>
          </a:p>
          <a:p>
            <a:pPr lvl="0"/>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b="1" i="1" dirty="0" smtClean="0">
                <a:solidFill>
                  <a:schemeClr val="accent5">
                    <a:lumMod val="75000"/>
                  </a:schemeClr>
                </a:solidFill>
                <a:latin typeface="Calibri"/>
                <a:ea typeface="Verdana" panose="020B0604030504040204" pitchFamily="34" charset="0"/>
                <a:cs typeface="Arial" panose="020B0604020202020204" pitchFamily="34" charset="0"/>
              </a:rPr>
              <a:t>α</a:t>
            </a:r>
            <a:r>
              <a:rPr lang="it-IT" altLang="it-IT" b="1" i="1" baseline="-25000" dirty="0" smtClean="0">
                <a:solidFill>
                  <a:schemeClr val="bg2">
                    <a:lumMod val="25000"/>
                  </a:schemeClr>
                </a:solidFill>
                <a:latin typeface="Calibri"/>
                <a:ea typeface="Verdana" panose="020B0604030504040204" pitchFamily="34" charset="0"/>
                <a:cs typeface="Calibri"/>
              </a:rPr>
              <a:t>i</a:t>
            </a:r>
            <a:r>
              <a:rPr lang="it-IT" altLang="it-IT" b="1" i="1" dirty="0" smtClean="0">
                <a:solidFill>
                  <a:schemeClr val="bg2">
                    <a:lumMod val="25000"/>
                  </a:schemeClr>
                </a:solidFill>
                <a:ea typeface="Verdana" panose="020B0604030504040204" pitchFamily="34" charset="0"/>
                <a:cs typeface="Arial" panose="020B0604020202020204" pitchFamily="34" charset="0"/>
              </a:rPr>
              <a:t> </a:t>
            </a:r>
            <a:r>
              <a:rPr lang="it-IT" altLang="it-IT" i="1" dirty="0" smtClean="0">
                <a:solidFill>
                  <a:schemeClr val="bg2">
                    <a:lumMod val="25000"/>
                  </a:schemeClr>
                </a:solidFill>
                <a:ea typeface="Verdana" panose="020B0604030504040204" pitchFamily="34" charset="0"/>
                <a:cs typeface="Arial" panose="020B0604020202020204" pitchFamily="34" charset="0"/>
              </a:rPr>
              <a:t> </a:t>
            </a:r>
            <a:r>
              <a:rPr lang="it-IT" altLang="it-IT" i="1" cap="small" dirty="0" smtClean="0">
                <a:solidFill>
                  <a:schemeClr val="bg2">
                    <a:lumMod val="25000"/>
                  </a:schemeClr>
                </a:solidFill>
                <a:ea typeface="Verdana" panose="020B0604030504040204" pitchFamily="34" charset="0"/>
                <a:cs typeface="Arial" panose="020B0604020202020204" pitchFamily="34" charset="0"/>
              </a:rPr>
              <a:t>,</a:t>
            </a:r>
            <a:r>
              <a:rPr lang="it-IT" altLang="it-IT" i="1" cap="small" dirty="0" smtClean="0">
                <a:solidFill>
                  <a:schemeClr val="accent5">
                    <a:lumMod val="75000"/>
                  </a:schemeClr>
                </a:solidFill>
                <a:ea typeface="Verdana" panose="020B0604030504040204" pitchFamily="34" charset="0"/>
                <a:cs typeface="Arial" panose="020B0604020202020204" pitchFamily="34" charset="0"/>
              </a:rPr>
              <a:t> </a:t>
            </a:r>
            <a:r>
              <a:rPr lang="el-GR" altLang="it-IT" b="1" i="1" dirty="0" smtClean="0">
                <a:solidFill>
                  <a:schemeClr val="accent5">
                    <a:lumMod val="75000"/>
                  </a:schemeClr>
                </a:solidFill>
                <a:ea typeface="Verdana" panose="020B0604030504040204" pitchFamily="34" charset="0"/>
                <a:cs typeface="Calibri"/>
              </a:rPr>
              <a:t>δ</a:t>
            </a:r>
            <a:r>
              <a:rPr lang="it-IT" altLang="it-IT" b="1" i="1" baseline="-25000" dirty="0" smtClean="0">
                <a:solidFill>
                  <a:schemeClr val="accent5">
                    <a:lumMod val="75000"/>
                  </a:schemeClr>
                </a:solidFill>
                <a:ea typeface="Verdana" panose="020B0604030504040204" pitchFamily="34" charset="0"/>
                <a:cs typeface="Arial" panose="020B0604020202020204" pitchFamily="34" charset="0"/>
              </a:rPr>
              <a:t> i</a:t>
            </a:r>
            <a:r>
              <a:rPr lang="it-IT" altLang="it-IT" i="1" cap="small" dirty="0" smtClean="0">
                <a:solidFill>
                  <a:schemeClr val="accent5">
                    <a:lumMod val="75000"/>
                  </a:schemeClr>
                </a:solidFill>
                <a:ea typeface="Verdana" panose="020B0604030504040204" pitchFamily="34" charset="0"/>
                <a:cs typeface="Arial" panose="020B0604020202020204" pitchFamily="34" charset="0"/>
              </a:rPr>
              <a:t> </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p>
          <a:p>
            <a:endParaRPr lang="en-US" dirty="0"/>
          </a:p>
        </p:txBody>
      </p:sp>
      <p:grpSp>
        <p:nvGrpSpPr>
          <p:cNvPr id="26" name="Gruppo 25"/>
          <p:cNvGrpSpPr/>
          <p:nvPr/>
        </p:nvGrpSpPr>
        <p:grpSpPr>
          <a:xfrm>
            <a:off x="2" y="6072204"/>
            <a:ext cx="9143999" cy="785820"/>
            <a:chOff x="2" y="6072204"/>
            <a:chExt cx="9143999" cy="785820"/>
          </a:xfrm>
        </p:grpSpPr>
        <p:pic>
          <p:nvPicPr>
            <p:cNvPr id="27"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28"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31" name="Picture 2" descr="C:\Users\mpaola\Desktop\PowerPoint_LENOVO\sifb.gif"/>
            <p:cNvPicPr>
              <a:picLocks noChangeAspect="1" noChangeArrowheads="1"/>
            </p:cNvPicPr>
            <p:nvPr/>
          </p:nvPicPr>
          <p:blipFill>
            <a:blip r:embed="rId7"/>
            <a:srcRect/>
            <a:stretch>
              <a:fillRect/>
            </a:stretch>
          </p:blipFill>
          <p:spPr bwMode="auto">
            <a:xfrm>
              <a:off x="8001024" y="6091182"/>
              <a:ext cx="1071570" cy="766842"/>
            </a:xfrm>
            <a:prstGeom prst="rect">
              <a:avLst/>
            </a:prstGeom>
            <a:noFill/>
          </p:spPr>
        </p:pic>
        <p:sp>
          <p:nvSpPr>
            <p:cNvPr id="32" name="CasellaDiTesto 31"/>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srcRect/>
          <a:stretch>
            <a:fillRect/>
          </a:stretch>
        </p:blipFill>
        <p:spPr bwMode="auto">
          <a:xfrm>
            <a:off x="2500298" y="3500438"/>
            <a:ext cx="3076342" cy="1643074"/>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500298" y="1857364"/>
            <a:ext cx="3105681" cy="1643074"/>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Titolo 10"/>
          <p:cNvSpPr txBox="1">
            <a:spLocks/>
          </p:cNvSpPr>
          <p:nvPr/>
        </p:nvSpPr>
        <p:spPr>
          <a:xfrm>
            <a:off x="214314" y="915399"/>
            <a:ext cx="8001024" cy="369332"/>
          </a:xfrm>
          <a:prstGeom prst="rect">
            <a:avLst/>
          </a:prstGeom>
          <a:noFill/>
        </p:spPr>
        <p:txBody>
          <a:bodyPr vert="horz" wrap="square" lIns="91440" tIns="45720" rIns="91440" bIns="45720" rtlCol="0" anchor="ctr">
            <a:spAutoFit/>
          </a:bodyPr>
          <a:lstStyle/>
          <a:p>
            <a:pPr lvl="0">
              <a:spcBef>
                <a:spcPct val="0"/>
              </a:spcBef>
            </a:pPr>
            <a:r>
              <a:rPr lang="en-US" cap="small" dirty="0" err="1" smtClean="0">
                <a:solidFill>
                  <a:schemeClr val="bg2">
                    <a:lumMod val="25000"/>
                  </a:schemeClr>
                </a:solidFill>
                <a:latin typeface="+mj-lt"/>
                <a:ea typeface="+mj-ea"/>
                <a:cs typeface="Times New Roman" pitchFamily="18" charset="0"/>
              </a:rPr>
              <a:t>Correzioni</a:t>
            </a:r>
            <a:r>
              <a:rPr lang="en-US" cap="small" dirty="0" smtClean="0">
                <a:solidFill>
                  <a:schemeClr val="bg2">
                    <a:lumMod val="25000"/>
                  </a:schemeClr>
                </a:solidFill>
                <a:latin typeface="+mj-lt"/>
                <a:ea typeface="+mj-ea"/>
                <a:cs typeface="Times New Roman" pitchFamily="18" charset="0"/>
              </a:rPr>
              <a:t> per </a:t>
            </a:r>
            <a:r>
              <a:rPr lang="en-US" cap="small" dirty="0" err="1" smtClean="0">
                <a:solidFill>
                  <a:schemeClr val="bg2">
                    <a:lumMod val="25000"/>
                  </a:schemeClr>
                </a:solidFill>
                <a:latin typeface="+mj-lt"/>
                <a:ea typeface="+mj-ea"/>
                <a:cs typeface="Times New Roman" pitchFamily="18" charset="0"/>
              </a:rPr>
              <a:t>l</a:t>
            </a:r>
            <a:r>
              <a:rPr lang="en-US" sz="1400" cap="small" dirty="0" err="1" smtClean="0">
                <a:solidFill>
                  <a:schemeClr val="bg2">
                    <a:lumMod val="25000"/>
                  </a:schemeClr>
                </a:solidFill>
                <a:latin typeface="+mj-lt"/>
                <a:ea typeface="+mj-ea"/>
                <a:cs typeface="Times New Roman" pitchFamily="18" charset="0"/>
              </a:rPr>
              <a:t>’</a:t>
            </a:r>
            <a:r>
              <a:rPr lang="en-US" sz="1400" b="1" cap="small" dirty="0" err="1" smtClean="0">
                <a:solidFill>
                  <a:schemeClr val="bg2">
                    <a:lumMod val="25000"/>
                  </a:schemeClr>
                </a:solidFill>
                <a:latin typeface="+mj-lt"/>
                <a:ea typeface="+mj-ea"/>
                <a:cs typeface="Times New Roman" pitchFamily="18" charset="0"/>
              </a:rPr>
              <a:t>A</a:t>
            </a:r>
            <a:r>
              <a:rPr lang="en-US" b="1" cap="small" dirty="0" err="1" smtClean="0">
                <a:solidFill>
                  <a:schemeClr val="bg2">
                    <a:lumMod val="25000"/>
                  </a:schemeClr>
                </a:solidFill>
                <a:latin typeface="+mj-lt"/>
                <a:ea typeface="+mj-ea"/>
                <a:cs typeface="Times New Roman" pitchFamily="18" charset="0"/>
              </a:rPr>
              <a:t>ccettanza</a:t>
            </a:r>
            <a:r>
              <a:rPr lang="en-US"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Geometrica</a:t>
            </a:r>
            <a:r>
              <a:rPr lang="en-US" cap="small" dirty="0" smtClean="0">
                <a:solidFill>
                  <a:schemeClr val="bg2">
                    <a:lumMod val="25000"/>
                  </a:schemeClr>
                </a:solidFill>
                <a:latin typeface="+mj-lt"/>
                <a:ea typeface="+mj-ea"/>
                <a:cs typeface="Times New Roman" pitchFamily="18" charset="0"/>
              </a:rPr>
              <a:t> e </a:t>
            </a:r>
            <a:r>
              <a:rPr lang="en-US" sz="2000" cap="small" dirty="0" smtClean="0">
                <a:solidFill>
                  <a:schemeClr val="bg2">
                    <a:lumMod val="25000"/>
                  </a:schemeClr>
                </a:solidFill>
                <a:latin typeface="+mj-lt"/>
                <a:ea typeface="+mj-ea"/>
                <a:cs typeface="Times New Roman" pitchFamily="18" charset="0"/>
              </a:rPr>
              <a:t>l</a:t>
            </a:r>
            <a:r>
              <a:rPr lang="en-US" sz="1600" cap="small" dirty="0" smtClean="0">
                <a:solidFill>
                  <a:schemeClr val="bg2">
                    <a:lumMod val="25000"/>
                  </a:schemeClr>
                </a:solidFill>
                <a:latin typeface="+mj-lt"/>
                <a:ea typeface="+mj-ea"/>
                <a:cs typeface="Times New Roman" pitchFamily="18" charset="0"/>
              </a:rPr>
              <a:t>’</a:t>
            </a:r>
            <a:r>
              <a:rPr lang="en-US" sz="1600"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Esposizione</a:t>
            </a:r>
            <a:r>
              <a:rPr lang="en-US"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Temporale</a:t>
            </a:r>
            <a:r>
              <a:rPr lang="en-US" b="1"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ciascun</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telescopio</a:t>
            </a:r>
            <a:endParaRPr lang="en-US" b="1" cap="small" dirty="0" smtClean="0">
              <a:solidFill>
                <a:schemeClr val="bg2">
                  <a:lumMod val="25000"/>
                </a:schemeClr>
              </a:solidFill>
              <a:latin typeface="+mj-lt"/>
              <a:ea typeface="+mj-ea"/>
              <a:cs typeface="Times New Roman" pitchFamily="18" charset="0"/>
            </a:endParaRPr>
          </a:p>
        </p:txBody>
      </p:sp>
      <p:sp>
        <p:nvSpPr>
          <p:cNvPr id="14" name="CasellaDiTesto 13"/>
          <p:cNvSpPr txBox="1"/>
          <p:nvPr/>
        </p:nvSpPr>
        <p:spPr>
          <a:xfrm>
            <a:off x="285720" y="1285861"/>
            <a:ext cx="7500990" cy="338554"/>
          </a:xfrm>
          <a:prstGeom prst="rect">
            <a:avLst/>
          </a:prstGeom>
          <a:noFill/>
        </p:spPr>
        <p:txBody>
          <a:bodyPr wrap="square" rtlCol="0">
            <a:spAutoFit/>
          </a:bodyPr>
          <a:lstStyle/>
          <a:p>
            <a:pPr lvl="0">
              <a:spcBef>
                <a:spcPct val="0"/>
              </a:spcBef>
            </a:pPr>
            <a:r>
              <a:rPr lang="en-US" sz="1600" cap="small" dirty="0" err="1" smtClean="0">
                <a:solidFill>
                  <a:schemeClr val="bg2">
                    <a:lumMod val="25000"/>
                  </a:schemeClr>
                </a:solidFill>
                <a:latin typeface="+mj-lt"/>
                <a:ea typeface="+mj-ea"/>
                <a:cs typeface="Times New Roman" pitchFamily="18" charset="0"/>
              </a:rPr>
              <a:t>Mappe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AITOFF </a:t>
            </a:r>
            <a:r>
              <a:rPr lang="en-US" sz="1600" cap="small" dirty="0" err="1" smtClean="0">
                <a:solidFill>
                  <a:schemeClr val="bg2">
                    <a:lumMod val="25000"/>
                  </a:schemeClr>
                </a:solidFill>
                <a:latin typeface="+mj-lt"/>
                <a:ea typeface="+mj-ea"/>
                <a:cs typeface="Times New Roman" pitchFamily="18" charset="0"/>
              </a:rPr>
              <a:t>sono</a:t>
            </a:r>
            <a:r>
              <a:rPr lang="en-US" sz="1600" cap="small" dirty="0" smtClean="0">
                <a:solidFill>
                  <a:schemeClr val="bg2">
                    <a:lumMod val="25000"/>
                  </a:schemeClr>
                </a:solidFill>
                <a:latin typeface="+mj-lt"/>
                <a:ea typeface="+mj-ea"/>
                <a:cs typeface="Times New Roman" pitchFamily="18" charset="0"/>
              </a:rPr>
              <a:t> generate in Coordinate </a:t>
            </a:r>
            <a:r>
              <a:rPr lang="en-US" sz="1600" cap="small" dirty="0" err="1" smtClean="0">
                <a:solidFill>
                  <a:schemeClr val="bg2">
                    <a:lumMod val="25000"/>
                  </a:schemeClr>
                </a:solidFill>
                <a:latin typeface="+mj-lt"/>
                <a:ea typeface="+mj-ea"/>
                <a:cs typeface="Times New Roman" pitchFamily="18" charset="0"/>
              </a:rPr>
              <a:t>Equatoriali</a:t>
            </a:r>
            <a:r>
              <a:rPr lang="en-US" sz="1600" cap="small" dirty="0" smtClean="0">
                <a:solidFill>
                  <a:schemeClr val="bg2">
                    <a:lumMod val="25000"/>
                  </a:schemeClr>
                </a:solidFill>
                <a:latin typeface="+mj-lt"/>
                <a:ea typeface="+mj-ea"/>
                <a:cs typeface="Times New Roman" pitchFamily="18" charset="0"/>
              </a:rPr>
              <a:t>    </a:t>
            </a:r>
          </a:p>
        </p:txBody>
      </p:sp>
      <p:sp>
        <p:nvSpPr>
          <p:cNvPr id="16" name="CasellaDiTesto 15"/>
          <p:cNvSpPr txBox="1"/>
          <p:nvPr/>
        </p:nvSpPr>
        <p:spPr>
          <a:xfrm>
            <a:off x="3143240" y="1661686"/>
            <a:ext cx="2428892" cy="338554"/>
          </a:xfrm>
          <a:prstGeom prst="rect">
            <a:avLst/>
          </a:prstGeom>
          <a:noFill/>
        </p:spPr>
        <p:txBody>
          <a:bodyPr wrap="square" rtlCol="0">
            <a:spAutoFit/>
          </a:bodyPr>
          <a:lstStyle/>
          <a:p>
            <a:r>
              <a:rPr lang="en-US" sz="1600" cap="small" dirty="0" err="1" smtClean="0">
                <a:solidFill>
                  <a:schemeClr val="bg2">
                    <a:lumMod val="25000"/>
                  </a:schemeClr>
                </a:solidFill>
                <a:latin typeface="+mj-lt"/>
                <a:ea typeface="+mj-ea"/>
                <a:cs typeface="Times New Roman" pitchFamily="18" charset="0"/>
              </a:rPr>
              <a:t>Eventi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Griglia</a:t>
            </a:r>
            <a:r>
              <a:rPr lang="en-US" sz="1600" cap="small" dirty="0" smtClean="0">
                <a:solidFill>
                  <a:schemeClr val="bg2">
                    <a:lumMod val="25000"/>
                  </a:schemeClr>
                </a:solidFill>
                <a:latin typeface="+mj-lt"/>
                <a:ea typeface="+mj-ea"/>
                <a:cs typeface="Times New Roman" pitchFamily="18" charset="0"/>
              </a:rPr>
              <a:t> </a:t>
            </a:r>
            <a:r>
              <a:rPr lang="en-US" sz="1400" cap="small" dirty="0" smtClean="0">
                <a:solidFill>
                  <a:schemeClr val="bg2">
                    <a:lumMod val="25000"/>
                  </a:schemeClr>
                </a:solidFill>
                <a:latin typeface="+mj-lt"/>
                <a:ea typeface="+mj-ea"/>
                <a:cs typeface="Times New Roman" pitchFamily="18" charset="0"/>
              </a:rPr>
              <a:t>3°x3°</a:t>
            </a:r>
          </a:p>
        </p:txBody>
      </p:sp>
      <p:sp>
        <p:nvSpPr>
          <p:cNvPr id="18" name="CasellaDiTesto 17"/>
          <p:cNvSpPr txBox="1"/>
          <p:nvPr/>
        </p:nvSpPr>
        <p:spPr>
          <a:xfrm>
            <a:off x="642910" y="2143116"/>
            <a:ext cx="1143008" cy="338554"/>
          </a:xfrm>
          <a:prstGeom prst="rect">
            <a:avLst/>
          </a:prstGeom>
          <a:noFill/>
        </p:spPr>
        <p:txBody>
          <a:bodyPr wrap="square" rtlCol="0">
            <a:spAutoFit/>
          </a:bodyPr>
          <a:lstStyle/>
          <a:p>
            <a:r>
              <a:rPr lang="en-US" sz="1600" cap="small" dirty="0" smtClean="0">
                <a:solidFill>
                  <a:srgbClr val="CC0000"/>
                </a:solidFill>
                <a:latin typeface="+mj-lt"/>
                <a:ea typeface="+mj-ea"/>
                <a:cs typeface="Times New Roman" pitchFamily="18" charset="0"/>
              </a:rPr>
              <a:t>DATI </a:t>
            </a:r>
            <a:r>
              <a:rPr lang="en-US" sz="1600" cap="small" dirty="0" err="1" smtClean="0">
                <a:solidFill>
                  <a:srgbClr val="CC0000"/>
                </a:solidFill>
                <a:latin typeface="+mj-lt"/>
                <a:ea typeface="+mj-ea"/>
                <a:cs typeface="Times New Roman" pitchFamily="18" charset="0"/>
              </a:rPr>
              <a:t>Grezzi</a:t>
            </a:r>
            <a:r>
              <a:rPr lang="en-US" sz="1600" cap="small" dirty="0" smtClean="0">
                <a:solidFill>
                  <a:srgbClr val="CC0000"/>
                </a:solidFill>
                <a:latin typeface="+mj-lt"/>
                <a:ea typeface="+mj-ea"/>
                <a:cs typeface="Times New Roman" pitchFamily="18" charset="0"/>
              </a:rPr>
              <a:t> </a:t>
            </a:r>
            <a:endParaRPr lang="en-US" sz="1400" cap="small" dirty="0" smtClean="0">
              <a:solidFill>
                <a:srgbClr val="CC0000"/>
              </a:solidFill>
              <a:latin typeface="+mj-lt"/>
              <a:ea typeface="+mj-ea"/>
              <a:cs typeface="Times New Roman" pitchFamily="18" charset="0"/>
            </a:endParaRPr>
          </a:p>
        </p:txBody>
      </p:sp>
      <p:sp>
        <p:nvSpPr>
          <p:cNvPr id="20" name="CasellaDiTesto 19"/>
          <p:cNvSpPr txBox="1"/>
          <p:nvPr/>
        </p:nvSpPr>
        <p:spPr>
          <a:xfrm>
            <a:off x="142876" y="3286124"/>
            <a:ext cx="2357422" cy="1077218"/>
          </a:xfrm>
          <a:prstGeom prst="rect">
            <a:avLst/>
          </a:prstGeom>
          <a:noFill/>
        </p:spPr>
        <p:txBody>
          <a:bodyPr wrap="square" rtlCol="0">
            <a:spAutoFit/>
          </a:bodyPr>
          <a:lstStyle/>
          <a:p>
            <a:r>
              <a:rPr lang="en-US" sz="1600" cap="small" dirty="0" err="1" smtClean="0">
                <a:solidFill>
                  <a:schemeClr val="bg2">
                    <a:lumMod val="25000"/>
                  </a:schemeClr>
                </a:solidFill>
                <a:latin typeface="+mj-lt"/>
                <a:ea typeface="+mj-ea"/>
                <a:cs typeface="Times New Roman" pitchFamily="18" charset="0"/>
              </a:rPr>
              <a:t>Mappe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normalizzazione</a:t>
            </a:r>
            <a:r>
              <a:rPr lang="en-US" sz="1600" cap="small" dirty="0" smtClean="0">
                <a:solidFill>
                  <a:schemeClr val="bg2">
                    <a:lumMod val="25000"/>
                  </a:schemeClr>
                </a:solidFill>
                <a:latin typeface="+mj-lt"/>
                <a:ea typeface="+mj-ea"/>
                <a:cs typeface="Times New Roman" pitchFamily="18" charset="0"/>
              </a:rPr>
              <a:t> generate con la </a:t>
            </a:r>
            <a:r>
              <a:rPr lang="en-US" sz="1600" cap="small" dirty="0" err="1" smtClean="0">
                <a:solidFill>
                  <a:schemeClr val="bg2">
                    <a:lumMod val="25000"/>
                  </a:schemeClr>
                </a:solidFill>
                <a:latin typeface="+mj-lt"/>
                <a:ea typeface="+mj-ea"/>
                <a:cs typeface="Times New Roman" pitchFamily="18" charset="0"/>
              </a:rPr>
              <a:t>Procedura</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Mescolamento</a:t>
            </a:r>
            <a:r>
              <a:rPr lang="en-US" sz="1600" cap="small" dirty="0" smtClean="0">
                <a:solidFill>
                  <a:schemeClr val="bg2">
                    <a:lumMod val="25000"/>
                  </a:schemeClr>
                </a:solidFill>
                <a:latin typeface="+mj-lt"/>
                <a:ea typeface="+mj-ea"/>
                <a:cs typeface="Times New Roman" pitchFamily="18" charset="0"/>
              </a:rPr>
              <a:t> (</a:t>
            </a:r>
            <a:r>
              <a:rPr lang="en-US" sz="1600" b="1" cap="small" dirty="0" smtClean="0">
                <a:solidFill>
                  <a:schemeClr val="accent5">
                    <a:lumMod val="75000"/>
                  </a:schemeClr>
                </a:solidFill>
                <a:latin typeface="+mj-lt"/>
                <a:ea typeface="+mj-ea"/>
                <a:cs typeface="Times New Roman" pitchFamily="18" charset="0"/>
              </a:rPr>
              <a:t>SCRAMBLING</a:t>
            </a:r>
            <a:r>
              <a:rPr lang="en-US" sz="1600" b="1" cap="small" dirty="0" smtClean="0">
                <a:solidFill>
                  <a:schemeClr val="bg2">
                    <a:lumMod val="25000"/>
                  </a:schemeClr>
                </a:solidFill>
                <a:latin typeface="+mj-lt"/>
                <a:ea typeface="+mj-ea"/>
                <a:cs typeface="Times New Roman" pitchFamily="18" charset="0"/>
              </a:rPr>
              <a:t>) </a:t>
            </a:r>
            <a:endParaRPr lang="en-US" sz="1400" b="1" cap="small" dirty="0" smtClean="0">
              <a:solidFill>
                <a:schemeClr val="bg2">
                  <a:lumMod val="25000"/>
                </a:schemeClr>
              </a:solidFill>
              <a:latin typeface="+mj-lt"/>
              <a:ea typeface="+mj-ea"/>
              <a:cs typeface="Times New Roman" pitchFamily="18" charset="0"/>
            </a:endParaRPr>
          </a:p>
        </p:txBody>
      </p:sp>
      <p:grpSp>
        <p:nvGrpSpPr>
          <p:cNvPr id="2" name="Gruppo 25"/>
          <p:cNvGrpSpPr/>
          <p:nvPr/>
        </p:nvGrpSpPr>
        <p:grpSpPr>
          <a:xfrm>
            <a:off x="5643570" y="4000504"/>
            <a:ext cx="3143272" cy="1000132"/>
            <a:chOff x="5357818" y="4000504"/>
            <a:chExt cx="3143272" cy="1000132"/>
          </a:xfrm>
        </p:grpSpPr>
        <p:sp>
          <p:nvSpPr>
            <p:cNvPr id="22" name="CasellaDiTesto 21"/>
            <p:cNvSpPr txBox="1"/>
            <p:nvPr/>
          </p:nvSpPr>
          <p:spPr>
            <a:xfrm>
              <a:off x="7143768" y="4000504"/>
              <a:ext cx="1357322" cy="861774"/>
            </a:xfrm>
            <a:prstGeom prst="rect">
              <a:avLst/>
            </a:prstGeom>
            <a:noFill/>
          </p:spPr>
          <p:txBody>
            <a:bodyPr wrap="square" rtlCol="0">
              <a:spAutoFit/>
            </a:bodyPr>
            <a:lstStyle/>
            <a:p>
              <a:pPr lvl="0"/>
              <a:r>
                <a:rPr lang="en-US" sz="1400" u="sng" dirty="0" smtClean="0">
                  <a:solidFill>
                    <a:schemeClr val="bg2">
                      <a:lumMod val="25000"/>
                    </a:schemeClr>
                  </a:solidFill>
                  <a:cs typeface="Times New Roman" pitchFamily="18" charset="0"/>
                </a:rPr>
                <a:t>SCRAMBLING </a:t>
              </a:r>
            </a:p>
            <a:p>
              <a:pPr lvl="0"/>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b="1" i="1" cap="small" dirty="0" smtClean="0">
                  <a:solidFill>
                    <a:srgbClr val="CC0000"/>
                  </a:solidFill>
                  <a:ea typeface="Verdana" panose="020B0604030504040204" pitchFamily="34" charset="0"/>
                  <a:cs typeface="Arial" panose="020B0604020202020204" pitchFamily="34" charset="0"/>
                </a:rPr>
                <a:t>ϑ</a:t>
              </a:r>
              <a:r>
                <a:rPr lang="it-IT" altLang="it-IT" b="1" i="1" baseline="-25000" dirty="0" smtClean="0">
                  <a:solidFill>
                    <a:srgbClr val="CC0000"/>
                  </a:solidFill>
                  <a:ea typeface="Verdana" panose="020B0604030504040204" pitchFamily="34" charset="0"/>
                  <a:cs typeface="Arial" panose="020B0604020202020204" pitchFamily="34" charset="0"/>
                </a:rPr>
                <a:t>j</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el-GR" altLang="it-IT" b="1" i="1" cap="small" dirty="0" smtClean="0">
                  <a:solidFill>
                    <a:srgbClr val="CC0000"/>
                  </a:solidFill>
                  <a:ea typeface="Verdana" panose="020B0604030504040204" pitchFamily="34" charset="0"/>
                  <a:cs typeface="Arial" panose="020B0604020202020204" pitchFamily="34" charset="0"/>
                </a:rPr>
                <a:t>ϕ</a:t>
              </a:r>
              <a:r>
                <a:rPr lang="it-IT" altLang="it-IT" b="1" i="1" baseline="-25000" dirty="0" smtClean="0">
                  <a:solidFill>
                    <a:srgbClr val="CC0000"/>
                  </a:solidFill>
                  <a:ea typeface="Verdana" panose="020B0604030504040204" pitchFamily="34" charset="0"/>
                  <a:cs typeface="Arial" panose="020B0604020202020204" pitchFamily="34" charset="0"/>
                </a:rPr>
                <a:t> j</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it-IT" altLang="it-IT" b="1" i="1" dirty="0" smtClean="0">
                  <a:solidFill>
                    <a:schemeClr val="accent5">
                      <a:lumMod val="75000"/>
                    </a:schemeClr>
                  </a:solidFill>
                  <a:ea typeface="Verdana" panose="020B0604030504040204" pitchFamily="34" charset="0"/>
                  <a:cs typeface="Arial" panose="020B0604020202020204" pitchFamily="34" charset="0"/>
                </a:rPr>
                <a:t>t</a:t>
              </a:r>
              <a:r>
                <a:rPr lang="it-IT" altLang="it-IT" i="1" baseline="-25000" dirty="0" smtClean="0">
                  <a:solidFill>
                    <a:schemeClr val="accent5">
                      <a:lumMod val="75000"/>
                    </a:schemeClr>
                  </a:solidFill>
                  <a:ea typeface="Verdana" panose="020B0604030504040204" pitchFamily="34" charset="0"/>
                  <a:cs typeface="Arial" panose="020B0604020202020204" pitchFamily="34" charset="0"/>
                </a:rPr>
                <a:t> i</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p>
            <a:p>
              <a:endParaRPr lang="en-US" dirty="0"/>
            </a:p>
          </p:txBody>
        </p:sp>
        <p:sp>
          <p:nvSpPr>
            <p:cNvPr id="23" name="CasellaDiTesto 22"/>
            <p:cNvSpPr txBox="1"/>
            <p:nvPr/>
          </p:nvSpPr>
          <p:spPr>
            <a:xfrm>
              <a:off x="5357818" y="4000504"/>
              <a:ext cx="1357322" cy="861774"/>
            </a:xfrm>
            <a:prstGeom prst="rect">
              <a:avLst/>
            </a:prstGeom>
            <a:noFill/>
          </p:spPr>
          <p:txBody>
            <a:bodyPr wrap="square" rtlCol="0">
              <a:spAutoFit/>
            </a:bodyPr>
            <a:lstStyle/>
            <a:p>
              <a:pPr lvl="0"/>
              <a:r>
                <a:rPr lang="it-IT" altLang="it-IT" sz="1400" cap="small" dirty="0" smtClean="0">
                  <a:solidFill>
                    <a:schemeClr val="bg2">
                      <a:lumMod val="25000"/>
                    </a:schemeClr>
                  </a:solidFill>
                  <a:ea typeface="Verdana" panose="020B0604030504040204" pitchFamily="34" charset="0"/>
                  <a:cs typeface="Arial" panose="020B0604020202020204" pitchFamily="34" charset="0"/>
                </a:rPr>
                <a:t>Evento Vero </a:t>
              </a:r>
            </a:p>
            <a:p>
              <a:pPr lvl="0"/>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i="1" cap="small" dirty="0" smtClean="0">
                  <a:solidFill>
                    <a:schemeClr val="bg2">
                      <a:lumMod val="25000"/>
                    </a:schemeClr>
                  </a:solidFill>
                  <a:ea typeface="Verdana" panose="020B0604030504040204" pitchFamily="34" charset="0"/>
                  <a:cs typeface="Arial" panose="020B0604020202020204" pitchFamily="34" charset="0"/>
                </a:rPr>
                <a:t>ϑ</a:t>
              </a:r>
              <a:r>
                <a:rPr lang="it-IT" altLang="it-IT" i="1" baseline="-25000" dirty="0" smtClean="0">
                  <a:solidFill>
                    <a:schemeClr val="bg2">
                      <a:lumMod val="25000"/>
                    </a:schemeClr>
                  </a:solidFill>
                  <a:ea typeface="Verdana" panose="020B0604030504040204" pitchFamily="34" charset="0"/>
                  <a:cs typeface="Arial" panose="020B0604020202020204" pitchFamily="34" charset="0"/>
                </a:rPr>
                <a:t>i</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el-GR" altLang="it-IT" i="1" cap="small" dirty="0" smtClean="0">
                  <a:solidFill>
                    <a:schemeClr val="bg2">
                      <a:lumMod val="25000"/>
                    </a:schemeClr>
                  </a:solidFill>
                  <a:ea typeface="Verdana" panose="020B0604030504040204" pitchFamily="34" charset="0"/>
                  <a:cs typeface="Arial" panose="020B0604020202020204" pitchFamily="34" charset="0"/>
                </a:rPr>
                <a:t>ϕ</a:t>
              </a:r>
              <a:r>
                <a:rPr lang="it-IT" altLang="it-IT" i="1" baseline="-25000" dirty="0" smtClean="0">
                  <a:solidFill>
                    <a:schemeClr val="bg2">
                      <a:lumMod val="25000"/>
                    </a:schemeClr>
                  </a:solidFill>
                  <a:ea typeface="Verdana" panose="020B0604030504040204" pitchFamily="34" charset="0"/>
                  <a:cs typeface="Arial" panose="020B0604020202020204" pitchFamily="34" charset="0"/>
                </a:rPr>
                <a:t> i</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it-IT" altLang="it-IT" b="1" i="1" dirty="0" smtClean="0">
                  <a:solidFill>
                    <a:schemeClr val="accent5">
                      <a:lumMod val="75000"/>
                    </a:schemeClr>
                  </a:solidFill>
                  <a:ea typeface="Verdana" panose="020B0604030504040204" pitchFamily="34" charset="0"/>
                  <a:cs typeface="Arial" panose="020B0604020202020204" pitchFamily="34" charset="0"/>
                </a:rPr>
                <a:t>t</a:t>
              </a:r>
              <a:r>
                <a:rPr lang="it-IT" altLang="it-IT" i="1" baseline="-25000" dirty="0" smtClean="0">
                  <a:solidFill>
                    <a:schemeClr val="accent5">
                      <a:lumMod val="75000"/>
                    </a:schemeClr>
                  </a:solidFill>
                  <a:ea typeface="Verdana" panose="020B0604030504040204" pitchFamily="34" charset="0"/>
                  <a:cs typeface="Arial" panose="020B0604020202020204" pitchFamily="34" charset="0"/>
                </a:rPr>
                <a:t> i</a:t>
              </a:r>
              <a:r>
                <a:rPr lang="it-IT" altLang="it-IT" i="1" cap="small" dirty="0" smtClean="0">
                  <a:solidFill>
                    <a:schemeClr val="accent5">
                      <a:lumMod val="75000"/>
                    </a:schemeClr>
                  </a:solidFill>
                  <a:ea typeface="Verdana" panose="020B0604030504040204" pitchFamily="34" charset="0"/>
                  <a:cs typeface="Arial" panose="020B0604020202020204" pitchFamily="34" charset="0"/>
                </a:rPr>
                <a:t>)</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p>
            <a:p>
              <a:endParaRPr lang="en-US" dirty="0"/>
            </a:p>
          </p:txBody>
        </p:sp>
        <p:sp>
          <p:nvSpPr>
            <p:cNvPr id="24" name="Freccia circolare a sinistra 23"/>
            <p:cNvSpPr/>
            <p:nvPr/>
          </p:nvSpPr>
          <p:spPr>
            <a:xfrm rot="5400000" flipV="1">
              <a:off x="7036611" y="3821909"/>
              <a:ext cx="428628" cy="1928826"/>
            </a:xfrm>
            <a:prstGeom prst="curvedLeftArrow">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asellaDiTesto 24"/>
          <p:cNvSpPr txBox="1"/>
          <p:nvPr/>
        </p:nvSpPr>
        <p:spPr>
          <a:xfrm>
            <a:off x="6215074" y="1928802"/>
            <a:ext cx="2286016" cy="1323439"/>
          </a:xfrm>
          <a:prstGeom prst="rect">
            <a:avLst/>
          </a:prstGeom>
          <a:noFill/>
        </p:spPr>
        <p:txBody>
          <a:bodyPr wrap="square" rtlCol="0">
            <a:spAutoFit/>
          </a:bodyPr>
          <a:lstStyle/>
          <a:p>
            <a:r>
              <a:rPr lang="en-US" sz="1600" u="sng" cap="small" dirty="0" smtClean="0">
                <a:solidFill>
                  <a:schemeClr val="bg2">
                    <a:lumMod val="25000"/>
                  </a:schemeClr>
                </a:solidFill>
                <a:latin typeface="+mj-lt"/>
                <a:ea typeface="+mj-ea"/>
                <a:cs typeface="Times New Roman" pitchFamily="18" charset="0"/>
              </a:rPr>
              <a:t>24 h</a:t>
            </a:r>
          </a:p>
          <a:p>
            <a:r>
              <a:rPr lang="en-US" sz="1600" cap="small" dirty="0" smtClean="0">
                <a:solidFill>
                  <a:schemeClr val="bg2">
                    <a:lumMod val="25000"/>
                  </a:schemeClr>
                </a:solidFill>
                <a:latin typeface="+mj-lt"/>
                <a:ea typeface="+mj-ea"/>
                <a:cs typeface="Times New Roman" pitchFamily="18" charset="0"/>
              </a:rPr>
              <a:t>Per </a:t>
            </a:r>
            <a:r>
              <a:rPr lang="en-US" sz="1600" cap="small" dirty="0" err="1" smtClean="0">
                <a:solidFill>
                  <a:schemeClr val="bg2">
                    <a:lumMod val="25000"/>
                  </a:schemeClr>
                </a:solidFill>
                <a:latin typeface="+mj-lt"/>
                <a:ea typeface="+mj-ea"/>
                <a:cs typeface="Times New Roman" pitchFamily="18" charset="0"/>
              </a:rPr>
              <a:t>ogni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evento</a:t>
            </a:r>
            <a:r>
              <a:rPr lang="en-US" sz="1600" cap="small" dirty="0" smtClean="0">
                <a:solidFill>
                  <a:schemeClr val="bg2">
                    <a:lumMod val="25000"/>
                  </a:schemeClr>
                </a:solidFill>
                <a:latin typeface="+mj-lt"/>
                <a:ea typeface="+mj-ea"/>
                <a:cs typeface="Times New Roman" pitchFamily="18" charset="0"/>
              </a:rPr>
              <a:t> </a:t>
            </a:r>
            <a:r>
              <a:rPr lang="en-US" sz="1600" b="1" i="1" cap="small" dirty="0" smtClean="0">
                <a:solidFill>
                  <a:srgbClr val="CC0000"/>
                </a:solidFill>
                <a:latin typeface="+mj-lt"/>
                <a:ea typeface="+mj-ea"/>
                <a:cs typeface="Times New Roman" pitchFamily="18" charset="0"/>
              </a:rPr>
              <a:t>REALE</a:t>
            </a:r>
            <a:r>
              <a:rPr lang="en-US" sz="1600" b="1" i="1" cap="small" dirty="0" smtClean="0">
                <a:solidFill>
                  <a:schemeClr val="bg2">
                    <a:lumMod val="25000"/>
                  </a:schemeClr>
                </a:solidFill>
                <a:latin typeface="+mj-lt"/>
                <a:ea typeface="+mj-ea"/>
                <a:cs typeface="Times New Roman" pitchFamily="18" charset="0"/>
              </a:rPr>
              <a:t> </a:t>
            </a:r>
            <a:r>
              <a:rPr lang="en-US" sz="1600" cap="small" dirty="0" smtClean="0">
                <a:solidFill>
                  <a:schemeClr val="bg2">
                    <a:lumMod val="25000"/>
                  </a:schemeClr>
                </a:solidFill>
                <a:latin typeface="+mj-lt"/>
                <a:ea typeface="+mj-ea"/>
                <a:cs typeface="Times New Roman" pitchFamily="18" charset="0"/>
              </a:rPr>
              <a:t> </a:t>
            </a:r>
          </a:p>
          <a:p>
            <a:r>
              <a:rPr lang="en-US" sz="1600" cap="small" dirty="0" smtClean="0">
                <a:solidFill>
                  <a:schemeClr val="bg2">
                    <a:lumMod val="25000"/>
                  </a:schemeClr>
                </a:solidFill>
                <a:latin typeface="+mj-lt"/>
                <a:ea typeface="+mj-ea"/>
                <a:cs typeface="Times New Roman" pitchFamily="18" charset="0"/>
              </a:rPr>
              <a:t>N </a:t>
            </a:r>
            <a:r>
              <a:rPr lang="en-US" sz="1600" cap="small" dirty="0" err="1" smtClean="0">
                <a:solidFill>
                  <a:schemeClr val="bg2">
                    <a:lumMod val="25000"/>
                  </a:schemeClr>
                </a:solidFill>
                <a:latin typeface="+mj-lt"/>
                <a:ea typeface="+mj-ea"/>
                <a:cs typeface="Times New Roman" pitchFamily="18" charset="0"/>
              </a:rPr>
              <a:t>eventi</a:t>
            </a:r>
            <a:r>
              <a:rPr lang="en-US" sz="1600" cap="small" dirty="0" smtClean="0">
                <a:solidFill>
                  <a:schemeClr val="bg2">
                    <a:lumMod val="25000"/>
                  </a:schemeClr>
                </a:solidFill>
                <a:latin typeface="+mj-lt"/>
                <a:ea typeface="+mj-ea"/>
                <a:cs typeface="Times New Roman" pitchFamily="18" charset="0"/>
              </a:rPr>
              <a:t> </a:t>
            </a:r>
            <a:r>
              <a:rPr lang="en-US" sz="1600" b="1" i="1" cap="small" dirty="0" smtClean="0">
                <a:solidFill>
                  <a:schemeClr val="accent5">
                    <a:lumMod val="75000"/>
                  </a:schemeClr>
                </a:solidFill>
                <a:latin typeface="+mj-lt"/>
                <a:ea typeface="+mj-ea"/>
                <a:cs typeface="Times New Roman" pitchFamily="18" charset="0"/>
              </a:rPr>
              <a:t>SCRAMBLING</a:t>
            </a:r>
            <a:r>
              <a:rPr lang="en-US" sz="1600" b="1" i="1" cap="small" dirty="0" smtClean="0">
                <a:solidFill>
                  <a:schemeClr val="bg2">
                    <a:lumMod val="25000"/>
                  </a:schemeClr>
                </a:solidFill>
                <a:latin typeface="+mj-lt"/>
                <a:ea typeface="+mj-ea"/>
                <a:cs typeface="Times New Roman" pitchFamily="18" charset="0"/>
              </a:rPr>
              <a:t> </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sono</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generati</a:t>
            </a:r>
            <a:r>
              <a:rPr lang="en-US" sz="1600" cap="small" dirty="0" smtClean="0">
                <a:solidFill>
                  <a:schemeClr val="bg2">
                    <a:lumMod val="25000"/>
                  </a:schemeClr>
                </a:solidFill>
                <a:latin typeface="+mj-lt"/>
                <a:ea typeface="+mj-ea"/>
                <a:cs typeface="Times New Roman" pitchFamily="18" charset="0"/>
              </a:rPr>
              <a:t> in </a:t>
            </a:r>
            <a:r>
              <a:rPr lang="en-US" sz="1600" cap="small" dirty="0" err="1" smtClean="0">
                <a:solidFill>
                  <a:schemeClr val="bg2">
                    <a:lumMod val="25000"/>
                  </a:schemeClr>
                </a:solidFill>
                <a:latin typeface="+mj-lt"/>
                <a:ea typeface="+mj-ea"/>
                <a:cs typeface="Times New Roman" pitchFamily="18" charset="0"/>
              </a:rPr>
              <a:t>campione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24 ore</a:t>
            </a:r>
            <a:endParaRPr lang="en-US" sz="1400" cap="small" dirty="0" smtClean="0">
              <a:solidFill>
                <a:schemeClr val="bg2">
                  <a:lumMod val="25000"/>
                </a:schemeClr>
              </a:solidFill>
              <a:latin typeface="+mj-lt"/>
              <a:ea typeface="+mj-ea"/>
              <a:cs typeface="Times New Roman" pitchFamily="18" charset="0"/>
            </a:endParaRPr>
          </a:p>
        </p:txBody>
      </p:sp>
      <p:sp>
        <p:nvSpPr>
          <p:cNvPr id="28" name="CasellaDiTesto 27"/>
          <p:cNvSpPr txBox="1"/>
          <p:nvPr/>
        </p:nvSpPr>
        <p:spPr>
          <a:xfrm>
            <a:off x="142844" y="4643446"/>
            <a:ext cx="2786082" cy="584775"/>
          </a:xfrm>
          <a:prstGeom prst="rect">
            <a:avLst/>
          </a:prstGeom>
          <a:noFill/>
        </p:spPr>
        <p:txBody>
          <a:bodyPr wrap="square" rtlCol="0">
            <a:spAutoFit/>
          </a:bodyPr>
          <a:lstStyle/>
          <a:p>
            <a:r>
              <a:rPr lang="en-US" sz="1600" cap="small" dirty="0" err="1" smtClean="0">
                <a:solidFill>
                  <a:schemeClr val="bg2">
                    <a:lumMod val="25000"/>
                  </a:schemeClr>
                </a:solidFill>
                <a:latin typeface="+mj-lt"/>
                <a:ea typeface="+mj-ea"/>
                <a:cs typeface="Times New Roman" pitchFamily="18" charset="0"/>
              </a:rPr>
              <a:t>dati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grezzi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sono</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normalizzati</a:t>
            </a:r>
            <a:r>
              <a:rPr lang="en-US" sz="1600" cap="small" dirty="0" smtClean="0">
                <a:solidFill>
                  <a:schemeClr val="bg2">
                    <a:lumMod val="25000"/>
                  </a:schemeClr>
                </a:solidFill>
                <a:latin typeface="+mj-lt"/>
                <a:ea typeface="+mj-ea"/>
                <a:cs typeface="Times New Roman" pitchFamily="18" charset="0"/>
              </a:rPr>
              <a:t> per la </a:t>
            </a:r>
            <a:r>
              <a:rPr lang="en-US" sz="1600" cap="small" dirty="0" err="1" smtClean="0">
                <a:solidFill>
                  <a:schemeClr val="bg2">
                    <a:lumMod val="25000"/>
                  </a:schemeClr>
                </a:solidFill>
                <a:latin typeface="+mj-lt"/>
                <a:ea typeface="+mj-ea"/>
                <a:cs typeface="Times New Roman" pitchFamily="18" charset="0"/>
              </a:rPr>
              <a:t>mappa</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scrambling</a:t>
            </a:r>
            <a:r>
              <a:rPr lang="en-US" sz="1600" b="1" cap="small" dirty="0" smtClean="0">
                <a:solidFill>
                  <a:schemeClr val="accent5">
                    <a:lumMod val="75000"/>
                  </a:schemeClr>
                </a:solidFill>
                <a:latin typeface="+mj-lt"/>
                <a:ea typeface="+mj-ea"/>
                <a:cs typeface="Times New Roman" pitchFamily="18" charset="0"/>
              </a:rPr>
              <a:t> </a:t>
            </a:r>
            <a:endParaRPr lang="en-US" sz="1400" b="1" cap="small" dirty="0" smtClean="0">
              <a:solidFill>
                <a:schemeClr val="accent5">
                  <a:lumMod val="75000"/>
                </a:schemeClr>
              </a:solidFill>
              <a:latin typeface="+mj-lt"/>
              <a:ea typeface="+mj-ea"/>
              <a:cs typeface="Times New Roman" pitchFamily="18" charset="0"/>
            </a:endParaRPr>
          </a:p>
        </p:txBody>
      </p:sp>
      <p:grpSp>
        <p:nvGrpSpPr>
          <p:cNvPr id="31" name="Gruppo 30"/>
          <p:cNvGrpSpPr/>
          <p:nvPr/>
        </p:nvGrpSpPr>
        <p:grpSpPr>
          <a:xfrm>
            <a:off x="5857884" y="3214686"/>
            <a:ext cx="3000396" cy="614424"/>
            <a:chOff x="5857884" y="4643446"/>
            <a:chExt cx="3000396" cy="614424"/>
          </a:xfrm>
        </p:grpSpPr>
        <p:grpSp>
          <p:nvGrpSpPr>
            <p:cNvPr id="30" name="Gruppo 29"/>
            <p:cNvGrpSpPr/>
            <p:nvPr/>
          </p:nvGrpSpPr>
          <p:grpSpPr>
            <a:xfrm>
              <a:off x="5857884" y="4857760"/>
              <a:ext cx="3000396" cy="400110"/>
              <a:chOff x="5857884" y="4857760"/>
              <a:chExt cx="3000396" cy="400110"/>
            </a:xfrm>
          </p:grpSpPr>
          <p:sp>
            <p:nvSpPr>
              <p:cNvPr id="27" name="CasellaDiTesto 26"/>
              <p:cNvSpPr txBox="1"/>
              <p:nvPr/>
            </p:nvSpPr>
            <p:spPr>
              <a:xfrm>
                <a:off x="7929586" y="4907173"/>
                <a:ext cx="928694" cy="307777"/>
              </a:xfrm>
              <a:prstGeom prst="rect">
                <a:avLst/>
              </a:prstGeom>
              <a:noFill/>
            </p:spPr>
            <p:txBody>
              <a:bodyPr wrap="square" rtlCol="0">
                <a:spAutoFit/>
              </a:bodyPr>
              <a:lstStyle/>
              <a:p>
                <a:r>
                  <a:rPr lang="en-US" sz="1400" cap="small" dirty="0" smtClean="0">
                    <a:solidFill>
                      <a:schemeClr val="bg2">
                        <a:lumMod val="25000"/>
                      </a:schemeClr>
                    </a:solidFill>
                    <a:ea typeface="+mj-ea"/>
                    <a:cs typeface="Times New Roman" pitchFamily="18" charset="0"/>
                  </a:rPr>
                  <a:t>N = 20</a:t>
                </a:r>
              </a:p>
            </p:txBody>
          </p:sp>
          <p:sp>
            <p:nvSpPr>
              <p:cNvPr id="26" name="CasellaDiTesto 25"/>
              <p:cNvSpPr txBox="1"/>
              <p:nvPr/>
            </p:nvSpPr>
            <p:spPr>
              <a:xfrm>
                <a:off x="5857884" y="4857760"/>
                <a:ext cx="1857388" cy="400110"/>
              </a:xfrm>
              <a:prstGeom prst="rect">
                <a:avLst/>
              </a:prstGeom>
              <a:noFill/>
            </p:spPr>
            <p:txBody>
              <a:bodyPr wrap="square" rtlCol="0">
                <a:spAutoFit/>
              </a:bodyPr>
              <a:lstStyle/>
              <a:p>
                <a:r>
                  <a:rPr lang="it-IT" altLang="it-IT" sz="2000" b="1" i="1" dirty="0" smtClean="0">
                    <a:solidFill>
                      <a:schemeClr val="bg2">
                        <a:lumMod val="25000"/>
                      </a:schemeClr>
                    </a:solidFill>
                    <a:ea typeface="Verdana" panose="020B0604030504040204" pitchFamily="34" charset="0"/>
                    <a:cs typeface="Arial" panose="020B0604020202020204" pitchFamily="34" charset="0"/>
                  </a:rPr>
                  <a:t>t</a:t>
                </a:r>
                <a:r>
                  <a:rPr lang="it-IT" altLang="it-IT" sz="2000" i="1" baseline="-25000" dirty="0" smtClean="0">
                    <a:solidFill>
                      <a:schemeClr val="bg2">
                        <a:lumMod val="25000"/>
                      </a:schemeClr>
                    </a:solidFill>
                    <a:ea typeface="Verdana" panose="020B0604030504040204" pitchFamily="34" charset="0"/>
                    <a:cs typeface="Arial" panose="020B0604020202020204" pitchFamily="34" charset="0"/>
                  </a:rPr>
                  <a:t> i </a:t>
                </a:r>
                <a:r>
                  <a:rPr lang="it-IT" altLang="it-IT" sz="2000" baseline="-25000" dirty="0" smtClean="0">
                    <a:solidFill>
                      <a:schemeClr val="bg2">
                        <a:lumMod val="25000"/>
                      </a:schemeClr>
                    </a:solidFill>
                    <a:ea typeface="Verdana" panose="020B0604030504040204" pitchFamily="34" charset="0"/>
                    <a:cs typeface="Arial" panose="020B0604020202020204" pitchFamily="34" charset="0"/>
                  </a:rPr>
                  <a:t>, </a:t>
                </a:r>
                <a:r>
                  <a:rPr lang="it-IT" altLang="it-IT" sz="2000" b="1" i="1" dirty="0" smtClean="0">
                    <a:solidFill>
                      <a:schemeClr val="bg2">
                        <a:lumMod val="25000"/>
                      </a:schemeClr>
                    </a:solidFill>
                    <a:ea typeface="Verdana" panose="020B0604030504040204" pitchFamily="34" charset="0"/>
                    <a:cs typeface="Arial" panose="020B0604020202020204" pitchFamily="34" charset="0"/>
                  </a:rPr>
                  <a:t>t</a:t>
                </a:r>
                <a:r>
                  <a:rPr lang="it-IT" altLang="it-IT" sz="2000" i="1" baseline="-25000" dirty="0" smtClean="0">
                    <a:solidFill>
                      <a:schemeClr val="bg2">
                        <a:lumMod val="25000"/>
                      </a:schemeClr>
                    </a:solidFill>
                    <a:ea typeface="Verdana" panose="020B0604030504040204" pitchFamily="34" charset="0"/>
                    <a:cs typeface="Arial" panose="020B0604020202020204" pitchFamily="34" charset="0"/>
                  </a:rPr>
                  <a:t> j </a:t>
                </a:r>
                <a:r>
                  <a:rPr lang="it-IT" altLang="it-IT" dirty="0" smtClean="0">
                    <a:solidFill>
                      <a:schemeClr val="bg2">
                        <a:lumMod val="25000"/>
                      </a:schemeClr>
                    </a:solidFill>
                    <a:latin typeface="Calibri"/>
                    <a:ea typeface="Verdana" panose="020B0604030504040204" pitchFamily="34" charset="0"/>
                    <a:cs typeface="Calibri"/>
                  </a:rPr>
                  <a:t> [ 0 , 24] h</a:t>
                </a:r>
                <a:endParaRPr lang="en-US" dirty="0"/>
              </a:p>
            </p:txBody>
          </p:sp>
        </p:grpSp>
        <p:sp>
          <p:nvSpPr>
            <p:cNvPr id="29" name="Rettangolo 28"/>
            <p:cNvSpPr/>
            <p:nvPr/>
          </p:nvSpPr>
          <p:spPr>
            <a:xfrm>
              <a:off x="6357950" y="4643446"/>
              <a:ext cx="285752" cy="33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uppo 34"/>
          <p:cNvGrpSpPr/>
          <p:nvPr/>
        </p:nvGrpSpPr>
        <p:grpSpPr>
          <a:xfrm>
            <a:off x="5500694" y="5072074"/>
            <a:ext cx="3500462" cy="1077218"/>
            <a:chOff x="5500662" y="4852112"/>
            <a:chExt cx="3500462" cy="1077218"/>
          </a:xfrm>
        </p:grpSpPr>
        <p:sp>
          <p:nvSpPr>
            <p:cNvPr id="32" name="CasellaDiTesto 31"/>
            <p:cNvSpPr txBox="1"/>
            <p:nvPr/>
          </p:nvSpPr>
          <p:spPr>
            <a:xfrm>
              <a:off x="7215206" y="4852112"/>
              <a:ext cx="1785918" cy="1077218"/>
            </a:xfrm>
            <a:prstGeom prst="rect">
              <a:avLst/>
            </a:prstGeom>
            <a:noFill/>
          </p:spPr>
          <p:txBody>
            <a:bodyPr wrap="square" rtlCol="0">
              <a:spAutoFit/>
            </a:bodyPr>
            <a:lstStyle/>
            <a:p>
              <a:pPr lvl="0"/>
              <a:r>
                <a:rPr lang="it-IT" altLang="it-IT" sz="1400" cap="small" dirty="0" smtClean="0">
                  <a:solidFill>
                    <a:schemeClr val="bg2">
                      <a:lumMod val="25000"/>
                    </a:schemeClr>
                  </a:solidFill>
                  <a:ea typeface="Verdana" panose="020B0604030504040204" pitchFamily="34" charset="0"/>
                  <a:cs typeface="Arial" panose="020B0604020202020204" pitchFamily="34" charset="0"/>
                </a:rPr>
                <a:t>in </a:t>
              </a:r>
              <a:r>
                <a:rPr lang="it-IT" altLang="it-IT" sz="1400" cap="small" dirty="0" err="1" smtClean="0">
                  <a:solidFill>
                    <a:schemeClr val="bg2">
                      <a:lumMod val="25000"/>
                    </a:schemeClr>
                  </a:solidFill>
                  <a:ea typeface="Verdana" panose="020B0604030504040204" pitchFamily="34" charset="0"/>
                  <a:cs typeface="Arial" panose="020B0604020202020204" pitchFamily="34" charset="0"/>
                </a:rPr>
                <a:t>coord</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Equatoriali</a:t>
              </a:r>
            </a:p>
            <a:p>
              <a:pPr lvl="0"/>
              <a:r>
                <a:rPr lang="it-IT" altLang="it-IT" sz="1400" cap="small" dirty="0" smtClean="0">
                  <a:solidFill>
                    <a:schemeClr val="bg2">
                      <a:lumMod val="25000"/>
                    </a:schemeClr>
                  </a:solidFill>
                  <a:ea typeface="Verdana" panose="020B0604030504040204" pitchFamily="34" charset="0"/>
                  <a:cs typeface="Arial" panose="020B0604020202020204" pitchFamily="34" charset="0"/>
                </a:rPr>
                <a:t> </a:t>
              </a:r>
            </a:p>
            <a:p>
              <a:pPr lvl="0"/>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b="1" i="1" dirty="0" smtClean="0">
                  <a:solidFill>
                    <a:srgbClr val="CC0000"/>
                  </a:solidFill>
                  <a:latin typeface="Calibri"/>
                  <a:ea typeface="Verdana" panose="020B0604030504040204" pitchFamily="34" charset="0"/>
                  <a:cs typeface="Arial" panose="020B0604020202020204" pitchFamily="34" charset="0"/>
                </a:rPr>
                <a:t>α</a:t>
              </a:r>
              <a:r>
                <a:rPr lang="it-IT" altLang="it-IT" b="1" i="1" baseline="30000" dirty="0" err="1" smtClean="0">
                  <a:solidFill>
                    <a:srgbClr val="CC0000"/>
                  </a:solidFill>
                  <a:latin typeface="Calibri"/>
                  <a:ea typeface="Verdana" panose="020B0604030504040204" pitchFamily="34" charset="0"/>
                  <a:cs typeface="Arial" panose="020B0604020202020204" pitchFamily="34" charset="0"/>
                </a:rPr>
                <a:t>*</a:t>
              </a:r>
              <a:r>
                <a:rPr lang="it-IT" altLang="it-IT" b="1" i="1" baseline="-25000" dirty="0" err="1" smtClean="0">
                  <a:solidFill>
                    <a:srgbClr val="CC0000"/>
                  </a:solidFill>
                  <a:latin typeface="Calibri"/>
                  <a:ea typeface="Verdana" panose="020B0604030504040204" pitchFamily="34" charset="0"/>
                  <a:cs typeface="Calibri"/>
                </a:rPr>
                <a:t>i</a:t>
              </a:r>
              <a:r>
                <a:rPr lang="it-IT" altLang="it-IT" b="1" i="1" dirty="0" smtClean="0">
                  <a:solidFill>
                    <a:schemeClr val="accent5">
                      <a:lumMod val="75000"/>
                    </a:schemeClr>
                  </a:solidFill>
                  <a:ea typeface="Verdana" panose="020B0604030504040204" pitchFamily="34" charset="0"/>
                  <a:cs typeface="Arial" panose="020B0604020202020204" pitchFamily="34" charset="0"/>
                </a:rPr>
                <a:t>  </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b="1" i="1" dirty="0" smtClean="0">
                  <a:solidFill>
                    <a:srgbClr val="CC0000"/>
                  </a:solidFill>
                  <a:ea typeface="Verdana" panose="020B0604030504040204" pitchFamily="34" charset="0"/>
                  <a:cs typeface="Calibri"/>
                </a:rPr>
                <a:t>δ</a:t>
              </a:r>
              <a:r>
                <a:rPr lang="it-IT" altLang="it-IT" b="1" i="1" baseline="30000" dirty="0" smtClean="0">
                  <a:solidFill>
                    <a:srgbClr val="CC0000"/>
                  </a:solidFill>
                  <a:ea typeface="Verdana" panose="020B0604030504040204" pitchFamily="34" charset="0"/>
                  <a:cs typeface="Arial" panose="020B0604020202020204" pitchFamily="34" charset="0"/>
                </a:rPr>
                <a:t>*</a:t>
              </a:r>
              <a:r>
                <a:rPr lang="it-IT" altLang="it-IT" b="1" i="1" baseline="-25000" dirty="0" smtClean="0">
                  <a:solidFill>
                    <a:srgbClr val="CC0000"/>
                  </a:solidFill>
                  <a:ea typeface="Verdana" panose="020B0604030504040204" pitchFamily="34" charset="0"/>
                  <a:cs typeface="Arial" panose="020B0604020202020204" pitchFamily="34" charset="0"/>
                </a:rPr>
                <a:t> i</a:t>
              </a:r>
              <a:r>
                <a:rPr lang="it-IT" altLang="it-IT" i="1" cap="small" dirty="0" smtClean="0">
                  <a:solidFill>
                    <a:srgbClr val="CC0000"/>
                  </a:solidFill>
                  <a:ea typeface="Verdana" panose="020B0604030504040204" pitchFamily="34" charset="0"/>
                  <a:cs typeface="Arial" panose="020B0604020202020204" pitchFamily="34" charset="0"/>
                </a:rPr>
                <a:t> </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p>
            <a:p>
              <a:endParaRPr lang="en-US" dirty="0"/>
            </a:p>
          </p:txBody>
        </p:sp>
        <p:sp>
          <p:nvSpPr>
            <p:cNvPr id="33" name="Rettangolo 32"/>
            <p:cNvSpPr/>
            <p:nvPr/>
          </p:nvSpPr>
          <p:spPr>
            <a:xfrm>
              <a:off x="5500662" y="5286388"/>
              <a:ext cx="1313180" cy="369332"/>
            </a:xfrm>
            <a:prstGeom prst="rect">
              <a:avLst/>
            </a:prstGeom>
          </p:spPr>
          <p:txBody>
            <a:bodyPr wrap="none">
              <a:spAutoFit/>
            </a:bodyPr>
            <a:lstStyle/>
            <a:p>
              <a:pPr lvl="0"/>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b="1" i="1" cap="small" dirty="0" smtClean="0">
                  <a:solidFill>
                    <a:srgbClr val="CC0000"/>
                  </a:solidFill>
                  <a:ea typeface="Verdana" panose="020B0604030504040204" pitchFamily="34" charset="0"/>
                  <a:cs typeface="Arial" panose="020B0604020202020204" pitchFamily="34" charset="0"/>
                </a:rPr>
                <a:t>ϑ</a:t>
              </a:r>
              <a:r>
                <a:rPr lang="it-IT" altLang="it-IT" b="1" i="1" baseline="-25000" dirty="0" smtClean="0">
                  <a:solidFill>
                    <a:srgbClr val="CC0000"/>
                  </a:solidFill>
                  <a:ea typeface="Verdana" panose="020B0604030504040204" pitchFamily="34" charset="0"/>
                  <a:cs typeface="Arial" panose="020B0604020202020204" pitchFamily="34" charset="0"/>
                </a:rPr>
                <a:t>j</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el-GR" altLang="it-IT" b="1" i="1" cap="small" dirty="0" smtClean="0">
                  <a:solidFill>
                    <a:srgbClr val="CC0000"/>
                  </a:solidFill>
                  <a:ea typeface="Verdana" panose="020B0604030504040204" pitchFamily="34" charset="0"/>
                  <a:cs typeface="Arial" panose="020B0604020202020204" pitchFamily="34" charset="0"/>
                </a:rPr>
                <a:t>ϕ</a:t>
              </a:r>
              <a:r>
                <a:rPr lang="it-IT" altLang="it-IT" b="1" i="1" baseline="-25000" dirty="0" smtClean="0">
                  <a:solidFill>
                    <a:srgbClr val="CC0000"/>
                  </a:solidFill>
                  <a:ea typeface="Verdana" panose="020B0604030504040204" pitchFamily="34" charset="0"/>
                  <a:cs typeface="Arial" panose="020B0604020202020204" pitchFamily="34" charset="0"/>
                </a:rPr>
                <a:t> j</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it-IT" altLang="it-IT" b="1" i="1" dirty="0" smtClean="0">
                  <a:solidFill>
                    <a:schemeClr val="accent5">
                      <a:lumMod val="75000"/>
                    </a:schemeClr>
                  </a:solidFill>
                  <a:ea typeface="Verdana" panose="020B0604030504040204" pitchFamily="34" charset="0"/>
                  <a:cs typeface="Arial" panose="020B0604020202020204" pitchFamily="34" charset="0"/>
                </a:rPr>
                <a:t>t</a:t>
              </a:r>
              <a:r>
                <a:rPr lang="it-IT" altLang="it-IT" i="1" baseline="-25000" dirty="0" smtClean="0">
                  <a:solidFill>
                    <a:schemeClr val="accent5">
                      <a:lumMod val="75000"/>
                    </a:schemeClr>
                  </a:solidFill>
                  <a:ea typeface="Verdana" panose="020B0604030504040204" pitchFamily="34" charset="0"/>
                  <a:cs typeface="Arial" panose="020B0604020202020204" pitchFamily="34" charset="0"/>
                </a:rPr>
                <a:t> i</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p>
          </p:txBody>
        </p:sp>
        <p:sp>
          <p:nvSpPr>
            <p:cNvPr id="34" name="Freccia a destra 33"/>
            <p:cNvSpPr/>
            <p:nvPr/>
          </p:nvSpPr>
          <p:spPr>
            <a:xfrm>
              <a:off x="6786578" y="5357826"/>
              <a:ext cx="428628" cy="214314"/>
            </a:xfrm>
            <a:prstGeom prst="rightArrow">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uppo 35"/>
          <p:cNvGrpSpPr/>
          <p:nvPr/>
        </p:nvGrpSpPr>
        <p:grpSpPr>
          <a:xfrm>
            <a:off x="2" y="6072204"/>
            <a:ext cx="9143999" cy="785820"/>
            <a:chOff x="2" y="6072204"/>
            <a:chExt cx="9143999" cy="785820"/>
          </a:xfrm>
        </p:grpSpPr>
        <p:pic>
          <p:nvPicPr>
            <p:cNvPr id="37" name="Picture 2"/>
            <p:cNvPicPr>
              <a:picLocks noChangeAspect="1" noChangeArrowheads="1"/>
            </p:cNvPicPr>
            <p:nvPr/>
          </p:nvPicPr>
          <p:blipFill>
            <a:blip r:embed="rId5"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38"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39" name="Picture 2" descr="C:\Users\mpaola\Desktop\PowerPoint_LENOVO\sifb.gif"/>
            <p:cNvPicPr>
              <a:picLocks noChangeAspect="1" noChangeArrowheads="1"/>
            </p:cNvPicPr>
            <p:nvPr/>
          </p:nvPicPr>
          <p:blipFill>
            <a:blip r:embed="rId7"/>
            <a:srcRect/>
            <a:stretch>
              <a:fillRect/>
            </a:stretch>
          </p:blipFill>
          <p:spPr bwMode="auto">
            <a:xfrm>
              <a:off x="8001024" y="6091182"/>
              <a:ext cx="1071570" cy="766842"/>
            </a:xfrm>
            <a:prstGeom prst="rect">
              <a:avLst/>
            </a:prstGeom>
            <a:noFill/>
          </p:spPr>
        </p:pic>
        <p:sp>
          <p:nvSpPr>
            <p:cNvPr id="40" name="CasellaDiTesto 39"/>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41" name="Titolo 10"/>
          <p:cNvSpPr txBox="1">
            <a:spLocks/>
          </p:cNvSpPr>
          <p:nvPr/>
        </p:nvSpPr>
        <p:spPr>
          <a:xfrm>
            <a:off x="428596" y="214290"/>
            <a:ext cx="5429288" cy="400110"/>
          </a:xfrm>
          <a:prstGeom prst="rect">
            <a:avLst/>
          </a:prstGeom>
          <a:noFill/>
        </p:spPr>
        <p:txBody>
          <a:bodyPr vert="horz" wrap="square" lIns="91440" tIns="45720" rIns="91440" bIns="45720" rtlCol="0" anchor="ctr">
            <a:spAutoFit/>
          </a:bodyPr>
          <a:lstStyle/>
          <a:p>
            <a:pPr lvl="0">
              <a:spcBef>
                <a:spcPct val="0"/>
              </a:spcBef>
              <a:defRPr/>
            </a:pPr>
            <a:r>
              <a:rPr lang="it-IT" sz="2000" b="1" cap="small" dirty="0" smtClean="0">
                <a:solidFill>
                  <a:schemeClr val="bg2">
                    <a:lumMod val="25000"/>
                  </a:schemeClr>
                </a:solidFill>
                <a:latin typeface="Times New Roman" pitchFamily="18" charset="0"/>
                <a:cs typeface="Times New Roman" pitchFamily="18" charset="0"/>
              </a:rPr>
              <a:t>Monte Carlo : SCRAMBLING  Procedure</a:t>
            </a:r>
            <a:endPar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Titolo 10"/>
          <p:cNvSpPr txBox="1">
            <a:spLocks/>
          </p:cNvSpPr>
          <p:nvPr/>
        </p:nvSpPr>
        <p:spPr>
          <a:xfrm>
            <a:off x="214314" y="915399"/>
            <a:ext cx="8001024" cy="369332"/>
          </a:xfrm>
          <a:prstGeom prst="rect">
            <a:avLst/>
          </a:prstGeom>
          <a:noFill/>
        </p:spPr>
        <p:txBody>
          <a:bodyPr vert="horz" wrap="square" lIns="91440" tIns="45720" rIns="91440" bIns="45720" rtlCol="0" anchor="ctr">
            <a:spAutoFit/>
          </a:bodyPr>
          <a:lstStyle/>
          <a:p>
            <a:pPr lvl="0">
              <a:spcBef>
                <a:spcPct val="0"/>
              </a:spcBef>
            </a:pPr>
            <a:r>
              <a:rPr lang="en-US" cap="small" dirty="0" err="1" smtClean="0">
                <a:solidFill>
                  <a:schemeClr val="bg2">
                    <a:lumMod val="25000"/>
                  </a:schemeClr>
                </a:solidFill>
                <a:latin typeface="+mj-lt"/>
                <a:ea typeface="+mj-ea"/>
                <a:cs typeface="Times New Roman" pitchFamily="18" charset="0"/>
              </a:rPr>
              <a:t>Correzioni</a:t>
            </a:r>
            <a:r>
              <a:rPr lang="en-US" cap="small" dirty="0" smtClean="0">
                <a:solidFill>
                  <a:schemeClr val="bg2">
                    <a:lumMod val="25000"/>
                  </a:schemeClr>
                </a:solidFill>
                <a:latin typeface="+mj-lt"/>
                <a:ea typeface="+mj-ea"/>
                <a:cs typeface="Times New Roman" pitchFamily="18" charset="0"/>
              </a:rPr>
              <a:t> per </a:t>
            </a:r>
            <a:r>
              <a:rPr lang="en-US" cap="small" dirty="0" err="1" smtClean="0">
                <a:solidFill>
                  <a:schemeClr val="bg2">
                    <a:lumMod val="25000"/>
                  </a:schemeClr>
                </a:solidFill>
                <a:latin typeface="+mj-lt"/>
                <a:ea typeface="+mj-ea"/>
                <a:cs typeface="Times New Roman" pitchFamily="18" charset="0"/>
              </a:rPr>
              <a:t>l</a:t>
            </a:r>
            <a:r>
              <a:rPr lang="en-US" sz="1400" cap="small" dirty="0" err="1" smtClean="0">
                <a:solidFill>
                  <a:schemeClr val="bg2">
                    <a:lumMod val="25000"/>
                  </a:schemeClr>
                </a:solidFill>
                <a:latin typeface="+mj-lt"/>
                <a:ea typeface="+mj-ea"/>
                <a:cs typeface="Times New Roman" pitchFamily="18" charset="0"/>
              </a:rPr>
              <a:t>’</a:t>
            </a:r>
            <a:r>
              <a:rPr lang="en-US" sz="1400" b="1" cap="small" dirty="0" err="1" smtClean="0">
                <a:solidFill>
                  <a:schemeClr val="bg2">
                    <a:lumMod val="25000"/>
                  </a:schemeClr>
                </a:solidFill>
                <a:latin typeface="+mj-lt"/>
                <a:ea typeface="+mj-ea"/>
                <a:cs typeface="Times New Roman" pitchFamily="18" charset="0"/>
              </a:rPr>
              <a:t>A</a:t>
            </a:r>
            <a:r>
              <a:rPr lang="en-US" b="1" cap="small" dirty="0" err="1" smtClean="0">
                <a:solidFill>
                  <a:schemeClr val="bg2">
                    <a:lumMod val="25000"/>
                  </a:schemeClr>
                </a:solidFill>
                <a:latin typeface="+mj-lt"/>
                <a:ea typeface="+mj-ea"/>
                <a:cs typeface="Times New Roman" pitchFamily="18" charset="0"/>
              </a:rPr>
              <a:t>ccettanza</a:t>
            </a:r>
            <a:r>
              <a:rPr lang="en-US"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Geometrica</a:t>
            </a:r>
            <a:r>
              <a:rPr lang="en-US" cap="small" dirty="0" smtClean="0">
                <a:solidFill>
                  <a:schemeClr val="bg2">
                    <a:lumMod val="25000"/>
                  </a:schemeClr>
                </a:solidFill>
                <a:latin typeface="+mj-lt"/>
                <a:ea typeface="+mj-ea"/>
                <a:cs typeface="Times New Roman" pitchFamily="18" charset="0"/>
              </a:rPr>
              <a:t> e </a:t>
            </a:r>
            <a:r>
              <a:rPr lang="en-US" sz="2000" cap="small" dirty="0" smtClean="0">
                <a:solidFill>
                  <a:schemeClr val="bg2">
                    <a:lumMod val="25000"/>
                  </a:schemeClr>
                </a:solidFill>
                <a:latin typeface="+mj-lt"/>
                <a:ea typeface="+mj-ea"/>
                <a:cs typeface="Times New Roman" pitchFamily="18" charset="0"/>
              </a:rPr>
              <a:t>l</a:t>
            </a:r>
            <a:r>
              <a:rPr lang="en-US" sz="1600" cap="small" dirty="0" smtClean="0">
                <a:solidFill>
                  <a:schemeClr val="bg2">
                    <a:lumMod val="25000"/>
                  </a:schemeClr>
                </a:solidFill>
                <a:latin typeface="+mj-lt"/>
                <a:ea typeface="+mj-ea"/>
                <a:cs typeface="Times New Roman" pitchFamily="18" charset="0"/>
              </a:rPr>
              <a:t>’</a:t>
            </a:r>
            <a:r>
              <a:rPr lang="en-US" sz="1600"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Esposizione</a:t>
            </a:r>
            <a:r>
              <a:rPr lang="en-US" b="1" cap="small" dirty="0" smtClean="0">
                <a:solidFill>
                  <a:schemeClr val="bg2">
                    <a:lumMod val="25000"/>
                  </a:schemeClr>
                </a:solidFill>
                <a:latin typeface="+mj-lt"/>
                <a:ea typeface="+mj-ea"/>
                <a:cs typeface="Times New Roman" pitchFamily="18" charset="0"/>
              </a:rPr>
              <a:t> </a:t>
            </a:r>
            <a:r>
              <a:rPr lang="en-US" b="1" cap="small" dirty="0" err="1" smtClean="0">
                <a:solidFill>
                  <a:schemeClr val="bg2">
                    <a:lumMod val="25000"/>
                  </a:schemeClr>
                </a:solidFill>
                <a:latin typeface="+mj-lt"/>
                <a:ea typeface="+mj-ea"/>
                <a:cs typeface="Times New Roman" pitchFamily="18" charset="0"/>
              </a:rPr>
              <a:t>Temporale</a:t>
            </a:r>
            <a:r>
              <a:rPr lang="en-US" b="1"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ciascun</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telescopio</a:t>
            </a:r>
            <a:endParaRPr lang="en-US" b="1" cap="small" dirty="0" smtClean="0">
              <a:solidFill>
                <a:schemeClr val="bg2">
                  <a:lumMod val="25000"/>
                </a:schemeClr>
              </a:solidFill>
              <a:latin typeface="+mj-lt"/>
              <a:ea typeface="+mj-ea"/>
              <a:cs typeface="Times New Roman" pitchFamily="18" charset="0"/>
            </a:endParaRPr>
          </a:p>
        </p:txBody>
      </p:sp>
      <p:pic>
        <p:nvPicPr>
          <p:cNvPr id="10242" name="Picture 2"/>
          <p:cNvPicPr>
            <a:picLocks noChangeAspect="1" noChangeArrowheads="1"/>
          </p:cNvPicPr>
          <p:nvPr/>
        </p:nvPicPr>
        <p:blipFill>
          <a:blip r:embed="rId5" cstate="print"/>
          <a:srcRect/>
          <a:stretch>
            <a:fillRect/>
          </a:stretch>
        </p:blipFill>
        <p:spPr bwMode="auto">
          <a:xfrm>
            <a:off x="2357422" y="1857364"/>
            <a:ext cx="2957791" cy="142876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6" cstate="print"/>
          <a:srcRect/>
          <a:stretch>
            <a:fillRect/>
          </a:stretch>
        </p:blipFill>
        <p:spPr bwMode="auto">
          <a:xfrm>
            <a:off x="2500298" y="3286124"/>
            <a:ext cx="2857520" cy="1393488"/>
          </a:xfrm>
          <a:prstGeom prst="rect">
            <a:avLst/>
          </a:prstGeom>
          <a:noFill/>
          <a:ln w="9525">
            <a:noFill/>
            <a:miter lim="800000"/>
            <a:headEnd/>
            <a:tailEnd/>
          </a:ln>
          <a:effectLst/>
        </p:spPr>
      </p:pic>
      <p:sp>
        <p:nvSpPr>
          <p:cNvPr id="14" name="CasellaDiTesto 13"/>
          <p:cNvSpPr txBox="1"/>
          <p:nvPr/>
        </p:nvSpPr>
        <p:spPr>
          <a:xfrm>
            <a:off x="285720" y="1285861"/>
            <a:ext cx="7500990" cy="338554"/>
          </a:xfrm>
          <a:prstGeom prst="rect">
            <a:avLst/>
          </a:prstGeom>
          <a:noFill/>
        </p:spPr>
        <p:txBody>
          <a:bodyPr wrap="square" rtlCol="0">
            <a:spAutoFit/>
          </a:bodyPr>
          <a:lstStyle/>
          <a:p>
            <a:pPr lvl="0">
              <a:spcBef>
                <a:spcPct val="0"/>
              </a:spcBef>
            </a:pPr>
            <a:r>
              <a:rPr lang="en-US" sz="1600" cap="small" dirty="0" err="1" smtClean="0">
                <a:solidFill>
                  <a:schemeClr val="bg2">
                    <a:lumMod val="25000"/>
                  </a:schemeClr>
                </a:solidFill>
                <a:latin typeface="+mj-lt"/>
                <a:ea typeface="+mj-ea"/>
                <a:cs typeface="Times New Roman" pitchFamily="18" charset="0"/>
              </a:rPr>
              <a:t>Mappe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AITOFF </a:t>
            </a:r>
            <a:r>
              <a:rPr lang="en-US" sz="1600" cap="small" dirty="0" err="1" smtClean="0">
                <a:solidFill>
                  <a:schemeClr val="bg2">
                    <a:lumMod val="25000"/>
                  </a:schemeClr>
                </a:solidFill>
                <a:latin typeface="+mj-lt"/>
                <a:ea typeface="+mj-ea"/>
                <a:cs typeface="Times New Roman" pitchFamily="18" charset="0"/>
              </a:rPr>
              <a:t>sono</a:t>
            </a:r>
            <a:r>
              <a:rPr lang="en-US" sz="1600" cap="small" dirty="0" smtClean="0">
                <a:solidFill>
                  <a:schemeClr val="bg2">
                    <a:lumMod val="25000"/>
                  </a:schemeClr>
                </a:solidFill>
                <a:latin typeface="+mj-lt"/>
                <a:ea typeface="+mj-ea"/>
                <a:cs typeface="Times New Roman" pitchFamily="18" charset="0"/>
              </a:rPr>
              <a:t> generate in Coordinate </a:t>
            </a:r>
            <a:r>
              <a:rPr lang="en-US" sz="1600" cap="small" dirty="0" err="1" smtClean="0">
                <a:solidFill>
                  <a:schemeClr val="bg2">
                    <a:lumMod val="25000"/>
                  </a:schemeClr>
                </a:solidFill>
                <a:latin typeface="+mj-lt"/>
                <a:ea typeface="+mj-ea"/>
                <a:cs typeface="Times New Roman" pitchFamily="18" charset="0"/>
              </a:rPr>
              <a:t>Equatoriali</a:t>
            </a:r>
            <a:r>
              <a:rPr lang="en-US" sz="1600" cap="small" dirty="0" smtClean="0">
                <a:solidFill>
                  <a:schemeClr val="bg2">
                    <a:lumMod val="25000"/>
                  </a:schemeClr>
                </a:solidFill>
                <a:latin typeface="+mj-lt"/>
                <a:ea typeface="+mj-ea"/>
                <a:cs typeface="Times New Roman" pitchFamily="18" charset="0"/>
              </a:rPr>
              <a:t>    </a:t>
            </a:r>
          </a:p>
        </p:txBody>
      </p:sp>
      <p:sp>
        <p:nvSpPr>
          <p:cNvPr id="16" name="CasellaDiTesto 15"/>
          <p:cNvSpPr txBox="1"/>
          <p:nvPr/>
        </p:nvSpPr>
        <p:spPr>
          <a:xfrm>
            <a:off x="3143240" y="1661686"/>
            <a:ext cx="2428892" cy="338554"/>
          </a:xfrm>
          <a:prstGeom prst="rect">
            <a:avLst/>
          </a:prstGeom>
          <a:noFill/>
        </p:spPr>
        <p:txBody>
          <a:bodyPr wrap="square" rtlCol="0">
            <a:spAutoFit/>
          </a:bodyPr>
          <a:lstStyle/>
          <a:p>
            <a:r>
              <a:rPr lang="en-US" sz="1600" cap="small" dirty="0" err="1" smtClean="0">
                <a:solidFill>
                  <a:schemeClr val="bg2">
                    <a:lumMod val="25000"/>
                  </a:schemeClr>
                </a:solidFill>
                <a:latin typeface="+mj-lt"/>
                <a:ea typeface="+mj-ea"/>
                <a:cs typeface="Times New Roman" pitchFamily="18" charset="0"/>
              </a:rPr>
              <a:t>Eventi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Griglia</a:t>
            </a:r>
            <a:r>
              <a:rPr lang="en-US" sz="1600" cap="small" dirty="0" smtClean="0">
                <a:solidFill>
                  <a:schemeClr val="bg2">
                    <a:lumMod val="25000"/>
                  </a:schemeClr>
                </a:solidFill>
                <a:latin typeface="+mj-lt"/>
                <a:ea typeface="+mj-ea"/>
                <a:cs typeface="Times New Roman" pitchFamily="18" charset="0"/>
              </a:rPr>
              <a:t> </a:t>
            </a:r>
            <a:r>
              <a:rPr lang="en-US" sz="1400" cap="small" dirty="0" smtClean="0">
                <a:solidFill>
                  <a:schemeClr val="bg2">
                    <a:lumMod val="25000"/>
                  </a:schemeClr>
                </a:solidFill>
                <a:latin typeface="+mj-lt"/>
                <a:ea typeface="+mj-ea"/>
                <a:cs typeface="Times New Roman" pitchFamily="18" charset="0"/>
              </a:rPr>
              <a:t>3°x3°</a:t>
            </a:r>
          </a:p>
        </p:txBody>
      </p:sp>
      <p:sp>
        <p:nvSpPr>
          <p:cNvPr id="18" name="CasellaDiTesto 17"/>
          <p:cNvSpPr txBox="1"/>
          <p:nvPr/>
        </p:nvSpPr>
        <p:spPr>
          <a:xfrm>
            <a:off x="642910" y="2143116"/>
            <a:ext cx="1143008" cy="338554"/>
          </a:xfrm>
          <a:prstGeom prst="rect">
            <a:avLst/>
          </a:prstGeom>
          <a:noFill/>
        </p:spPr>
        <p:txBody>
          <a:bodyPr wrap="square" rtlCol="0">
            <a:spAutoFit/>
          </a:bodyPr>
          <a:lstStyle/>
          <a:p>
            <a:r>
              <a:rPr lang="en-US" sz="1600" cap="small" dirty="0" smtClean="0">
                <a:solidFill>
                  <a:schemeClr val="bg2">
                    <a:lumMod val="25000"/>
                  </a:schemeClr>
                </a:solidFill>
                <a:latin typeface="+mj-lt"/>
                <a:ea typeface="+mj-ea"/>
                <a:cs typeface="Times New Roman" pitchFamily="18" charset="0"/>
              </a:rPr>
              <a:t>DATI </a:t>
            </a:r>
            <a:r>
              <a:rPr lang="en-US" sz="1600" cap="small" dirty="0" err="1" smtClean="0">
                <a:solidFill>
                  <a:schemeClr val="bg2">
                    <a:lumMod val="25000"/>
                  </a:schemeClr>
                </a:solidFill>
                <a:latin typeface="+mj-lt"/>
                <a:ea typeface="+mj-ea"/>
                <a:cs typeface="Times New Roman" pitchFamily="18" charset="0"/>
              </a:rPr>
              <a:t>Grezzi</a:t>
            </a:r>
            <a:r>
              <a:rPr lang="en-US" sz="1600" cap="small" dirty="0" smtClean="0">
                <a:solidFill>
                  <a:schemeClr val="bg2">
                    <a:lumMod val="25000"/>
                  </a:schemeClr>
                </a:solidFill>
                <a:latin typeface="+mj-lt"/>
                <a:ea typeface="+mj-ea"/>
                <a:cs typeface="Times New Roman" pitchFamily="18" charset="0"/>
              </a:rPr>
              <a:t> </a:t>
            </a:r>
            <a:endParaRPr lang="en-US" sz="1400" cap="small" dirty="0" smtClean="0">
              <a:solidFill>
                <a:schemeClr val="bg2">
                  <a:lumMod val="25000"/>
                </a:schemeClr>
              </a:solidFill>
              <a:latin typeface="+mj-lt"/>
              <a:ea typeface="+mj-ea"/>
              <a:cs typeface="Times New Roman" pitchFamily="18" charset="0"/>
            </a:endParaRPr>
          </a:p>
        </p:txBody>
      </p:sp>
      <p:sp>
        <p:nvSpPr>
          <p:cNvPr id="20" name="CasellaDiTesto 19"/>
          <p:cNvSpPr txBox="1"/>
          <p:nvPr/>
        </p:nvSpPr>
        <p:spPr>
          <a:xfrm>
            <a:off x="142876" y="3286124"/>
            <a:ext cx="2357422" cy="1077218"/>
          </a:xfrm>
          <a:prstGeom prst="rect">
            <a:avLst/>
          </a:prstGeom>
          <a:noFill/>
        </p:spPr>
        <p:txBody>
          <a:bodyPr wrap="square" rtlCol="0">
            <a:spAutoFit/>
          </a:bodyPr>
          <a:lstStyle/>
          <a:p>
            <a:r>
              <a:rPr lang="en-US" sz="1600" cap="small" dirty="0" err="1" smtClean="0">
                <a:solidFill>
                  <a:schemeClr val="bg2">
                    <a:lumMod val="25000"/>
                  </a:schemeClr>
                </a:solidFill>
                <a:latin typeface="+mj-lt"/>
                <a:ea typeface="+mj-ea"/>
                <a:cs typeface="Times New Roman" pitchFamily="18" charset="0"/>
              </a:rPr>
              <a:t>Mappe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normalizzazione</a:t>
            </a:r>
            <a:r>
              <a:rPr lang="en-US" sz="1600" cap="small" dirty="0" smtClean="0">
                <a:solidFill>
                  <a:schemeClr val="bg2">
                    <a:lumMod val="25000"/>
                  </a:schemeClr>
                </a:solidFill>
                <a:latin typeface="+mj-lt"/>
                <a:ea typeface="+mj-ea"/>
                <a:cs typeface="Times New Roman" pitchFamily="18" charset="0"/>
              </a:rPr>
              <a:t> generate con la </a:t>
            </a:r>
            <a:r>
              <a:rPr lang="en-US" sz="1600" cap="small" dirty="0" err="1" smtClean="0">
                <a:solidFill>
                  <a:schemeClr val="bg2">
                    <a:lumMod val="25000"/>
                  </a:schemeClr>
                </a:solidFill>
                <a:latin typeface="+mj-lt"/>
                <a:ea typeface="+mj-ea"/>
                <a:cs typeface="Times New Roman" pitchFamily="18" charset="0"/>
              </a:rPr>
              <a:t>Procedura</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Mescolamento</a:t>
            </a:r>
            <a:r>
              <a:rPr lang="en-US" sz="1600" cap="small" dirty="0" smtClean="0">
                <a:solidFill>
                  <a:schemeClr val="bg2">
                    <a:lumMod val="25000"/>
                  </a:schemeClr>
                </a:solidFill>
                <a:latin typeface="+mj-lt"/>
                <a:ea typeface="+mj-ea"/>
                <a:cs typeface="Times New Roman" pitchFamily="18" charset="0"/>
              </a:rPr>
              <a:t> (</a:t>
            </a:r>
            <a:r>
              <a:rPr lang="en-US" sz="1600" b="1" cap="small" dirty="0" smtClean="0">
                <a:solidFill>
                  <a:schemeClr val="bg2">
                    <a:lumMod val="25000"/>
                  </a:schemeClr>
                </a:solidFill>
                <a:latin typeface="+mj-lt"/>
                <a:ea typeface="+mj-ea"/>
                <a:cs typeface="Times New Roman" pitchFamily="18" charset="0"/>
              </a:rPr>
              <a:t>SCRAMBLING) </a:t>
            </a:r>
            <a:endParaRPr lang="en-US" sz="1400" b="1" cap="small" dirty="0" smtClean="0">
              <a:solidFill>
                <a:schemeClr val="bg2">
                  <a:lumMod val="25000"/>
                </a:schemeClr>
              </a:solidFill>
              <a:latin typeface="+mj-lt"/>
              <a:ea typeface="+mj-ea"/>
              <a:cs typeface="Times New Roman" pitchFamily="18" charset="0"/>
            </a:endParaRPr>
          </a:p>
        </p:txBody>
      </p:sp>
      <p:sp>
        <p:nvSpPr>
          <p:cNvPr id="25" name="CasellaDiTesto 24"/>
          <p:cNvSpPr txBox="1"/>
          <p:nvPr/>
        </p:nvSpPr>
        <p:spPr>
          <a:xfrm>
            <a:off x="6215074" y="1928802"/>
            <a:ext cx="2286016" cy="1323439"/>
          </a:xfrm>
          <a:prstGeom prst="rect">
            <a:avLst/>
          </a:prstGeom>
          <a:noFill/>
        </p:spPr>
        <p:txBody>
          <a:bodyPr wrap="square" rtlCol="0">
            <a:spAutoFit/>
          </a:bodyPr>
          <a:lstStyle/>
          <a:p>
            <a:r>
              <a:rPr lang="en-US" sz="1600" u="sng" cap="small" dirty="0" smtClean="0">
                <a:solidFill>
                  <a:schemeClr val="bg2">
                    <a:lumMod val="25000"/>
                  </a:schemeClr>
                </a:solidFill>
                <a:latin typeface="+mj-lt"/>
                <a:ea typeface="+mj-ea"/>
                <a:cs typeface="Times New Roman" pitchFamily="18" charset="0"/>
              </a:rPr>
              <a:t>24 h</a:t>
            </a:r>
          </a:p>
          <a:p>
            <a:r>
              <a:rPr lang="en-US" sz="1600" cap="small" dirty="0" smtClean="0">
                <a:solidFill>
                  <a:schemeClr val="bg2">
                    <a:lumMod val="25000"/>
                  </a:schemeClr>
                </a:solidFill>
                <a:latin typeface="+mj-lt"/>
                <a:ea typeface="+mj-ea"/>
                <a:cs typeface="Times New Roman" pitchFamily="18" charset="0"/>
              </a:rPr>
              <a:t>Per </a:t>
            </a:r>
            <a:r>
              <a:rPr lang="en-US" sz="1600" cap="small" dirty="0" err="1" smtClean="0">
                <a:solidFill>
                  <a:schemeClr val="bg2">
                    <a:lumMod val="25000"/>
                  </a:schemeClr>
                </a:solidFill>
                <a:latin typeface="+mj-lt"/>
                <a:ea typeface="+mj-ea"/>
                <a:cs typeface="Times New Roman" pitchFamily="18" charset="0"/>
              </a:rPr>
              <a:t>ogni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evento</a:t>
            </a:r>
            <a:r>
              <a:rPr lang="en-US" sz="1600" cap="small" dirty="0" smtClean="0">
                <a:solidFill>
                  <a:schemeClr val="bg2">
                    <a:lumMod val="25000"/>
                  </a:schemeClr>
                </a:solidFill>
                <a:latin typeface="+mj-lt"/>
                <a:ea typeface="+mj-ea"/>
                <a:cs typeface="Times New Roman" pitchFamily="18" charset="0"/>
              </a:rPr>
              <a:t> </a:t>
            </a:r>
            <a:r>
              <a:rPr lang="en-US" sz="1600" b="1" i="1" cap="small" dirty="0" smtClean="0">
                <a:solidFill>
                  <a:srgbClr val="CC0000"/>
                </a:solidFill>
                <a:latin typeface="+mj-lt"/>
                <a:ea typeface="+mj-ea"/>
                <a:cs typeface="Times New Roman" pitchFamily="18" charset="0"/>
              </a:rPr>
              <a:t>REALE</a:t>
            </a:r>
            <a:r>
              <a:rPr lang="en-US" sz="1600" b="1" i="1" cap="small" dirty="0" smtClean="0">
                <a:solidFill>
                  <a:schemeClr val="bg2">
                    <a:lumMod val="25000"/>
                  </a:schemeClr>
                </a:solidFill>
                <a:latin typeface="+mj-lt"/>
                <a:ea typeface="+mj-ea"/>
                <a:cs typeface="Times New Roman" pitchFamily="18" charset="0"/>
              </a:rPr>
              <a:t> </a:t>
            </a:r>
            <a:r>
              <a:rPr lang="en-US" sz="1600" cap="small" dirty="0" smtClean="0">
                <a:solidFill>
                  <a:schemeClr val="bg2">
                    <a:lumMod val="25000"/>
                  </a:schemeClr>
                </a:solidFill>
                <a:latin typeface="+mj-lt"/>
                <a:ea typeface="+mj-ea"/>
                <a:cs typeface="Times New Roman" pitchFamily="18" charset="0"/>
              </a:rPr>
              <a:t> </a:t>
            </a:r>
          </a:p>
          <a:p>
            <a:r>
              <a:rPr lang="en-US" sz="1600" cap="small" dirty="0" smtClean="0">
                <a:solidFill>
                  <a:schemeClr val="bg2">
                    <a:lumMod val="25000"/>
                  </a:schemeClr>
                </a:solidFill>
                <a:latin typeface="+mj-lt"/>
                <a:ea typeface="+mj-ea"/>
                <a:cs typeface="Times New Roman" pitchFamily="18" charset="0"/>
              </a:rPr>
              <a:t>N </a:t>
            </a:r>
            <a:r>
              <a:rPr lang="en-US" sz="1600" cap="small" dirty="0" err="1" smtClean="0">
                <a:solidFill>
                  <a:schemeClr val="bg2">
                    <a:lumMod val="25000"/>
                  </a:schemeClr>
                </a:solidFill>
                <a:latin typeface="+mj-lt"/>
                <a:ea typeface="+mj-ea"/>
                <a:cs typeface="Times New Roman" pitchFamily="18" charset="0"/>
              </a:rPr>
              <a:t>eventi</a:t>
            </a:r>
            <a:r>
              <a:rPr lang="en-US" sz="1600" cap="small" dirty="0" smtClean="0">
                <a:solidFill>
                  <a:schemeClr val="bg2">
                    <a:lumMod val="25000"/>
                  </a:schemeClr>
                </a:solidFill>
                <a:latin typeface="+mj-lt"/>
                <a:ea typeface="+mj-ea"/>
                <a:cs typeface="Times New Roman" pitchFamily="18" charset="0"/>
              </a:rPr>
              <a:t> </a:t>
            </a:r>
            <a:r>
              <a:rPr lang="en-US" sz="1600" b="1" i="1" cap="small" dirty="0" smtClean="0">
                <a:solidFill>
                  <a:schemeClr val="accent5">
                    <a:lumMod val="75000"/>
                  </a:schemeClr>
                </a:solidFill>
                <a:latin typeface="+mj-lt"/>
                <a:ea typeface="+mj-ea"/>
                <a:cs typeface="Times New Roman" pitchFamily="18" charset="0"/>
              </a:rPr>
              <a:t>SCRAMBLING</a:t>
            </a:r>
            <a:r>
              <a:rPr lang="en-US" sz="1600" b="1" i="1" cap="small" dirty="0" smtClean="0">
                <a:solidFill>
                  <a:schemeClr val="bg2">
                    <a:lumMod val="25000"/>
                  </a:schemeClr>
                </a:solidFill>
                <a:latin typeface="+mj-lt"/>
                <a:ea typeface="+mj-ea"/>
                <a:cs typeface="Times New Roman" pitchFamily="18" charset="0"/>
              </a:rPr>
              <a:t> </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sono</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generati</a:t>
            </a:r>
            <a:r>
              <a:rPr lang="en-US" sz="1600" cap="small" dirty="0" smtClean="0">
                <a:solidFill>
                  <a:schemeClr val="bg2">
                    <a:lumMod val="25000"/>
                  </a:schemeClr>
                </a:solidFill>
                <a:latin typeface="+mj-lt"/>
                <a:ea typeface="+mj-ea"/>
                <a:cs typeface="Times New Roman" pitchFamily="18" charset="0"/>
              </a:rPr>
              <a:t> in </a:t>
            </a:r>
            <a:r>
              <a:rPr lang="en-US" sz="1600" cap="small" dirty="0" err="1" smtClean="0">
                <a:solidFill>
                  <a:schemeClr val="bg2">
                    <a:lumMod val="25000"/>
                  </a:schemeClr>
                </a:solidFill>
                <a:latin typeface="+mj-lt"/>
                <a:ea typeface="+mj-ea"/>
                <a:cs typeface="Times New Roman" pitchFamily="18" charset="0"/>
              </a:rPr>
              <a:t>campione</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di</a:t>
            </a:r>
            <a:r>
              <a:rPr lang="en-US" sz="1600" cap="small" dirty="0" smtClean="0">
                <a:solidFill>
                  <a:schemeClr val="bg2">
                    <a:lumMod val="25000"/>
                  </a:schemeClr>
                </a:solidFill>
                <a:latin typeface="+mj-lt"/>
                <a:ea typeface="+mj-ea"/>
                <a:cs typeface="Times New Roman" pitchFamily="18" charset="0"/>
              </a:rPr>
              <a:t> 24 ore</a:t>
            </a:r>
            <a:endParaRPr lang="en-US" sz="1400" cap="small" dirty="0" smtClean="0">
              <a:solidFill>
                <a:schemeClr val="bg2">
                  <a:lumMod val="25000"/>
                </a:schemeClr>
              </a:solidFill>
              <a:latin typeface="+mj-lt"/>
              <a:ea typeface="+mj-ea"/>
              <a:cs typeface="Times New Roman" pitchFamily="18" charset="0"/>
            </a:endParaRPr>
          </a:p>
        </p:txBody>
      </p:sp>
      <p:sp>
        <p:nvSpPr>
          <p:cNvPr id="28" name="CasellaDiTesto 27"/>
          <p:cNvSpPr txBox="1"/>
          <p:nvPr/>
        </p:nvSpPr>
        <p:spPr>
          <a:xfrm>
            <a:off x="6072198" y="5000636"/>
            <a:ext cx="2786082" cy="830997"/>
          </a:xfrm>
          <a:prstGeom prst="rect">
            <a:avLst/>
          </a:prstGeom>
          <a:noFill/>
          <a:ln w="19050">
            <a:solidFill>
              <a:schemeClr val="accent5">
                <a:lumMod val="75000"/>
              </a:schemeClr>
            </a:solidFill>
          </a:ln>
        </p:spPr>
        <p:txBody>
          <a:bodyPr wrap="square" rtlCol="0">
            <a:spAutoFit/>
          </a:bodyPr>
          <a:lstStyle/>
          <a:p>
            <a:r>
              <a:rPr lang="en-US" sz="1600" cap="small" dirty="0" err="1" smtClean="0">
                <a:solidFill>
                  <a:srgbClr val="BC0000"/>
                </a:solidFill>
                <a:latin typeface="+mj-lt"/>
                <a:ea typeface="+mj-ea"/>
                <a:cs typeface="Times New Roman" pitchFamily="18" charset="0"/>
              </a:rPr>
              <a:t>Mappa</a:t>
            </a:r>
            <a:r>
              <a:rPr lang="en-US" sz="1600" cap="small" dirty="0" smtClean="0">
                <a:solidFill>
                  <a:srgbClr val="BC0000"/>
                </a:solidFill>
                <a:latin typeface="+mj-lt"/>
                <a:ea typeface="+mj-ea"/>
                <a:cs typeface="Times New Roman" pitchFamily="18" charset="0"/>
              </a:rPr>
              <a:t> </a:t>
            </a:r>
            <a:r>
              <a:rPr lang="en-US" sz="1600" cap="small" dirty="0" err="1" smtClean="0">
                <a:solidFill>
                  <a:srgbClr val="BC0000"/>
                </a:solidFill>
                <a:latin typeface="+mj-lt"/>
                <a:ea typeface="+mj-ea"/>
                <a:cs typeface="Times New Roman" pitchFamily="18" charset="0"/>
              </a:rPr>
              <a:t>di</a:t>
            </a:r>
            <a:r>
              <a:rPr lang="en-US" sz="1600" cap="small" dirty="0" smtClean="0">
                <a:solidFill>
                  <a:srgbClr val="BC0000"/>
                </a:solidFill>
                <a:latin typeface="+mj-lt"/>
                <a:ea typeface="+mj-ea"/>
                <a:cs typeface="Times New Roman" pitchFamily="18" charset="0"/>
              </a:rPr>
              <a:t> </a:t>
            </a:r>
            <a:r>
              <a:rPr lang="en-US" sz="1600" cap="small" dirty="0" err="1" smtClean="0">
                <a:solidFill>
                  <a:srgbClr val="BC0000"/>
                </a:solidFill>
                <a:latin typeface="+mj-lt"/>
                <a:ea typeface="+mj-ea"/>
                <a:cs typeface="Times New Roman" pitchFamily="18" charset="0"/>
              </a:rPr>
              <a:t>dati</a:t>
            </a:r>
            <a:r>
              <a:rPr lang="en-US" sz="1600" cap="small" dirty="0" smtClean="0">
                <a:solidFill>
                  <a:srgbClr val="BC0000"/>
                </a:solidFill>
                <a:latin typeface="+mj-lt"/>
                <a:ea typeface="+mj-ea"/>
                <a:cs typeface="Times New Roman" pitchFamily="18" charset="0"/>
              </a:rPr>
              <a:t> </a:t>
            </a:r>
            <a:r>
              <a:rPr lang="en-US" sz="1600" cap="small" dirty="0" err="1" smtClean="0">
                <a:solidFill>
                  <a:srgbClr val="BC0000"/>
                </a:solidFill>
                <a:latin typeface="+mj-lt"/>
                <a:ea typeface="+mj-ea"/>
                <a:cs typeface="Times New Roman" pitchFamily="18" charset="0"/>
              </a:rPr>
              <a:t>grezzi</a:t>
            </a:r>
            <a:r>
              <a:rPr lang="en-US" sz="1600" cap="small" dirty="0" smtClean="0">
                <a:solidFill>
                  <a:srgbClr val="BC0000"/>
                </a:solidFill>
                <a:latin typeface="+mj-lt"/>
                <a:ea typeface="+mj-ea"/>
                <a:cs typeface="Times New Roman" pitchFamily="18" charset="0"/>
              </a:rPr>
              <a:t> è </a:t>
            </a:r>
            <a:r>
              <a:rPr lang="en-US" sz="1600" cap="small" dirty="0" err="1" smtClean="0">
                <a:solidFill>
                  <a:srgbClr val="BC0000"/>
                </a:solidFill>
                <a:latin typeface="+mj-lt"/>
                <a:ea typeface="+mj-ea"/>
                <a:cs typeface="Times New Roman" pitchFamily="18" charset="0"/>
              </a:rPr>
              <a:t>normalizzata</a:t>
            </a:r>
            <a:r>
              <a:rPr lang="en-US" sz="1600" cap="small" dirty="0" smtClean="0">
                <a:solidFill>
                  <a:srgbClr val="BC0000"/>
                </a:solidFill>
                <a:latin typeface="+mj-lt"/>
                <a:ea typeface="+mj-ea"/>
                <a:cs typeface="Times New Roman" pitchFamily="18" charset="0"/>
              </a:rPr>
              <a:t> </a:t>
            </a:r>
            <a:r>
              <a:rPr lang="en-US" sz="1600" cap="small" dirty="0" smtClean="0">
                <a:solidFill>
                  <a:schemeClr val="bg2">
                    <a:lumMod val="25000"/>
                  </a:schemeClr>
                </a:solidFill>
                <a:latin typeface="+mj-lt"/>
                <a:ea typeface="+mj-ea"/>
                <a:cs typeface="Times New Roman" pitchFamily="18" charset="0"/>
              </a:rPr>
              <a:t>(DIVISA)  </a:t>
            </a:r>
          </a:p>
          <a:p>
            <a:r>
              <a:rPr lang="en-US" sz="1600" cap="small" dirty="0" smtClean="0">
                <a:solidFill>
                  <a:srgbClr val="BC0000"/>
                </a:solidFill>
                <a:latin typeface="+mj-lt"/>
                <a:ea typeface="+mj-ea"/>
                <a:cs typeface="Times New Roman" pitchFamily="18" charset="0"/>
              </a:rPr>
              <a:t>per la </a:t>
            </a:r>
            <a:r>
              <a:rPr lang="en-US" sz="1600" cap="small" dirty="0" err="1" smtClean="0">
                <a:solidFill>
                  <a:srgbClr val="BC0000"/>
                </a:solidFill>
                <a:latin typeface="+mj-lt"/>
                <a:ea typeface="+mj-ea"/>
                <a:cs typeface="Times New Roman" pitchFamily="18" charset="0"/>
              </a:rPr>
              <a:t>mappa</a:t>
            </a:r>
            <a:r>
              <a:rPr lang="en-US" sz="1600" cap="small" dirty="0" smtClean="0">
                <a:solidFill>
                  <a:srgbClr val="BC0000"/>
                </a:solidFill>
                <a:latin typeface="+mj-lt"/>
                <a:ea typeface="+mj-ea"/>
                <a:cs typeface="Times New Roman" pitchFamily="18" charset="0"/>
              </a:rPr>
              <a:t> </a:t>
            </a:r>
            <a:r>
              <a:rPr lang="en-US" sz="1600" cap="small" dirty="0" err="1" smtClean="0">
                <a:solidFill>
                  <a:srgbClr val="BC0000"/>
                </a:solidFill>
                <a:latin typeface="+mj-lt"/>
                <a:ea typeface="+mj-ea"/>
                <a:cs typeface="Times New Roman" pitchFamily="18" charset="0"/>
              </a:rPr>
              <a:t>di</a:t>
            </a:r>
            <a:r>
              <a:rPr lang="en-US" sz="1600" cap="small" dirty="0" smtClean="0">
                <a:solidFill>
                  <a:srgbClr val="BC0000"/>
                </a:solidFill>
                <a:latin typeface="+mj-lt"/>
                <a:ea typeface="+mj-ea"/>
                <a:cs typeface="Times New Roman" pitchFamily="18" charset="0"/>
              </a:rPr>
              <a:t> scrambling</a:t>
            </a:r>
            <a:r>
              <a:rPr lang="en-US" sz="1600" b="1" cap="small" dirty="0" smtClean="0">
                <a:solidFill>
                  <a:srgbClr val="BC0000"/>
                </a:solidFill>
                <a:latin typeface="+mj-lt"/>
                <a:ea typeface="+mj-ea"/>
                <a:cs typeface="Times New Roman" pitchFamily="18" charset="0"/>
              </a:rPr>
              <a:t> </a:t>
            </a:r>
            <a:endParaRPr lang="en-US" sz="1400" b="1" cap="small" dirty="0" smtClean="0">
              <a:solidFill>
                <a:srgbClr val="BC0000"/>
              </a:solidFill>
              <a:latin typeface="+mj-lt"/>
              <a:ea typeface="+mj-ea"/>
              <a:cs typeface="Times New Roman" pitchFamily="18" charset="0"/>
            </a:endParaRPr>
          </a:p>
        </p:txBody>
      </p:sp>
      <p:pic>
        <p:nvPicPr>
          <p:cNvPr id="10244" name="Picture 4"/>
          <p:cNvPicPr>
            <a:picLocks noChangeAspect="1" noChangeArrowheads="1"/>
          </p:cNvPicPr>
          <p:nvPr/>
        </p:nvPicPr>
        <p:blipFill>
          <a:blip r:embed="rId7" cstate="print"/>
          <a:srcRect/>
          <a:stretch>
            <a:fillRect/>
          </a:stretch>
        </p:blipFill>
        <p:spPr bwMode="auto">
          <a:xfrm>
            <a:off x="2428860" y="4634151"/>
            <a:ext cx="2931721" cy="1438055"/>
          </a:xfrm>
          <a:prstGeom prst="rect">
            <a:avLst/>
          </a:prstGeom>
          <a:noFill/>
          <a:ln w="9525">
            <a:noFill/>
            <a:miter lim="800000"/>
            <a:headEnd/>
            <a:tailEnd/>
          </a:ln>
          <a:effectLst/>
        </p:spPr>
      </p:pic>
      <p:sp>
        <p:nvSpPr>
          <p:cNvPr id="29" name="Freccia a destra 28"/>
          <p:cNvSpPr/>
          <p:nvPr/>
        </p:nvSpPr>
        <p:spPr>
          <a:xfrm rot="10800000">
            <a:off x="5357818" y="5357825"/>
            <a:ext cx="642942" cy="214314"/>
          </a:xfrm>
          <a:prstGeom prst="rightArrow">
            <a:avLst/>
          </a:prstGeom>
          <a:solidFill>
            <a:schemeClr val="bg2">
              <a:lumMod val="75000"/>
            </a:schemeClr>
          </a:solid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uppo 25"/>
          <p:cNvGrpSpPr/>
          <p:nvPr/>
        </p:nvGrpSpPr>
        <p:grpSpPr>
          <a:xfrm>
            <a:off x="2" y="6072204"/>
            <a:ext cx="9143999" cy="785820"/>
            <a:chOff x="2" y="6072204"/>
            <a:chExt cx="9143999" cy="785820"/>
          </a:xfrm>
        </p:grpSpPr>
        <p:pic>
          <p:nvPicPr>
            <p:cNvPr id="27"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30"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31" name="Picture 2" descr="C:\Users\mpaola\Desktop\PowerPoint_LENOVO\sifb.gif"/>
            <p:cNvPicPr>
              <a:picLocks noChangeAspect="1" noChangeArrowheads="1"/>
            </p:cNvPicPr>
            <p:nvPr/>
          </p:nvPicPr>
          <p:blipFill>
            <a:blip r:embed="rId8"/>
            <a:srcRect/>
            <a:stretch>
              <a:fillRect/>
            </a:stretch>
          </p:blipFill>
          <p:spPr bwMode="auto">
            <a:xfrm>
              <a:off x="8001024" y="6091182"/>
              <a:ext cx="1071570" cy="766842"/>
            </a:xfrm>
            <a:prstGeom prst="rect">
              <a:avLst/>
            </a:prstGeom>
            <a:noFill/>
          </p:spPr>
        </p:pic>
        <p:sp>
          <p:nvSpPr>
            <p:cNvPr id="32" name="CasellaDiTesto 31"/>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33" name="Titolo 10"/>
          <p:cNvSpPr txBox="1">
            <a:spLocks/>
          </p:cNvSpPr>
          <p:nvPr/>
        </p:nvSpPr>
        <p:spPr>
          <a:xfrm>
            <a:off x="428596" y="214290"/>
            <a:ext cx="5429288" cy="400110"/>
          </a:xfrm>
          <a:prstGeom prst="rect">
            <a:avLst/>
          </a:prstGeom>
          <a:noFill/>
        </p:spPr>
        <p:txBody>
          <a:bodyPr vert="horz" wrap="square" lIns="91440" tIns="45720" rIns="91440" bIns="45720" rtlCol="0" anchor="ctr">
            <a:spAutoFit/>
          </a:bodyPr>
          <a:lstStyle/>
          <a:p>
            <a:pPr lvl="0">
              <a:spcBef>
                <a:spcPct val="0"/>
              </a:spcBef>
              <a:defRPr/>
            </a:pPr>
            <a:r>
              <a:rPr lang="it-IT" sz="2000" b="1" cap="small" dirty="0" smtClean="0">
                <a:solidFill>
                  <a:schemeClr val="bg2">
                    <a:lumMod val="25000"/>
                  </a:schemeClr>
                </a:solidFill>
                <a:latin typeface="Times New Roman" pitchFamily="18" charset="0"/>
                <a:cs typeface="Times New Roman" pitchFamily="18" charset="0"/>
              </a:rPr>
              <a:t>Monte Carlo : SCRAMBLING  Procedure</a:t>
            </a:r>
            <a:endPar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grpSp>
        <p:nvGrpSpPr>
          <p:cNvPr id="34" name="Gruppo 25"/>
          <p:cNvGrpSpPr/>
          <p:nvPr/>
        </p:nvGrpSpPr>
        <p:grpSpPr>
          <a:xfrm>
            <a:off x="5643570" y="3786190"/>
            <a:ext cx="3143272" cy="1000132"/>
            <a:chOff x="5357818" y="4000504"/>
            <a:chExt cx="3143272" cy="1000132"/>
          </a:xfrm>
        </p:grpSpPr>
        <p:sp>
          <p:nvSpPr>
            <p:cNvPr id="35" name="CasellaDiTesto 34"/>
            <p:cNvSpPr txBox="1"/>
            <p:nvPr/>
          </p:nvSpPr>
          <p:spPr>
            <a:xfrm>
              <a:off x="7143768" y="4000504"/>
              <a:ext cx="1357322" cy="861774"/>
            </a:xfrm>
            <a:prstGeom prst="rect">
              <a:avLst/>
            </a:prstGeom>
            <a:noFill/>
          </p:spPr>
          <p:txBody>
            <a:bodyPr wrap="square" rtlCol="0">
              <a:spAutoFit/>
            </a:bodyPr>
            <a:lstStyle/>
            <a:p>
              <a:pPr lvl="0"/>
              <a:r>
                <a:rPr lang="en-US" sz="1400" u="sng" dirty="0" smtClean="0">
                  <a:solidFill>
                    <a:schemeClr val="bg2">
                      <a:lumMod val="25000"/>
                    </a:schemeClr>
                  </a:solidFill>
                  <a:cs typeface="Times New Roman" pitchFamily="18" charset="0"/>
                </a:rPr>
                <a:t>SCRAMBLING </a:t>
              </a:r>
            </a:p>
            <a:p>
              <a:pPr lvl="0"/>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b="1" i="1" cap="small" dirty="0" smtClean="0">
                  <a:solidFill>
                    <a:srgbClr val="CC0000"/>
                  </a:solidFill>
                  <a:ea typeface="Verdana" panose="020B0604030504040204" pitchFamily="34" charset="0"/>
                  <a:cs typeface="Arial" panose="020B0604020202020204" pitchFamily="34" charset="0"/>
                </a:rPr>
                <a:t>ϑ</a:t>
              </a:r>
              <a:r>
                <a:rPr lang="it-IT" altLang="it-IT" b="1" i="1" baseline="-25000" dirty="0" smtClean="0">
                  <a:solidFill>
                    <a:srgbClr val="CC0000"/>
                  </a:solidFill>
                  <a:ea typeface="Verdana" panose="020B0604030504040204" pitchFamily="34" charset="0"/>
                  <a:cs typeface="Arial" panose="020B0604020202020204" pitchFamily="34" charset="0"/>
                </a:rPr>
                <a:t>j</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el-GR" altLang="it-IT" b="1" i="1" cap="small" dirty="0" smtClean="0">
                  <a:solidFill>
                    <a:srgbClr val="CC0000"/>
                  </a:solidFill>
                  <a:ea typeface="Verdana" panose="020B0604030504040204" pitchFamily="34" charset="0"/>
                  <a:cs typeface="Arial" panose="020B0604020202020204" pitchFamily="34" charset="0"/>
                </a:rPr>
                <a:t>ϕ</a:t>
              </a:r>
              <a:r>
                <a:rPr lang="it-IT" altLang="it-IT" b="1" i="1" baseline="-25000" dirty="0" smtClean="0">
                  <a:solidFill>
                    <a:srgbClr val="CC0000"/>
                  </a:solidFill>
                  <a:ea typeface="Verdana" panose="020B0604030504040204" pitchFamily="34" charset="0"/>
                  <a:cs typeface="Arial" panose="020B0604020202020204" pitchFamily="34" charset="0"/>
                </a:rPr>
                <a:t> j</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it-IT" altLang="it-IT" b="1" i="1" dirty="0" smtClean="0">
                  <a:solidFill>
                    <a:schemeClr val="accent5">
                      <a:lumMod val="75000"/>
                    </a:schemeClr>
                  </a:solidFill>
                  <a:ea typeface="Verdana" panose="020B0604030504040204" pitchFamily="34" charset="0"/>
                  <a:cs typeface="Arial" panose="020B0604020202020204" pitchFamily="34" charset="0"/>
                </a:rPr>
                <a:t>t</a:t>
              </a:r>
              <a:r>
                <a:rPr lang="it-IT" altLang="it-IT" i="1" baseline="-25000" dirty="0" smtClean="0">
                  <a:solidFill>
                    <a:schemeClr val="accent5">
                      <a:lumMod val="75000"/>
                    </a:schemeClr>
                  </a:solidFill>
                  <a:ea typeface="Verdana" panose="020B0604030504040204" pitchFamily="34" charset="0"/>
                  <a:cs typeface="Arial" panose="020B0604020202020204" pitchFamily="34" charset="0"/>
                </a:rPr>
                <a:t> i</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p>
            <a:p>
              <a:endParaRPr lang="en-US" dirty="0"/>
            </a:p>
          </p:txBody>
        </p:sp>
        <p:sp>
          <p:nvSpPr>
            <p:cNvPr id="36" name="CasellaDiTesto 35"/>
            <p:cNvSpPr txBox="1"/>
            <p:nvPr/>
          </p:nvSpPr>
          <p:spPr>
            <a:xfrm>
              <a:off x="5357818" y="4000504"/>
              <a:ext cx="1357322" cy="861774"/>
            </a:xfrm>
            <a:prstGeom prst="rect">
              <a:avLst/>
            </a:prstGeom>
            <a:noFill/>
          </p:spPr>
          <p:txBody>
            <a:bodyPr wrap="square" rtlCol="0">
              <a:spAutoFit/>
            </a:bodyPr>
            <a:lstStyle/>
            <a:p>
              <a:pPr lvl="0"/>
              <a:r>
                <a:rPr lang="it-IT" altLang="it-IT" sz="1400" cap="small" dirty="0" smtClean="0">
                  <a:solidFill>
                    <a:schemeClr val="bg2">
                      <a:lumMod val="25000"/>
                    </a:schemeClr>
                  </a:solidFill>
                  <a:ea typeface="Verdana" panose="020B0604030504040204" pitchFamily="34" charset="0"/>
                  <a:cs typeface="Arial" panose="020B0604020202020204" pitchFamily="34" charset="0"/>
                </a:rPr>
                <a:t>Evento Vero </a:t>
              </a:r>
            </a:p>
            <a:p>
              <a:pPr lvl="0"/>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r>
                <a:rPr lang="el-GR" altLang="it-IT" i="1" cap="small" dirty="0" smtClean="0">
                  <a:solidFill>
                    <a:schemeClr val="bg2">
                      <a:lumMod val="25000"/>
                    </a:schemeClr>
                  </a:solidFill>
                  <a:ea typeface="Verdana" panose="020B0604030504040204" pitchFamily="34" charset="0"/>
                  <a:cs typeface="Arial" panose="020B0604020202020204" pitchFamily="34" charset="0"/>
                </a:rPr>
                <a:t>ϑ</a:t>
              </a:r>
              <a:r>
                <a:rPr lang="it-IT" altLang="it-IT" i="1" baseline="-25000" dirty="0" smtClean="0">
                  <a:solidFill>
                    <a:schemeClr val="bg2">
                      <a:lumMod val="25000"/>
                    </a:schemeClr>
                  </a:solidFill>
                  <a:ea typeface="Verdana" panose="020B0604030504040204" pitchFamily="34" charset="0"/>
                  <a:cs typeface="Arial" panose="020B0604020202020204" pitchFamily="34" charset="0"/>
                </a:rPr>
                <a:t>i</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el-GR" altLang="it-IT" i="1" cap="small" dirty="0" smtClean="0">
                  <a:solidFill>
                    <a:schemeClr val="bg2">
                      <a:lumMod val="25000"/>
                    </a:schemeClr>
                  </a:solidFill>
                  <a:ea typeface="Verdana" panose="020B0604030504040204" pitchFamily="34" charset="0"/>
                  <a:cs typeface="Arial" panose="020B0604020202020204" pitchFamily="34" charset="0"/>
                </a:rPr>
                <a:t>ϕ</a:t>
              </a:r>
              <a:r>
                <a:rPr lang="it-IT" altLang="it-IT" i="1" baseline="-25000" dirty="0" smtClean="0">
                  <a:solidFill>
                    <a:schemeClr val="bg2">
                      <a:lumMod val="25000"/>
                    </a:schemeClr>
                  </a:solidFill>
                  <a:ea typeface="Verdana" panose="020B0604030504040204" pitchFamily="34" charset="0"/>
                  <a:cs typeface="Arial" panose="020B0604020202020204" pitchFamily="34" charset="0"/>
                </a:rPr>
                <a:t> i</a:t>
              </a:r>
              <a:r>
                <a:rPr lang="it-IT" altLang="it-IT" i="1" cap="small" dirty="0" smtClean="0">
                  <a:solidFill>
                    <a:schemeClr val="bg2">
                      <a:lumMod val="25000"/>
                    </a:schemeClr>
                  </a:solidFill>
                  <a:ea typeface="Verdana" panose="020B0604030504040204" pitchFamily="34" charset="0"/>
                  <a:cs typeface="Arial" panose="020B0604020202020204" pitchFamily="34" charset="0"/>
                </a:rPr>
                <a:t> ,  </a:t>
              </a:r>
              <a:r>
                <a:rPr lang="it-IT" altLang="it-IT" b="1" i="1" dirty="0" smtClean="0">
                  <a:solidFill>
                    <a:schemeClr val="accent5">
                      <a:lumMod val="75000"/>
                    </a:schemeClr>
                  </a:solidFill>
                  <a:ea typeface="Verdana" panose="020B0604030504040204" pitchFamily="34" charset="0"/>
                  <a:cs typeface="Arial" panose="020B0604020202020204" pitchFamily="34" charset="0"/>
                </a:rPr>
                <a:t>t</a:t>
              </a:r>
              <a:r>
                <a:rPr lang="it-IT" altLang="it-IT" i="1" baseline="-25000" dirty="0" smtClean="0">
                  <a:solidFill>
                    <a:schemeClr val="accent5">
                      <a:lumMod val="75000"/>
                    </a:schemeClr>
                  </a:solidFill>
                  <a:ea typeface="Verdana" panose="020B0604030504040204" pitchFamily="34" charset="0"/>
                  <a:cs typeface="Arial" panose="020B0604020202020204" pitchFamily="34" charset="0"/>
                </a:rPr>
                <a:t> i</a:t>
              </a:r>
              <a:r>
                <a:rPr lang="it-IT" altLang="it-IT" i="1" cap="small" dirty="0" smtClean="0">
                  <a:solidFill>
                    <a:schemeClr val="accent5">
                      <a:lumMod val="75000"/>
                    </a:schemeClr>
                  </a:solidFill>
                  <a:ea typeface="Verdana" panose="020B0604030504040204" pitchFamily="34" charset="0"/>
                  <a:cs typeface="Arial" panose="020B0604020202020204" pitchFamily="34" charset="0"/>
                </a:rPr>
                <a:t>)</a:t>
              </a:r>
              <a:r>
                <a:rPr lang="it-IT" altLang="it-IT" i="1" cap="small" dirty="0" smtClean="0">
                  <a:solidFill>
                    <a:schemeClr val="bg2">
                      <a:lumMod val="25000"/>
                    </a:schemeClr>
                  </a:solidFill>
                  <a:ea typeface="Verdana" panose="020B0604030504040204" pitchFamily="34" charset="0"/>
                  <a:cs typeface="Arial" panose="020B0604020202020204" pitchFamily="34" charset="0"/>
                </a:rPr>
                <a:t> </a:t>
              </a:r>
            </a:p>
            <a:p>
              <a:endParaRPr lang="en-US" dirty="0"/>
            </a:p>
          </p:txBody>
        </p:sp>
        <p:sp>
          <p:nvSpPr>
            <p:cNvPr id="37" name="Freccia circolare a sinistra 36"/>
            <p:cNvSpPr/>
            <p:nvPr/>
          </p:nvSpPr>
          <p:spPr>
            <a:xfrm rot="5400000" flipV="1">
              <a:off x="7036611" y="3821909"/>
              <a:ext cx="428628" cy="1928826"/>
            </a:xfrm>
            <a:prstGeom prst="curvedLeftArrow">
              <a:avLst/>
            </a:prstGeom>
            <a:solidFill>
              <a:schemeClr val="bg2">
                <a:lumMod val="75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Titolo 10"/>
          <p:cNvSpPr txBox="1">
            <a:spLocks/>
          </p:cNvSpPr>
          <p:nvPr/>
        </p:nvSpPr>
        <p:spPr>
          <a:xfrm>
            <a:off x="214282" y="1214422"/>
            <a:ext cx="8001024" cy="369332"/>
          </a:xfrm>
          <a:prstGeom prst="rect">
            <a:avLst/>
          </a:prstGeom>
          <a:noFill/>
        </p:spPr>
        <p:txBody>
          <a:bodyPr vert="horz" wrap="square" lIns="91440" tIns="45720" rIns="91440" bIns="45720" rtlCol="0" anchor="ctr">
            <a:spAutoFit/>
          </a:bodyPr>
          <a:lstStyle/>
          <a:p>
            <a:pPr lvl="0">
              <a:spcBef>
                <a:spcPct val="0"/>
              </a:spcBef>
            </a:pPr>
            <a:r>
              <a:rPr lang="en-US" b="1" cap="small" dirty="0" err="1" smtClean="0">
                <a:solidFill>
                  <a:srgbClr val="CC0000"/>
                </a:solidFill>
                <a:latin typeface="+mj-lt"/>
                <a:ea typeface="+mj-ea"/>
                <a:cs typeface="Times New Roman" pitchFamily="18" charset="0"/>
              </a:rPr>
              <a:t>Campione</a:t>
            </a:r>
            <a:r>
              <a:rPr lang="en-US" b="1" cap="small" dirty="0" smtClean="0">
                <a:solidFill>
                  <a:srgbClr val="CC0000"/>
                </a:solidFill>
                <a:latin typeface="+mj-lt"/>
                <a:ea typeface="+mj-ea"/>
                <a:cs typeface="Times New Roman" pitchFamily="18" charset="0"/>
              </a:rPr>
              <a:t> </a:t>
            </a:r>
            <a:r>
              <a:rPr lang="en-US" b="1" cap="small" dirty="0" err="1" smtClean="0">
                <a:solidFill>
                  <a:srgbClr val="CC0000"/>
                </a:solidFill>
                <a:latin typeface="+mj-lt"/>
                <a:ea typeface="+mj-ea"/>
                <a:cs typeface="Times New Roman" pitchFamily="18" charset="0"/>
              </a:rPr>
              <a:t>scelto</a:t>
            </a:r>
            <a:r>
              <a:rPr lang="en-US" b="1" cap="small" dirty="0" smtClean="0">
                <a:solidFill>
                  <a:srgbClr val="CC0000"/>
                </a:solidFill>
                <a:latin typeface="+mj-lt"/>
                <a:ea typeface="+mj-ea"/>
                <a:cs typeface="Times New Roman" pitchFamily="18" charset="0"/>
              </a:rPr>
              <a:t> per </a:t>
            </a:r>
            <a:r>
              <a:rPr lang="en-US" b="1" cap="small" dirty="0" err="1" smtClean="0">
                <a:solidFill>
                  <a:srgbClr val="CC0000"/>
                </a:solidFill>
                <a:latin typeface="+mj-lt"/>
                <a:ea typeface="+mj-ea"/>
                <a:cs typeface="Times New Roman" pitchFamily="18" charset="0"/>
              </a:rPr>
              <a:t>il</a:t>
            </a:r>
            <a:r>
              <a:rPr lang="en-US" b="1" cap="small" dirty="0" smtClean="0">
                <a:solidFill>
                  <a:srgbClr val="CC0000"/>
                </a:solidFill>
                <a:latin typeface="+mj-lt"/>
                <a:ea typeface="+mj-ea"/>
                <a:cs typeface="Times New Roman" pitchFamily="18" charset="0"/>
              </a:rPr>
              <a:t> test del </a:t>
            </a:r>
            <a:r>
              <a:rPr lang="en-US" b="1" cap="small" dirty="0" err="1" smtClean="0">
                <a:solidFill>
                  <a:srgbClr val="CC0000"/>
                </a:solidFill>
                <a:latin typeface="+mj-lt"/>
                <a:ea typeface="+mj-ea"/>
                <a:cs typeface="Times New Roman" pitchFamily="18" charset="0"/>
              </a:rPr>
              <a:t>metodo</a:t>
            </a:r>
            <a:r>
              <a:rPr lang="en-US" b="1" cap="small" dirty="0" smtClean="0">
                <a:solidFill>
                  <a:srgbClr val="CC0000"/>
                </a:solidFill>
                <a:latin typeface="+mj-lt"/>
                <a:ea typeface="+mj-ea"/>
                <a:cs typeface="Times New Roman" pitchFamily="18" charset="0"/>
              </a:rPr>
              <a:t>      </a:t>
            </a:r>
            <a:r>
              <a:rPr lang="en-US" b="1" cap="small" dirty="0" smtClean="0">
                <a:solidFill>
                  <a:schemeClr val="bg2">
                    <a:lumMod val="25000"/>
                  </a:schemeClr>
                </a:solidFill>
                <a:latin typeface="+mj-lt"/>
                <a:ea typeface="+mj-ea"/>
                <a:cs typeface="Times New Roman" pitchFamily="18" charset="0"/>
              </a:rPr>
              <a:t>[ pilot run e run </a:t>
            </a:r>
            <a:r>
              <a:rPr lang="en-US" sz="1600" b="1" cap="small" dirty="0" smtClean="0">
                <a:solidFill>
                  <a:schemeClr val="bg2">
                    <a:lumMod val="25000"/>
                  </a:schemeClr>
                </a:solidFill>
                <a:latin typeface="+mj-lt"/>
                <a:ea typeface="+mj-ea"/>
                <a:cs typeface="Times New Roman" pitchFamily="18" charset="0"/>
              </a:rPr>
              <a:t>1</a:t>
            </a:r>
            <a:r>
              <a:rPr lang="en-US" b="1" cap="small" dirty="0" smtClean="0">
                <a:solidFill>
                  <a:schemeClr val="bg2">
                    <a:lumMod val="25000"/>
                  </a:schemeClr>
                </a:solidFill>
                <a:latin typeface="+mj-lt"/>
                <a:ea typeface="+mj-ea"/>
                <a:cs typeface="Times New Roman" pitchFamily="18" charset="0"/>
              </a:rPr>
              <a:t> ] </a:t>
            </a:r>
          </a:p>
        </p:txBody>
      </p:sp>
      <p:sp>
        <p:nvSpPr>
          <p:cNvPr id="27" name="CasellaDiTesto 26"/>
          <p:cNvSpPr txBox="1"/>
          <p:nvPr/>
        </p:nvSpPr>
        <p:spPr>
          <a:xfrm>
            <a:off x="7929586" y="4786322"/>
            <a:ext cx="928694" cy="307777"/>
          </a:xfrm>
          <a:prstGeom prst="rect">
            <a:avLst/>
          </a:prstGeom>
          <a:noFill/>
        </p:spPr>
        <p:txBody>
          <a:bodyPr wrap="square" rtlCol="0">
            <a:spAutoFit/>
          </a:bodyPr>
          <a:lstStyle/>
          <a:p>
            <a:r>
              <a:rPr lang="en-US" sz="1400" cap="small" dirty="0" smtClean="0">
                <a:solidFill>
                  <a:schemeClr val="bg2">
                    <a:lumMod val="25000"/>
                  </a:schemeClr>
                </a:solidFill>
                <a:latin typeface="+mj-lt"/>
                <a:ea typeface="+mj-ea"/>
                <a:cs typeface="Times New Roman" pitchFamily="18" charset="0"/>
              </a:rPr>
              <a:t>N = 20</a:t>
            </a:r>
          </a:p>
        </p:txBody>
      </p:sp>
      <p:pic>
        <p:nvPicPr>
          <p:cNvPr id="11266" name="Picture 2"/>
          <p:cNvPicPr>
            <a:picLocks noChangeAspect="1" noChangeArrowheads="1"/>
          </p:cNvPicPr>
          <p:nvPr/>
        </p:nvPicPr>
        <p:blipFill>
          <a:blip r:embed="rId5" cstate="print"/>
          <a:srcRect/>
          <a:stretch>
            <a:fillRect/>
          </a:stretch>
        </p:blipFill>
        <p:spPr bwMode="auto">
          <a:xfrm>
            <a:off x="0" y="1785926"/>
            <a:ext cx="8953500" cy="1143000"/>
          </a:xfrm>
          <a:prstGeom prst="rect">
            <a:avLst/>
          </a:prstGeom>
          <a:noFill/>
          <a:ln w="9525">
            <a:noFill/>
            <a:miter lim="800000"/>
            <a:headEnd/>
            <a:tailEnd/>
          </a:ln>
          <a:effectLst/>
        </p:spPr>
      </p:pic>
      <p:sp>
        <p:nvSpPr>
          <p:cNvPr id="26" name="CasellaDiTesto 25"/>
          <p:cNvSpPr txBox="1"/>
          <p:nvPr/>
        </p:nvSpPr>
        <p:spPr>
          <a:xfrm>
            <a:off x="214282" y="3357562"/>
            <a:ext cx="2571768" cy="1508105"/>
          </a:xfrm>
          <a:prstGeom prst="rect">
            <a:avLst/>
          </a:prstGeom>
          <a:noFill/>
        </p:spPr>
        <p:txBody>
          <a:bodyPr wrap="square" rtlCol="0">
            <a:spAutoFit/>
          </a:bodyPr>
          <a:lstStyle/>
          <a:p>
            <a:r>
              <a:rPr lang="en-US" sz="1600" cap="small" dirty="0" err="1" smtClean="0">
                <a:solidFill>
                  <a:schemeClr val="bg2">
                    <a:lumMod val="25000"/>
                  </a:schemeClr>
                </a:solidFill>
                <a:latin typeface="+mj-lt"/>
                <a:ea typeface="+mj-ea"/>
                <a:cs typeface="Times New Roman" pitchFamily="18" charset="0"/>
              </a:rPr>
              <a:t>Eventi</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Griglia</a:t>
            </a:r>
            <a:r>
              <a:rPr lang="en-US" sz="1600" cap="small" dirty="0" smtClean="0">
                <a:solidFill>
                  <a:schemeClr val="bg2">
                    <a:lumMod val="25000"/>
                  </a:schemeClr>
                </a:solidFill>
                <a:latin typeface="+mj-lt"/>
                <a:ea typeface="+mj-ea"/>
                <a:cs typeface="Times New Roman" pitchFamily="18" charset="0"/>
              </a:rPr>
              <a:t> </a:t>
            </a:r>
            <a:r>
              <a:rPr lang="en-US" sz="1400" cap="small" dirty="0" smtClean="0">
                <a:solidFill>
                  <a:schemeClr val="bg2">
                    <a:lumMod val="25000"/>
                  </a:schemeClr>
                </a:solidFill>
                <a:latin typeface="+mj-lt"/>
                <a:ea typeface="+mj-ea"/>
                <a:cs typeface="Times New Roman" pitchFamily="18" charset="0"/>
              </a:rPr>
              <a:t>3°x3</a:t>
            </a:r>
          </a:p>
          <a:p>
            <a:endParaRPr lang="en-US" sz="1400" cap="small" dirty="0" smtClean="0">
              <a:solidFill>
                <a:schemeClr val="bg2">
                  <a:lumMod val="25000"/>
                </a:schemeClr>
              </a:solidFill>
              <a:latin typeface="+mj-lt"/>
              <a:ea typeface="+mj-ea"/>
              <a:cs typeface="Times New Roman" pitchFamily="18" charset="0"/>
            </a:endParaRPr>
          </a:p>
          <a:p>
            <a:r>
              <a:rPr lang="en-US" sz="1600" cap="small" dirty="0" err="1" smtClean="0">
                <a:solidFill>
                  <a:schemeClr val="bg2">
                    <a:lumMod val="25000"/>
                  </a:schemeClr>
                </a:solidFill>
                <a:latin typeface="+mj-lt"/>
                <a:ea typeface="+mj-ea"/>
                <a:cs typeface="Times New Roman" pitchFamily="18" charset="0"/>
              </a:rPr>
              <a:t>Taglio</a:t>
            </a:r>
            <a:r>
              <a:rPr lang="en-US" sz="1600" cap="small" dirty="0" smtClean="0">
                <a:solidFill>
                  <a:schemeClr val="bg2">
                    <a:lumMod val="25000"/>
                  </a:schemeClr>
                </a:solidFill>
                <a:latin typeface="+mj-lt"/>
                <a:ea typeface="+mj-ea"/>
                <a:cs typeface="Times New Roman" pitchFamily="18" charset="0"/>
              </a:rPr>
              <a:t> per </a:t>
            </a:r>
            <a:r>
              <a:rPr lang="en-US" sz="1600" cap="small" dirty="0" err="1" smtClean="0">
                <a:solidFill>
                  <a:schemeClr val="bg2">
                    <a:lumMod val="25000"/>
                  </a:schemeClr>
                </a:solidFill>
                <a:latin typeface="+mj-lt"/>
                <a:ea typeface="+mj-ea"/>
                <a:cs typeface="Times New Roman" pitchFamily="18" charset="0"/>
              </a:rPr>
              <a:t>Effetto</a:t>
            </a:r>
            <a:r>
              <a:rPr lang="en-US" sz="1600" cap="small" dirty="0" smtClean="0">
                <a:solidFill>
                  <a:schemeClr val="bg2">
                    <a:lumMod val="25000"/>
                  </a:schemeClr>
                </a:solidFill>
                <a:latin typeface="+mj-lt"/>
                <a:ea typeface="+mj-ea"/>
                <a:cs typeface="Times New Roman" pitchFamily="18" charset="0"/>
              </a:rPr>
              <a:t> </a:t>
            </a:r>
            <a:r>
              <a:rPr lang="en-US" sz="1600" cap="small" dirty="0" err="1" smtClean="0">
                <a:solidFill>
                  <a:schemeClr val="bg2">
                    <a:lumMod val="25000"/>
                  </a:schemeClr>
                </a:solidFill>
                <a:latin typeface="+mj-lt"/>
                <a:ea typeface="+mj-ea"/>
                <a:cs typeface="Times New Roman" pitchFamily="18" charset="0"/>
              </a:rPr>
              <a:t>Bordo</a:t>
            </a:r>
            <a:r>
              <a:rPr lang="en-US" sz="1600" cap="small" dirty="0" smtClean="0">
                <a:solidFill>
                  <a:schemeClr val="bg2">
                    <a:lumMod val="25000"/>
                  </a:schemeClr>
                </a:solidFill>
                <a:latin typeface="+mj-lt"/>
                <a:ea typeface="+mj-ea"/>
                <a:cs typeface="Times New Roman" pitchFamily="18" charset="0"/>
              </a:rPr>
              <a:t> </a:t>
            </a:r>
            <a:r>
              <a:rPr lang="en-US" sz="1400" cap="small" dirty="0" smtClean="0">
                <a:solidFill>
                  <a:schemeClr val="bg2">
                    <a:lumMod val="25000"/>
                  </a:schemeClr>
                </a:solidFill>
                <a:latin typeface="+mj-lt"/>
                <a:ea typeface="+mj-ea"/>
                <a:cs typeface="Times New Roman" pitchFamily="18" charset="0"/>
              </a:rPr>
              <a:t>(</a:t>
            </a:r>
            <a:r>
              <a:rPr lang="en-US" sz="1400" cap="small" dirty="0" err="1" smtClean="0">
                <a:solidFill>
                  <a:schemeClr val="bg2">
                    <a:lumMod val="25000"/>
                  </a:schemeClr>
                </a:solidFill>
                <a:latin typeface="+mj-lt"/>
                <a:ea typeface="+mj-ea"/>
                <a:cs typeface="Times New Roman" pitchFamily="18" charset="0"/>
              </a:rPr>
              <a:t>statistica</a:t>
            </a:r>
            <a:r>
              <a:rPr lang="en-US" sz="1400" cap="small" dirty="0" smtClean="0">
                <a:solidFill>
                  <a:schemeClr val="bg2">
                    <a:lumMod val="25000"/>
                  </a:schemeClr>
                </a:solidFill>
                <a:latin typeface="+mj-lt"/>
                <a:ea typeface="+mj-ea"/>
                <a:cs typeface="Times New Roman" pitchFamily="18" charset="0"/>
              </a:rPr>
              <a:t> </a:t>
            </a:r>
            <a:r>
              <a:rPr lang="en-US" sz="1400" cap="small" dirty="0" err="1" smtClean="0">
                <a:solidFill>
                  <a:schemeClr val="bg2">
                    <a:lumMod val="25000"/>
                  </a:schemeClr>
                </a:solidFill>
                <a:latin typeface="+mj-lt"/>
                <a:ea typeface="+mj-ea"/>
                <a:cs typeface="Times New Roman" pitchFamily="18" charset="0"/>
              </a:rPr>
              <a:t>più</a:t>
            </a:r>
            <a:r>
              <a:rPr lang="en-US" sz="1400" cap="small" dirty="0" smtClean="0">
                <a:solidFill>
                  <a:schemeClr val="bg2">
                    <a:lumMod val="25000"/>
                  </a:schemeClr>
                </a:solidFill>
                <a:latin typeface="+mj-lt"/>
                <a:ea typeface="+mj-ea"/>
                <a:cs typeface="Times New Roman" pitchFamily="18" charset="0"/>
              </a:rPr>
              <a:t> </a:t>
            </a:r>
            <a:r>
              <a:rPr lang="en-US" sz="1400" cap="small" dirty="0" err="1" smtClean="0">
                <a:solidFill>
                  <a:schemeClr val="bg2">
                    <a:lumMod val="25000"/>
                  </a:schemeClr>
                </a:solidFill>
                <a:latin typeface="+mj-lt"/>
                <a:ea typeface="+mj-ea"/>
                <a:cs typeface="Times New Roman" pitchFamily="18" charset="0"/>
              </a:rPr>
              <a:t>bassa</a:t>
            </a:r>
            <a:r>
              <a:rPr lang="en-US" sz="1400" cap="small" dirty="0" smtClean="0">
                <a:solidFill>
                  <a:schemeClr val="bg2">
                    <a:lumMod val="25000"/>
                  </a:schemeClr>
                </a:solidFill>
                <a:latin typeface="+mj-lt"/>
                <a:ea typeface="+mj-ea"/>
                <a:cs typeface="Times New Roman" pitchFamily="18" charset="0"/>
              </a:rPr>
              <a:t> ) </a:t>
            </a:r>
          </a:p>
          <a:p>
            <a:pPr algn="ctr"/>
            <a:r>
              <a:rPr lang="en-US" sz="1600" cap="small" dirty="0" smtClean="0">
                <a:solidFill>
                  <a:schemeClr val="bg2">
                    <a:lumMod val="25000"/>
                  </a:schemeClr>
                </a:solidFill>
                <a:latin typeface="+mj-lt"/>
                <a:ea typeface="+mj-ea"/>
                <a:cs typeface="Times New Roman" pitchFamily="18" charset="0"/>
              </a:rPr>
              <a:t>[20</a:t>
            </a:r>
            <a:r>
              <a:rPr lang="en-US" sz="1600" cap="small" dirty="0" smtClean="0">
                <a:solidFill>
                  <a:schemeClr val="bg2">
                    <a:lumMod val="25000"/>
                  </a:schemeClr>
                </a:solidFill>
                <a:cs typeface="Times New Roman" pitchFamily="18" charset="0"/>
              </a:rPr>
              <a:t>° , 60 °]</a:t>
            </a:r>
          </a:p>
          <a:p>
            <a:r>
              <a:rPr lang="en-US" sz="1600" cap="small" dirty="0" smtClean="0">
                <a:solidFill>
                  <a:schemeClr val="bg2">
                    <a:lumMod val="25000"/>
                  </a:schemeClr>
                </a:solidFill>
                <a:latin typeface="+mj-lt"/>
                <a:ea typeface="+mj-ea"/>
                <a:cs typeface="Times New Roman" pitchFamily="18" charset="0"/>
              </a:rPr>
              <a:t>  </a:t>
            </a:r>
          </a:p>
        </p:txBody>
      </p:sp>
      <p:pic>
        <p:nvPicPr>
          <p:cNvPr id="11267" name="Picture 3"/>
          <p:cNvPicPr>
            <a:picLocks noChangeAspect="1" noChangeArrowheads="1"/>
          </p:cNvPicPr>
          <p:nvPr/>
        </p:nvPicPr>
        <p:blipFill>
          <a:blip r:embed="rId6" cstate="print"/>
          <a:srcRect/>
          <a:stretch>
            <a:fillRect/>
          </a:stretch>
        </p:blipFill>
        <p:spPr bwMode="auto">
          <a:xfrm>
            <a:off x="2857488" y="2928934"/>
            <a:ext cx="5895975" cy="2924175"/>
          </a:xfrm>
          <a:prstGeom prst="rect">
            <a:avLst/>
          </a:prstGeom>
          <a:noFill/>
          <a:ln w="9525">
            <a:noFill/>
            <a:miter lim="800000"/>
            <a:headEnd/>
            <a:tailEnd/>
          </a:ln>
          <a:effectLst/>
        </p:spPr>
      </p:pic>
      <p:sp>
        <p:nvSpPr>
          <p:cNvPr id="30" name="CasellaDiTesto 29"/>
          <p:cNvSpPr txBox="1"/>
          <p:nvPr/>
        </p:nvSpPr>
        <p:spPr>
          <a:xfrm>
            <a:off x="2000232" y="4884019"/>
            <a:ext cx="1000132" cy="584775"/>
          </a:xfrm>
          <a:prstGeom prst="rect">
            <a:avLst/>
          </a:prstGeom>
          <a:noFill/>
        </p:spPr>
        <p:txBody>
          <a:bodyPr wrap="square" rtlCol="0">
            <a:spAutoFit/>
          </a:bodyPr>
          <a:lstStyle/>
          <a:p>
            <a:pPr lvl="0">
              <a:spcBef>
                <a:spcPct val="0"/>
              </a:spcBef>
            </a:pPr>
            <a:r>
              <a:rPr lang="en-US" sz="1600" dirty="0" smtClean="0">
                <a:solidFill>
                  <a:schemeClr val="bg2">
                    <a:lumMod val="25000"/>
                  </a:schemeClr>
                </a:solidFill>
                <a:latin typeface="+mj-lt"/>
                <a:ea typeface="+mj-ea"/>
                <a:cs typeface="Times New Roman" pitchFamily="18" charset="0"/>
              </a:rPr>
              <a:t>CAGLIAR</a:t>
            </a:r>
            <a:r>
              <a:rPr lang="en-US" sz="1600" cap="small" dirty="0" smtClean="0">
                <a:solidFill>
                  <a:schemeClr val="bg2">
                    <a:lumMod val="25000"/>
                  </a:schemeClr>
                </a:solidFill>
                <a:latin typeface="+mj-lt"/>
                <a:ea typeface="+mj-ea"/>
                <a:cs typeface="Times New Roman" pitchFamily="18" charset="0"/>
              </a:rPr>
              <a:t>I</a:t>
            </a:r>
          </a:p>
          <a:p>
            <a:pPr lvl="0">
              <a:spcBef>
                <a:spcPct val="0"/>
              </a:spcBef>
            </a:pPr>
            <a:r>
              <a:rPr lang="en-US" sz="1600" b="1" i="1" cap="small" dirty="0" smtClean="0">
                <a:solidFill>
                  <a:schemeClr val="bg2">
                    <a:lumMod val="25000"/>
                  </a:schemeClr>
                </a:solidFill>
                <a:latin typeface="+mj-lt"/>
                <a:ea typeface="+mj-ea"/>
                <a:cs typeface="Times New Roman" pitchFamily="18" charset="0"/>
              </a:rPr>
              <a:t>CAGL-01</a:t>
            </a:r>
          </a:p>
        </p:txBody>
      </p:sp>
      <p:sp>
        <p:nvSpPr>
          <p:cNvPr id="32" name="Titolo 10"/>
          <p:cNvSpPr txBox="1">
            <a:spLocks/>
          </p:cNvSpPr>
          <p:nvPr/>
        </p:nvSpPr>
        <p:spPr>
          <a:xfrm>
            <a:off x="1428728" y="285728"/>
            <a:ext cx="3500462" cy="400110"/>
          </a:xfrm>
          <a:prstGeom prst="rect">
            <a:avLst/>
          </a:prstGeom>
          <a:noFill/>
        </p:spPr>
        <p:txBody>
          <a:bodyPr vert="horz" wrap="square" lIns="91440" tIns="45720" rIns="91440" bIns="45720" rtlCol="0" anchor="ctr">
            <a:spAutoFit/>
          </a:bodyPr>
          <a:lstStyle/>
          <a:p>
            <a:pPr lvl="0">
              <a:spcBef>
                <a:spcPct val="0"/>
              </a:spcBef>
              <a:defRPr/>
            </a:pPr>
            <a:r>
              <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rPr>
              <a:t>Test del METODO</a:t>
            </a:r>
          </a:p>
        </p:txBody>
      </p:sp>
      <p:grpSp>
        <p:nvGrpSpPr>
          <p:cNvPr id="15" name="Gruppo 14"/>
          <p:cNvGrpSpPr/>
          <p:nvPr/>
        </p:nvGrpSpPr>
        <p:grpSpPr>
          <a:xfrm>
            <a:off x="2" y="6072204"/>
            <a:ext cx="9143999" cy="785820"/>
            <a:chOff x="2" y="6072204"/>
            <a:chExt cx="9143999" cy="785820"/>
          </a:xfrm>
        </p:grpSpPr>
        <p:pic>
          <p:nvPicPr>
            <p:cNvPr id="16"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17"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18" name="Picture 2" descr="C:\Users\mpaola\Desktop\PowerPoint_LENOVO\sifb.gif"/>
            <p:cNvPicPr>
              <a:picLocks noChangeAspect="1" noChangeArrowheads="1"/>
            </p:cNvPicPr>
            <p:nvPr/>
          </p:nvPicPr>
          <p:blipFill>
            <a:blip r:embed="rId7"/>
            <a:srcRect/>
            <a:stretch>
              <a:fillRect/>
            </a:stretch>
          </p:blipFill>
          <p:spPr bwMode="auto">
            <a:xfrm>
              <a:off x="8001024" y="6091182"/>
              <a:ext cx="1071570" cy="766842"/>
            </a:xfrm>
            <a:prstGeom prst="rect">
              <a:avLst/>
            </a:prstGeom>
            <a:noFill/>
          </p:spPr>
        </p:pic>
        <p:sp>
          <p:nvSpPr>
            <p:cNvPr id="19" name="CasellaDiTesto 18"/>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21" name="CasellaDiTesto 20"/>
          <p:cNvSpPr txBox="1"/>
          <p:nvPr/>
        </p:nvSpPr>
        <p:spPr>
          <a:xfrm>
            <a:off x="3643306" y="5692991"/>
            <a:ext cx="2571768" cy="307777"/>
          </a:xfrm>
          <a:prstGeom prst="rect">
            <a:avLst/>
          </a:prstGeom>
          <a:noFill/>
          <a:ln w="12700">
            <a:solidFill>
              <a:srgbClr val="BC0000"/>
            </a:solidFill>
          </a:ln>
        </p:spPr>
        <p:txBody>
          <a:bodyPr wrap="square" rtlCol="0">
            <a:spAutoFit/>
          </a:bodyPr>
          <a:lstStyle/>
          <a:p>
            <a:r>
              <a:rPr lang="en-US" sz="1400" cap="small" dirty="0" err="1" smtClean="0">
                <a:solidFill>
                  <a:srgbClr val="215A69"/>
                </a:solidFill>
              </a:rPr>
              <a:t>L’unità</a:t>
            </a:r>
            <a:r>
              <a:rPr lang="en-US" sz="1400" cap="small" dirty="0" smtClean="0">
                <a:solidFill>
                  <a:srgbClr val="215A69"/>
                </a:solidFill>
              </a:rPr>
              <a:t>  </a:t>
            </a:r>
            <a:r>
              <a:rPr lang="en-US" sz="1400" cap="small" dirty="0" err="1" smtClean="0">
                <a:solidFill>
                  <a:srgbClr val="215A69"/>
                </a:solidFill>
              </a:rPr>
              <a:t>corrisponde</a:t>
            </a:r>
            <a:r>
              <a:rPr lang="en-US" sz="1400" cap="small" dirty="0" smtClean="0">
                <a:solidFill>
                  <a:srgbClr val="215A69"/>
                </a:solidFill>
              </a:rPr>
              <a:t> </a:t>
            </a:r>
            <a:r>
              <a:rPr lang="en-US" sz="1400" cap="small" dirty="0" err="1" smtClean="0">
                <a:solidFill>
                  <a:srgbClr val="215A69"/>
                </a:solidFill>
              </a:rPr>
              <a:t>all’Isotropia</a:t>
            </a:r>
            <a:endParaRPr lang="en-US" sz="1400" cap="small" dirty="0">
              <a:solidFill>
                <a:srgbClr val="215A6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o 22"/>
          <p:cNvGrpSpPr/>
          <p:nvPr/>
        </p:nvGrpSpPr>
        <p:grpSpPr>
          <a:xfrm>
            <a:off x="2" y="6072204"/>
            <a:ext cx="9143999" cy="785820"/>
            <a:chOff x="2" y="6072204"/>
            <a:chExt cx="9143999" cy="785820"/>
          </a:xfrm>
        </p:grpSpPr>
        <p:pic>
          <p:nvPicPr>
            <p:cNvPr id="26"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27"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29" name="Picture 2" descr="C:\Users\mpaola\Desktop\PowerPoint_LENOVO\sifb.gif"/>
            <p:cNvPicPr>
              <a:picLocks noChangeAspect="1" noChangeArrowheads="1"/>
            </p:cNvPicPr>
            <p:nvPr/>
          </p:nvPicPr>
          <p:blipFill>
            <a:blip r:embed="rId4"/>
            <a:srcRect/>
            <a:stretch>
              <a:fillRect/>
            </a:stretch>
          </p:blipFill>
          <p:spPr bwMode="auto">
            <a:xfrm>
              <a:off x="8001024" y="6091182"/>
              <a:ext cx="1071570" cy="766842"/>
            </a:xfrm>
            <a:prstGeom prst="rect">
              <a:avLst/>
            </a:prstGeom>
            <a:noFill/>
          </p:spPr>
        </p:pic>
        <p:sp>
          <p:nvSpPr>
            <p:cNvPr id="31" name="CasellaDiTesto 30"/>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24" name="CasellaDiTesto 23"/>
          <p:cNvSpPr txBox="1"/>
          <p:nvPr/>
        </p:nvSpPr>
        <p:spPr>
          <a:xfrm>
            <a:off x="1357290" y="285728"/>
            <a:ext cx="4214842" cy="707886"/>
          </a:xfrm>
          <a:prstGeom prst="rect">
            <a:avLst/>
          </a:prstGeom>
          <a:noFill/>
        </p:spPr>
        <p:txBody>
          <a:bodyPr wrap="square" rtlCol="0">
            <a:spAutoFit/>
          </a:bodyPr>
          <a:lstStyle/>
          <a:p>
            <a:pPr lvl="0">
              <a:spcBef>
                <a:spcPct val="0"/>
              </a:spcBef>
            </a:pPr>
            <a:r>
              <a:rPr lang="en-US" sz="2000" b="1" cap="small" dirty="0" err="1" smtClean="0">
                <a:solidFill>
                  <a:schemeClr val="bg2">
                    <a:lumMod val="25000"/>
                  </a:schemeClr>
                </a:solidFill>
                <a:latin typeface="Times New Roman" pitchFamily="18" charset="0"/>
                <a:ea typeface="+mj-ea"/>
                <a:cs typeface="Times New Roman" pitchFamily="18" charset="0"/>
              </a:rPr>
              <a:t>Mappe</a:t>
            </a:r>
            <a:r>
              <a:rPr lang="en-US" sz="2000" b="1" cap="small" dirty="0" smtClean="0">
                <a:solidFill>
                  <a:schemeClr val="bg2">
                    <a:lumMod val="25000"/>
                  </a:schemeClr>
                </a:solidFill>
                <a:latin typeface="Times New Roman" pitchFamily="18" charset="0"/>
                <a:ea typeface="+mj-ea"/>
                <a:cs typeface="Times New Roman" pitchFamily="18" charset="0"/>
              </a:rPr>
              <a:t> generate per I 4 </a:t>
            </a:r>
            <a:r>
              <a:rPr lang="en-US" sz="2000" b="1" cap="small" dirty="0" err="1" smtClean="0">
                <a:solidFill>
                  <a:schemeClr val="bg2">
                    <a:lumMod val="25000"/>
                  </a:schemeClr>
                </a:solidFill>
                <a:latin typeface="Times New Roman" pitchFamily="18" charset="0"/>
                <a:ea typeface="+mj-ea"/>
                <a:cs typeface="Times New Roman" pitchFamily="18" charset="0"/>
              </a:rPr>
              <a:t>siti</a:t>
            </a:r>
            <a:r>
              <a:rPr lang="en-US" sz="2000" b="1" cap="small" dirty="0" smtClean="0">
                <a:solidFill>
                  <a:schemeClr val="bg2">
                    <a:lumMod val="25000"/>
                  </a:schemeClr>
                </a:solidFill>
                <a:latin typeface="Times New Roman" pitchFamily="18" charset="0"/>
                <a:ea typeface="+mj-ea"/>
                <a:cs typeface="Times New Roman" pitchFamily="18" charset="0"/>
              </a:rPr>
              <a:t/>
            </a:r>
            <a:br>
              <a:rPr lang="en-US" sz="2000" b="1" cap="small" dirty="0" smtClean="0">
                <a:solidFill>
                  <a:schemeClr val="bg2">
                    <a:lumMod val="25000"/>
                  </a:schemeClr>
                </a:solidFill>
                <a:latin typeface="Times New Roman" pitchFamily="18" charset="0"/>
                <a:ea typeface="+mj-ea"/>
                <a:cs typeface="Times New Roman" pitchFamily="18" charset="0"/>
              </a:rPr>
            </a:br>
            <a:endParaRPr lang="en-US" sz="2000" b="1" cap="small" dirty="0" smtClean="0">
              <a:solidFill>
                <a:schemeClr val="bg2">
                  <a:lumMod val="25000"/>
                </a:schemeClr>
              </a:solidFill>
              <a:latin typeface="Times New Roman" pitchFamily="18" charset="0"/>
              <a:ea typeface="+mj-ea"/>
              <a:cs typeface="Times New Roman" pitchFamily="18" charset="0"/>
            </a:endParaRPr>
          </a:p>
        </p:txBody>
      </p:sp>
      <p:grpSp>
        <p:nvGrpSpPr>
          <p:cNvPr id="28" name="Gruppo 27"/>
          <p:cNvGrpSpPr/>
          <p:nvPr/>
        </p:nvGrpSpPr>
        <p:grpSpPr>
          <a:xfrm>
            <a:off x="1684565" y="1285860"/>
            <a:ext cx="7245153" cy="4500594"/>
            <a:chOff x="285720" y="1285860"/>
            <a:chExt cx="8173847" cy="4560510"/>
          </a:xfrm>
        </p:grpSpPr>
        <p:sp>
          <p:nvSpPr>
            <p:cNvPr id="30" name="CasellaDiTesto 29"/>
            <p:cNvSpPr txBox="1"/>
            <p:nvPr/>
          </p:nvSpPr>
          <p:spPr>
            <a:xfrm>
              <a:off x="928662" y="1285860"/>
              <a:ext cx="2500330" cy="338554"/>
            </a:xfrm>
            <a:prstGeom prst="rect">
              <a:avLst/>
            </a:prstGeom>
            <a:noFill/>
          </p:spPr>
          <p:txBody>
            <a:bodyPr wrap="square" rtlCol="0">
              <a:spAutoFit/>
            </a:bodyPr>
            <a:lstStyle/>
            <a:p>
              <a:pPr lvl="0">
                <a:spcBef>
                  <a:spcPct val="0"/>
                </a:spcBef>
              </a:pPr>
              <a:r>
                <a:rPr lang="en-US" sz="1600" dirty="0" smtClean="0">
                  <a:solidFill>
                    <a:schemeClr val="bg2">
                      <a:lumMod val="25000"/>
                    </a:schemeClr>
                  </a:solidFill>
                  <a:latin typeface="+mj-lt"/>
                  <a:ea typeface="+mj-ea"/>
                  <a:cs typeface="Times New Roman" pitchFamily="18" charset="0"/>
                </a:rPr>
                <a:t>CATANIA </a:t>
              </a:r>
              <a:r>
                <a:rPr lang="en-US" sz="1600" b="1" i="1" cap="small" dirty="0" smtClean="0">
                  <a:solidFill>
                    <a:schemeClr val="bg2">
                      <a:lumMod val="25000"/>
                    </a:schemeClr>
                  </a:solidFill>
                  <a:latin typeface="+mj-lt"/>
                  <a:ea typeface="+mj-ea"/>
                  <a:cs typeface="Times New Roman" pitchFamily="18" charset="0"/>
                </a:rPr>
                <a:t>CATA-02</a:t>
              </a:r>
            </a:p>
          </p:txBody>
        </p:sp>
        <p:pic>
          <p:nvPicPr>
            <p:cNvPr id="14338" name="Picture 2"/>
            <p:cNvPicPr>
              <a:picLocks noChangeAspect="1" noChangeArrowheads="1"/>
            </p:cNvPicPr>
            <p:nvPr/>
          </p:nvPicPr>
          <p:blipFill>
            <a:blip r:embed="rId6" cstate="print"/>
            <a:srcRect/>
            <a:stretch>
              <a:fillRect/>
            </a:stretch>
          </p:blipFill>
          <p:spPr bwMode="auto">
            <a:xfrm>
              <a:off x="285720" y="1571612"/>
              <a:ext cx="3929058" cy="2017794"/>
            </a:xfrm>
            <a:prstGeom prst="rect">
              <a:avLst/>
            </a:prstGeom>
            <a:noFill/>
            <a:ln w="9525">
              <a:noFill/>
              <a:miter lim="800000"/>
              <a:headEnd/>
              <a:tailEnd/>
            </a:ln>
            <a:effectLst/>
          </p:spPr>
        </p:pic>
        <p:pic>
          <p:nvPicPr>
            <p:cNvPr id="18" name="Picture 2"/>
            <p:cNvPicPr>
              <a:picLocks noChangeAspect="1" noChangeArrowheads="1"/>
            </p:cNvPicPr>
            <p:nvPr/>
          </p:nvPicPr>
          <p:blipFill>
            <a:blip r:embed="rId7" cstate="print"/>
            <a:srcRect/>
            <a:stretch>
              <a:fillRect/>
            </a:stretch>
          </p:blipFill>
          <p:spPr bwMode="auto">
            <a:xfrm>
              <a:off x="428596" y="3643314"/>
              <a:ext cx="3672219" cy="2000264"/>
            </a:xfrm>
            <a:prstGeom prst="rect">
              <a:avLst/>
            </a:prstGeom>
            <a:noFill/>
            <a:ln w="9525">
              <a:noFill/>
              <a:miter lim="800000"/>
              <a:headEnd/>
              <a:tailEnd/>
            </a:ln>
            <a:effectLst/>
          </p:spPr>
        </p:pic>
        <p:pic>
          <p:nvPicPr>
            <p:cNvPr id="19" name="Picture 3"/>
            <p:cNvPicPr>
              <a:picLocks noChangeAspect="1" noChangeArrowheads="1"/>
            </p:cNvPicPr>
            <p:nvPr/>
          </p:nvPicPr>
          <p:blipFill>
            <a:blip r:embed="rId8" cstate="print"/>
            <a:srcRect/>
            <a:stretch>
              <a:fillRect/>
            </a:stretch>
          </p:blipFill>
          <p:spPr bwMode="auto">
            <a:xfrm>
              <a:off x="4572000" y="1571612"/>
              <a:ext cx="3887567" cy="1928082"/>
            </a:xfrm>
            <a:prstGeom prst="rect">
              <a:avLst/>
            </a:prstGeom>
            <a:noFill/>
            <a:ln w="9525">
              <a:noFill/>
              <a:miter lim="800000"/>
              <a:headEnd/>
              <a:tailEnd/>
            </a:ln>
            <a:effectLst/>
          </p:spPr>
        </p:pic>
        <p:pic>
          <p:nvPicPr>
            <p:cNvPr id="15362" name="Picture 2"/>
            <p:cNvPicPr>
              <a:picLocks noChangeAspect="1" noChangeArrowheads="1"/>
            </p:cNvPicPr>
            <p:nvPr/>
          </p:nvPicPr>
          <p:blipFill>
            <a:blip r:embed="rId9" cstate="print"/>
            <a:srcRect/>
            <a:stretch>
              <a:fillRect/>
            </a:stretch>
          </p:blipFill>
          <p:spPr bwMode="auto">
            <a:xfrm>
              <a:off x="4643438" y="3643314"/>
              <a:ext cx="3776668" cy="1978541"/>
            </a:xfrm>
            <a:prstGeom prst="rect">
              <a:avLst/>
            </a:prstGeom>
            <a:noFill/>
            <a:ln w="9525">
              <a:noFill/>
              <a:miter lim="800000"/>
              <a:headEnd/>
              <a:tailEnd/>
            </a:ln>
            <a:effectLst/>
          </p:spPr>
        </p:pic>
        <p:sp>
          <p:nvSpPr>
            <p:cNvPr id="21" name="CasellaDiTesto 20"/>
            <p:cNvSpPr txBox="1"/>
            <p:nvPr/>
          </p:nvSpPr>
          <p:spPr>
            <a:xfrm>
              <a:off x="285720" y="5480513"/>
              <a:ext cx="2921553" cy="365857"/>
            </a:xfrm>
            <a:prstGeom prst="rect">
              <a:avLst/>
            </a:prstGeom>
            <a:noFill/>
          </p:spPr>
          <p:txBody>
            <a:bodyPr wrap="square" rtlCol="0">
              <a:spAutoFit/>
            </a:bodyPr>
            <a:lstStyle/>
            <a:p>
              <a:pPr lvl="0">
                <a:spcBef>
                  <a:spcPct val="0"/>
                </a:spcBef>
              </a:pPr>
              <a:r>
                <a:rPr lang="en-US" sz="1600" dirty="0" smtClean="0">
                  <a:solidFill>
                    <a:schemeClr val="bg2">
                      <a:lumMod val="25000"/>
                    </a:schemeClr>
                  </a:solidFill>
                  <a:latin typeface="+mj-lt"/>
                  <a:ea typeface="+mj-ea"/>
                  <a:cs typeface="Times New Roman" pitchFamily="18" charset="0"/>
                </a:rPr>
                <a:t>TRINTAPOLI (FG) </a:t>
              </a:r>
              <a:r>
                <a:rPr lang="en-US" sz="1600" b="1" i="1" cap="small" dirty="0" smtClean="0">
                  <a:solidFill>
                    <a:schemeClr val="bg2">
                      <a:lumMod val="25000"/>
                    </a:schemeClr>
                  </a:solidFill>
                  <a:latin typeface="+mj-lt"/>
                  <a:ea typeface="+mj-ea"/>
                  <a:cs typeface="Times New Roman" pitchFamily="18" charset="0"/>
                </a:rPr>
                <a:t>TRIN-01</a:t>
              </a:r>
            </a:p>
          </p:txBody>
        </p:sp>
        <p:sp>
          <p:nvSpPr>
            <p:cNvPr id="22" name="CasellaDiTesto 21"/>
            <p:cNvSpPr txBox="1"/>
            <p:nvPr/>
          </p:nvSpPr>
          <p:spPr>
            <a:xfrm>
              <a:off x="5429256" y="1339062"/>
              <a:ext cx="2071702" cy="338554"/>
            </a:xfrm>
            <a:prstGeom prst="rect">
              <a:avLst/>
            </a:prstGeom>
            <a:noFill/>
          </p:spPr>
          <p:txBody>
            <a:bodyPr wrap="square" rtlCol="0">
              <a:spAutoFit/>
            </a:bodyPr>
            <a:lstStyle/>
            <a:p>
              <a:pPr lvl="0">
                <a:spcBef>
                  <a:spcPct val="0"/>
                </a:spcBef>
              </a:pPr>
              <a:r>
                <a:rPr lang="en-US" sz="1600" dirty="0" smtClean="0">
                  <a:solidFill>
                    <a:schemeClr val="bg2">
                      <a:lumMod val="25000"/>
                    </a:schemeClr>
                  </a:solidFill>
                  <a:latin typeface="+mj-lt"/>
                  <a:ea typeface="+mj-ea"/>
                  <a:cs typeface="Times New Roman" pitchFamily="18" charset="0"/>
                </a:rPr>
                <a:t>CAGLIAR</a:t>
              </a:r>
              <a:r>
                <a:rPr lang="en-US" sz="1600" cap="small" dirty="0" smtClean="0">
                  <a:solidFill>
                    <a:schemeClr val="bg2">
                      <a:lumMod val="25000"/>
                    </a:schemeClr>
                  </a:solidFill>
                  <a:latin typeface="+mj-lt"/>
                  <a:ea typeface="+mj-ea"/>
                  <a:cs typeface="Times New Roman" pitchFamily="18" charset="0"/>
                </a:rPr>
                <a:t>I </a:t>
              </a:r>
              <a:r>
                <a:rPr lang="en-US" sz="1600" b="1" i="1" cap="small" dirty="0" smtClean="0">
                  <a:solidFill>
                    <a:schemeClr val="bg2">
                      <a:lumMod val="25000"/>
                    </a:schemeClr>
                  </a:solidFill>
                  <a:latin typeface="+mj-lt"/>
                  <a:ea typeface="+mj-ea"/>
                  <a:cs typeface="Times New Roman" pitchFamily="18" charset="0"/>
                </a:rPr>
                <a:t>CAGL-01</a:t>
              </a:r>
            </a:p>
          </p:txBody>
        </p:sp>
        <p:sp>
          <p:nvSpPr>
            <p:cNvPr id="20" name="CasellaDiTesto 19"/>
            <p:cNvSpPr txBox="1"/>
            <p:nvPr/>
          </p:nvSpPr>
          <p:spPr>
            <a:xfrm>
              <a:off x="5040826" y="5460374"/>
              <a:ext cx="2071702" cy="338554"/>
            </a:xfrm>
            <a:prstGeom prst="rect">
              <a:avLst/>
            </a:prstGeom>
            <a:noFill/>
          </p:spPr>
          <p:txBody>
            <a:bodyPr wrap="square" rtlCol="0">
              <a:spAutoFit/>
            </a:bodyPr>
            <a:lstStyle/>
            <a:p>
              <a:pPr lvl="0">
                <a:spcBef>
                  <a:spcPct val="0"/>
                </a:spcBef>
              </a:pPr>
              <a:r>
                <a:rPr lang="en-US" sz="1600" dirty="0" smtClean="0">
                  <a:solidFill>
                    <a:schemeClr val="bg2">
                      <a:lumMod val="25000"/>
                    </a:schemeClr>
                  </a:solidFill>
                  <a:latin typeface="+mj-lt"/>
                  <a:ea typeface="+mj-ea"/>
                  <a:cs typeface="Times New Roman" pitchFamily="18" charset="0"/>
                </a:rPr>
                <a:t>SAVONA </a:t>
              </a:r>
              <a:r>
                <a:rPr lang="en-US" sz="1600" b="1" i="1" cap="small" dirty="0" smtClean="0">
                  <a:solidFill>
                    <a:schemeClr val="bg2">
                      <a:lumMod val="25000"/>
                    </a:schemeClr>
                  </a:solidFill>
                  <a:latin typeface="+mj-lt"/>
                  <a:ea typeface="+mj-ea"/>
                  <a:cs typeface="Times New Roman" pitchFamily="18" charset="0"/>
                </a:rPr>
                <a:t>SAVO-02</a:t>
              </a:r>
            </a:p>
          </p:txBody>
        </p:sp>
      </p:grpSp>
      <p:sp>
        <p:nvSpPr>
          <p:cNvPr id="25" name="CasellaDiTesto 24"/>
          <p:cNvSpPr txBox="1"/>
          <p:nvPr/>
        </p:nvSpPr>
        <p:spPr>
          <a:xfrm>
            <a:off x="142844" y="3357562"/>
            <a:ext cx="1857388" cy="584775"/>
          </a:xfrm>
          <a:prstGeom prst="rect">
            <a:avLst/>
          </a:prstGeom>
          <a:noFill/>
        </p:spPr>
        <p:txBody>
          <a:bodyPr wrap="square" rtlCol="0">
            <a:spAutoFit/>
          </a:bodyPr>
          <a:lstStyle/>
          <a:p>
            <a:r>
              <a:rPr lang="en-US" sz="1600" cap="small" dirty="0" err="1" smtClean="0">
                <a:solidFill>
                  <a:srgbClr val="BC0000"/>
                </a:solidFill>
                <a:latin typeface="+mj-lt"/>
                <a:ea typeface="+mj-ea"/>
                <a:cs typeface="Times New Roman" pitchFamily="18" charset="0"/>
              </a:rPr>
              <a:t>Fluttuazioni</a:t>
            </a:r>
            <a:r>
              <a:rPr lang="en-US" sz="1600" cap="small" dirty="0" smtClean="0">
                <a:solidFill>
                  <a:srgbClr val="BC0000"/>
                </a:solidFill>
                <a:latin typeface="+mj-lt"/>
                <a:ea typeface="+mj-ea"/>
                <a:cs typeface="Times New Roman" pitchFamily="18" charset="0"/>
              </a:rPr>
              <a:t> </a:t>
            </a:r>
            <a:r>
              <a:rPr lang="en-US" sz="1600" cap="small" dirty="0" err="1" smtClean="0">
                <a:solidFill>
                  <a:srgbClr val="BC0000"/>
                </a:solidFill>
                <a:latin typeface="+mj-lt"/>
                <a:ea typeface="+mj-ea"/>
                <a:cs typeface="Times New Roman" pitchFamily="18" charset="0"/>
              </a:rPr>
              <a:t>signola</a:t>
            </a:r>
            <a:r>
              <a:rPr lang="en-US" sz="1600" cap="small" dirty="0" smtClean="0">
                <a:solidFill>
                  <a:srgbClr val="BC0000"/>
                </a:solidFill>
                <a:latin typeface="+mj-lt"/>
                <a:ea typeface="+mj-ea"/>
                <a:cs typeface="Times New Roman" pitchFamily="18" charset="0"/>
              </a:rPr>
              <a:t> </a:t>
            </a:r>
            <a:r>
              <a:rPr lang="en-US" sz="1600" cap="small" dirty="0" err="1" smtClean="0">
                <a:solidFill>
                  <a:srgbClr val="BC0000"/>
                </a:solidFill>
                <a:latin typeface="+mj-lt"/>
                <a:ea typeface="+mj-ea"/>
                <a:cs typeface="Times New Roman" pitchFamily="18" charset="0"/>
              </a:rPr>
              <a:t>cella</a:t>
            </a:r>
            <a:r>
              <a:rPr lang="en-US" sz="1600" cap="small" dirty="0" smtClean="0">
                <a:solidFill>
                  <a:srgbClr val="BC0000"/>
                </a:solidFill>
                <a:latin typeface="+mj-lt"/>
                <a:ea typeface="+mj-ea"/>
                <a:cs typeface="Times New Roman" pitchFamily="18" charset="0"/>
              </a:rPr>
              <a:t>  </a:t>
            </a:r>
            <a:r>
              <a:rPr lang="en-US" sz="1600" cap="small" dirty="0" smtClean="0">
                <a:solidFill>
                  <a:srgbClr val="BC0000"/>
                </a:solidFill>
                <a:cs typeface="Times New Roman" pitchFamily="18" charset="0"/>
              </a:rPr>
              <a:t>del 2-3 </a:t>
            </a:r>
            <a:r>
              <a:rPr lang="en-US" sz="1400" cap="small" dirty="0" smtClean="0">
                <a:solidFill>
                  <a:srgbClr val="BC0000"/>
                </a:solidFill>
                <a:cs typeface="Times New Roman" pitchFamily="18" charset="0"/>
              </a:rPr>
              <a:t>%</a:t>
            </a:r>
            <a:endParaRPr lang="en-US" sz="1400" cap="small" dirty="0" smtClean="0">
              <a:solidFill>
                <a:srgbClr val="BC0000"/>
              </a:solidFill>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Titolo 10"/>
          <p:cNvSpPr txBox="1">
            <a:spLocks/>
          </p:cNvSpPr>
          <p:nvPr/>
        </p:nvSpPr>
        <p:spPr>
          <a:xfrm>
            <a:off x="142844" y="1142984"/>
            <a:ext cx="4714908" cy="461665"/>
          </a:xfrm>
          <a:prstGeom prst="rect">
            <a:avLst/>
          </a:prstGeom>
          <a:noFill/>
        </p:spPr>
        <p:txBody>
          <a:bodyPr vert="horz" wrap="square" lIns="91440" tIns="45720" rIns="91440" bIns="45720" rtlCol="0" anchor="ctr">
            <a:spAutoFit/>
          </a:bodyPr>
          <a:lstStyle/>
          <a:p>
            <a:pPr lvl="0">
              <a:spcBef>
                <a:spcPct val="0"/>
              </a:spcBef>
            </a:pPr>
            <a:r>
              <a:rPr lang="en-US" sz="2400" b="1" cap="small" dirty="0" err="1" smtClean="0">
                <a:solidFill>
                  <a:srgbClr val="CC0000"/>
                </a:solidFill>
                <a:latin typeface="+mj-lt"/>
                <a:ea typeface="+mj-ea"/>
                <a:cs typeface="Times New Roman" pitchFamily="18" charset="0"/>
              </a:rPr>
              <a:t>Mappe</a:t>
            </a:r>
            <a:r>
              <a:rPr lang="en-US" sz="2400" b="1" cap="small" dirty="0" smtClean="0">
                <a:solidFill>
                  <a:srgbClr val="CC0000"/>
                </a:solidFill>
                <a:latin typeface="+mj-lt"/>
                <a:ea typeface="+mj-ea"/>
                <a:cs typeface="Times New Roman" pitchFamily="18" charset="0"/>
              </a:rPr>
              <a:t> </a:t>
            </a:r>
            <a:r>
              <a:rPr lang="en-US" sz="2400" b="1" cap="small" dirty="0" err="1" smtClean="0">
                <a:solidFill>
                  <a:srgbClr val="CC0000"/>
                </a:solidFill>
                <a:latin typeface="+mj-lt"/>
                <a:ea typeface="+mj-ea"/>
                <a:cs typeface="Times New Roman" pitchFamily="18" charset="0"/>
              </a:rPr>
              <a:t>sommate</a:t>
            </a:r>
            <a:r>
              <a:rPr lang="en-US" sz="2400" b="1" cap="small" dirty="0" smtClean="0">
                <a:solidFill>
                  <a:srgbClr val="CC0000"/>
                </a:solidFill>
                <a:latin typeface="+mj-lt"/>
                <a:ea typeface="+mj-ea"/>
                <a:cs typeface="Times New Roman" pitchFamily="18" charset="0"/>
              </a:rPr>
              <a:t>, </a:t>
            </a:r>
            <a:r>
              <a:rPr lang="en-US" sz="2400" b="1" cap="small" dirty="0" err="1" smtClean="0">
                <a:solidFill>
                  <a:srgbClr val="CC0000"/>
                </a:solidFill>
                <a:latin typeface="+mj-lt"/>
                <a:ea typeface="+mj-ea"/>
                <a:cs typeface="Times New Roman" pitchFamily="18" charset="0"/>
              </a:rPr>
              <a:t>pesate</a:t>
            </a:r>
            <a:r>
              <a:rPr lang="en-US" sz="2400" b="1" cap="small" dirty="0" smtClean="0">
                <a:solidFill>
                  <a:srgbClr val="CC0000"/>
                </a:solidFill>
                <a:latin typeface="+mj-lt"/>
                <a:ea typeface="+mj-ea"/>
                <a:cs typeface="Times New Roman" pitchFamily="18" charset="0"/>
              </a:rPr>
              <a:t> per</a:t>
            </a:r>
            <a:r>
              <a:rPr lang="en-US" sz="2000" b="1" cap="small" dirty="0" smtClean="0">
                <a:solidFill>
                  <a:srgbClr val="CC0000"/>
                </a:solidFill>
                <a:latin typeface="+mj-lt"/>
                <a:ea typeface="+mj-ea"/>
                <a:cs typeface="Times New Roman" pitchFamily="18" charset="0"/>
              </a:rPr>
              <a:t> GLI </a:t>
            </a:r>
            <a:r>
              <a:rPr lang="en-US" sz="2400" b="1" cap="small" dirty="0" err="1" smtClean="0">
                <a:solidFill>
                  <a:srgbClr val="CC0000"/>
                </a:solidFill>
                <a:latin typeface="+mj-lt"/>
                <a:ea typeface="+mj-ea"/>
                <a:cs typeface="Times New Roman" pitchFamily="18" charset="0"/>
              </a:rPr>
              <a:t>eventi</a:t>
            </a:r>
            <a:r>
              <a:rPr lang="en-US" sz="2400" b="1" cap="small" dirty="0" smtClean="0">
                <a:solidFill>
                  <a:srgbClr val="CC0000"/>
                </a:solidFill>
                <a:latin typeface="+mj-lt"/>
                <a:ea typeface="+mj-ea"/>
                <a:cs typeface="Times New Roman" pitchFamily="18" charset="0"/>
              </a:rPr>
              <a:t> </a:t>
            </a:r>
          </a:p>
        </p:txBody>
      </p:sp>
      <p:sp>
        <p:nvSpPr>
          <p:cNvPr id="13" name="Titolo 10"/>
          <p:cNvSpPr txBox="1">
            <a:spLocks/>
          </p:cNvSpPr>
          <p:nvPr/>
        </p:nvSpPr>
        <p:spPr>
          <a:xfrm>
            <a:off x="1428728" y="285728"/>
            <a:ext cx="3500462" cy="400110"/>
          </a:xfrm>
          <a:prstGeom prst="rect">
            <a:avLst/>
          </a:prstGeom>
          <a:noFill/>
        </p:spPr>
        <p:txBody>
          <a:bodyPr vert="horz" wrap="square" lIns="91440" tIns="45720" rIns="91440" bIns="45720" rtlCol="0" anchor="ctr">
            <a:spAutoFit/>
          </a:bodyPr>
          <a:lstStyle/>
          <a:p>
            <a:pPr lvl="0">
              <a:spcBef>
                <a:spcPct val="0"/>
              </a:spcBef>
              <a:defRPr/>
            </a:pPr>
            <a:r>
              <a:rPr lang="en-US" sz="2000" b="1" cap="small" dirty="0" smtClean="0">
                <a:solidFill>
                  <a:schemeClr val="bg2">
                    <a:lumMod val="25000"/>
                  </a:schemeClr>
                </a:solidFill>
                <a:latin typeface="Times New Roman" pitchFamily="18" charset="0"/>
                <a:ea typeface="+mj-ea"/>
                <a:cs typeface="Times New Roman" pitchFamily="18" charset="0"/>
              </a:rPr>
              <a:t>RISULTATI del TEST</a:t>
            </a:r>
            <a:endParaRPr kumimoji="0" lang="en-US" sz="2000" b="1" i="0" u="none"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sp>
        <p:nvSpPr>
          <p:cNvPr id="26" name="CasellaDiTesto 25"/>
          <p:cNvSpPr txBox="1"/>
          <p:nvPr/>
        </p:nvSpPr>
        <p:spPr>
          <a:xfrm>
            <a:off x="428596" y="1701217"/>
            <a:ext cx="4429156" cy="584775"/>
          </a:xfrm>
          <a:prstGeom prst="rect">
            <a:avLst/>
          </a:prstGeom>
          <a:noFill/>
        </p:spPr>
        <p:txBody>
          <a:bodyPr wrap="square" rtlCol="0">
            <a:spAutoFit/>
          </a:bodyPr>
          <a:lstStyle/>
          <a:p>
            <a:r>
              <a:rPr lang="en-US" sz="1600" b="1" u="sng" cap="small" dirty="0" err="1" smtClean="0">
                <a:solidFill>
                  <a:schemeClr val="bg2">
                    <a:lumMod val="25000"/>
                  </a:schemeClr>
                </a:solidFill>
                <a:cs typeface="Times New Roman" pitchFamily="18" charset="0"/>
              </a:rPr>
              <a:t>Mappa</a:t>
            </a:r>
            <a:r>
              <a:rPr lang="en-US" sz="1600" b="1" u="sng" cap="small" dirty="0" smtClean="0">
                <a:solidFill>
                  <a:schemeClr val="bg2">
                    <a:lumMod val="25000"/>
                  </a:schemeClr>
                </a:solidFill>
                <a:cs typeface="Times New Roman" pitchFamily="18" charset="0"/>
              </a:rPr>
              <a:t>   100 M </a:t>
            </a:r>
            <a:r>
              <a:rPr lang="en-US" sz="1600" b="1" u="sng" cap="small" dirty="0" err="1" smtClean="0">
                <a:solidFill>
                  <a:schemeClr val="bg2">
                    <a:lumMod val="25000"/>
                  </a:schemeClr>
                </a:solidFill>
                <a:cs typeface="Times New Roman" pitchFamily="18" charset="0"/>
              </a:rPr>
              <a:t>eventi</a:t>
            </a:r>
            <a:endParaRPr lang="en-US" sz="1600" b="1" u="sng" cap="small" dirty="0" smtClean="0">
              <a:solidFill>
                <a:schemeClr val="bg2">
                  <a:lumMod val="25000"/>
                </a:schemeClr>
              </a:solidFill>
              <a:cs typeface="Times New Roman" pitchFamily="18" charset="0"/>
            </a:endParaRPr>
          </a:p>
          <a:p>
            <a:r>
              <a:rPr lang="en-US" sz="1600" b="1" cap="small" dirty="0" err="1" smtClean="0">
                <a:solidFill>
                  <a:schemeClr val="bg2">
                    <a:lumMod val="25000"/>
                  </a:schemeClr>
                </a:solidFill>
                <a:cs typeface="Times New Roman" pitchFamily="18" charset="0"/>
              </a:rPr>
              <a:t>Fluttuazioni</a:t>
            </a:r>
            <a:r>
              <a:rPr lang="en-US" sz="1600" b="1" cap="small" dirty="0" smtClean="0">
                <a:solidFill>
                  <a:schemeClr val="bg2">
                    <a:lumMod val="25000"/>
                  </a:schemeClr>
                </a:solidFill>
                <a:cs typeface="Times New Roman" pitchFamily="18" charset="0"/>
              </a:rPr>
              <a:t>  </a:t>
            </a:r>
            <a:r>
              <a:rPr lang="en-US" sz="1600" b="1" cap="small" dirty="0" err="1" smtClean="0">
                <a:solidFill>
                  <a:schemeClr val="bg2">
                    <a:lumMod val="25000"/>
                  </a:schemeClr>
                </a:solidFill>
                <a:cs typeface="Times New Roman" pitchFamily="18" charset="0"/>
              </a:rPr>
              <a:t>nella</a:t>
            </a:r>
            <a:r>
              <a:rPr lang="en-US" sz="1600" b="1" cap="small" dirty="0" smtClean="0">
                <a:solidFill>
                  <a:schemeClr val="bg2">
                    <a:lumMod val="25000"/>
                  </a:schemeClr>
                </a:solidFill>
                <a:cs typeface="Times New Roman" pitchFamily="18" charset="0"/>
              </a:rPr>
              <a:t> </a:t>
            </a:r>
            <a:r>
              <a:rPr lang="en-US" sz="1600" b="1" cap="small" dirty="0" err="1" smtClean="0">
                <a:solidFill>
                  <a:schemeClr val="bg2">
                    <a:lumMod val="25000"/>
                  </a:schemeClr>
                </a:solidFill>
                <a:cs typeface="Times New Roman" pitchFamily="18" charset="0"/>
              </a:rPr>
              <a:t>singola</a:t>
            </a:r>
            <a:r>
              <a:rPr lang="en-US" sz="1600" b="1" cap="small" dirty="0" smtClean="0">
                <a:solidFill>
                  <a:schemeClr val="bg2">
                    <a:lumMod val="25000"/>
                  </a:schemeClr>
                </a:solidFill>
                <a:cs typeface="Times New Roman" pitchFamily="18" charset="0"/>
              </a:rPr>
              <a:t> </a:t>
            </a:r>
            <a:r>
              <a:rPr lang="en-US" sz="1600" b="1" cap="small" dirty="0" err="1" smtClean="0">
                <a:solidFill>
                  <a:schemeClr val="bg2">
                    <a:lumMod val="25000"/>
                  </a:schemeClr>
                </a:solidFill>
                <a:cs typeface="Times New Roman" pitchFamily="18" charset="0"/>
              </a:rPr>
              <a:t>cella</a:t>
            </a:r>
            <a:r>
              <a:rPr lang="en-US" sz="1600" b="1" cap="small" dirty="0" smtClean="0">
                <a:solidFill>
                  <a:schemeClr val="bg2">
                    <a:lumMod val="25000"/>
                  </a:schemeClr>
                </a:solidFill>
                <a:cs typeface="Times New Roman" pitchFamily="18" charset="0"/>
              </a:rPr>
              <a:t> dell 0.5 %</a:t>
            </a:r>
            <a:r>
              <a:rPr lang="en-US" sz="1600" cap="small" dirty="0" smtClean="0">
                <a:solidFill>
                  <a:schemeClr val="bg2">
                    <a:lumMod val="25000"/>
                  </a:schemeClr>
                </a:solidFill>
                <a:latin typeface="+mj-lt"/>
                <a:ea typeface="+mj-ea"/>
                <a:cs typeface="Times New Roman" pitchFamily="18" charset="0"/>
              </a:rPr>
              <a:t>  </a:t>
            </a:r>
          </a:p>
        </p:txBody>
      </p:sp>
      <p:pic>
        <p:nvPicPr>
          <p:cNvPr id="16386" name="Picture 2"/>
          <p:cNvPicPr>
            <a:picLocks noChangeAspect="1" noChangeArrowheads="1"/>
          </p:cNvPicPr>
          <p:nvPr/>
        </p:nvPicPr>
        <p:blipFill>
          <a:blip r:embed="rId5" cstate="print"/>
          <a:srcRect/>
          <a:stretch>
            <a:fillRect/>
          </a:stretch>
        </p:blipFill>
        <p:spPr bwMode="auto">
          <a:xfrm>
            <a:off x="1571604" y="2214554"/>
            <a:ext cx="5381621" cy="3073982"/>
          </a:xfrm>
          <a:prstGeom prst="rect">
            <a:avLst/>
          </a:prstGeom>
          <a:noFill/>
          <a:ln w="9525">
            <a:noFill/>
            <a:miter lim="800000"/>
            <a:headEnd/>
            <a:tailEnd/>
          </a:ln>
          <a:effectLst/>
        </p:spPr>
      </p:pic>
      <p:grpSp>
        <p:nvGrpSpPr>
          <p:cNvPr id="19" name="Gruppo 18"/>
          <p:cNvGrpSpPr/>
          <p:nvPr/>
        </p:nvGrpSpPr>
        <p:grpSpPr>
          <a:xfrm>
            <a:off x="2" y="6072204"/>
            <a:ext cx="9143999" cy="785820"/>
            <a:chOff x="2" y="6072204"/>
            <a:chExt cx="9143999" cy="785820"/>
          </a:xfrm>
        </p:grpSpPr>
        <p:pic>
          <p:nvPicPr>
            <p:cNvPr id="21"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22"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23" name="Picture 2" descr="C:\Users\mpaola\Desktop\PowerPoint_LENOVO\sifb.gif"/>
            <p:cNvPicPr>
              <a:picLocks noChangeAspect="1" noChangeArrowheads="1"/>
            </p:cNvPicPr>
            <p:nvPr/>
          </p:nvPicPr>
          <p:blipFill>
            <a:blip r:embed="rId6"/>
            <a:srcRect/>
            <a:stretch>
              <a:fillRect/>
            </a:stretch>
          </p:blipFill>
          <p:spPr bwMode="auto">
            <a:xfrm>
              <a:off x="8001024" y="6091182"/>
              <a:ext cx="1071570" cy="766842"/>
            </a:xfrm>
            <a:prstGeom prst="rect">
              <a:avLst/>
            </a:prstGeom>
            <a:noFill/>
          </p:spPr>
        </p:pic>
        <p:sp>
          <p:nvSpPr>
            <p:cNvPr id="24" name="CasellaDiTesto 23"/>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25" name="CasellaDiTesto 24"/>
          <p:cNvSpPr txBox="1"/>
          <p:nvPr/>
        </p:nvSpPr>
        <p:spPr>
          <a:xfrm>
            <a:off x="1357290" y="5429264"/>
            <a:ext cx="6786610" cy="707886"/>
          </a:xfrm>
          <a:prstGeom prst="rect">
            <a:avLst/>
          </a:prstGeom>
          <a:noFill/>
          <a:ln w="19050">
            <a:noFill/>
          </a:ln>
        </p:spPr>
        <p:txBody>
          <a:bodyPr wrap="square" rtlCol="0">
            <a:spAutoFit/>
          </a:bodyPr>
          <a:lstStyle/>
          <a:p>
            <a:pPr algn="ctr"/>
            <a:r>
              <a:rPr lang="en-US" sz="2000" b="1" cap="small" dirty="0" err="1" smtClean="0">
                <a:solidFill>
                  <a:srgbClr val="CC0000"/>
                </a:solidFill>
                <a:cs typeface="Times New Roman" pitchFamily="18" charset="0"/>
              </a:rPr>
              <a:t>Mappe</a:t>
            </a:r>
            <a:r>
              <a:rPr lang="en-US" sz="2000" b="1" cap="small" dirty="0" smtClean="0">
                <a:solidFill>
                  <a:srgbClr val="CC0000"/>
                </a:solidFill>
                <a:cs typeface="Times New Roman" pitchFamily="18" charset="0"/>
              </a:rPr>
              <a:t> </a:t>
            </a:r>
            <a:r>
              <a:rPr lang="en-US" sz="2000" b="1" cap="small" dirty="0" err="1" smtClean="0">
                <a:solidFill>
                  <a:srgbClr val="CC0000"/>
                </a:solidFill>
                <a:cs typeface="Times New Roman" pitchFamily="18" charset="0"/>
              </a:rPr>
              <a:t>Corrette</a:t>
            </a:r>
            <a:r>
              <a:rPr lang="en-US" sz="2000" b="1" cap="small" dirty="0" smtClean="0">
                <a:solidFill>
                  <a:srgbClr val="CC0000"/>
                </a:solidFill>
                <a:cs typeface="Times New Roman" pitchFamily="18" charset="0"/>
              </a:rPr>
              <a:t> </a:t>
            </a:r>
            <a:r>
              <a:rPr lang="en-US" sz="2000" b="1" cap="small" dirty="0" err="1" smtClean="0">
                <a:solidFill>
                  <a:srgbClr val="CC0000"/>
                </a:solidFill>
                <a:cs typeface="Times New Roman" pitchFamily="18" charset="0"/>
              </a:rPr>
              <a:t>sono</a:t>
            </a:r>
            <a:r>
              <a:rPr lang="en-US" sz="2000" b="1" cap="small" dirty="0" smtClean="0">
                <a:solidFill>
                  <a:srgbClr val="CC0000"/>
                </a:solidFill>
                <a:cs typeface="Times New Roman" pitchFamily="18" charset="0"/>
              </a:rPr>
              <a:t> </a:t>
            </a:r>
            <a:r>
              <a:rPr lang="en-US" sz="2000" b="1" cap="small" dirty="0" err="1" smtClean="0">
                <a:solidFill>
                  <a:srgbClr val="CC0000"/>
                </a:solidFill>
                <a:cs typeface="Times New Roman" pitchFamily="18" charset="0"/>
              </a:rPr>
              <a:t>compatibili</a:t>
            </a:r>
            <a:r>
              <a:rPr lang="en-US" sz="2000" b="1" cap="small" dirty="0" smtClean="0">
                <a:solidFill>
                  <a:srgbClr val="CC0000"/>
                </a:solidFill>
                <a:cs typeface="Times New Roman" pitchFamily="18" charset="0"/>
              </a:rPr>
              <a:t> con </a:t>
            </a:r>
            <a:r>
              <a:rPr lang="en-US" sz="2000" b="1" cap="small" dirty="0" err="1" smtClean="0">
                <a:solidFill>
                  <a:srgbClr val="CC0000"/>
                </a:solidFill>
                <a:cs typeface="Times New Roman" pitchFamily="18" charset="0"/>
              </a:rPr>
              <a:t>una</a:t>
            </a:r>
            <a:r>
              <a:rPr lang="en-US" sz="2000" b="1" cap="small" dirty="0" smtClean="0">
                <a:solidFill>
                  <a:srgbClr val="CC0000"/>
                </a:solidFill>
                <a:cs typeface="Times New Roman" pitchFamily="18" charset="0"/>
              </a:rPr>
              <a:t> </a:t>
            </a:r>
            <a:r>
              <a:rPr lang="en-US" sz="2000" b="1" cap="small" dirty="0" err="1" smtClean="0">
                <a:solidFill>
                  <a:srgbClr val="CC0000"/>
                </a:solidFill>
                <a:cs typeface="Times New Roman" pitchFamily="18" charset="0"/>
              </a:rPr>
              <a:t>distribuzione</a:t>
            </a:r>
            <a:r>
              <a:rPr lang="en-US" sz="2000" b="1" cap="small" dirty="0" smtClean="0">
                <a:solidFill>
                  <a:srgbClr val="CC0000"/>
                </a:solidFill>
                <a:cs typeface="Times New Roman" pitchFamily="18" charset="0"/>
              </a:rPr>
              <a:t> </a:t>
            </a:r>
            <a:r>
              <a:rPr lang="en-US" sz="2000" b="1" cap="small" dirty="0" err="1" smtClean="0">
                <a:solidFill>
                  <a:srgbClr val="CC0000"/>
                </a:solidFill>
                <a:cs typeface="Times New Roman" pitchFamily="18" charset="0"/>
              </a:rPr>
              <a:t>isotropica</a:t>
            </a:r>
            <a:r>
              <a:rPr lang="en-US" sz="2000" b="1" cap="small" dirty="0" smtClean="0">
                <a:solidFill>
                  <a:srgbClr val="CC0000"/>
                </a:solidFill>
                <a:cs typeface="Times New Roman" pitchFamily="18" charset="0"/>
              </a:rPr>
              <a:t> al </a:t>
            </a:r>
            <a:r>
              <a:rPr lang="en-US" sz="2000" b="1" cap="small" dirty="0" err="1" smtClean="0">
                <a:solidFill>
                  <a:srgbClr val="CC0000"/>
                </a:solidFill>
                <a:cs typeface="Times New Roman" pitchFamily="18" charset="0"/>
              </a:rPr>
              <a:t>livello</a:t>
            </a:r>
            <a:r>
              <a:rPr lang="en-US" sz="2000" b="1" cap="small" dirty="0" smtClean="0">
                <a:solidFill>
                  <a:srgbClr val="CC0000"/>
                </a:solidFill>
                <a:cs typeface="Times New Roman" pitchFamily="18" charset="0"/>
              </a:rPr>
              <a:t> </a:t>
            </a:r>
            <a:r>
              <a:rPr lang="en-US" sz="2000" b="1" cap="small" dirty="0" err="1" smtClean="0">
                <a:solidFill>
                  <a:srgbClr val="CC0000"/>
                </a:solidFill>
                <a:cs typeface="Times New Roman" pitchFamily="18" charset="0"/>
              </a:rPr>
              <a:t>dello</a:t>
            </a:r>
            <a:r>
              <a:rPr lang="en-US" sz="2000" b="1" cap="small" dirty="0" smtClean="0">
                <a:solidFill>
                  <a:srgbClr val="CC0000"/>
                </a:solidFill>
                <a:cs typeface="Times New Roman" pitchFamily="18" charset="0"/>
              </a:rPr>
              <a:t> </a:t>
            </a:r>
            <a:r>
              <a:rPr lang="en-US" sz="1600" b="1" cap="small" dirty="0" smtClean="0">
                <a:solidFill>
                  <a:srgbClr val="CC0000"/>
                </a:solidFill>
                <a:cs typeface="Times New Roman" pitchFamily="18" charset="0"/>
              </a:rPr>
              <a:t>0.005 – 0.01</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CasellaDiTesto 11"/>
          <p:cNvSpPr txBox="1"/>
          <p:nvPr/>
        </p:nvSpPr>
        <p:spPr>
          <a:xfrm>
            <a:off x="5500662" y="4286256"/>
            <a:ext cx="3643338" cy="1169551"/>
          </a:xfrm>
          <a:prstGeom prst="rect">
            <a:avLst/>
          </a:prstGeom>
          <a:noFill/>
        </p:spPr>
        <p:txBody>
          <a:bodyPr wrap="square" rtlCol="0">
            <a:spAutoFit/>
          </a:bodyPr>
          <a:lstStyle/>
          <a:p>
            <a:r>
              <a:rPr lang="en-US" cap="small" dirty="0" err="1" smtClean="0">
                <a:solidFill>
                  <a:schemeClr val="bg2">
                    <a:lumMod val="25000"/>
                  </a:schemeClr>
                </a:solidFill>
              </a:rPr>
              <a:t>Progetto</a:t>
            </a:r>
            <a:r>
              <a:rPr lang="en-US" cap="small" dirty="0" smtClean="0">
                <a:solidFill>
                  <a:schemeClr val="bg2">
                    <a:lumMod val="25000"/>
                  </a:schemeClr>
                </a:solidFill>
              </a:rPr>
              <a:t> in </a:t>
            </a:r>
            <a:r>
              <a:rPr lang="en-US" cap="small" dirty="0" err="1" smtClean="0">
                <a:solidFill>
                  <a:schemeClr val="bg2">
                    <a:lumMod val="25000"/>
                  </a:schemeClr>
                </a:solidFill>
              </a:rPr>
              <a:t>collaborazione</a:t>
            </a:r>
            <a:r>
              <a:rPr lang="en-US" cap="small" dirty="0" smtClean="0">
                <a:solidFill>
                  <a:schemeClr val="bg2">
                    <a:lumMod val="25000"/>
                  </a:schemeClr>
                </a:solidFill>
              </a:rPr>
              <a:t> </a:t>
            </a:r>
            <a:r>
              <a:rPr lang="en-US" sz="1600" b="1" cap="small" dirty="0" smtClean="0">
                <a:solidFill>
                  <a:schemeClr val="bg2">
                    <a:lumMod val="25000"/>
                  </a:schemeClr>
                </a:solidFill>
              </a:rPr>
              <a:t> </a:t>
            </a:r>
          </a:p>
          <a:p>
            <a:r>
              <a:rPr lang="en-US" sz="1600" dirty="0" smtClean="0">
                <a:solidFill>
                  <a:schemeClr val="bg2">
                    <a:lumMod val="25000"/>
                  </a:schemeClr>
                </a:solidFill>
              </a:rPr>
              <a:t> </a:t>
            </a:r>
          </a:p>
          <a:p>
            <a:endParaRPr lang="en-US" dirty="0" smtClean="0">
              <a:solidFill>
                <a:srgbClr val="BC0000"/>
              </a:solidFill>
              <a:effectLst>
                <a:outerShdw blurRad="38100" dist="38100" dir="2700000" algn="tl">
                  <a:srgbClr val="000000">
                    <a:alpha val="43137"/>
                  </a:srgbClr>
                </a:outerShdw>
              </a:effectLst>
            </a:endParaRPr>
          </a:p>
          <a:p>
            <a:r>
              <a:rPr lang="en-US" dirty="0" smtClean="0">
                <a:solidFill>
                  <a:srgbClr val="BC0000"/>
                </a:solidFill>
                <a:effectLst>
                  <a:outerShdw blurRad="38100" dist="38100" dir="2700000" algn="tl">
                    <a:srgbClr val="000000">
                      <a:alpha val="43137"/>
                    </a:srgbClr>
                  </a:outerShdw>
                </a:effectLst>
              </a:rPr>
              <a:t>             </a:t>
            </a:r>
          </a:p>
        </p:txBody>
      </p:sp>
      <p:pic>
        <p:nvPicPr>
          <p:cNvPr id="13" name="Picture 107" descr="C:\Users\mpaola\Dropbox\paolaXme\E3poster\logo_inf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00860" y="4753246"/>
            <a:ext cx="670767" cy="466988"/>
          </a:xfrm>
          <a:prstGeom prst="rect">
            <a:avLst/>
          </a:prstGeom>
          <a:noFill/>
          <a:ln w="12700">
            <a:noFill/>
          </a:ln>
          <a:extLst>
            <a:ext uri="{909E8E84-426E-40DD-AFC4-6F175D3DCCD1}">
              <a14:hiddenFill xmlns="" xmlns:a14="http://schemas.microsoft.com/office/drawing/2010/main">
                <a:solidFill>
                  <a:srgbClr val="FFFFFF"/>
                </a:solidFill>
              </a14:hiddenFill>
            </a:ext>
          </a:extLst>
        </p:spPr>
      </p:pic>
      <p:pic>
        <p:nvPicPr>
          <p:cNvPr id="14"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b="38714"/>
          <a:stretch/>
        </p:blipFill>
        <p:spPr bwMode="auto">
          <a:xfrm>
            <a:off x="3786182" y="5143512"/>
            <a:ext cx="1306711" cy="3522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descr="C:\Users\mpaola\Dropbox\paolaXme\E3poster\logo_miur.gif"/>
          <p:cNvPicPr>
            <a:picLocks noChangeAspect="1" noChangeArrowheads="1"/>
          </p:cNvPicPr>
          <p:nvPr/>
        </p:nvPicPr>
        <p:blipFill>
          <a:blip r:embed="rId6" cstate="print"/>
          <a:srcRect/>
          <a:stretch>
            <a:fillRect/>
          </a:stretch>
        </p:blipFill>
        <p:spPr bwMode="auto">
          <a:xfrm>
            <a:off x="6000728" y="4857761"/>
            <a:ext cx="870079" cy="389157"/>
          </a:xfrm>
          <a:prstGeom prst="rect">
            <a:avLst/>
          </a:prstGeom>
          <a:noFill/>
        </p:spPr>
      </p:pic>
      <p:pic>
        <p:nvPicPr>
          <p:cNvPr id="1027" name="Picture 3" descr="C:\Users\mpaola\Dropbox\paolaXme\E3poster\CERN-logo.jpg"/>
          <p:cNvPicPr>
            <a:picLocks noChangeAspect="1" noChangeArrowheads="1"/>
          </p:cNvPicPr>
          <p:nvPr/>
        </p:nvPicPr>
        <p:blipFill>
          <a:blip r:embed="rId7" cstate="print"/>
          <a:srcRect/>
          <a:stretch>
            <a:fillRect/>
          </a:stretch>
        </p:blipFill>
        <p:spPr bwMode="auto">
          <a:xfrm>
            <a:off x="8215306" y="4753246"/>
            <a:ext cx="428509" cy="466082"/>
          </a:xfrm>
          <a:prstGeom prst="rect">
            <a:avLst/>
          </a:prstGeom>
          <a:noFill/>
        </p:spPr>
      </p:pic>
      <p:sp>
        <p:nvSpPr>
          <p:cNvPr id="15" name="Titolo 10"/>
          <p:cNvSpPr txBox="1">
            <a:spLocks/>
          </p:cNvSpPr>
          <p:nvPr/>
        </p:nvSpPr>
        <p:spPr>
          <a:xfrm>
            <a:off x="214346" y="1000108"/>
            <a:ext cx="4429092" cy="1323439"/>
          </a:xfrm>
          <a:prstGeom prst="rect">
            <a:avLst/>
          </a:prstGeom>
          <a:noFill/>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4400" b="0" i="0" u="none" strike="noStrike" kern="1200" cap="small" spc="0" normalizeH="0" baseline="0" noProof="0" dirty="0" smtClean="0">
                <a:ln>
                  <a:noFill/>
                </a:ln>
                <a:solidFill>
                  <a:srgbClr val="BC0000"/>
                </a:solidFill>
                <a:effectLst>
                  <a:outerShdw blurRad="38100" dist="38100" dir="2700000" algn="tl">
                    <a:srgbClr val="000000">
                      <a:alpha val="43137"/>
                    </a:srgbClr>
                  </a:outerShdw>
                </a:effectLst>
                <a:uLnTx/>
                <a:uFillTx/>
                <a:latin typeface="+mj-lt"/>
                <a:ea typeface="+mj-ea"/>
                <a:cs typeface="Times New Roman" pitchFamily="18" charset="0"/>
              </a:rPr>
              <a:t> Il </a:t>
            </a:r>
            <a:r>
              <a:rPr kumimoji="0" lang="en-US" sz="4400" b="0" i="0" u="none" strike="noStrike" kern="1200" cap="small" spc="0" normalizeH="0" baseline="0" noProof="0" dirty="0" err="1" smtClean="0">
                <a:ln>
                  <a:noFill/>
                </a:ln>
                <a:solidFill>
                  <a:srgbClr val="BC0000"/>
                </a:solidFill>
                <a:effectLst>
                  <a:outerShdw blurRad="38100" dist="38100" dir="2700000" algn="tl">
                    <a:srgbClr val="000000">
                      <a:alpha val="43137"/>
                    </a:srgbClr>
                  </a:outerShdw>
                </a:effectLst>
                <a:uLnTx/>
                <a:uFillTx/>
                <a:latin typeface="+mj-lt"/>
                <a:ea typeface="+mj-ea"/>
                <a:cs typeface="Times New Roman" pitchFamily="18" charset="0"/>
              </a:rPr>
              <a:t>Progetto</a:t>
            </a:r>
            <a:r>
              <a:rPr kumimoji="0" lang="en-US" sz="4400" b="0" i="0" u="none" strike="noStrike" kern="1200" cap="small" spc="0" normalizeH="0" baseline="0" noProof="0" dirty="0" smtClean="0">
                <a:ln>
                  <a:noFill/>
                </a:ln>
                <a:solidFill>
                  <a:srgbClr val="BC0000"/>
                </a:solidFill>
                <a:effectLst>
                  <a:outerShdw blurRad="38100" dist="38100" dir="2700000" algn="tl">
                    <a:srgbClr val="000000">
                      <a:alpha val="43137"/>
                    </a:srgbClr>
                  </a:outerShdw>
                </a:effectLst>
                <a:uLnTx/>
                <a:uFillTx/>
                <a:latin typeface="+mj-lt"/>
                <a:ea typeface="+mj-ea"/>
                <a:cs typeface="Times New Roman" pitchFamily="18" charset="0"/>
              </a:rPr>
              <a:t> EEE</a:t>
            </a:r>
          </a:p>
          <a:p>
            <a:pPr marL="0" marR="0" lvl="0" indent="0" defTabSz="914400" rtl="0" eaLnBrk="1" fontAlgn="auto" latinLnBrk="0" hangingPunct="1">
              <a:lnSpc>
                <a:spcPct val="100000"/>
              </a:lnSpc>
              <a:spcBef>
                <a:spcPct val="0"/>
              </a:spcBef>
              <a:spcAft>
                <a:spcPts val="0"/>
              </a:spcAft>
              <a:buClrTx/>
              <a:buSzTx/>
              <a:tabLst/>
              <a:defRPr/>
            </a:pPr>
            <a:r>
              <a:rPr lang="en-US" sz="3600" cap="small" dirty="0" smtClean="0">
                <a:solidFill>
                  <a:srgbClr val="BC0000"/>
                </a:solidFill>
                <a:effectLst>
                  <a:outerShdw blurRad="38100" dist="38100" dir="2700000" algn="tl">
                    <a:srgbClr val="000000">
                      <a:alpha val="43137"/>
                    </a:srgbClr>
                  </a:outerShdw>
                </a:effectLst>
                <a:latin typeface="+mj-lt"/>
                <a:ea typeface="+mj-ea"/>
                <a:cs typeface="Times New Roman" pitchFamily="18" charset="0"/>
              </a:rPr>
              <a:t>Extreme Energy Events   </a:t>
            </a:r>
            <a:endParaRPr kumimoji="0" lang="en-US" sz="3600" b="0" i="0" u="none" strike="noStrike" kern="1200" cap="small" spc="0" normalizeH="0" baseline="0" noProof="0" dirty="0">
              <a:ln>
                <a:noFill/>
              </a:ln>
              <a:solidFill>
                <a:srgbClr val="BC0000"/>
              </a:solidFill>
              <a:effectLst>
                <a:outerShdw blurRad="38100" dist="38100" dir="2700000" algn="tl">
                  <a:srgbClr val="000000">
                    <a:alpha val="43137"/>
                  </a:srgbClr>
                </a:outerShdw>
              </a:effectLst>
              <a:uLnTx/>
              <a:uFillTx/>
              <a:latin typeface="+mj-lt"/>
              <a:ea typeface="+mj-ea"/>
              <a:cs typeface="Times New Roman" pitchFamily="18" charset="0"/>
            </a:endParaRPr>
          </a:p>
        </p:txBody>
      </p:sp>
      <p:sp>
        <p:nvSpPr>
          <p:cNvPr id="16" name="CasellaDiTesto 15"/>
          <p:cNvSpPr txBox="1"/>
          <p:nvPr/>
        </p:nvSpPr>
        <p:spPr>
          <a:xfrm>
            <a:off x="428596" y="2500306"/>
            <a:ext cx="4000528" cy="2831544"/>
          </a:xfrm>
          <a:prstGeom prst="rect">
            <a:avLst/>
          </a:prstGeom>
          <a:noFill/>
        </p:spPr>
        <p:txBody>
          <a:bodyPr wrap="square" rtlCol="0">
            <a:spAutoFit/>
          </a:bodyPr>
          <a:lstStyle/>
          <a:p>
            <a:r>
              <a:rPr lang="en-US" sz="2000" cap="small" dirty="0" err="1" smtClean="0">
                <a:solidFill>
                  <a:schemeClr val="bg2">
                    <a:lumMod val="25000"/>
                  </a:schemeClr>
                </a:solidFill>
              </a:rPr>
              <a:t>Obiettivi</a:t>
            </a:r>
            <a:r>
              <a:rPr lang="en-US" sz="2000" cap="small" dirty="0" smtClean="0">
                <a:solidFill>
                  <a:schemeClr val="bg2">
                    <a:lumMod val="25000"/>
                  </a:schemeClr>
                </a:solidFill>
              </a:rPr>
              <a:t> </a:t>
            </a:r>
            <a:r>
              <a:rPr lang="en-US" sz="2000" cap="small" dirty="0" err="1" smtClean="0">
                <a:solidFill>
                  <a:schemeClr val="bg2">
                    <a:lumMod val="25000"/>
                  </a:schemeClr>
                </a:solidFill>
              </a:rPr>
              <a:t>Scientifici</a:t>
            </a:r>
            <a:endParaRPr lang="en-US" sz="2000" cap="small" dirty="0" smtClean="0">
              <a:solidFill>
                <a:schemeClr val="bg2">
                  <a:lumMod val="25000"/>
                </a:schemeClr>
              </a:solidFill>
            </a:endParaRPr>
          </a:p>
          <a:p>
            <a:endParaRPr lang="it-IT" sz="2000" cap="small" dirty="0" smtClean="0">
              <a:solidFill>
                <a:schemeClr val="bg2">
                  <a:lumMod val="25000"/>
                </a:schemeClr>
              </a:solidFill>
            </a:endParaRPr>
          </a:p>
          <a:p>
            <a:r>
              <a:rPr lang="it-IT" sz="2000" cap="small" dirty="0" smtClean="0">
                <a:solidFill>
                  <a:schemeClr val="bg2">
                    <a:lumMod val="25000"/>
                  </a:schemeClr>
                </a:solidFill>
              </a:rPr>
              <a:t>Studio della </a:t>
            </a:r>
            <a:r>
              <a:rPr lang="it-IT" sz="2000" b="1" cap="small" dirty="0" smtClean="0">
                <a:solidFill>
                  <a:schemeClr val="bg2">
                    <a:lumMod val="25000"/>
                  </a:schemeClr>
                </a:solidFill>
              </a:rPr>
              <a:t>radiazione cosmica </a:t>
            </a:r>
            <a:r>
              <a:rPr lang="it-IT" sz="2000" cap="small" dirty="0" smtClean="0">
                <a:solidFill>
                  <a:schemeClr val="bg2">
                    <a:lumMod val="25000"/>
                  </a:schemeClr>
                </a:solidFill>
              </a:rPr>
              <a:t>attraverso le osservazioni  di sciami atmosferici estesi (EAS) usando una rete di rivelatori MRPC  in grado di tracciare la direzione di arrivo delle particelle</a:t>
            </a:r>
            <a:r>
              <a:rPr lang="en-US" dirty="0" smtClean="0"/>
              <a:t/>
            </a:r>
            <a:br>
              <a:rPr lang="en-US" dirty="0" smtClean="0"/>
            </a:br>
            <a:endParaRPr lang="en-US" dirty="0"/>
          </a:p>
        </p:txBody>
      </p:sp>
      <p:pic>
        <p:nvPicPr>
          <p:cNvPr id="1028" name="Picture 4"/>
          <p:cNvPicPr>
            <a:picLocks noChangeAspect="1" noChangeArrowheads="1"/>
          </p:cNvPicPr>
          <p:nvPr/>
        </p:nvPicPr>
        <p:blipFill>
          <a:blip r:embed="rId8" cstate="print"/>
          <a:srcRect/>
          <a:stretch>
            <a:fillRect/>
          </a:stretch>
        </p:blipFill>
        <p:spPr bwMode="auto">
          <a:xfrm>
            <a:off x="5000628" y="1285860"/>
            <a:ext cx="3752826" cy="2857520"/>
          </a:xfrm>
          <a:prstGeom prst="rect">
            <a:avLst/>
          </a:prstGeom>
          <a:noFill/>
          <a:ln w="9525">
            <a:noFill/>
            <a:miter lim="800000"/>
            <a:headEnd/>
            <a:tailEnd/>
          </a:ln>
          <a:effectLst/>
        </p:spPr>
      </p:pic>
      <p:pic>
        <p:nvPicPr>
          <p:cNvPr id="19" name="Picture 2" descr="C:\Users\mpaola\Desktop\PowerPoint_LENOVO\sifb.gif"/>
          <p:cNvPicPr>
            <a:picLocks noChangeAspect="1" noChangeArrowheads="1"/>
          </p:cNvPicPr>
          <p:nvPr/>
        </p:nvPicPr>
        <p:blipFill>
          <a:blip r:embed="rId9"/>
          <a:srcRect/>
          <a:stretch>
            <a:fillRect/>
          </a:stretch>
        </p:blipFill>
        <p:spPr bwMode="auto">
          <a:xfrm>
            <a:off x="7072330" y="5286388"/>
            <a:ext cx="871918" cy="623966"/>
          </a:xfrm>
          <a:prstGeom prst="rect">
            <a:avLst/>
          </a:prstGeom>
          <a:noFill/>
        </p:spPr>
      </p:pic>
      <p:grpSp>
        <p:nvGrpSpPr>
          <p:cNvPr id="21" name="Gruppo 20"/>
          <p:cNvGrpSpPr/>
          <p:nvPr/>
        </p:nvGrpSpPr>
        <p:grpSpPr>
          <a:xfrm>
            <a:off x="2" y="6072204"/>
            <a:ext cx="9143999" cy="785820"/>
            <a:chOff x="2" y="6072204"/>
            <a:chExt cx="9143999" cy="785820"/>
          </a:xfrm>
        </p:grpSpPr>
        <p:pic>
          <p:nvPicPr>
            <p:cNvPr id="5" name="Picture 2"/>
            <p:cNvPicPr>
              <a:picLocks noChangeAspect="1" noChangeArrowheads="1"/>
            </p:cNvPicPr>
            <p:nvPr/>
          </p:nvPicPr>
          <p:blipFill>
            <a:blip r:embed="rId2"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10"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18" name="Picture 2" descr="C:\Users\mpaola\Desktop\PowerPoint_LENOVO\sifb.gif"/>
            <p:cNvPicPr>
              <a:picLocks noChangeAspect="1" noChangeArrowheads="1"/>
            </p:cNvPicPr>
            <p:nvPr/>
          </p:nvPicPr>
          <p:blipFill>
            <a:blip r:embed="rId9"/>
            <a:srcRect/>
            <a:stretch>
              <a:fillRect/>
            </a:stretch>
          </p:blipFill>
          <p:spPr bwMode="auto">
            <a:xfrm>
              <a:off x="8001024" y="6091182"/>
              <a:ext cx="1071570" cy="766842"/>
            </a:xfrm>
            <a:prstGeom prst="rect">
              <a:avLst/>
            </a:prstGeom>
            <a:noFill/>
          </p:spPr>
        </p:pic>
        <p:sp>
          <p:nvSpPr>
            <p:cNvPr id="20" name="CasellaDiTesto 19"/>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3" name="Titolo 10"/>
          <p:cNvSpPr txBox="1">
            <a:spLocks/>
          </p:cNvSpPr>
          <p:nvPr/>
        </p:nvSpPr>
        <p:spPr>
          <a:xfrm>
            <a:off x="500034" y="262574"/>
            <a:ext cx="3857652" cy="523220"/>
          </a:xfrm>
          <a:prstGeom prst="rect">
            <a:avLst/>
          </a:prstGeom>
          <a:noFill/>
        </p:spPr>
        <p:txBody>
          <a:bodyPr vert="horz" wrap="square" lIns="91440" tIns="45720" rIns="91440" bIns="45720" rtlCol="0" anchor="ctr">
            <a:spAutoFit/>
          </a:bodyPr>
          <a:lstStyle/>
          <a:p>
            <a:pPr lvl="0">
              <a:spcBef>
                <a:spcPct val="0"/>
              </a:spcBef>
              <a:defRPr/>
            </a:pPr>
            <a:r>
              <a:rPr lang="en-US" sz="2800" b="1" u="sng" cap="small" dirty="0" err="1" smtClean="0">
                <a:solidFill>
                  <a:schemeClr val="bg2">
                    <a:lumMod val="25000"/>
                  </a:schemeClr>
                </a:solidFill>
                <a:latin typeface="Times New Roman" pitchFamily="18" charset="0"/>
                <a:ea typeface="+mj-ea"/>
                <a:cs typeface="Times New Roman" pitchFamily="18" charset="0"/>
              </a:rPr>
              <a:t>Conclusioni</a:t>
            </a:r>
            <a:endParaRPr kumimoji="0" lang="en-US" sz="2800" b="1" i="0" u="sng" strike="noStrike" kern="1200" cap="small" spc="0" normalizeH="0" noProof="0" dirty="0" smtClean="0">
              <a:ln>
                <a:noFill/>
              </a:ln>
              <a:solidFill>
                <a:schemeClr val="bg2">
                  <a:lumMod val="25000"/>
                </a:schemeClr>
              </a:solidFill>
              <a:effectLst/>
              <a:uLnTx/>
              <a:uFillTx/>
              <a:latin typeface="Times New Roman" pitchFamily="18" charset="0"/>
              <a:ea typeface="+mj-ea"/>
              <a:cs typeface="Times New Roman" pitchFamily="18" charset="0"/>
            </a:endParaRPr>
          </a:p>
        </p:txBody>
      </p:sp>
      <p:sp>
        <p:nvSpPr>
          <p:cNvPr id="20" name="CasellaDiTesto 19"/>
          <p:cNvSpPr txBox="1"/>
          <p:nvPr/>
        </p:nvSpPr>
        <p:spPr>
          <a:xfrm>
            <a:off x="357158" y="3500438"/>
            <a:ext cx="6357982" cy="646331"/>
          </a:xfrm>
          <a:prstGeom prst="rect">
            <a:avLst/>
          </a:prstGeom>
          <a:noFill/>
          <a:ln w="19050">
            <a:solidFill>
              <a:schemeClr val="tx1"/>
            </a:solidFill>
          </a:ln>
        </p:spPr>
        <p:txBody>
          <a:bodyPr wrap="square" rtlCol="0">
            <a:spAutoFit/>
          </a:bodyPr>
          <a:lstStyle/>
          <a:p>
            <a:r>
              <a:rPr lang="en-US" b="1" cap="small" dirty="0" err="1" smtClean="0">
                <a:solidFill>
                  <a:schemeClr val="accent5">
                    <a:lumMod val="75000"/>
                  </a:schemeClr>
                </a:solidFill>
                <a:cs typeface="Times New Roman" pitchFamily="18" charset="0"/>
              </a:rPr>
              <a:t>Aumentando</a:t>
            </a:r>
            <a:r>
              <a:rPr lang="en-US" b="1" cap="small" dirty="0" smtClean="0">
                <a:solidFill>
                  <a:schemeClr val="accent5">
                    <a:lumMod val="75000"/>
                  </a:schemeClr>
                </a:solidFill>
                <a:cs typeface="Times New Roman" pitchFamily="18" charset="0"/>
              </a:rPr>
              <a:t>  </a:t>
            </a:r>
            <a:r>
              <a:rPr lang="en-US" b="1" cap="small" dirty="0" err="1" smtClean="0">
                <a:solidFill>
                  <a:schemeClr val="accent5">
                    <a:lumMod val="75000"/>
                  </a:schemeClr>
                </a:solidFill>
                <a:cs typeface="Times New Roman" pitchFamily="18" charset="0"/>
              </a:rPr>
              <a:t>adeguatamente</a:t>
            </a:r>
            <a:r>
              <a:rPr lang="en-US" b="1" cap="small" dirty="0" smtClean="0">
                <a:solidFill>
                  <a:schemeClr val="accent5">
                    <a:lumMod val="75000"/>
                  </a:schemeClr>
                </a:solidFill>
                <a:cs typeface="Times New Roman" pitchFamily="18" charset="0"/>
              </a:rPr>
              <a:t> la </a:t>
            </a:r>
            <a:r>
              <a:rPr lang="en-US" b="1" cap="small" dirty="0" err="1" smtClean="0">
                <a:solidFill>
                  <a:schemeClr val="accent5">
                    <a:lumMod val="75000"/>
                  </a:schemeClr>
                </a:solidFill>
                <a:cs typeface="Times New Roman" pitchFamily="18" charset="0"/>
              </a:rPr>
              <a:t>statistica</a:t>
            </a:r>
            <a:r>
              <a:rPr lang="en-US" b="1" cap="small" dirty="0" smtClean="0">
                <a:solidFill>
                  <a:schemeClr val="accent5">
                    <a:lumMod val="75000"/>
                  </a:schemeClr>
                </a:solidFill>
                <a:cs typeface="Times New Roman" pitchFamily="18" charset="0"/>
              </a:rPr>
              <a:t> </a:t>
            </a:r>
            <a:r>
              <a:rPr lang="en-US" b="1" cap="small" dirty="0" err="1" smtClean="0">
                <a:solidFill>
                  <a:schemeClr val="accent5">
                    <a:lumMod val="75000"/>
                  </a:schemeClr>
                </a:solidFill>
                <a:cs typeface="Times New Roman" pitchFamily="18" charset="0"/>
              </a:rPr>
              <a:t>dovrebbe</a:t>
            </a:r>
            <a:r>
              <a:rPr lang="en-US" b="1" cap="small" dirty="0" smtClean="0">
                <a:solidFill>
                  <a:schemeClr val="accent5">
                    <a:lumMod val="75000"/>
                  </a:schemeClr>
                </a:solidFill>
                <a:cs typeface="Times New Roman" pitchFamily="18" charset="0"/>
              </a:rPr>
              <a:t> </a:t>
            </a:r>
            <a:r>
              <a:rPr lang="en-US" b="1" cap="small" dirty="0" err="1" smtClean="0">
                <a:solidFill>
                  <a:schemeClr val="accent5">
                    <a:lumMod val="75000"/>
                  </a:schemeClr>
                </a:solidFill>
                <a:cs typeface="Times New Roman" pitchFamily="18" charset="0"/>
              </a:rPr>
              <a:t>essere</a:t>
            </a:r>
            <a:r>
              <a:rPr lang="en-US" b="1" cap="small" dirty="0" smtClean="0">
                <a:solidFill>
                  <a:schemeClr val="accent5">
                    <a:lumMod val="75000"/>
                  </a:schemeClr>
                </a:solidFill>
                <a:cs typeface="Times New Roman" pitchFamily="18" charset="0"/>
              </a:rPr>
              <a:t> </a:t>
            </a:r>
            <a:r>
              <a:rPr lang="en-US" b="1" cap="small" dirty="0" err="1" smtClean="0">
                <a:solidFill>
                  <a:schemeClr val="accent5">
                    <a:lumMod val="75000"/>
                  </a:schemeClr>
                </a:solidFill>
                <a:cs typeface="Times New Roman" pitchFamily="18" charset="0"/>
              </a:rPr>
              <a:t>possibile</a:t>
            </a:r>
            <a:r>
              <a:rPr lang="en-US" b="1" cap="small" dirty="0" smtClean="0">
                <a:solidFill>
                  <a:schemeClr val="accent5">
                    <a:lumMod val="75000"/>
                  </a:schemeClr>
                </a:solidFill>
                <a:cs typeface="Times New Roman" pitchFamily="18" charset="0"/>
              </a:rPr>
              <a:t> </a:t>
            </a:r>
            <a:r>
              <a:rPr lang="en-US" b="1" cap="small" dirty="0" err="1" smtClean="0">
                <a:solidFill>
                  <a:schemeClr val="accent5">
                    <a:lumMod val="75000"/>
                  </a:schemeClr>
                </a:solidFill>
                <a:cs typeface="Times New Roman" pitchFamily="18" charset="0"/>
              </a:rPr>
              <a:t>osservare</a:t>
            </a:r>
            <a:r>
              <a:rPr lang="en-US" b="1" cap="small" dirty="0" smtClean="0">
                <a:solidFill>
                  <a:schemeClr val="accent5">
                    <a:lumMod val="75000"/>
                  </a:schemeClr>
                </a:solidFill>
                <a:cs typeface="Times New Roman" pitchFamily="18" charset="0"/>
              </a:rPr>
              <a:t> </a:t>
            </a:r>
            <a:r>
              <a:rPr lang="en-US" b="1" cap="small" dirty="0" err="1" smtClean="0">
                <a:solidFill>
                  <a:schemeClr val="accent5">
                    <a:lumMod val="75000"/>
                  </a:schemeClr>
                </a:solidFill>
                <a:cs typeface="Times New Roman" pitchFamily="18" charset="0"/>
              </a:rPr>
              <a:t>anisotropie</a:t>
            </a:r>
            <a:r>
              <a:rPr lang="en-US" b="1" cap="small" dirty="0" smtClean="0">
                <a:solidFill>
                  <a:schemeClr val="accent5">
                    <a:lumMod val="75000"/>
                  </a:schemeClr>
                </a:solidFill>
                <a:cs typeface="Times New Roman" pitchFamily="18" charset="0"/>
              </a:rPr>
              <a:t>  </a:t>
            </a:r>
            <a:r>
              <a:rPr lang="en-US" b="1" cap="small" dirty="0" err="1" smtClean="0">
                <a:solidFill>
                  <a:schemeClr val="accent5">
                    <a:lumMod val="75000"/>
                  </a:schemeClr>
                </a:solidFill>
                <a:cs typeface="Times New Roman" pitchFamily="18" charset="0"/>
              </a:rPr>
              <a:t>di</a:t>
            </a:r>
            <a:r>
              <a:rPr lang="en-US" b="1" cap="small" dirty="0" smtClean="0">
                <a:solidFill>
                  <a:schemeClr val="accent5">
                    <a:lumMod val="75000"/>
                  </a:schemeClr>
                </a:solidFill>
                <a:cs typeface="Times New Roman" pitchFamily="18" charset="0"/>
              </a:rPr>
              <a:t> </a:t>
            </a:r>
            <a:r>
              <a:rPr lang="it-IT" sz="16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r>
              <a:rPr lang="en-US" sz="1600" b="1" cap="small" dirty="0" smtClean="0">
                <a:solidFill>
                  <a:schemeClr val="bg2">
                    <a:lumMod val="25000"/>
                  </a:schemeClr>
                </a:solidFill>
                <a:cs typeface="Times New Roman" pitchFamily="18" charset="0"/>
              </a:rPr>
              <a:t> </a:t>
            </a:r>
            <a:r>
              <a:rPr lang="en-US" b="1" cap="small" dirty="0" smtClean="0">
                <a:solidFill>
                  <a:schemeClr val="bg2">
                    <a:lumMod val="25000"/>
                  </a:schemeClr>
                </a:solidFill>
                <a:cs typeface="Times New Roman" pitchFamily="18" charset="0"/>
                <a:sym typeface="Wingdings" pitchFamily="2" charset="2"/>
              </a:rPr>
              <a:t>10</a:t>
            </a:r>
            <a:r>
              <a:rPr lang="en-US" b="1" cap="small" baseline="30000" dirty="0" smtClean="0">
                <a:solidFill>
                  <a:schemeClr val="bg2">
                    <a:lumMod val="25000"/>
                  </a:schemeClr>
                </a:solidFill>
                <a:cs typeface="Times New Roman" pitchFamily="18" charset="0"/>
                <a:sym typeface="Wingdings" pitchFamily="2" charset="2"/>
              </a:rPr>
              <a:t>-4</a:t>
            </a:r>
            <a:endParaRPr lang="en-US" dirty="0">
              <a:solidFill>
                <a:schemeClr val="bg2">
                  <a:lumMod val="25000"/>
                </a:schemeClr>
              </a:solidFill>
            </a:endParaRPr>
          </a:p>
        </p:txBody>
      </p:sp>
      <p:grpSp>
        <p:nvGrpSpPr>
          <p:cNvPr id="2" name="Gruppo 18"/>
          <p:cNvGrpSpPr/>
          <p:nvPr/>
        </p:nvGrpSpPr>
        <p:grpSpPr>
          <a:xfrm>
            <a:off x="2" y="6072204"/>
            <a:ext cx="9143999" cy="785820"/>
            <a:chOff x="2" y="6072204"/>
            <a:chExt cx="9143999" cy="785820"/>
          </a:xfrm>
        </p:grpSpPr>
        <p:pic>
          <p:nvPicPr>
            <p:cNvPr id="21"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22"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23" name="Picture 2" descr="C:\Users\mpaola\Desktop\PowerPoint_LENOVO\sifb.gif"/>
            <p:cNvPicPr>
              <a:picLocks noChangeAspect="1" noChangeArrowheads="1"/>
            </p:cNvPicPr>
            <p:nvPr/>
          </p:nvPicPr>
          <p:blipFill>
            <a:blip r:embed="rId5"/>
            <a:srcRect/>
            <a:stretch>
              <a:fillRect/>
            </a:stretch>
          </p:blipFill>
          <p:spPr bwMode="auto">
            <a:xfrm>
              <a:off x="8001024" y="6091182"/>
              <a:ext cx="1071570" cy="766842"/>
            </a:xfrm>
            <a:prstGeom prst="rect">
              <a:avLst/>
            </a:prstGeom>
            <a:noFill/>
          </p:spPr>
        </p:pic>
        <p:sp>
          <p:nvSpPr>
            <p:cNvPr id="24" name="CasellaDiTesto 23"/>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28" name="CasellaDiTesto 27"/>
          <p:cNvSpPr txBox="1"/>
          <p:nvPr/>
        </p:nvSpPr>
        <p:spPr>
          <a:xfrm>
            <a:off x="285720" y="2071678"/>
            <a:ext cx="7429552" cy="369332"/>
          </a:xfrm>
          <a:prstGeom prst="rect">
            <a:avLst/>
          </a:prstGeom>
          <a:noFill/>
        </p:spPr>
        <p:txBody>
          <a:bodyPr wrap="square" rtlCol="0">
            <a:spAutoFit/>
          </a:bodyPr>
          <a:lstStyle/>
          <a:p>
            <a:r>
              <a:rPr lang="en-US" b="1" cap="small" dirty="0" err="1" smtClean="0">
                <a:solidFill>
                  <a:schemeClr val="bg2">
                    <a:lumMod val="25000"/>
                  </a:schemeClr>
                </a:solidFill>
                <a:cs typeface="Times New Roman" pitchFamily="18" charset="0"/>
              </a:rPr>
              <a:t>L’analisi</a:t>
            </a:r>
            <a:r>
              <a:rPr lang="en-US" b="1" cap="small" dirty="0" smtClean="0">
                <a:solidFill>
                  <a:schemeClr val="bg2">
                    <a:lumMod val="25000"/>
                  </a:schemeClr>
                </a:solidFill>
                <a:cs typeface="Times New Roman" pitchFamily="18" charset="0"/>
              </a:rPr>
              <a:t> un piccolo </a:t>
            </a:r>
            <a:r>
              <a:rPr lang="en-US" b="1" cap="small" dirty="0" err="1" smtClean="0">
                <a:solidFill>
                  <a:schemeClr val="bg2">
                    <a:lumMod val="25000"/>
                  </a:schemeClr>
                </a:solidFill>
                <a:cs typeface="Times New Roman" pitchFamily="18" charset="0"/>
              </a:rPr>
              <a:t>campione</a:t>
            </a:r>
            <a:r>
              <a:rPr lang="en-US" b="1" cap="small" dirty="0" smtClean="0">
                <a:solidFill>
                  <a:schemeClr val="bg2">
                    <a:lumMod val="25000"/>
                  </a:schemeClr>
                </a:solidFill>
                <a:cs typeface="Times New Roman" pitchFamily="18" charset="0"/>
              </a:rPr>
              <a:t> è </a:t>
            </a:r>
            <a:r>
              <a:rPr lang="en-US" b="1" cap="small" dirty="0" err="1" smtClean="0">
                <a:solidFill>
                  <a:schemeClr val="bg2">
                    <a:lumMod val="25000"/>
                  </a:schemeClr>
                </a:solidFill>
                <a:cs typeface="Times New Roman" pitchFamily="18" charset="0"/>
              </a:rPr>
              <a:t>stata</a:t>
            </a:r>
            <a:r>
              <a:rPr lang="en-US" b="1" cap="small" dirty="0" smtClean="0">
                <a:solidFill>
                  <a:schemeClr val="bg2">
                    <a:lumMod val="25000"/>
                  </a:schemeClr>
                </a:solidFill>
                <a:cs typeface="Times New Roman" pitchFamily="18" charset="0"/>
              </a:rPr>
              <a:t> </a:t>
            </a:r>
            <a:r>
              <a:rPr lang="en-US" b="1" cap="small" dirty="0" err="1" smtClean="0">
                <a:solidFill>
                  <a:schemeClr val="bg2">
                    <a:lumMod val="25000"/>
                  </a:schemeClr>
                </a:solidFill>
                <a:cs typeface="Times New Roman" pitchFamily="18" charset="0"/>
              </a:rPr>
              <a:t>effettuata</a:t>
            </a:r>
            <a:r>
              <a:rPr lang="en-US" b="1" cap="small" dirty="0" smtClean="0">
                <a:solidFill>
                  <a:schemeClr val="bg2">
                    <a:lumMod val="25000"/>
                  </a:schemeClr>
                </a:solidFill>
                <a:cs typeface="Times New Roman" pitchFamily="18" charset="0"/>
              </a:rPr>
              <a:t> per </a:t>
            </a:r>
            <a:r>
              <a:rPr lang="en-US" b="1" cap="small" dirty="0" smtClean="0">
                <a:solidFill>
                  <a:schemeClr val="accent5">
                    <a:lumMod val="75000"/>
                  </a:schemeClr>
                </a:solidFill>
                <a:cs typeface="Times New Roman" pitchFamily="18" charset="0"/>
              </a:rPr>
              <a:t>TESTARE </a:t>
            </a:r>
            <a:r>
              <a:rPr lang="en-US" b="1" cap="small" dirty="0" err="1" smtClean="0">
                <a:solidFill>
                  <a:schemeClr val="accent5">
                    <a:lumMod val="75000"/>
                  </a:schemeClr>
                </a:solidFill>
                <a:cs typeface="Times New Roman" pitchFamily="18" charset="0"/>
              </a:rPr>
              <a:t>il</a:t>
            </a:r>
            <a:r>
              <a:rPr lang="en-US" b="1" cap="small" dirty="0" smtClean="0">
                <a:solidFill>
                  <a:schemeClr val="accent5">
                    <a:lumMod val="75000"/>
                  </a:schemeClr>
                </a:solidFill>
                <a:cs typeface="Times New Roman" pitchFamily="18" charset="0"/>
              </a:rPr>
              <a:t> METODO</a:t>
            </a:r>
          </a:p>
        </p:txBody>
      </p:sp>
      <p:sp>
        <p:nvSpPr>
          <p:cNvPr id="16" name="CasellaDiTesto 15"/>
          <p:cNvSpPr txBox="1"/>
          <p:nvPr/>
        </p:nvSpPr>
        <p:spPr>
          <a:xfrm>
            <a:off x="285720" y="1142984"/>
            <a:ext cx="8286808" cy="1107996"/>
          </a:xfrm>
          <a:prstGeom prst="rect">
            <a:avLst/>
          </a:prstGeom>
          <a:noFill/>
        </p:spPr>
        <p:txBody>
          <a:bodyPr wrap="square" rtlCol="0">
            <a:spAutoFit/>
          </a:bodyPr>
          <a:lstStyle/>
          <a:p>
            <a:r>
              <a:rPr lang="en-US" cap="small" dirty="0" smtClean="0">
                <a:solidFill>
                  <a:schemeClr val="bg2">
                    <a:lumMod val="25000"/>
                  </a:schemeClr>
                </a:solidFill>
                <a:latin typeface="+mj-lt"/>
                <a:ea typeface="+mj-ea"/>
                <a:cs typeface="Times New Roman" pitchFamily="18" charset="0"/>
              </a:rPr>
              <a:t>- </a:t>
            </a:r>
            <a:r>
              <a:rPr lang="en-US" cap="small" dirty="0" err="1" smtClean="0">
                <a:solidFill>
                  <a:schemeClr val="bg2">
                    <a:lumMod val="25000"/>
                  </a:schemeClr>
                </a:solidFill>
                <a:latin typeface="+mj-lt"/>
                <a:ea typeface="+mj-ea"/>
                <a:cs typeface="Times New Roman" pitchFamily="18" charset="0"/>
              </a:rPr>
              <a:t>Singole</a:t>
            </a:r>
            <a:r>
              <a:rPr lang="en-US" cap="small" dirty="0" smtClean="0">
                <a:solidFill>
                  <a:schemeClr val="bg2">
                    <a:lumMod val="25000"/>
                  </a:schemeClr>
                </a:solidFill>
                <a:latin typeface="+mj-lt"/>
                <a:ea typeface="+mj-ea"/>
                <a:cs typeface="Times New Roman" pitchFamily="18" charset="0"/>
              </a:rPr>
              <a:t> </a:t>
            </a:r>
            <a:r>
              <a:rPr lang="en-US" cap="small" dirty="0" err="1" smtClean="0">
                <a:solidFill>
                  <a:schemeClr val="bg2">
                    <a:lumMod val="25000"/>
                  </a:schemeClr>
                </a:solidFill>
                <a:latin typeface="+mj-lt"/>
                <a:ea typeface="+mj-ea"/>
                <a:cs typeface="Times New Roman" pitchFamily="18" charset="0"/>
              </a:rPr>
              <a:t>Mappe</a:t>
            </a:r>
            <a:r>
              <a:rPr lang="en-US" cap="small" dirty="0" smtClean="0">
                <a:solidFill>
                  <a:schemeClr val="bg2">
                    <a:lumMod val="25000"/>
                  </a:schemeClr>
                </a:solidFill>
                <a:latin typeface="+mj-lt"/>
                <a:ea typeface="+mj-ea"/>
                <a:cs typeface="Times New Roman" pitchFamily="18" charset="0"/>
              </a:rPr>
              <a:t> </a:t>
            </a:r>
            <a:r>
              <a:rPr lang="en-US" cap="small" dirty="0" smtClean="0">
                <a:solidFill>
                  <a:schemeClr val="bg2">
                    <a:lumMod val="25000"/>
                  </a:schemeClr>
                </a:solidFill>
                <a:latin typeface="+mj-lt"/>
                <a:ea typeface="+mj-ea"/>
                <a:cs typeface="Times New Roman" pitchFamily="18" charset="0"/>
                <a:sym typeface="Symbol"/>
              </a:rPr>
              <a:t> 10 M </a:t>
            </a:r>
            <a:r>
              <a:rPr lang="en-US" cap="small" dirty="0" err="1" smtClean="0">
                <a:solidFill>
                  <a:schemeClr val="bg2">
                    <a:lumMod val="25000"/>
                  </a:schemeClr>
                </a:solidFill>
                <a:latin typeface="+mj-lt"/>
                <a:ea typeface="+mj-ea"/>
                <a:cs typeface="Times New Roman" pitchFamily="18" charset="0"/>
                <a:sym typeface="Symbol"/>
              </a:rPr>
              <a:t>eventi</a:t>
            </a:r>
            <a:r>
              <a:rPr lang="en-US" cap="small" dirty="0" smtClean="0">
                <a:solidFill>
                  <a:schemeClr val="bg2">
                    <a:lumMod val="25000"/>
                  </a:schemeClr>
                </a:solidFill>
                <a:latin typeface="+mj-lt"/>
                <a:ea typeface="+mj-ea"/>
                <a:cs typeface="Times New Roman" pitchFamily="18" charset="0"/>
                <a:sym typeface="Symbol"/>
              </a:rPr>
              <a:t> </a:t>
            </a:r>
            <a:r>
              <a:rPr lang="en-US" cap="small" dirty="0" err="1" smtClean="0">
                <a:solidFill>
                  <a:schemeClr val="bg2">
                    <a:lumMod val="25000"/>
                  </a:schemeClr>
                </a:solidFill>
                <a:latin typeface="+mj-lt"/>
                <a:ea typeface="+mj-ea"/>
                <a:cs typeface="Times New Roman" pitchFamily="18" charset="0"/>
                <a:sym typeface="Symbol"/>
              </a:rPr>
              <a:t>F</a:t>
            </a:r>
            <a:r>
              <a:rPr lang="en-US" cap="small" dirty="0" err="1" smtClean="0">
                <a:solidFill>
                  <a:schemeClr val="bg2">
                    <a:lumMod val="25000"/>
                  </a:schemeClr>
                </a:solidFill>
                <a:latin typeface="+mj-lt"/>
                <a:ea typeface="+mj-ea"/>
                <a:cs typeface="Times New Roman" pitchFamily="18" charset="0"/>
              </a:rPr>
              <a:t>luttuazioni</a:t>
            </a:r>
            <a:r>
              <a:rPr lang="en-US" cap="small" dirty="0" smtClean="0">
                <a:solidFill>
                  <a:schemeClr val="bg2">
                    <a:lumMod val="25000"/>
                  </a:schemeClr>
                </a:solidFill>
                <a:latin typeface="+mj-lt"/>
                <a:ea typeface="+mj-ea"/>
                <a:cs typeface="Times New Roman" pitchFamily="18" charset="0"/>
              </a:rPr>
              <a:t> </a:t>
            </a:r>
            <a:r>
              <a:rPr lang="en-US" cap="small" dirty="0" err="1" smtClean="0">
                <a:solidFill>
                  <a:schemeClr val="bg2">
                    <a:lumMod val="25000"/>
                  </a:schemeClr>
                </a:solidFill>
                <a:latin typeface="+mj-lt"/>
                <a:ea typeface="+mj-ea"/>
                <a:cs typeface="Times New Roman" pitchFamily="18" charset="0"/>
              </a:rPr>
              <a:t>signola</a:t>
            </a:r>
            <a:r>
              <a:rPr lang="en-US" cap="small" dirty="0" smtClean="0">
                <a:solidFill>
                  <a:schemeClr val="bg2">
                    <a:lumMod val="25000"/>
                  </a:schemeClr>
                </a:solidFill>
                <a:latin typeface="+mj-lt"/>
                <a:ea typeface="+mj-ea"/>
                <a:cs typeface="Times New Roman" pitchFamily="18" charset="0"/>
              </a:rPr>
              <a:t> </a:t>
            </a:r>
            <a:r>
              <a:rPr lang="en-US" cap="small" dirty="0" err="1" smtClean="0">
                <a:solidFill>
                  <a:schemeClr val="bg2">
                    <a:lumMod val="25000"/>
                  </a:schemeClr>
                </a:solidFill>
                <a:latin typeface="+mj-lt"/>
                <a:ea typeface="+mj-ea"/>
                <a:cs typeface="Times New Roman" pitchFamily="18" charset="0"/>
              </a:rPr>
              <a:t>cella</a:t>
            </a:r>
            <a:r>
              <a:rPr lang="en-US" cap="small" dirty="0" smtClean="0">
                <a:solidFill>
                  <a:schemeClr val="bg2">
                    <a:lumMod val="25000"/>
                  </a:schemeClr>
                </a:solidFill>
                <a:latin typeface="+mj-lt"/>
                <a:ea typeface="+mj-ea"/>
                <a:cs typeface="Times New Roman" pitchFamily="18" charset="0"/>
              </a:rPr>
              <a:t>  </a:t>
            </a:r>
            <a:r>
              <a:rPr lang="en-US" cap="small" dirty="0" smtClean="0">
                <a:solidFill>
                  <a:schemeClr val="bg2">
                    <a:lumMod val="25000"/>
                  </a:schemeClr>
                </a:solidFill>
                <a:cs typeface="Times New Roman" pitchFamily="18" charset="0"/>
              </a:rPr>
              <a:t>del 2-3 </a:t>
            </a:r>
            <a:r>
              <a:rPr lang="en-US" sz="1600" cap="small" dirty="0" smtClean="0">
                <a:solidFill>
                  <a:schemeClr val="bg2">
                    <a:lumMod val="25000"/>
                  </a:schemeClr>
                </a:solidFill>
                <a:cs typeface="Times New Roman" pitchFamily="18" charset="0"/>
              </a:rPr>
              <a:t>%</a:t>
            </a:r>
          </a:p>
          <a:p>
            <a:r>
              <a:rPr lang="en-US" sz="1600" cap="small" dirty="0" smtClean="0">
                <a:solidFill>
                  <a:schemeClr val="bg2">
                    <a:lumMod val="25000"/>
                  </a:schemeClr>
                </a:solidFill>
                <a:cs typeface="Times New Roman" pitchFamily="18" charset="0"/>
              </a:rPr>
              <a:t>- </a:t>
            </a:r>
            <a:r>
              <a:rPr lang="en-US" sz="1600" u="sng" cap="small" dirty="0" err="1" smtClean="0">
                <a:solidFill>
                  <a:schemeClr val="bg2">
                    <a:lumMod val="25000"/>
                  </a:schemeClr>
                </a:solidFill>
                <a:cs typeface="Times New Roman" pitchFamily="18" charset="0"/>
              </a:rPr>
              <a:t>Mappa</a:t>
            </a:r>
            <a:r>
              <a:rPr lang="en-US" sz="1600" u="sng" cap="small" dirty="0" smtClean="0">
                <a:solidFill>
                  <a:schemeClr val="bg2">
                    <a:lumMod val="25000"/>
                  </a:schemeClr>
                </a:solidFill>
                <a:cs typeface="Times New Roman" pitchFamily="18" charset="0"/>
              </a:rPr>
              <a:t>   100 M </a:t>
            </a:r>
            <a:r>
              <a:rPr lang="en-US" sz="1600" u="sng" cap="small" dirty="0" err="1" smtClean="0">
                <a:solidFill>
                  <a:schemeClr val="bg2">
                    <a:lumMod val="25000"/>
                  </a:schemeClr>
                </a:solidFill>
                <a:cs typeface="Times New Roman" pitchFamily="18" charset="0"/>
              </a:rPr>
              <a:t>eventi</a:t>
            </a:r>
            <a:r>
              <a:rPr lang="en-US" sz="1600" u="sng" cap="small" dirty="0" smtClean="0">
                <a:solidFill>
                  <a:schemeClr val="bg2">
                    <a:lumMod val="25000"/>
                  </a:schemeClr>
                </a:solidFill>
                <a:cs typeface="Times New Roman" pitchFamily="18" charset="0"/>
              </a:rPr>
              <a:t> </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Fluttuazioni</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nella</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singola</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cella</a:t>
            </a:r>
            <a:r>
              <a:rPr lang="en-US" sz="1600" cap="small" dirty="0" smtClean="0">
                <a:solidFill>
                  <a:schemeClr val="bg2">
                    <a:lumMod val="25000"/>
                  </a:schemeClr>
                </a:solidFill>
                <a:cs typeface="Times New Roman" pitchFamily="18" charset="0"/>
              </a:rPr>
              <a:t> dell 0.5 %</a:t>
            </a:r>
          </a:p>
          <a:p>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Mappe</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Corrette</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sono</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compatibili</a:t>
            </a:r>
            <a:r>
              <a:rPr lang="en-US" sz="1600" cap="small" dirty="0" smtClean="0">
                <a:solidFill>
                  <a:schemeClr val="bg2">
                    <a:lumMod val="25000"/>
                  </a:schemeClr>
                </a:solidFill>
                <a:cs typeface="Times New Roman" pitchFamily="18" charset="0"/>
              </a:rPr>
              <a:t> con </a:t>
            </a:r>
            <a:r>
              <a:rPr lang="en-US" sz="1600" cap="small" dirty="0" err="1" smtClean="0">
                <a:solidFill>
                  <a:schemeClr val="bg2">
                    <a:lumMod val="25000"/>
                  </a:schemeClr>
                </a:solidFill>
                <a:cs typeface="Times New Roman" pitchFamily="18" charset="0"/>
              </a:rPr>
              <a:t>una</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distribuzione</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isotropica</a:t>
            </a:r>
            <a:r>
              <a:rPr lang="en-US" sz="1600" cap="small" dirty="0" smtClean="0">
                <a:solidFill>
                  <a:schemeClr val="bg2">
                    <a:lumMod val="25000"/>
                  </a:schemeClr>
                </a:solidFill>
                <a:cs typeface="Times New Roman" pitchFamily="18" charset="0"/>
              </a:rPr>
              <a:t> al </a:t>
            </a:r>
            <a:r>
              <a:rPr lang="en-US" sz="1600" cap="small" dirty="0" err="1" smtClean="0">
                <a:solidFill>
                  <a:schemeClr val="bg2">
                    <a:lumMod val="25000"/>
                  </a:schemeClr>
                </a:solidFill>
                <a:cs typeface="Times New Roman" pitchFamily="18" charset="0"/>
              </a:rPr>
              <a:t>livello</a:t>
            </a:r>
            <a:r>
              <a:rPr lang="en-US" sz="1600" cap="small" dirty="0" smtClean="0">
                <a:solidFill>
                  <a:schemeClr val="bg2">
                    <a:lumMod val="25000"/>
                  </a:schemeClr>
                </a:solidFill>
                <a:cs typeface="Times New Roman" pitchFamily="18" charset="0"/>
              </a:rPr>
              <a:t> </a:t>
            </a:r>
            <a:r>
              <a:rPr lang="en-US" sz="1600" cap="small" dirty="0" err="1" smtClean="0">
                <a:solidFill>
                  <a:schemeClr val="bg2">
                    <a:lumMod val="25000"/>
                  </a:schemeClr>
                </a:solidFill>
                <a:cs typeface="Times New Roman" pitchFamily="18" charset="0"/>
              </a:rPr>
              <a:t>dello</a:t>
            </a:r>
            <a:r>
              <a:rPr lang="en-US" sz="1600" cap="small" dirty="0" smtClean="0">
                <a:solidFill>
                  <a:schemeClr val="bg2">
                    <a:lumMod val="25000"/>
                  </a:schemeClr>
                </a:solidFill>
                <a:cs typeface="Times New Roman" pitchFamily="18" charset="0"/>
              </a:rPr>
              <a:t> </a:t>
            </a:r>
            <a:r>
              <a:rPr lang="en-US" sz="1400" cap="small" dirty="0" smtClean="0">
                <a:solidFill>
                  <a:schemeClr val="bg2">
                    <a:lumMod val="25000"/>
                  </a:schemeClr>
                </a:solidFill>
                <a:cs typeface="Times New Roman" pitchFamily="18" charset="0"/>
              </a:rPr>
              <a:t>0.005 – 0.01</a:t>
            </a:r>
            <a:endParaRPr lang="en-US" sz="1600" dirty="0" smtClean="0">
              <a:solidFill>
                <a:schemeClr val="accent5">
                  <a:lumMod val="75000"/>
                </a:schemeClr>
              </a:solidFill>
            </a:endParaRPr>
          </a:p>
          <a:p>
            <a:endParaRPr lang="en-US" sz="1600" cap="small" dirty="0" smtClean="0">
              <a:solidFill>
                <a:schemeClr val="bg2">
                  <a:lumMod val="25000"/>
                </a:schemeClr>
              </a:solidFill>
              <a:latin typeface="+mj-lt"/>
              <a:ea typeface="+mj-ea"/>
              <a:cs typeface="Times New Roman" pitchFamily="18" charset="0"/>
            </a:endParaRPr>
          </a:p>
        </p:txBody>
      </p:sp>
      <p:sp>
        <p:nvSpPr>
          <p:cNvPr id="17" name="CasellaDiTesto 16"/>
          <p:cNvSpPr txBox="1"/>
          <p:nvPr/>
        </p:nvSpPr>
        <p:spPr>
          <a:xfrm>
            <a:off x="1857356" y="5072074"/>
            <a:ext cx="4572032" cy="646331"/>
          </a:xfrm>
          <a:prstGeom prst="rect">
            <a:avLst/>
          </a:prstGeom>
          <a:noFill/>
        </p:spPr>
        <p:txBody>
          <a:bodyPr wrap="square" rtlCol="0">
            <a:spAutoFit/>
          </a:bodyPr>
          <a:lstStyle/>
          <a:p>
            <a:r>
              <a:rPr lang="en-US" b="1" u="sng" dirty="0" smtClean="0">
                <a:solidFill>
                  <a:srgbClr val="BC0000"/>
                </a:solidFill>
              </a:rPr>
              <a:t>RUN-2  </a:t>
            </a:r>
            <a:r>
              <a:rPr lang="en-US" b="1" dirty="0" smtClean="0">
                <a:solidFill>
                  <a:srgbClr val="BC0000"/>
                </a:solidFill>
              </a:rPr>
              <a:t>  </a:t>
            </a:r>
            <a:r>
              <a:rPr lang="en-US" cap="all" dirty="0" smtClean="0"/>
              <a:t>in </a:t>
            </a:r>
            <a:r>
              <a:rPr lang="en-US" cap="all" dirty="0" err="1" smtClean="0"/>
              <a:t>preparazione</a:t>
            </a:r>
            <a:r>
              <a:rPr lang="en-US" dirty="0" smtClean="0"/>
              <a:t/>
            </a:r>
            <a:br>
              <a:rPr lang="en-US" dirty="0" smtClean="0"/>
            </a:br>
            <a:r>
              <a:rPr lang="en-US" dirty="0" err="1" smtClean="0"/>
              <a:t>A</a:t>
            </a:r>
            <a:r>
              <a:rPr lang="en-US" cap="small" dirty="0" err="1" smtClean="0"/>
              <a:t>tteso</a:t>
            </a:r>
            <a:r>
              <a:rPr lang="en-US" cap="small" dirty="0" smtClean="0"/>
              <a:t> per </a:t>
            </a:r>
            <a:r>
              <a:rPr lang="en-US" cap="small" dirty="0" err="1" smtClean="0"/>
              <a:t>Ottobre</a:t>
            </a:r>
            <a:r>
              <a:rPr lang="en-US" cap="small" dirty="0" smtClean="0"/>
              <a:t> 2015 </a:t>
            </a:r>
            <a:r>
              <a:rPr lang="en-US" sz="1600" cap="small" dirty="0" smtClean="0"/>
              <a:t>–</a:t>
            </a:r>
            <a:r>
              <a:rPr lang="en-US" cap="small" dirty="0" smtClean="0"/>
              <a:t> </a:t>
            </a:r>
            <a:r>
              <a:rPr lang="en-US" cap="small" dirty="0" err="1" smtClean="0"/>
              <a:t>Marzo</a:t>
            </a:r>
            <a:r>
              <a:rPr lang="en-US" cap="small" dirty="0" smtClean="0"/>
              <a:t> 2016</a:t>
            </a:r>
            <a:endParaRPr lang="en-US" dirty="0"/>
          </a:p>
        </p:txBody>
      </p:sp>
      <p:sp>
        <p:nvSpPr>
          <p:cNvPr id="18" name="Freccia in giù 17"/>
          <p:cNvSpPr/>
          <p:nvPr/>
        </p:nvSpPr>
        <p:spPr>
          <a:xfrm>
            <a:off x="1714480" y="4429132"/>
            <a:ext cx="2000264" cy="500066"/>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1142976" y="2786058"/>
            <a:ext cx="7572396" cy="307777"/>
          </a:xfrm>
          <a:prstGeom prst="rect">
            <a:avLst/>
          </a:prstGeom>
          <a:noFill/>
          <a:ln>
            <a:noFill/>
          </a:ln>
        </p:spPr>
        <p:txBody>
          <a:bodyPr wrap="square" rtlCol="0">
            <a:spAutoFit/>
          </a:bodyPr>
          <a:lstStyle/>
          <a:p>
            <a:r>
              <a:rPr lang="it-IT" sz="1400" dirty="0" smtClean="0">
                <a:solidFill>
                  <a:schemeClr val="bg2">
                    <a:lumMod val="25000"/>
                  </a:schemeClr>
                </a:solidFill>
              </a:rPr>
              <a:t>EEE </a:t>
            </a:r>
            <a:r>
              <a:rPr lang="it-IT" sz="1400" dirty="0" err="1" smtClean="0">
                <a:solidFill>
                  <a:schemeClr val="bg2">
                    <a:lumMod val="25000"/>
                  </a:schemeClr>
                </a:solidFill>
              </a:rPr>
              <a:t>collaboration</a:t>
            </a:r>
            <a:r>
              <a:rPr lang="it-IT" sz="1400" dirty="0" smtClean="0">
                <a:solidFill>
                  <a:schemeClr val="bg2">
                    <a:lumMod val="25000"/>
                  </a:schemeClr>
                </a:solidFill>
              </a:rPr>
              <a:t>: “</a:t>
            </a:r>
            <a:r>
              <a:rPr lang="en-US" sz="1400" dirty="0" smtClean="0">
                <a:solidFill>
                  <a:schemeClr val="bg2">
                    <a:lumMod val="25000"/>
                  </a:schemeClr>
                </a:solidFill>
              </a:rPr>
              <a:t>Looking at the sub-</a:t>
            </a:r>
            <a:r>
              <a:rPr lang="en-US" sz="1400" dirty="0" err="1" smtClean="0">
                <a:solidFill>
                  <a:schemeClr val="bg2">
                    <a:lumMod val="25000"/>
                  </a:schemeClr>
                </a:solidFill>
              </a:rPr>
              <a:t>TeV</a:t>
            </a:r>
            <a:r>
              <a:rPr lang="en-US" sz="1400" dirty="0" smtClean="0">
                <a:solidFill>
                  <a:schemeClr val="bg2">
                    <a:lumMod val="25000"/>
                  </a:schemeClr>
                </a:solidFill>
              </a:rPr>
              <a:t> sky by cosmic </a:t>
            </a:r>
            <a:r>
              <a:rPr lang="en-US" sz="1400" dirty="0" err="1" smtClean="0">
                <a:solidFill>
                  <a:schemeClr val="bg2">
                    <a:lumMod val="25000"/>
                  </a:schemeClr>
                </a:solidFill>
              </a:rPr>
              <a:t>muons</a:t>
            </a:r>
            <a:r>
              <a:rPr lang="en-US" sz="1400" dirty="0" smtClean="0">
                <a:solidFill>
                  <a:schemeClr val="bg2">
                    <a:lumMod val="25000"/>
                  </a:schemeClr>
                </a:solidFill>
              </a:rPr>
              <a:t> detected in the </a:t>
            </a:r>
            <a:r>
              <a:rPr lang="it-IT" sz="1400" dirty="0" smtClean="0">
                <a:solidFill>
                  <a:schemeClr val="bg2">
                    <a:lumMod val="25000"/>
                  </a:schemeClr>
                </a:solidFill>
              </a:rPr>
              <a:t>EEE MRPC </a:t>
            </a:r>
            <a:r>
              <a:rPr lang="it-IT" sz="1400" dirty="0" err="1" smtClean="0">
                <a:solidFill>
                  <a:schemeClr val="bg2">
                    <a:lumMod val="25000"/>
                  </a:schemeClr>
                </a:solidFill>
              </a:rPr>
              <a:t>telescopes</a:t>
            </a:r>
            <a:endParaRPr lang="en-US" dirty="0">
              <a:solidFill>
                <a:schemeClr val="bg2">
                  <a:lumMod val="25000"/>
                </a:schemeClr>
              </a:solidFill>
            </a:endParaRPr>
          </a:p>
        </p:txBody>
      </p:sp>
      <p:sp>
        <p:nvSpPr>
          <p:cNvPr id="30" name="CasellaDiTesto 29"/>
          <p:cNvSpPr txBox="1"/>
          <p:nvPr/>
        </p:nvSpPr>
        <p:spPr>
          <a:xfrm>
            <a:off x="6286512" y="5000636"/>
            <a:ext cx="2857488" cy="523220"/>
          </a:xfrm>
          <a:prstGeom prst="rect">
            <a:avLst/>
          </a:prstGeom>
          <a:noFill/>
        </p:spPr>
        <p:txBody>
          <a:bodyPr wrap="square" rtlCol="0">
            <a:spAutoFit/>
          </a:bodyPr>
          <a:lstStyle/>
          <a:p>
            <a:r>
              <a:rPr lang="en-US" sz="1400" b="1" cap="small" dirty="0" smtClean="0">
                <a:solidFill>
                  <a:schemeClr val="bg2">
                    <a:lumMod val="25000"/>
                  </a:schemeClr>
                </a:solidFill>
                <a:cs typeface="Times New Roman" pitchFamily="18" charset="0"/>
              </a:rPr>
              <a:t>RUN 1  </a:t>
            </a:r>
            <a:r>
              <a:rPr lang="en-US" sz="1100" b="1" cap="small" dirty="0" smtClean="0">
                <a:solidFill>
                  <a:schemeClr val="bg2">
                    <a:lumMod val="25000"/>
                  </a:schemeClr>
                </a:solidFill>
                <a:cs typeface="Times New Roman" pitchFamily="18" charset="0"/>
                <a:sym typeface="Wingdings" pitchFamily="2" charset="2"/>
              </a:rPr>
              <a:t> </a:t>
            </a:r>
            <a:r>
              <a:rPr lang="en-US" sz="1400" b="1" cap="small" dirty="0" smtClean="0">
                <a:solidFill>
                  <a:schemeClr val="bg2">
                    <a:lumMod val="25000"/>
                  </a:schemeClr>
                </a:solidFill>
                <a:cs typeface="Times New Roman" pitchFamily="18" charset="0"/>
                <a:sym typeface="Wingdings" pitchFamily="2" charset="2"/>
              </a:rPr>
              <a:t>3 x 10</a:t>
            </a:r>
            <a:r>
              <a:rPr lang="en-US" sz="1400" b="1" cap="small" baseline="30000" dirty="0" smtClean="0">
                <a:solidFill>
                  <a:schemeClr val="bg2">
                    <a:lumMod val="25000"/>
                  </a:schemeClr>
                </a:solidFill>
                <a:cs typeface="Times New Roman" pitchFamily="18" charset="0"/>
                <a:sym typeface="Wingdings" pitchFamily="2" charset="2"/>
              </a:rPr>
              <a:t>9</a:t>
            </a:r>
            <a:r>
              <a:rPr lang="en-US" sz="1400" b="1" cap="small" dirty="0" smtClean="0">
                <a:solidFill>
                  <a:schemeClr val="bg2">
                    <a:lumMod val="25000"/>
                  </a:schemeClr>
                </a:solidFill>
                <a:cs typeface="Times New Roman" pitchFamily="18" charset="0"/>
                <a:sym typeface="Wingdings" pitchFamily="2" charset="2"/>
              </a:rPr>
              <a:t> </a:t>
            </a:r>
            <a:r>
              <a:rPr lang="en-US" sz="1400" b="1" cap="small" dirty="0" err="1" smtClean="0">
                <a:solidFill>
                  <a:schemeClr val="bg2">
                    <a:lumMod val="25000"/>
                  </a:schemeClr>
                </a:solidFill>
                <a:cs typeface="Times New Roman" pitchFamily="18" charset="0"/>
                <a:sym typeface="Wingdings" pitchFamily="2" charset="2"/>
              </a:rPr>
              <a:t>tracce</a:t>
            </a:r>
            <a:r>
              <a:rPr lang="en-US" sz="1400" b="1" cap="small" dirty="0" smtClean="0">
                <a:solidFill>
                  <a:schemeClr val="bg2">
                    <a:lumMod val="25000"/>
                  </a:schemeClr>
                </a:solidFill>
                <a:cs typeface="Times New Roman" pitchFamily="18" charset="0"/>
                <a:sym typeface="Wingdings" pitchFamily="2" charset="2"/>
              </a:rPr>
              <a:t> </a:t>
            </a:r>
            <a:r>
              <a:rPr lang="en-US" sz="1400" b="1" cap="small" dirty="0" err="1" smtClean="0">
                <a:solidFill>
                  <a:schemeClr val="bg2">
                    <a:lumMod val="25000"/>
                  </a:schemeClr>
                </a:solidFill>
                <a:cs typeface="Times New Roman" pitchFamily="18" charset="0"/>
                <a:sym typeface="Wingdings" pitchFamily="2" charset="2"/>
              </a:rPr>
              <a:t>ricostruite</a:t>
            </a:r>
            <a:endParaRPr lang="en-US" sz="1400" b="1" cap="small" dirty="0" smtClean="0">
              <a:solidFill>
                <a:schemeClr val="bg2">
                  <a:lumMod val="25000"/>
                </a:schemeClr>
              </a:solidFill>
              <a:cs typeface="Times New Roman" pitchFamily="18" charset="0"/>
              <a:sym typeface="Wingdings" pitchFamily="2" charset="2"/>
            </a:endParaRPr>
          </a:p>
          <a:p>
            <a:r>
              <a:rPr lang="en-US" sz="1400" b="1" cap="small" dirty="0" smtClean="0">
                <a:solidFill>
                  <a:schemeClr val="bg2">
                    <a:lumMod val="25000"/>
                  </a:schemeClr>
                </a:solidFill>
                <a:cs typeface="Times New Roman" pitchFamily="18" charset="0"/>
                <a:sym typeface="Wingdings" pitchFamily="2" charset="2"/>
              </a:rPr>
              <a:t>45 </a:t>
            </a:r>
            <a:r>
              <a:rPr lang="en-US" sz="1400" b="1" cap="small" dirty="0" err="1" smtClean="0">
                <a:solidFill>
                  <a:schemeClr val="bg2">
                    <a:lumMod val="25000"/>
                  </a:schemeClr>
                </a:solidFill>
                <a:cs typeface="Times New Roman" pitchFamily="18" charset="0"/>
                <a:sym typeface="Wingdings" pitchFamily="2" charset="2"/>
              </a:rPr>
              <a:t>giorni</a:t>
            </a:r>
            <a:endParaRPr lang="en-US" dirty="0"/>
          </a:p>
        </p:txBody>
      </p:sp>
      <p:cxnSp>
        <p:nvCxnSpPr>
          <p:cNvPr id="32" name="Connettore 2 31"/>
          <p:cNvCxnSpPr>
            <a:endCxn id="30" idx="1"/>
          </p:cNvCxnSpPr>
          <p:nvPr/>
        </p:nvCxnSpPr>
        <p:spPr>
          <a:xfrm flipV="1">
            <a:off x="4786314" y="5262246"/>
            <a:ext cx="1500198" cy="167020"/>
          </a:xfrm>
          <a:prstGeom prst="straightConnector1">
            <a:avLst/>
          </a:prstGeom>
          <a:ln>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rot="552315">
            <a:off x="7628233" y="2618368"/>
            <a:ext cx="1500813" cy="307777"/>
          </a:xfrm>
          <a:prstGeom prst="rect">
            <a:avLst/>
          </a:prstGeom>
          <a:solidFill>
            <a:schemeClr val="bg1"/>
          </a:solidFill>
          <a:ln>
            <a:solidFill>
              <a:schemeClr val="tx1">
                <a:lumMod val="95000"/>
                <a:lumOff val="5000"/>
              </a:schemeClr>
            </a:solidFill>
          </a:ln>
        </p:spPr>
        <p:txBody>
          <a:bodyPr wrap="square" rtlCol="0">
            <a:spAutoFit/>
          </a:bodyPr>
          <a:lstStyle/>
          <a:p>
            <a:r>
              <a:rPr lang="it-IT" sz="1400" dirty="0" err="1" smtClean="0">
                <a:solidFill>
                  <a:schemeClr val="bg2">
                    <a:lumMod val="25000"/>
                  </a:schemeClr>
                </a:solidFill>
                <a:latin typeface="Times New Roman" pitchFamily="18" charset="0"/>
                <a:cs typeface="Times New Roman" pitchFamily="18" charset="0"/>
              </a:rPr>
              <a:t>EPJ-Plus</a:t>
            </a:r>
            <a:r>
              <a:rPr lang="it-IT" sz="1400" dirty="0" smtClean="0">
                <a:solidFill>
                  <a:schemeClr val="bg2">
                    <a:lumMod val="25000"/>
                  </a:schemeClr>
                </a:solidFill>
                <a:latin typeface="Times New Roman" pitchFamily="18" charset="0"/>
                <a:cs typeface="Times New Roman" pitchFamily="18" charset="0"/>
              </a:rPr>
              <a:t> </a:t>
            </a:r>
            <a:r>
              <a:rPr lang="it-IT" sz="1400" cap="small" dirty="0" smtClean="0">
                <a:solidFill>
                  <a:schemeClr val="bg2">
                    <a:lumMod val="25000"/>
                  </a:schemeClr>
                </a:solidFill>
                <a:cs typeface="Times New Roman" pitchFamily="18" charset="0"/>
              </a:rPr>
              <a:t>(in </a:t>
            </a:r>
            <a:r>
              <a:rPr lang="it-IT" sz="1400" cap="small" dirty="0" err="1" smtClean="0">
                <a:solidFill>
                  <a:schemeClr val="bg2">
                    <a:lumMod val="25000"/>
                  </a:schemeClr>
                </a:solidFill>
                <a:cs typeface="Times New Roman" pitchFamily="18" charset="0"/>
              </a:rPr>
              <a:t>print</a:t>
            </a:r>
            <a:r>
              <a:rPr lang="it-IT" sz="1400" cap="small" dirty="0" smtClean="0">
                <a:solidFill>
                  <a:schemeClr val="bg2">
                    <a:lumMod val="25000"/>
                  </a:schemeClr>
                </a:solidFill>
                <a:cs typeface="Times New Roman" pitchFamily="18" charset="0"/>
              </a:rPr>
              <a:t>)</a:t>
            </a:r>
            <a:endParaRPr lang="en-US" sz="1400" cap="small" dirty="0" smtClean="0">
              <a:solidFill>
                <a:schemeClr val="bg2">
                  <a:lumMod val="25000"/>
                </a:schemeClr>
              </a:solidFill>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paola\Desktop\PowerPoint_LENOVO\disegno-di-l-alieno-di-toy-story-disney-da-colorare.jpg"/>
          <p:cNvPicPr>
            <a:picLocks noChangeAspect="1" noChangeArrowheads="1"/>
          </p:cNvPicPr>
          <p:nvPr/>
        </p:nvPicPr>
        <p:blipFill>
          <a:blip r:embed="rId3" cstate="print"/>
          <a:srcRect/>
          <a:stretch>
            <a:fillRect/>
          </a:stretch>
        </p:blipFill>
        <p:spPr bwMode="auto">
          <a:xfrm>
            <a:off x="6786578" y="3143248"/>
            <a:ext cx="2093112" cy="2357430"/>
          </a:xfrm>
          <a:prstGeom prst="rect">
            <a:avLst/>
          </a:prstGeom>
          <a:noFill/>
        </p:spPr>
      </p:pic>
      <p:pic>
        <p:nvPicPr>
          <p:cNvPr id="2050" name="Picture 2"/>
          <p:cNvPicPr>
            <a:picLocks noChangeAspect="1" noChangeArrowheads="1"/>
          </p:cNvPicPr>
          <p:nvPr/>
        </p:nvPicPr>
        <p:blipFill>
          <a:blip r:embed="rId4"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8" name="Picture 3" descr="C:\Users\mpaola\Dropbox\paolaXme\E3poster\salento.jpg"/>
          <p:cNvPicPr>
            <a:picLocks noChangeAspect="1" noChangeArrowheads="1"/>
          </p:cNvPicPr>
          <p:nvPr/>
        </p:nvPicPr>
        <p:blipFill>
          <a:blip r:embed="rId5" cstate="print"/>
          <a:srcRect/>
          <a:stretch>
            <a:fillRect/>
          </a:stretch>
        </p:blipFill>
        <p:spPr bwMode="auto">
          <a:xfrm>
            <a:off x="214282" y="114283"/>
            <a:ext cx="811966" cy="742949"/>
          </a:xfrm>
          <a:prstGeom prst="rect">
            <a:avLst/>
          </a:prstGeom>
          <a:noFill/>
        </p:spPr>
      </p:pic>
      <p:pic>
        <p:nvPicPr>
          <p:cNvPr id="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 xmlns:a14="http://schemas.microsoft.com/office/drawing/2010/main">
                <a:solidFill>
                  <a:schemeClr val="accent1"/>
                </a:solidFill>
              </a14:hiddenFill>
            </a:ext>
          </a:extLst>
        </p:spPr>
      </p:pic>
      <p:sp>
        <p:nvSpPr>
          <p:cNvPr id="13" name="CasellaDiTesto 12"/>
          <p:cNvSpPr txBox="1"/>
          <p:nvPr/>
        </p:nvSpPr>
        <p:spPr>
          <a:xfrm>
            <a:off x="357158" y="1643050"/>
            <a:ext cx="7358082" cy="2554545"/>
          </a:xfrm>
          <a:prstGeom prst="rect">
            <a:avLst/>
          </a:prstGeom>
          <a:noFill/>
        </p:spPr>
        <p:txBody>
          <a:bodyPr wrap="square" rtlCol="0">
            <a:spAutoFit/>
          </a:bodyPr>
          <a:lstStyle/>
          <a:p>
            <a:pPr algn="ctr"/>
            <a:r>
              <a:rPr lang="en-US" sz="8800" b="1" cap="small" dirty="0" smtClean="0">
                <a:solidFill>
                  <a:srgbClr val="CC0000"/>
                </a:solidFill>
                <a:latin typeface="PenultimateLightItal" pitchFamily="2" charset="0"/>
              </a:rPr>
              <a:t>GRAZIE </a:t>
            </a:r>
          </a:p>
          <a:p>
            <a:pPr algn="ctr"/>
            <a:r>
              <a:rPr lang="en-US" sz="7200" b="1" cap="small" dirty="0" smtClean="0">
                <a:solidFill>
                  <a:srgbClr val="CC0000"/>
                </a:solidFill>
                <a:latin typeface="PenultimateLightItal" pitchFamily="2" charset="0"/>
              </a:rPr>
              <a:t>dell’ </a:t>
            </a:r>
            <a:r>
              <a:rPr lang="en-US" sz="7200" b="1" cap="small" dirty="0" err="1" smtClean="0">
                <a:solidFill>
                  <a:srgbClr val="CC0000"/>
                </a:solidFill>
                <a:latin typeface="PenultimateLightItal" pitchFamily="2" charset="0"/>
              </a:rPr>
              <a:t>Ascolto</a:t>
            </a:r>
            <a:endParaRPr lang="en-US" sz="7200" b="1" cap="small" dirty="0">
              <a:solidFill>
                <a:srgbClr val="CC0000"/>
              </a:solidFill>
              <a:latin typeface="PenultimateLightItal" pitchFamily="2" charset="0"/>
            </a:endParaRPr>
          </a:p>
        </p:txBody>
      </p:sp>
      <p:grpSp>
        <p:nvGrpSpPr>
          <p:cNvPr id="3" name="Gruppo 17"/>
          <p:cNvGrpSpPr/>
          <p:nvPr/>
        </p:nvGrpSpPr>
        <p:grpSpPr>
          <a:xfrm>
            <a:off x="2" y="6072204"/>
            <a:ext cx="9143999" cy="785820"/>
            <a:chOff x="2" y="6072204"/>
            <a:chExt cx="9143999" cy="785820"/>
          </a:xfrm>
        </p:grpSpPr>
        <p:pic>
          <p:nvPicPr>
            <p:cNvPr id="19" name="Picture 2"/>
            <p:cNvPicPr>
              <a:picLocks noChangeAspect="1" noChangeArrowheads="1"/>
            </p:cNvPicPr>
            <p:nvPr/>
          </p:nvPicPr>
          <p:blipFill>
            <a:blip r:embed="rId4"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20"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21" name="Picture 2" descr="C:\Users\mpaola\Desktop\PowerPoint_LENOVO\sifb.gif"/>
            <p:cNvPicPr>
              <a:picLocks noChangeAspect="1" noChangeArrowheads="1"/>
            </p:cNvPicPr>
            <p:nvPr/>
          </p:nvPicPr>
          <p:blipFill>
            <a:blip r:embed="rId7"/>
            <a:srcRect/>
            <a:stretch>
              <a:fillRect/>
            </a:stretch>
          </p:blipFill>
          <p:spPr bwMode="auto">
            <a:xfrm>
              <a:off x="8001024" y="6091182"/>
              <a:ext cx="1071570" cy="766842"/>
            </a:xfrm>
            <a:prstGeom prst="rect">
              <a:avLst/>
            </a:prstGeom>
            <a:noFill/>
          </p:spPr>
        </p:pic>
        <p:sp>
          <p:nvSpPr>
            <p:cNvPr id="22" name="CasellaDiTesto 21"/>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C:\Users\mpaola\Dropbox\paolaXme\E3poster\eee_map.jpg"/>
          <p:cNvPicPr>
            <a:picLocks noChangeAspect="1" noChangeArrowheads="1"/>
          </p:cNvPicPr>
          <p:nvPr/>
        </p:nvPicPr>
        <p:blipFill>
          <a:blip r:embed="rId3" cstate="print"/>
          <a:srcRect/>
          <a:stretch>
            <a:fillRect/>
          </a:stretch>
        </p:blipFill>
        <p:spPr bwMode="auto">
          <a:xfrm>
            <a:off x="6357950" y="857232"/>
            <a:ext cx="2286016" cy="2857519"/>
          </a:xfrm>
          <a:prstGeom prst="rect">
            <a:avLst/>
          </a:prstGeom>
          <a:noFill/>
        </p:spPr>
      </p:pic>
      <p:pic>
        <p:nvPicPr>
          <p:cNvPr id="2050" name="Picture 2"/>
          <p:cNvPicPr>
            <a:picLocks noChangeAspect="1" noChangeArrowheads="1"/>
          </p:cNvPicPr>
          <p:nvPr/>
        </p:nvPicPr>
        <p:blipFill>
          <a:blip r:embed="rId4"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sp>
        <p:nvSpPr>
          <p:cNvPr id="7" name="Titolo 10"/>
          <p:cNvSpPr txBox="1">
            <a:spLocks/>
          </p:cNvSpPr>
          <p:nvPr/>
        </p:nvSpPr>
        <p:spPr>
          <a:xfrm>
            <a:off x="642910" y="314246"/>
            <a:ext cx="6000792" cy="461665"/>
          </a:xfrm>
          <a:prstGeom prst="rect">
            <a:avLst/>
          </a:prstGeom>
          <a:noFill/>
        </p:spPr>
        <p:txBody>
          <a:bodyPr vert="horz" wrap="square" lIns="91440" tIns="45720" rIns="91440" bIns="45720" rtlCol="0" anchor="ctr">
            <a:spAutoFit/>
          </a:bodyPr>
          <a:lstStyle/>
          <a:p>
            <a:pPr algn="ctr">
              <a:spcBef>
                <a:spcPct val="0"/>
              </a:spcBef>
              <a:defRPr/>
            </a:pPr>
            <a:r>
              <a:rPr lang="en-US" altLang="it-IT" sz="2400" b="1" cap="small" dirty="0" smtClean="0">
                <a:solidFill>
                  <a:schemeClr val="bg2">
                    <a:lumMod val="25000"/>
                  </a:schemeClr>
                </a:solidFill>
                <a:latin typeface="Times New Roman" pitchFamily="18" charset="0"/>
                <a:ea typeface="+mj-ea"/>
                <a:cs typeface="Times New Roman" pitchFamily="18" charset="0"/>
              </a:rPr>
              <a:t>Il </a:t>
            </a:r>
            <a:r>
              <a:rPr lang="en-US" altLang="it-IT" sz="2400" b="1" cap="small" dirty="0" err="1" smtClean="0">
                <a:solidFill>
                  <a:schemeClr val="bg2">
                    <a:lumMod val="25000"/>
                  </a:schemeClr>
                </a:solidFill>
                <a:latin typeface="Times New Roman" pitchFamily="18" charset="0"/>
                <a:ea typeface="+mj-ea"/>
                <a:cs typeface="Times New Roman" pitchFamily="18" charset="0"/>
              </a:rPr>
              <a:t>Proggetto</a:t>
            </a:r>
            <a:r>
              <a:rPr lang="en-US" altLang="it-IT" sz="2400" b="1" cap="small" dirty="0" smtClean="0">
                <a:solidFill>
                  <a:schemeClr val="bg2">
                    <a:lumMod val="25000"/>
                  </a:schemeClr>
                </a:solidFill>
                <a:latin typeface="Times New Roman" pitchFamily="18" charset="0"/>
                <a:ea typeface="+mj-ea"/>
                <a:cs typeface="Times New Roman" pitchFamily="18" charset="0"/>
              </a:rPr>
              <a:t> EEE - </a:t>
            </a:r>
            <a:r>
              <a:rPr lang="en-US" altLang="it-IT" sz="2400" b="1" cap="small" dirty="0" err="1" smtClean="0">
                <a:solidFill>
                  <a:schemeClr val="bg2">
                    <a:lumMod val="25000"/>
                  </a:schemeClr>
                </a:solidFill>
                <a:latin typeface="Times New Roman" pitchFamily="18" charset="0"/>
                <a:ea typeface="+mj-ea"/>
                <a:cs typeface="Times New Roman" pitchFamily="18" charset="0"/>
              </a:rPr>
              <a:t>oggi</a:t>
            </a:r>
            <a:r>
              <a:rPr lang="en-US" altLang="it-IT" sz="2400" b="1" cap="small" dirty="0" smtClean="0">
                <a:solidFill>
                  <a:schemeClr val="bg2">
                    <a:lumMod val="25000"/>
                  </a:schemeClr>
                </a:solidFill>
                <a:latin typeface="Times New Roman" pitchFamily="18" charset="0"/>
                <a:ea typeface="+mj-ea"/>
                <a:cs typeface="Times New Roman" pitchFamily="18" charset="0"/>
              </a:rPr>
              <a:t> 2015</a:t>
            </a:r>
          </a:p>
        </p:txBody>
      </p:sp>
      <p:pic>
        <p:nvPicPr>
          <p:cNvPr id="8" name="Picture 3" descr="C:\Users\mpaola\Dropbox\paolaXme\E3poster\salento.jpg"/>
          <p:cNvPicPr>
            <a:picLocks noChangeAspect="1" noChangeArrowheads="1"/>
          </p:cNvPicPr>
          <p:nvPr/>
        </p:nvPicPr>
        <p:blipFill>
          <a:blip r:embed="rId5" cstate="print"/>
          <a:srcRect/>
          <a:stretch>
            <a:fillRect/>
          </a:stretch>
        </p:blipFill>
        <p:spPr bwMode="auto">
          <a:xfrm>
            <a:off x="214282" y="114283"/>
            <a:ext cx="811966" cy="742949"/>
          </a:xfrm>
          <a:prstGeom prst="rect">
            <a:avLst/>
          </a:prstGeom>
          <a:noFill/>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5" name="CasellaDiTesto 14"/>
          <p:cNvSpPr txBox="1"/>
          <p:nvPr/>
        </p:nvSpPr>
        <p:spPr>
          <a:xfrm>
            <a:off x="428596" y="1000108"/>
            <a:ext cx="4786346" cy="1323439"/>
          </a:xfrm>
          <a:prstGeom prst="rect">
            <a:avLst/>
          </a:prstGeom>
          <a:noFill/>
          <a:ln>
            <a:noFill/>
          </a:ln>
        </p:spPr>
        <p:txBody>
          <a:bodyPr wrap="square" rtlCol="0">
            <a:spAutoFit/>
          </a:bodyPr>
          <a:lstStyle/>
          <a:p>
            <a:r>
              <a:rPr lang="it-IT" altLang="it-IT" sz="1600" u="sng" cap="small" dirty="0" smtClean="0">
                <a:solidFill>
                  <a:schemeClr val="bg2">
                    <a:lumMod val="25000"/>
                  </a:schemeClr>
                </a:solidFill>
                <a:ea typeface="Verdana" panose="020B0604030504040204" pitchFamily="34" charset="0"/>
                <a:cs typeface="Arial" panose="020B0604020202020204" pitchFamily="34" charset="0"/>
              </a:rPr>
              <a:t>Un  </a:t>
            </a:r>
            <a:r>
              <a:rPr lang="it-IT" altLang="it-IT" sz="1600" u="sng" cap="small" dirty="0" err="1" smtClean="0">
                <a:solidFill>
                  <a:schemeClr val="bg2">
                    <a:lumMod val="25000"/>
                  </a:schemeClr>
                </a:solidFill>
                <a:ea typeface="Verdana" panose="020B0604030504040204" pitchFamily="34" charset="0"/>
                <a:cs typeface="Arial" panose="020B0604020202020204" pitchFamily="34" charset="0"/>
              </a:rPr>
              <a:t>array</a:t>
            </a:r>
            <a:r>
              <a:rPr lang="it-IT" altLang="it-IT" sz="1600" u="sng" cap="small" dirty="0" smtClean="0">
                <a:solidFill>
                  <a:schemeClr val="bg2">
                    <a:lumMod val="25000"/>
                  </a:schemeClr>
                </a:solidFill>
                <a:ea typeface="Verdana" panose="020B0604030504040204" pitchFamily="34" charset="0"/>
                <a:cs typeface="Arial" panose="020B0604020202020204" pitchFamily="34" charset="0"/>
              </a:rPr>
              <a:t>  di 50 Telescopi</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r>
            <a:br>
              <a:rPr lang="it-IT" altLang="it-IT" sz="1600" b="1" cap="small" dirty="0" smtClean="0">
                <a:solidFill>
                  <a:schemeClr val="bg2">
                    <a:lumMod val="25000"/>
                  </a:schemeClr>
                </a:solidFill>
                <a:ea typeface="Verdana" panose="020B0604030504040204" pitchFamily="34" charset="0"/>
                <a:cs typeface="Arial" panose="020B0604020202020204" pitchFamily="34" charset="0"/>
              </a:rPr>
            </a:br>
            <a:r>
              <a:rPr lang="it-IT" altLang="it-IT" sz="1600" cap="small" dirty="0" smtClean="0">
                <a:solidFill>
                  <a:schemeClr val="bg2">
                    <a:lumMod val="25000"/>
                  </a:schemeClr>
                </a:solidFill>
                <a:ea typeface="Verdana" panose="020B0604030504040204" pitchFamily="34" charset="0"/>
                <a:cs typeface="Arial" panose="020B0604020202020204" pitchFamily="34" charset="0"/>
              </a:rPr>
              <a:t>Le Stazioni del Progetto EEE sono installate presso  </a:t>
            </a: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gli </a:t>
            </a:r>
            <a:r>
              <a:rPr lang="it-IT" altLang="it-IT" sz="1600" cap="small" dirty="0" smtClean="0">
                <a:solidFill>
                  <a:schemeClr val="accent5">
                    <a:lumMod val="75000"/>
                  </a:schemeClr>
                </a:solidFill>
                <a:ea typeface="Verdana" panose="020B0604030504040204" pitchFamily="34" charset="0"/>
                <a:cs typeface="Arial" panose="020B0604020202020204" pitchFamily="34" charset="0"/>
              </a:rPr>
              <a:t>Istituti Italiani di scuola superiore  </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[42 + </a:t>
            </a:r>
            <a:r>
              <a:rPr lang="it-IT" altLang="it-IT" sz="1200" cap="small" dirty="0" err="1" smtClean="0">
                <a:solidFill>
                  <a:schemeClr val="accent5">
                    <a:lumMod val="75000"/>
                  </a:schemeClr>
                </a:solidFill>
                <a:ea typeface="Verdana" panose="020B0604030504040204" pitchFamily="34" charset="0"/>
                <a:cs typeface="Arial" panose="020B0604020202020204" pitchFamily="34" charset="0"/>
              </a:rPr>
              <a:t>new</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 </a:t>
            </a:r>
            <a:r>
              <a:rPr lang="it-IT" altLang="it-IT" sz="1200" cap="small" dirty="0" err="1" smtClean="0">
                <a:solidFill>
                  <a:schemeClr val="accent5">
                    <a:lumMod val="75000"/>
                  </a:schemeClr>
                </a:solidFill>
                <a:ea typeface="Verdana" panose="020B0604030504040204" pitchFamily="34" charset="0"/>
                <a:cs typeface="Arial" panose="020B0604020202020204" pitchFamily="34" charset="0"/>
              </a:rPr>
              <a:t>schools</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le sezioni INFN </a:t>
            </a:r>
            <a:r>
              <a:rPr lang="it-IT" altLang="it-IT" sz="1200" cap="small" dirty="0" smtClean="0">
                <a:solidFill>
                  <a:schemeClr val="bg2">
                    <a:lumMod val="25000"/>
                  </a:schemeClr>
                </a:solidFill>
                <a:ea typeface="Verdana" panose="020B0604030504040204" pitchFamily="34" charset="0"/>
                <a:cs typeface="Arial" panose="020B0604020202020204" pitchFamily="34" charset="0"/>
              </a:rPr>
              <a:t>[3]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al CERN</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200" cap="small" dirty="0" smtClean="0">
                <a:solidFill>
                  <a:schemeClr val="bg2">
                    <a:lumMod val="25000"/>
                  </a:schemeClr>
                </a:solidFill>
                <a:ea typeface="Verdana" panose="020B0604030504040204" pitchFamily="34" charset="0"/>
                <a:cs typeface="Arial" panose="020B0604020202020204" pitchFamily="34" charset="0"/>
              </a:rPr>
              <a:t>[2]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p:txBody>
      </p:sp>
      <p:grpSp>
        <p:nvGrpSpPr>
          <p:cNvPr id="14" name="Gruppo 13"/>
          <p:cNvGrpSpPr/>
          <p:nvPr/>
        </p:nvGrpSpPr>
        <p:grpSpPr>
          <a:xfrm>
            <a:off x="2" y="6072204"/>
            <a:ext cx="9143999" cy="785820"/>
            <a:chOff x="2" y="6072204"/>
            <a:chExt cx="9143999" cy="785820"/>
          </a:xfrm>
        </p:grpSpPr>
        <p:pic>
          <p:nvPicPr>
            <p:cNvPr id="16" name="Picture 2"/>
            <p:cNvPicPr>
              <a:picLocks noChangeAspect="1" noChangeArrowheads="1"/>
            </p:cNvPicPr>
            <p:nvPr/>
          </p:nvPicPr>
          <p:blipFill>
            <a:blip r:embed="rId4"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17"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18" name="Picture 2" descr="C:\Users\mpaola\Desktop\PowerPoint_LENOVO\sifb.gif"/>
            <p:cNvPicPr>
              <a:picLocks noChangeAspect="1" noChangeArrowheads="1"/>
            </p:cNvPicPr>
            <p:nvPr/>
          </p:nvPicPr>
          <p:blipFill>
            <a:blip r:embed="rId7"/>
            <a:srcRect/>
            <a:stretch>
              <a:fillRect/>
            </a:stretch>
          </p:blipFill>
          <p:spPr bwMode="auto">
            <a:xfrm>
              <a:off x="8001024" y="6091182"/>
              <a:ext cx="1071570" cy="766842"/>
            </a:xfrm>
            <a:prstGeom prst="rect">
              <a:avLst/>
            </a:prstGeom>
            <a:noFill/>
          </p:spPr>
        </p:pic>
        <p:sp>
          <p:nvSpPr>
            <p:cNvPr id="20" name="CasellaDiTesto 19"/>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pic>
        <p:nvPicPr>
          <p:cNvPr id="6146" name="Picture 2"/>
          <p:cNvPicPr>
            <a:picLocks noChangeAspect="1" noChangeArrowheads="1"/>
          </p:cNvPicPr>
          <p:nvPr/>
        </p:nvPicPr>
        <p:blipFill>
          <a:blip r:embed="rId8" cstate="print"/>
          <a:srcRect/>
          <a:stretch>
            <a:fillRect/>
          </a:stretch>
        </p:blipFill>
        <p:spPr bwMode="auto">
          <a:xfrm>
            <a:off x="5500694" y="3500438"/>
            <a:ext cx="3262249" cy="2447127"/>
          </a:xfrm>
          <a:prstGeom prst="rect">
            <a:avLst/>
          </a:prstGeom>
          <a:noFill/>
          <a:ln w="9525">
            <a:noFill/>
            <a:miter lim="800000"/>
            <a:headEnd/>
            <a:tailEnd/>
          </a:ln>
          <a:effectLst/>
        </p:spPr>
      </p:pic>
      <p:sp>
        <p:nvSpPr>
          <p:cNvPr id="23" name="CasellaDiTesto 22"/>
          <p:cNvSpPr txBox="1"/>
          <p:nvPr/>
        </p:nvSpPr>
        <p:spPr>
          <a:xfrm>
            <a:off x="71406" y="2500306"/>
            <a:ext cx="5000660" cy="2369880"/>
          </a:xfrm>
          <a:prstGeom prst="rect">
            <a:avLst/>
          </a:prstGeom>
          <a:noFill/>
          <a:ln>
            <a:solidFill>
              <a:schemeClr val="bg2">
                <a:lumMod val="25000"/>
              </a:schemeClr>
            </a:solidFill>
          </a:ln>
        </p:spPr>
        <p:txBody>
          <a:bodyPr wrap="square" rtlCol="0">
            <a:spAutoFit/>
          </a:bodyPr>
          <a:lstStyle/>
          <a:p>
            <a:r>
              <a:rPr lang="it-IT" altLang="it-IT" sz="2000" b="1" u="sng" cap="small" dirty="0" smtClean="0">
                <a:solidFill>
                  <a:schemeClr val="bg2">
                    <a:lumMod val="25000"/>
                  </a:schemeClr>
                </a:solidFill>
                <a:ea typeface="Verdana" panose="020B0604030504040204" pitchFamily="34" charset="0"/>
                <a:cs typeface="Arial" panose="020B0604020202020204" pitchFamily="34" charset="0"/>
              </a:rPr>
              <a:t>La doppia Anima del Progetto EEE</a:t>
            </a:r>
          </a:p>
          <a:p>
            <a:pPr>
              <a:buSzPct val="75000"/>
              <a:buFont typeface="Wingdings" pitchFamily="2" charset="2"/>
              <a:buChar char="§"/>
            </a:pPr>
            <a:r>
              <a:rPr lang="it-IT" altLang="it-IT" sz="20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2000" b="1" cap="small" dirty="0" smtClean="0">
                <a:solidFill>
                  <a:schemeClr val="bg2">
                    <a:lumMod val="25000"/>
                  </a:schemeClr>
                </a:solidFill>
                <a:ea typeface="Verdana" panose="020B0604030504040204" pitchFamily="34" charset="0"/>
                <a:cs typeface="Arial" panose="020B0604020202020204" pitchFamily="34" charset="0"/>
              </a:rPr>
              <a:t>Strumento di Educazione e Divulgazione Scientifica </a:t>
            </a:r>
            <a:r>
              <a:rPr lang="it-IT" altLang="it-IT" sz="2000" cap="small" dirty="0" smtClean="0">
                <a:solidFill>
                  <a:schemeClr val="bg2">
                    <a:lumMod val="25000"/>
                  </a:schemeClr>
                </a:solidFill>
                <a:ea typeface="Verdana" panose="020B0604030504040204" pitchFamily="34" charset="0"/>
                <a:cs typeface="Arial" panose="020B0604020202020204" pitchFamily="34" charset="0"/>
              </a:rPr>
              <a:t>per </a:t>
            </a:r>
            <a:r>
              <a:rPr lang="it-IT" altLang="it-IT" sz="2000" cap="small" dirty="0" smtClean="0">
                <a:solidFill>
                  <a:schemeClr val="accent5">
                    <a:lumMod val="75000"/>
                  </a:schemeClr>
                </a:solidFill>
                <a:ea typeface="Verdana" panose="020B0604030504040204" pitchFamily="34" charset="0"/>
                <a:cs typeface="Arial" panose="020B0604020202020204" pitchFamily="34" charset="0"/>
              </a:rPr>
              <a:t>gli studenti ed insegnanti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che al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rPr>
              <a:t>cern</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costruiscono gli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rPr>
              <a:t>mrpc</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gestiscono e monitorano i telescopi</a:t>
            </a:r>
            <a:r>
              <a:rPr lang="it-IT" altLang="it-IT" sz="20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con il supporto della collaborazione</a:t>
            </a:r>
            <a:endParaRPr lang="it-IT" altLang="it-IT" sz="20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2000" b="1" cap="small" dirty="0" smtClean="0">
                <a:solidFill>
                  <a:schemeClr val="bg2">
                    <a:lumMod val="25000"/>
                  </a:schemeClr>
                </a:solidFill>
                <a:ea typeface="Verdana" panose="020B0604030504040204" pitchFamily="34" charset="0"/>
                <a:cs typeface="Arial" panose="020B0604020202020204" pitchFamily="34" charset="0"/>
              </a:rPr>
              <a:t> Esperimento scientifico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collaborazione di </a:t>
            </a:r>
            <a:r>
              <a:rPr lang="it-IT" altLang="it-IT" sz="1200" cap="small" dirty="0" smtClean="0">
                <a:solidFill>
                  <a:schemeClr val="bg2">
                    <a:lumMod val="25000"/>
                  </a:schemeClr>
                </a:solidFill>
                <a:ea typeface="Verdana" panose="020B0604030504040204" pitchFamily="34" charset="0"/>
                <a:cs typeface="Arial" panose="020B0604020202020204" pitchFamily="34" charset="0"/>
                <a:sym typeface="Symbol"/>
              </a:rPr>
              <a:t> 60 </a:t>
            </a:r>
            <a:r>
              <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rPr>
              <a:t>persone</a:t>
            </a:r>
          </a:p>
          <a:p>
            <a:pPr>
              <a:buSzPct val="75000"/>
            </a:pPr>
            <a:r>
              <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rPr>
              <a:t>Ricerca di coincidenze, studio del flusso di raggi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sym typeface="Symbol"/>
              </a:rPr>
              <a:t>cosmici…</a:t>
            </a:r>
            <a:endPar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endParaRPr>
          </a:p>
        </p:txBody>
      </p:sp>
      <p:sp>
        <p:nvSpPr>
          <p:cNvPr id="24" name="CasellaDiTesto 23"/>
          <p:cNvSpPr txBox="1"/>
          <p:nvPr/>
        </p:nvSpPr>
        <p:spPr>
          <a:xfrm>
            <a:off x="142844" y="5143512"/>
            <a:ext cx="5072098" cy="646331"/>
          </a:xfrm>
          <a:prstGeom prst="rect">
            <a:avLst/>
          </a:prstGeom>
          <a:noFill/>
        </p:spPr>
        <p:txBody>
          <a:bodyPr wrap="square" rtlCol="0">
            <a:spAutoFit/>
          </a:bodyPr>
          <a:lstStyle/>
          <a:p>
            <a:pPr>
              <a:buSzPct val="75000"/>
            </a:pPr>
            <a:r>
              <a:rPr lang="it-IT" altLang="it-IT" cap="small" dirty="0" smtClean="0">
                <a:solidFill>
                  <a:schemeClr val="bg2">
                    <a:lumMod val="25000"/>
                  </a:schemeClr>
                </a:solidFill>
                <a:ea typeface="Verdana" panose="020B0604030504040204" pitchFamily="34" charset="0"/>
                <a:cs typeface="Arial" panose="020B0604020202020204" pitchFamily="34" charset="0"/>
              </a:rPr>
              <a:t>Telescopi organizzati in Cluster di 3-4  a distanze </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1 km</a:t>
            </a:r>
            <a:endParaRPr lang="it-IT" altLang="it-IT" cap="small" dirty="0" smtClean="0">
              <a:solidFill>
                <a:schemeClr val="bg2">
                  <a:lumMod val="25000"/>
                </a:schemeClr>
              </a:solidFill>
              <a:ea typeface="Verdana" panose="020B0604030504040204" pitchFamily="34" charset="0"/>
              <a:cs typeface="Arial" panose="020B0604020202020204" pitchFamily="34" charset="0"/>
            </a:endParaRPr>
          </a:p>
          <a:p>
            <a:r>
              <a:rPr lang="it-IT" altLang="it-IT" cap="small" dirty="0" smtClean="0">
                <a:solidFill>
                  <a:schemeClr val="bg2">
                    <a:lumMod val="25000"/>
                  </a:schemeClr>
                </a:solidFill>
                <a:ea typeface="Verdana" panose="020B0604030504040204" pitchFamily="34" charset="0"/>
                <a:cs typeface="Arial" panose="020B0604020202020204" pitchFamily="34" charset="0"/>
              </a:rPr>
              <a:t>Su un area tot di  </a:t>
            </a:r>
            <a:r>
              <a:rPr lang="it-IT" altLang="it-IT" cap="small" dirty="0" smtClean="0">
                <a:solidFill>
                  <a:schemeClr val="accent5">
                    <a:lumMod val="75000"/>
                  </a:schemeClr>
                </a:solidFill>
                <a:ea typeface="Verdana" panose="020B0604030504040204" pitchFamily="34" charset="0"/>
                <a:cs typeface="Arial" panose="020B0604020202020204" pitchFamily="34" charset="0"/>
              </a:rPr>
              <a:t>3 x 10</a:t>
            </a:r>
            <a:r>
              <a:rPr lang="it-IT" altLang="it-IT" cap="small" baseline="30000" dirty="0" smtClean="0">
                <a:solidFill>
                  <a:schemeClr val="accent5">
                    <a:lumMod val="75000"/>
                  </a:schemeClr>
                </a:solidFill>
                <a:ea typeface="Verdana" panose="020B0604030504040204" pitchFamily="34" charset="0"/>
                <a:cs typeface="Arial" panose="020B0604020202020204" pitchFamily="34" charset="0"/>
              </a:rPr>
              <a:t>5</a:t>
            </a:r>
            <a:r>
              <a:rPr lang="it-IT" altLang="it-IT" cap="small" dirty="0" smtClean="0">
                <a:solidFill>
                  <a:schemeClr val="accent5">
                    <a:lumMod val="75000"/>
                  </a:schemeClr>
                </a:solidFill>
                <a:ea typeface="Verdana" panose="020B0604030504040204" pitchFamily="34" charset="0"/>
                <a:cs typeface="Arial" panose="020B0604020202020204" pitchFamily="34" charset="0"/>
              </a:rPr>
              <a:t> km</a:t>
            </a:r>
            <a:r>
              <a:rPr lang="it-IT" altLang="it-IT" cap="small" baseline="30000" dirty="0" smtClean="0">
                <a:solidFill>
                  <a:schemeClr val="accent5">
                    <a:lumMod val="75000"/>
                  </a:schemeClr>
                </a:solidFill>
                <a:ea typeface="Verdana" panose="020B0604030504040204" pitchFamily="34" charset="0"/>
                <a:cs typeface="Arial" panose="020B0604020202020204" pitchFamily="34" charset="0"/>
              </a:rPr>
              <a:t>2</a:t>
            </a:r>
            <a:endParaRPr lang="it-IT" altLang="it-IT" cap="small" dirty="0" smtClean="0">
              <a:solidFill>
                <a:schemeClr val="bg2">
                  <a:lumMod val="25000"/>
                </a:schemeClr>
              </a:solidFill>
              <a:ea typeface="Verdana" panose="020B0604030504040204" pitchFamily="34" charset="0"/>
              <a:cs typeface="Arial" panose="020B0604020202020204" pitchFamily="34" charset="0"/>
              <a:sym typeface="Symbo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C:\Users\mpaola\Dropbox\paolaXme\E3poster\eee_map.jpg"/>
          <p:cNvPicPr>
            <a:picLocks noChangeAspect="1" noChangeArrowheads="1"/>
          </p:cNvPicPr>
          <p:nvPr/>
        </p:nvPicPr>
        <p:blipFill>
          <a:blip r:embed="rId3" cstate="print"/>
          <a:srcRect/>
          <a:stretch>
            <a:fillRect/>
          </a:stretch>
        </p:blipFill>
        <p:spPr bwMode="auto">
          <a:xfrm>
            <a:off x="6286512" y="857232"/>
            <a:ext cx="2400318" cy="3000396"/>
          </a:xfrm>
          <a:prstGeom prst="rect">
            <a:avLst/>
          </a:prstGeom>
          <a:noFill/>
        </p:spPr>
      </p:pic>
      <p:pic>
        <p:nvPicPr>
          <p:cNvPr id="2050" name="Picture 2"/>
          <p:cNvPicPr>
            <a:picLocks noChangeAspect="1" noChangeArrowheads="1"/>
          </p:cNvPicPr>
          <p:nvPr/>
        </p:nvPicPr>
        <p:blipFill>
          <a:blip r:embed="rId4"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sp>
        <p:nvSpPr>
          <p:cNvPr id="7" name="Titolo 10"/>
          <p:cNvSpPr txBox="1">
            <a:spLocks/>
          </p:cNvSpPr>
          <p:nvPr/>
        </p:nvSpPr>
        <p:spPr>
          <a:xfrm>
            <a:off x="642910" y="314246"/>
            <a:ext cx="6000792" cy="461665"/>
          </a:xfrm>
          <a:prstGeom prst="rect">
            <a:avLst/>
          </a:prstGeom>
          <a:noFill/>
        </p:spPr>
        <p:txBody>
          <a:bodyPr vert="horz" wrap="square" lIns="91440" tIns="45720" rIns="91440" bIns="45720" rtlCol="0" anchor="ctr">
            <a:spAutoFit/>
          </a:bodyPr>
          <a:lstStyle/>
          <a:p>
            <a:pPr algn="ctr">
              <a:spcBef>
                <a:spcPct val="0"/>
              </a:spcBef>
              <a:defRPr/>
            </a:pPr>
            <a:r>
              <a:rPr lang="en-US" altLang="it-IT" sz="2400" b="1" cap="small" dirty="0" smtClean="0">
                <a:solidFill>
                  <a:schemeClr val="bg2">
                    <a:lumMod val="25000"/>
                  </a:schemeClr>
                </a:solidFill>
                <a:latin typeface="Times New Roman" pitchFamily="18" charset="0"/>
                <a:ea typeface="+mj-ea"/>
                <a:cs typeface="Times New Roman" pitchFamily="18" charset="0"/>
              </a:rPr>
              <a:t>Il </a:t>
            </a:r>
            <a:r>
              <a:rPr lang="en-US" altLang="it-IT" sz="2400" b="1" cap="small" dirty="0" err="1" smtClean="0">
                <a:solidFill>
                  <a:schemeClr val="bg2">
                    <a:lumMod val="25000"/>
                  </a:schemeClr>
                </a:solidFill>
                <a:latin typeface="Times New Roman" pitchFamily="18" charset="0"/>
                <a:ea typeface="+mj-ea"/>
                <a:cs typeface="Times New Roman" pitchFamily="18" charset="0"/>
              </a:rPr>
              <a:t>Proggetto</a:t>
            </a:r>
            <a:r>
              <a:rPr lang="en-US" altLang="it-IT" sz="2400" b="1" cap="small" dirty="0" smtClean="0">
                <a:solidFill>
                  <a:schemeClr val="bg2">
                    <a:lumMod val="25000"/>
                  </a:schemeClr>
                </a:solidFill>
                <a:latin typeface="Times New Roman" pitchFamily="18" charset="0"/>
                <a:ea typeface="+mj-ea"/>
                <a:cs typeface="Times New Roman" pitchFamily="18" charset="0"/>
              </a:rPr>
              <a:t> EEE - </a:t>
            </a:r>
            <a:r>
              <a:rPr lang="en-US" altLang="it-IT" sz="2400" b="1" cap="small" dirty="0" err="1" smtClean="0">
                <a:solidFill>
                  <a:schemeClr val="bg2">
                    <a:lumMod val="25000"/>
                  </a:schemeClr>
                </a:solidFill>
                <a:latin typeface="Times New Roman" pitchFamily="18" charset="0"/>
                <a:ea typeface="+mj-ea"/>
                <a:cs typeface="Times New Roman" pitchFamily="18" charset="0"/>
              </a:rPr>
              <a:t>oggi</a:t>
            </a:r>
            <a:r>
              <a:rPr lang="en-US" altLang="it-IT" sz="2400" b="1" cap="small" dirty="0" smtClean="0">
                <a:solidFill>
                  <a:schemeClr val="bg2">
                    <a:lumMod val="25000"/>
                  </a:schemeClr>
                </a:solidFill>
                <a:latin typeface="Times New Roman" pitchFamily="18" charset="0"/>
                <a:ea typeface="+mj-ea"/>
                <a:cs typeface="Times New Roman" pitchFamily="18" charset="0"/>
              </a:rPr>
              <a:t> 2015</a:t>
            </a:r>
          </a:p>
        </p:txBody>
      </p:sp>
      <p:pic>
        <p:nvPicPr>
          <p:cNvPr id="8" name="Picture 3" descr="C:\Users\mpaola\Dropbox\paolaXme\E3poster\salento.jpg"/>
          <p:cNvPicPr>
            <a:picLocks noChangeAspect="1" noChangeArrowheads="1"/>
          </p:cNvPicPr>
          <p:nvPr/>
        </p:nvPicPr>
        <p:blipFill>
          <a:blip r:embed="rId5" cstate="print"/>
          <a:srcRect/>
          <a:stretch>
            <a:fillRect/>
          </a:stretch>
        </p:blipFill>
        <p:spPr bwMode="auto">
          <a:xfrm>
            <a:off x="214282" y="114283"/>
            <a:ext cx="811966" cy="742949"/>
          </a:xfrm>
          <a:prstGeom prst="rect">
            <a:avLst/>
          </a:prstGeom>
          <a:noFill/>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5" name="CasellaDiTesto 14"/>
          <p:cNvSpPr txBox="1"/>
          <p:nvPr/>
        </p:nvSpPr>
        <p:spPr>
          <a:xfrm>
            <a:off x="428596" y="1000108"/>
            <a:ext cx="4786346" cy="1323439"/>
          </a:xfrm>
          <a:prstGeom prst="rect">
            <a:avLst/>
          </a:prstGeom>
          <a:noFill/>
          <a:ln>
            <a:noFill/>
          </a:ln>
        </p:spPr>
        <p:txBody>
          <a:bodyPr wrap="square" rtlCol="0">
            <a:spAutoFit/>
          </a:bodyPr>
          <a:lstStyle/>
          <a:p>
            <a:r>
              <a:rPr lang="it-IT" altLang="it-IT" sz="1600" u="sng" cap="small" dirty="0" smtClean="0">
                <a:solidFill>
                  <a:schemeClr val="bg2">
                    <a:lumMod val="25000"/>
                  </a:schemeClr>
                </a:solidFill>
                <a:ea typeface="Verdana" panose="020B0604030504040204" pitchFamily="34" charset="0"/>
                <a:cs typeface="Arial" panose="020B0604020202020204" pitchFamily="34" charset="0"/>
              </a:rPr>
              <a:t>Un  </a:t>
            </a:r>
            <a:r>
              <a:rPr lang="it-IT" altLang="it-IT" sz="1600" u="sng" cap="small" dirty="0" err="1" smtClean="0">
                <a:solidFill>
                  <a:schemeClr val="bg2">
                    <a:lumMod val="25000"/>
                  </a:schemeClr>
                </a:solidFill>
                <a:ea typeface="Verdana" panose="020B0604030504040204" pitchFamily="34" charset="0"/>
                <a:cs typeface="Arial" panose="020B0604020202020204" pitchFamily="34" charset="0"/>
              </a:rPr>
              <a:t>array</a:t>
            </a:r>
            <a:r>
              <a:rPr lang="it-IT" altLang="it-IT" sz="1600" u="sng" cap="small" dirty="0" smtClean="0">
                <a:solidFill>
                  <a:schemeClr val="bg2">
                    <a:lumMod val="25000"/>
                  </a:schemeClr>
                </a:solidFill>
                <a:ea typeface="Verdana" panose="020B0604030504040204" pitchFamily="34" charset="0"/>
                <a:cs typeface="Arial" panose="020B0604020202020204" pitchFamily="34" charset="0"/>
              </a:rPr>
              <a:t>  di 50 Telescopi</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r>
            <a:br>
              <a:rPr lang="it-IT" altLang="it-IT" sz="1600" b="1" cap="small" dirty="0" smtClean="0">
                <a:solidFill>
                  <a:schemeClr val="bg2">
                    <a:lumMod val="25000"/>
                  </a:schemeClr>
                </a:solidFill>
                <a:ea typeface="Verdana" panose="020B0604030504040204" pitchFamily="34" charset="0"/>
                <a:cs typeface="Arial" panose="020B0604020202020204" pitchFamily="34" charset="0"/>
              </a:rPr>
            </a:br>
            <a:r>
              <a:rPr lang="it-IT" altLang="it-IT" sz="1600" cap="small" dirty="0" smtClean="0">
                <a:solidFill>
                  <a:schemeClr val="bg2">
                    <a:lumMod val="25000"/>
                  </a:schemeClr>
                </a:solidFill>
                <a:ea typeface="Verdana" panose="020B0604030504040204" pitchFamily="34" charset="0"/>
                <a:cs typeface="Arial" panose="020B0604020202020204" pitchFamily="34" charset="0"/>
              </a:rPr>
              <a:t>Le Stazioni del Progetto EEE sono installate presso  </a:t>
            </a: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gli </a:t>
            </a:r>
            <a:r>
              <a:rPr lang="it-IT" altLang="it-IT" sz="1600" cap="small" dirty="0" smtClean="0">
                <a:solidFill>
                  <a:schemeClr val="accent5">
                    <a:lumMod val="75000"/>
                  </a:schemeClr>
                </a:solidFill>
                <a:ea typeface="Verdana" panose="020B0604030504040204" pitchFamily="34" charset="0"/>
                <a:cs typeface="Arial" panose="020B0604020202020204" pitchFamily="34" charset="0"/>
              </a:rPr>
              <a:t>Istituti Italiani di scuola superiore  </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[42 + </a:t>
            </a:r>
            <a:r>
              <a:rPr lang="it-IT" altLang="it-IT" sz="1200" cap="small" dirty="0" err="1" smtClean="0">
                <a:solidFill>
                  <a:schemeClr val="accent5">
                    <a:lumMod val="75000"/>
                  </a:schemeClr>
                </a:solidFill>
                <a:ea typeface="Verdana" panose="020B0604030504040204" pitchFamily="34" charset="0"/>
                <a:cs typeface="Arial" panose="020B0604020202020204" pitchFamily="34" charset="0"/>
              </a:rPr>
              <a:t>new</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 </a:t>
            </a:r>
            <a:r>
              <a:rPr lang="it-IT" altLang="it-IT" sz="1200" cap="small" dirty="0" err="1" smtClean="0">
                <a:solidFill>
                  <a:schemeClr val="accent5">
                    <a:lumMod val="75000"/>
                  </a:schemeClr>
                </a:solidFill>
                <a:ea typeface="Verdana" panose="020B0604030504040204" pitchFamily="34" charset="0"/>
                <a:cs typeface="Arial" panose="020B0604020202020204" pitchFamily="34" charset="0"/>
              </a:rPr>
              <a:t>schools</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le sezioni INFN </a:t>
            </a:r>
            <a:r>
              <a:rPr lang="it-IT" altLang="it-IT" sz="1200" cap="small" dirty="0" smtClean="0">
                <a:solidFill>
                  <a:schemeClr val="bg2">
                    <a:lumMod val="25000"/>
                  </a:schemeClr>
                </a:solidFill>
                <a:ea typeface="Verdana" panose="020B0604030504040204" pitchFamily="34" charset="0"/>
                <a:cs typeface="Arial" panose="020B0604020202020204" pitchFamily="34" charset="0"/>
              </a:rPr>
              <a:t>[3]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al CERN</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200" cap="small" dirty="0" smtClean="0">
                <a:solidFill>
                  <a:schemeClr val="bg2">
                    <a:lumMod val="25000"/>
                  </a:schemeClr>
                </a:solidFill>
                <a:ea typeface="Verdana" panose="020B0604030504040204" pitchFamily="34" charset="0"/>
                <a:cs typeface="Arial" panose="020B0604020202020204" pitchFamily="34" charset="0"/>
              </a:rPr>
              <a:t>[2]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p:txBody>
      </p:sp>
      <p:pic>
        <p:nvPicPr>
          <p:cNvPr id="6146" name="Picture 2"/>
          <p:cNvPicPr>
            <a:picLocks noChangeAspect="1" noChangeArrowheads="1"/>
          </p:cNvPicPr>
          <p:nvPr/>
        </p:nvPicPr>
        <p:blipFill>
          <a:blip r:embed="rId7" cstate="print"/>
          <a:srcRect/>
          <a:stretch>
            <a:fillRect/>
          </a:stretch>
        </p:blipFill>
        <p:spPr bwMode="auto">
          <a:xfrm>
            <a:off x="5143504" y="4071942"/>
            <a:ext cx="2976549" cy="2232813"/>
          </a:xfrm>
          <a:prstGeom prst="rect">
            <a:avLst/>
          </a:prstGeom>
          <a:noFill/>
          <a:ln w="9525">
            <a:noFill/>
            <a:miter lim="800000"/>
            <a:headEnd/>
            <a:tailEnd/>
          </a:ln>
          <a:effectLst/>
        </p:spPr>
      </p:pic>
      <p:grpSp>
        <p:nvGrpSpPr>
          <p:cNvPr id="2" name="Gruppo 13"/>
          <p:cNvGrpSpPr/>
          <p:nvPr/>
        </p:nvGrpSpPr>
        <p:grpSpPr>
          <a:xfrm>
            <a:off x="2" y="6072204"/>
            <a:ext cx="9143999" cy="785820"/>
            <a:chOff x="2" y="6072204"/>
            <a:chExt cx="9143999" cy="785820"/>
          </a:xfrm>
        </p:grpSpPr>
        <p:pic>
          <p:nvPicPr>
            <p:cNvPr id="16" name="Picture 2"/>
            <p:cNvPicPr>
              <a:picLocks noChangeAspect="1" noChangeArrowheads="1"/>
            </p:cNvPicPr>
            <p:nvPr/>
          </p:nvPicPr>
          <p:blipFill>
            <a:blip r:embed="rId4"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17"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18" name="Picture 2" descr="C:\Users\mpaola\Desktop\PowerPoint_LENOVO\sifb.gif"/>
            <p:cNvPicPr>
              <a:picLocks noChangeAspect="1" noChangeArrowheads="1"/>
            </p:cNvPicPr>
            <p:nvPr/>
          </p:nvPicPr>
          <p:blipFill>
            <a:blip r:embed="rId8"/>
            <a:srcRect/>
            <a:stretch>
              <a:fillRect/>
            </a:stretch>
          </p:blipFill>
          <p:spPr bwMode="auto">
            <a:xfrm>
              <a:off x="8001024" y="6091182"/>
              <a:ext cx="1071570" cy="766842"/>
            </a:xfrm>
            <a:prstGeom prst="rect">
              <a:avLst/>
            </a:prstGeom>
            <a:noFill/>
          </p:spPr>
        </p:pic>
        <p:sp>
          <p:nvSpPr>
            <p:cNvPr id="20" name="CasellaDiTesto 19"/>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pic>
        <p:nvPicPr>
          <p:cNvPr id="3" name="Picture 2" descr="C:\Users\mpaola\Desktop\PowerPoint_LENOVO\EEE-CA.jpg"/>
          <p:cNvPicPr>
            <a:picLocks noChangeAspect="1" noChangeArrowheads="1"/>
          </p:cNvPicPr>
          <p:nvPr/>
        </p:nvPicPr>
        <p:blipFill>
          <a:blip r:embed="rId9"/>
          <a:srcRect/>
          <a:stretch>
            <a:fillRect/>
          </a:stretch>
        </p:blipFill>
        <p:spPr bwMode="auto">
          <a:xfrm>
            <a:off x="5786446" y="3357562"/>
            <a:ext cx="3200393" cy="2126187"/>
          </a:xfrm>
          <a:prstGeom prst="rect">
            <a:avLst/>
          </a:prstGeom>
          <a:noFill/>
        </p:spPr>
      </p:pic>
      <p:sp>
        <p:nvSpPr>
          <p:cNvPr id="25" name="CasellaDiTesto 24"/>
          <p:cNvSpPr txBox="1"/>
          <p:nvPr/>
        </p:nvSpPr>
        <p:spPr>
          <a:xfrm>
            <a:off x="71406" y="2496917"/>
            <a:ext cx="5000660" cy="2369880"/>
          </a:xfrm>
          <a:prstGeom prst="rect">
            <a:avLst/>
          </a:prstGeom>
          <a:noFill/>
          <a:ln>
            <a:solidFill>
              <a:schemeClr val="bg2">
                <a:lumMod val="25000"/>
              </a:schemeClr>
            </a:solidFill>
          </a:ln>
        </p:spPr>
        <p:txBody>
          <a:bodyPr wrap="square" rtlCol="0">
            <a:spAutoFit/>
          </a:bodyPr>
          <a:lstStyle/>
          <a:p>
            <a:r>
              <a:rPr lang="it-IT" altLang="it-IT" sz="2000" b="1" u="sng" cap="small" dirty="0" smtClean="0">
                <a:solidFill>
                  <a:schemeClr val="bg2">
                    <a:lumMod val="25000"/>
                  </a:schemeClr>
                </a:solidFill>
                <a:ea typeface="Verdana" panose="020B0604030504040204" pitchFamily="34" charset="0"/>
                <a:cs typeface="Arial" panose="020B0604020202020204" pitchFamily="34" charset="0"/>
              </a:rPr>
              <a:t>La doppia Anima del Progetto EEE</a:t>
            </a:r>
          </a:p>
          <a:p>
            <a:pPr>
              <a:buSzPct val="75000"/>
              <a:buFont typeface="Wingdings" pitchFamily="2" charset="2"/>
              <a:buChar char="§"/>
            </a:pPr>
            <a:r>
              <a:rPr lang="it-IT" altLang="it-IT" sz="20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2000" b="1" cap="small" dirty="0" smtClean="0">
                <a:solidFill>
                  <a:schemeClr val="bg2">
                    <a:lumMod val="25000"/>
                  </a:schemeClr>
                </a:solidFill>
                <a:ea typeface="Verdana" panose="020B0604030504040204" pitchFamily="34" charset="0"/>
                <a:cs typeface="Arial" panose="020B0604020202020204" pitchFamily="34" charset="0"/>
              </a:rPr>
              <a:t>Strumento di Educazione e Divulgazione Scientifica </a:t>
            </a:r>
            <a:r>
              <a:rPr lang="it-IT" altLang="it-IT" sz="2000" cap="small" dirty="0" smtClean="0">
                <a:solidFill>
                  <a:schemeClr val="bg2">
                    <a:lumMod val="25000"/>
                  </a:schemeClr>
                </a:solidFill>
                <a:ea typeface="Verdana" panose="020B0604030504040204" pitchFamily="34" charset="0"/>
                <a:cs typeface="Arial" panose="020B0604020202020204" pitchFamily="34" charset="0"/>
              </a:rPr>
              <a:t>per </a:t>
            </a:r>
            <a:r>
              <a:rPr lang="it-IT" altLang="it-IT" sz="2000" cap="small" dirty="0" smtClean="0">
                <a:solidFill>
                  <a:schemeClr val="accent5">
                    <a:lumMod val="75000"/>
                  </a:schemeClr>
                </a:solidFill>
                <a:ea typeface="Verdana" panose="020B0604030504040204" pitchFamily="34" charset="0"/>
                <a:cs typeface="Arial" panose="020B0604020202020204" pitchFamily="34" charset="0"/>
              </a:rPr>
              <a:t>gli studenti ed insegnanti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che al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rPr>
              <a:t>cern</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costruiscono gli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rPr>
              <a:t>mrpc</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gestiscono e monitorano i telescopi</a:t>
            </a:r>
            <a:r>
              <a:rPr lang="it-IT" altLang="it-IT" sz="20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con il supporto della collaborazione</a:t>
            </a:r>
            <a:endParaRPr lang="it-IT" altLang="it-IT" sz="20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2000" b="1" cap="small" dirty="0" smtClean="0">
                <a:solidFill>
                  <a:schemeClr val="bg2">
                    <a:lumMod val="25000"/>
                  </a:schemeClr>
                </a:solidFill>
                <a:ea typeface="Verdana" panose="020B0604030504040204" pitchFamily="34" charset="0"/>
                <a:cs typeface="Arial" panose="020B0604020202020204" pitchFamily="34" charset="0"/>
              </a:rPr>
              <a:t> Esperimento scientifico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collaborazione di </a:t>
            </a:r>
            <a:r>
              <a:rPr lang="it-IT" altLang="it-IT" sz="1200" cap="small" dirty="0" smtClean="0">
                <a:solidFill>
                  <a:schemeClr val="bg2">
                    <a:lumMod val="25000"/>
                  </a:schemeClr>
                </a:solidFill>
                <a:ea typeface="Verdana" panose="020B0604030504040204" pitchFamily="34" charset="0"/>
                <a:cs typeface="Arial" panose="020B0604020202020204" pitchFamily="34" charset="0"/>
                <a:sym typeface="Symbol"/>
              </a:rPr>
              <a:t> 60 </a:t>
            </a:r>
            <a:r>
              <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rPr>
              <a:t>persone</a:t>
            </a:r>
          </a:p>
          <a:p>
            <a:pPr>
              <a:buSzPct val="75000"/>
            </a:pPr>
            <a:r>
              <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rPr>
              <a:t>Ricerca di coincidenze, studio del flusso di raggi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sym typeface="Symbol"/>
              </a:rPr>
              <a:t>cosmici…</a:t>
            </a:r>
            <a:endPar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endParaRPr>
          </a:p>
        </p:txBody>
      </p:sp>
      <p:sp>
        <p:nvSpPr>
          <p:cNvPr id="26" name="CasellaDiTesto 25"/>
          <p:cNvSpPr txBox="1"/>
          <p:nvPr/>
        </p:nvSpPr>
        <p:spPr>
          <a:xfrm>
            <a:off x="142844" y="5140123"/>
            <a:ext cx="5072098" cy="646331"/>
          </a:xfrm>
          <a:prstGeom prst="rect">
            <a:avLst/>
          </a:prstGeom>
          <a:noFill/>
        </p:spPr>
        <p:txBody>
          <a:bodyPr wrap="square" rtlCol="0">
            <a:spAutoFit/>
          </a:bodyPr>
          <a:lstStyle/>
          <a:p>
            <a:pPr>
              <a:buSzPct val="75000"/>
            </a:pPr>
            <a:r>
              <a:rPr lang="it-IT" altLang="it-IT" cap="small" dirty="0" smtClean="0">
                <a:solidFill>
                  <a:schemeClr val="bg2">
                    <a:lumMod val="25000"/>
                  </a:schemeClr>
                </a:solidFill>
                <a:ea typeface="Verdana" panose="020B0604030504040204" pitchFamily="34" charset="0"/>
                <a:cs typeface="Arial" panose="020B0604020202020204" pitchFamily="34" charset="0"/>
              </a:rPr>
              <a:t>Telescopi organizzati in Cluster di 3-4  a distanze </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1 km</a:t>
            </a:r>
            <a:endParaRPr lang="it-IT" altLang="it-IT" cap="small" dirty="0" smtClean="0">
              <a:solidFill>
                <a:schemeClr val="bg2">
                  <a:lumMod val="25000"/>
                </a:schemeClr>
              </a:solidFill>
              <a:ea typeface="Verdana" panose="020B0604030504040204" pitchFamily="34" charset="0"/>
              <a:cs typeface="Arial" panose="020B0604020202020204" pitchFamily="34" charset="0"/>
            </a:endParaRPr>
          </a:p>
          <a:p>
            <a:r>
              <a:rPr lang="it-IT" altLang="it-IT" cap="small" dirty="0" smtClean="0">
                <a:solidFill>
                  <a:schemeClr val="bg2">
                    <a:lumMod val="25000"/>
                  </a:schemeClr>
                </a:solidFill>
                <a:ea typeface="Verdana" panose="020B0604030504040204" pitchFamily="34" charset="0"/>
                <a:cs typeface="Arial" panose="020B0604020202020204" pitchFamily="34" charset="0"/>
              </a:rPr>
              <a:t>Su un area tot di  </a:t>
            </a:r>
            <a:r>
              <a:rPr lang="it-IT" altLang="it-IT" cap="small" dirty="0" smtClean="0">
                <a:solidFill>
                  <a:schemeClr val="accent5">
                    <a:lumMod val="75000"/>
                  </a:schemeClr>
                </a:solidFill>
                <a:ea typeface="Verdana" panose="020B0604030504040204" pitchFamily="34" charset="0"/>
                <a:cs typeface="Arial" panose="020B0604020202020204" pitchFamily="34" charset="0"/>
              </a:rPr>
              <a:t>3 x 10</a:t>
            </a:r>
            <a:r>
              <a:rPr lang="it-IT" altLang="it-IT" cap="small" baseline="30000" dirty="0" smtClean="0">
                <a:solidFill>
                  <a:schemeClr val="accent5">
                    <a:lumMod val="75000"/>
                  </a:schemeClr>
                </a:solidFill>
                <a:ea typeface="Verdana" panose="020B0604030504040204" pitchFamily="34" charset="0"/>
                <a:cs typeface="Arial" panose="020B0604020202020204" pitchFamily="34" charset="0"/>
              </a:rPr>
              <a:t>5</a:t>
            </a:r>
            <a:r>
              <a:rPr lang="it-IT" altLang="it-IT" cap="small" dirty="0" smtClean="0">
                <a:solidFill>
                  <a:schemeClr val="accent5">
                    <a:lumMod val="75000"/>
                  </a:schemeClr>
                </a:solidFill>
                <a:ea typeface="Verdana" panose="020B0604030504040204" pitchFamily="34" charset="0"/>
                <a:cs typeface="Arial" panose="020B0604020202020204" pitchFamily="34" charset="0"/>
              </a:rPr>
              <a:t> km</a:t>
            </a:r>
            <a:r>
              <a:rPr lang="it-IT" altLang="it-IT" cap="small" baseline="30000" dirty="0" smtClean="0">
                <a:solidFill>
                  <a:schemeClr val="accent5">
                    <a:lumMod val="75000"/>
                  </a:schemeClr>
                </a:solidFill>
                <a:ea typeface="Verdana" panose="020B0604030504040204" pitchFamily="34" charset="0"/>
                <a:cs typeface="Arial" panose="020B0604020202020204" pitchFamily="34" charset="0"/>
              </a:rPr>
              <a:t>2</a:t>
            </a:r>
            <a:endParaRPr lang="it-IT" altLang="it-IT" cap="small" dirty="0" smtClean="0">
              <a:solidFill>
                <a:schemeClr val="bg2">
                  <a:lumMod val="25000"/>
                </a:schemeClr>
              </a:solidFill>
              <a:ea typeface="Verdana" panose="020B0604030504040204" pitchFamily="34" charset="0"/>
              <a:cs typeface="Arial" panose="020B0604020202020204" pitchFamily="34" charset="0"/>
              <a:sym typeface="Symbo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C:\Users\mpaola\Dropbox\paolaXme\E3poster\eee_map.jpg"/>
          <p:cNvPicPr>
            <a:picLocks noChangeAspect="1" noChangeArrowheads="1"/>
          </p:cNvPicPr>
          <p:nvPr/>
        </p:nvPicPr>
        <p:blipFill>
          <a:blip r:embed="rId3" cstate="print"/>
          <a:srcRect/>
          <a:stretch>
            <a:fillRect/>
          </a:stretch>
        </p:blipFill>
        <p:spPr bwMode="auto">
          <a:xfrm>
            <a:off x="6357950" y="857232"/>
            <a:ext cx="2286016" cy="2857519"/>
          </a:xfrm>
          <a:prstGeom prst="rect">
            <a:avLst/>
          </a:prstGeom>
          <a:noFill/>
        </p:spPr>
      </p:pic>
      <p:pic>
        <p:nvPicPr>
          <p:cNvPr id="2050" name="Picture 2"/>
          <p:cNvPicPr>
            <a:picLocks noChangeAspect="1" noChangeArrowheads="1"/>
          </p:cNvPicPr>
          <p:nvPr/>
        </p:nvPicPr>
        <p:blipFill>
          <a:blip r:embed="rId4"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sp>
        <p:nvSpPr>
          <p:cNvPr id="7" name="Titolo 10"/>
          <p:cNvSpPr txBox="1">
            <a:spLocks/>
          </p:cNvSpPr>
          <p:nvPr/>
        </p:nvSpPr>
        <p:spPr>
          <a:xfrm>
            <a:off x="642910" y="314246"/>
            <a:ext cx="6000792" cy="461665"/>
          </a:xfrm>
          <a:prstGeom prst="rect">
            <a:avLst/>
          </a:prstGeom>
          <a:noFill/>
        </p:spPr>
        <p:txBody>
          <a:bodyPr vert="horz" wrap="square" lIns="91440" tIns="45720" rIns="91440" bIns="45720" rtlCol="0" anchor="ctr">
            <a:spAutoFit/>
          </a:bodyPr>
          <a:lstStyle/>
          <a:p>
            <a:pPr algn="ctr">
              <a:spcBef>
                <a:spcPct val="0"/>
              </a:spcBef>
              <a:defRPr/>
            </a:pPr>
            <a:r>
              <a:rPr lang="en-US" altLang="it-IT" sz="2400" b="1" cap="small" dirty="0" smtClean="0">
                <a:solidFill>
                  <a:schemeClr val="bg2">
                    <a:lumMod val="25000"/>
                  </a:schemeClr>
                </a:solidFill>
                <a:latin typeface="Times New Roman" pitchFamily="18" charset="0"/>
                <a:ea typeface="+mj-ea"/>
                <a:cs typeface="Times New Roman" pitchFamily="18" charset="0"/>
              </a:rPr>
              <a:t>Il </a:t>
            </a:r>
            <a:r>
              <a:rPr lang="en-US" altLang="it-IT" sz="2400" b="1" cap="small" dirty="0" err="1" smtClean="0">
                <a:solidFill>
                  <a:schemeClr val="bg2">
                    <a:lumMod val="25000"/>
                  </a:schemeClr>
                </a:solidFill>
                <a:latin typeface="Times New Roman" pitchFamily="18" charset="0"/>
                <a:ea typeface="+mj-ea"/>
                <a:cs typeface="Times New Roman" pitchFamily="18" charset="0"/>
              </a:rPr>
              <a:t>Proggetto</a:t>
            </a:r>
            <a:r>
              <a:rPr lang="en-US" altLang="it-IT" sz="2400" b="1" cap="small" dirty="0" smtClean="0">
                <a:solidFill>
                  <a:schemeClr val="bg2">
                    <a:lumMod val="25000"/>
                  </a:schemeClr>
                </a:solidFill>
                <a:latin typeface="Times New Roman" pitchFamily="18" charset="0"/>
                <a:ea typeface="+mj-ea"/>
                <a:cs typeface="Times New Roman" pitchFamily="18" charset="0"/>
              </a:rPr>
              <a:t> EEE - </a:t>
            </a:r>
            <a:r>
              <a:rPr lang="en-US" altLang="it-IT" sz="2400" b="1" cap="small" dirty="0" err="1" smtClean="0">
                <a:solidFill>
                  <a:schemeClr val="bg2">
                    <a:lumMod val="25000"/>
                  </a:schemeClr>
                </a:solidFill>
                <a:latin typeface="Times New Roman" pitchFamily="18" charset="0"/>
                <a:ea typeface="+mj-ea"/>
                <a:cs typeface="Times New Roman" pitchFamily="18" charset="0"/>
              </a:rPr>
              <a:t>oggi</a:t>
            </a:r>
            <a:r>
              <a:rPr lang="en-US" altLang="it-IT" sz="2400" b="1" cap="small" dirty="0" smtClean="0">
                <a:solidFill>
                  <a:schemeClr val="bg2">
                    <a:lumMod val="25000"/>
                  </a:schemeClr>
                </a:solidFill>
                <a:latin typeface="Times New Roman" pitchFamily="18" charset="0"/>
                <a:ea typeface="+mj-ea"/>
                <a:cs typeface="Times New Roman" pitchFamily="18" charset="0"/>
              </a:rPr>
              <a:t> 2015</a:t>
            </a:r>
          </a:p>
        </p:txBody>
      </p:sp>
      <p:pic>
        <p:nvPicPr>
          <p:cNvPr id="8" name="Picture 3" descr="C:\Users\mpaola\Dropbox\paolaXme\E3poster\salento.jpg"/>
          <p:cNvPicPr>
            <a:picLocks noChangeAspect="1" noChangeArrowheads="1"/>
          </p:cNvPicPr>
          <p:nvPr/>
        </p:nvPicPr>
        <p:blipFill>
          <a:blip r:embed="rId5" cstate="print"/>
          <a:srcRect/>
          <a:stretch>
            <a:fillRect/>
          </a:stretch>
        </p:blipFill>
        <p:spPr bwMode="auto">
          <a:xfrm>
            <a:off x="214282" y="114283"/>
            <a:ext cx="811966" cy="742949"/>
          </a:xfrm>
          <a:prstGeom prst="rect">
            <a:avLst/>
          </a:prstGeom>
          <a:noFill/>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5" name="CasellaDiTesto 14"/>
          <p:cNvSpPr txBox="1"/>
          <p:nvPr/>
        </p:nvSpPr>
        <p:spPr>
          <a:xfrm>
            <a:off x="428596" y="1000108"/>
            <a:ext cx="4786346" cy="1323439"/>
          </a:xfrm>
          <a:prstGeom prst="rect">
            <a:avLst/>
          </a:prstGeom>
          <a:noFill/>
          <a:ln>
            <a:noFill/>
          </a:ln>
        </p:spPr>
        <p:txBody>
          <a:bodyPr wrap="square" rtlCol="0">
            <a:spAutoFit/>
          </a:bodyPr>
          <a:lstStyle/>
          <a:p>
            <a:r>
              <a:rPr lang="it-IT" altLang="it-IT" sz="1600" u="sng" cap="small" dirty="0" smtClean="0">
                <a:solidFill>
                  <a:schemeClr val="bg2">
                    <a:lumMod val="25000"/>
                  </a:schemeClr>
                </a:solidFill>
                <a:ea typeface="Verdana" panose="020B0604030504040204" pitchFamily="34" charset="0"/>
                <a:cs typeface="Arial" panose="020B0604020202020204" pitchFamily="34" charset="0"/>
              </a:rPr>
              <a:t>Un  </a:t>
            </a:r>
            <a:r>
              <a:rPr lang="it-IT" altLang="it-IT" sz="1600" u="sng" cap="small" dirty="0" err="1" smtClean="0">
                <a:solidFill>
                  <a:schemeClr val="bg2">
                    <a:lumMod val="25000"/>
                  </a:schemeClr>
                </a:solidFill>
                <a:ea typeface="Verdana" panose="020B0604030504040204" pitchFamily="34" charset="0"/>
                <a:cs typeface="Arial" panose="020B0604020202020204" pitchFamily="34" charset="0"/>
              </a:rPr>
              <a:t>array</a:t>
            </a:r>
            <a:r>
              <a:rPr lang="it-IT" altLang="it-IT" sz="1600" u="sng" cap="small" dirty="0" smtClean="0">
                <a:solidFill>
                  <a:schemeClr val="bg2">
                    <a:lumMod val="25000"/>
                  </a:schemeClr>
                </a:solidFill>
                <a:ea typeface="Verdana" panose="020B0604030504040204" pitchFamily="34" charset="0"/>
                <a:cs typeface="Arial" panose="020B0604020202020204" pitchFamily="34" charset="0"/>
              </a:rPr>
              <a:t>  di 50 Telescopi</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r>
            <a:br>
              <a:rPr lang="it-IT" altLang="it-IT" sz="1600" b="1" cap="small" dirty="0" smtClean="0">
                <a:solidFill>
                  <a:schemeClr val="bg2">
                    <a:lumMod val="25000"/>
                  </a:schemeClr>
                </a:solidFill>
                <a:ea typeface="Verdana" panose="020B0604030504040204" pitchFamily="34" charset="0"/>
                <a:cs typeface="Arial" panose="020B0604020202020204" pitchFamily="34" charset="0"/>
              </a:rPr>
            </a:br>
            <a:r>
              <a:rPr lang="it-IT" altLang="it-IT" sz="1600" cap="small" dirty="0" smtClean="0">
                <a:solidFill>
                  <a:schemeClr val="bg2">
                    <a:lumMod val="25000"/>
                  </a:schemeClr>
                </a:solidFill>
                <a:ea typeface="Verdana" panose="020B0604030504040204" pitchFamily="34" charset="0"/>
                <a:cs typeface="Arial" panose="020B0604020202020204" pitchFamily="34" charset="0"/>
              </a:rPr>
              <a:t>Le Stazioni del Progetto EEE sono installate presso  </a:t>
            </a: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gli </a:t>
            </a:r>
            <a:r>
              <a:rPr lang="it-IT" altLang="it-IT" sz="1600" cap="small" dirty="0" smtClean="0">
                <a:solidFill>
                  <a:schemeClr val="accent5">
                    <a:lumMod val="75000"/>
                  </a:schemeClr>
                </a:solidFill>
                <a:ea typeface="Verdana" panose="020B0604030504040204" pitchFamily="34" charset="0"/>
                <a:cs typeface="Arial" panose="020B0604020202020204" pitchFamily="34" charset="0"/>
              </a:rPr>
              <a:t>Istituti Italiani di scuola superiore  </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[42 + </a:t>
            </a:r>
            <a:r>
              <a:rPr lang="it-IT" altLang="it-IT" sz="1200" cap="small" dirty="0" err="1" smtClean="0">
                <a:solidFill>
                  <a:schemeClr val="accent5">
                    <a:lumMod val="75000"/>
                  </a:schemeClr>
                </a:solidFill>
                <a:ea typeface="Verdana" panose="020B0604030504040204" pitchFamily="34" charset="0"/>
                <a:cs typeface="Arial" panose="020B0604020202020204" pitchFamily="34" charset="0"/>
              </a:rPr>
              <a:t>new</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 </a:t>
            </a:r>
            <a:r>
              <a:rPr lang="it-IT" altLang="it-IT" sz="1200" cap="small" dirty="0" err="1" smtClean="0">
                <a:solidFill>
                  <a:schemeClr val="accent5">
                    <a:lumMod val="75000"/>
                  </a:schemeClr>
                </a:solidFill>
                <a:ea typeface="Verdana" panose="020B0604030504040204" pitchFamily="34" charset="0"/>
                <a:cs typeface="Arial" panose="020B0604020202020204" pitchFamily="34" charset="0"/>
              </a:rPr>
              <a:t>schools</a:t>
            </a:r>
            <a:r>
              <a:rPr lang="it-IT" altLang="it-IT" sz="1200" cap="small" dirty="0" smtClean="0">
                <a:solidFill>
                  <a:schemeClr val="accent5">
                    <a:lumMod val="75000"/>
                  </a:schemeClr>
                </a:solidFill>
                <a:ea typeface="Verdana" panose="020B0604030504040204" pitchFamily="34" charset="0"/>
                <a:cs typeface="Arial" panose="020B0604020202020204" pitchFamily="34" charset="0"/>
              </a:rPr>
              <a:t>]</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le sezioni INFN </a:t>
            </a:r>
            <a:r>
              <a:rPr lang="it-IT" altLang="it-IT" sz="1200" cap="small" dirty="0" smtClean="0">
                <a:solidFill>
                  <a:schemeClr val="bg2">
                    <a:lumMod val="25000"/>
                  </a:schemeClr>
                </a:solidFill>
                <a:ea typeface="Verdana" panose="020B0604030504040204" pitchFamily="34" charset="0"/>
                <a:cs typeface="Arial" panose="020B0604020202020204" pitchFamily="34" charset="0"/>
              </a:rPr>
              <a:t>[3]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al CERN</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200" cap="small" dirty="0" smtClean="0">
                <a:solidFill>
                  <a:schemeClr val="bg2">
                    <a:lumMod val="25000"/>
                  </a:schemeClr>
                </a:solidFill>
                <a:ea typeface="Verdana" panose="020B0604030504040204" pitchFamily="34" charset="0"/>
                <a:cs typeface="Arial" panose="020B0604020202020204" pitchFamily="34" charset="0"/>
              </a:rPr>
              <a:t>[2]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p:txBody>
      </p:sp>
      <p:sp>
        <p:nvSpPr>
          <p:cNvPr id="19" name="CasellaDiTesto 18"/>
          <p:cNvSpPr txBox="1"/>
          <p:nvPr/>
        </p:nvSpPr>
        <p:spPr>
          <a:xfrm>
            <a:off x="142844" y="2500306"/>
            <a:ext cx="5000660" cy="2369880"/>
          </a:xfrm>
          <a:prstGeom prst="rect">
            <a:avLst/>
          </a:prstGeom>
          <a:noFill/>
          <a:ln>
            <a:solidFill>
              <a:schemeClr val="bg2">
                <a:lumMod val="25000"/>
              </a:schemeClr>
            </a:solidFill>
          </a:ln>
        </p:spPr>
        <p:txBody>
          <a:bodyPr wrap="square" rtlCol="0">
            <a:spAutoFit/>
          </a:bodyPr>
          <a:lstStyle/>
          <a:p>
            <a:r>
              <a:rPr lang="it-IT" altLang="it-IT" sz="2000" b="1" u="sng" cap="small" dirty="0" smtClean="0">
                <a:solidFill>
                  <a:schemeClr val="bg2">
                    <a:lumMod val="25000"/>
                  </a:schemeClr>
                </a:solidFill>
                <a:ea typeface="Verdana" panose="020B0604030504040204" pitchFamily="34" charset="0"/>
                <a:cs typeface="Arial" panose="020B0604020202020204" pitchFamily="34" charset="0"/>
              </a:rPr>
              <a:t>La doppia Anima del Progetto EEE</a:t>
            </a:r>
          </a:p>
          <a:p>
            <a:pPr>
              <a:buSzPct val="75000"/>
              <a:buFont typeface="Wingdings" pitchFamily="2" charset="2"/>
              <a:buChar char="§"/>
            </a:pPr>
            <a:r>
              <a:rPr lang="it-IT" altLang="it-IT" sz="20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2000" b="1" cap="small" dirty="0" smtClean="0">
                <a:solidFill>
                  <a:schemeClr val="bg2">
                    <a:lumMod val="25000"/>
                  </a:schemeClr>
                </a:solidFill>
                <a:ea typeface="Verdana" panose="020B0604030504040204" pitchFamily="34" charset="0"/>
                <a:cs typeface="Arial" panose="020B0604020202020204" pitchFamily="34" charset="0"/>
              </a:rPr>
              <a:t>Strumento di Educazione e Divulgazione Scientifica </a:t>
            </a:r>
            <a:r>
              <a:rPr lang="it-IT" altLang="it-IT" sz="2000" cap="small" dirty="0" smtClean="0">
                <a:solidFill>
                  <a:schemeClr val="bg2">
                    <a:lumMod val="25000"/>
                  </a:schemeClr>
                </a:solidFill>
                <a:ea typeface="Verdana" panose="020B0604030504040204" pitchFamily="34" charset="0"/>
                <a:cs typeface="Arial" panose="020B0604020202020204" pitchFamily="34" charset="0"/>
              </a:rPr>
              <a:t>per </a:t>
            </a:r>
            <a:r>
              <a:rPr lang="it-IT" altLang="it-IT" sz="2000" cap="small" dirty="0" smtClean="0">
                <a:solidFill>
                  <a:schemeClr val="accent5">
                    <a:lumMod val="75000"/>
                  </a:schemeClr>
                </a:solidFill>
                <a:ea typeface="Verdana" panose="020B0604030504040204" pitchFamily="34" charset="0"/>
                <a:cs typeface="Arial" panose="020B0604020202020204" pitchFamily="34" charset="0"/>
              </a:rPr>
              <a:t>gli studenti ed insegnanti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che al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rPr>
              <a:t>cern</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costruiscono gli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rPr>
              <a:t>mrpc</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gestiscono e monitorano i telescopi</a:t>
            </a:r>
            <a:r>
              <a:rPr lang="it-IT" altLang="it-IT" sz="20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con il supporto della collaborazione</a:t>
            </a:r>
            <a:endParaRPr lang="it-IT" altLang="it-IT" sz="2000"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sz="2000" b="1" cap="small" dirty="0" smtClean="0">
                <a:solidFill>
                  <a:schemeClr val="bg2">
                    <a:lumMod val="25000"/>
                  </a:schemeClr>
                </a:solidFill>
                <a:ea typeface="Verdana" panose="020B0604030504040204" pitchFamily="34" charset="0"/>
                <a:cs typeface="Arial" panose="020B0604020202020204" pitchFamily="34" charset="0"/>
              </a:rPr>
              <a:t> Esperimento scientifico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collaborazione di </a:t>
            </a:r>
            <a:r>
              <a:rPr lang="it-IT" altLang="it-IT" sz="1200" cap="small" dirty="0" smtClean="0">
                <a:solidFill>
                  <a:schemeClr val="bg2">
                    <a:lumMod val="25000"/>
                  </a:schemeClr>
                </a:solidFill>
                <a:ea typeface="Verdana" panose="020B0604030504040204" pitchFamily="34" charset="0"/>
                <a:cs typeface="Arial" panose="020B0604020202020204" pitchFamily="34" charset="0"/>
                <a:sym typeface="Symbol"/>
              </a:rPr>
              <a:t> 60 </a:t>
            </a:r>
            <a:r>
              <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rPr>
              <a:t>persone</a:t>
            </a:r>
          </a:p>
          <a:p>
            <a:pPr>
              <a:buSzPct val="75000"/>
            </a:pPr>
            <a:r>
              <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rPr>
              <a:t>Ricerca di coincidenze, studio del flusso di raggi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sym typeface="Symbol"/>
              </a:rPr>
              <a:t>cosmici…</a:t>
            </a:r>
            <a:endParaRPr lang="it-IT" altLang="it-IT" sz="1600" cap="small" dirty="0" smtClean="0">
              <a:solidFill>
                <a:schemeClr val="bg2">
                  <a:lumMod val="25000"/>
                </a:schemeClr>
              </a:solidFill>
              <a:ea typeface="Verdana" panose="020B0604030504040204" pitchFamily="34" charset="0"/>
              <a:cs typeface="Arial" panose="020B0604020202020204" pitchFamily="34" charset="0"/>
              <a:sym typeface="Symbol"/>
            </a:endParaRPr>
          </a:p>
        </p:txBody>
      </p:sp>
      <p:grpSp>
        <p:nvGrpSpPr>
          <p:cNvPr id="2" name="Gruppo 13"/>
          <p:cNvGrpSpPr/>
          <p:nvPr/>
        </p:nvGrpSpPr>
        <p:grpSpPr>
          <a:xfrm>
            <a:off x="2" y="6072204"/>
            <a:ext cx="9143999" cy="785820"/>
            <a:chOff x="2" y="6072204"/>
            <a:chExt cx="9143999" cy="785820"/>
          </a:xfrm>
        </p:grpSpPr>
        <p:pic>
          <p:nvPicPr>
            <p:cNvPr id="16" name="Picture 2"/>
            <p:cNvPicPr>
              <a:picLocks noChangeAspect="1" noChangeArrowheads="1"/>
            </p:cNvPicPr>
            <p:nvPr/>
          </p:nvPicPr>
          <p:blipFill>
            <a:blip r:embed="rId4"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17"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18" name="Picture 2" descr="C:\Users\mpaola\Desktop\PowerPoint_LENOVO\sifb.gif"/>
            <p:cNvPicPr>
              <a:picLocks noChangeAspect="1" noChangeArrowheads="1"/>
            </p:cNvPicPr>
            <p:nvPr/>
          </p:nvPicPr>
          <p:blipFill>
            <a:blip r:embed="rId7"/>
            <a:srcRect/>
            <a:stretch>
              <a:fillRect/>
            </a:stretch>
          </p:blipFill>
          <p:spPr bwMode="auto">
            <a:xfrm>
              <a:off x="8001024" y="6091182"/>
              <a:ext cx="1071570" cy="766842"/>
            </a:xfrm>
            <a:prstGeom prst="rect">
              <a:avLst/>
            </a:prstGeom>
            <a:noFill/>
          </p:spPr>
        </p:pic>
        <p:sp>
          <p:nvSpPr>
            <p:cNvPr id="20" name="CasellaDiTesto 19"/>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pic>
        <p:nvPicPr>
          <p:cNvPr id="1026" name="Picture 2" descr="C:\Users\mpaola\Desktop\IMG-20150918-WA0000.jpg"/>
          <p:cNvPicPr>
            <a:picLocks noChangeAspect="1" noChangeArrowheads="1"/>
          </p:cNvPicPr>
          <p:nvPr/>
        </p:nvPicPr>
        <p:blipFill>
          <a:blip r:embed="rId8" cstate="print"/>
          <a:srcRect/>
          <a:stretch>
            <a:fillRect/>
          </a:stretch>
        </p:blipFill>
        <p:spPr bwMode="auto">
          <a:xfrm>
            <a:off x="5572132" y="3500438"/>
            <a:ext cx="3214710" cy="2411032"/>
          </a:xfrm>
          <a:prstGeom prst="rect">
            <a:avLst/>
          </a:prstGeom>
          <a:noFill/>
        </p:spPr>
      </p:pic>
      <p:sp>
        <p:nvSpPr>
          <p:cNvPr id="21" name="CasellaDiTesto 20"/>
          <p:cNvSpPr txBox="1"/>
          <p:nvPr/>
        </p:nvSpPr>
        <p:spPr>
          <a:xfrm>
            <a:off x="285720" y="5143512"/>
            <a:ext cx="5072098" cy="646331"/>
          </a:xfrm>
          <a:prstGeom prst="rect">
            <a:avLst/>
          </a:prstGeom>
          <a:noFill/>
        </p:spPr>
        <p:txBody>
          <a:bodyPr wrap="square" rtlCol="0">
            <a:spAutoFit/>
          </a:bodyPr>
          <a:lstStyle/>
          <a:p>
            <a:pPr>
              <a:buSzPct val="75000"/>
            </a:pPr>
            <a:r>
              <a:rPr lang="it-IT" altLang="it-IT" cap="small" dirty="0" smtClean="0">
                <a:solidFill>
                  <a:schemeClr val="bg2">
                    <a:lumMod val="25000"/>
                  </a:schemeClr>
                </a:solidFill>
                <a:ea typeface="Verdana" panose="020B0604030504040204" pitchFamily="34" charset="0"/>
                <a:cs typeface="Arial" panose="020B0604020202020204" pitchFamily="34" charset="0"/>
              </a:rPr>
              <a:t>Telescopi organizzati in Cluster di 3-4  a distanze </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1 km</a:t>
            </a:r>
            <a:endParaRPr lang="it-IT" altLang="it-IT" cap="small" dirty="0" smtClean="0">
              <a:solidFill>
                <a:schemeClr val="bg2">
                  <a:lumMod val="25000"/>
                </a:schemeClr>
              </a:solidFill>
              <a:ea typeface="Verdana" panose="020B0604030504040204" pitchFamily="34" charset="0"/>
              <a:cs typeface="Arial" panose="020B0604020202020204" pitchFamily="34" charset="0"/>
            </a:endParaRPr>
          </a:p>
          <a:p>
            <a:r>
              <a:rPr lang="it-IT" altLang="it-IT" cap="small" dirty="0" smtClean="0">
                <a:solidFill>
                  <a:schemeClr val="bg2">
                    <a:lumMod val="25000"/>
                  </a:schemeClr>
                </a:solidFill>
                <a:ea typeface="Verdana" panose="020B0604030504040204" pitchFamily="34" charset="0"/>
                <a:cs typeface="Arial" panose="020B0604020202020204" pitchFamily="34" charset="0"/>
              </a:rPr>
              <a:t>Su un area tot di  </a:t>
            </a:r>
            <a:r>
              <a:rPr lang="it-IT" altLang="it-IT" cap="small" dirty="0" smtClean="0">
                <a:solidFill>
                  <a:schemeClr val="accent5">
                    <a:lumMod val="75000"/>
                  </a:schemeClr>
                </a:solidFill>
                <a:ea typeface="Verdana" panose="020B0604030504040204" pitchFamily="34" charset="0"/>
                <a:cs typeface="Arial" panose="020B0604020202020204" pitchFamily="34" charset="0"/>
              </a:rPr>
              <a:t>3 x 10</a:t>
            </a:r>
            <a:r>
              <a:rPr lang="it-IT" altLang="it-IT" cap="small" baseline="30000" dirty="0" smtClean="0">
                <a:solidFill>
                  <a:schemeClr val="accent5">
                    <a:lumMod val="75000"/>
                  </a:schemeClr>
                </a:solidFill>
                <a:ea typeface="Verdana" panose="020B0604030504040204" pitchFamily="34" charset="0"/>
                <a:cs typeface="Arial" panose="020B0604020202020204" pitchFamily="34" charset="0"/>
              </a:rPr>
              <a:t>5</a:t>
            </a:r>
            <a:r>
              <a:rPr lang="it-IT" altLang="it-IT" cap="small" dirty="0" smtClean="0">
                <a:solidFill>
                  <a:schemeClr val="accent5">
                    <a:lumMod val="75000"/>
                  </a:schemeClr>
                </a:solidFill>
                <a:ea typeface="Verdana" panose="020B0604030504040204" pitchFamily="34" charset="0"/>
                <a:cs typeface="Arial" panose="020B0604020202020204" pitchFamily="34" charset="0"/>
              </a:rPr>
              <a:t> km</a:t>
            </a:r>
            <a:r>
              <a:rPr lang="it-IT" altLang="it-IT" cap="small" baseline="30000" dirty="0" smtClean="0">
                <a:solidFill>
                  <a:schemeClr val="accent5">
                    <a:lumMod val="75000"/>
                  </a:schemeClr>
                </a:solidFill>
                <a:ea typeface="Verdana" panose="020B0604030504040204" pitchFamily="34" charset="0"/>
                <a:cs typeface="Arial" panose="020B0604020202020204" pitchFamily="34" charset="0"/>
              </a:rPr>
              <a:t>2</a:t>
            </a:r>
            <a:endParaRPr lang="it-IT" altLang="it-IT" cap="small" dirty="0" smtClean="0">
              <a:solidFill>
                <a:schemeClr val="bg2">
                  <a:lumMod val="25000"/>
                </a:schemeClr>
              </a:solidFill>
              <a:ea typeface="Verdana" panose="020B0604030504040204" pitchFamily="34" charset="0"/>
              <a:cs typeface="Arial" panose="020B0604020202020204" pitchFamily="34" charset="0"/>
              <a:sym typeface="Symbo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8" name="Picture 3" descr="C:\Users\mpaola\Dropbox\paolaXme\E3poster\salento.jpg"/>
          <p:cNvPicPr>
            <a:picLocks noChangeAspect="1" noChangeArrowheads="1"/>
          </p:cNvPicPr>
          <p:nvPr/>
        </p:nvPicPr>
        <p:blipFill>
          <a:blip r:embed="rId4" cstate="print"/>
          <a:srcRect/>
          <a:stretch>
            <a:fillRect/>
          </a:stretch>
        </p:blipFill>
        <p:spPr bwMode="auto">
          <a:xfrm>
            <a:off x="214282" y="114283"/>
            <a:ext cx="811966" cy="742949"/>
          </a:xfrm>
          <a:prstGeom prst="rect">
            <a:avLst/>
          </a:prstGeom>
          <a:noFill/>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38" name="Titolo 10"/>
          <p:cNvSpPr txBox="1">
            <a:spLocks/>
          </p:cNvSpPr>
          <p:nvPr/>
        </p:nvSpPr>
        <p:spPr>
          <a:xfrm>
            <a:off x="642910" y="314246"/>
            <a:ext cx="6000792" cy="461665"/>
          </a:xfrm>
          <a:prstGeom prst="rect">
            <a:avLst/>
          </a:prstGeom>
          <a:noFill/>
        </p:spPr>
        <p:txBody>
          <a:bodyPr vert="horz" wrap="square" lIns="91440" tIns="45720" rIns="91440" bIns="45720" rtlCol="0" anchor="ctr">
            <a:spAutoFit/>
          </a:bodyPr>
          <a:lstStyle/>
          <a:p>
            <a:pPr algn="ctr">
              <a:spcBef>
                <a:spcPct val="0"/>
              </a:spcBef>
              <a:defRPr/>
            </a:pPr>
            <a:r>
              <a:rPr lang="en-US" altLang="it-IT" sz="2400" b="1" cap="small" dirty="0" err="1" smtClean="0">
                <a:solidFill>
                  <a:schemeClr val="bg2">
                    <a:lumMod val="25000"/>
                  </a:schemeClr>
                </a:solidFill>
                <a:latin typeface="Times New Roman" pitchFamily="18" charset="0"/>
                <a:ea typeface="+mj-ea"/>
                <a:cs typeface="Times New Roman" pitchFamily="18" charset="0"/>
              </a:rPr>
              <a:t>Stazione</a:t>
            </a:r>
            <a:r>
              <a:rPr lang="en-US" altLang="it-IT" sz="2400" b="1" cap="small" dirty="0" smtClean="0">
                <a:solidFill>
                  <a:schemeClr val="bg2">
                    <a:lumMod val="25000"/>
                  </a:schemeClr>
                </a:solidFill>
                <a:latin typeface="Times New Roman" pitchFamily="18" charset="0"/>
                <a:ea typeface="+mj-ea"/>
                <a:cs typeface="Times New Roman" pitchFamily="18" charset="0"/>
              </a:rPr>
              <a:t> del </a:t>
            </a:r>
            <a:r>
              <a:rPr lang="en-US" altLang="it-IT" sz="2400" b="1" cap="small" dirty="0" err="1" smtClean="0">
                <a:solidFill>
                  <a:schemeClr val="bg2">
                    <a:lumMod val="25000"/>
                  </a:schemeClr>
                </a:solidFill>
                <a:latin typeface="Times New Roman" pitchFamily="18" charset="0"/>
                <a:ea typeface="+mj-ea"/>
                <a:cs typeface="Times New Roman" pitchFamily="18" charset="0"/>
              </a:rPr>
              <a:t>Telescopio</a:t>
            </a:r>
            <a:r>
              <a:rPr lang="en-US" altLang="it-IT" sz="2400" b="1" cap="small" dirty="0" smtClean="0">
                <a:solidFill>
                  <a:schemeClr val="bg2">
                    <a:lumMod val="25000"/>
                  </a:schemeClr>
                </a:solidFill>
                <a:latin typeface="Times New Roman" pitchFamily="18" charset="0"/>
                <a:ea typeface="+mj-ea"/>
                <a:cs typeface="Times New Roman" pitchFamily="18" charset="0"/>
              </a:rPr>
              <a:t> EEE</a:t>
            </a:r>
          </a:p>
        </p:txBody>
      </p:sp>
      <p:grpSp>
        <p:nvGrpSpPr>
          <p:cNvPr id="141" name="Gruppo 140"/>
          <p:cNvGrpSpPr/>
          <p:nvPr/>
        </p:nvGrpSpPr>
        <p:grpSpPr>
          <a:xfrm>
            <a:off x="428596" y="945893"/>
            <a:ext cx="8145830" cy="3631763"/>
            <a:chOff x="-1763572" y="2813447"/>
            <a:chExt cx="7415692" cy="3344390"/>
          </a:xfrm>
        </p:grpSpPr>
        <p:sp>
          <p:nvSpPr>
            <p:cNvPr id="143" name="CasellaDiTesto 142"/>
            <p:cNvSpPr txBox="1"/>
            <p:nvPr/>
          </p:nvSpPr>
          <p:spPr>
            <a:xfrm>
              <a:off x="1071538" y="2813447"/>
              <a:ext cx="2664296" cy="566846"/>
            </a:xfrm>
            <a:prstGeom prst="rect">
              <a:avLst/>
            </a:prstGeom>
            <a:noFill/>
          </p:spPr>
          <p:txBody>
            <a:bodyPr wrap="square" rtlCol="0">
              <a:spAutoFit/>
            </a:bodyPr>
            <a:lstStyle/>
            <a:p>
              <a:r>
                <a:rPr lang="en-US" altLang="it-IT" sz="1600" b="1" u="sng" dirty="0" smtClean="0">
                  <a:solidFill>
                    <a:schemeClr val="accent5">
                      <a:lumMod val="75000"/>
                    </a:schemeClr>
                  </a:solidFill>
                  <a:latin typeface="Arial" panose="020B0604020202020204" pitchFamily="34" charset="0"/>
                  <a:cs typeface="Arial" panose="020B0604020202020204" pitchFamily="34" charset="0"/>
                </a:rPr>
                <a:t>IL </a:t>
              </a:r>
              <a:r>
                <a:rPr lang="en-US" altLang="it-IT" sz="1600" b="1" u="sng" dirty="0" err="1" smtClean="0">
                  <a:solidFill>
                    <a:schemeClr val="accent5">
                      <a:lumMod val="75000"/>
                    </a:schemeClr>
                  </a:solidFill>
                  <a:latin typeface="Arial" panose="020B0604020202020204" pitchFamily="34" charset="0"/>
                  <a:cs typeface="Arial" panose="020B0604020202020204" pitchFamily="34" charset="0"/>
                </a:rPr>
                <a:t>Telescopio</a:t>
              </a:r>
              <a:r>
                <a:rPr lang="en-US" altLang="it-IT" sz="1600" b="1" u="sng" dirty="0" smtClean="0">
                  <a:solidFill>
                    <a:schemeClr val="accent5">
                      <a:lumMod val="75000"/>
                    </a:schemeClr>
                  </a:solidFill>
                  <a:latin typeface="Arial" panose="020B0604020202020204" pitchFamily="34" charset="0"/>
                  <a:cs typeface="Arial" panose="020B0604020202020204" pitchFamily="34" charset="0"/>
                </a:rPr>
                <a:t> EEE</a:t>
              </a:r>
            </a:p>
            <a:p>
              <a:endParaRPr lang="en-US" dirty="0"/>
            </a:p>
          </p:txBody>
        </p:sp>
        <p:sp>
          <p:nvSpPr>
            <p:cNvPr id="144" name="CasellaDiTesto 143"/>
            <p:cNvSpPr txBox="1"/>
            <p:nvPr/>
          </p:nvSpPr>
          <p:spPr>
            <a:xfrm>
              <a:off x="611560" y="3071810"/>
              <a:ext cx="5040560" cy="2508293"/>
            </a:xfrm>
            <a:prstGeom prst="rect">
              <a:avLst/>
            </a:prstGeom>
            <a:noFill/>
          </p:spPr>
          <p:txBody>
            <a:bodyPr wrap="square" rtlCol="0">
              <a:spAutoFit/>
            </a:bodyPr>
            <a:lstStyle/>
            <a:p>
              <a:pPr marL="285750" indent="-285750">
                <a:buFont typeface="Wingdings" panose="05000000000000000000" pitchFamily="2" charset="2"/>
                <a:buChar char="q"/>
              </a:pPr>
              <a:r>
                <a:rPr lang="en-US" altLang="it-IT" sz="1400" b="1" cap="small" dirty="0" smtClean="0">
                  <a:solidFill>
                    <a:schemeClr val="bg2">
                      <a:lumMod val="25000"/>
                    </a:schemeClr>
                  </a:solidFill>
                  <a:cs typeface="Arial" panose="020B0604020202020204" pitchFamily="34" charset="0"/>
                </a:rPr>
                <a:t> 3 </a:t>
              </a:r>
              <a:r>
                <a:rPr lang="en-US" altLang="it-IT" sz="1600" b="1" cap="small" dirty="0" smtClean="0">
                  <a:solidFill>
                    <a:schemeClr val="bg2">
                      <a:lumMod val="25000"/>
                    </a:schemeClr>
                  </a:solidFill>
                  <a:cs typeface="Arial" panose="020B0604020202020204" pitchFamily="34" charset="0"/>
                </a:rPr>
                <a:t>Multi Resistive Plate Chambers </a:t>
              </a:r>
              <a:r>
                <a:rPr lang="en-US" altLang="it-IT" sz="1600" cap="small" dirty="0" smtClean="0">
                  <a:solidFill>
                    <a:schemeClr val="bg2">
                      <a:lumMod val="25000"/>
                    </a:schemeClr>
                  </a:solidFill>
                  <a:cs typeface="Arial" panose="020B0604020202020204" pitchFamily="34" charset="0"/>
                </a:rPr>
                <a:t>(MRPC) per </a:t>
              </a:r>
              <a:r>
                <a:rPr lang="en-US" altLang="it-IT" sz="1600" cap="small" dirty="0" err="1" smtClean="0">
                  <a:solidFill>
                    <a:schemeClr val="bg2">
                      <a:lumMod val="25000"/>
                    </a:schemeClr>
                  </a:solidFill>
                  <a:cs typeface="Arial" panose="020B0604020202020204" pitchFamily="34" charset="0"/>
                </a:rPr>
                <a:t>il</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tracciamento</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di</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particelle</a:t>
              </a:r>
              <a:r>
                <a:rPr lang="en-US" altLang="it-IT" sz="1600" cap="small" dirty="0" smtClean="0">
                  <a:solidFill>
                    <a:schemeClr val="bg2">
                      <a:lumMod val="25000"/>
                    </a:schemeClr>
                  </a:solidFill>
                  <a:cs typeface="Arial" panose="020B0604020202020204" pitchFamily="34" charset="0"/>
                </a:rPr>
                <a:t> </a:t>
              </a:r>
              <a:r>
                <a:rPr lang="en-US" altLang="it-IT" sz="1400" b="1" cap="small" dirty="0" smtClean="0">
                  <a:solidFill>
                    <a:schemeClr val="accent5">
                      <a:lumMod val="75000"/>
                    </a:schemeClr>
                  </a:solidFill>
                  <a:cs typeface="Arial" panose="020B0604020202020204" pitchFamily="34" charset="0"/>
                </a:rPr>
                <a:t>0.82 m </a:t>
              </a:r>
              <a:r>
                <a:rPr lang="en-US" altLang="it-IT" sz="1100" b="1" cap="small" dirty="0" smtClean="0">
                  <a:solidFill>
                    <a:schemeClr val="accent5">
                      <a:lumMod val="75000"/>
                    </a:schemeClr>
                  </a:solidFill>
                  <a:cs typeface="Arial" panose="020B0604020202020204" pitchFamily="34" charset="0"/>
                </a:rPr>
                <a:t>X</a:t>
              </a:r>
              <a:r>
                <a:rPr lang="en-US" altLang="it-IT" sz="1400" b="1" cap="small" dirty="0" smtClean="0">
                  <a:solidFill>
                    <a:schemeClr val="accent5">
                      <a:lumMod val="75000"/>
                    </a:schemeClr>
                  </a:solidFill>
                  <a:cs typeface="Arial" panose="020B0604020202020204" pitchFamily="34" charset="0"/>
                </a:rPr>
                <a:t> 1.60 m </a:t>
              </a:r>
              <a:r>
                <a:rPr lang="en-US" altLang="it-IT" sz="1600" cap="small" dirty="0" smtClean="0">
                  <a:solidFill>
                    <a:schemeClr val="bg2">
                      <a:lumMod val="25000"/>
                    </a:schemeClr>
                  </a:solidFill>
                  <a:cs typeface="Arial" panose="020B0604020202020204" pitchFamily="34" charset="0"/>
                </a:rPr>
                <a:t>con  24 strip </a:t>
              </a:r>
              <a:r>
                <a:rPr lang="en-US" altLang="it-IT" sz="1600" cap="small" dirty="0" err="1" smtClean="0">
                  <a:solidFill>
                    <a:schemeClr val="bg2">
                      <a:lumMod val="25000"/>
                    </a:schemeClr>
                  </a:solidFill>
                  <a:cs typeface="Arial" panose="020B0604020202020204" pitchFamily="34" charset="0"/>
                </a:rPr>
                <a:t>di</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lettura</a:t>
              </a:r>
              <a:endParaRPr lang="en-US" altLang="it-IT" sz="1600" cap="small" dirty="0" smtClean="0">
                <a:solidFill>
                  <a:schemeClr val="bg2">
                    <a:lumMod val="25000"/>
                  </a:schemeClr>
                </a:solidFill>
                <a:cs typeface="Arial" panose="020B0604020202020204" pitchFamily="34" charset="0"/>
              </a:endParaRPr>
            </a:p>
            <a:p>
              <a:pPr marL="285750" indent="-285750">
                <a:buFont typeface="Wingdings" panose="05000000000000000000" pitchFamily="2" charset="2"/>
                <a:buChar char="q"/>
              </a:pPr>
              <a:r>
                <a:rPr lang="en-US" altLang="it-IT" sz="1600" cap="small" dirty="0" err="1" smtClean="0">
                  <a:solidFill>
                    <a:schemeClr val="bg2">
                      <a:lumMod val="25000"/>
                    </a:schemeClr>
                  </a:solidFill>
                  <a:cs typeface="Arial" panose="020B0604020202020204" pitchFamily="34" charset="0"/>
                </a:rPr>
                <a:t>Segnale</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di</a:t>
              </a:r>
              <a:r>
                <a:rPr lang="en-US" altLang="it-IT" sz="1600" cap="small" dirty="0" smtClean="0">
                  <a:solidFill>
                    <a:schemeClr val="bg2">
                      <a:lumMod val="25000"/>
                    </a:schemeClr>
                  </a:solidFill>
                  <a:cs typeface="Arial" panose="020B0604020202020204" pitchFamily="34" charset="0"/>
                </a:rPr>
                <a:t> </a:t>
              </a:r>
              <a:r>
                <a:rPr lang="en-US" altLang="it-IT" sz="1600" b="1" cap="small" dirty="0" smtClean="0">
                  <a:solidFill>
                    <a:schemeClr val="bg2">
                      <a:lumMod val="25000"/>
                    </a:schemeClr>
                  </a:solidFill>
                  <a:cs typeface="Arial" panose="020B0604020202020204" pitchFamily="34" charset="0"/>
                </a:rPr>
                <a:t>TRIGGER</a:t>
              </a:r>
              <a:r>
                <a:rPr lang="en-US" altLang="it-IT" sz="1600" cap="small" dirty="0" smtClean="0">
                  <a:solidFill>
                    <a:schemeClr val="bg2">
                      <a:lumMod val="25000"/>
                    </a:schemeClr>
                  </a:solidFill>
                  <a:cs typeface="Arial" panose="020B0604020202020204" pitchFamily="34" charset="0"/>
                </a:rPr>
                <a:t> </a:t>
              </a:r>
              <a:r>
                <a:rPr lang="en-US" altLang="it-IT" sz="1200" cap="small" dirty="0" smtClean="0">
                  <a:solidFill>
                    <a:schemeClr val="bg2">
                      <a:lumMod val="25000"/>
                    </a:schemeClr>
                  </a:solidFill>
                  <a:cs typeface="Arial" panose="020B0604020202020204" pitchFamily="34" charset="0"/>
                  <a:sym typeface="Wingdings" pitchFamily="2" charset="2"/>
                </a:rPr>
                <a:t></a:t>
              </a:r>
              <a:r>
                <a:rPr lang="en-US" altLang="it-IT" sz="1600" cap="small" dirty="0" smtClean="0">
                  <a:solidFill>
                    <a:schemeClr val="bg2">
                      <a:lumMod val="25000"/>
                    </a:schemeClr>
                  </a:solidFill>
                  <a:cs typeface="Arial" panose="020B0604020202020204" pitchFamily="34" charset="0"/>
                  <a:sym typeface="Wingdings" pitchFamily="2" charset="2"/>
                </a:rPr>
                <a:t> </a:t>
              </a:r>
              <a:r>
                <a:rPr lang="en-US" altLang="it-IT" sz="1600" cap="small" dirty="0" err="1" smtClean="0">
                  <a:solidFill>
                    <a:schemeClr val="bg2">
                      <a:lumMod val="25000"/>
                    </a:schemeClr>
                  </a:solidFill>
                  <a:cs typeface="Arial" panose="020B0604020202020204" pitchFamily="34" charset="0"/>
                  <a:sym typeface="Wingdings" pitchFamily="2" charset="2"/>
                </a:rPr>
                <a:t>generato</a:t>
              </a:r>
              <a:r>
                <a:rPr lang="en-US" altLang="it-IT" sz="1600" cap="small" dirty="0" smtClean="0">
                  <a:solidFill>
                    <a:schemeClr val="bg2">
                      <a:lumMod val="25000"/>
                    </a:schemeClr>
                  </a:solidFill>
                  <a:cs typeface="Arial" panose="020B0604020202020204" pitchFamily="34" charset="0"/>
                  <a:sym typeface="Wingdings" pitchFamily="2" charset="2"/>
                </a:rPr>
                <a:t> </a:t>
              </a:r>
              <a:r>
                <a:rPr lang="en-US" altLang="it-IT" sz="1600" cap="small" dirty="0" err="1" smtClean="0">
                  <a:solidFill>
                    <a:schemeClr val="bg2">
                      <a:lumMod val="25000"/>
                    </a:schemeClr>
                  </a:solidFill>
                  <a:cs typeface="Arial" panose="020B0604020202020204" pitchFamily="34" charset="0"/>
                  <a:sym typeface="Wingdings" pitchFamily="2" charset="2"/>
                </a:rPr>
                <a:t>da</a:t>
              </a:r>
              <a:r>
                <a:rPr lang="en-US" altLang="it-IT" sz="1600" cap="small" dirty="0" smtClean="0">
                  <a:solidFill>
                    <a:schemeClr val="bg2">
                      <a:lumMod val="25000"/>
                    </a:schemeClr>
                  </a:solidFill>
                  <a:cs typeface="Arial" panose="020B0604020202020204" pitchFamily="34" charset="0"/>
                  <a:sym typeface="Wingdings" pitchFamily="2" charset="2"/>
                </a:rPr>
                <a:t> </a:t>
              </a:r>
              <a:r>
                <a:rPr lang="en-US" altLang="it-IT" sz="1600" cap="small" dirty="0" err="1" smtClean="0">
                  <a:solidFill>
                    <a:schemeClr val="bg2">
                      <a:lumMod val="25000"/>
                    </a:schemeClr>
                  </a:solidFill>
                  <a:cs typeface="Arial" panose="020B0604020202020204" pitchFamily="34" charset="0"/>
                  <a:sym typeface="Wingdings" pitchFamily="2" charset="2"/>
                </a:rPr>
                <a:t>segnali</a:t>
              </a:r>
              <a:r>
                <a:rPr lang="en-US" altLang="it-IT" sz="1600" cap="small" dirty="0" smtClean="0">
                  <a:solidFill>
                    <a:schemeClr val="bg2">
                      <a:lumMod val="25000"/>
                    </a:schemeClr>
                  </a:solidFill>
                  <a:cs typeface="Arial" panose="020B0604020202020204" pitchFamily="34" charset="0"/>
                  <a:sym typeface="Wingdings" pitchFamily="2" charset="2"/>
                </a:rPr>
                <a:t> in </a:t>
              </a:r>
              <a:r>
                <a:rPr lang="en-US" altLang="it-IT" sz="1600" cap="small" dirty="0" err="1" smtClean="0">
                  <a:solidFill>
                    <a:schemeClr val="bg2">
                      <a:lumMod val="25000"/>
                    </a:schemeClr>
                  </a:solidFill>
                  <a:cs typeface="Arial" panose="020B0604020202020204" pitchFamily="34" charset="0"/>
                  <a:sym typeface="Wingdings" pitchFamily="2" charset="2"/>
                </a:rPr>
                <a:t>coincidenza</a:t>
              </a:r>
              <a:r>
                <a:rPr lang="en-US" altLang="it-IT" sz="1600" cap="small" dirty="0" smtClean="0">
                  <a:solidFill>
                    <a:schemeClr val="bg2">
                      <a:lumMod val="25000"/>
                    </a:schemeClr>
                  </a:solidFill>
                  <a:cs typeface="Arial" panose="020B0604020202020204" pitchFamily="34" charset="0"/>
                  <a:sym typeface="Wingdings" pitchFamily="2" charset="2"/>
                </a:rPr>
                <a:t> </a:t>
              </a:r>
              <a:r>
                <a:rPr lang="en-US" altLang="it-IT" sz="1600" cap="small" dirty="0" err="1" smtClean="0">
                  <a:solidFill>
                    <a:schemeClr val="bg2">
                      <a:lumMod val="25000"/>
                    </a:schemeClr>
                  </a:solidFill>
                  <a:cs typeface="Arial" panose="020B0604020202020204" pitchFamily="34" charset="0"/>
                  <a:sym typeface="Wingdings" pitchFamily="2" charset="2"/>
                </a:rPr>
                <a:t>ai</a:t>
              </a:r>
              <a:r>
                <a:rPr lang="en-US" altLang="it-IT" sz="1600" cap="small" dirty="0" smtClean="0">
                  <a:solidFill>
                    <a:schemeClr val="bg2">
                      <a:lumMod val="25000"/>
                    </a:schemeClr>
                  </a:solidFill>
                  <a:cs typeface="Arial" panose="020B0604020202020204" pitchFamily="34" charset="0"/>
                  <a:sym typeface="Wingdings" pitchFamily="2" charset="2"/>
                </a:rPr>
                <a:t> 2 </a:t>
              </a:r>
              <a:r>
                <a:rPr lang="en-US" altLang="it-IT" sz="1600" cap="small" dirty="0" err="1" smtClean="0">
                  <a:solidFill>
                    <a:schemeClr val="bg2">
                      <a:lumMod val="25000"/>
                    </a:schemeClr>
                  </a:solidFill>
                  <a:cs typeface="Arial" panose="020B0604020202020204" pitchFamily="34" charset="0"/>
                  <a:sym typeface="Wingdings" pitchFamily="2" charset="2"/>
                </a:rPr>
                <a:t>capi</a:t>
              </a:r>
              <a:r>
                <a:rPr lang="en-US" altLang="it-IT" sz="1600" cap="small" dirty="0" smtClean="0">
                  <a:solidFill>
                    <a:schemeClr val="bg2">
                      <a:lumMod val="25000"/>
                    </a:schemeClr>
                  </a:solidFill>
                  <a:cs typeface="Arial" panose="020B0604020202020204" pitchFamily="34" charset="0"/>
                  <a:sym typeface="Wingdings" pitchFamily="2" charset="2"/>
                </a:rPr>
                <a:t> </a:t>
              </a:r>
              <a:r>
                <a:rPr lang="en-US" altLang="it-IT" sz="1600" cap="small" dirty="0" err="1" smtClean="0">
                  <a:solidFill>
                    <a:schemeClr val="bg2">
                      <a:lumMod val="25000"/>
                    </a:schemeClr>
                  </a:solidFill>
                  <a:cs typeface="Arial" panose="020B0604020202020204" pitchFamily="34" charset="0"/>
                  <a:sym typeface="Wingdings" pitchFamily="2" charset="2"/>
                </a:rPr>
                <a:t>delle</a:t>
              </a:r>
              <a:r>
                <a:rPr lang="en-US" altLang="it-IT" sz="1600" cap="small" dirty="0" smtClean="0">
                  <a:solidFill>
                    <a:schemeClr val="bg2">
                      <a:lumMod val="25000"/>
                    </a:schemeClr>
                  </a:solidFill>
                  <a:cs typeface="Arial" panose="020B0604020202020204" pitchFamily="34" charset="0"/>
                  <a:sym typeface="Wingdings" pitchFamily="2" charset="2"/>
                </a:rPr>
                <a:t> strip  per I 3 </a:t>
              </a:r>
              <a:r>
                <a:rPr lang="en-US" altLang="it-IT" sz="1600" cap="small" dirty="0" err="1" smtClean="0">
                  <a:solidFill>
                    <a:schemeClr val="bg2">
                      <a:lumMod val="25000"/>
                    </a:schemeClr>
                  </a:solidFill>
                  <a:cs typeface="Arial" panose="020B0604020202020204" pitchFamily="34" charset="0"/>
                  <a:sym typeface="Wingdings" pitchFamily="2" charset="2"/>
                </a:rPr>
                <a:t>piani</a:t>
              </a:r>
              <a:r>
                <a:rPr lang="en-US" altLang="it-IT" sz="1600" cap="small" dirty="0" smtClean="0">
                  <a:solidFill>
                    <a:schemeClr val="bg2">
                      <a:lumMod val="25000"/>
                    </a:schemeClr>
                  </a:solidFill>
                  <a:cs typeface="Arial" panose="020B0604020202020204" pitchFamily="34" charset="0"/>
                  <a:sym typeface="Wingdings" pitchFamily="2" charset="2"/>
                </a:rPr>
                <a:t> </a:t>
              </a:r>
              <a:r>
                <a:rPr lang="en-US" altLang="it-IT" sz="1600" cap="small" dirty="0" err="1" smtClean="0">
                  <a:solidFill>
                    <a:schemeClr val="bg2">
                      <a:lumMod val="25000"/>
                    </a:schemeClr>
                  </a:solidFill>
                  <a:cs typeface="Arial" panose="020B0604020202020204" pitchFamily="34" charset="0"/>
                  <a:sym typeface="Wingdings" pitchFamily="2" charset="2"/>
                </a:rPr>
                <a:t>delle</a:t>
              </a:r>
              <a:r>
                <a:rPr lang="en-US" altLang="it-IT" sz="1600" cap="small" dirty="0" smtClean="0">
                  <a:solidFill>
                    <a:schemeClr val="bg2">
                      <a:lumMod val="25000"/>
                    </a:schemeClr>
                  </a:solidFill>
                  <a:cs typeface="Arial" panose="020B0604020202020204" pitchFamily="34" charset="0"/>
                  <a:sym typeface="Wingdings" pitchFamily="2" charset="2"/>
                </a:rPr>
                <a:t> </a:t>
              </a:r>
              <a:r>
                <a:rPr lang="en-US" altLang="it-IT" sz="1600" cap="small" dirty="0" smtClean="0">
                  <a:solidFill>
                    <a:schemeClr val="bg2">
                      <a:lumMod val="25000"/>
                    </a:schemeClr>
                  </a:solidFill>
                  <a:cs typeface="Arial" panose="020B0604020202020204" pitchFamily="34" charset="0"/>
                </a:rPr>
                <a:t>MRPC </a:t>
              </a:r>
            </a:p>
            <a:p>
              <a:pPr marL="285750" indent="-285750">
                <a:buFont typeface="Wingdings" panose="05000000000000000000" pitchFamily="2" charset="2"/>
                <a:buChar char="q"/>
              </a:pPr>
              <a:r>
                <a:rPr lang="en-US" altLang="it-IT" sz="1600" b="1" cap="small" dirty="0" smtClean="0">
                  <a:solidFill>
                    <a:schemeClr val="bg2">
                      <a:lumMod val="25000"/>
                    </a:schemeClr>
                  </a:solidFill>
                  <a:cs typeface="Arial" panose="020B0604020202020204" pitchFamily="34" charset="0"/>
                </a:rPr>
                <a:t>GPS unit </a:t>
              </a:r>
              <a:r>
                <a:rPr lang="en-US" altLang="it-IT" sz="1600" cap="small" dirty="0" err="1" smtClean="0">
                  <a:solidFill>
                    <a:schemeClr val="bg2">
                      <a:lumMod val="25000"/>
                    </a:schemeClr>
                  </a:solidFill>
                  <a:cs typeface="Arial" panose="020B0604020202020204" pitchFamily="34" charset="0"/>
                </a:rPr>
                <a:t>permette</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il</a:t>
              </a:r>
              <a:r>
                <a:rPr lang="en-US" altLang="it-IT" sz="1600" cap="small" dirty="0" smtClean="0">
                  <a:solidFill>
                    <a:schemeClr val="bg2">
                      <a:lumMod val="25000"/>
                    </a:schemeClr>
                  </a:solidFill>
                  <a:cs typeface="Arial" panose="020B0604020202020204" pitchFamily="34" charset="0"/>
                </a:rPr>
                <a:t> Time Stamp </a:t>
              </a:r>
              <a:r>
                <a:rPr lang="en-US" altLang="it-IT" sz="1600" cap="small" dirty="0" err="1" smtClean="0">
                  <a:solidFill>
                    <a:schemeClr val="bg2">
                      <a:lumMod val="25000"/>
                    </a:schemeClr>
                  </a:solidFill>
                  <a:cs typeface="Arial" panose="020B0604020202020204" pitchFamily="34" charset="0"/>
                </a:rPr>
                <a:t>dell’evento</a:t>
              </a:r>
              <a:r>
                <a:rPr lang="en-US" altLang="it-IT" sz="1600" cap="small" dirty="0" smtClean="0">
                  <a:solidFill>
                    <a:schemeClr val="bg2">
                      <a:lumMod val="25000"/>
                    </a:schemeClr>
                  </a:solidFill>
                  <a:cs typeface="Arial" panose="020B0604020202020204" pitchFamily="34" charset="0"/>
                </a:rPr>
                <a:t> per </a:t>
              </a:r>
              <a:r>
                <a:rPr lang="en-US" altLang="it-IT" sz="1600" cap="small" dirty="0" err="1" smtClean="0">
                  <a:solidFill>
                    <a:schemeClr val="bg2">
                      <a:lumMod val="25000"/>
                    </a:schemeClr>
                  </a:solidFill>
                  <a:cs typeface="Arial" panose="020B0604020202020204" pitchFamily="34" charset="0"/>
                </a:rPr>
                <a:t>sincronizzare</a:t>
              </a:r>
              <a:r>
                <a:rPr lang="en-US" altLang="it-IT" sz="1600" cap="small" dirty="0" smtClean="0">
                  <a:solidFill>
                    <a:schemeClr val="bg2">
                      <a:lumMod val="25000"/>
                    </a:schemeClr>
                  </a:solidFill>
                  <a:cs typeface="Arial" panose="020B0604020202020204" pitchFamily="34" charset="0"/>
                </a:rPr>
                <a:t> I </a:t>
              </a:r>
              <a:r>
                <a:rPr lang="en-US" altLang="it-IT" sz="1600" cap="small" dirty="0" err="1" smtClean="0">
                  <a:solidFill>
                    <a:schemeClr val="bg2">
                      <a:lumMod val="25000"/>
                    </a:schemeClr>
                  </a:solidFill>
                  <a:cs typeface="Arial" panose="020B0604020202020204" pitchFamily="34" charset="0"/>
                </a:rPr>
                <a:t>dati</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dei</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telescopi</a:t>
              </a:r>
              <a:endParaRPr lang="en-US" altLang="it-IT" sz="1600" cap="small" dirty="0" smtClean="0">
                <a:solidFill>
                  <a:schemeClr val="bg2">
                    <a:lumMod val="25000"/>
                  </a:schemeClr>
                </a:solidFill>
                <a:cs typeface="Arial" panose="020B0604020202020204" pitchFamily="34" charset="0"/>
              </a:endParaRPr>
            </a:p>
            <a:p>
              <a:pPr marL="285750" indent="-285750">
                <a:buFont typeface="Wingdings" panose="05000000000000000000" pitchFamily="2" charset="2"/>
                <a:buChar char="q"/>
              </a:pPr>
              <a:r>
                <a:rPr lang="en-US" altLang="it-IT" sz="1600" cap="small" dirty="0" smtClean="0">
                  <a:solidFill>
                    <a:schemeClr val="bg2">
                      <a:lumMod val="25000"/>
                    </a:schemeClr>
                  </a:solidFill>
                  <a:cs typeface="Arial" panose="020B0604020202020204" pitchFamily="34" charset="0"/>
                </a:rPr>
                <a:t>VME bridge. </a:t>
              </a:r>
              <a:r>
                <a:rPr lang="en-US" altLang="it-IT" sz="1600" cap="small" dirty="0" err="1" smtClean="0">
                  <a:solidFill>
                    <a:schemeClr val="bg2">
                      <a:lumMod val="25000"/>
                    </a:schemeClr>
                  </a:solidFill>
                  <a:cs typeface="Arial" panose="020B0604020202020204" pitchFamily="34" charset="0"/>
                </a:rPr>
                <a:t>Sistema</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di</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aquisizione</a:t>
              </a:r>
              <a:r>
                <a:rPr lang="en-US" altLang="it-IT" sz="1600" cap="small" dirty="0" smtClean="0">
                  <a:solidFill>
                    <a:schemeClr val="bg2">
                      <a:lumMod val="25000"/>
                    </a:schemeClr>
                  </a:solidFill>
                  <a:cs typeface="Arial" panose="020B0604020202020204" pitchFamily="34" charset="0"/>
                </a:rPr>
                <a:t> </a:t>
              </a:r>
              <a:r>
                <a:rPr lang="en-US" altLang="it-IT" sz="1600" cap="small" dirty="0" err="1" smtClean="0">
                  <a:solidFill>
                    <a:schemeClr val="bg2">
                      <a:lumMod val="25000"/>
                    </a:schemeClr>
                  </a:solidFill>
                  <a:cs typeface="Arial" panose="020B0604020202020204" pitchFamily="34" charset="0"/>
                </a:rPr>
                <a:t>collegato</a:t>
              </a:r>
              <a:r>
                <a:rPr lang="en-US" altLang="it-IT" sz="1600" cap="small" dirty="0" smtClean="0">
                  <a:solidFill>
                    <a:schemeClr val="bg2">
                      <a:lumMod val="25000"/>
                    </a:schemeClr>
                  </a:solidFill>
                  <a:cs typeface="Arial" panose="020B0604020202020204" pitchFamily="34" charset="0"/>
                </a:rPr>
                <a:t> ad un PC on line via USB</a:t>
              </a:r>
            </a:p>
            <a:p>
              <a:pPr marL="285750" indent="-285750">
                <a:buFont typeface="Wingdings" panose="05000000000000000000" pitchFamily="2" charset="2"/>
                <a:buChar char="q"/>
              </a:pPr>
              <a:r>
                <a:rPr lang="it-IT" altLang="it-IT" sz="1100" dirty="0" smtClean="0">
                  <a:solidFill>
                    <a:schemeClr val="bg2">
                      <a:lumMod val="25000"/>
                    </a:schemeClr>
                  </a:solidFill>
                  <a:cs typeface="Arial" panose="020B0604020202020204" pitchFamily="34" charset="0"/>
                </a:rPr>
                <a:t>…</a:t>
              </a:r>
            </a:p>
            <a:p>
              <a:pPr marL="285750" indent="-285750"/>
              <a:endParaRPr lang="en-US" altLang="it-IT" sz="1600" dirty="0" smtClean="0">
                <a:cs typeface="Arial" panose="020B0604020202020204" pitchFamily="34" charset="0"/>
              </a:endParaRPr>
            </a:p>
            <a:p>
              <a:pPr marL="285750" indent="-285750"/>
              <a:endParaRPr lang="en-US" altLang="it-IT" sz="1600" b="1" dirty="0" smtClean="0">
                <a:cs typeface="Arial" panose="020B0604020202020204" pitchFamily="34" charset="0"/>
              </a:endParaRPr>
            </a:p>
          </p:txBody>
        </p:sp>
        <p:sp>
          <p:nvSpPr>
            <p:cNvPr id="145" name="CasellaDiTesto 144"/>
            <p:cNvSpPr txBox="1"/>
            <p:nvPr/>
          </p:nvSpPr>
          <p:spPr>
            <a:xfrm>
              <a:off x="-1763572" y="5165857"/>
              <a:ext cx="2861530" cy="991980"/>
            </a:xfrm>
            <a:prstGeom prst="rect">
              <a:avLst/>
            </a:prstGeom>
            <a:noFill/>
          </p:spPr>
          <p:txBody>
            <a:bodyPr wrap="square" rtlCol="0">
              <a:spAutoFit/>
            </a:bodyPr>
            <a:lstStyle/>
            <a:p>
              <a:r>
                <a:rPr lang="en-US" sz="1600" cap="small" dirty="0" smtClean="0">
                  <a:solidFill>
                    <a:schemeClr val="bg2">
                      <a:lumMod val="25000"/>
                    </a:schemeClr>
                  </a:solidFill>
                </a:rPr>
                <a:t>Il </a:t>
              </a:r>
              <a:r>
                <a:rPr lang="en-US" sz="1600" cap="small" dirty="0" err="1" smtClean="0">
                  <a:solidFill>
                    <a:schemeClr val="bg2">
                      <a:lumMod val="25000"/>
                    </a:schemeClr>
                  </a:solidFill>
                </a:rPr>
                <a:t>punto</a:t>
              </a:r>
              <a:r>
                <a:rPr lang="en-US" sz="1600" cap="small" dirty="0" smtClean="0">
                  <a:solidFill>
                    <a:schemeClr val="bg2">
                      <a:lumMod val="25000"/>
                    </a:schemeClr>
                  </a:solidFill>
                </a:rPr>
                <a:t> </a:t>
              </a:r>
              <a:r>
                <a:rPr lang="en-US" sz="1600" cap="small" dirty="0" err="1" smtClean="0">
                  <a:solidFill>
                    <a:schemeClr val="bg2">
                      <a:lumMod val="25000"/>
                    </a:schemeClr>
                  </a:solidFill>
                </a:rPr>
                <a:t>di</a:t>
              </a:r>
              <a:r>
                <a:rPr lang="en-US" sz="1600" cap="small" dirty="0" smtClean="0">
                  <a:solidFill>
                    <a:schemeClr val="bg2">
                      <a:lumMod val="25000"/>
                    </a:schemeClr>
                  </a:solidFill>
                </a:rPr>
                <a:t> </a:t>
              </a:r>
              <a:r>
                <a:rPr lang="en-US" sz="1600" cap="small" dirty="0" err="1" smtClean="0">
                  <a:solidFill>
                    <a:schemeClr val="bg2">
                      <a:lumMod val="25000"/>
                    </a:schemeClr>
                  </a:solidFill>
                </a:rPr>
                <a:t>impatto</a:t>
              </a:r>
              <a:r>
                <a:rPr lang="en-US" sz="1600" cap="small" dirty="0" smtClean="0">
                  <a:solidFill>
                    <a:schemeClr val="bg2">
                      <a:lumMod val="25000"/>
                    </a:schemeClr>
                  </a:solidFill>
                </a:rPr>
                <a:t> </a:t>
              </a:r>
              <a:r>
                <a:rPr lang="en-US" sz="1600" cap="small" dirty="0" err="1" smtClean="0">
                  <a:solidFill>
                    <a:schemeClr val="bg2">
                      <a:lumMod val="25000"/>
                    </a:schemeClr>
                  </a:solidFill>
                </a:rPr>
                <a:t>della</a:t>
              </a:r>
              <a:r>
                <a:rPr lang="en-US" sz="1600" cap="small" dirty="0" smtClean="0">
                  <a:solidFill>
                    <a:schemeClr val="bg2">
                      <a:lumMod val="25000"/>
                    </a:schemeClr>
                  </a:solidFill>
                </a:rPr>
                <a:t> </a:t>
              </a:r>
              <a:r>
                <a:rPr lang="en-US" sz="1600" cap="small" dirty="0" err="1" smtClean="0">
                  <a:solidFill>
                    <a:schemeClr val="bg2">
                      <a:lumMod val="25000"/>
                    </a:schemeClr>
                  </a:solidFill>
                </a:rPr>
                <a:t>particella</a:t>
              </a:r>
              <a:r>
                <a:rPr lang="en-US" sz="1600" cap="small" dirty="0" smtClean="0">
                  <a:solidFill>
                    <a:schemeClr val="bg2">
                      <a:lumMod val="25000"/>
                    </a:schemeClr>
                  </a:solidFill>
                </a:rPr>
                <a:t> è </a:t>
              </a:r>
              <a:r>
                <a:rPr lang="en-US" sz="1600" cap="small" dirty="0" err="1" smtClean="0">
                  <a:solidFill>
                    <a:schemeClr val="bg2">
                      <a:lumMod val="25000"/>
                    </a:schemeClr>
                  </a:solidFill>
                </a:rPr>
                <a:t>ricostruito</a:t>
              </a:r>
              <a:r>
                <a:rPr lang="en-US" sz="1600" cap="small" dirty="0" smtClean="0">
                  <a:solidFill>
                    <a:schemeClr val="bg2">
                      <a:lumMod val="25000"/>
                    </a:schemeClr>
                  </a:solidFill>
                </a:rPr>
                <a:t> </a:t>
              </a:r>
              <a:r>
                <a:rPr lang="en-US" sz="1600" cap="small" dirty="0" err="1" smtClean="0">
                  <a:solidFill>
                    <a:schemeClr val="bg2">
                      <a:lumMod val="25000"/>
                    </a:schemeClr>
                  </a:solidFill>
                </a:rPr>
                <a:t>dalla</a:t>
              </a:r>
              <a:r>
                <a:rPr lang="en-US" sz="1600" cap="small" dirty="0" smtClean="0">
                  <a:solidFill>
                    <a:schemeClr val="bg2">
                      <a:lumMod val="25000"/>
                    </a:schemeClr>
                  </a:solidFill>
                </a:rPr>
                <a:t> </a:t>
              </a:r>
              <a:r>
                <a:rPr lang="en-US" sz="1600" cap="small" dirty="0" smtClean="0">
                  <a:solidFill>
                    <a:schemeClr val="accent5">
                      <a:lumMod val="75000"/>
                    </a:schemeClr>
                  </a:solidFill>
                </a:rPr>
                <a:t>strip </a:t>
              </a:r>
              <a:r>
                <a:rPr lang="en-US" sz="1600" cap="small" dirty="0" err="1" smtClean="0">
                  <a:solidFill>
                    <a:schemeClr val="accent5">
                      <a:lumMod val="75000"/>
                    </a:schemeClr>
                  </a:solidFill>
                </a:rPr>
                <a:t>colpita</a:t>
              </a:r>
              <a:r>
                <a:rPr lang="en-US" sz="1600" cap="small" dirty="0" smtClean="0">
                  <a:solidFill>
                    <a:schemeClr val="accent5">
                      <a:lumMod val="75000"/>
                    </a:schemeClr>
                  </a:solidFill>
                </a:rPr>
                <a:t> (Y) </a:t>
              </a:r>
              <a:r>
                <a:rPr lang="en-US" sz="1600" cap="small" dirty="0" smtClean="0">
                  <a:solidFill>
                    <a:schemeClr val="bg2">
                      <a:lumMod val="25000"/>
                    </a:schemeClr>
                  </a:solidFill>
                </a:rPr>
                <a:t>e </a:t>
              </a:r>
              <a:r>
                <a:rPr lang="en-US" sz="1600" cap="small" dirty="0" err="1" smtClean="0">
                  <a:solidFill>
                    <a:schemeClr val="accent5">
                      <a:lumMod val="75000"/>
                    </a:schemeClr>
                  </a:solidFill>
                </a:rPr>
                <a:t>dalla</a:t>
              </a:r>
              <a:r>
                <a:rPr lang="en-US" sz="1600" cap="small" dirty="0" smtClean="0">
                  <a:solidFill>
                    <a:schemeClr val="accent5">
                      <a:lumMod val="75000"/>
                    </a:schemeClr>
                  </a:solidFill>
                </a:rPr>
                <a:t> </a:t>
              </a:r>
              <a:r>
                <a:rPr lang="en-US" sz="1600" cap="small" dirty="0" err="1" smtClean="0">
                  <a:solidFill>
                    <a:schemeClr val="accent5">
                      <a:lumMod val="75000"/>
                    </a:schemeClr>
                  </a:solidFill>
                </a:rPr>
                <a:t>differenza</a:t>
              </a:r>
              <a:r>
                <a:rPr lang="en-US" sz="1600" cap="small" dirty="0" smtClean="0">
                  <a:solidFill>
                    <a:schemeClr val="accent5">
                      <a:lumMod val="75000"/>
                    </a:schemeClr>
                  </a:solidFill>
                </a:rPr>
                <a:t> </a:t>
              </a:r>
              <a:r>
                <a:rPr lang="en-US" sz="1600" cap="small" dirty="0" err="1" smtClean="0">
                  <a:solidFill>
                    <a:schemeClr val="accent5">
                      <a:lumMod val="75000"/>
                    </a:schemeClr>
                  </a:solidFill>
                </a:rPr>
                <a:t>tra</a:t>
              </a:r>
              <a:r>
                <a:rPr lang="en-US" sz="1600" cap="small" dirty="0" smtClean="0">
                  <a:solidFill>
                    <a:schemeClr val="accent5">
                      <a:lumMod val="75000"/>
                    </a:schemeClr>
                  </a:solidFill>
                </a:rPr>
                <a:t> I tempi </a:t>
              </a:r>
              <a:r>
                <a:rPr lang="en-US" sz="1600" cap="small" dirty="0" err="1" smtClean="0">
                  <a:solidFill>
                    <a:schemeClr val="accent5">
                      <a:lumMod val="75000"/>
                    </a:schemeClr>
                  </a:solidFill>
                </a:rPr>
                <a:t>di</a:t>
              </a:r>
              <a:r>
                <a:rPr lang="en-US" sz="1600" cap="small" dirty="0" smtClean="0">
                  <a:solidFill>
                    <a:schemeClr val="accent5">
                      <a:lumMod val="75000"/>
                    </a:schemeClr>
                  </a:solidFill>
                </a:rPr>
                <a:t> </a:t>
              </a:r>
              <a:r>
                <a:rPr lang="en-US" sz="1600" cap="small" dirty="0" err="1" smtClean="0">
                  <a:solidFill>
                    <a:schemeClr val="accent5">
                      <a:lumMod val="75000"/>
                    </a:schemeClr>
                  </a:solidFill>
                </a:rPr>
                <a:t>arrivo</a:t>
              </a:r>
              <a:r>
                <a:rPr lang="en-US" sz="1600" cap="small" dirty="0" smtClean="0">
                  <a:solidFill>
                    <a:schemeClr val="accent5">
                      <a:lumMod val="75000"/>
                    </a:schemeClr>
                  </a:solidFill>
                </a:rPr>
                <a:t> </a:t>
              </a:r>
              <a:r>
                <a:rPr lang="en-US" sz="1600" cap="small" dirty="0" err="1" smtClean="0">
                  <a:solidFill>
                    <a:schemeClr val="accent5">
                      <a:lumMod val="75000"/>
                    </a:schemeClr>
                  </a:solidFill>
                </a:rPr>
                <a:t>ai</a:t>
              </a:r>
              <a:r>
                <a:rPr lang="en-US" sz="1600" cap="small" dirty="0" smtClean="0">
                  <a:solidFill>
                    <a:schemeClr val="accent5">
                      <a:lumMod val="75000"/>
                    </a:schemeClr>
                  </a:solidFill>
                </a:rPr>
                <a:t> </a:t>
              </a:r>
              <a:r>
                <a:rPr lang="en-US" sz="1600" cap="small" dirty="0" err="1" smtClean="0">
                  <a:solidFill>
                    <a:schemeClr val="accent5">
                      <a:lumMod val="75000"/>
                    </a:schemeClr>
                  </a:solidFill>
                </a:rPr>
                <a:t>capi</a:t>
              </a:r>
              <a:r>
                <a:rPr lang="en-US" sz="1600" cap="small" dirty="0" smtClean="0">
                  <a:solidFill>
                    <a:schemeClr val="accent5">
                      <a:lumMod val="75000"/>
                    </a:schemeClr>
                  </a:solidFill>
                </a:rPr>
                <a:t> </a:t>
              </a:r>
              <a:r>
                <a:rPr lang="en-US" sz="1600" cap="small" dirty="0" err="1" smtClean="0">
                  <a:solidFill>
                    <a:schemeClr val="accent5">
                      <a:lumMod val="75000"/>
                    </a:schemeClr>
                  </a:solidFill>
                </a:rPr>
                <a:t>delle</a:t>
              </a:r>
              <a:r>
                <a:rPr lang="en-US" sz="1600" cap="small" dirty="0" smtClean="0">
                  <a:solidFill>
                    <a:schemeClr val="accent5">
                      <a:lumMod val="75000"/>
                    </a:schemeClr>
                  </a:solidFill>
                </a:rPr>
                <a:t> strip (x) </a:t>
              </a:r>
              <a:r>
                <a:rPr lang="en-US" sz="1600" cap="small" dirty="0" err="1" smtClean="0">
                  <a:solidFill>
                    <a:schemeClr val="bg2">
                      <a:lumMod val="25000"/>
                    </a:schemeClr>
                  </a:solidFill>
                </a:rPr>
                <a:t>misurati</a:t>
              </a:r>
              <a:r>
                <a:rPr lang="en-US" sz="1600" cap="small" dirty="0" smtClean="0">
                  <a:solidFill>
                    <a:schemeClr val="bg2">
                      <a:lumMod val="25000"/>
                    </a:schemeClr>
                  </a:solidFill>
                </a:rPr>
                <a:t> </a:t>
              </a:r>
              <a:r>
                <a:rPr lang="en-US" sz="1600" cap="small" dirty="0" err="1" smtClean="0">
                  <a:solidFill>
                    <a:schemeClr val="bg2">
                      <a:lumMod val="25000"/>
                    </a:schemeClr>
                  </a:solidFill>
                </a:rPr>
                <a:t>dai</a:t>
              </a:r>
              <a:r>
                <a:rPr lang="en-US" sz="1600" cap="small" dirty="0" smtClean="0">
                  <a:solidFill>
                    <a:schemeClr val="bg2">
                      <a:lumMod val="25000"/>
                    </a:schemeClr>
                  </a:solidFill>
                </a:rPr>
                <a:t> TDC</a:t>
              </a:r>
              <a:endParaRPr lang="en-US" sz="1600" cap="small" dirty="0">
                <a:solidFill>
                  <a:schemeClr val="bg2">
                    <a:lumMod val="25000"/>
                  </a:schemeClr>
                </a:solidFill>
              </a:endParaRPr>
            </a:p>
          </p:txBody>
        </p:sp>
      </p:grpSp>
      <p:grpSp>
        <p:nvGrpSpPr>
          <p:cNvPr id="146" name="Gruppo 145"/>
          <p:cNvGrpSpPr/>
          <p:nvPr/>
        </p:nvGrpSpPr>
        <p:grpSpPr>
          <a:xfrm>
            <a:off x="428596" y="928670"/>
            <a:ext cx="2500330" cy="2362492"/>
            <a:chOff x="1146038" y="1371549"/>
            <a:chExt cx="4100544" cy="4038894"/>
          </a:xfrm>
        </p:grpSpPr>
        <p:sp>
          <p:nvSpPr>
            <p:cNvPr id="161" name="Parallelogramma 160"/>
            <p:cNvSpPr/>
            <p:nvPr/>
          </p:nvSpPr>
          <p:spPr>
            <a:xfrm>
              <a:off x="4101033" y="3435815"/>
              <a:ext cx="670762" cy="135226"/>
            </a:xfrm>
            <a:prstGeom prst="parallelogram">
              <a:avLst>
                <a:gd name="adj" fmla="val 132657"/>
              </a:avLst>
            </a:prstGeom>
            <a:solidFill>
              <a:srgbClr val="008E00"/>
            </a:solidFill>
            <a:ln w="31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arallelogramma 146"/>
            <p:cNvSpPr/>
            <p:nvPr/>
          </p:nvSpPr>
          <p:spPr>
            <a:xfrm>
              <a:off x="2125074" y="3580440"/>
              <a:ext cx="3018737" cy="1381784"/>
            </a:xfrm>
            <a:prstGeom prst="parallelogram">
              <a:avLst>
                <a:gd name="adj" fmla="val 120200"/>
              </a:avLst>
            </a:prstGeom>
            <a:solidFill>
              <a:schemeClr val="bg2">
                <a:lumMod val="90000"/>
              </a:schemeClr>
            </a:solidFill>
            <a:ln w="3175">
              <a:solidFill>
                <a:schemeClr val="tx2">
                  <a:lumMod val="7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48" name="Parallelogramma 147"/>
            <p:cNvSpPr/>
            <p:nvPr/>
          </p:nvSpPr>
          <p:spPr>
            <a:xfrm>
              <a:off x="2134513" y="2797171"/>
              <a:ext cx="3018736" cy="1381785"/>
            </a:xfrm>
            <a:prstGeom prst="parallelogram">
              <a:avLst>
                <a:gd name="adj" fmla="val 120200"/>
              </a:avLst>
            </a:prstGeom>
            <a:solidFill>
              <a:schemeClr val="bg2">
                <a:lumMod val="90000"/>
              </a:schemeClr>
            </a:solidFill>
            <a:ln w="3175">
              <a:solidFill>
                <a:schemeClr val="tx2">
                  <a:lumMod val="7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cxnSp>
          <p:nvCxnSpPr>
            <p:cNvPr id="149" name="Connettore 1 148"/>
            <p:cNvCxnSpPr/>
            <p:nvPr/>
          </p:nvCxnSpPr>
          <p:spPr>
            <a:xfrm flipH="1">
              <a:off x="2433588"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Connettore 1 149"/>
            <p:cNvCxnSpPr/>
            <p:nvPr/>
          </p:nvCxnSpPr>
          <p:spPr>
            <a:xfrm flipH="1">
              <a:off x="2363413"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Connettore 1 150"/>
            <p:cNvCxnSpPr/>
            <p:nvPr/>
          </p:nvCxnSpPr>
          <p:spPr>
            <a:xfrm flipH="1">
              <a:off x="2298836"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Connettore 1 151"/>
            <p:cNvCxnSpPr/>
            <p:nvPr/>
          </p:nvCxnSpPr>
          <p:spPr>
            <a:xfrm flipH="1">
              <a:off x="2223063"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3" name="Rettangolo 152"/>
            <p:cNvSpPr/>
            <p:nvPr/>
          </p:nvSpPr>
          <p:spPr>
            <a:xfrm>
              <a:off x="2120901" y="3300996"/>
              <a:ext cx="1345480" cy="91329"/>
            </a:xfrm>
            <a:prstGeom prst="rect">
              <a:avLst/>
            </a:pr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54" name="Parallelogramma 153"/>
            <p:cNvSpPr/>
            <p:nvPr/>
          </p:nvSpPr>
          <p:spPr>
            <a:xfrm>
              <a:off x="2111409" y="1912457"/>
              <a:ext cx="3035491" cy="1381784"/>
            </a:xfrm>
            <a:prstGeom prst="parallelogram">
              <a:avLst>
                <a:gd name="adj" fmla="val 120200"/>
              </a:avLst>
            </a:prstGeom>
            <a:solidFill>
              <a:schemeClr val="bg2">
                <a:lumMod val="90000"/>
              </a:schemeClr>
            </a:solidFill>
            <a:ln w="3175">
              <a:solidFill>
                <a:schemeClr val="tx2">
                  <a:lumMod val="7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cxnSp>
          <p:nvCxnSpPr>
            <p:cNvPr id="155" name="Connettore 1 154"/>
            <p:cNvCxnSpPr/>
            <p:nvPr/>
          </p:nvCxnSpPr>
          <p:spPr>
            <a:xfrm>
              <a:off x="4294245" y="4178957"/>
              <a:ext cx="625823" cy="1149429"/>
            </a:xfrm>
            <a:prstGeom prst="line">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6" name="Rettangolo 155"/>
            <p:cNvSpPr/>
            <p:nvPr/>
          </p:nvSpPr>
          <p:spPr>
            <a:xfrm>
              <a:off x="2040496" y="2900171"/>
              <a:ext cx="74392" cy="2434085"/>
            </a:xfrm>
            <a:prstGeom prst="rect">
              <a:avLst/>
            </a:pr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58" name="Figura a mano libera 157"/>
            <p:cNvSpPr/>
            <p:nvPr/>
          </p:nvSpPr>
          <p:spPr>
            <a:xfrm rot="577256">
              <a:off x="2027150" y="2831300"/>
              <a:ext cx="197510" cy="95098"/>
            </a:xfrm>
            <a:custGeom>
              <a:avLst/>
              <a:gdLst>
                <a:gd name="connsiteX0" fmla="*/ 0 w 197510"/>
                <a:gd name="connsiteY0" fmla="*/ 80468 h 95098"/>
                <a:gd name="connsiteX1" fmla="*/ 87782 w 197510"/>
                <a:gd name="connsiteY1" fmla="*/ 95098 h 95098"/>
                <a:gd name="connsiteX2" fmla="*/ 197510 w 197510"/>
                <a:gd name="connsiteY2" fmla="*/ 0 h 95098"/>
                <a:gd name="connsiteX3" fmla="*/ 102413 w 197510"/>
                <a:gd name="connsiteY3" fmla="*/ 0 h 95098"/>
                <a:gd name="connsiteX4" fmla="*/ 0 w 197510"/>
                <a:gd name="connsiteY4" fmla="*/ 80468 h 95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10" h="95098">
                  <a:moveTo>
                    <a:pt x="0" y="80468"/>
                  </a:moveTo>
                  <a:lnTo>
                    <a:pt x="87782" y="95098"/>
                  </a:lnTo>
                  <a:lnTo>
                    <a:pt x="197510" y="0"/>
                  </a:lnTo>
                  <a:lnTo>
                    <a:pt x="102413" y="0"/>
                  </a:lnTo>
                  <a:lnTo>
                    <a:pt x="0" y="80468"/>
                  </a:lnTo>
                  <a:close/>
                </a:path>
              </a:pathLst>
            </a:cu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15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37696" y="1480212"/>
              <a:ext cx="261938" cy="2573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0" name="Rettangolo 159"/>
            <p:cNvSpPr/>
            <p:nvPr/>
          </p:nvSpPr>
          <p:spPr>
            <a:xfrm>
              <a:off x="2124779" y="4976973"/>
              <a:ext cx="1345480" cy="91329"/>
            </a:xfrm>
            <a:prstGeom prst="rect">
              <a:avLst/>
            </a:pr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62" name="CasellaDiTesto 161"/>
            <p:cNvSpPr txBox="1"/>
            <p:nvPr/>
          </p:nvSpPr>
          <p:spPr>
            <a:xfrm>
              <a:off x="1596921" y="2056991"/>
              <a:ext cx="1653236" cy="1041821"/>
            </a:xfrm>
            <a:prstGeom prst="rect">
              <a:avLst/>
            </a:prstGeom>
            <a:noFill/>
            <a:ln w="3175">
              <a:noFill/>
            </a:ln>
          </p:spPr>
          <p:txBody>
            <a:bodyPr wrap="square" lIns="329184" tIns="164592" rIns="329184" bIns="164592" rtlCol="0">
              <a:spAutoFit/>
            </a:bodyPr>
            <a:lstStyle/>
            <a:p>
              <a:r>
                <a:rPr lang="it-IT" sz="1200" i="1" dirty="0"/>
                <a:t>t</a:t>
              </a:r>
              <a:r>
                <a:rPr lang="it-IT" sz="1200" i="1" baseline="-25000" dirty="0"/>
                <a:t>1</a:t>
              </a:r>
              <a:endParaRPr lang="en-US" sz="1200" i="1" dirty="0"/>
            </a:p>
          </p:txBody>
        </p:sp>
        <p:cxnSp>
          <p:nvCxnSpPr>
            <p:cNvPr id="163" name="Connettore 1 162"/>
            <p:cNvCxnSpPr/>
            <p:nvPr/>
          </p:nvCxnSpPr>
          <p:spPr>
            <a:xfrm flipH="1">
              <a:off x="2169176"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Connettore 1 163"/>
            <p:cNvCxnSpPr/>
            <p:nvPr/>
          </p:nvCxnSpPr>
          <p:spPr>
            <a:xfrm flipH="1">
              <a:off x="2244949"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Connettore 1 164"/>
            <p:cNvCxnSpPr/>
            <p:nvPr/>
          </p:nvCxnSpPr>
          <p:spPr>
            <a:xfrm flipH="1">
              <a:off x="2379701"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Connettore 1 165"/>
            <p:cNvCxnSpPr/>
            <p:nvPr/>
          </p:nvCxnSpPr>
          <p:spPr>
            <a:xfrm flipH="1">
              <a:off x="2309526"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Connettore 1 166"/>
            <p:cNvCxnSpPr/>
            <p:nvPr/>
          </p:nvCxnSpPr>
          <p:spPr>
            <a:xfrm flipH="1">
              <a:off x="2449876"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Connettore 1 167"/>
            <p:cNvCxnSpPr/>
            <p:nvPr/>
          </p:nvCxnSpPr>
          <p:spPr>
            <a:xfrm>
              <a:off x="3920865" y="3488064"/>
              <a:ext cx="281386" cy="50034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9" name="Connettore 1 168"/>
            <p:cNvCxnSpPr/>
            <p:nvPr/>
          </p:nvCxnSpPr>
          <p:spPr>
            <a:xfrm>
              <a:off x="3530139" y="2766881"/>
              <a:ext cx="289014" cy="5079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0" name="Parallelogramma 169"/>
            <p:cNvSpPr/>
            <p:nvPr/>
          </p:nvSpPr>
          <p:spPr>
            <a:xfrm>
              <a:off x="2264514" y="4969180"/>
              <a:ext cx="670762" cy="135226"/>
            </a:xfrm>
            <a:prstGeom prst="parallelogram">
              <a:avLst>
                <a:gd name="adj" fmla="val 132657"/>
              </a:avLst>
            </a:prstGeom>
            <a:solidFill>
              <a:srgbClr val="008E00"/>
            </a:solidFill>
            <a:ln w="31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arallelogramma 170"/>
            <p:cNvSpPr/>
            <p:nvPr/>
          </p:nvSpPr>
          <p:spPr>
            <a:xfrm>
              <a:off x="4169796" y="2656205"/>
              <a:ext cx="670762" cy="135226"/>
            </a:xfrm>
            <a:prstGeom prst="parallelogram">
              <a:avLst>
                <a:gd name="adj" fmla="val 132657"/>
              </a:avLst>
            </a:prstGeom>
            <a:solidFill>
              <a:srgbClr val="008E00"/>
            </a:solidFill>
            <a:ln w="31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Connettore 1 172"/>
            <p:cNvCxnSpPr/>
            <p:nvPr/>
          </p:nvCxnSpPr>
          <p:spPr>
            <a:xfrm flipH="1">
              <a:off x="2530019"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Connettore 1 173"/>
            <p:cNvCxnSpPr/>
            <p:nvPr/>
          </p:nvCxnSpPr>
          <p:spPr>
            <a:xfrm flipH="1">
              <a:off x="2605792"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Connettore 1 174"/>
            <p:cNvCxnSpPr/>
            <p:nvPr/>
          </p:nvCxnSpPr>
          <p:spPr>
            <a:xfrm flipH="1">
              <a:off x="2670369" y="358679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Connettore 1 175"/>
            <p:cNvCxnSpPr/>
            <p:nvPr/>
          </p:nvCxnSpPr>
          <p:spPr>
            <a:xfrm flipH="1">
              <a:off x="2740544"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Connettore 1 176"/>
            <p:cNvCxnSpPr/>
            <p:nvPr/>
          </p:nvCxnSpPr>
          <p:spPr>
            <a:xfrm flipH="1">
              <a:off x="2810719"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Connettore 1 177"/>
            <p:cNvCxnSpPr/>
            <p:nvPr/>
          </p:nvCxnSpPr>
          <p:spPr>
            <a:xfrm flipH="1">
              <a:off x="2901282"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Connettore 1 178"/>
            <p:cNvCxnSpPr/>
            <p:nvPr/>
          </p:nvCxnSpPr>
          <p:spPr>
            <a:xfrm flipH="1">
              <a:off x="2977055"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Connettore 1 179"/>
            <p:cNvCxnSpPr/>
            <p:nvPr/>
          </p:nvCxnSpPr>
          <p:spPr>
            <a:xfrm flipH="1">
              <a:off x="3041632"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Connettore 1 180"/>
            <p:cNvCxnSpPr/>
            <p:nvPr/>
          </p:nvCxnSpPr>
          <p:spPr>
            <a:xfrm flipH="1">
              <a:off x="3111807"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Connettore 1 181"/>
            <p:cNvCxnSpPr/>
            <p:nvPr/>
          </p:nvCxnSpPr>
          <p:spPr>
            <a:xfrm flipH="1">
              <a:off x="3181982" y="3580440"/>
              <a:ext cx="1684198"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Connettore 1 182"/>
            <p:cNvCxnSpPr/>
            <p:nvPr/>
          </p:nvCxnSpPr>
          <p:spPr>
            <a:xfrm flipH="1">
              <a:off x="3291973" y="3580440"/>
              <a:ext cx="1684200"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Connettore 2 183"/>
            <p:cNvCxnSpPr/>
            <p:nvPr/>
          </p:nvCxnSpPr>
          <p:spPr>
            <a:xfrm flipV="1">
              <a:off x="4251352" y="3580440"/>
              <a:ext cx="447035" cy="374160"/>
            </a:xfrm>
            <a:prstGeom prst="straightConnector1">
              <a:avLst/>
            </a:prstGeom>
            <a:ln w="19050" cmpd="sng">
              <a:solidFill>
                <a:srgbClr val="0066FF"/>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5" name="Connettore 1 184"/>
            <p:cNvCxnSpPr/>
            <p:nvPr/>
          </p:nvCxnSpPr>
          <p:spPr>
            <a:xfrm flipH="1">
              <a:off x="2503763"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Connettore 1 185"/>
            <p:cNvCxnSpPr/>
            <p:nvPr/>
          </p:nvCxnSpPr>
          <p:spPr>
            <a:xfrm flipH="1">
              <a:off x="2583907"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Connettore 1 186"/>
            <p:cNvCxnSpPr/>
            <p:nvPr/>
          </p:nvCxnSpPr>
          <p:spPr>
            <a:xfrm flipH="1">
              <a:off x="2659680"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Connettore 1 187"/>
            <p:cNvCxnSpPr/>
            <p:nvPr/>
          </p:nvCxnSpPr>
          <p:spPr>
            <a:xfrm flipH="1">
              <a:off x="2724257"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Connettore 1 188"/>
            <p:cNvCxnSpPr/>
            <p:nvPr/>
          </p:nvCxnSpPr>
          <p:spPr>
            <a:xfrm flipH="1">
              <a:off x="2794432"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onnettore 1 189"/>
            <p:cNvCxnSpPr/>
            <p:nvPr/>
          </p:nvCxnSpPr>
          <p:spPr>
            <a:xfrm flipH="1">
              <a:off x="2864607"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onnettore 1 190"/>
            <p:cNvCxnSpPr/>
            <p:nvPr/>
          </p:nvCxnSpPr>
          <p:spPr>
            <a:xfrm flipH="1">
              <a:off x="2955168"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Connettore 1 191"/>
            <p:cNvCxnSpPr/>
            <p:nvPr/>
          </p:nvCxnSpPr>
          <p:spPr>
            <a:xfrm flipH="1">
              <a:off x="3030941"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Connettore 1 192"/>
            <p:cNvCxnSpPr/>
            <p:nvPr/>
          </p:nvCxnSpPr>
          <p:spPr>
            <a:xfrm flipH="1">
              <a:off x="3095518"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Connettore 1 193"/>
            <p:cNvCxnSpPr/>
            <p:nvPr/>
          </p:nvCxnSpPr>
          <p:spPr>
            <a:xfrm flipH="1">
              <a:off x="3165693"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Connettore 1 194"/>
            <p:cNvCxnSpPr/>
            <p:nvPr/>
          </p:nvCxnSpPr>
          <p:spPr>
            <a:xfrm flipH="1">
              <a:off x="3235868" y="2797172"/>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Connettore 1 195"/>
            <p:cNvCxnSpPr/>
            <p:nvPr/>
          </p:nvCxnSpPr>
          <p:spPr>
            <a:xfrm flipH="1">
              <a:off x="3345863" y="2797172"/>
              <a:ext cx="1684200"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Connettore 1 196"/>
            <p:cNvCxnSpPr/>
            <p:nvPr/>
          </p:nvCxnSpPr>
          <p:spPr>
            <a:xfrm flipH="1">
              <a:off x="2206310"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Connettore 1 197"/>
            <p:cNvCxnSpPr/>
            <p:nvPr/>
          </p:nvCxnSpPr>
          <p:spPr>
            <a:xfrm flipH="1">
              <a:off x="2282083"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Connettore 1 198"/>
            <p:cNvCxnSpPr/>
            <p:nvPr/>
          </p:nvCxnSpPr>
          <p:spPr>
            <a:xfrm flipH="1">
              <a:off x="2346660"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Connettore 1 199"/>
            <p:cNvCxnSpPr/>
            <p:nvPr/>
          </p:nvCxnSpPr>
          <p:spPr>
            <a:xfrm flipH="1">
              <a:off x="2416835"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Connettore 1 200"/>
            <p:cNvCxnSpPr/>
            <p:nvPr/>
          </p:nvCxnSpPr>
          <p:spPr>
            <a:xfrm flipH="1">
              <a:off x="2487010"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Connettore 1 201"/>
            <p:cNvCxnSpPr/>
            <p:nvPr/>
          </p:nvCxnSpPr>
          <p:spPr>
            <a:xfrm flipH="1">
              <a:off x="2567152" y="1912457"/>
              <a:ext cx="1684200"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Connettore 1 202"/>
            <p:cNvCxnSpPr/>
            <p:nvPr/>
          </p:nvCxnSpPr>
          <p:spPr>
            <a:xfrm flipH="1">
              <a:off x="2642925" y="1912457"/>
              <a:ext cx="1684200"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Connettore 1 203"/>
            <p:cNvCxnSpPr/>
            <p:nvPr/>
          </p:nvCxnSpPr>
          <p:spPr>
            <a:xfrm flipH="1">
              <a:off x="2707503" y="1912457"/>
              <a:ext cx="1684200"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Connettore 1 204"/>
            <p:cNvCxnSpPr/>
            <p:nvPr/>
          </p:nvCxnSpPr>
          <p:spPr>
            <a:xfrm flipH="1">
              <a:off x="2777677" y="1912457"/>
              <a:ext cx="1684200"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Connettore 1 205"/>
            <p:cNvCxnSpPr/>
            <p:nvPr/>
          </p:nvCxnSpPr>
          <p:spPr>
            <a:xfrm flipH="1">
              <a:off x="2847854" y="1912457"/>
              <a:ext cx="1684200"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Connettore 1 206"/>
            <p:cNvCxnSpPr/>
            <p:nvPr/>
          </p:nvCxnSpPr>
          <p:spPr>
            <a:xfrm>
              <a:off x="2777677" y="1371549"/>
              <a:ext cx="625823" cy="114942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8" name="Ovale 207"/>
            <p:cNvSpPr/>
            <p:nvPr/>
          </p:nvSpPr>
          <p:spPr>
            <a:xfrm>
              <a:off x="3372118" y="2511622"/>
              <a:ext cx="70175" cy="67613"/>
            </a:xfrm>
            <a:prstGeom prst="ellipse">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e 208"/>
            <p:cNvSpPr/>
            <p:nvPr/>
          </p:nvSpPr>
          <p:spPr>
            <a:xfrm>
              <a:off x="3820333" y="3274817"/>
              <a:ext cx="70175" cy="6761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e 209"/>
            <p:cNvSpPr/>
            <p:nvPr/>
          </p:nvSpPr>
          <p:spPr>
            <a:xfrm>
              <a:off x="4191939" y="3954600"/>
              <a:ext cx="44556" cy="67613"/>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Connettore 2 210"/>
            <p:cNvCxnSpPr>
              <a:stCxn id="208" idx="7"/>
            </p:cNvCxnSpPr>
            <p:nvPr/>
          </p:nvCxnSpPr>
          <p:spPr>
            <a:xfrm flipV="1">
              <a:off x="3432017" y="1912457"/>
              <a:ext cx="782200" cy="609067"/>
            </a:xfrm>
            <a:prstGeom prst="straightConnector1">
              <a:avLst/>
            </a:prstGeom>
            <a:ln w="22225" cmpd="sng">
              <a:solidFill>
                <a:srgbClr val="0066FF"/>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2" name="Connettore 2 211"/>
            <p:cNvCxnSpPr/>
            <p:nvPr/>
          </p:nvCxnSpPr>
          <p:spPr>
            <a:xfrm flipV="1">
              <a:off x="3873042" y="2797174"/>
              <a:ext cx="626401" cy="481674"/>
            </a:xfrm>
            <a:prstGeom prst="straightConnector1">
              <a:avLst/>
            </a:prstGeom>
            <a:ln w="19050" cmpd="sng">
              <a:solidFill>
                <a:srgbClr val="0066FF"/>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3" name="Connettore 2 212"/>
            <p:cNvCxnSpPr/>
            <p:nvPr/>
          </p:nvCxnSpPr>
          <p:spPr>
            <a:xfrm flipV="1">
              <a:off x="2717759" y="3308625"/>
              <a:ext cx="1104891" cy="890970"/>
            </a:xfrm>
            <a:prstGeom prst="straightConnector1">
              <a:avLst/>
            </a:prstGeom>
            <a:ln w="19050" cmpd="sng">
              <a:solidFill>
                <a:srgbClr val="0066FF"/>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4" name="Connettore 2 213"/>
            <p:cNvCxnSpPr/>
            <p:nvPr/>
          </p:nvCxnSpPr>
          <p:spPr>
            <a:xfrm flipV="1">
              <a:off x="2449874" y="2575577"/>
              <a:ext cx="914448" cy="733047"/>
            </a:xfrm>
            <a:prstGeom prst="straightConnector1">
              <a:avLst/>
            </a:prstGeom>
            <a:ln w="19050" cmpd="sng">
              <a:solidFill>
                <a:srgbClr val="0066FF"/>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5" name="Connettore 2 214"/>
            <p:cNvCxnSpPr/>
            <p:nvPr/>
          </p:nvCxnSpPr>
          <p:spPr>
            <a:xfrm flipV="1">
              <a:off x="2935276" y="3988406"/>
              <a:ext cx="1252686" cy="991372"/>
            </a:xfrm>
            <a:prstGeom prst="straightConnector1">
              <a:avLst/>
            </a:prstGeom>
            <a:ln w="19050" cmpd="sng">
              <a:solidFill>
                <a:srgbClr val="0066FF"/>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6" name="Connettore 1 215"/>
            <p:cNvCxnSpPr/>
            <p:nvPr/>
          </p:nvCxnSpPr>
          <p:spPr>
            <a:xfrm flipH="1">
              <a:off x="2938416"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Connettore 1 216"/>
            <p:cNvCxnSpPr/>
            <p:nvPr/>
          </p:nvCxnSpPr>
          <p:spPr>
            <a:xfrm flipH="1">
              <a:off x="3014189"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Connettore 1 217"/>
            <p:cNvCxnSpPr/>
            <p:nvPr/>
          </p:nvCxnSpPr>
          <p:spPr>
            <a:xfrm flipH="1">
              <a:off x="3078766"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Connettore 1 218"/>
            <p:cNvCxnSpPr/>
            <p:nvPr/>
          </p:nvCxnSpPr>
          <p:spPr>
            <a:xfrm flipH="1">
              <a:off x="3148941"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Connettore 1 219"/>
            <p:cNvCxnSpPr/>
            <p:nvPr/>
          </p:nvCxnSpPr>
          <p:spPr>
            <a:xfrm flipH="1">
              <a:off x="3219116" y="1912457"/>
              <a:ext cx="1684199"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Connettore 1 220"/>
            <p:cNvCxnSpPr/>
            <p:nvPr/>
          </p:nvCxnSpPr>
          <p:spPr>
            <a:xfrm flipH="1">
              <a:off x="3329108" y="1912457"/>
              <a:ext cx="1684200" cy="138178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Connettore 2 221"/>
            <p:cNvCxnSpPr/>
            <p:nvPr/>
          </p:nvCxnSpPr>
          <p:spPr>
            <a:xfrm flipV="1">
              <a:off x="1434384" y="3052161"/>
              <a:ext cx="377597" cy="304534"/>
            </a:xfrm>
            <a:prstGeom prst="straightConnector1">
              <a:avLst/>
            </a:prstGeom>
            <a:ln w="3175">
              <a:solidFill>
                <a:schemeClr val="accent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3" name="Connettore 2 222"/>
            <p:cNvCxnSpPr/>
            <p:nvPr/>
          </p:nvCxnSpPr>
          <p:spPr>
            <a:xfrm flipV="1">
              <a:off x="1437255" y="3337479"/>
              <a:ext cx="431019" cy="9902"/>
            </a:xfrm>
            <a:prstGeom prst="straightConnector1">
              <a:avLst/>
            </a:prstGeom>
            <a:ln w="3175">
              <a:solidFill>
                <a:schemeClr val="accent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4" name="Connettore 2 223"/>
            <p:cNvCxnSpPr/>
            <p:nvPr/>
          </p:nvCxnSpPr>
          <p:spPr>
            <a:xfrm flipV="1">
              <a:off x="2900660" y="1912456"/>
              <a:ext cx="718497" cy="599166"/>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25" name="Connettore 2 224"/>
            <p:cNvCxnSpPr/>
            <p:nvPr/>
          </p:nvCxnSpPr>
          <p:spPr>
            <a:xfrm flipH="1">
              <a:off x="2223063" y="2545429"/>
              <a:ext cx="641546" cy="540604"/>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226" name="CasellaDiTesto 225"/>
            <p:cNvSpPr txBox="1"/>
            <p:nvPr/>
          </p:nvSpPr>
          <p:spPr>
            <a:xfrm>
              <a:off x="2949568" y="1533124"/>
              <a:ext cx="762800" cy="558118"/>
            </a:xfrm>
            <a:prstGeom prst="rect">
              <a:avLst/>
            </a:prstGeom>
            <a:noFill/>
            <a:ln w="3175">
              <a:noFill/>
            </a:ln>
          </p:spPr>
          <p:txBody>
            <a:bodyPr wrap="square" rtlCol="0">
              <a:spAutoFit/>
            </a:bodyPr>
            <a:lstStyle/>
            <a:p>
              <a:r>
                <a:rPr lang="it-IT" sz="1200" i="1" dirty="0"/>
                <a:t>t</a:t>
              </a:r>
              <a:r>
                <a:rPr lang="it-IT" sz="1200" i="1" baseline="-25000" dirty="0"/>
                <a:t>2</a:t>
              </a:r>
              <a:endParaRPr lang="en-US" sz="1200" i="1" dirty="0"/>
            </a:p>
          </p:txBody>
        </p:sp>
        <p:sp>
          <p:nvSpPr>
            <p:cNvPr id="227" name="CasellaDiTesto 226"/>
            <p:cNvSpPr txBox="1"/>
            <p:nvPr/>
          </p:nvSpPr>
          <p:spPr>
            <a:xfrm>
              <a:off x="1296333" y="3320947"/>
              <a:ext cx="350408" cy="473555"/>
            </a:xfrm>
            <a:prstGeom prst="rect">
              <a:avLst/>
            </a:prstGeom>
            <a:noFill/>
            <a:ln w="3175">
              <a:noFill/>
            </a:ln>
          </p:spPr>
          <p:txBody>
            <a:bodyPr wrap="square" rtlCol="0">
              <a:spAutoFit/>
            </a:bodyPr>
            <a:lstStyle>
              <a:defPPr>
                <a:defRPr lang="en-US"/>
              </a:defPPr>
              <a:lvl1pPr>
                <a:defRPr b="1" i="1">
                  <a:solidFill>
                    <a:schemeClr val="accent1">
                      <a:lumMod val="75000"/>
                    </a:schemeClr>
                  </a:solidFill>
                  <a:latin typeface="LubalinGraph" pitchFamily="18" charset="0"/>
                </a:defRPr>
              </a:lvl1pPr>
            </a:lstStyle>
            <a:p>
              <a:r>
                <a:rPr lang="it-IT" sz="1200" dirty="0" smtClean="0"/>
                <a:t>y</a:t>
              </a:r>
              <a:endParaRPr lang="en-US" sz="1200" dirty="0"/>
            </a:p>
          </p:txBody>
        </p:sp>
        <p:sp>
          <p:nvSpPr>
            <p:cNvPr id="228" name="CasellaDiTesto 227"/>
            <p:cNvSpPr txBox="1"/>
            <p:nvPr/>
          </p:nvSpPr>
          <p:spPr>
            <a:xfrm>
              <a:off x="1146038" y="2523057"/>
              <a:ext cx="350408" cy="473555"/>
            </a:xfrm>
            <a:prstGeom prst="rect">
              <a:avLst/>
            </a:prstGeom>
            <a:noFill/>
            <a:ln w="3175">
              <a:noFill/>
            </a:ln>
          </p:spPr>
          <p:txBody>
            <a:bodyPr wrap="square" rtlCol="0">
              <a:spAutoFit/>
            </a:bodyPr>
            <a:lstStyle/>
            <a:p>
              <a:r>
                <a:rPr lang="it-IT" sz="1200" b="1" i="1" dirty="0" smtClean="0">
                  <a:solidFill>
                    <a:schemeClr val="accent1">
                      <a:lumMod val="75000"/>
                    </a:schemeClr>
                  </a:solidFill>
                  <a:latin typeface="LubalinGraph" pitchFamily="18" charset="0"/>
                </a:rPr>
                <a:t>x</a:t>
              </a:r>
              <a:endParaRPr lang="en-US" sz="1200" b="1" i="1" dirty="0">
                <a:solidFill>
                  <a:schemeClr val="accent1">
                    <a:lumMod val="75000"/>
                  </a:schemeClr>
                </a:solidFill>
                <a:latin typeface="LubalinGraph" pitchFamily="18" charset="0"/>
              </a:endParaRPr>
            </a:p>
          </p:txBody>
        </p:sp>
        <p:sp>
          <p:nvSpPr>
            <p:cNvPr id="229" name="Figura a mano libera 228"/>
            <p:cNvSpPr/>
            <p:nvPr/>
          </p:nvSpPr>
          <p:spPr>
            <a:xfrm>
              <a:off x="3466381" y="1912947"/>
              <a:ext cx="1680519" cy="1479378"/>
            </a:xfrm>
            <a:custGeom>
              <a:avLst/>
              <a:gdLst>
                <a:gd name="connsiteX0" fmla="*/ 1638066 w 1643676"/>
                <a:gd name="connsiteY0" fmla="*/ 0 h 1480992"/>
                <a:gd name="connsiteX1" fmla="*/ 1643676 w 1643676"/>
                <a:gd name="connsiteY1" fmla="*/ 100977 h 1480992"/>
                <a:gd name="connsiteX2" fmla="*/ 0 w 1643676"/>
                <a:gd name="connsiteY2" fmla="*/ 1480992 h 1480992"/>
                <a:gd name="connsiteX3" fmla="*/ 5610 w 1643676"/>
                <a:gd name="connsiteY3" fmla="*/ 1391235 h 1480992"/>
                <a:gd name="connsiteX4" fmla="*/ 1638066 w 1643676"/>
                <a:gd name="connsiteY4" fmla="*/ 0 h 148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676" h="1480992">
                  <a:moveTo>
                    <a:pt x="1638066" y="0"/>
                  </a:moveTo>
                  <a:lnTo>
                    <a:pt x="1643676" y="100977"/>
                  </a:lnTo>
                  <a:lnTo>
                    <a:pt x="0" y="1480992"/>
                  </a:lnTo>
                  <a:lnTo>
                    <a:pt x="5610" y="1391235"/>
                  </a:lnTo>
                  <a:lnTo>
                    <a:pt x="1638066" y="0"/>
                  </a:lnTo>
                  <a:close/>
                </a:path>
              </a:pathLst>
            </a:cu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30" name="Figura a mano libera 229"/>
            <p:cNvSpPr/>
            <p:nvPr/>
          </p:nvSpPr>
          <p:spPr>
            <a:xfrm>
              <a:off x="3464355" y="3580485"/>
              <a:ext cx="1680519" cy="1479378"/>
            </a:xfrm>
            <a:custGeom>
              <a:avLst/>
              <a:gdLst>
                <a:gd name="connsiteX0" fmla="*/ 1638066 w 1643676"/>
                <a:gd name="connsiteY0" fmla="*/ 0 h 1480992"/>
                <a:gd name="connsiteX1" fmla="*/ 1643676 w 1643676"/>
                <a:gd name="connsiteY1" fmla="*/ 100977 h 1480992"/>
                <a:gd name="connsiteX2" fmla="*/ 0 w 1643676"/>
                <a:gd name="connsiteY2" fmla="*/ 1480992 h 1480992"/>
                <a:gd name="connsiteX3" fmla="*/ 5610 w 1643676"/>
                <a:gd name="connsiteY3" fmla="*/ 1391235 h 1480992"/>
                <a:gd name="connsiteX4" fmla="*/ 1638066 w 1643676"/>
                <a:gd name="connsiteY4" fmla="*/ 0 h 148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676" h="1480992">
                  <a:moveTo>
                    <a:pt x="1638066" y="0"/>
                  </a:moveTo>
                  <a:lnTo>
                    <a:pt x="1643676" y="100977"/>
                  </a:lnTo>
                  <a:lnTo>
                    <a:pt x="0" y="1480992"/>
                  </a:lnTo>
                  <a:lnTo>
                    <a:pt x="5610" y="1391235"/>
                  </a:lnTo>
                  <a:lnTo>
                    <a:pt x="1638066" y="0"/>
                  </a:lnTo>
                  <a:close/>
                </a:path>
              </a:pathLst>
            </a:cu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31" name="Figura a mano libera 230"/>
            <p:cNvSpPr/>
            <p:nvPr/>
          </p:nvSpPr>
          <p:spPr>
            <a:xfrm>
              <a:off x="3466380" y="2794265"/>
              <a:ext cx="1680519" cy="1479378"/>
            </a:xfrm>
            <a:custGeom>
              <a:avLst/>
              <a:gdLst>
                <a:gd name="connsiteX0" fmla="*/ 1638066 w 1643676"/>
                <a:gd name="connsiteY0" fmla="*/ 0 h 1480992"/>
                <a:gd name="connsiteX1" fmla="*/ 1643676 w 1643676"/>
                <a:gd name="connsiteY1" fmla="*/ 100977 h 1480992"/>
                <a:gd name="connsiteX2" fmla="*/ 0 w 1643676"/>
                <a:gd name="connsiteY2" fmla="*/ 1480992 h 1480992"/>
                <a:gd name="connsiteX3" fmla="*/ 5610 w 1643676"/>
                <a:gd name="connsiteY3" fmla="*/ 1391235 h 1480992"/>
                <a:gd name="connsiteX4" fmla="*/ 1638066 w 1643676"/>
                <a:gd name="connsiteY4" fmla="*/ 0 h 148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676" h="1480992">
                  <a:moveTo>
                    <a:pt x="1638066" y="0"/>
                  </a:moveTo>
                  <a:lnTo>
                    <a:pt x="1643676" y="100977"/>
                  </a:lnTo>
                  <a:lnTo>
                    <a:pt x="0" y="1480992"/>
                  </a:lnTo>
                  <a:lnTo>
                    <a:pt x="5610" y="1391235"/>
                  </a:lnTo>
                  <a:lnTo>
                    <a:pt x="1638066" y="0"/>
                  </a:lnTo>
                  <a:close/>
                </a:path>
              </a:pathLst>
            </a:cu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32" name="Parallelogramma 231"/>
            <p:cNvSpPr/>
            <p:nvPr/>
          </p:nvSpPr>
          <p:spPr>
            <a:xfrm>
              <a:off x="2324299" y="4178956"/>
              <a:ext cx="670762" cy="135226"/>
            </a:xfrm>
            <a:prstGeom prst="parallelogram">
              <a:avLst>
                <a:gd name="adj" fmla="val 132657"/>
              </a:avLst>
            </a:prstGeom>
            <a:solidFill>
              <a:srgbClr val="008E00"/>
            </a:solidFill>
            <a:ln w="31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arallelogramma 232"/>
            <p:cNvSpPr/>
            <p:nvPr/>
          </p:nvSpPr>
          <p:spPr>
            <a:xfrm>
              <a:off x="2363798" y="3301206"/>
              <a:ext cx="670762" cy="135226"/>
            </a:xfrm>
            <a:prstGeom prst="parallelogram">
              <a:avLst>
                <a:gd name="adj" fmla="val 132657"/>
              </a:avLst>
            </a:prstGeom>
            <a:solidFill>
              <a:srgbClr val="008E00"/>
            </a:solidFill>
            <a:ln w="31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84645" y="1522038"/>
              <a:ext cx="261937" cy="2573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72048" y="2837106"/>
              <a:ext cx="261938" cy="2573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7" name="Figura a mano libera 156"/>
            <p:cNvSpPr/>
            <p:nvPr/>
          </p:nvSpPr>
          <p:spPr>
            <a:xfrm>
              <a:off x="2083305" y="2857457"/>
              <a:ext cx="112537" cy="2476262"/>
            </a:xfrm>
            <a:custGeom>
              <a:avLst/>
              <a:gdLst>
                <a:gd name="connsiteX0" fmla="*/ 0 w 77638"/>
                <a:gd name="connsiteY0" fmla="*/ 60385 h 2527540"/>
                <a:gd name="connsiteX1" fmla="*/ 8626 w 77638"/>
                <a:gd name="connsiteY1" fmla="*/ 2527540 h 2527540"/>
                <a:gd name="connsiteX2" fmla="*/ 77638 w 77638"/>
                <a:gd name="connsiteY2" fmla="*/ 2432649 h 2527540"/>
                <a:gd name="connsiteX3" fmla="*/ 69011 w 77638"/>
                <a:gd name="connsiteY3" fmla="*/ 0 h 2527540"/>
                <a:gd name="connsiteX4" fmla="*/ 0 w 77638"/>
                <a:gd name="connsiteY4" fmla="*/ 60385 h 252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38" h="2527540">
                  <a:moveTo>
                    <a:pt x="0" y="60385"/>
                  </a:moveTo>
                  <a:cubicBezTo>
                    <a:pt x="2875" y="882770"/>
                    <a:pt x="5751" y="1705155"/>
                    <a:pt x="8626" y="2527540"/>
                  </a:cubicBezTo>
                  <a:lnTo>
                    <a:pt x="77638" y="2432649"/>
                  </a:lnTo>
                  <a:cubicBezTo>
                    <a:pt x="74762" y="1621766"/>
                    <a:pt x="71887" y="810883"/>
                    <a:pt x="69011" y="0"/>
                  </a:cubicBezTo>
                  <a:lnTo>
                    <a:pt x="0" y="60385"/>
                  </a:lnTo>
                  <a:close/>
                </a:path>
              </a:pathLst>
            </a:cu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72" name="Parallelogramma 171"/>
            <p:cNvSpPr/>
            <p:nvPr/>
          </p:nvSpPr>
          <p:spPr>
            <a:xfrm>
              <a:off x="4101033" y="1800055"/>
              <a:ext cx="670762" cy="135226"/>
            </a:xfrm>
            <a:prstGeom prst="parallelogram">
              <a:avLst>
                <a:gd name="adj" fmla="val 132657"/>
              </a:avLst>
            </a:prstGeom>
            <a:solidFill>
              <a:srgbClr val="008E00"/>
            </a:solidFill>
            <a:ln w="31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ttangolo 235"/>
          <p:cNvSpPr/>
          <p:nvPr/>
        </p:nvSpPr>
        <p:spPr>
          <a:xfrm>
            <a:off x="1071538" y="2571744"/>
            <a:ext cx="735811" cy="45719"/>
          </a:xfrm>
          <a:prstGeom prst="rect">
            <a:avLst/>
          </a:prstGeom>
          <a:solidFill>
            <a:schemeClr val="bg2">
              <a:lumMod val="90000"/>
            </a:schemeClr>
          </a:solidFill>
          <a:ln w="3175">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37" name="Parallelogramma 236"/>
          <p:cNvSpPr/>
          <p:nvPr/>
        </p:nvSpPr>
        <p:spPr>
          <a:xfrm>
            <a:off x="1142976" y="2571744"/>
            <a:ext cx="409001" cy="79098"/>
          </a:xfrm>
          <a:prstGeom prst="parallelogram">
            <a:avLst>
              <a:gd name="adj" fmla="val 132657"/>
            </a:avLst>
          </a:prstGeom>
          <a:solidFill>
            <a:srgbClr val="008E00"/>
          </a:solidFill>
          <a:ln w="31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asellaDiTesto 241"/>
          <p:cNvSpPr txBox="1"/>
          <p:nvPr/>
        </p:nvSpPr>
        <p:spPr>
          <a:xfrm>
            <a:off x="357158" y="5072074"/>
            <a:ext cx="3500462" cy="769441"/>
          </a:xfrm>
          <a:prstGeom prst="rect">
            <a:avLst/>
          </a:prstGeom>
          <a:noFill/>
        </p:spPr>
        <p:txBody>
          <a:bodyPr wrap="square" rtlCol="0">
            <a:spAutoFit/>
          </a:bodyPr>
          <a:lstStyle/>
          <a:p>
            <a:r>
              <a:rPr lang="en-US" sz="1600" cap="small" dirty="0" err="1" smtClean="0">
                <a:solidFill>
                  <a:schemeClr val="bg2">
                    <a:lumMod val="25000"/>
                  </a:schemeClr>
                </a:solidFill>
              </a:rPr>
              <a:t>Risoluzione</a:t>
            </a:r>
            <a:r>
              <a:rPr lang="en-US" sz="1600" cap="small" dirty="0" smtClean="0">
                <a:solidFill>
                  <a:schemeClr val="accent5">
                    <a:lumMod val="75000"/>
                  </a:schemeClr>
                </a:solidFill>
              </a:rPr>
              <a:t> TDC 100 </a:t>
            </a:r>
            <a:r>
              <a:rPr lang="en-US" sz="1600" cap="small" dirty="0" err="1" smtClean="0">
                <a:solidFill>
                  <a:schemeClr val="accent5">
                    <a:lumMod val="75000"/>
                  </a:schemeClr>
                </a:solidFill>
              </a:rPr>
              <a:t>ps</a:t>
            </a:r>
            <a:r>
              <a:rPr lang="en-US" sz="1600" cap="small" dirty="0" smtClean="0">
                <a:solidFill>
                  <a:schemeClr val="accent5">
                    <a:lumMod val="75000"/>
                  </a:schemeClr>
                </a:solidFill>
              </a:rPr>
              <a:t/>
            </a:r>
            <a:br>
              <a:rPr lang="en-US" sz="1600" cap="small" dirty="0" smtClean="0">
                <a:solidFill>
                  <a:schemeClr val="accent5">
                    <a:lumMod val="75000"/>
                  </a:schemeClr>
                </a:solidFill>
              </a:rPr>
            </a:br>
            <a:r>
              <a:rPr lang="en-US" sz="1200" cap="small" dirty="0" err="1" smtClean="0">
                <a:solidFill>
                  <a:schemeClr val="bg2">
                    <a:lumMod val="25000"/>
                  </a:schemeClr>
                </a:solidFill>
              </a:rPr>
              <a:t>permette</a:t>
            </a:r>
            <a:r>
              <a:rPr lang="en-US" sz="1200" cap="small" dirty="0" smtClean="0">
                <a:solidFill>
                  <a:schemeClr val="bg2">
                    <a:lumMod val="25000"/>
                  </a:schemeClr>
                </a:solidFill>
              </a:rPr>
              <a:t> </a:t>
            </a:r>
            <a:r>
              <a:rPr lang="en-US" sz="1200" cap="small" dirty="0" err="1" smtClean="0">
                <a:solidFill>
                  <a:schemeClr val="bg2">
                    <a:lumMod val="25000"/>
                  </a:schemeClr>
                </a:solidFill>
              </a:rPr>
              <a:t>di</a:t>
            </a:r>
            <a:r>
              <a:rPr lang="en-US" sz="1200" cap="small" dirty="0" smtClean="0">
                <a:solidFill>
                  <a:schemeClr val="bg2">
                    <a:lumMod val="25000"/>
                  </a:schemeClr>
                </a:solidFill>
              </a:rPr>
              <a:t> </a:t>
            </a:r>
            <a:r>
              <a:rPr lang="en-US" sz="1200" cap="small" dirty="0" err="1" smtClean="0">
                <a:solidFill>
                  <a:schemeClr val="bg2">
                    <a:lumMod val="25000"/>
                  </a:schemeClr>
                </a:solidFill>
              </a:rPr>
              <a:t>ricostruire</a:t>
            </a:r>
            <a:r>
              <a:rPr lang="en-US" sz="1200" cap="small" dirty="0" smtClean="0">
                <a:solidFill>
                  <a:schemeClr val="bg2">
                    <a:lumMod val="25000"/>
                  </a:schemeClr>
                </a:solidFill>
              </a:rPr>
              <a:t> </a:t>
            </a:r>
            <a:r>
              <a:rPr lang="en-US" sz="1200" cap="small" dirty="0" err="1" smtClean="0">
                <a:solidFill>
                  <a:schemeClr val="bg2">
                    <a:lumMod val="25000"/>
                  </a:schemeClr>
                </a:solidFill>
              </a:rPr>
              <a:t>il</a:t>
            </a:r>
            <a:r>
              <a:rPr lang="en-US" sz="1200" cap="small" dirty="0" smtClean="0">
                <a:solidFill>
                  <a:schemeClr val="bg2">
                    <a:lumMod val="25000"/>
                  </a:schemeClr>
                </a:solidFill>
              </a:rPr>
              <a:t> </a:t>
            </a:r>
            <a:r>
              <a:rPr lang="en-US" sz="1200" cap="small" dirty="0" err="1" smtClean="0">
                <a:solidFill>
                  <a:schemeClr val="bg2">
                    <a:lumMod val="25000"/>
                  </a:schemeClr>
                </a:solidFill>
              </a:rPr>
              <a:t>punto</a:t>
            </a:r>
            <a:r>
              <a:rPr lang="en-US" sz="1200" cap="small" dirty="0" smtClean="0">
                <a:solidFill>
                  <a:schemeClr val="bg2">
                    <a:lumMod val="25000"/>
                  </a:schemeClr>
                </a:solidFill>
              </a:rPr>
              <a:t> </a:t>
            </a:r>
            <a:r>
              <a:rPr lang="en-US" sz="1200" cap="small" dirty="0" err="1" smtClean="0">
                <a:solidFill>
                  <a:schemeClr val="bg2">
                    <a:lumMod val="25000"/>
                  </a:schemeClr>
                </a:solidFill>
              </a:rPr>
              <a:t>d’impatto</a:t>
            </a:r>
            <a:r>
              <a:rPr lang="en-US" sz="1200" cap="small" dirty="0" smtClean="0">
                <a:solidFill>
                  <a:schemeClr val="bg2">
                    <a:lumMod val="25000"/>
                  </a:schemeClr>
                </a:solidFill>
              </a:rPr>
              <a:t> con </a:t>
            </a:r>
            <a:r>
              <a:rPr lang="en-US" sz="1600" cap="small" dirty="0" err="1" smtClean="0">
                <a:solidFill>
                  <a:schemeClr val="bg2">
                    <a:lumMod val="25000"/>
                  </a:schemeClr>
                </a:solidFill>
              </a:rPr>
              <a:t>precisione</a:t>
            </a:r>
            <a:r>
              <a:rPr lang="en-US" sz="1600" cap="small" dirty="0" smtClean="0">
                <a:solidFill>
                  <a:schemeClr val="bg2">
                    <a:lumMod val="25000"/>
                  </a:schemeClr>
                </a:solidFill>
              </a:rPr>
              <a:t> </a:t>
            </a:r>
            <a:r>
              <a:rPr lang="en-US" sz="1600" cap="small" dirty="0" err="1" smtClean="0">
                <a:solidFill>
                  <a:schemeClr val="bg2">
                    <a:lumMod val="25000"/>
                  </a:schemeClr>
                </a:solidFill>
              </a:rPr>
              <a:t>di</a:t>
            </a:r>
            <a:r>
              <a:rPr lang="en-US" sz="1600" cap="small" dirty="0" smtClean="0">
                <a:solidFill>
                  <a:schemeClr val="bg2">
                    <a:lumMod val="25000"/>
                  </a:schemeClr>
                </a:solidFill>
              </a:rPr>
              <a:t> </a:t>
            </a:r>
            <a:r>
              <a:rPr lang="it-IT" altLang="it-IT" sz="1400" cap="small" dirty="0" smtClean="0">
                <a:solidFill>
                  <a:schemeClr val="bg2">
                    <a:lumMod val="25000"/>
                  </a:schemeClr>
                </a:solidFill>
                <a:ea typeface="Verdana" panose="020B0604030504040204" pitchFamily="34" charset="0"/>
                <a:cs typeface="Arial" panose="020B0604020202020204" pitchFamily="34" charset="0"/>
                <a:sym typeface="Symbol"/>
              </a:rPr>
              <a:t> </a:t>
            </a:r>
            <a:r>
              <a:rPr lang="en-US" sz="1400" cap="small" dirty="0" smtClean="0">
                <a:solidFill>
                  <a:schemeClr val="accent5">
                    <a:lumMod val="75000"/>
                  </a:schemeClr>
                </a:solidFill>
              </a:rPr>
              <a:t>1 cm</a:t>
            </a:r>
            <a:endParaRPr lang="en-US" sz="1600" cap="small" dirty="0">
              <a:solidFill>
                <a:schemeClr val="bg2">
                  <a:lumMod val="25000"/>
                </a:schemeClr>
              </a:solidFill>
            </a:endParaRPr>
          </a:p>
        </p:txBody>
      </p:sp>
      <p:grpSp>
        <p:nvGrpSpPr>
          <p:cNvPr id="109" name="Gruppo 108"/>
          <p:cNvGrpSpPr/>
          <p:nvPr/>
        </p:nvGrpSpPr>
        <p:grpSpPr>
          <a:xfrm>
            <a:off x="2" y="6072204"/>
            <a:ext cx="9143999" cy="785820"/>
            <a:chOff x="2" y="6072204"/>
            <a:chExt cx="9143999" cy="785820"/>
          </a:xfrm>
        </p:grpSpPr>
        <p:pic>
          <p:nvPicPr>
            <p:cNvPr id="110"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111"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4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4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112" name="Picture 2" descr="C:\Users\mpaola\Desktop\PowerPoint_LENOVO\sifb.gif"/>
            <p:cNvPicPr>
              <a:picLocks noChangeAspect="1" noChangeArrowheads="1"/>
            </p:cNvPicPr>
            <p:nvPr/>
          </p:nvPicPr>
          <p:blipFill>
            <a:blip r:embed="rId8"/>
            <a:srcRect/>
            <a:stretch>
              <a:fillRect/>
            </a:stretch>
          </p:blipFill>
          <p:spPr bwMode="auto">
            <a:xfrm>
              <a:off x="8001024" y="6091182"/>
              <a:ext cx="1071570" cy="766842"/>
            </a:xfrm>
            <a:prstGeom prst="rect">
              <a:avLst/>
            </a:prstGeom>
            <a:noFill/>
          </p:spPr>
        </p:pic>
        <p:sp>
          <p:nvSpPr>
            <p:cNvPr id="113" name="CasellaDiTesto 112"/>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114" name="CasellaDiTesto 113"/>
          <p:cNvSpPr txBox="1"/>
          <p:nvPr/>
        </p:nvSpPr>
        <p:spPr>
          <a:xfrm>
            <a:off x="4572000" y="3786190"/>
            <a:ext cx="4000528" cy="369332"/>
          </a:xfrm>
          <a:prstGeom prst="rect">
            <a:avLst/>
          </a:prstGeom>
          <a:solidFill>
            <a:srgbClr val="FFC000"/>
          </a:solidFill>
          <a:ln>
            <a:solidFill>
              <a:srgbClr val="C00000"/>
            </a:solidFill>
          </a:ln>
        </p:spPr>
        <p:txBody>
          <a:bodyPr wrap="square" rtlCol="0">
            <a:spAutoFit/>
          </a:bodyPr>
          <a:lstStyle/>
          <a:p>
            <a:r>
              <a:rPr lang="en-US" dirty="0" err="1" smtClean="0"/>
              <a:t>Foto</a:t>
            </a:r>
            <a:r>
              <a:rPr lang="en-US" dirty="0" smtClean="0"/>
              <a:t> </a:t>
            </a:r>
            <a:r>
              <a:rPr lang="en-US" dirty="0" err="1" smtClean="0"/>
              <a:t>telescopio</a:t>
            </a:r>
            <a:endParaRPr lang="en-US" dirty="0"/>
          </a:p>
        </p:txBody>
      </p:sp>
      <p:pic>
        <p:nvPicPr>
          <p:cNvPr id="1027" name="Picture 3" descr="C:\Users\mpaola\Dropbox\paolaXme\CameraZOOM-20150609110552593 (1).jpg"/>
          <p:cNvPicPr>
            <a:picLocks noChangeAspect="1" noChangeArrowheads="1"/>
          </p:cNvPicPr>
          <p:nvPr/>
        </p:nvPicPr>
        <p:blipFill>
          <a:blip r:embed="rId9" cstate="print"/>
          <a:srcRect/>
          <a:stretch>
            <a:fillRect/>
          </a:stretch>
        </p:blipFill>
        <p:spPr bwMode="auto">
          <a:xfrm>
            <a:off x="4286248" y="3214686"/>
            <a:ext cx="4319957" cy="2428892"/>
          </a:xfrm>
          <a:prstGeom prst="rect">
            <a:avLst/>
          </a:prstGeom>
          <a:noFill/>
        </p:spPr>
      </p:pic>
      <p:sp>
        <p:nvSpPr>
          <p:cNvPr id="115" name="CasellaDiTesto 114"/>
          <p:cNvSpPr txBox="1"/>
          <p:nvPr/>
        </p:nvSpPr>
        <p:spPr>
          <a:xfrm>
            <a:off x="6215074" y="5643578"/>
            <a:ext cx="1000132" cy="307777"/>
          </a:xfrm>
          <a:prstGeom prst="rect">
            <a:avLst/>
          </a:prstGeom>
          <a:noFill/>
        </p:spPr>
        <p:txBody>
          <a:bodyPr wrap="square" rtlCol="0">
            <a:spAutoFit/>
          </a:bodyPr>
          <a:lstStyle/>
          <a:p>
            <a:r>
              <a:rPr lang="en-US" sz="1400" dirty="0" smtClean="0"/>
              <a:t>SAVO-03</a:t>
            </a:r>
            <a:endParaRPr lang="en-US" sz="1400" cap="smal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p:nvPr/>
        </p:nvGrpSpPr>
        <p:grpSpPr>
          <a:xfrm>
            <a:off x="0" y="857232"/>
            <a:ext cx="7572396" cy="4214842"/>
            <a:chOff x="642910" y="1265418"/>
            <a:chExt cx="7500990" cy="4543526"/>
          </a:xfrm>
        </p:grpSpPr>
        <p:pic>
          <p:nvPicPr>
            <p:cNvPr id="14" name="Picture 3"/>
            <p:cNvPicPr>
              <a:picLocks noChangeAspect="1" noChangeArrowheads="1"/>
            </p:cNvPicPr>
            <p:nvPr/>
          </p:nvPicPr>
          <p:blipFill>
            <a:blip r:embed="rId3" cstate="print"/>
            <a:srcRect/>
            <a:stretch>
              <a:fillRect/>
            </a:stretch>
          </p:blipFill>
          <p:spPr bwMode="auto">
            <a:xfrm>
              <a:off x="642910" y="1265418"/>
              <a:ext cx="7500990" cy="4543526"/>
            </a:xfrm>
            <a:prstGeom prst="rect">
              <a:avLst/>
            </a:prstGeom>
            <a:noFill/>
            <a:ln w="9525">
              <a:noFill/>
              <a:miter lim="800000"/>
              <a:headEnd/>
              <a:tailEnd/>
            </a:ln>
            <a:effectLst/>
          </p:spPr>
        </p:pic>
        <p:pic>
          <p:nvPicPr>
            <p:cNvPr id="15" name="Picture 236" descr="C:\Users\mpaola\Dropbox\paolaXme\LAteX\board_170_carouse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628" y="4218237"/>
              <a:ext cx="285752" cy="353771"/>
            </a:xfrm>
            <a:prstGeom prst="rect">
              <a:avLst/>
            </a:prstGeom>
            <a:gradFill>
              <a:gsLst>
                <a:gs pos="0">
                  <a:srgbClr val="FFC000"/>
                </a:gs>
                <a:gs pos="100000">
                  <a:srgbClr val="FDF6C3"/>
                </a:gs>
              </a:gsLst>
            </a:gradFill>
            <a:ln>
              <a:solidFill>
                <a:schemeClr val="tx1"/>
              </a:solidFill>
            </a:ln>
            <a:extLst/>
          </p:spPr>
        </p:pic>
      </p:grpSp>
      <p:sp>
        <p:nvSpPr>
          <p:cNvPr id="22" name="CasellaDiTesto 21"/>
          <p:cNvSpPr txBox="1"/>
          <p:nvPr/>
        </p:nvSpPr>
        <p:spPr>
          <a:xfrm>
            <a:off x="5500694" y="3643314"/>
            <a:ext cx="3643306" cy="2123658"/>
          </a:xfrm>
          <a:prstGeom prst="rect">
            <a:avLst/>
          </a:prstGeom>
          <a:noFill/>
          <a:ln>
            <a:noFill/>
          </a:ln>
        </p:spPr>
        <p:txBody>
          <a:bodyPr wrap="square" rtlCol="0">
            <a:spAutoFit/>
          </a:bodyPr>
          <a:lstStyle/>
          <a:p>
            <a:r>
              <a:rPr lang="it-IT" altLang="it-IT" u="sng" cap="small" dirty="0" smtClean="0">
                <a:solidFill>
                  <a:schemeClr val="bg2">
                    <a:lumMod val="25000"/>
                  </a:schemeClr>
                </a:solidFill>
                <a:ea typeface="Verdana" panose="020B0604030504040204" pitchFamily="34" charset="0"/>
                <a:cs typeface="Arial" panose="020B0604020202020204" pitchFamily="34" charset="0"/>
              </a:rPr>
              <a:t>Procedura di ricostruzione delle Tracce</a:t>
            </a:r>
            <a:endParaRPr lang="it-IT" altLang="it-IT" cap="small" dirty="0" smtClean="0">
              <a:solidFill>
                <a:schemeClr val="bg2">
                  <a:lumMod val="25000"/>
                </a:schemeClr>
              </a:solidFill>
              <a:ea typeface="Verdana" panose="020B0604030504040204" pitchFamily="34" charset="0"/>
              <a:cs typeface="Arial" panose="020B0604020202020204" pitchFamily="34" charset="0"/>
            </a:endParaRPr>
          </a:p>
          <a:p>
            <a:pPr>
              <a:buSzPct val="75000"/>
              <a:buFont typeface="Wingdings" pitchFamily="2" charset="2"/>
              <a:buChar char="§"/>
            </a:pPr>
            <a:r>
              <a:rPr lang="it-IT" altLang="it-IT" cap="small" dirty="0" smtClean="0">
                <a:solidFill>
                  <a:schemeClr val="bg2">
                    <a:lumMod val="25000"/>
                  </a:schemeClr>
                </a:solidFill>
                <a:ea typeface="Verdana" panose="020B0604030504040204" pitchFamily="34" charset="0"/>
                <a:cs typeface="Arial" panose="020B0604020202020204" pitchFamily="34" charset="0"/>
              </a:rPr>
              <a:t> </a:t>
            </a:r>
            <a:r>
              <a:rPr lang="en-US" altLang="it-IT" cap="small" dirty="0" err="1" smtClean="0">
                <a:solidFill>
                  <a:schemeClr val="bg2">
                    <a:lumMod val="25000"/>
                  </a:schemeClr>
                </a:solidFill>
                <a:ea typeface="Verdana" panose="020B0604030504040204" pitchFamily="34" charset="0"/>
                <a:cs typeface="Arial" panose="020B0604020202020204" pitchFamily="34" charset="0"/>
                <a:sym typeface="Symbol"/>
              </a:rPr>
              <a:t>T</a:t>
            </a:r>
            <a:r>
              <a:rPr lang="en-US" cap="small" dirty="0" err="1" smtClean="0">
                <a:solidFill>
                  <a:schemeClr val="bg2">
                    <a:lumMod val="25000"/>
                  </a:schemeClr>
                </a:solidFill>
              </a:rPr>
              <a:t>raccia</a:t>
            </a:r>
            <a:r>
              <a:rPr lang="en-US" cap="small" dirty="0" smtClean="0">
                <a:solidFill>
                  <a:schemeClr val="bg2">
                    <a:lumMod val="25000"/>
                  </a:schemeClr>
                </a:solidFill>
              </a:rPr>
              <a:t>   </a:t>
            </a:r>
            <a:r>
              <a:rPr lang="en-US" cap="small" dirty="0" smtClean="0">
                <a:solidFill>
                  <a:schemeClr val="bg2">
                    <a:lumMod val="25000"/>
                  </a:schemeClr>
                </a:solidFill>
                <a:sym typeface="Symbol"/>
              </a:rPr>
              <a:t></a:t>
            </a:r>
            <a:r>
              <a:rPr lang="en-US" cap="small" baseline="30000" dirty="0" smtClean="0">
                <a:solidFill>
                  <a:schemeClr val="bg2">
                    <a:lumMod val="25000"/>
                  </a:schemeClr>
                </a:solidFill>
                <a:sym typeface="Symbol"/>
              </a:rPr>
              <a:t>2</a:t>
            </a:r>
            <a:r>
              <a:rPr lang="en-US" cap="small" dirty="0" smtClean="0">
                <a:solidFill>
                  <a:schemeClr val="bg2">
                    <a:lumMod val="25000"/>
                  </a:schemeClr>
                </a:solidFill>
              </a:rPr>
              <a:t> </a:t>
            </a:r>
            <a:r>
              <a:rPr lang="en-US" sz="1400" cap="small" dirty="0" smtClean="0">
                <a:solidFill>
                  <a:schemeClr val="bg2">
                    <a:lumMod val="25000"/>
                  </a:schemeClr>
                </a:solidFill>
                <a:sym typeface="Symbol"/>
              </a:rPr>
              <a:t> 10   </a:t>
            </a:r>
            <a:r>
              <a:rPr lang="en-US" sz="1200" cap="small" dirty="0" smtClean="0">
                <a:solidFill>
                  <a:schemeClr val="bg2">
                    <a:lumMod val="25000"/>
                  </a:schemeClr>
                </a:solidFill>
                <a:sym typeface="Symbol"/>
              </a:rPr>
              <a:t>-   è in </a:t>
            </a:r>
            <a:r>
              <a:rPr lang="en-US" sz="1200" cap="small" dirty="0" err="1" smtClean="0">
                <a:solidFill>
                  <a:schemeClr val="bg2">
                    <a:lumMod val="25000"/>
                  </a:schemeClr>
                </a:solidFill>
                <a:sym typeface="Symbol"/>
              </a:rPr>
              <a:t>realta</a:t>
            </a:r>
            <a:r>
              <a:rPr lang="en-US" sz="1200" cap="small" dirty="0" smtClean="0">
                <a:solidFill>
                  <a:schemeClr val="bg2">
                    <a:lumMod val="25000"/>
                  </a:schemeClr>
                </a:solidFill>
                <a:sym typeface="Symbol"/>
              </a:rPr>
              <a:t>  </a:t>
            </a:r>
            <a:r>
              <a:rPr lang="en-US" sz="1200" cap="small" dirty="0" err="1" smtClean="0">
                <a:solidFill>
                  <a:schemeClr val="bg2">
                    <a:lumMod val="25000"/>
                  </a:schemeClr>
                </a:solidFill>
                <a:sym typeface="Symbol"/>
              </a:rPr>
              <a:t>una</a:t>
            </a:r>
            <a:r>
              <a:rPr lang="en-US" sz="1200" cap="small" dirty="0" smtClean="0">
                <a:solidFill>
                  <a:schemeClr val="bg2">
                    <a:lumMod val="25000"/>
                  </a:schemeClr>
                </a:solidFill>
                <a:sym typeface="Symbol"/>
              </a:rPr>
              <a:t> </a:t>
            </a:r>
            <a:r>
              <a:rPr lang="en-US" sz="1200" cap="small" dirty="0" err="1" smtClean="0">
                <a:solidFill>
                  <a:schemeClr val="bg2">
                    <a:lumMod val="25000"/>
                  </a:schemeClr>
                </a:solidFill>
                <a:sym typeface="Symbol"/>
              </a:rPr>
              <a:t>somma</a:t>
            </a:r>
            <a:r>
              <a:rPr lang="en-US" sz="1200" cap="small" dirty="0" smtClean="0">
                <a:solidFill>
                  <a:schemeClr val="bg2">
                    <a:lumMod val="25000"/>
                  </a:schemeClr>
                </a:solidFill>
                <a:sym typeface="Symbol"/>
              </a:rPr>
              <a:t> </a:t>
            </a:r>
            <a:r>
              <a:rPr lang="en-US" sz="1200" cap="small" dirty="0" err="1" smtClean="0">
                <a:solidFill>
                  <a:schemeClr val="bg2">
                    <a:lumMod val="25000"/>
                  </a:schemeClr>
                </a:solidFill>
                <a:sym typeface="Symbol"/>
              </a:rPr>
              <a:t>di</a:t>
            </a:r>
            <a:r>
              <a:rPr lang="en-US" sz="1200" cap="small" dirty="0" smtClean="0">
                <a:solidFill>
                  <a:schemeClr val="bg2">
                    <a:lumMod val="25000"/>
                  </a:schemeClr>
                </a:solidFill>
                <a:sym typeface="Symbol"/>
              </a:rPr>
              <a:t> </a:t>
            </a:r>
            <a:r>
              <a:rPr lang="en-US" sz="1200" cap="small" dirty="0" err="1" smtClean="0">
                <a:solidFill>
                  <a:schemeClr val="bg2">
                    <a:lumMod val="25000"/>
                  </a:schemeClr>
                </a:solidFill>
                <a:sym typeface="Symbol"/>
              </a:rPr>
              <a:t>residui</a:t>
            </a:r>
            <a:r>
              <a:rPr lang="en-US" sz="1200" cap="small" dirty="0" smtClean="0">
                <a:solidFill>
                  <a:schemeClr val="bg2">
                    <a:lumMod val="25000"/>
                  </a:schemeClr>
                </a:solidFill>
                <a:sym typeface="Symbol"/>
              </a:rPr>
              <a:t>  </a:t>
            </a:r>
            <a:r>
              <a:rPr lang="en-US" sz="1600" b="1" i="1" cap="small" dirty="0" smtClean="0">
                <a:solidFill>
                  <a:schemeClr val="bg2">
                    <a:lumMod val="25000"/>
                  </a:schemeClr>
                </a:solidFill>
                <a:latin typeface="Times New Roman" pitchFamily="18" charset="0"/>
                <a:cs typeface="Times New Roman" pitchFamily="18" charset="0"/>
                <a:sym typeface="Symbol"/>
              </a:rPr>
              <a:t>D </a:t>
            </a:r>
            <a:r>
              <a:rPr lang="en-US" sz="1400" cap="small" dirty="0" smtClean="0">
                <a:solidFill>
                  <a:schemeClr val="bg2">
                    <a:lumMod val="25000"/>
                  </a:schemeClr>
                </a:solidFill>
                <a:sym typeface="Symbol"/>
              </a:rPr>
              <a:t> 10 </a:t>
            </a:r>
            <a:r>
              <a:rPr lang="en-US" sz="1400" dirty="0" smtClean="0">
                <a:solidFill>
                  <a:schemeClr val="bg2">
                    <a:lumMod val="25000"/>
                  </a:schemeClr>
                </a:solidFill>
                <a:sym typeface="Symbol"/>
              </a:rPr>
              <a:t>cm</a:t>
            </a:r>
            <a:r>
              <a:rPr lang="en-US" sz="1400" cap="small" dirty="0" smtClean="0">
                <a:solidFill>
                  <a:schemeClr val="bg2">
                    <a:lumMod val="25000"/>
                  </a:schemeClr>
                </a:solidFill>
                <a:sym typeface="Symbol"/>
              </a:rPr>
              <a:t> </a:t>
            </a:r>
            <a:endParaRPr lang="en-US" b="1" i="1" cap="small" dirty="0" smtClean="0">
              <a:solidFill>
                <a:schemeClr val="bg2">
                  <a:lumMod val="25000"/>
                </a:schemeClr>
              </a:solidFill>
              <a:latin typeface="Times New Roman" pitchFamily="18" charset="0"/>
              <a:cs typeface="Times New Roman" pitchFamily="18" charset="0"/>
              <a:sym typeface="Symbol"/>
            </a:endParaRPr>
          </a:p>
          <a:p>
            <a:pPr>
              <a:buSzPct val="75000"/>
              <a:buFont typeface="Wingdings" pitchFamily="2" charset="2"/>
              <a:buChar char="§"/>
            </a:pP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cluster di eventi </a:t>
            </a:r>
            <a:r>
              <a:rPr lang="it-IT" altLang="it-IT" sz="1100" cap="small" dirty="0" smtClean="0">
                <a:solidFill>
                  <a:schemeClr val="bg2">
                    <a:lumMod val="25000"/>
                  </a:schemeClr>
                </a:solidFill>
                <a:ea typeface="Verdana" panose="020B0604030504040204" pitchFamily="34" charset="0"/>
                <a:cs typeface="Arial" panose="020B0604020202020204" pitchFamily="34" charset="0"/>
                <a:sym typeface="Wingdings" pitchFamily="2" charset="2"/>
              </a:rPr>
              <a:t></a:t>
            </a:r>
            <a:r>
              <a:rPr lang="it-IT" altLang="it-IT" sz="1100" b="1"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con</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a:t>
            </a:r>
            <a:r>
              <a:rPr lang="en-US" sz="1400" b="1" i="1" cap="small" dirty="0" smtClean="0">
                <a:solidFill>
                  <a:schemeClr val="bg2">
                    <a:lumMod val="25000"/>
                  </a:schemeClr>
                </a:solidFill>
                <a:latin typeface="Times New Roman" pitchFamily="18" charset="0"/>
                <a:cs typeface="Times New Roman" pitchFamily="18" charset="0"/>
                <a:sym typeface="Symbol"/>
              </a:rPr>
              <a:t>D</a:t>
            </a:r>
            <a:r>
              <a:rPr lang="en-US" sz="1600" b="1" i="1" cap="small" dirty="0" smtClean="0">
                <a:solidFill>
                  <a:schemeClr val="bg2">
                    <a:lumMod val="25000"/>
                  </a:schemeClr>
                </a:solidFill>
                <a:latin typeface="Times New Roman" pitchFamily="18" charset="0"/>
                <a:cs typeface="Times New Roman" pitchFamily="18" charset="0"/>
                <a:sym typeface="Symbol"/>
              </a:rPr>
              <a:t> </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minore</a:t>
            </a: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Lunghezza della traccia </a:t>
            </a:r>
          </a:p>
          <a:p>
            <a:pPr>
              <a:buSzPct val="75000"/>
              <a:buFont typeface="Wingdings" pitchFamily="2" charset="2"/>
              <a:buChar char="§"/>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600" cap="small" dirty="0" err="1" smtClean="0">
                <a:solidFill>
                  <a:schemeClr val="bg2">
                    <a:lumMod val="25000"/>
                  </a:schemeClr>
                </a:solidFill>
                <a:ea typeface="Verdana" panose="020B0604030504040204" pitchFamily="34" charset="0"/>
                <a:cs typeface="Arial" panose="020B0604020202020204" pitchFamily="34" charset="0"/>
              </a:rPr>
              <a:t>ToF</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  </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tra le camere inferiore e superiore</a:t>
            </a:r>
          </a:p>
          <a:p>
            <a:pPr>
              <a:buSzPct val="75000"/>
              <a:buFont typeface="Wingdings" pitchFamily="2" charset="2"/>
              <a:buChar char="§"/>
            </a:pPr>
            <a:r>
              <a:rPr lang="it-IT" altLang="it-IT" sz="1400" cap="small" dirty="0" smtClean="0">
                <a:solidFill>
                  <a:schemeClr val="bg2">
                    <a:lumMod val="25000"/>
                  </a:schemeClr>
                </a:solidFill>
                <a:ea typeface="Verdana" panose="020B0604030504040204" pitchFamily="34" charset="0"/>
                <a:cs typeface="Arial" panose="020B0604020202020204" pitchFamily="34" charset="0"/>
              </a:rPr>
              <a:t> </a:t>
            </a:r>
            <a:r>
              <a:rPr lang="en-US" sz="1400" b="1" i="1" dirty="0" smtClean="0">
                <a:solidFill>
                  <a:schemeClr val="bg2">
                    <a:lumMod val="25000"/>
                  </a:schemeClr>
                </a:solidFill>
                <a:latin typeface="Times New Roman" pitchFamily="18" charset="0"/>
                <a:cs typeface="Times New Roman" pitchFamily="18" charset="0"/>
              </a:rPr>
              <a:t>l</a:t>
            </a:r>
            <a:r>
              <a:rPr lang="en-US" sz="1400" i="1" dirty="0" smtClean="0">
                <a:solidFill>
                  <a:schemeClr val="bg2">
                    <a:lumMod val="25000"/>
                  </a:schemeClr>
                </a:solidFill>
                <a:latin typeface="Times New Roman" pitchFamily="18" charset="0"/>
                <a:cs typeface="Times New Roman" pitchFamily="18" charset="0"/>
              </a:rPr>
              <a:t> / </a:t>
            </a:r>
            <a:r>
              <a:rPr lang="en-US" sz="1400" b="1" i="1" dirty="0" err="1" smtClean="0">
                <a:solidFill>
                  <a:schemeClr val="bg2">
                    <a:lumMod val="25000"/>
                  </a:schemeClr>
                </a:solidFill>
                <a:latin typeface="Times New Roman" pitchFamily="18" charset="0"/>
                <a:cs typeface="Times New Roman" pitchFamily="18" charset="0"/>
              </a:rPr>
              <a:t>ToF</a:t>
            </a:r>
            <a:r>
              <a:rPr lang="en-US" sz="1400" i="1" dirty="0" smtClean="0">
                <a:solidFill>
                  <a:schemeClr val="bg2">
                    <a:lumMod val="25000"/>
                  </a:schemeClr>
                </a:solidFill>
                <a:latin typeface="Times New Roman" pitchFamily="18" charset="0"/>
                <a:cs typeface="Times New Roman" pitchFamily="18" charset="0"/>
              </a:rPr>
              <a:t> </a:t>
            </a:r>
            <a:r>
              <a:rPr lang="en-US" sz="1400" dirty="0" smtClean="0">
                <a:solidFill>
                  <a:schemeClr val="bg2">
                    <a:lumMod val="25000"/>
                  </a:schemeClr>
                </a:solidFill>
              </a:rPr>
              <a:t>&gt; 20 cm/ ns</a:t>
            </a:r>
            <a:r>
              <a:rPr lang="it-IT" altLang="it-IT" sz="1400" cap="small" dirty="0" smtClean="0">
                <a:solidFill>
                  <a:schemeClr val="bg2">
                    <a:lumMod val="25000"/>
                  </a:schemeClr>
                </a:solidFill>
                <a:ea typeface="Verdana" panose="020B0604030504040204" pitchFamily="34" charset="0"/>
                <a:cs typeface="Arial" panose="020B0604020202020204" pitchFamily="34" charset="0"/>
              </a:rPr>
              <a:t>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p:txBody>
      </p:sp>
      <p:pic>
        <p:nvPicPr>
          <p:cNvPr id="2050" name="Picture 2"/>
          <p:cNvPicPr>
            <a:picLocks noChangeAspect="1" noChangeArrowheads="1"/>
          </p:cNvPicPr>
          <p:nvPr/>
        </p:nvPicPr>
        <p:blipFill>
          <a:blip r:embed="rId5"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15338"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sp>
        <p:nvSpPr>
          <p:cNvPr id="12" name="CasellaDiTesto 11"/>
          <p:cNvSpPr txBox="1"/>
          <p:nvPr/>
        </p:nvSpPr>
        <p:spPr>
          <a:xfrm>
            <a:off x="428596" y="928670"/>
            <a:ext cx="3143272" cy="1138773"/>
          </a:xfrm>
          <a:prstGeom prst="rect">
            <a:avLst/>
          </a:prstGeom>
          <a:noFill/>
          <a:ln>
            <a:solidFill>
              <a:schemeClr val="bg2">
                <a:lumMod val="25000"/>
              </a:schemeClr>
            </a:solidFill>
          </a:ln>
        </p:spPr>
        <p:txBody>
          <a:bodyPr wrap="square" rtlCol="0">
            <a:spAutoFit/>
          </a:bodyPr>
          <a:lstStyle/>
          <a:p>
            <a:r>
              <a:rPr lang="en-US" sz="2400" dirty="0" smtClean="0"/>
              <a:t> </a:t>
            </a:r>
            <a:r>
              <a:rPr lang="en-US" altLang="it-IT" sz="1600" u="sng" cap="small" dirty="0" smtClean="0">
                <a:solidFill>
                  <a:schemeClr val="bg2">
                    <a:lumMod val="25000"/>
                  </a:schemeClr>
                </a:solidFill>
                <a:ea typeface="Verdana" panose="020B0604030504040204" pitchFamily="34" charset="0"/>
                <a:cs typeface="Arial" panose="020B0604020202020204" pitchFamily="34" charset="0"/>
              </a:rPr>
              <a:t>2015 </a:t>
            </a:r>
            <a:r>
              <a:rPr lang="en-US" altLang="it-IT" sz="1600" u="sng" cap="small" dirty="0" err="1" smtClean="0">
                <a:solidFill>
                  <a:schemeClr val="bg2">
                    <a:lumMod val="25000"/>
                  </a:schemeClr>
                </a:solidFill>
                <a:ea typeface="Verdana" panose="020B0604030504040204" pitchFamily="34" charset="0"/>
                <a:cs typeface="Arial" panose="020B0604020202020204" pitchFamily="34" charset="0"/>
              </a:rPr>
              <a:t>Trasferimento</a:t>
            </a:r>
            <a:r>
              <a:rPr lang="en-US" altLang="it-IT" sz="1600" u="sng" cap="small" dirty="0" smtClean="0">
                <a:solidFill>
                  <a:schemeClr val="bg2">
                    <a:lumMod val="25000"/>
                  </a:schemeClr>
                </a:solidFill>
                <a:ea typeface="Verdana" panose="020B0604030504040204" pitchFamily="34" charset="0"/>
                <a:cs typeface="Arial" panose="020B0604020202020204" pitchFamily="34" charset="0"/>
              </a:rPr>
              <a:t> </a:t>
            </a:r>
            <a:r>
              <a:rPr lang="en-US" altLang="it-IT" sz="1600" u="sng" cap="small" dirty="0" err="1" smtClean="0">
                <a:solidFill>
                  <a:schemeClr val="bg2">
                    <a:lumMod val="25000"/>
                  </a:schemeClr>
                </a:solidFill>
                <a:ea typeface="Verdana" panose="020B0604030504040204" pitchFamily="34" charset="0"/>
                <a:cs typeface="Arial" panose="020B0604020202020204" pitchFamily="34" charset="0"/>
              </a:rPr>
              <a:t>dati</a:t>
            </a:r>
            <a:r>
              <a:rPr lang="en-US" altLang="it-IT" sz="1600" u="sng" cap="small" dirty="0" smtClean="0">
                <a:solidFill>
                  <a:schemeClr val="bg2">
                    <a:lumMod val="25000"/>
                  </a:schemeClr>
                </a:solidFill>
                <a:ea typeface="Verdana" panose="020B0604030504040204" pitchFamily="34" charset="0"/>
                <a:cs typeface="Arial" panose="020B0604020202020204" pitchFamily="34" charset="0"/>
              </a:rPr>
              <a:t> al CNAF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pPr>
              <a:buSzPct val="75000"/>
            </a:pP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PILOT RUN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e</a:t>
            </a:r>
            <a:r>
              <a:rPr lang="it-IT" altLang="it-IT" sz="1600" b="1" cap="small" dirty="0" smtClean="0">
                <a:solidFill>
                  <a:schemeClr val="bg2">
                    <a:lumMod val="25000"/>
                  </a:schemeClr>
                </a:solidFill>
                <a:ea typeface="Verdana" panose="020B0604030504040204" pitchFamily="34" charset="0"/>
                <a:cs typeface="Arial" panose="020B0604020202020204" pitchFamily="34" charset="0"/>
              </a:rPr>
              <a:t> RUN 1 </a:t>
            </a:r>
            <a:r>
              <a:rPr lang="it-IT" altLang="it-IT" sz="1200" cap="small" dirty="0" smtClean="0">
                <a:solidFill>
                  <a:schemeClr val="bg2">
                    <a:lumMod val="25000"/>
                  </a:schemeClr>
                </a:solidFill>
                <a:ea typeface="Verdana" panose="020B0604030504040204" pitchFamily="34" charset="0"/>
                <a:cs typeface="Arial" panose="020B0604020202020204" pitchFamily="34" charset="0"/>
              </a:rPr>
              <a:t>(45 giorni) </a:t>
            </a:r>
            <a:endParaRPr lang="it-IT" altLang="it-IT" sz="1600" cap="small" dirty="0" smtClean="0">
              <a:solidFill>
                <a:schemeClr val="bg2">
                  <a:lumMod val="25000"/>
                </a:schemeClr>
              </a:solidFill>
              <a:ea typeface="Verdana" panose="020B0604030504040204" pitchFamily="34" charset="0"/>
              <a:cs typeface="Arial" panose="020B0604020202020204" pitchFamily="34" charset="0"/>
            </a:endParaRPr>
          </a:p>
          <a:p>
            <a:pPr>
              <a:buSzPct val="75000"/>
            </a:pPr>
            <a:r>
              <a:rPr lang="it-IT" altLang="it-IT" sz="1600" cap="small" dirty="0" smtClean="0">
                <a:solidFill>
                  <a:schemeClr val="accent5">
                    <a:lumMod val="75000"/>
                  </a:schemeClr>
                </a:solidFill>
                <a:ea typeface="Verdana" panose="020B0604030504040204" pitchFamily="34" charset="0"/>
                <a:cs typeface="Arial" panose="020B0604020202020204" pitchFamily="34" charset="0"/>
              </a:rPr>
              <a:t>35 </a:t>
            </a:r>
            <a:r>
              <a:rPr lang="it-IT" altLang="it-IT" sz="1600" b="1" cap="small" dirty="0" smtClean="0">
                <a:solidFill>
                  <a:schemeClr val="accent5">
                    <a:lumMod val="75000"/>
                  </a:schemeClr>
                </a:solidFill>
                <a:ea typeface="Verdana" panose="020B0604030504040204" pitchFamily="34" charset="0"/>
                <a:cs typeface="Arial" panose="020B0604020202020204" pitchFamily="34" charset="0"/>
              </a:rPr>
              <a:t>Telescopi in presa dati  </a:t>
            </a:r>
          </a:p>
          <a:p>
            <a:pPr>
              <a:buSzPct val="75000"/>
            </a:pPr>
            <a:r>
              <a:rPr lang="it-IT" altLang="it-IT" sz="1200" b="1" cap="small" dirty="0" smtClean="0">
                <a:solidFill>
                  <a:schemeClr val="bg2">
                    <a:lumMod val="25000"/>
                  </a:schemeClr>
                </a:solidFill>
                <a:ea typeface="Verdana" panose="020B0604030504040204" pitchFamily="34" charset="0"/>
                <a:cs typeface="Arial" panose="020B0604020202020204" pitchFamily="34" charset="0"/>
              </a:rPr>
              <a:t>  </a:t>
            </a:r>
            <a:r>
              <a:rPr lang="it-IT" altLang="it-IT" sz="1200" cap="small" dirty="0" smtClean="0">
                <a:solidFill>
                  <a:schemeClr val="bg2">
                    <a:lumMod val="25000"/>
                  </a:schemeClr>
                </a:solidFill>
                <a:ea typeface="Verdana" panose="020B0604030504040204" pitchFamily="34" charset="0"/>
                <a:cs typeface="Arial" panose="020B0604020202020204" pitchFamily="34" charset="0"/>
                <a:sym typeface="Symbol"/>
              </a:rPr>
              <a:t></a:t>
            </a:r>
            <a:r>
              <a:rPr lang="en-US" sz="1200" b="1" dirty="0" smtClean="0">
                <a:solidFill>
                  <a:schemeClr val="bg2">
                    <a:lumMod val="25000"/>
                  </a:schemeClr>
                </a:solidFill>
              </a:rPr>
              <a:t> </a:t>
            </a:r>
            <a:r>
              <a:rPr lang="it-IT" sz="1200" b="1" u="sng" dirty="0" smtClean="0">
                <a:solidFill>
                  <a:schemeClr val="bg2">
                    <a:lumMod val="25000"/>
                  </a:schemeClr>
                </a:solidFill>
              </a:rPr>
              <a:t>4 x 10 </a:t>
            </a:r>
            <a:r>
              <a:rPr lang="it-IT" sz="1200" b="1" u="sng" baseline="30000" dirty="0" smtClean="0">
                <a:solidFill>
                  <a:schemeClr val="bg2">
                    <a:lumMod val="25000"/>
                  </a:schemeClr>
                </a:solidFill>
              </a:rPr>
              <a:t>9</a:t>
            </a:r>
            <a:r>
              <a:rPr lang="it-IT" sz="1200" b="1" u="sng" dirty="0" smtClean="0">
                <a:solidFill>
                  <a:schemeClr val="bg2">
                    <a:lumMod val="25000"/>
                  </a:schemeClr>
                </a:solidFill>
              </a:rPr>
              <a:t>  </a:t>
            </a:r>
            <a:r>
              <a:rPr lang="it-IT" altLang="it-IT" sz="1200" b="1" u="sng" cap="small" dirty="0" smtClean="0">
                <a:solidFill>
                  <a:schemeClr val="bg2">
                    <a:lumMod val="25000"/>
                  </a:schemeClr>
                </a:solidFill>
                <a:ea typeface="Verdana" panose="020B0604030504040204" pitchFamily="34" charset="0"/>
                <a:cs typeface="Arial" panose="020B0604020202020204" pitchFamily="34" charset="0"/>
              </a:rPr>
              <a:t>tracce ricostruite</a:t>
            </a:r>
            <a:endParaRPr lang="it-IT" altLang="it-IT" sz="1600" b="1" u="sng" cap="small" dirty="0" smtClean="0">
              <a:solidFill>
                <a:schemeClr val="bg2">
                  <a:lumMod val="25000"/>
                </a:schemeClr>
              </a:solidFill>
              <a:ea typeface="Verdana" panose="020B0604030504040204" pitchFamily="34" charset="0"/>
              <a:cs typeface="Arial" panose="020B0604020202020204" pitchFamily="34" charset="0"/>
            </a:endParaRPr>
          </a:p>
        </p:txBody>
      </p:sp>
      <p:pic>
        <p:nvPicPr>
          <p:cNvPr id="16" name="Picture 4"/>
          <p:cNvPicPr>
            <a:picLocks noChangeAspect="1" noChangeArrowheads="1"/>
          </p:cNvPicPr>
          <p:nvPr/>
        </p:nvPicPr>
        <p:blipFill>
          <a:blip r:embed="rId7" cstate="print"/>
          <a:srcRect/>
          <a:stretch>
            <a:fillRect/>
          </a:stretch>
        </p:blipFill>
        <p:spPr bwMode="auto">
          <a:xfrm>
            <a:off x="4214810" y="1212491"/>
            <a:ext cx="488787" cy="501997"/>
          </a:xfrm>
          <a:prstGeom prst="rect">
            <a:avLst/>
          </a:prstGeom>
          <a:noFill/>
          <a:ln w="9525">
            <a:noFill/>
            <a:miter lim="800000"/>
            <a:headEnd/>
            <a:tailEnd/>
          </a:ln>
          <a:effectLst/>
        </p:spPr>
      </p:pic>
      <p:sp>
        <p:nvSpPr>
          <p:cNvPr id="18" name="Titolo 10"/>
          <p:cNvSpPr txBox="1">
            <a:spLocks/>
          </p:cNvSpPr>
          <p:nvPr/>
        </p:nvSpPr>
        <p:spPr>
          <a:xfrm>
            <a:off x="71406" y="214290"/>
            <a:ext cx="6000792" cy="461665"/>
          </a:xfrm>
          <a:prstGeom prst="rect">
            <a:avLst/>
          </a:prstGeom>
          <a:noFill/>
        </p:spPr>
        <p:txBody>
          <a:bodyPr vert="horz" wrap="square" lIns="91440" tIns="45720" rIns="91440" bIns="45720" rtlCol="0" anchor="ctr">
            <a:spAutoFit/>
          </a:bodyPr>
          <a:lstStyle/>
          <a:p>
            <a:pPr algn="ctr">
              <a:spcBef>
                <a:spcPct val="0"/>
              </a:spcBef>
              <a:defRPr/>
            </a:pPr>
            <a:r>
              <a:rPr lang="en-US" altLang="it-IT" sz="2400" b="1" cap="small" dirty="0" err="1" smtClean="0">
                <a:solidFill>
                  <a:schemeClr val="bg2">
                    <a:lumMod val="25000"/>
                  </a:schemeClr>
                </a:solidFill>
                <a:latin typeface="Times New Roman" pitchFamily="18" charset="0"/>
                <a:ea typeface="+mj-ea"/>
                <a:cs typeface="Times New Roman" pitchFamily="18" charset="0"/>
              </a:rPr>
              <a:t>Stazione</a:t>
            </a:r>
            <a:r>
              <a:rPr lang="en-US" altLang="it-IT" sz="2400" b="1" cap="small" dirty="0" smtClean="0">
                <a:solidFill>
                  <a:schemeClr val="bg2">
                    <a:lumMod val="25000"/>
                  </a:schemeClr>
                </a:solidFill>
                <a:latin typeface="Times New Roman" pitchFamily="18" charset="0"/>
                <a:ea typeface="+mj-ea"/>
                <a:cs typeface="Times New Roman" pitchFamily="18" charset="0"/>
              </a:rPr>
              <a:t> del </a:t>
            </a:r>
            <a:r>
              <a:rPr lang="en-US" altLang="it-IT" sz="2400" b="1" cap="small" dirty="0" err="1" smtClean="0">
                <a:solidFill>
                  <a:schemeClr val="bg2">
                    <a:lumMod val="25000"/>
                  </a:schemeClr>
                </a:solidFill>
                <a:latin typeface="Times New Roman" pitchFamily="18" charset="0"/>
                <a:ea typeface="+mj-ea"/>
                <a:cs typeface="Times New Roman" pitchFamily="18" charset="0"/>
              </a:rPr>
              <a:t>Telescopio</a:t>
            </a:r>
            <a:r>
              <a:rPr lang="en-US" altLang="it-IT" sz="2400" b="1" cap="small" dirty="0" smtClean="0">
                <a:solidFill>
                  <a:schemeClr val="bg2">
                    <a:lumMod val="25000"/>
                  </a:schemeClr>
                </a:solidFill>
                <a:latin typeface="Times New Roman" pitchFamily="18" charset="0"/>
                <a:ea typeface="+mj-ea"/>
                <a:cs typeface="Times New Roman" pitchFamily="18" charset="0"/>
              </a:rPr>
              <a:t> EEE</a:t>
            </a:r>
          </a:p>
        </p:txBody>
      </p:sp>
      <p:grpSp>
        <p:nvGrpSpPr>
          <p:cNvPr id="29" name="Gruppo 28"/>
          <p:cNvGrpSpPr/>
          <p:nvPr/>
        </p:nvGrpSpPr>
        <p:grpSpPr>
          <a:xfrm>
            <a:off x="2" y="6072204"/>
            <a:ext cx="9143999" cy="785820"/>
            <a:chOff x="2" y="6072204"/>
            <a:chExt cx="9143999" cy="785820"/>
          </a:xfrm>
        </p:grpSpPr>
        <p:pic>
          <p:nvPicPr>
            <p:cNvPr id="31" name="Picture 2"/>
            <p:cNvPicPr>
              <a:picLocks noChangeAspect="1" noChangeArrowheads="1"/>
            </p:cNvPicPr>
            <p:nvPr/>
          </p:nvPicPr>
          <p:blipFill>
            <a:blip r:embed="rId5"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pic>
          <p:nvPicPr>
            <p:cNvPr id="33" name="Picture 2" descr="C:\Users\mpaola\Desktop\PowerPoint_LENOVO\sifb.gif"/>
            <p:cNvPicPr>
              <a:picLocks noChangeAspect="1" noChangeArrowheads="1"/>
            </p:cNvPicPr>
            <p:nvPr/>
          </p:nvPicPr>
          <p:blipFill>
            <a:blip r:embed="rId8"/>
            <a:srcRect/>
            <a:stretch>
              <a:fillRect/>
            </a:stretch>
          </p:blipFill>
          <p:spPr bwMode="auto">
            <a:xfrm>
              <a:off x="8001024" y="6091182"/>
              <a:ext cx="1071570" cy="766842"/>
            </a:xfrm>
            <a:prstGeom prst="rect">
              <a:avLst/>
            </a:prstGeom>
            <a:noFill/>
          </p:spPr>
        </p:pic>
      </p:grpSp>
      <p:sp>
        <p:nvSpPr>
          <p:cNvPr id="35" name="CasellaDiTesto 34"/>
          <p:cNvSpPr txBox="1"/>
          <p:nvPr/>
        </p:nvSpPr>
        <p:spPr>
          <a:xfrm>
            <a:off x="4071934" y="952812"/>
            <a:ext cx="1500198" cy="261610"/>
          </a:xfrm>
          <a:prstGeom prst="rect">
            <a:avLst/>
          </a:prstGeom>
          <a:noFill/>
          <a:ln w="9525">
            <a:solidFill>
              <a:schemeClr val="tx1"/>
            </a:solidFill>
          </a:ln>
        </p:spPr>
        <p:txBody>
          <a:bodyPr wrap="square" rtlCol="0">
            <a:spAutoFit/>
          </a:bodyPr>
          <a:lstStyle/>
          <a:p>
            <a:r>
              <a:rPr lang="en-US" sz="1100" dirty="0" smtClean="0"/>
              <a:t>2,4 TB  </a:t>
            </a:r>
            <a:r>
              <a:rPr lang="en-US" sz="1100" dirty="0" err="1" smtClean="0"/>
              <a:t>Dati</a:t>
            </a:r>
            <a:r>
              <a:rPr lang="en-US" sz="1100" dirty="0" smtClean="0"/>
              <a:t> </a:t>
            </a:r>
            <a:r>
              <a:rPr lang="en-US" sz="1100" dirty="0" err="1" smtClean="0"/>
              <a:t>trasferiti</a:t>
            </a:r>
            <a:endParaRPr lang="en-US" sz="1100" dirty="0"/>
          </a:p>
        </p:txBody>
      </p:sp>
      <p:sp>
        <p:nvSpPr>
          <p:cNvPr id="23" name="Rettangolo 22"/>
          <p:cNvSpPr/>
          <p:nvPr/>
        </p:nvSpPr>
        <p:spPr>
          <a:xfrm>
            <a:off x="285720" y="5072074"/>
            <a:ext cx="5072098" cy="954107"/>
          </a:xfrm>
          <a:prstGeom prst="rect">
            <a:avLst/>
          </a:prstGeom>
          <a:ln w="19050">
            <a:solidFill>
              <a:srgbClr val="C00000"/>
            </a:solidFill>
          </a:ln>
        </p:spPr>
        <p:txBody>
          <a:bodyPr wrap="square">
            <a:spAutoFit/>
          </a:bodyPr>
          <a:lstStyle/>
          <a:p>
            <a:r>
              <a:rPr lang="it-IT" sz="1400" b="1" dirty="0" smtClean="0">
                <a:solidFill>
                  <a:schemeClr val="bg2">
                    <a:lumMod val="25000"/>
                  </a:schemeClr>
                </a:solidFill>
                <a:latin typeface="Times New Roman" pitchFamily="18" charset="0"/>
                <a:cs typeface="Times New Roman" pitchFamily="18" charset="0"/>
              </a:rPr>
              <a:t>Congresso SIF 2015</a:t>
            </a:r>
          </a:p>
          <a:p>
            <a:pPr lvl="0">
              <a:buFont typeface="Wingdings" pitchFamily="2" charset="2"/>
              <a:buChar char="ü"/>
            </a:pPr>
            <a:r>
              <a:rPr lang="it-IT" sz="1400" dirty="0" smtClean="0">
                <a:solidFill>
                  <a:schemeClr val="bg2">
                    <a:lumMod val="25000"/>
                  </a:schemeClr>
                </a:solidFill>
                <a:latin typeface="Times New Roman" pitchFamily="18" charset="0"/>
                <a:cs typeface="Times New Roman" pitchFamily="18" charset="0"/>
              </a:rPr>
              <a:t>M. </a:t>
            </a:r>
            <a:r>
              <a:rPr lang="it-IT" sz="1400" dirty="0" err="1" smtClean="0">
                <a:solidFill>
                  <a:schemeClr val="bg2">
                    <a:lumMod val="25000"/>
                  </a:schemeClr>
                </a:solidFill>
                <a:latin typeface="Times New Roman" pitchFamily="18" charset="0"/>
                <a:cs typeface="Times New Roman" pitchFamily="18" charset="0"/>
              </a:rPr>
              <a:t>Abbrescia</a:t>
            </a:r>
            <a:r>
              <a:rPr lang="it-IT" sz="1400" dirty="0" smtClean="0">
                <a:solidFill>
                  <a:schemeClr val="bg2">
                    <a:lumMod val="25000"/>
                  </a:schemeClr>
                </a:solidFill>
                <a:latin typeface="Times New Roman" pitchFamily="18" charset="0"/>
                <a:cs typeface="Times New Roman" pitchFamily="18" charset="0"/>
              </a:rPr>
              <a:t>: “Run-1 </a:t>
            </a:r>
            <a:r>
              <a:rPr lang="it-IT" sz="1400" dirty="0" err="1" smtClean="0">
                <a:solidFill>
                  <a:schemeClr val="bg2">
                    <a:lumMod val="25000"/>
                  </a:schemeClr>
                </a:solidFill>
                <a:latin typeface="Times New Roman" pitchFamily="18" charset="0"/>
                <a:cs typeface="Times New Roman" pitchFamily="18" charset="0"/>
              </a:rPr>
              <a:t>of</a:t>
            </a:r>
            <a:r>
              <a:rPr lang="it-IT" sz="1400" dirty="0" smtClean="0">
                <a:solidFill>
                  <a:schemeClr val="bg2">
                    <a:lumMod val="25000"/>
                  </a:schemeClr>
                </a:solidFill>
                <a:latin typeface="Times New Roman" pitchFamily="18" charset="0"/>
                <a:cs typeface="Times New Roman" pitchFamily="18" charset="0"/>
              </a:rPr>
              <a:t> the Extreme Energy </a:t>
            </a:r>
            <a:r>
              <a:rPr lang="it-IT" sz="1400" dirty="0" err="1" smtClean="0">
                <a:solidFill>
                  <a:schemeClr val="bg2">
                    <a:lumMod val="25000"/>
                  </a:schemeClr>
                </a:solidFill>
                <a:latin typeface="Times New Roman" pitchFamily="18" charset="0"/>
                <a:cs typeface="Times New Roman" pitchFamily="18" charset="0"/>
              </a:rPr>
              <a:t>Events</a:t>
            </a:r>
            <a:r>
              <a:rPr lang="it-IT" sz="1400" dirty="0" smtClean="0">
                <a:solidFill>
                  <a:schemeClr val="bg2">
                    <a:lumMod val="25000"/>
                  </a:schemeClr>
                </a:solidFill>
                <a:latin typeface="Times New Roman" pitchFamily="18" charset="0"/>
                <a:cs typeface="Times New Roman" pitchFamily="18" charset="0"/>
              </a:rPr>
              <a:t> </a:t>
            </a:r>
            <a:r>
              <a:rPr lang="it-IT" sz="1400" dirty="0" err="1" smtClean="0">
                <a:solidFill>
                  <a:schemeClr val="bg2">
                    <a:lumMod val="25000"/>
                  </a:schemeClr>
                </a:solidFill>
                <a:latin typeface="Times New Roman" pitchFamily="18" charset="0"/>
                <a:cs typeface="Times New Roman" pitchFamily="18" charset="0"/>
              </a:rPr>
              <a:t>experiment</a:t>
            </a:r>
            <a:r>
              <a:rPr lang="it-IT" sz="1400" dirty="0" smtClean="0">
                <a:solidFill>
                  <a:schemeClr val="bg2">
                    <a:lumMod val="25000"/>
                  </a:schemeClr>
                </a:solidFill>
                <a:latin typeface="Times New Roman" pitchFamily="18" charset="0"/>
                <a:cs typeface="Times New Roman" pitchFamily="18" charset="0"/>
              </a:rPr>
              <a:t>”</a:t>
            </a:r>
          </a:p>
          <a:p>
            <a:pPr>
              <a:buFont typeface="Wingdings" pitchFamily="2" charset="2"/>
              <a:buChar char="ü"/>
            </a:pPr>
            <a:r>
              <a:rPr lang="it-IT" sz="1400" dirty="0" smtClean="0">
                <a:solidFill>
                  <a:schemeClr val="bg2">
                    <a:lumMod val="25000"/>
                  </a:schemeClr>
                </a:solidFill>
                <a:latin typeface="Times New Roman" pitchFamily="18" charset="0"/>
                <a:cs typeface="Times New Roman" pitchFamily="18" charset="0"/>
              </a:rPr>
              <a:t>E. </a:t>
            </a:r>
            <a:r>
              <a:rPr lang="it-IT" sz="1400" dirty="0" err="1" smtClean="0">
                <a:solidFill>
                  <a:schemeClr val="bg2">
                    <a:lumMod val="25000"/>
                  </a:schemeClr>
                </a:solidFill>
                <a:latin typeface="Times New Roman" pitchFamily="18" charset="0"/>
                <a:cs typeface="Times New Roman" pitchFamily="18" charset="0"/>
              </a:rPr>
              <a:t>Bossini</a:t>
            </a:r>
            <a:r>
              <a:rPr lang="it-IT" sz="1400" dirty="0" smtClean="0">
                <a:solidFill>
                  <a:schemeClr val="bg2">
                    <a:lumMod val="25000"/>
                  </a:schemeClr>
                </a:solidFill>
                <a:latin typeface="Times New Roman" pitchFamily="18" charset="0"/>
                <a:cs typeface="Times New Roman" pitchFamily="18" charset="0"/>
              </a:rPr>
              <a:t>: “</a:t>
            </a:r>
            <a:r>
              <a:rPr lang="en-US" sz="1400" dirty="0" smtClean="0">
                <a:solidFill>
                  <a:schemeClr val="bg2">
                    <a:lumMod val="25000"/>
                  </a:schemeClr>
                </a:solidFill>
                <a:latin typeface="Times New Roman" pitchFamily="18" charset="0"/>
                <a:cs typeface="Times New Roman" pitchFamily="18" charset="0"/>
              </a:rPr>
              <a:t>Test and characterization of </a:t>
            </a:r>
            <a:r>
              <a:rPr lang="en-US" sz="1400" dirty="0" err="1" smtClean="0">
                <a:solidFill>
                  <a:schemeClr val="bg2">
                    <a:lumMod val="25000"/>
                  </a:schemeClr>
                </a:solidFill>
                <a:latin typeface="Times New Roman" pitchFamily="18" charset="0"/>
                <a:cs typeface="Times New Roman" pitchFamily="18" charset="0"/>
              </a:rPr>
              <a:t>Multigap</a:t>
            </a:r>
            <a:r>
              <a:rPr lang="en-US" sz="1400" dirty="0" smtClean="0">
                <a:solidFill>
                  <a:schemeClr val="bg2">
                    <a:lumMod val="25000"/>
                  </a:schemeClr>
                </a:solidFill>
                <a:latin typeface="Times New Roman" pitchFamily="18" charset="0"/>
                <a:cs typeface="Times New Roman" pitchFamily="18" charset="0"/>
              </a:rPr>
              <a:t> Resistive Plate Chambers for the EEE Project.</a:t>
            </a:r>
            <a:r>
              <a:rPr lang="it-IT" sz="1400" dirty="0" smtClean="0">
                <a:solidFill>
                  <a:schemeClr val="bg2">
                    <a:lumMod val="25000"/>
                  </a:schemeClr>
                </a:solidFill>
                <a:latin typeface="Times New Roman" pitchFamily="18" charset="0"/>
                <a:cs typeface="Times New Roman" pitchFamily="18" charset="0"/>
              </a:rPr>
              <a:t>”</a:t>
            </a:r>
          </a:p>
        </p:txBody>
      </p:sp>
      <p:sp>
        <p:nvSpPr>
          <p:cNvPr id="24" name="CasellaDiTesto 23"/>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grpSp>
        <p:nvGrpSpPr>
          <p:cNvPr id="5" name="Gruppo 28"/>
          <p:cNvGrpSpPr/>
          <p:nvPr/>
        </p:nvGrpSpPr>
        <p:grpSpPr>
          <a:xfrm>
            <a:off x="2" y="6072204"/>
            <a:ext cx="9143999" cy="785820"/>
            <a:chOff x="2" y="6072204"/>
            <a:chExt cx="9143999" cy="785820"/>
          </a:xfrm>
        </p:grpSpPr>
        <p:pic>
          <p:nvPicPr>
            <p:cNvPr id="31"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32"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33" name="Picture 2" descr="C:\Users\mpaola\Desktop\PowerPoint_LENOVO\sifb.gif"/>
            <p:cNvPicPr>
              <a:picLocks noChangeAspect="1" noChangeArrowheads="1"/>
            </p:cNvPicPr>
            <p:nvPr/>
          </p:nvPicPr>
          <p:blipFill>
            <a:blip r:embed="rId5"/>
            <a:srcRect/>
            <a:stretch>
              <a:fillRect/>
            </a:stretch>
          </p:blipFill>
          <p:spPr bwMode="auto">
            <a:xfrm>
              <a:off x="8001024" y="6091182"/>
              <a:ext cx="1071570" cy="766842"/>
            </a:xfrm>
            <a:prstGeom prst="rect">
              <a:avLst/>
            </a:prstGeom>
            <a:noFill/>
          </p:spPr>
        </p:pic>
        <p:sp>
          <p:nvSpPr>
            <p:cNvPr id="34" name="CasellaDiTesto 33"/>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pic>
        <p:nvPicPr>
          <p:cNvPr id="15" name="Picture 4"/>
          <p:cNvPicPr>
            <a:picLocks noChangeAspect="1" noChangeArrowheads="1"/>
          </p:cNvPicPr>
          <p:nvPr/>
        </p:nvPicPr>
        <p:blipFill>
          <a:blip r:embed="rId6" cstate="print"/>
          <a:srcRect/>
          <a:stretch>
            <a:fillRect/>
          </a:stretch>
        </p:blipFill>
        <p:spPr bwMode="auto">
          <a:xfrm>
            <a:off x="3643306" y="1214422"/>
            <a:ext cx="5226306" cy="4052483"/>
          </a:xfrm>
          <a:prstGeom prst="rect">
            <a:avLst/>
          </a:prstGeom>
          <a:noFill/>
          <a:ln w="9525">
            <a:noFill/>
            <a:miter lim="800000"/>
            <a:headEnd/>
            <a:tailEnd/>
          </a:ln>
          <a:effectLst/>
        </p:spPr>
      </p:pic>
      <p:sp>
        <p:nvSpPr>
          <p:cNvPr id="16" name="CasellaDiTesto 15"/>
          <p:cNvSpPr txBox="1"/>
          <p:nvPr/>
        </p:nvSpPr>
        <p:spPr>
          <a:xfrm>
            <a:off x="285720" y="1785926"/>
            <a:ext cx="3643338" cy="923330"/>
          </a:xfrm>
          <a:prstGeom prst="rect">
            <a:avLst/>
          </a:prstGeom>
          <a:noFill/>
        </p:spPr>
        <p:txBody>
          <a:bodyPr wrap="square" rtlCol="0">
            <a:spAutoFit/>
          </a:bodyPr>
          <a:lstStyle/>
          <a:p>
            <a:pPr>
              <a:buSzPct val="75000"/>
            </a:pPr>
            <a:r>
              <a:rPr lang="it-IT" altLang="it-IT" cap="small" dirty="0" smtClean="0">
                <a:solidFill>
                  <a:schemeClr val="bg2">
                    <a:lumMod val="25000"/>
                  </a:schemeClr>
                </a:solidFill>
                <a:ea typeface="Verdana" panose="020B0604030504040204" pitchFamily="34" charset="0"/>
                <a:cs typeface="Arial" panose="020B0604020202020204" pitchFamily="34" charset="0"/>
              </a:rPr>
              <a:t>Cluster di Telescopi </a:t>
            </a:r>
            <a:r>
              <a:rPr lang="it-IT" altLang="it-IT" sz="1600" cap="small" dirty="0" smtClean="0">
                <a:solidFill>
                  <a:schemeClr val="bg2">
                    <a:lumMod val="25000"/>
                  </a:schemeClr>
                </a:solidFill>
                <a:ea typeface="Verdana" panose="020B0604030504040204" pitchFamily="34" charset="0"/>
                <a:cs typeface="Arial" panose="020B0604020202020204" pitchFamily="34" charset="0"/>
              </a:rPr>
              <a:t>(2,3,4)</a:t>
            </a:r>
          </a:p>
          <a:p>
            <a:pPr>
              <a:buSzPct val="75000"/>
            </a:pPr>
            <a:r>
              <a:rPr lang="it-IT" altLang="it-IT" sz="1600" cap="small" dirty="0" smtClean="0">
                <a:solidFill>
                  <a:schemeClr val="bg2">
                    <a:lumMod val="25000"/>
                  </a:schemeClr>
                </a:solidFill>
                <a:ea typeface="Verdana" panose="020B0604030504040204" pitchFamily="34" charset="0"/>
                <a:cs typeface="Arial" panose="020B0604020202020204" pitchFamily="34" charset="0"/>
              </a:rPr>
              <a:t> </a:t>
            </a:r>
            <a:r>
              <a:rPr lang="it-IT" altLang="it-IT" cap="small" dirty="0" smtClean="0">
                <a:solidFill>
                  <a:schemeClr val="bg2">
                    <a:lumMod val="25000"/>
                  </a:schemeClr>
                </a:solidFill>
                <a:ea typeface="Verdana" panose="020B0604030504040204" pitchFamily="34" charset="0"/>
                <a:cs typeface="Arial" panose="020B0604020202020204" pitchFamily="34" charset="0"/>
              </a:rPr>
              <a:t>nella stessa città a distanze         </a:t>
            </a:r>
          </a:p>
          <a:p>
            <a:pPr>
              <a:buSzPct val="75000"/>
            </a:pPr>
            <a:r>
              <a:rPr lang="it-IT" altLang="it-IT" cap="small" dirty="0" smtClean="0">
                <a:solidFill>
                  <a:schemeClr val="bg2">
                    <a:lumMod val="25000"/>
                  </a:schemeClr>
                </a:solidFill>
                <a:ea typeface="Verdana" panose="020B0604030504040204" pitchFamily="34" charset="0"/>
                <a:cs typeface="Arial" panose="020B0604020202020204" pitchFamily="34" charset="0"/>
              </a:rPr>
              <a:t>     [0 - 3 km]</a:t>
            </a:r>
          </a:p>
        </p:txBody>
      </p:sp>
      <p:sp>
        <p:nvSpPr>
          <p:cNvPr id="20" name="CasellaDiTesto 19"/>
          <p:cNvSpPr txBox="1"/>
          <p:nvPr/>
        </p:nvSpPr>
        <p:spPr>
          <a:xfrm>
            <a:off x="857224" y="214290"/>
            <a:ext cx="3143272" cy="400110"/>
          </a:xfrm>
          <a:prstGeom prst="rect">
            <a:avLst/>
          </a:prstGeom>
          <a:noFill/>
        </p:spPr>
        <p:txBody>
          <a:bodyPr wrap="square" rtlCol="0">
            <a:spAutoFit/>
          </a:bodyPr>
          <a:lstStyle/>
          <a:p>
            <a:r>
              <a:rPr lang="en-US" altLang="it-IT" sz="2000" b="1" u="sng" cap="small" dirty="0" err="1" smtClean="0">
                <a:solidFill>
                  <a:schemeClr val="bg2">
                    <a:lumMod val="25000"/>
                  </a:schemeClr>
                </a:solidFill>
                <a:latin typeface="Times New Roman" pitchFamily="18" charset="0"/>
                <a:cs typeface="Times New Roman" pitchFamily="18" charset="0"/>
              </a:rPr>
              <a:t>Ricerca</a:t>
            </a:r>
            <a:r>
              <a:rPr lang="en-US" altLang="it-IT" sz="2000" b="1" u="sng" cap="small" dirty="0" smtClean="0">
                <a:solidFill>
                  <a:schemeClr val="bg2">
                    <a:lumMod val="25000"/>
                  </a:schemeClr>
                </a:solidFill>
                <a:latin typeface="Times New Roman" pitchFamily="18" charset="0"/>
                <a:cs typeface="Times New Roman" pitchFamily="18" charset="0"/>
              </a:rPr>
              <a:t> </a:t>
            </a:r>
            <a:r>
              <a:rPr lang="en-US" altLang="it-IT" sz="2000" b="1" u="sng" cap="small" dirty="0" err="1" smtClean="0">
                <a:solidFill>
                  <a:schemeClr val="bg2">
                    <a:lumMod val="25000"/>
                  </a:schemeClr>
                </a:solidFill>
                <a:latin typeface="Times New Roman" pitchFamily="18" charset="0"/>
                <a:cs typeface="Times New Roman" pitchFamily="18" charset="0"/>
              </a:rPr>
              <a:t>di</a:t>
            </a:r>
            <a:r>
              <a:rPr lang="en-US" altLang="it-IT" sz="2000" b="1" u="sng" cap="small" dirty="0" smtClean="0">
                <a:solidFill>
                  <a:schemeClr val="bg2">
                    <a:lumMod val="25000"/>
                  </a:schemeClr>
                </a:solidFill>
                <a:latin typeface="Times New Roman" pitchFamily="18" charset="0"/>
                <a:cs typeface="Times New Roman" pitchFamily="18" charset="0"/>
              </a:rPr>
              <a:t> </a:t>
            </a:r>
            <a:r>
              <a:rPr lang="en-US" altLang="it-IT" sz="2000" b="1" u="sng" cap="small" dirty="0" err="1" smtClean="0">
                <a:solidFill>
                  <a:schemeClr val="bg2">
                    <a:lumMod val="25000"/>
                  </a:schemeClr>
                </a:solidFill>
                <a:latin typeface="Times New Roman" pitchFamily="18" charset="0"/>
                <a:cs typeface="Times New Roman" pitchFamily="18" charset="0"/>
              </a:rPr>
              <a:t>Coincidenze</a:t>
            </a:r>
            <a:endParaRPr lang="en-US" sz="2000" u="sng" dirty="0"/>
          </a:p>
        </p:txBody>
      </p:sp>
      <p:pic>
        <p:nvPicPr>
          <p:cNvPr id="21" name="Segnaposto contenuto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42910" y="3357562"/>
            <a:ext cx="3000396" cy="211013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522" r="2209" b="781"/>
          <a:stretch>
            <a:fillRect/>
          </a:stretch>
        </p:blipFill>
        <p:spPr bwMode="auto">
          <a:xfrm rot="5400000">
            <a:off x="4107665" y="-4107664"/>
            <a:ext cx="928670" cy="9143999"/>
          </a:xfrm>
          <a:prstGeom prst="rect">
            <a:avLst/>
          </a:prstGeom>
          <a:noFill/>
          <a:ln w="9525">
            <a:noFill/>
            <a:miter lim="800000"/>
            <a:headEnd/>
            <a:tailEnd/>
          </a:ln>
          <a:effec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83285"/>
            <a:ext cx="642942" cy="773947"/>
          </a:xfrm>
          <a:prstGeom prst="rect">
            <a:avLst/>
          </a:prstGeom>
          <a:noFill/>
          <a:ln w="12700">
            <a:solidFill>
              <a:schemeClr val="bg2">
                <a:lumMod val="25000"/>
              </a:schemeClr>
            </a:solidFill>
          </a:ln>
          <a:extLst>
            <a:ext uri="{909E8E84-426E-40DD-AFC4-6F175D3DCCD1}">
              <a14:hiddenFill xmlns:a14="http://schemas.microsoft.com/office/drawing/2010/main" xmlns="">
                <a:solidFill>
                  <a:schemeClr val="accent1"/>
                </a:solidFill>
              </a14:hiddenFill>
            </a:ext>
          </a:extLst>
        </p:spPr>
      </p:pic>
      <p:grpSp>
        <p:nvGrpSpPr>
          <p:cNvPr id="2" name="Gruppo 28"/>
          <p:cNvGrpSpPr/>
          <p:nvPr/>
        </p:nvGrpSpPr>
        <p:grpSpPr>
          <a:xfrm>
            <a:off x="2" y="6072204"/>
            <a:ext cx="9143999" cy="785820"/>
            <a:chOff x="2" y="6072204"/>
            <a:chExt cx="9143999" cy="785820"/>
          </a:xfrm>
        </p:grpSpPr>
        <p:pic>
          <p:nvPicPr>
            <p:cNvPr id="31" name="Picture 2"/>
            <p:cNvPicPr>
              <a:picLocks noChangeAspect="1" noChangeArrowheads="1"/>
            </p:cNvPicPr>
            <p:nvPr/>
          </p:nvPicPr>
          <p:blipFill>
            <a:blip r:embed="rId3" cstate="print"/>
            <a:srcRect l="6522" r="2209" b="781"/>
            <a:stretch>
              <a:fillRect/>
            </a:stretch>
          </p:blipFill>
          <p:spPr bwMode="auto">
            <a:xfrm rot="16200000">
              <a:off x="4179104" y="1893102"/>
              <a:ext cx="785795" cy="9143999"/>
            </a:xfrm>
            <a:prstGeom prst="rect">
              <a:avLst/>
            </a:prstGeom>
            <a:noFill/>
            <a:ln w="9525">
              <a:noFill/>
              <a:miter lim="800000"/>
              <a:headEnd/>
              <a:tailEnd/>
            </a:ln>
            <a:effectLst/>
          </p:spPr>
        </p:pic>
        <p:sp>
          <p:nvSpPr>
            <p:cNvPr id="32" name="Sottotitolo 5"/>
            <p:cNvSpPr txBox="1">
              <a:spLocks/>
            </p:cNvSpPr>
            <p:nvPr/>
          </p:nvSpPr>
          <p:spPr>
            <a:xfrm>
              <a:off x="3286116" y="6357958"/>
              <a:ext cx="2000264" cy="285752"/>
            </a:xfrm>
            <a:prstGeom prst="rect">
              <a:avLst/>
            </a:prstGeom>
          </p:spPr>
          <p:txBody>
            <a:bodyPr vert="horz" lIns="91440" tIns="45720" rIns="91440" bIns="45720" rtlCol="0">
              <a:noAutofit/>
            </a:bodyPr>
            <a:lstStyle/>
            <a:p>
              <a:pPr marL="342900" indent="-342900" algn="just">
                <a:spcBef>
                  <a:spcPct val="20000"/>
                </a:spcBef>
                <a:defRPr/>
              </a:pPr>
              <a:r>
                <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rPr>
                <a:t>Maria Paola Panetta</a:t>
              </a:r>
              <a:endParaRPr lang="en-US" sz="1600" b="1" dirty="0" smtClean="0">
                <a:solidFill>
                  <a:schemeClr val="bg2">
                    <a:lumMod val="2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rgbClr val="215A69"/>
                </a:solidFill>
                <a:effectLst/>
                <a:uLnTx/>
                <a:uFillTx/>
                <a:latin typeface="Times New Roman" pitchFamily="18" charset="0"/>
                <a:ea typeface="+mn-ea"/>
                <a:cs typeface="Times New Roman" pitchFamily="18" charset="0"/>
              </a:endParaRPr>
            </a:p>
          </p:txBody>
        </p:sp>
        <p:pic>
          <p:nvPicPr>
            <p:cNvPr id="33" name="Picture 2" descr="C:\Users\mpaola\Desktop\PowerPoint_LENOVO\sifb.gif"/>
            <p:cNvPicPr>
              <a:picLocks noChangeAspect="1" noChangeArrowheads="1"/>
            </p:cNvPicPr>
            <p:nvPr/>
          </p:nvPicPr>
          <p:blipFill>
            <a:blip r:embed="rId5"/>
            <a:srcRect/>
            <a:stretch>
              <a:fillRect/>
            </a:stretch>
          </p:blipFill>
          <p:spPr bwMode="auto">
            <a:xfrm>
              <a:off x="8001024" y="6091182"/>
              <a:ext cx="1071570" cy="766842"/>
            </a:xfrm>
            <a:prstGeom prst="rect">
              <a:avLst/>
            </a:prstGeom>
            <a:noFill/>
          </p:spPr>
        </p:pic>
        <p:sp>
          <p:nvSpPr>
            <p:cNvPr id="34" name="CasellaDiTesto 33"/>
            <p:cNvSpPr txBox="1"/>
            <p:nvPr/>
          </p:nvSpPr>
          <p:spPr>
            <a:xfrm>
              <a:off x="5072066" y="6143644"/>
              <a:ext cx="3357586" cy="584775"/>
            </a:xfrm>
            <a:prstGeom prst="rect">
              <a:avLst/>
            </a:prstGeom>
            <a:noFill/>
          </p:spPr>
          <p:txBody>
            <a:bodyPr wrap="square" rtlCol="0">
              <a:spAutoFit/>
            </a:bodyPr>
            <a:lstStyle/>
            <a:p>
              <a:pPr algn="ctr"/>
              <a:r>
                <a:rPr lang="en-US" b="1" dirty="0" smtClean="0">
                  <a:solidFill>
                    <a:schemeClr val="bg2">
                      <a:lumMod val="25000"/>
                    </a:schemeClr>
                  </a:solidFill>
                  <a:latin typeface="Times New Roman" pitchFamily="18" charset="0"/>
                  <a:cs typeface="Times New Roman" pitchFamily="18" charset="0"/>
                </a:rPr>
                <a:t>  </a:t>
              </a:r>
              <a:r>
                <a:rPr lang="en-US" sz="1400" b="1" dirty="0" smtClean="0">
                  <a:solidFill>
                    <a:schemeClr val="bg2">
                      <a:lumMod val="25000"/>
                    </a:schemeClr>
                  </a:solidFill>
                  <a:latin typeface="Times New Roman" pitchFamily="18" charset="0"/>
                  <a:cs typeface="Times New Roman" pitchFamily="18" charset="0"/>
                </a:rPr>
                <a:t>Roma 21 / 09 / 2015</a:t>
              </a:r>
            </a:p>
            <a:p>
              <a:pPr algn="ctr"/>
              <a:r>
                <a:rPr lang="en-US" sz="1400" b="1" dirty="0" smtClean="0">
                  <a:solidFill>
                    <a:schemeClr val="bg2">
                      <a:lumMod val="25000"/>
                    </a:schemeClr>
                  </a:solidFill>
                  <a:latin typeface="Times New Roman" pitchFamily="18" charset="0"/>
                  <a:cs typeface="Times New Roman" pitchFamily="18" charset="0"/>
                </a:rPr>
                <a:t>101° </a:t>
              </a:r>
              <a:r>
                <a:rPr lang="en-US" sz="1400" b="1" dirty="0" err="1" smtClean="0">
                  <a:solidFill>
                    <a:schemeClr val="bg2">
                      <a:lumMod val="25000"/>
                    </a:schemeClr>
                  </a:solidFill>
                  <a:latin typeface="Times New Roman" pitchFamily="18" charset="0"/>
                  <a:cs typeface="Times New Roman" pitchFamily="18" charset="0"/>
                </a:rPr>
                <a:t>Congresso</a:t>
              </a:r>
              <a:r>
                <a:rPr lang="en-US" sz="1400" b="1" dirty="0" smtClean="0">
                  <a:solidFill>
                    <a:schemeClr val="bg2">
                      <a:lumMod val="25000"/>
                    </a:schemeClr>
                  </a:solidFill>
                  <a:latin typeface="Times New Roman" pitchFamily="18" charset="0"/>
                  <a:cs typeface="Times New Roman" pitchFamily="18" charset="0"/>
                </a:rPr>
                <a:t> </a:t>
              </a:r>
              <a:r>
                <a:rPr lang="en-US" sz="1400" b="1" dirty="0" err="1" smtClean="0">
                  <a:solidFill>
                    <a:schemeClr val="bg2">
                      <a:lumMod val="25000"/>
                    </a:schemeClr>
                  </a:solidFill>
                  <a:latin typeface="Times New Roman" pitchFamily="18" charset="0"/>
                  <a:cs typeface="Times New Roman" pitchFamily="18" charset="0"/>
                </a:rPr>
                <a:t>Nazionale</a:t>
              </a:r>
              <a:r>
                <a:rPr lang="en-US" sz="1400" b="1" dirty="0" smtClean="0">
                  <a:solidFill>
                    <a:schemeClr val="bg2">
                      <a:lumMod val="25000"/>
                    </a:schemeClr>
                  </a:solidFill>
                  <a:latin typeface="Times New Roman" pitchFamily="18" charset="0"/>
                  <a:cs typeface="Times New Roman" pitchFamily="18" charset="0"/>
                </a:rPr>
                <a:t> SIF</a:t>
              </a:r>
              <a:endParaRPr lang="en-US" sz="1400" dirty="0"/>
            </a:p>
          </p:txBody>
        </p:sp>
      </p:grpSp>
      <p:sp>
        <p:nvSpPr>
          <p:cNvPr id="19" name="CasellaDiTesto 18"/>
          <p:cNvSpPr txBox="1"/>
          <p:nvPr/>
        </p:nvSpPr>
        <p:spPr>
          <a:xfrm>
            <a:off x="428596" y="285728"/>
            <a:ext cx="4786346" cy="400110"/>
          </a:xfrm>
          <a:prstGeom prst="rect">
            <a:avLst/>
          </a:prstGeom>
          <a:noFill/>
        </p:spPr>
        <p:txBody>
          <a:bodyPr wrap="square" rtlCol="0">
            <a:spAutoFit/>
          </a:bodyPr>
          <a:lstStyle/>
          <a:p>
            <a:r>
              <a:rPr lang="en-US" altLang="it-IT" sz="2000" b="1" u="sng" cap="small" dirty="0" smtClean="0">
                <a:solidFill>
                  <a:schemeClr val="bg2">
                    <a:lumMod val="25000"/>
                  </a:schemeClr>
                </a:solidFill>
                <a:latin typeface="Times New Roman" pitchFamily="18" charset="0"/>
                <a:cs typeface="Times New Roman" pitchFamily="18" charset="0"/>
              </a:rPr>
              <a:t>Studio del </a:t>
            </a:r>
            <a:r>
              <a:rPr lang="en-US" altLang="it-IT" sz="2000" b="1" u="sng" cap="small" dirty="0" err="1" smtClean="0">
                <a:solidFill>
                  <a:schemeClr val="bg2">
                    <a:lumMod val="25000"/>
                  </a:schemeClr>
                </a:solidFill>
                <a:latin typeface="Times New Roman" pitchFamily="18" charset="0"/>
                <a:cs typeface="Times New Roman" pitchFamily="18" charset="0"/>
              </a:rPr>
              <a:t>Flusso</a:t>
            </a:r>
            <a:r>
              <a:rPr lang="en-US" altLang="it-IT" sz="2000" b="1" u="sng" cap="small" dirty="0" smtClean="0">
                <a:solidFill>
                  <a:schemeClr val="bg2">
                    <a:lumMod val="25000"/>
                  </a:schemeClr>
                </a:solidFill>
                <a:latin typeface="Times New Roman" pitchFamily="18" charset="0"/>
                <a:cs typeface="Times New Roman" pitchFamily="18" charset="0"/>
              </a:rPr>
              <a:t> </a:t>
            </a:r>
            <a:r>
              <a:rPr lang="en-US" altLang="it-IT" sz="2000" b="1" u="sng" cap="small" dirty="0" err="1" smtClean="0">
                <a:solidFill>
                  <a:schemeClr val="bg2">
                    <a:lumMod val="25000"/>
                  </a:schemeClr>
                </a:solidFill>
                <a:latin typeface="Times New Roman" pitchFamily="18" charset="0"/>
                <a:cs typeface="Times New Roman" pitchFamily="18" charset="0"/>
              </a:rPr>
              <a:t>di</a:t>
            </a:r>
            <a:r>
              <a:rPr lang="en-US" altLang="it-IT" sz="2000" b="1" u="sng" cap="small" dirty="0" smtClean="0">
                <a:solidFill>
                  <a:schemeClr val="bg2">
                    <a:lumMod val="25000"/>
                  </a:schemeClr>
                </a:solidFill>
                <a:latin typeface="Times New Roman" pitchFamily="18" charset="0"/>
                <a:cs typeface="Times New Roman" pitchFamily="18" charset="0"/>
              </a:rPr>
              <a:t> </a:t>
            </a:r>
            <a:r>
              <a:rPr lang="en-US" altLang="it-IT" sz="2000" b="1" u="sng" cap="small" dirty="0" err="1" smtClean="0">
                <a:solidFill>
                  <a:schemeClr val="bg2">
                    <a:lumMod val="25000"/>
                  </a:schemeClr>
                </a:solidFill>
                <a:latin typeface="Times New Roman" pitchFamily="18" charset="0"/>
                <a:cs typeface="Times New Roman" pitchFamily="18" charset="0"/>
              </a:rPr>
              <a:t>Raggi</a:t>
            </a:r>
            <a:r>
              <a:rPr lang="en-US" altLang="it-IT" sz="2000" b="1" u="sng" cap="small" dirty="0" smtClean="0">
                <a:solidFill>
                  <a:schemeClr val="bg2">
                    <a:lumMod val="25000"/>
                  </a:schemeClr>
                </a:solidFill>
                <a:latin typeface="Times New Roman" pitchFamily="18" charset="0"/>
                <a:cs typeface="Times New Roman" pitchFamily="18" charset="0"/>
              </a:rPr>
              <a:t> </a:t>
            </a:r>
            <a:r>
              <a:rPr lang="en-US" altLang="it-IT" sz="2000" b="1" u="sng" cap="small" dirty="0" err="1" smtClean="0">
                <a:solidFill>
                  <a:schemeClr val="bg2">
                    <a:lumMod val="25000"/>
                  </a:schemeClr>
                </a:solidFill>
                <a:latin typeface="Times New Roman" pitchFamily="18" charset="0"/>
                <a:cs typeface="Times New Roman" pitchFamily="18" charset="0"/>
              </a:rPr>
              <a:t>Cosmici</a:t>
            </a:r>
            <a:endParaRPr lang="en-US" sz="2000" u="sng" dirty="0"/>
          </a:p>
        </p:txBody>
      </p:sp>
      <p:pic>
        <p:nvPicPr>
          <p:cNvPr id="14" name="Picture 2"/>
          <p:cNvPicPr>
            <a:picLocks noChangeAspect="1"/>
          </p:cNvPicPr>
          <p:nvPr/>
        </p:nvPicPr>
        <p:blipFill>
          <a:blip r:embed="rId6"/>
          <a:stretch>
            <a:fillRect/>
          </a:stretch>
        </p:blipFill>
        <p:spPr>
          <a:xfrm>
            <a:off x="214282" y="2571744"/>
            <a:ext cx="4143372" cy="3142187"/>
          </a:xfrm>
          <a:prstGeom prst="rect">
            <a:avLst/>
          </a:prstGeom>
          <a:effectLst>
            <a:outerShdw blurRad="50800" dist="38100" dir="2700000" algn="tl" rotWithShape="0">
              <a:prstClr val="black">
                <a:alpha val="40000"/>
              </a:prstClr>
            </a:outerShdw>
          </a:effectLst>
        </p:spPr>
      </p:pic>
      <p:pic>
        <p:nvPicPr>
          <p:cNvPr id="17" name="Picture 3" descr="Schermata 2015-09-08 alle 16.00.45.pn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538286" y="1000108"/>
            <a:ext cx="4605714" cy="3249122"/>
          </a:xfrm>
          <a:prstGeom prst="rect">
            <a:avLst/>
          </a:prstGeom>
          <a:effectLst>
            <a:outerShdw blurRad="50800" dist="38100" dir="2700000" algn="tl" rotWithShape="0">
              <a:prstClr val="black">
                <a:alpha val="40000"/>
              </a:prstClr>
            </a:outerShdw>
          </a:effectLst>
        </p:spPr>
      </p:pic>
      <p:sp>
        <p:nvSpPr>
          <p:cNvPr id="22" name="CasellaDiTesto 21"/>
          <p:cNvSpPr txBox="1"/>
          <p:nvPr/>
        </p:nvSpPr>
        <p:spPr>
          <a:xfrm>
            <a:off x="357158" y="1142984"/>
            <a:ext cx="4071966" cy="646331"/>
          </a:xfrm>
          <a:prstGeom prst="rect">
            <a:avLst/>
          </a:prstGeom>
          <a:noFill/>
        </p:spPr>
        <p:txBody>
          <a:bodyPr wrap="square" rtlCol="0">
            <a:spAutoFit/>
          </a:bodyPr>
          <a:lstStyle/>
          <a:p>
            <a:r>
              <a:rPr lang="en-US" cap="small" dirty="0" err="1" smtClean="0"/>
              <a:t>Giugno</a:t>
            </a:r>
            <a:r>
              <a:rPr lang="en-US" cap="small" dirty="0" smtClean="0"/>
              <a:t> 2015 </a:t>
            </a:r>
            <a:r>
              <a:rPr lang="en-US" cap="small" dirty="0" err="1" smtClean="0"/>
              <a:t>diminuizione</a:t>
            </a:r>
            <a:r>
              <a:rPr lang="en-US" cap="small" dirty="0" smtClean="0"/>
              <a:t> del </a:t>
            </a:r>
            <a:r>
              <a:rPr lang="en-US" cap="small" dirty="0" err="1" smtClean="0"/>
              <a:t>flusso</a:t>
            </a:r>
            <a:r>
              <a:rPr lang="en-US" cap="small" dirty="0" smtClean="0"/>
              <a:t> </a:t>
            </a:r>
            <a:r>
              <a:rPr lang="en-US" cap="small" dirty="0" err="1" smtClean="0"/>
              <a:t>di</a:t>
            </a:r>
            <a:r>
              <a:rPr lang="en-US" cap="small" dirty="0" smtClean="0"/>
              <a:t> CR </a:t>
            </a:r>
            <a:r>
              <a:rPr lang="en-US" cap="small" dirty="0" err="1" smtClean="0"/>
              <a:t>osservato</a:t>
            </a:r>
            <a:r>
              <a:rPr lang="en-US" cap="small" dirty="0" smtClean="0"/>
              <a:t> </a:t>
            </a:r>
            <a:r>
              <a:rPr lang="en-US" cap="small" dirty="0" err="1" smtClean="0"/>
              <a:t>da</a:t>
            </a:r>
            <a:r>
              <a:rPr lang="en-US" cap="small" dirty="0" smtClean="0"/>
              <a:t> un TELESCOPIO </a:t>
            </a:r>
            <a:r>
              <a:rPr lang="en-US" cap="small" dirty="0" err="1" smtClean="0"/>
              <a:t>di</a:t>
            </a:r>
            <a:r>
              <a:rPr lang="en-US" cap="small" dirty="0" smtClean="0"/>
              <a:t> CATANIA</a:t>
            </a:r>
            <a:r>
              <a:rPr lang="en-US" dirty="0" smtClean="0"/>
              <a:t> </a:t>
            </a:r>
            <a:endParaRPr lang="en-US" dirty="0"/>
          </a:p>
        </p:txBody>
      </p:sp>
      <p:sp>
        <p:nvSpPr>
          <p:cNvPr id="24" name="CasellaDiTesto 23"/>
          <p:cNvSpPr txBox="1"/>
          <p:nvPr/>
        </p:nvSpPr>
        <p:spPr>
          <a:xfrm>
            <a:off x="4572000" y="4786322"/>
            <a:ext cx="4071966" cy="646331"/>
          </a:xfrm>
          <a:prstGeom prst="rect">
            <a:avLst/>
          </a:prstGeom>
          <a:noFill/>
        </p:spPr>
        <p:txBody>
          <a:bodyPr wrap="square" rtlCol="0">
            <a:spAutoFit/>
          </a:bodyPr>
          <a:lstStyle/>
          <a:p>
            <a:r>
              <a:rPr lang="en-US" cap="small" dirty="0" err="1" smtClean="0"/>
              <a:t>Novembre</a:t>
            </a:r>
            <a:r>
              <a:rPr lang="en-US" cap="small" dirty="0" smtClean="0"/>
              <a:t> 2014  </a:t>
            </a:r>
            <a:r>
              <a:rPr lang="en-US" cap="small" dirty="0" err="1" smtClean="0"/>
              <a:t>variazioni</a:t>
            </a:r>
            <a:r>
              <a:rPr lang="en-US" cap="small" dirty="0" smtClean="0"/>
              <a:t> del </a:t>
            </a:r>
            <a:r>
              <a:rPr lang="en-US" cap="small" dirty="0" err="1" smtClean="0"/>
              <a:t>flusso</a:t>
            </a:r>
            <a:r>
              <a:rPr lang="en-US" cap="small" dirty="0" smtClean="0"/>
              <a:t> </a:t>
            </a:r>
          </a:p>
          <a:p>
            <a:r>
              <a:rPr lang="en-US" cap="small" dirty="0" err="1" smtClean="0"/>
              <a:t>rivelato</a:t>
            </a:r>
            <a:r>
              <a:rPr lang="en-US" cap="small" dirty="0" smtClean="0"/>
              <a:t> </a:t>
            </a:r>
            <a:r>
              <a:rPr lang="en-US" cap="small" dirty="0" err="1" smtClean="0"/>
              <a:t>da</a:t>
            </a:r>
            <a:r>
              <a:rPr lang="en-US" cap="small" dirty="0" smtClean="0"/>
              <a:t> 6 </a:t>
            </a:r>
            <a:r>
              <a:rPr lang="en-US" cap="small" dirty="0" err="1" smtClean="0"/>
              <a:t>Stazioni</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4165</TotalTime>
  <Words>2234</Words>
  <Application>Microsoft Office PowerPoint</Application>
  <PresentationFormat>Presentazione su schermo (4:3)</PresentationFormat>
  <Paragraphs>352</Paragraphs>
  <Slides>21</Slides>
  <Notes>18</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 101° Congresso Nazionale  della Società Italiana di Fisica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Nuovi Studi di Fisica nel Progetto EEE  (Extreme Energy Event)</dc:title>
  <dc:creator>mpaola</dc:creator>
  <cp:lastModifiedBy>mpaola</cp:lastModifiedBy>
  <cp:revision>39</cp:revision>
  <dcterms:created xsi:type="dcterms:W3CDTF">2015-07-24T13:01:15Z</dcterms:created>
  <dcterms:modified xsi:type="dcterms:W3CDTF">2015-09-21T09:44:35Z</dcterms:modified>
</cp:coreProperties>
</file>