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8" r:id="rId2"/>
    <p:sldId id="293" r:id="rId3"/>
    <p:sldId id="294" r:id="rId4"/>
    <p:sldId id="313" r:id="rId5"/>
    <p:sldId id="31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270" r:id="rId21"/>
    <p:sldId id="272" r:id="rId22"/>
    <p:sldId id="273" r:id="rId23"/>
    <p:sldId id="290" r:id="rId24"/>
    <p:sldId id="257" r:id="rId25"/>
    <p:sldId id="283" r:id="rId26"/>
    <p:sldId id="287" r:id="rId27"/>
    <p:sldId id="279" r:id="rId28"/>
    <p:sldId id="291" r:id="rId29"/>
    <p:sldId id="315"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687" autoAdjust="0"/>
  </p:normalViewPr>
  <p:slideViewPr>
    <p:cSldViewPr>
      <p:cViewPr>
        <p:scale>
          <a:sx n="107" d="100"/>
          <a:sy n="107" d="100"/>
        </p:scale>
        <p:origin x="-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BEBE40-98F5-4128-86A2-11579B982731}" type="datetimeFigureOut">
              <a:rPr lang="it-IT" smtClean="0"/>
              <a:pPr/>
              <a:t>18/09/2015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05F1C-7059-44AB-91BC-118ECCE10EF1}" type="slidenum">
              <a:rPr lang="it-IT" smtClean="0"/>
              <a:pPr/>
              <a:t>‹N›</a:t>
            </a:fld>
            <a:endParaRPr lang="it-IT"/>
          </a:p>
        </p:txBody>
      </p:sp>
    </p:spTree>
    <p:extLst>
      <p:ext uri="{BB962C8B-B14F-4D97-AF65-F5344CB8AC3E}">
        <p14:creationId xmlns:p14="http://schemas.microsoft.com/office/powerpoint/2010/main" val="3580480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7705F1C-7059-44AB-91BC-118ECCE10EF1}"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17705F1C-7059-44AB-91BC-118ECCE10EF1}" type="slidenum">
              <a:rPr lang="it-IT" smtClean="0"/>
              <a:pPr/>
              <a:t>21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baseline="0" dirty="0" smtClean="0"/>
          </a:p>
        </p:txBody>
      </p:sp>
      <p:sp>
        <p:nvSpPr>
          <p:cNvPr id="4" name="Segnaposto numero diapositiva 3"/>
          <p:cNvSpPr>
            <a:spLocks noGrp="1"/>
          </p:cNvSpPr>
          <p:nvPr>
            <p:ph type="sldNum" sz="quarter" idx="10"/>
          </p:nvPr>
        </p:nvSpPr>
        <p:spPr/>
        <p:txBody>
          <a:bodyPr/>
          <a:lstStyle/>
          <a:p>
            <a:fld id="{17705F1C-7059-44AB-91BC-118ECCE10EF1}" type="slidenum">
              <a:rPr lang="it-IT" smtClean="0"/>
              <a:pPr/>
              <a:t>22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endParaRPr lang="it-IT" dirty="0"/>
          </a:p>
        </p:txBody>
      </p:sp>
      <p:sp>
        <p:nvSpPr>
          <p:cNvPr id="4" name="Segnaposto numero diapositiva 3"/>
          <p:cNvSpPr>
            <a:spLocks noGrp="1"/>
          </p:cNvSpPr>
          <p:nvPr>
            <p:ph type="sldNum" sz="quarter" idx="10"/>
          </p:nvPr>
        </p:nvSpPr>
        <p:spPr/>
        <p:txBody>
          <a:bodyPr/>
          <a:lstStyle/>
          <a:p>
            <a:fld id="{17705F1C-7059-44AB-91BC-118ECCE10EF1}" type="slidenum">
              <a:rPr lang="it-IT" smtClean="0"/>
              <a:pPr/>
              <a:t>23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7705F1C-7059-44AB-91BC-118ECCE10EF1}" type="slidenum">
              <a:rPr lang="it-IT" smtClean="0"/>
              <a:pPr/>
              <a:t>24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10000"/>
          </a:bodyPr>
          <a:lstStyle/>
          <a:p>
            <a:endParaRPr lang="it-IT" dirty="0"/>
          </a:p>
        </p:txBody>
      </p:sp>
      <p:sp>
        <p:nvSpPr>
          <p:cNvPr id="4" name="Segnaposto numero diapositiva 3"/>
          <p:cNvSpPr>
            <a:spLocks noGrp="1"/>
          </p:cNvSpPr>
          <p:nvPr>
            <p:ph type="sldNum" sz="quarter" idx="10"/>
          </p:nvPr>
        </p:nvSpPr>
        <p:spPr/>
        <p:txBody>
          <a:bodyPr/>
          <a:lstStyle/>
          <a:p>
            <a:fld id="{17705F1C-7059-44AB-91BC-118ECCE10EF1}" type="slidenum">
              <a:rPr lang="it-IT" smtClean="0"/>
              <a:pPr/>
              <a:t>25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endParaRPr lang="it-IT" dirty="0"/>
          </a:p>
        </p:txBody>
      </p:sp>
      <p:sp>
        <p:nvSpPr>
          <p:cNvPr id="4" name="Segnaposto numero diapositiva 3"/>
          <p:cNvSpPr>
            <a:spLocks noGrp="1"/>
          </p:cNvSpPr>
          <p:nvPr>
            <p:ph type="sldNum" sz="quarter" idx="10"/>
          </p:nvPr>
        </p:nvSpPr>
        <p:spPr/>
        <p:txBody>
          <a:bodyPr/>
          <a:lstStyle/>
          <a:p>
            <a:fld id="{17705F1C-7059-44AB-91BC-118ECCE10EF1}" type="slidenum">
              <a:rPr lang="it-IT" smtClean="0"/>
              <a:pPr/>
              <a:t>26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10000"/>
          </a:bodyPr>
          <a:lstStyle/>
          <a:p>
            <a:endParaRPr lang="it-IT" dirty="0"/>
          </a:p>
        </p:txBody>
      </p:sp>
      <p:sp>
        <p:nvSpPr>
          <p:cNvPr id="4" name="Segnaposto numero diapositiva 3"/>
          <p:cNvSpPr>
            <a:spLocks noGrp="1"/>
          </p:cNvSpPr>
          <p:nvPr>
            <p:ph type="sldNum" sz="quarter" idx="10"/>
          </p:nvPr>
        </p:nvSpPr>
        <p:spPr/>
        <p:txBody>
          <a:bodyPr/>
          <a:lstStyle/>
          <a:p>
            <a:fld id="{17705F1C-7059-44AB-91BC-118ECCE10EF1}" type="slidenum">
              <a:rPr lang="it-IT" smtClean="0"/>
              <a:pPr/>
              <a:t>27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25000" lnSpcReduction="20000"/>
          </a:bodyPr>
          <a:lstStyle/>
          <a:p>
            <a:endParaRPr lang="it-IT" dirty="0"/>
          </a:p>
        </p:txBody>
      </p:sp>
      <p:sp>
        <p:nvSpPr>
          <p:cNvPr id="4" name="Segnaposto numero diapositiva 3"/>
          <p:cNvSpPr>
            <a:spLocks noGrp="1"/>
          </p:cNvSpPr>
          <p:nvPr>
            <p:ph type="sldNum" sz="quarter" idx="10"/>
          </p:nvPr>
        </p:nvSpPr>
        <p:spPr/>
        <p:txBody>
          <a:bodyPr/>
          <a:lstStyle/>
          <a:p>
            <a:fld id="{17705F1C-7059-44AB-91BC-118ECCE10EF1}" type="slidenum">
              <a:rPr lang="it-IT" smtClean="0"/>
              <a:pPr/>
              <a:t>28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7705F1C-7059-44AB-91BC-118ECCE10EF1}" type="slidenum">
              <a:rPr lang="it-IT" smtClean="0"/>
              <a:pPr/>
              <a:t>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fontAlgn="base"/>
            <a:endParaRPr lang="it-IT" dirty="0"/>
          </a:p>
        </p:txBody>
      </p:sp>
      <p:sp>
        <p:nvSpPr>
          <p:cNvPr id="4" name="Segnaposto numero diapositiva 3"/>
          <p:cNvSpPr>
            <a:spLocks noGrp="1"/>
          </p:cNvSpPr>
          <p:nvPr>
            <p:ph type="sldNum" sz="quarter" idx="10"/>
          </p:nvPr>
        </p:nvSpPr>
        <p:spPr/>
        <p:txBody>
          <a:bodyPr/>
          <a:lstStyle/>
          <a:p>
            <a:fld id="{17705F1C-7059-44AB-91BC-118ECCE10EF1}" type="slidenum">
              <a:rPr lang="it-IT" smtClean="0"/>
              <a:pPr/>
              <a:t>10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7705F1C-7059-44AB-91BC-118ECCE10EF1}" type="slidenum">
              <a:rPr lang="it-IT" smtClean="0"/>
              <a:pPr/>
              <a:t>11</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17705F1C-7059-44AB-91BC-118ECCE10EF1}" type="slidenum">
              <a:rPr lang="it-IT" smtClean="0"/>
              <a:pPr/>
              <a:t>13</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7705F1C-7059-44AB-91BC-118ECCE10EF1}" type="slidenum">
              <a:rPr lang="it-IT" smtClean="0"/>
              <a:pPr/>
              <a:t>14</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7705F1C-7059-44AB-91BC-118ECCE10EF1}" type="slidenum">
              <a:rPr lang="it-IT" smtClean="0"/>
              <a:pPr/>
              <a:t>15</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17705F1C-7059-44AB-91BC-118ECCE10EF1}" type="slidenum">
              <a:rPr lang="it-IT" smtClean="0"/>
              <a:pPr/>
              <a:t>18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7705F1C-7059-44AB-91BC-118ECCE10EF1}" type="slidenum">
              <a:rPr lang="it-IT" smtClean="0"/>
              <a:pPr/>
              <a:t>20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FC40A34-2E84-414E-8007-3E2A1E86785A}" type="datetimeFigureOut">
              <a:rPr lang="it-IT" smtClean="0"/>
              <a:pPr/>
              <a:t>18/09/2015</a:t>
            </a:fld>
            <a:endParaRPr lang="it-IT"/>
          </a:p>
        </p:txBody>
      </p:sp>
      <p:sp>
        <p:nvSpPr>
          <p:cNvPr id="5" name="Segnaposto piè di pagina 4"/>
          <p:cNvSpPr>
            <a:spLocks noGrp="1"/>
          </p:cNvSpPr>
          <p:nvPr>
            <p:ph type="ftr" sz="quarter" idx="11"/>
          </p:nvPr>
        </p:nvSpPr>
        <p:spPr/>
        <p:txBody>
          <a:bodyPr/>
          <a:lstStyle/>
          <a:p>
            <a:r>
              <a:rPr lang="it-IT" dirty="0" err="1" smtClean="0"/>
              <a:t>Icare</a:t>
            </a:r>
            <a:r>
              <a:rPr lang="it-IT" dirty="0" smtClean="0"/>
              <a:t> – </a:t>
            </a:r>
            <a:r>
              <a:rPr lang="it-IT" dirty="0" err="1" smtClean="0"/>
              <a:t>Toulouse</a:t>
            </a:r>
            <a:r>
              <a:rPr lang="it-IT" dirty="0" smtClean="0"/>
              <a:t> 25-31 </a:t>
            </a:r>
            <a:r>
              <a:rPr lang="it-IT" dirty="0" err="1" smtClean="0"/>
              <a:t>Oct</a:t>
            </a:r>
            <a:r>
              <a:rPr lang="it-IT" dirty="0" smtClean="0"/>
              <a:t> 2010</a:t>
            </a:r>
            <a:endParaRPr lang="it-IT" dirty="0"/>
          </a:p>
        </p:txBody>
      </p:sp>
      <p:sp>
        <p:nvSpPr>
          <p:cNvPr id="6" name="Segnaposto numero diapositiva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FC40A34-2E84-414E-8007-3E2A1E86785A}" type="datetimeFigureOut">
              <a:rPr lang="it-IT" smtClean="0"/>
              <a:pPr/>
              <a:t>18/09/2015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3AE2FFE-1159-4F8D-BE4B-3CF61E8CFD5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FC40A34-2E84-414E-8007-3E2A1E86785A}" type="datetimeFigureOut">
              <a:rPr lang="it-IT" smtClean="0"/>
              <a:pPr/>
              <a:t>18/09/2015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3AE2FFE-1159-4F8D-BE4B-3CF61E8CFD5F}"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FC40A34-2E84-414E-8007-3E2A1E86785A}" type="datetimeFigureOut">
              <a:rPr lang="it-IT" smtClean="0"/>
              <a:pPr/>
              <a:t>18/09/2015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3AE2FFE-1159-4F8D-BE4B-3CF61E8CFD5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FC40A34-2E84-414E-8007-3E2A1E86785A}" type="datetimeFigureOut">
              <a:rPr lang="it-IT" smtClean="0"/>
              <a:pPr/>
              <a:t>18/09/2015</a:t>
            </a:fld>
            <a:endParaRPr lang="it-IT"/>
          </a:p>
        </p:txBody>
      </p:sp>
      <p:sp>
        <p:nvSpPr>
          <p:cNvPr id="5" name="Segnaposto piè di pagina 4"/>
          <p:cNvSpPr>
            <a:spLocks noGrp="1"/>
          </p:cNvSpPr>
          <p:nvPr>
            <p:ph type="ftr" sz="quarter" idx="11"/>
          </p:nvPr>
        </p:nvSpPr>
        <p:spPr/>
        <p:txBody>
          <a:bodyPr/>
          <a:lstStyle/>
          <a:p>
            <a:r>
              <a:rPr lang="it-IT" dirty="0" err="1" smtClean="0"/>
              <a:t>Icare</a:t>
            </a:r>
            <a:r>
              <a:rPr lang="it-IT" dirty="0" smtClean="0"/>
              <a:t> – </a:t>
            </a:r>
            <a:r>
              <a:rPr lang="it-IT" dirty="0" err="1" smtClean="0"/>
              <a:t>Toulouse</a:t>
            </a:r>
            <a:r>
              <a:rPr lang="it-IT" dirty="0" smtClean="0"/>
              <a:t> 25-31 </a:t>
            </a:r>
            <a:r>
              <a:rPr lang="it-IT" dirty="0" err="1" smtClean="0"/>
              <a:t>Oct</a:t>
            </a:r>
            <a:r>
              <a:rPr lang="it-IT" dirty="0" smtClean="0"/>
              <a:t> 2010</a:t>
            </a:r>
            <a:endParaRPr lang="it-IT" dirty="0"/>
          </a:p>
        </p:txBody>
      </p:sp>
      <p:sp>
        <p:nvSpPr>
          <p:cNvPr id="6" name="Segnaposto numero diapositiva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FC40A34-2E84-414E-8007-3E2A1E86785A}" type="datetimeFigureOut">
              <a:rPr lang="it-IT" smtClean="0"/>
              <a:pPr/>
              <a:t>18/09/2015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3AE2FFE-1159-4F8D-BE4B-3CF61E8CFD5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FC40A34-2E84-414E-8007-3E2A1E86785A}" type="datetimeFigureOut">
              <a:rPr lang="it-IT" smtClean="0"/>
              <a:pPr/>
              <a:t>18/09/2015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3AE2FFE-1159-4F8D-BE4B-3CF61E8CFD5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FC40A34-2E84-414E-8007-3E2A1E86785A}" type="datetimeFigureOut">
              <a:rPr lang="it-IT" smtClean="0"/>
              <a:pPr/>
              <a:t>18/09/2015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3AE2FFE-1159-4F8D-BE4B-3CF61E8CFD5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FC40A34-2E84-414E-8007-3E2A1E86785A}" type="datetimeFigureOut">
              <a:rPr lang="it-IT" smtClean="0"/>
              <a:pPr/>
              <a:t>18/09/2015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3AE2FFE-1159-4F8D-BE4B-3CF61E8CFD5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FC40A34-2E84-414E-8007-3E2A1E86785A}" type="datetimeFigureOut">
              <a:rPr lang="it-IT" smtClean="0"/>
              <a:pPr/>
              <a:t>18/09/2015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3AE2FFE-1159-4F8D-BE4B-3CF61E8CFD5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FC40A34-2E84-414E-8007-3E2A1E86785A}" type="datetimeFigureOut">
              <a:rPr lang="it-IT" smtClean="0"/>
              <a:pPr/>
              <a:t>18/09/2015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3AE2FFE-1159-4F8D-BE4B-3CF61E8CFD5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FC40A34-2E84-414E-8007-3E2A1E86785A}" type="datetimeFigureOut">
              <a:rPr lang="it-IT" smtClean="0"/>
              <a:pPr/>
              <a:t>18/09/2015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3AE2FFE-1159-4F8D-BE4B-3CF61E8CFD5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40A34-2E84-414E-8007-3E2A1E86785A}" type="datetimeFigureOut">
              <a:rPr lang="it-IT" smtClean="0"/>
              <a:pPr/>
              <a:t>18/09/2015</a:t>
            </a:fld>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smtClean="0"/>
              <a:t>ICARE, </a:t>
            </a:r>
            <a:r>
              <a:rPr lang="it-IT" dirty="0" err="1" smtClean="0"/>
              <a:t>Toulouse</a:t>
            </a:r>
            <a:r>
              <a:rPr lang="it-IT" dirty="0" smtClean="0"/>
              <a:t>  25-31 </a:t>
            </a:r>
            <a:r>
              <a:rPr lang="it-IT" dirty="0" err="1" smtClean="0"/>
              <a:t>Oct</a:t>
            </a:r>
            <a:r>
              <a:rPr lang="it-IT" dirty="0" smtClean="0"/>
              <a:t> 2010</a:t>
            </a:r>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980728"/>
            <a:ext cx="7772400" cy="1470025"/>
          </a:xfrm>
        </p:spPr>
        <p:txBody>
          <a:bodyPr>
            <a:noAutofit/>
          </a:bodyPr>
          <a:lstStyle/>
          <a:p>
            <a:r>
              <a:rPr lang="en-US" sz="4000" b="1" i="1" dirty="0" smtClean="0">
                <a:solidFill>
                  <a:srgbClr val="FFC000"/>
                </a:solidFill>
              </a:rPr>
              <a:t>Recent achievements and future perspectives in stratospheric research</a:t>
            </a:r>
            <a:endParaRPr lang="it-IT" sz="4000" b="1" i="1" dirty="0">
              <a:solidFill>
                <a:srgbClr val="FFC000"/>
              </a:solidFill>
            </a:endParaRPr>
          </a:p>
        </p:txBody>
      </p:sp>
      <p:sp>
        <p:nvSpPr>
          <p:cNvPr id="3" name="Sottotitolo 2"/>
          <p:cNvSpPr>
            <a:spLocks noGrp="1"/>
          </p:cNvSpPr>
          <p:nvPr>
            <p:ph type="subTitle" idx="1"/>
          </p:nvPr>
        </p:nvSpPr>
        <p:spPr>
          <a:xfrm>
            <a:off x="683568" y="3501008"/>
            <a:ext cx="7848872" cy="2567136"/>
          </a:xfrm>
        </p:spPr>
        <p:txBody>
          <a:bodyPr>
            <a:normAutofit fontScale="77500" lnSpcReduction="20000"/>
          </a:bodyPr>
          <a:lstStyle/>
          <a:p>
            <a:r>
              <a:rPr lang="it-IT" u="sng" dirty="0" smtClean="0"/>
              <a:t>Francesco </a:t>
            </a:r>
            <a:r>
              <a:rPr lang="it-IT" u="sng" dirty="0" smtClean="0"/>
              <a:t>Cairo</a:t>
            </a:r>
            <a:r>
              <a:rPr lang="it-IT" dirty="0" smtClean="0"/>
              <a:t>, Federico </a:t>
            </a:r>
            <a:r>
              <a:rPr lang="it-IT" dirty="0" err="1" smtClean="0"/>
              <a:t>Fierli</a:t>
            </a:r>
            <a:r>
              <a:rPr lang="it-IT" dirty="0" smtClean="0"/>
              <a:t>, Chiara Cagnazzo. Marcel Snels  </a:t>
            </a:r>
            <a:endParaRPr lang="it-IT" dirty="0" smtClean="0"/>
          </a:p>
          <a:p>
            <a:r>
              <a:rPr lang="fr-FR" dirty="0" err="1" smtClean="0"/>
              <a:t>Consiglio</a:t>
            </a:r>
            <a:r>
              <a:rPr lang="fr-FR" dirty="0" smtClean="0"/>
              <a:t> </a:t>
            </a:r>
            <a:r>
              <a:rPr lang="fr-FR" dirty="0" err="1" smtClean="0"/>
              <a:t>Nazionale</a:t>
            </a:r>
            <a:r>
              <a:rPr lang="fr-FR" dirty="0" smtClean="0"/>
              <a:t> delle </a:t>
            </a:r>
            <a:r>
              <a:rPr lang="fr-FR" dirty="0" err="1" smtClean="0"/>
              <a:t>Ricerche</a:t>
            </a:r>
            <a:endParaRPr lang="fr-FR" dirty="0" smtClean="0"/>
          </a:p>
          <a:p>
            <a:r>
              <a:rPr lang="fr-FR" dirty="0" smtClean="0"/>
              <a:t> </a:t>
            </a:r>
            <a:r>
              <a:rPr lang="it-IT" dirty="0" smtClean="0"/>
              <a:t>Dipartimento Scienze del Sistema Terra e Tecnologie per l'Ambiente </a:t>
            </a:r>
            <a:endParaRPr lang="fr-FR" dirty="0" smtClean="0"/>
          </a:p>
          <a:p>
            <a:r>
              <a:rPr lang="fr-FR" dirty="0" smtClean="0"/>
              <a:t> </a:t>
            </a:r>
            <a:r>
              <a:rPr lang="fr-FR" dirty="0" err="1" smtClean="0"/>
              <a:t>Istituto</a:t>
            </a:r>
            <a:r>
              <a:rPr lang="fr-FR" dirty="0" smtClean="0"/>
              <a:t> di </a:t>
            </a:r>
            <a:r>
              <a:rPr lang="fr-FR" dirty="0" err="1" smtClean="0"/>
              <a:t>Scienze</a:t>
            </a:r>
            <a:r>
              <a:rPr lang="fr-FR" dirty="0" smtClean="0"/>
              <a:t> </a:t>
            </a:r>
            <a:r>
              <a:rPr lang="fr-FR" dirty="0" err="1" smtClean="0"/>
              <a:t>dell'Atmosfera</a:t>
            </a:r>
            <a:r>
              <a:rPr lang="fr-FR" dirty="0" smtClean="0"/>
              <a:t> e </a:t>
            </a:r>
            <a:r>
              <a:rPr lang="fr-FR" dirty="0" err="1" smtClean="0"/>
              <a:t>del</a:t>
            </a:r>
            <a:r>
              <a:rPr lang="fr-FR" dirty="0" smtClean="0"/>
              <a:t> </a:t>
            </a:r>
            <a:r>
              <a:rPr lang="fr-FR" dirty="0" err="1" smtClean="0"/>
              <a:t>Clima</a:t>
            </a:r>
            <a:endParaRPr lang="it-IT" dirty="0" smtClean="0"/>
          </a:p>
          <a:p>
            <a:r>
              <a:rPr lang="it-IT" dirty="0" smtClean="0"/>
              <a:t> Italy</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sparc-climate.org/fileadmin/customer/2_About/Themes_IMG/theme1_Figure2_forWeb.png"/>
          <p:cNvPicPr>
            <a:picLocks noChangeAspect="1" noChangeArrowheads="1"/>
          </p:cNvPicPr>
          <p:nvPr/>
        </p:nvPicPr>
        <p:blipFill>
          <a:blip r:embed="rId3" cstate="print"/>
          <a:srcRect/>
          <a:stretch>
            <a:fillRect/>
          </a:stretch>
        </p:blipFill>
        <p:spPr bwMode="auto">
          <a:xfrm>
            <a:off x="1475656" y="0"/>
            <a:ext cx="6324600" cy="6537252"/>
          </a:xfrm>
          <a:prstGeom prst="rect">
            <a:avLst/>
          </a:prstGeom>
          <a:noFill/>
        </p:spPr>
      </p:pic>
      <p:sp>
        <p:nvSpPr>
          <p:cNvPr id="2" name="Rettangolo 1"/>
          <p:cNvSpPr/>
          <p:nvPr/>
        </p:nvSpPr>
        <p:spPr>
          <a:xfrm>
            <a:off x="3923928" y="6477090"/>
            <a:ext cx="5214150" cy="369332"/>
          </a:xfrm>
          <a:prstGeom prst="rect">
            <a:avLst/>
          </a:prstGeom>
        </p:spPr>
        <p:txBody>
          <a:bodyPr wrap="square">
            <a:spAutoFit/>
          </a:bodyPr>
          <a:lstStyle/>
          <a:p>
            <a:r>
              <a:rPr lang="en-US" dirty="0"/>
              <a:t>Adapted from IPCC Fourth Assessment </a:t>
            </a:r>
            <a:r>
              <a:rPr lang="en-US" dirty="0" smtClean="0"/>
              <a:t>Report (2007</a:t>
            </a:r>
            <a:r>
              <a:rPr lang="en-US" dirty="0"/>
              <a:t>)</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sparc-climate.org/fileadmin/customer/2_About/Themes_IMG/theme1_Figure_3_forWeb.png"/>
          <p:cNvPicPr>
            <a:picLocks noChangeAspect="1" noChangeArrowheads="1"/>
          </p:cNvPicPr>
          <p:nvPr/>
        </p:nvPicPr>
        <p:blipFill>
          <a:blip r:embed="rId3" cstate="print"/>
          <a:srcRect/>
          <a:stretch>
            <a:fillRect/>
          </a:stretch>
        </p:blipFill>
        <p:spPr bwMode="auto">
          <a:xfrm>
            <a:off x="1115616" y="476672"/>
            <a:ext cx="6934200" cy="5457825"/>
          </a:xfrm>
          <a:prstGeom prst="rect">
            <a:avLst/>
          </a:prstGeom>
          <a:noFill/>
        </p:spPr>
      </p:pic>
      <p:sp>
        <p:nvSpPr>
          <p:cNvPr id="2" name="Rettangolo 1"/>
          <p:cNvSpPr/>
          <p:nvPr/>
        </p:nvSpPr>
        <p:spPr>
          <a:xfrm>
            <a:off x="2843808" y="5934497"/>
            <a:ext cx="5832648" cy="369332"/>
          </a:xfrm>
          <a:prstGeom prst="rect">
            <a:avLst/>
          </a:prstGeom>
        </p:spPr>
        <p:txBody>
          <a:bodyPr wrap="square">
            <a:spAutoFit/>
          </a:bodyPr>
          <a:lstStyle/>
          <a:p>
            <a:r>
              <a:rPr lang="it-IT" dirty="0" err="1"/>
              <a:t>Adapted</a:t>
            </a:r>
            <a:r>
              <a:rPr lang="it-IT" dirty="0"/>
              <a:t> from </a:t>
            </a:r>
            <a:r>
              <a:rPr lang="it-IT" dirty="0" err="1"/>
              <a:t>Velders</a:t>
            </a:r>
            <a:r>
              <a:rPr lang="it-IT" dirty="0"/>
              <a:t> et al. (PNAS, 2007) and WMO (2011)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ctrTitle"/>
          </p:nvPr>
        </p:nvSpPr>
        <p:spPr>
          <a:xfrm>
            <a:off x="827584" y="260648"/>
            <a:ext cx="7772400" cy="6048672"/>
          </a:xfrm>
        </p:spPr>
        <p:txBody>
          <a:bodyPr>
            <a:normAutofit fontScale="90000"/>
          </a:bodyPr>
          <a:lstStyle/>
          <a:p>
            <a:pPr fontAlgn="base"/>
            <a:r>
              <a:rPr lang="en-US" b="1" i="1" dirty="0" smtClean="0">
                <a:solidFill>
                  <a:srgbClr val="FFC000"/>
                </a:solidFill>
              </a:rPr>
              <a:t>Detection, Attribution and Prediction of Stratospheric Change</a:t>
            </a:r>
            <a:r>
              <a:rPr lang="en-US" dirty="0" smtClean="0"/>
              <a:t/>
            </a:r>
            <a:br>
              <a:rPr lang="en-US" dirty="0" smtClean="0"/>
            </a:br>
            <a:r>
              <a:rPr lang="en-US" dirty="0" smtClean="0"/>
              <a:t/>
            </a:r>
            <a:br>
              <a:rPr lang="en-US" dirty="0" smtClean="0"/>
            </a:br>
            <a:r>
              <a:rPr lang="en-US" sz="3600" dirty="0" smtClean="0"/>
              <a:t>What are the past changes and variations in the stratosphere?</a:t>
            </a:r>
            <a:br>
              <a:rPr lang="en-US" sz="3600" dirty="0" smtClean="0"/>
            </a:br>
            <a:r>
              <a:rPr lang="en-US" sz="3600" dirty="0" smtClean="0"/>
              <a:t>How well can we explain past changes in terms of natural and anthropogenic effects?</a:t>
            </a:r>
            <a:br>
              <a:rPr lang="en-US" sz="3600" dirty="0" smtClean="0"/>
            </a:br>
            <a:r>
              <a:rPr lang="en-US" sz="3600" dirty="0" smtClean="0"/>
              <a:t>How do we expect the stratosphere to evolve in the future, and what confidence do we have in those predictions?</a:t>
            </a:r>
            <a:br>
              <a:rPr lang="en-US" sz="3600" dirty="0" smtClean="0"/>
            </a:br>
            <a:endParaRPr lang="en-US" sz="36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sparc-climate.org/fileadmin/customer/2_About/Themes_IMG/theme2_Fig1.jpg"/>
          <p:cNvPicPr>
            <a:picLocks noChangeAspect="1" noChangeArrowheads="1"/>
          </p:cNvPicPr>
          <p:nvPr/>
        </p:nvPicPr>
        <p:blipFill>
          <a:blip r:embed="rId3" cstate="print"/>
          <a:srcRect/>
          <a:stretch>
            <a:fillRect/>
          </a:stretch>
        </p:blipFill>
        <p:spPr bwMode="auto">
          <a:xfrm>
            <a:off x="599389" y="404664"/>
            <a:ext cx="4013502" cy="6165304"/>
          </a:xfrm>
          <a:prstGeom prst="rect">
            <a:avLst/>
          </a:prstGeom>
          <a:noFill/>
        </p:spPr>
      </p:pic>
      <p:sp>
        <p:nvSpPr>
          <p:cNvPr id="2" name="Rettangolo 1"/>
          <p:cNvSpPr/>
          <p:nvPr/>
        </p:nvSpPr>
        <p:spPr>
          <a:xfrm>
            <a:off x="4788024" y="5589240"/>
            <a:ext cx="4355976" cy="646331"/>
          </a:xfrm>
          <a:prstGeom prst="rect">
            <a:avLst/>
          </a:prstGeom>
        </p:spPr>
        <p:txBody>
          <a:bodyPr wrap="square">
            <a:spAutoFit/>
          </a:bodyPr>
          <a:lstStyle/>
          <a:p>
            <a:r>
              <a:rPr lang="it-IT" dirty="0" err="1"/>
              <a:t>Updated</a:t>
            </a:r>
            <a:r>
              <a:rPr lang="it-IT" dirty="0"/>
              <a:t> from </a:t>
            </a:r>
            <a:r>
              <a:rPr lang="it-IT" dirty="0" err="1"/>
              <a:t>Steinbrecht</a:t>
            </a:r>
            <a:r>
              <a:rPr lang="it-IT" dirty="0"/>
              <a:t> et al. (2009), from WMO (2011).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sparc-climate.org/fileadmin/customer/2_About/Themes_IMG/theme2_Fig2.jpg"/>
          <p:cNvPicPr>
            <a:picLocks noChangeAspect="1" noChangeArrowheads="1"/>
          </p:cNvPicPr>
          <p:nvPr/>
        </p:nvPicPr>
        <p:blipFill>
          <a:blip r:embed="rId3" cstate="print"/>
          <a:srcRect/>
          <a:stretch>
            <a:fillRect/>
          </a:stretch>
        </p:blipFill>
        <p:spPr bwMode="auto">
          <a:xfrm>
            <a:off x="1979712" y="0"/>
            <a:ext cx="5259168" cy="6858000"/>
          </a:xfrm>
          <a:prstGeom prst="rect">
            <a:avLst/>
          </a:prstGeom>
          <a:noFill/>
        </p:spPr>
      </p:pic>
      <p:sp>
        <p:nvSpPr>
          <p:cNvPr id="2" name="Rettangolo 1"/>
          <p:cNvSpPr/>
          <p:nvPr/>
        </p:nvSpPr>
        <p:spPr>
          <a:xfrm>
            <a:off x="7252701" y="6093296"/>
            <a:ext cx="1763688" cy="646331"/>
          </a:xfrm>
          <a:prstGeom prst="rect">
            <a:avLst/>
          </a:prstGeom>
        </p:spPr>
        <p:txBody>
          <a:bodyPr wrap="square">
            <a:spAutoFit/>
          </a:bodyPr>
          <a:lstStyle/>
          <a:p>
            <a:r>
              <a:rPr lang="it-IT" dirty="0"/>
              <a:t>From WMO (2011).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sparc-climate.org/fileadmin/customer/2_About/Themes_IMG/theme2_Fig3.jpg"/>
          <p:cNvPicPr>
            <a:picLocks noChangeAspect="1" noChangeArrowheads="1"/>
          </p:cNvPicPr>
          <p:nvPr/>
        </p:nvPicPr>
        <p:blipFill>
          <a:blip r:embed="rId3" cstate="print"/>
          <a:srcRect/>
          <a:stretch>
            <a:fillRect/>
          </a:stretch>
        </p:blipFill>
        <p:spPr bwMode="auto">
          <a:xfrm>
            <a:off x="1763688" y="0"/>
            <a:ext cx="5234645" cy="6858000"/>
          </a:xfrm>
          <a:prstGeom prst="rect">
            <a:avLst/>
          </a:prstGeom>
          <a:noFill/>
        </p:spPr>
      </p:pic>
      <p:sp>
        <p:nvSpPr>
          <p:cNvPr id="2" name="Rettangolo 1"/>
          <p:cNvSpPr/>
          <p:nvPr/>
        </p:nvSpPr>
        <p:spPr>
          <a:xfrm>
            <a:off x="7164288" y="6381328"/>
            <a:ext cx="1459054" cy="369332"/>
          </a:xfrm>
          <a:prstGeom prst="rect">
            <a:avLst/>
          </a:prstGeom>
        </p:spPr>
        <p:txBody>
          <a:bodyPr wrap="none">
            <a:spAutoFit/>
          </a:bodyPr>
          <a:lstStyle/>
          <a:p>
            <a:r>
              <a:rPr lang="it-IT" dirty="0"/>
              <a:t>WMO (2011).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260648"/>
            <a:ext cx="7772400" cy="6048672"/>
          </a:xfrm>
        </p:spPr>
        <p:txBody>
          <a:bodyPr>
            <a:normAutofit fontScale="90000"/>
          </a:bodyPr>
          <a:lstStyle/>
          <a:p>
            <a:pPr fontAlgn="base"/>
            <a:r>
              <a:rPr lang="it-IT" b="1" i="1" dirty="0" err="1" smtClean="0">
                <a:solidFill>
                  <a:srgbClr val="FFC000"/>
                </a:solidFill>
              </a:rPr>
              <a:t>Stratosphere-Troposphere</a:t>
            </a:r>
            <a:r>
              <a:rPr lang="it-IT" b="1" i="1" dirty="0" smtClean="0">
                <a:solidFill>
                  <a:srgbClr val="FFC000"/>
                </a:solidFill>
              </a:rPr>
              <a:t> </a:t>
            </a:r>
            <a:r>
              <a:rPr lang="it-IT" b="1" i="1" dirty="0" err="1" smtClean="0">
                <a:solidFill>
                  <a:srgbClr val="FFC000"/>
                </a:solidFill>
              </a:rPr>
              <a:t>Dynamical</a:t>
            </a:r>
            <a:r>
              <a:rPr lang="it-IT" b="1" i="1" dirty="0" smtClean="0">
                <a:solidFill>
                  <a:srgbClr val="FFC000"/>
                </a:solidFill>
              </a:rPr>
              <a:t> </a:t>
            </a:r>
            <a:r>
              <a:rPr lang="it-IT" b="1" i="1" dirty="0" err="1" smtClean="0">
                <a:solidFill>
                  <a:srgbClr val="FFC000"/>
                </a:solidFill>
              </a:rPr>
              <a:t>Coupling</a:t>
            </a:r>
            <a:r>
              <a:rPr lang="it-IT" dirty="0" smtClean="0"/>
              <a:t/>
            </a:r>
            <a:br>
              <a:rPr lang="it-IT" dirty="0" smtClean="0"/>
            </a:br>
            <a:r>
              <a:rPr lang="it-IT" dirty="0" smtClean="0"/>
              <a:t/>
            </a:r>
            <a:br>
              <a:rPr lang="it-IT" dirty="0" smtClean="0"/>
            </a:br>
            <a:r>
              <a:rPr lang="en-US" sz="3600" dirty="0" smtClean="0"/>
              <a:t>What is the role of dynamical and </a:t>
            </a:r>
            <a:r>
              <a:rPr lang="en-US" sz="3600" dirty="0" err="1" smtClean="0"/>
              <a:t>radiative</a:t>
            </a:r>
            <a:r>
              <a:rPr lang="en-US" sz="3600" dirty="0" smtClean="0"/>
              <a:t> coupling of the stratosphere to the underlying troposphere?</a:t>
            </a:r>
            <a:br>
              <a:rPr lang="en-US" sz="3600" dirty="0" smtClean="0"/>
            </a:br>
            <a:r>
              <a:rPr lang="en-US" sz="3600" dirty="0" smtClean="0"/>
              <a:t/>
            </a:r>
            <a:br>
              <a:rPr lang="en-US" sz="3600" dirty="0" smtClean="0"/>
            </a:br>
            <a:r>
              <a:rPr lang="en-US" sz="3600" dirty="0" smtClean="0"/>
              <a:t>By what mechanisms do the stratosphere and troposphere act as a coupled system?</a:t>
            </a:r>
            <a:br>
              <a:rPr lang="en-US" sz="3600" dirty="0" smtClean="0"/>
            </a:br>
            <a:r>
              <a:rPr lang="en-US" sz="3600" dirty="0" smtClean="0"/>
              <a:t/>
            </a:r>
            <a:br>
              <a:rPr lang="en-US" sz="3600" dirty="0" smtClean="0"/>
            </a:br>
            <a:r>
              <a:rPr lang="en-US" sz="3600" dirty="0" smtClean="0"/>
              <a:t>What will be the role of the stratosphere as climate changes?</a:t>
            </a:r>
            <a:r>
              <a:rPr lang="en-US" sz="2800" dirty="0" smtClean="0"/>
              <a:t/>
            </a:r>
            <a:br>
              <a:rPr lang="en-US" sz="2800" dirty="0" smtClean="0"/>
            </a:b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sparc-climate.org/fileadmin/customer/2_About/Themes_IMG/theme3_STcoupling_Fig1.jpg"/>
          <p:cNvPicPr>
            <a:picLocks noChangeAspect="1" noChangeArrowheads="1"/>
          </p:cNvPicPr>
          <p:nvPr/>
        </p:nvPicPr>
        <p:blipFill>
          <a:blip r:embed="rId2" cstate="print"/>
          <a:srcRect/>
          <a:stretch>
            <a:fillRect/>
          </a:stretch>
        </p:blipFill>
        <p:spPr bwMode="auto">
          <a:xfrm>
            <a:off x="0" y="476672"/>
            <a:ext cx="9144000" cy="5805717"/>
          </a:xfrm>
          <a:prstGeom prst="rect">
            <a:avLst/>
          </a:prstGeom>
          <a:noFill/>
        </p:spPr>
      </p:pic>
      <p:sp>
        <p:nvSpPr>
          <p:cNvPr id="2" name="Rettangolo 1"/>
          <p:cNvSpPr/>
          <p:nvPr/>
        </p:nvSpPr>
        <p:spPr>
          <a:xfrm>
            <a:off x="6041526" y="6381328"/>
            <a:ext cx="2970621" cy="369332"/>
          </a:xfrm>
          <a:prstGeom prst="rect">
            <a:avLst/>
          </a:prstGeom>
        </p:spPr>
        <p:txBody>
          <a:bodyPr wrap="none">
            <a:spAutoFit/>
          </a:bodyPr>
          <a:lstStyle/>
          <a:p>
            <a:r>
              <a:rPr lang="it-IT" dirty="0"/>
              <a:t>Baldwin and </a:t>
            </a:r>
            <a:r>
              <a:rPr lang="it-IT" dirty="0" err="1"/>
              <a:t>Dunkerton</a:t>
            </a:r>
            <a:r>
              <a:rPr lang="it-IT" dirty="0"/>
              <a:t>, 2001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sparc-climate.org/fileadmin/customer/2_About/Themes_IMG/theme3_STcoupling_Fig2.jpg"/>
          <p:cNvPicPr>
            <a:picLocks noChangeAspect="1" noChangeArrowheads="1"/>
          </p:cNvPicPr>
          <p:nvPr/>
        </p:nvPicPr>
        <p:blipFill>
          <a:blip r:embed="rId3" cstate="print"/>
          <a:srcRect/>
          <a:stretch>
            <a:fillRect/>
          </a:stretch>
        </p:blipFill>
        <p:spPr bwMode="auto">
          <a:xfrm>
            <a:off x="1043608" y="476672"/>
            <a:ext cx="7033580" cy="5733256"/>
          </a:xfrm>
          <a:prstGeom prst="rect">
            <a:avLst/>
          </a:prstGeom>
          <a:noFill/>
        </p:spPr>
      </p:pic>
      <p:sp>
        <p:nvSpPr>
          <p:cNvPr id="2" name="Rettangolo 1"/>
          <p:cNvSpPr/>
          <p:nvPr/>
        </p:nvSpPr>
        <p:spPr>
          <a:xfrm>
            <a:off x="7061333" y="6309320"/>
            <a:ext cx="2031710" cy="369332"/>
          </a:xfrm>
          <a:prstGeom prst="rect">
            <a:avLst/>
          </a:prstGeom>
        </p:spPr>
        <p:txBody>
          <a:bodyPr wrap="none">
            <a:spAutoFit/>
          </a:bodyPr>
          <a:lstStyle/>
          <a:p>
            <a:r>
              <a:rPr lang="it-IT" dirty="0"/>
              <a:t>Baldwin et al., 2003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133350" y="423863"/>
            <a:ext cx="8877300" cy="60102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cstate="print"/>
          <a:srcRect/>
          <a:stretch>
            <a:fillRect/>
          </a:stretch>
        </p:blipFill>
        <p:spPr bwMode="auto">
          <a:xfrm>
            <a:off x="0" y="0"/>
            <a:ext cx="9505950" cy="73056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3" cstate="print"/>
          <a:srcRect/>
          <a:stretch>
            <a:fillRect/>
          </a:stretch>
        </p:blipFill>
        <p:spPr bwMode="auto">
          <a:xfrm rot="5400000">
            <a:off x="1769156" y="-1769156"/>
            <a:ext cx="2689870" cy="6228182"/>
          </a:xfrm>
          <a:prstGeom prst="rect">
            <a:avLst/>
          </a:prstGeom>
          <a:noFill/>
          <a:ln w="9525">
            <a:noFill/>
            <a:miter lim="800000"/>
            <a:headEnd/>
            <a:tailEnd/>
          </a:ln>
        </p:spPr>
      </p:pic>
      <p:pic>
        <p:nvPicPr>
          <p:cNvPr id="40964" name="Picture 4"/>
          <p:cNvPicPr>
            <a:picLocks noChangeAspect="1" noChangeArrowheads="1"/>
          </p:cNvPicPr>
          <p:nvPr/>
        </p:nvPicPr>
        <p:blipFill>
          <a:blip r:embed="rId4" cstate="print"/>
          <a:srcRect/>
          <a:stretch>
            <a:fillRect/>
          </a:stretch>
        </p:blipFill>
        <p:spPr bwMode="auto">
          <a:xfrm rot="5400000">
            <a:off x="4666598" y="964080"/>
            <a:ext cx="3086657" cy="5868143"/>
          </a:xfrm>
          <a:prstGeom prst="rect">
            <a:avLst/>
          </a:prstGeom>
          <a:noFill/>
          <a:ln w="9525">
            <a:noFill/>
            <a:miter lim="800000"/>
            <a:headEnd/>
            <a:tailEnd/>
          </a:ln>
        </p:spPr>
      </p:pic>
      <p:sp>
        <p:nvSpPr>
          <p:cNvPr id="9" name="Rettangolo 8"/>
          <p:cNvSpPr/>
          <p:nvPr/>
        </p:nvSpPr>
        <p:spPr>
          <a:xfrm>
            <a:off x="467544" y="5517232"/>
            <a:ext cx="7669360" cy="1200329"/>
          </a:xfrm>
          <a:prstGeom prst="rect">
            <a:avLst/>
          </a:prstGeom>
        </p:spPr>
        <p:txBody>
          <a:bodyPr wrap="square">
            <a:spAutoFit/>
          </a:bodyPr>
          <a:lstStyle/>
          <a:p>
            <a:r>
              <a:rPr lang="en-US" b="1" dirty="0" smtClean="0"/>
              <a:t>More than 200 flight of M-55 “</a:t>
            </a:r>
            <a:r>
              <a:rPr lang="en-US" b="1" dirty="0" err="1" smtClean="0"/>
              <a:t>Geophysica</a:t>
            </a:r>
            <a:r>
              <a:rPr lang="en-US" b="1" dirty="0" smtClean="0"/>
              <a:t>” aircraft </a:t>
            </a:r>
            <a:r>
              <a:rPr lang="it-IT" b="1" dirty="0" smtClean="0"/>
              <a:t>( 1993- 2010)</a:t>
            </a:r>
          </a:p>
          <a:p>
            <a:r>
              <a:rPr lang="it-IT" b="1" dirty="0" smtClean="0"/>
              <a:t>More </a:t>
            </a:r>
            <a:r>
              <a:rPr lang="it-IT" b="1" dirty="0" err="1" smtClean="0"/>
              <a:t>than</a:t>
            </a:r>
            <a:r>
              <a:rPr lang="it-IT" b="1" dirty="0" smtClean="0"/>
              <a:t> 800 </a:t>
            </a:r>
            <a:r>
              <a:rPr lang="en-US" b="1" dirty="0" smtClean="0"/>
              <a:t>flight hours </a:t>
            </a:r>
            <a:endParaRPr lang="it-IT" b="1" dirty="0" smtClean="0"/>
          </a:p>
          <a:p>
            <a:r>
              <a:rPr lang="it-IT" b="1" dirty="0" smtClean="0"/>
              <a:t>8 </a:t>
            </a:r>
            <a:r>
              <a:rPr lang="it-IT" b="1" dirty="0" err="1" smtClean="0"/>
              <a:t>scientific</a:t>
            </a:r>
            <a:r>
              <a:rPr lang="it-IT" b="1" dirty="0" smtClean="0"/>
              <a:t> </a:t>
            </a:r>
            <a:r>
              <a:rPr lang="it-IT" b="1" dirty="0" err="1" smtClean="0"/>
              <a:t>campaigns</a:t>
            </a:r>
            <a:r>
              <a:rPr lang="it-IT" b="1" dirty="0" smtClean="0"/>
              <a:t>, 20 </a:t>
            </a:r>
            <a:r>
              <a:rPr lang="it-IT" b="1" dirty="0" err="1" smtClean="0"/>
              <a:t>peer-reviewed</a:t>
            </a:r>
            <a:r>
              <a:rPr lang="it-IT" b="1" dirty="0" smtClean="0"/>
              <a:t> </a:t>
            </a:r>
            <a:r>
              <a:rPr lang="it-IT" b="1" dirty="0" err="1" smtClean="0"/>
              <a:t>publication</a:t>
            </a:r>
            <a:r>
              <a:rPr lang="it-IT" b="1" dirty="0" smtClean="0"/>
              <a:t> per project</a:t>
            </a:r>
          </a:p>
          <a:p>
            <a:r>
              <a:rPr lang="it-IT" b="1" dirty="0" smtClean="0"/>
              <a:t>3 test </a:t>
            </a:r>
            <a:r>
              <a:rPr lang="it-IT" b="1" dirty="0" err="1" smtClean="0"/>
              <a:t>campaigns</a:t>
            </a:r>
            <a:r>
              <a:rPr lang="it-IT" b="1" dirty="0" smtClean="0"/>
              <a:t>, 6 ENVISAT </a:t>
            </a:r>
            <a:r>
              <a:rPr lang="it-IT" b="1" dirty="0" err="1" smtClean="0"/>
              <a:t>validation</a:t>
            </a:r>
            <a:r>
              <a:rPr lang="it-IT" b="1" dirty="0" smtClean="0"/>
              <a:t> </a:t>
            </a:r>
            <a:r>
              <a:rPr lang="it-IT" b="1" dirty="0" err="1" smtClean="0"/>
              <a:t>campaigns</a:t>
            </a:r>
            <a:endParaRPr lang="it-IT"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0" y="400197"/>
            <a:ext cx="9144000" cy="5923991"/>
          </a:xfrm>
          <a:prstGeom prst="rect">
            <a:avLst/>
          </a:prstGeom>
          <a:noFill/>
          <a:ln w="9525">
            <a:noFill/>
            <a:miter lim="800000"/>
            <a:headEnd/>
            <a:tailEnd/>
          </a:ln>
        </p:spPr>
      </p:pic>
      <p:sp>
        <p:nvSpPr>
          <p:cNvPr id="4" name="CasellaDiTesto 3"/>
          <p:cNvSpPr txBox="1"/>
          <p:nvPr/>
        </p:nvSpPr>
        <p:spPr>
          <a:xfrm>
            <a:off x="5508104" y="1556792"/>
            <a:ext cx="2448272" cy="1477328"/>
          </a:xfrm>
          <a:prstGeom prst="rect">
            <a:avLst/>
          </a:prstGeom>
          <a:solidFill>
            <a:schemeClr val="accent3">
              <a:lumMod val="60000"/>
              <a:lumOff val="40000"/>
            </a:schemeClr>
          </a:solidFill>
        </p:spPr>
        <p:txBody>
          <a:bodyPr wrap="square" rtlCol="0">
            <a:spAutoFit/>
          </a:bodyPr>
          <a:lstStyle/>
          <a:p>
            <a:pPr algn="ctr"/>
            <a:r>
              <a:rPr lang="it-IT" b="1" dirty="0" err="1" smtClean="0">
                <a:solidFill>
                  <a:srgbClr val="FF0000"/>
                </a:solidFill>
              </a:rPr>
              <a:t>Polar</a:t>
            </a:r>
            <a:r>
              <a:rPr lang="it-IT" b="1" dirty="0" smtClean="0">
                <a:solidFill>
                  <a:srgbClr val="FF0000"/>
                </a:solidFill>
              </a:rPr>
              <a:t> UTLS:</a:t>
            </a:r>
          </a:p>
          <a:p>
            <a:pPr algn="ctr"/>
            <a:r>
              <a:rPr lang="it-IT" b="1" dirty="0" err="1" smtClean="0">
                <a:solidFill>
                  <a:srgbClr val="FF0000"/>
                </a:solidFill>
              </a:rPr>
              <a:t>Microphysics</a:t>
            </a:r>
            <a:r>
              <a:rPr lang="it-IT" b="1" dirty="0" smtClean="0">
                <a:solidFill>
                  <a:srgbClr val="FF0000"/>
                </a:solidFill>
              </a:rPr>
              <a:t>, </a:t>
            </a:r>
            <a:r>
              <a:rPr lang="it-IT" b="1" dirty="0" err="1" smtClean="0">
                <a:solidFill>
                  <a:srgbClr val="FF0000"/>
                </a:solidFill>
              </a:rPr>
              <a:t>chemistry</a:t>
            </a:r>
            <a:r>
              <a:rPr lang="it-IT" b="1" dirty="0" smtClean="0">
                <a:solidFill>
                  <a:srgbClr val="FF0000"/>
                </a:solidFill>
              </a:rPr>
              <a:t> and </a:t>
            </a:r>
            <a:r>
              <a:rPr lang="it-IT" b="1" dirty="0" err="1" smtClean="0">
                <a:solidFill>
                  <a:srgbClr val="FF0000"/>
                </a:solidFill>
              </a:rPr>
              <a:t>dynamics</a:t>
            </a:r>
            <a:r>
              <a:rPr lang="it-IT" b="1" dirty="0" smtClean="0">
                <a:solidFill>
                  <a:srgbClr val="FF0000"/>
                </a:solidFill>
              </a:rPr>
              <a:t> in the </a:t>
            </a:r>
            <a:r>
              <a:rPr lang="it-IT" b="1" dirty="0" err="1" smtClean="0">
                <a:solidFill>
                  <a:srgbClr val="FF0000"/>
                </a:solidFill>
              </a:rPr>
              <a:t>polar</a:t>
            </a:r>
            <a:r>
              <a:rPr lang="it-IT" b="1" dirty="0" smtClean="0">
                <a:solidFill>
                  <a:srgbClr val="FF0000"/>
                </a:solidFill>
              </a:rPr>
              <a:t> </a:t>
            </a:r>
            <a:r>
              <a:rPr lang="it-IT" b="1" dirty="0" err="1" smtClean="0">
                <a:solidFill>
                  <a:srgbClr val="FF0000"/>
                </a:solidFill>
              </a:rPr>
              <a:t>vortex</a:t>
            </a:r>
            <a:endParaRPr lang="it-IT" b="1" dirty="0" smtClean="0">
              <a:solidFill>
                <a:srgbClr val="FF0000"/>
              </a:solidFill>
            </a:endParaRPr>
          </a:p>
        </p:txBody>
      </p:sp>
      <p:sp>
        <p:nvSpPr>
          <p:cNvPr id="5" name="CasellaDiTesto 4"/>
          <p:cNvSpPr txBox="1"/>
          <p:nvPr/>
        </p:nvSpPr>
        <p:spPr>
          <a:xfrm>
            <a:off x="1403648" y="1412776"/>
            <a:ext cx="2448272" cy="1754326"/>
          </a:xfrm>
          <a:prstGeom prst="rect">
            <a:avLst/>
          </a:prstGeom>
          <a:solidFill>
            <a:schemeClr val="accent3">
              <a:lumMod val="60000"/>
              <a:lumOff val="40000"/>
            </a:schemeClr>
          </a:solidFill>
        </p:spPr>
        <p:txBody>
          <a:bodyPr wrap="square" rtlCol="0">
            <a:spAutoFit/>
          </a:bodyPr>
          <a:lstStyle/>
          <a:p>
            <a:pPr algn="ctr"/>
            <a:r>
              <a:rPr lang="it-IT" b="1" dirty="0" err="1" smtClean="0">
                <a:solidFill>
                  <a:srgbClr val="FF0000"/>
                </a:solidFill>
              </a:rPr>
              <a:t>Tropical</a:t>
            </a:r>
            <a:r>
              <a:rPr lang="it-IT" b="1" dirty="0" smtClean="0">
                <a:solidFill>
                  <a:srgbClr val="FF0000"/>
                </a:solidFill>
              </a:rPr>
              <a:t> UTLS:</a:t>
            </a:r>
          </a:p>
          <a:p>
            <a:pPr algn="ctr"/>
            <a:r>
              <a:rPr lang="it-IT" b="1" dirty="0" err="1" smtClean="0">
                <a:solidFill>
                  <a:srgbClr val="FF0000"/>
                </a:solidFill>
              </a:rPr>
              <a:t>Deep</a:t>
            </a:r>
            <a:r>
              <a:rPr lang="it-IT" b="1" dirty="0" smtClean="0">
                <a:solidFill>
                  <a:srgbClr val="FF0000"/>
                </a:solidFill>
              </a:rPr>
              <a:t> </a:t>
            </a:r>
            <a:r>
              <a:rPr lang="it-IT" b="1" dirty="0" err="1" smtClean="0">
                <a:solidFill>
                  <a:srgbClr val="FF0000"/>
                </a:solidFill>
              </a:rPr>
              <a:t>convection</a:t>
            </a:r>
            <a:r>
              <a:rPr lang="it-IT" b="1" dirty="0" smtClean="0">
                <a:solidFill>
                  <a:srgbClr val="FF0000"/>
                </a:solidFill>
              </a:rPr>
              <a:t>. </a:t>
            </a:r>
            <a:r>
              <a:rPr lang="it-IT" b="1" dirty="0" err="1" smtClean="0">
                <a:solidFill>
                  <a:srgbClr val="FF0000"/>
                </a:solidFill>
              </a:rPr>
              <a:t>Effects</a:t>
            </a:r>
            <a:r>
              <a:rPr lang="it-IT" b="1" dirty="0" smtClean="0">
                <a:solidFill>
                  <a:srgbClr val="FF0000"/>
                </a:solidFill>
              </a:rPr>
              <a:t> </a:t>
            </a:r>
            <a:r>
              <a:rPr lang="it-IT" b="1" dirty="0" err="1" smtClean="0">
                <a:solidFill>
                  <a:srgbClr val="FF0000"/>
                </a:solidFill>
              </a:rPr>
              <a:t>of</a:t>
            </a:r>
            <a:r>
              <a:rPr lang="it-IT" b="1" dirty="0" smtClean="0">
                <a:solidFill>
                  <a:srgbClr val="FF0000"/>
                </a:solidFill>
              </a:rPr>
              <a:t> </a:t>
            </a:r>
            <a:r>
              <a:rPr lang="it-IT" b="1" dirty="0" err="1" smtClean="0">
                <a:solidFill>
                  <a:srgbClr val="FF0000"/>
                </a:solidFill>
              </a:rPr>
              <a:t>lightning</a:t>
            </a:r>
            <a:r>
              <a:rPr lang="it-IT" b="1" dirty="0" smtClean="0">
                <a:solidFill>
                  <a:srgbClr val="FF0000"/>
                </a:solidFill>
              </a:rPr>
              <a:t> on O3 and </a:t>
            </a:r>
            <a:r>
              <a:rPr lang="it-IT" b="1" dirty="0" err="1" smtClean="0">
                <a:solidFill>
                  <a:srgbClr val="FF0000"/>
                </a:solidFill>
              </a:rPr>
              <a:t>NOx</a:t>
            </a:r>
            <a:r>
              <a:rPr lang="it-IT" b="1" dirty="0" smtClean="0">
                <a:solidFill>
                  <a:srgbClr val="FF0000"/>
                </a:solidFill>
              </a:rPr>
              <a:t> </a:t>
            </a:r>
            <a:r>
              <a:rPr lang="it-IT" b="1" dirty="0" err="1" smtClean="0">
                <a:solidFill>
                  <a:srgbClr val="FF0000"/>
                </a:solidFill>
              </a:rPr>
              <a:t>budgets</a:t>
            </a:r>
            <a:r>
              <a:rPr lang="it-IT" b="1" dirty="0" smtClean="0">
                <a:solidFill>
                  <a:srgbClr val="FF0000"/>
                </a:solidFill>
              </a:rPr>
              <a:t>, </a:t>
            </a:r>
            <a:r>
              <a:rPr lang="it-IT" b="1" dirty="0" err="1" smtClean="0">
                <a:solidFill>
                  <a:srgbClr val="FF0000"/>
                </a:solidFill>
              </a:rPr>
              <a:t>This</a:t>
            </a:r>
            <a:r>
              <a:rPr lang="it-IT" b="1" dirty="0" smtClean="0">
                <a:solidFill>
                  <a:srgbClr val="FF0000"/>
                </a:solidFill>
              </a:rPr>
              <a:t> and </a:t>
            </a:r>
            <a:r>
              <a:rPr lang="it-IT" b="1" dirty="0" err="1" smtClean="0">
                <a:solidFill>
                  <a:srgbClr val="FF0000"/>
                </a:solidFill>
              </a:rPr>
              <a:t>subvisible</a:t>
            </a:r>
            <a:r>
              <a:rPr lang="it-IT" b="1" dirty="0" smtClean="0">
                <a:solidFill>
                  <a:srgbClr val="FF0000"/>
                </a:solidFill>
              </a:rPr>
              <a:t> </a:t>
            </a:r>
            <a:r>
              <a:rPr lang="it-IT" b="1" dirty="0" err="1" smtClean="0">
                <a:solidFill>
                  <a:srgbClr val="FF0000"/>
                </a:solidFill>
              </a:rPr>
              <a:t>cirrus</a:t>
            </a:r>
            <a:r>
              <a:rPr lang="it-IT" b="1" dirty="0" smtClean="0">
                <a:solidFill>
                  <a:srgbClr val="FF0000"/>
                </a:solidFill>
              </a:rPr>
              <a:t> </a:t>
            </a:r>
            <a:r>
              <a:rPr lang="it-IT" b="1" dirty="0" err="1" smtClean="0">
                <a:solidFill>
                  <a:srgbClr val="FF0000"/>
                </a:solidFill>
              </a:rPr>
              <a:t>microphysics</a:t>
            </a:r>
            <a:endParaRPr lang="it-IT"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a:xfrm>
            <a:off x="0" y="2276872"/>
            <a:ext cx="2808312" cy="2019935"/>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tIns="36000" bIns="288000">
            <a:spAutoFit/>
          </a:bodyPr>
          <a:lstStyle/>
          <a:p>
            <a:pPr algn="ctr">
              <a:spcBef>
                <a:spcPts val="1200"/>
              </a:spcBef>
              <a:defRPr/>
            </a:pPr>
            <a:r>
              <a:rPr lang="en-US" sz="2000" b="1" i="1" dirty="0" smtClean="0">
                <a:solidFill>
                  <a:srgbClr val="0000FF"/>
                </a:solidFill>
              </a:rPr>
              <a:t>Process </a:t>
            </a:r>
          </a:p>
          <a:p>
            <a:pPr algn="ctr">
              <a:spcBef>
                <a:spcPts val="1200"/>
              </a:spcBef>
              <a:defRPr/>
            </a:pPr>
            <a:r>
              <a:rPr lang="en-US" sz="2000" b="1" i="1" dirty="0" smtClean="0">
                <a:solidFill>
                  <a:srgbClr val="0000FF"/>
                </a:solidFill>
              </a:rPr>
              <a:t>e.g. Deep Convection; Asian Monsoon; Polar Vortex;  Barriers permeability, Transport</a:t>
            </a:r>
            <a:endParaRPr lang="de-DE" sz="2000" b="1" dirty="0">
              <a:solidFill>
                <a:srgbClr val="0000FF"/>
              </a:solidFill>
            </a:endParaRPr>
          </a:p>
        </p:txBody>
      </p:sp>
      <p:sp>
        <p:nvSpPr>
          <p:cNvPr id="4" name="Rechteck 3"/>
          <p:cNvSpPr/>
          <p:nvPr/>
        </p:nvSpPr>
        <p:spPr>
          <a:xfrm>
            <a:off x="1619672" y="4797152"/>
            <a:ext cx="2232248" cy="805551"/>
          </a:xfrm>
          <a:prstGeom prst="rect">
            <a:avLst/>
          </a:prstGeom>
          <a:solidFill>
            <a:schemeClr val="accent1">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216000" bIns="216000">
            <a:spAutoFit/>
          </a:bodyPr>
          <a:lstStyle/>
          <a:p>
            <a:pPr algn="ctr">
              <a:spcBef>
                <a:spcPts val="1200"/>
              </a:spcBef>
              <a:defRPr/>
            </a:pPr>
            <a:r>
              <a:rPr lang="en-US" sz="2400" b="1" i="1" dirty="0"/>
              <a:t>Simulations</a:t>
            </a:r>
            <a:endParaRPr lang="de-DE" sz="2400" b="1" dirty="0"/>
          </a:p>
        </p:txBody>
      </p:sp>
      <p:sp>
        <p:nvSpPr>
          <p:cNvPr id="5" name="Rechteck 4"/>
          <p:cNvSpPr/>
          <p:nvPr/>
        </p:nvSpPr>
        <p:spPr>
          <a:xfrm>
            <a:off x="1475656" y="908720"/>
            <a:ext cx="2552575" cy="805551"/>
          </a:xfrm>
          <a:prstGeom prst="rect">
            <a:avLst/>
          </a:prstGeom>
          <a:solidFill>
            <a:schemeClr val="accent1">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216000" bIns="216000">
            <a:spAutoFit/>
          </a:bodyPr>
          <a:lstStyle/>
          <a:p>
            <a:pPr algn="ctr">
              <a:spcBef>
                <a:spcPts val="1200"/>
              </a:spcBef>
              <a:defRPr/>
            </a:pPr>
            <a:r>
              <a:rPr lang="en-US" sz="2400" b="1" i="1" dirty="0"/>
              <a:t>Observations</a:t>
            </a:r>
            <a:endParaRPr lang="de-DE" sz="2400" b="1" dirty="0"/>
          </a:p>
        </p:txBody>
      </p:sp>
      <p:sp>
        <p:nvSpPr>
          <p:cNvPr id="13" name="Rechteck 12"/>
          <p:cNvSpPr/>
          <p:nvPr/>
        </p:nvSpPr>
        <p:spPr>
          <a:xfrm>
            <a:off x="2915816" y="2276872"/>
            <a:ext cx="2232248" cy="1944216"/>
          </a:xfrm>
          <a:prstGeom prst="rect">
            <a:avLst/>
          </a:prstGeom>
          <a:solidFill>
            <a:schemeClr val="accent6">
              <a:lumMod val="60000"/>
              <a:lumOff val="40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tIns="216000" bIns="216000">
            <a:spAutoFit/>
          </a:bodyPr>
          <a:lstStyle/>
          <a:p>
            <a:pPr algn="ctr">
              <a:defRPr/>
            </a:pPr>
            <a:r>
              <a:rPr lang="en-US" sz="2400" b="1" i="1" dirty="0" smtClean="0"/>
              <a:t>Understanding and </a:t>
            </a:r>
          </a:p>
          <a:p>
            <a:pPr algn="ctr">
              <a:defRPr/>
            </a:pPr>
            <a:r>
              <a:rPr lang="it-IT" sz="2400" b="1" i="1" dirty="0" err="1" smtClean="0"/>
              <a:t>Improved</a:t>
            </a:r>
            <a:r>
              <a:rPr lang="it-IT" sz="2400" b="1" i="1" dirty="0" smtClean="0"/>
              <a:t> </a:t>
            </a:r>
            <a:r>
              <a:rPr lang="it-IT" sz="2400" b="1" i="1" dirty="0" err="1" smtClean="0"/>
              <a:t>parametrization</a:t>
            </a:r>
            <a:endParaRPr lang="de-DE" sz="2400" b="1" dirty="0"/>
          </a:p>
        </p:txBody>
      </p:sp>
      <p:sp>
        <p:nvSpPr>
          <p:cNvPr id="16" name="Rechteck 15"/>
          <p:cNvSpPr/>
          <p:nvPr/>
        </p:nvSpPr>
        <p:spPr>
          <a:xfrm>
            <a:off x="5796136" y="3645024"/>
            <a:ext cx="2736304" cy="830997"/>
          </a:xfrm>
          <a:prstGeom prst="rect">
            <a:avLst/>
          </a:prstGeom>
          <a:solidFill>
            <a:schemeClr val="accent1">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sz="2400" b="1" i="1" dirty="0"/>
              <a:t>Reference simulations</a:t>
            </a:r>
          </a:p>
        </p:txBody>
      </p:sp>
      <p:sp>
        <p:nvSpPr>
          <p:cNvPr id="17" name="Rechteck 16"/>
          <p:cNvSpPr/>
          <p:nvPr/>
        </p:nvSpPr>
        <p:spPr>
          <a:xfrm>
            <a:off x="4499992" y="4797152"/>
            <a:ext cx="3312368" cy="830997"/>
          </a:xfrm>
          <a:prstGeom prst="rect">
            <a:avLst/>
          </a:prstGeom>
          <a:solidFill>
            <a:schemeClr val="accent1">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sz="2400" b="1" i="1" dirty="0"/>
              <a:t>Simulations with new </a:t>
            </a:r>
            <a:r>
              <a:rPr lang="en-GB" sz="2400" b="1" i="1" dirty="0"/>
              <a:t>parameterisations</a:t>
            </a:r>
            <a:endParaRPr lang="en-GB" sz="2400" b="1" dirty="0"/>
          </a:p>
        </p:txBody>
      </p:sp>
      <p:sp>
        <p:nvSpPr>
          <p:cNvPr id="23" name="Rechteck 22"/>
          <p:cNvSpPr/>
          <p:nvPr/>
        </p:nvSpPr>
        <p:spPr>
          <a:xfrm>
            <a:off x="5975648" y="764704"/>
            <a:ext cx="3168352" cy="1211234"/>
          </a:xfrm>
          <a:prstGeom prst="rect">
            <a:avLst/>
          </a:prstGeom>
          <a:solidFill>
            <a:schemeClr val="accent1">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tIns="216000" bIns="252000">
            <a:spAutoFit/>
          </a:bodyPr>
          <a:lstStyle/>
          <a:p>
            <a:pPr marL="88900" algn="ctr">
              <a:spcBef>
                <a:spcPts val="0"/>
              </a:spcBef>
              <a:spcAft>
                <a:spcPts val="1200"/>
              </a:spcAft>
              <a:defRPr/>
            </a:pPr>
            <a:r>
              <a:rPr lang="en-US" sz="2400" b="1" i="1" dirty="0"/>
              <a:t>Compare simulations to observations</a:t>
            </a:r>
          </a:p>
        </p:txBody>
      </p:sp>
      <p:cxnSp>
        <p:nvCxnSpPr>
          <p:cNvPr id="24" name="Connettore 2 23"/>
          <p:cNvCxnSpPr/>
          <p:nvPr/>
        </p:nvCxnSpPr>
        <p:spPr>
          <a:xfrm flipV="1">
            <a:off x="1619672" y="1700808"/>
            <a:ext cx="648072"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Connettore 2 26"/>
          <p:cNvCxnSpPr/>
          <p:nvPr/>
        </p:nvCxnSpPr>
        <p:spPr>
          <a:xfrm>
            <a:off x="1547664" y="4293096"/>
            <a:ext cx="576064"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Connettore 2 28"/>
          <p:cNvCxnSpPr/>
          <p:nvPr/>
        </p:nvCxnSpPr>
        <p:spPr>
          <a:xfrm flipV="1">
            <a:off x="3131840" y="4221088"/>
            <a:ext cx="720080"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Connettore 2 29"/>
          <p:cNvCxnSpPr/>
          <p:nvPr/>
        </p:nvCxnSpPr>
        <p:spPr>
          <a:xfrm>
            <a:off x="3275856" y="1700808"/>
            <a:ext cx="648072"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Connettore 2 31"/>
          <p:cNvCxnSpPr/>
          <p:nvPr/>
        </p:nvCxnSpPr>
        <p:spPr>
          <a:xfrm>
            <a:off x="4932834" y="4221882"/>
            <a:ext cx="647278" cy="5752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Connettore 2 33"/>
          <p:cNvCxnSpPr/>
          <p:nvPr/>
        </p:nvCxnSpPr>
        <p:spPr>
          <a:xfrm rot="5400000" flipH="1" flipV="1">
            <a:off x="6480609" y="4472719"/>
            <a:ext cx="359246"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Connettore 2 36"/>
          <p:cNvCxnSpPr/>
          <p:nvPr/>
        </p:nvCxnSpPr>
        <p:spPr>
          <a:xfrm rot="5400000" flipH="1" flipV="1">
            <a:off x="6948264" y="2276872"/>
            <a:ext cx="1656184"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Rettangolo 17"/>
          <p:cNvSpPr/>
          <p:nvPr/>
        </p:nvSpPr>
        <p:spPr>
          <a:xfrm>
            <a:off x="0" y="0"/>
            <a:ext cx="9144000" cy="707886"/>
          </a:xfrm>
          <a:prstGeom prst="rect">
            <a:avLst/>
          </a:prstGeom>
        </p:spPr>
        <p:txBody>
          <a:bodyPr wrap="square">
            <a:spAutoFit/>
          </a:bodyPr>
          <a:lstStyle/>
          <a:p>
            <a:pPr algn="ctr" eaLnBrk="0" hangingPunct="0">
              <a:defRPr/>
            </a:pPr>
            <a:r>
              <a:rPr lang="de-DE" sz="4000" b="1" i="1" dirty="0" err="1" smtClean="0">
                <a:solidFill>
                  <a:srgbClr val="FFC000"/>
                </a:solidFill>
                <a:latin typeface="+mj-lt"/>
                <a:ea typeface="+mj-ea"/>
                <a:cs typeface="+mj-cs"/>
              </a:rPr>
              <a:t>Issues</a:t>
            </a:r>
            <a:r>
              <a:rPr lang="de-DE" sz="4000" b="1" i="1" dirty="0" smtClean="0">
                <a:solidFill>
                  <a:srgbClr val="FFC000"/>
                </a:solidFill>
                <a:latin typeface="+mj-lt"/>
                <a:ea typeface="+mj-ea"/>
                <a:cs typeface="+mj-cs"/>
              </a:rPr>
              <a:t> </a:t>
            </a:r>
            <a:r>
              <a:rPr lang="de-DE" sz="4000" b="1" i="1" dirty="0" err="1" smtClean="0">
                <a:solidFill>
                  <a:srgbClr val="FFC000"/>
                </a:solidFill>
                <a:latin typeface="+mj-lt"/>
                <a:ea typeface="+mj-ea"/>
                <a:cs typeface="+mj-cs"/>
              </a:rPr>
              <a:t>for</a:t>
            </a:r>
            <a:r>
              <a:rPr lang="de-DE" sz="4000" b="1" i="1" dirty="0" smtClean="0">
                <a:solidFill>
                  <a:srgbClr val="FFC000"/>
                </a:solidFill>
                <a:latin typeface="+mj-lt"/>
                <a:ea typeface="+mj-ea"/>
                <a:cs typeface="+mj-cs"/>
              </a:rPr>
              <a:t> </a:t>
            </a:r>
            <a:r>
              <a:rPr lang="de-DE" sz="4000" b="1" i="1" dirty="0" err="1" smtClean="0">
                <a:solidFill>
                  <a:srgbClr val="FFC000"/>
                </a:solidFill>
                <a:latin typeface="+mj-lt"/>
                <a:ea typeface="+mj-ea"/>
                <a:cs typeface="+mj-cs"/>
              </a:rPr>
              <a:t>understanding</a:t>
            </a:r>
            <a:r>
              <a:rPr lang="de-DE" sz="4000" b="1" i="1" dirty="0" smtClean="0">
                <a:solidFill>
                  <a:srgbClr val="FFC000"/>
                </a:solidFill>
                <a:latin typeface="+mj-lt"/>
                <a:ea typeface="+mj-ea"/>
                <a:cs typeface="+mj-cs"/>
              </a:rPr>
              <a:t> UTLS </a:t>
            </a:r>
            <a:r>
              <a:rPr lang="de-DE" sz="4000" b="1" i="1" dirty="0" err="1" smtClean="0">
                <a:solidFill>
                  <a:srgbClr val="FFC000"/>
                </a:solidFill>
                <a:latin typeface="+mj-lt"/>
                <a:ea typeface="+mj-ea"/>
                <a:cs typeface="+mj-cs"/>
              </a:rPr>
              <a:t>processes</a:t>
            </a:r>
            <a:endParaRPr lang="de-DE" sz="4000" b="1" i="1" dirty="0">
              <a:solidFill>
                <a:srgbClr val="FFC000"/>
              </a:solidFill>
              <a:latin typeface="+mj-lt"/>
              <a:ea typeface="+mj-ea"/>
              <a:cs typeface="+mj-cs"/>
            </a:endParaRPr>
          </a:p>
        </p:txBody>
      </p:sp>
      <p:sp>
        <p:nvSpPr>
          <p:cNvPr id="19" name="Rettangolo 18"/>
          <p:cNvSpPr/>
          <p:nvPr/>
        </p:nvSpPr>
        <p:spPr>
          <a:xfrm>
            <a:off x="251520" y="5733256"/>
            <a:ext cx="8496944" cy="830997"/>
          </a:xfrm>
          <a:prstGeom prst="rect">
            <a:avLst/>
          </a:prstGeom>
        </p:spPr>
        <p:txBody>
          <a:bodyPr wrap="square">
            <a:spAutoFit/>
          </a:bodyPr>
          <a:lstStyle/>
          <a:p>
            <a:pPr algn="ctr"/>
            <a:r>
              <a:rPr lang="de-DE" sz="2400" b="1" i="1" dirty="0" err="1" smtClean="0"/>
              <a:t>addressed</a:t>
            </a:r>
            <a:r>
              <a:rPr lang="de-DE" sz="2400" b="1" i="1" dirty="0" smtClean="0"/>
              <a:t> </a:t>
            </a:r>
            <a:r>
              <a:rPr lang="de-DE" sz="2400" b="1" i="1" dirty="0" err="1" smtClean="0"/>
              <a:t>with</a:t>
            </a:r>
            <a:r>
              <a:rPr lang="de-DE" sz="2400" b="1" i="1" dirty="0" smtClean="0"/>
              <a:t> </a:t>
            </a:r>
            <a:r>
              <a:rPr lang="de-DE" sz="2400" b="1" i="1" dirty="0" err="1" smtClean="0"/>
              <a:t>high</a:t>
            </a:r>
            <a:r>
              <a:rPr lang="de-DE" sz="2400" b="1" i="1" dirty="0" smtClean="0"/>
              <a:t> </a:t>
            </a:r>
            <a:r>
              <a:rPr lang="de-DE" sz="2400" b="1" i="1" dirty="0" err="1" smtClean="0"/>
              <a:t>resolution</a:t>
            </a:r>
            <a:r>
              <a:rPr lang="de-DE" sz="2400" b="1" i="1" dirty="0" smtClean="0"/>
              <a:t> </a:t>
            </a:r>
            <a:r>
              <a:rPr lang="de-DE" sz="2400" b="1" i="1" dirty="0" err="1" smtClean="0"/>
              <a:t>measurements</a:t>
            </a:r>
            <a:r>
              <a:rPr lang="de-DE" sz="2400" b="1" i="1" dirty="0" smtClean="0"/>
              <a:t> </a:t>
            </a:r>
            <a:r>
              <a:rPr lang="de-DE" sz="2400" b="1" i="1" dirty="0" err="1" smtClean="0"/>
              <a:t>of</a:t>
            </a:r>
            <a:r>
              <a:rPr lang="de-DE" sz="2400" b="1" i="1" dirty="0" smtClean="0"/>
              <a:t> </a:t>
            </a:r>
            <a:r>
              <a:rPr lang="de-DE" sz="2400" b="1" i="1" dirty="0" err="1" smtClean="0"/>
              <a:t>key</a:t>
            </a:r>
            <a:r>
              <a:rPr lang="de-DE" sz="2400" b="1" i="1" dirty="0" smtClean="0"/>
              <a:t> </a:t>
            </a:r>
            <a:r>
              <a:rPr lang="de-DE" sz="2400" b="1" i="1" dirty="0" err="1" smtClean="0"/>
              <a:t>species</a:t>
            </a:r>
            <a:r>
              <a:rPr lang="de-DE" sz="2400" b="1" i="1" dirty="0" smtClean="0"/>
              <a:t> </a:t>
            </a:r>
            <a:r>
              <a:rPr lang="de-DE" sz="2400" b="1" i="1" dirty="0" err="1" smtClean="0"/>
              <a:t>and</a:t>
            </a:r>
            <a:r>
              <a:rPr lang="de-DE" sz="2400" b="1" i="1" dirty="0" smtClean="0"/>
              <a:t> </a:t>
            </a:r>
            <a:r>
              <a:rPr lang="de-DE" sz="2400" b="1" i="1" dirty="0" err="1" smtClean="0"/>
              <a:t>dynamical</a:t>
            </a:r>
            <a:r>
              <a:rPr lang="de-DE" sz="2400" b="1" i="1" dirty="0" smtClean="0"/>
              <a:t> variables, </a:t>
            </a:r>
            <a:r>
              <a:rPr lang="de-DE" sz="2400" b="1" i="1" dirty="0" err="1" smtClean="0"/>
              <a:t>accessible</a:t>
            </a:r>
            <a:r>
              <a:rPr lang="de-DE" sz="2400" b="1" i="1" dirty="0" smtClean="0"/>
              <a:t> via </a:t>
            </a:r>
            <a:r>
              <a:rPr lang="de-DE" sz="2400" b="1" i="1" dirty="0" err="1" smtClean="0"/>
              <a:t>stratospheric</a:t>
            </a:r>
            <a:r>
              <a:rPr lang="de-DE" sz="2400" b="1" i="1" dirty="0" smtClean="0"/>
              <a:t> </a:t>
            </a:r>
            <a:r>
              <a:rPr lang="de-DE" sz="2400" b="1" i="1" dirty="0" err="1" smtClean="0"/>
              <a:t>aircraft</a:t>
            </a:r>
            <a:endParaRPr lang="it-IT" sz="2400" b="1" i="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844130" y="1751112"/>
            <a:ext cx="3529013" cy="1908175"/>
          </a:xfrm>
          <a:prstGeom prst="rect">
            <a:avLst/>
          </a:prstGeom>
          <a:noFill/>
          <a:ln w="9525">
            <a:noFill/>
            <a:miter lim="800000"/>
            <a:headEnd/>
            <a:tailEnd/>
          </a:ln>
        </p:spPr>
        <p:txBody>
          <a:bodyPr>
            <a:spAutoFit/>
          </a:bodyPr>
          <a:lstStyle/>
          <a:p>
            <a:pPr marL="342900" indent="-342900" algn="ctr" eaLnBrk="0" hangingPunct="0"/>
            <a:r>
              <a:rPr lang="de-DE" sz="2400" b="1" dirty="0" err="1">
                <a:latin typeface="Times New Roman" pitchFamily="18" charset="0"/>
              </a:rPr>
              <a:t>Temperature</a:t>
            </a:r>
            <a:endParaRPr lang="de-DE" sz="2400" b="1" dirty="0">
              <a:latin typeface="Times New Roman" pitchFamily="18" charset="0"/>
            </a:endParaRPr>
          </a:p>
          <a:p>
            <a:pPr marL="342900" indent="-342900" algn="ctr" eaLnBrk="0" hangingPunct="0"/>
            <a:r>
              <a:rPr lang="de-DE" sz="2400" b="1" dirty="0" err="1">
                <a:latin typeface="Times New Roman" pitchFamily="18" charset="0"/>
              </a:rPr>
              <a:t>Circulation</a:t>
            </a:r>
            <a:endParaRPr lang="de-DE" sz="2400" b="1" dirty="0">
              <a:latin typeface="Times New Roman" pitchFamily="18" charset="0"/>
            </a:endParaRPr>
          </a:p>
          <a:p>
            <a:pPr marL="342900" indent="-342900" algn="ctr" eaLnBrk="0" hangingPunct="0"/>
            <a:r>
              <a:rPr lang="de-DE" sz="2200" b="1" dirty="0" err="1">
                <a:latin typeface="Times New Roman" pitchFamily="18" charset="0"/>
              </a:rPr>
              <a:t>Atmospheric</a:t>
            </a:r>
            <a:r>
              <a:rPr lang="de-DE" sz="2200" b="1" dirty="0">
                <a:latin typeface="Times New Roman" pitchFamily="18" charset="0"/>
              </a:rPr>
              <a:t> </a:t>
            </a:r>
            <a:r>
              <a:rPr lang="de-DE" sz="2200" b="1" dirty="0" err="1">
                <a:latin typeface="Times New Roman" pitchFamily="18" charset="0"/>
              </a:rPr>
              <a:t>Composition</a:t>
            </a:r>
            <a:endParaRPr lang="de-DE" sz="2200" b="1" dirty="0">
              <a:latin typeface="Times New Roman" pitchFamily="18" charset="0"/>
            </a:endParaRPr>
          </a:p>
          <a:p>
            <a:pPr marL="342900" indent="-342900" algn="ctr" eaLnBrk="0" hangingPunct="0"/>
            <a:r>
              <a:rPr lang="de-DE" sz="2400" b="1" dirty="0" err="1">
                <a:latin typeface="Times New Roman" pitchFamily="18" charset="0"/>
              </a:rPr>
              <a:t>Clouds</a:t>
            </a:r>
            <a:endParaRPr lang="de-DE" sz="2400" b="1" dirty="0">
              <a:latin typeface="Times New Roman" pitchFamily="18" charset="0"/>
            </a:endParaRPr>
          </a:p>
          <a:p>
            <a:pPr marL="533400" lvl="1" indent="-342900" algn="ctr" eaLnBrk="0" hangingPunct="0"/>
            <a:r>
              <a:rPr lang="de-DE" sz="2400" b="1" dirty="0">
                <a:solidFill>
                  <a:srgbClr val="CC00CC"/>
                </a:solidFill>
                <a:latin typeface="Times New Roman" pitchFamily="18" charset="0"/>
              </a:rPr>
              <a:t>Geoengineering?</a:t>
            </a:r>
          </a:p>
        </p:txBody>
      </p:sp>
      <p:sp>
        <p:nvSpPr>
          <p:cNvPr id="3" name="Rectangle 5"/>
          <p:cNvSpPr>
            <a:spLocks noChangeArrowheads="1"/>
          </p:cNvSpPr>
          <p:nvPr/>
        </p:nvSpPr>
        <p:spPr bwMode="auto">
          <a:xfrm>
            <a:off x="2483768" y="836712"/>
            <a:ext cx="4148137" cy="708025"/>
          </a:xfrm>
          <a:prstGeom prst="rect">
            <a:avLst/>
          </a:prstGeom>
          <a:solidFill>
            <a:srgbClr val="FF9933"/>
          </a:solidFill>
          <a:ln w="28575">
            <a:solidFill>
              <a:srgbClr val="CC0000"/>
            </a:solidFill>
            <a:miter lim="800000"/>
            <a:headEnd/>
            <a:tailEnd/>
          </a:ln>
        </p:spPr>
        <p:txBody>
          <a:bodyPr>
            <a:spAutoFit/>
          </a:bodyPr>
          <a:lstStyle/>
          <a:p>
            <a:pPr algn="ctr"/>
            <a:r>
              <a:rPr lang="de-DE" sz="4000" b="1">
                <a:latin typeface="Times New Roman" pitchFamily="18" charset="0"/>
              </a:rPr>
              <a:t>Climate Change</a:t>
            </a:r>
            <a:endParaRPr lang="en-GB" sz="4000" b="1">
              <a:latin typeface="Times New Roman" pitchFamily="18" charset="0"/>
            </a:endParaRPr>
          </a:p>
        </p:txBody>
      </p:sp>
      <p:sp>
        <p:nvSpPr>
          <p:cNvPr id="4" name="Line 6"/>
          <p:cNvSpPr>
            <a:spLocks noChangeShapeType="1"/>
          </p:cNvSpPr>
          <p:nvPr/>
        </p:nvSpPr>
        <p:spPr bwMode="auto">
          <a:xfrm>
            <a:off x="2844130" y="1751112"/>
            <a:ext cx="0" cy="3262312"/>
          </a:xfrm>
          <a:prstGeom prst="line">
            <a:avLst/>
          </a:prstGeom>
          <a:noFill/>
          <a:ln w="76200">
            <a:solidFill>
              <a:srgbClr val="CC0000"/>
            </a:solidFill>
            <a:round/>
            <a:headEnd/>
            <a:tailEnd type="triangle" w="med" len="med"/>
          </a:ln>
        </p:spPr>
        <p:txBody>
          <a:bodyPr/>
          <a:lstStyle/>
          <a:p>
            <a:endParaRPr lang="it-IT"/>
          </a:p>
        </p:txBody>
      </p:sp>
      <p:sp>
        <p:nvSpPr>
          <p:cNvPr id="5" name="Line 7"/>
          <p:cNvSpPr>
            <a:spLocks noChangeShapeType="1"/>
          </p:cNvSpPr>
          <p:nvPr/>
        </p:nvSpPr>
        <p:spPr bwMode="auto">
          <a:xfrm>
            <a:off x="6373143" y="1789212"/>
            <a:ext cx="0" cy="3224212"/>
          </a:xfrm>
          <a:prstGeom prst="line">
            <a:avLst/>
          </a:prstGeom>
          <a:noFill/>
          <a:ln w="76200">
            <a:solidFill>
              <a:srgbClr val="CC0000"/>
            </a:solidFill>
            <a:round/>
            <a:headEnd/>
            <a:tailEnd type="triangle" w="med" len="med"/>
          </a:ln>
        </p:spPr>
        <p:txBody>
          <a:bodyPr/>
          <a:lstStyle/>
          <a:p>
            <a:endParaRPr lang="it-IT"/>
          </a:p>
        </p:txBody>
      </p:sp>
      <p:sp>
        <p:nvSpPr>
          <p:cNvPr id="6" name="Rectangle 10"/>
          <p:cNvSpPr>
            <a:spLocks noChangeArrowheads="1"/>
          </p:cNvSpPr>
          <p:nvPr/>
        </p:nvSpPr>
        <p:spPr bwMode="auto">
          <a:xfrm>
            <a:off x="2361530" y="5219799"/>
            <a:ext cx="4659313" cy="730250"/>
          </a:xfrm>
          <a:prstGeom prst="rect">
            <a:avLst/>
          </a:prstGeom>
          <a:solidFill>
            <a:schemeClr val="accent1"/>
          </a:solidFill>
          <a:ln w="28575">
            <a:solidFill>
              <a:srgbClr val="000066"/>
            </a:solidFill>
            <a:miter lim="800000"/>
            <a:headEnd/>
            <a:tailEnd/>
          </a:ln>
        </p:spPr>
        <p:txBody>
          <a:bodyPr wrap="none">
            <a:spAutoFit/>
          </a:bodyPr>
          <a:lstStyle/>
          <a:p>
            <a:r>
              <a:rPr lang="de-DE" sz="4000" b="1">
                <a:latin typeface="Times New Roman" pitchFamily="18" charset="0"/>
              </a:rPr>
              <a:t>Stratospheric Ozone</a:t>
            </a:r>
            <a:endParaRPr lang="en-GB" sz="4000" b="1">
              <a:latin typeface="Times New Roman" pitchFamily="18" charset="0"/>
            </a:endParaRPr>
          </a:p>
        </p:txBody>
      </p:sp>
      <p:cxnSp>
        <p:nvCxnSpPr>
          <p:cNvPr id="7" name="AutoShape 11"/>
          <p:cNvCxnSpPr>
            <a:cxnSpLocks noChangeShapeType="1"/>
            <a:stCxn id="6" idx="3"/>
          </p:cNvCxnSpPr>
          <p:nvPr/>
        </p:nvCxnSpPr>
        <p:spPr bwMode="auto">
          <a:xfrm flipV="1">
            <a:off x="7020843" y="3024287"/>
            <a:ext cx="1208087" cy="2560637"/>
          </a:xfrm>
          <a:prstGeom prst="curvedConnector2">
            <a:avLst/>
          </a:prstGeom>
          <a:noFill/>
          <a:ln w="76200">
            <a:solidFill>
              <a:srgbClr val="800080"/>
            </a:solidFill>
            <a:round/>
            <a:headEnd/>
            <a:tailEnd/>
          </a:ln>
        </p:spPr>
      </p:cxnSp>
      <p:cxnSp>
        <p:nvCxnSpPr>
          <p:cNvPr id="8" name="AutoShape 12"/>
          <p:cNvCxnSpPr>
            <a:cxnSpLocks noChangeShapeType="1"/>
          </p:cNvCxnSpPr>
          <p:nvPr/>
        </p:nvCxnSpPr>
        <p:spPr bwMode="auto">
          <a:xfrm rot="16200000" flipV="1">
            <a:off x="6497761" y="1293118"/>
            <a:ext cx="1855788" cy="1606550"/>
          </a:xfrm>
          <a:prstGeom prst="curvedConnector2">
            <a:avLst/>
          </a:prstGeom>
          <a:noFill/>
          <a:ln w="76200">
            <a:solidFill>
              <a:srgbClr val="800080"/>
            </a:solidFill>
            <a:round/>
            <a:headEnd/>
            <a:tailEnd type="triangle" w="med" len="med"/>
          </a:ln>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0" y="0"/>
            <a:ext cx="9144000" cy="6271981"/>
          </a:xfrm>
          <a:prstGeom prst="rect">
            <a:avLst/>
          </a:prstGeom>
          <a:noFill/>
          <a:ln w="9525">
            <a:noFill/>
            <a:miter lim="800000"/>
            <a:headEnd/>
            <a:tailEnd/>
          </a:ln>
        </p:spPr>
      </p:pic>
      <p:sp>
        <p:nvSpPr>
          <p:cNvPr id="5" name="CasellaDiTesto 4"/>
          <p:cNvSpPr txBox="1"/>
          <p:nvPr/>
        </p:nvSpPr>
        <p:spPr>
          <a:xfrm>
            <a:off x="6156176" y="6309320"/>
            <a:ext cx="2138149" cy="369332"/>
          </a:xfrm>
          <a:prstGeom prst="rect">
            <a:avLst/>
          </a:prstGeom>
          <a:noFill/>
        </p:spPr>
        <p:txBody>
          <a:bodyPr wrap="none" rtlCol="0">
            <a:spAutoFit/>
          </a:bodyPr>
          <a:lstStyle/>
          <a:p>
            <a:r>
              <a:rPr lang="it-IT" dirty="0" err="1" smtClean="0"/>
              <a:t>courtesy</a:t>
            </a:r>
            <a:r>
              <a:rPr lang="it-IT" dirty="0" smtClean="0"/>
              <a:t> H. </a:t>
            </a:r>
            <a:r>
              <a:rPr lang="it-IT" dirty="0" err="1" smtClean="0"/>
              <a:t>Boenisch</a:t>
            </a:r>
            <a:endParaRPr lang="it-IT" dirty="0"/>
          </a:p>
        </p:txBody>
      </p:sp>
      <p:sp>
        <p:nvSpPr>
          <p:cNvPr id="6" name="Rettangolo 5"/>
          <p:cNvSpPr/>
          <p:nvPr/>
        </p:nvSpPr>
        <p:spPr>
          <a:xfrm>
            <a:off x="4572000" y="0"/>
            <a:ext cx="4572000" cy="1015663"/>
          </a:xfrm>
          <a:prstGeom prst="rect">
            <a:avLst/>
          </a:prstGeom>
          <a:solidFill>
            <a:srgbClr val="92D050"/>
          </a:solidFill>
        </p:spPr>
        <p:txBody>
          <a:bodyPr wrap="square">
            <a:spAutoFit/>
          </a:bodyPr>
          <a:lstStyle/>
          <a:p>
            <a:pPr algn="ctr"/>
            <a:r>
              <a:rPr lang="it-IT" sz="2000" b="1" dirty="0" err="1" smtClean="0">
                <a:solidFill>
                  <a:srgbClr val="FF0000"/>
                </a:solidFill>
              </a:rPr>
              <a:t>Radiation</a:t>
            </a:r>
            <a:endParaRPr lang="it-IT" sz="2000" b="1" dirty="0" smtClean="0">
              <a:solidFill>
                <a:srgbClr val="FF0000"/>
              </a:solidFill>
            </a:endParaRPr>
          </a:p>
          <a:p>
            <a:pPr algn="ctr"/>
            <a:r>
              <a:rPr lang="it-IT" sz="2000" b="1" dirty="0" err="1" smtClean="0">
                <a:solidFill>
                  <a:srgbClr val="FF0000"/>
                </a:solidFill>
              </a:rPr>
              <a:t>Solar</a:t>
            </a:r>
            <a:r>
              <a:rPr lang="it-IT" sz="2000" b="1" dirty="0" smtClean="0">
                <a:solidFill>
                  <a:srgbClr val="FF0000"/>
                </a:solidFill>
              </a:rPr>
              <a:t> </a:t>
            </a:r>
            <a:r>
              <a:rPr lang="it-IT" sz="2000" b="1" dirty="0" err="1" smtClean="0">
                <a:solidFill>
                  <a:srgbClr val="FF0000"/>
                </a:solidFill>
              </a:rPr>
              <a:t>uv-vis</a:t>
            </a:r>
            <a:r>
              <a:rPr lang="it-IT" sz="2000" b="1" dirty="0" smtClean="0">
                <a:solidFill>
                  <a:srgbClr val="FF0000"/>
                </a:solidFill>
              </a:rPr>
              <a:t> </a:t>
            </a:r>
            <a:r>
              <a:rPr lang="it-IT" sz="2000" b="1" dirty="0" err="1" smtClean="0">
                <a:solidFill>
                  <a:srgbClr val="FF0000"/>
                </a:solidFill>
              </a:rPr>
              <a:t>actinic</a:t>
            </a:r>
            <a:r>
              <a:rPr lang="it-IT" sz="2000" b="1" dirty="0" smtClean="0">
                <a:solidFill>
                  <a:srgbClr val="FF0000"/>
                </a:solidFill>
              </a:rPr>
              <a:t> </a:t>
            </a:r>
            <a:r>
              <a:rPr lang="it-IT" sz="2000" b="1" dirty="0" err="1" smtClean="0">
                <a:solidFill>
                  <a:srgbClr val="FF0000"/>
                </a:solidFill>
              </a:rPr>
              <a:t>fluxes</a:t>
            </a:r>
            <a:endParaRPr lang="it-IT" sz="2000" b="1" dirty="0" smtClean="0">
              <a:solidFill>
                <a:srgbClr val="FF0000"/>
              </a:solidFill>
            </a:endParaRPr>
          </a:p>
          <a:p>
            <a:pPr algn="ctr"/>
            <a:r>
              <a:rPr lang="it-IT" sz="2000" b="1" dirty="0" err="1" smtClean="0">
                <a:solidFill>
                  <a:srgbClr val="FF0000"/>
                </a:solidFill>
              </a:rPr>
              <a:t>Heating</a:t>
            </a:r>
            <a:r>
              <a:rPr lang="it-IT" sz="2000" b="1" dirty="0" smtClean="0">
                <a:solidFill>
                  <a:srgbClr val="FF0000"/>
                </a:solidFill>
              </a:rPr>
              <a:t> </a:t>
            </a:r>
            <a:r>
              <a:rPr lang="it-IT" sz="2000" b="1" dirty="0" err="1" smtClean="0">
                <a:solidFill>
                  <a:srgbClr val="FF0000"/>
                </a:solidFill>
              </a:rPr>
              <a:t>rates</a:t>
            </a:r>
            <a:r>
              <a:rPr lang="it-IT" sz="2000" b="1" dirty="0" smtClean="0">
                <a:solidFill>
                  <a:srgbClr val="FF0000"/>
                </a:solidFill>
              </a:rPr>
              <a:t> </a:t>
            </a:r>
            <a:endParaRPr lang="it-IT" sz="2000" b="1" dirty="0">
              <a:solidFill>
                <a:srgbClr val="FF0000"/>
              </a:solidFill>
            </a:endParaRPr>
          </a:p>
        </p:txBody>
      </p:sp>
      <p:sp>
        <p:nvSpPr>
          <p:cNvPr id="7" name="Rettangolo 6"/>
          <p:cNvSpPr/>
          <p:nvPr/>
        </p:nvSpPr>
        <p:spPr>
          <a:xfrm>
            <a:off x="0" y="0"/>
            <a:ext cx="4644008" cy="1015663"/>
          </a:xfrm>
          <a:prstGeom prst="rect">
            <a:avLst/>
          </a:prstGeom>
          <a:solidFill>
            <a:srgbClr val="92D050"/>
          </a:solidFill>
        </p:spPr>
        <p:txBody>
          <a:bodyPr wrap="square">
            <a:spAutoFit/>
          </a:bodyPr>
          <a:lstStyle/>
          <a:p>
            <a:pPr algn="ctr"/>
            <a:r>
              <a:rPr lang="it-IT" sz="2000" b="1" dirty="0" err="1" smtClean="0">
                <a:solidFill>
                  <a:srgbClr val="FF0000"/>
                </a:solidFill>
              </a:rPr>
              <a:t>Transport</a:t>
            </a:r>
            <a:endParaRPr lang="it-IT" sz="2000" b="1" dirty="0" smtClean="0">
              <a:solidFill>
                <a:srgbClr val="FF0000"/>
              </a:solidFill>
            </a:endParaRPr>
          </a:p>
          <a:p>
            <a:pPr algn="ctr"/>
            <a:r>
              <a:rPr lang="it-IT" sz="2000" b="1" dirty="0" err="1" smtClean="0">
                <a:solidFill>
                  <a:srgbClr val="FF0000"/>
                </a:solidFill>
              </a:rPr>
              <a:t>Subtropical</a:t>
            </a:r>
            <a:r>
              <a:rPr lang="it-IT" sz="2000" b="1" dirty="0" smtClean="0">
                <a:solidFill>
                  <a:srgbClr val="FF0000"/>
                </a:solidFill>
              </a:rPr>
              <a:t> and </a:t>
            </a:r>
            <a:r>
              <a:rPr lang="it-IT" sz="2000" b="1" dirty="0" err="1" smtClean="0">
                <a:solidFill>
                  <a:srgbClr val="FF0000"/>
                </a:solidFill>
              </a:rPr>
              <a:t>polar</a:t>
            </a:r>
            <a:r>
              <a:rPr lang="it-IT" sz="2000" b="1" dirty="0" smtClean="0">
                <a:solidFill>
                  <a:srgbClr val="FF0000"/>
                </a:solidFill>
              </a:rPr>
              <a:t> mixing </a:t>
            </a:r>
            <a:r>
              <a:rPr lang="it-IT" sz="2000" b="1" dirty="0" err="1" smtClean="0">
                <a:solidFill>
                  <a:srgbClr val="FF0000"/>
                </a:solidFill>
              </a:rPr>
              <a:t>barriers</a:t>
            </a:r>
            <a:r>
              <a:rPr lang="it-IT" sz="2000" b="1" dirty="0" smtClean="0">
                <a:solidFill>
                  <a:srgbClr val="FF0000"/>
                </a:solidFill>
              </a:rPr>
              <a:t>, </a:t>
            </a:r>
            <a:r>
              <a:rPr lang="it-IT" sz="2000" b="1" dirty="0" err="1" smtClean="0">
                <a:solidFill>
                  <a:srgbClr val="FF0000"/>
                </a:solidFill>
              </a:rPr>
              <a:t>meridional</a:t>
            </a:r>
            <a:r>
              <a:rPr lang="it-IT" sz="2000" b="1" dirty="0" smtClean="0">
                <a:solidFill>
                  <a:srgbClr val="FF0000"/>
                </a:solidFill>
              </a:rPr>
              <a:t> </a:t>
            </a:r>
            <a:r>
              <a:rPr lang="it-IT" sz="2000" b="1" dirty="0" err="1" smtClean="0">
                <a:solidFill>
                  <a:srgbClr val="FF0000"/>
                </a:solidFill>
              </a:rPr>
              <a:t>circulation</a:t>
            </a:r>
            <a:endParaRPr lang="it-IT" sz="2000" b="1" dirty="0" smtClean="0">
              <a:solidFill>
                <a:srgbClr val="FF0000"/>
              </a:solidFill>
            </a:endParaRPr>
          </a:p>
        </p:txBody>
      </p:sp>
      <p:sp>
        <p:nvSpPr>
          <p:cNvPr id="8" name="Rettangolo 7"/>
          <p:cNvSpPr/>
          <p:nvPr/>
        </p:nvSpPr>
        <p:spPr>
          <a:xfrm>
            <a:off x="0" y="5534561"/>
            <a:ext cx="4572000" cy="1323439"/>
          </a:xfrm>
          <a:prstGeom prst="rect">
            <a:avLst/>
          </a:prstGeom>
          <a:solidFill>
            <a:srgbClr val="92D050"/>
          </a:solidFill>
        </p:spPr>
        <p:txBody>
          <a:bodyPr wrap="square">
            <a:spAutoFit/>
          </a:bodyPr>
          <a:lstStyle/>
          <a:p>
            <a:pPr algn="ctr"/>
            <a:r>
              <a:rPr lang="it-IT" sz="2000" b="1" dirty="0" err="1" smtClean="0">
                <a:solidFill>
                  <a:srgbClr val="FF0000"/>
                </a:solidFill>
              </a:rPr>
              <a:t>Chemistry</a:t>
            </a:r>
            <a:r>
              <a:rPr lang="it-IT" sz="2000" b="1" dirty="0" smtClean="0">
                <a:solidFill>
                  <a:srgbClr val="FF0000"/>
                </a:solidFill>
              </a:rPr>
              <a:t> &amp; </a:t>
            </a:r>
            <a:r>
              <a:rPr lang="it-IT" sz="2000" b="1" dirty="0" err="1" smtClean="0">
                <a:solidFill>
                  <a:srgbClr val="FF0000"/>
                </a:solidFill>
              </a:rPr>
              <a:t>Microphysics</a:t>
            </a:r>
            <a:endParaRPr lang="it-IT" sz="2000" b="1" dirty="0" smtClean="0">
              <a:solidFill>
                <a:srgbClr val="FF0000"/>
              </a:solidFill>
            </a:endParaRPr>
          </a:p>
          <a:p>
            <a:pPr algn="ctr"/>
            <a:r>
              <a:rPr lang="it-IT" sz="2000" b="1" dirty="0" err="1" smtClean="0">
                <a:solidFill>
                  <a:srgbClr val="FF0000"/>
                </a:solidFill>
              </a:rPr>
              <a:t>Photochemical</a:t>
            </a:r>
            <a:r>
              <a:rPr lang="it-IT" sz="2000" b="1" dirty="0" smtClean="0">
                <a:solidFill>
                  <a:srgbClr val="FF0000"/>
                </a:solidFill>
              </a:rPr>
              <a:t> </a:t>
            </a:r>
            <a:r>
              <a:rPr lang="it-IT" sz="2000" b="1" dirty="0" err="1" smtClean="0">
                <a:solidFill>
                  <a:srgbClr val="FF0000"/>
                </a:solidFill>
              </a:rPr>
              <a:t>Mechanisms</a:t>
            </a:r>
            <a:r>
              <a:rPr lang="it-IT" sz="2000" b="1" dirty="0" smtClean="0">
                <a:solidFill>
                  <a:srgbClr val="FF0000"/>
                </a:solidFill>
              </a:rPr>
              <a:t>, </a:t>
            </a:r>
          </a:p>
          <a:p>
            <a:pPr algn="ctr"/>
            <a:r>
              <a:rPr lang="it-IT" sz="2000" b="1" dirty="0" err="1" smtClean="0">
                <a:solidFill>
                  <a:srgbClr val="FF0000"/>
                </a:solidFill>
              </a:rPr>
              <a:t>Ox</a:t>
            </a:r>
            <a:r>
              <a:rPr lang="it-IT" sz="2000" b="1" dirty="0" smtClean="0">
                <a:solidFill>
                  <a:srgbClr val="FF0000"/>
                </a:solidFill>
              </a:rPr>
              <a:t>, </a:t>
            </a:r>
            <a:r>
              <a:rPr lang="it-IT" sz="2000" b="1" dirty="0" err="1" smtClean="0">
                <a:solidFill>
                  <a:srgbClr val="FF0000"/>
                </a:solidFill>
              </a:rPr>
              <a:t>HOx</a:t>
            </a:r>
            <a:r>
              <a:rPr lang="it-IT" sz="2000" b="1" dirty="0" smtClean="0">
                <a:solidFill>
                  <a:srgbClr val="FF0000"/>
                </a:solidFill>
              </a:rPr>
              <a:t>, </a:t>
            </a:r>
            <a:r>
              <a:rPr lang="it-IT" sz="2000" b="1" dirty="0" err="1" smtClean="0">
                <a:solidFill>
                  <a:srgbClr val="FF0000"/>
                </a:solidFill>
              </a:rPr>
              <a:t>NOx</a:t>
            </a:r>
            <a:r>
              <a:rPr lang="it-IT" sz="2000" b="1" dirty="0" smtClean="0">
                <a:solidFill>
                  <a:srgbClr val="FF0000"/>
                </a:solidFill>
              </a:rPr>
              <a:t>, </a:t>
            </a:r>
            <a:r>
              <a:rPr lang="it-IT" sz="2000" b="1" dirty="0" err="1" smtClean="0">
                <a:solidFill>
                  <a:srgbClr val="FF0000"/>
                </a:solidFill>
              </a:rPr>
              <a:t>ClO</a:t>
            </a:r>
            <a:r>
              <a:rPr lang="it-IT" sz="2000" b="1" dirty="0" smtClean="0">
                <a:solidFill>
                  <a:srgbClr val="FF0000"/>
                </a:solidFill>
              </a:rPr>
              <a:t>, </a:t>
            </a:r>
            <a:r>
              <a:rPr lang="it-IT" sz="2000" b="1" dirty="0" err="1" smtClean="0">
                <a:solidFill>
                  <a:srgbClr val="FF0000"/>
                </a:solidFill>
              </a:rPr>
              <a:t>BrOx</a:t>
            </a:r>
            <a:r>
              <a:rPr lang="it-IT" sz="2000" b="1" dirty="0" smtClean="0">
                <a:solidFill>
                  <a:srgbClr val="FF0000"/>
                </a:solidFill>
              </a:rPr>
              <a:t> </a:t>
            </a:r>
            <a:r>
              <a:rPr lang="it-IT" sz="2000" b="1" dirty="0" err="1" smtClean="0">
                <a:solidFill>
                  <a:srgbClr val="FF0000"/>
                </a:solidFill>
              </a:rPr>
              <a:t>reactions</a:t>
            </a:r>
            <a:r>
              <a:rPr lang="it-IT" sz="2000" b="1" dirty="0" smtClean="0">
                <a:solidFill>
                  <a:srgbClr val="FF0000"/>
                </a:solidFill>
              </a:rPr>
              <a:t>,</a:t>
            </a:r>
          </a:p>
          <a:p>
            <a:pPr algn="ctr"/>
            <a:r>
              <a:rPr lang="it-IT" sz="2000" b="1" dirty="0" smtClean="0">
                <a:solidFill>
                  <a:srgbClr val="FF0000"/>
                </a:solidFill>
              </a:rPr>
              <a:t>Aerosol and </a:t>
            </a:r>
            <a:r>
              <a:rPr lang="it-IT" sz="2000" b="1" dirty="0" err="1" smtClean="0">
                <a:solidFill>
                  <a:srgbClr val="FF0000"/>
                </a:solidFill>
              </a:rPr>
              <a:t>cloud</a:t>
            </a:r>
            <a:r>
              <a:rPr lang="it-IT" sz="2000" b="1" dirty="0" smtClean="0">
                <a:solidFill>
                  <a:srgbClr val="FF0000"/>
                </a:solidFill>
              </a:rPr>
              <a:t> </a:t>
            </a:r>
            <a:r>
              <a:rPr lang="it-IT" sz="2000" b="1" dirty="0" err="1" smtClean="0">
                <a:solidFill>
                  <a:srgbClr val="FF0000"/>
                </a:solidFill>
              </a:rPr>
              <a:t>microphysics</a:t>
            </a:r>
            <a:endParaRPr lang="it-IT" sz="2000" b="1" dirty="0">
              <a:solidFill>
                <a:srgbClr val="FF0000"/>
              </a:solidFill>
            </a:endParaRPr>
          </a:p>
        </p:txBody>
      </p:sp>
      <p:sp>
        <p:nvSpPr>
          <p:cNvPr id="9" name="Rettangolo 8"/>
          <p:cNvSpPr/>
          <p:nvPr/>
        </p:nvSpPr>
        <p:spPr>
          <a:xfrm>
            <a:off x="4572000" y="5517232"/>
            <a:ext cx="4572000" cy="1600438"/>
          </a:xfrm>
          <a:prstGeom prst="rect">
            <a:avLst/>
          </a:prstGeom>
          <a:solidFill>
            <a:srgbClr val="92D050"/>
          </a:solidFill>
        </p:spPr>
        <p:txBody>
          <a:bodyPr wrap="square">
            <a:spAutoFit/>
          </a:bodyPr>
          <a:lstStyle/>
          <a:p>
            <a:pPr algn="ctr"/>
            <a:endParaRPr lang="it-IT" b="1" dirty="0" smtClean="0">
              <a:solidFill>
                <a:srgbClr val="FF0000"/>
              </a:solidFill>
            </a:endParaRPr>
          </a:p>
          <a:p>
            <a:pPr algn="ctr"/>
            <a:r>
              <a:rPr lang="it-IT" sz="2000" b="1" dirty="0" smtClean="0">
                <a:solidFill>
                  <a:srgbClr val="FF0000"/>
                </a:solidFill>
              </a:rPr>
              <a:t>Dynamics</a:t>
            </a:r>
          </a:p>
          <a:p>
            <a:pPr algn="ctr"/>
            <a:r>
              <a:rPr lang="it-IT" sz="2000" b="1" dirty="0" err="1" smtClean="0">
                <a:solidFill>
                  <a:srgbClr val="FF0000"/>
                </a:solidFill>
              </a:rPr>
              <a:t>Stratosphere-troposphere</a:t>
            </a:r>
            <a:r>
              <a:rPr lang="it-IT" sz="2000" b="1" dirty="0" smtClean="0">
                <a:solidFill>
                  <a:srgbClr val="FF0000"/>
                </a:solidFill>
              </a:rPr>
              <a:t> </a:t>
            </a:r>
            <a:r>
              <a:rPr lang="it-IT" sz="2000" b="1" dirty="0" err="1" smtClean="0">
                <a:solidFill>
                  <a:srgbClr val="FF0000"/>
                </a:solidFill>
              </a:rPr>
              <a:t>exchange</a:t>
            </a:r>
            <a:r>
              <a:rPr lang="it-IT" sz="2000" b="1" dirty="0" smtClean="0">
                <a:solidFill>
                  <a:srgbClr val="FF0000"/>
                </a:solidFill>
              </a:rPr>
              <a:t>, </a:t>
            </a:r>
            <a:r>
              <a:rPr lang="it-IT" sz="2000" b="1" dirty="0" err="1" smtClean="0">
                <a:solidFill>
                  <a:srgbClr val="FF0000"/>
                </a:solidFill>
              </a:rPr>
              <a:t>waves</a:t>
            </a:r>
            <a:endParaRPr lang="it-IT" sz="2000" b="1" dirty="0" smtClean="0">
              <a:solidFill>
                <a:srgbClr val="FF0000"/>
              </a:solidFill>
            </a:endParaRPr>
          </a:p>
          <a:p>
            <a:pPr algn="ctr"/>
            <a:endParaRPr lang="it-IT" sz="2000" b="1" dirty="0" smtClean="0">
              <a:solidFill>
                <a:srgbClr val="FF0000"/>
              </a:solidFill>
            </a:endParaRPr>
          </a:p>
        </p:txBody>
      </p:sp>
      <p:cxnSp>
        <p:nvCxnSpPr>
          <p:cNvPr id="12" name="Connettore 2 11"/>
          <p:cNvCxnSpPr/>
          <p:nvPr/>
        </p:nvCxnSpPr>
        <p:spPr>
          <a:xfrm flipV="1">
            <a:off x="1691680" y="4797152"/>
            <a:ext cx="2736304" cy="8640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Connettore 2 13"/>
          <p:cNvCxnSpPr/>
          <p:nvPr/>
        </p:nvCxnSpPr>
        <p:spPr>
          <a:xfrm rot="5400000" flipH="1" flipV="1">
            <a:off x="1187625" y="4869161"/>
            <a:ext cx="1296143" cy="28803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8" name="Connettore 2 17"/>
          <p:cNvCxnSpPr/>
          <p:nvPr/>
        </p:nvCxnSpPr>
        <p:spPr>
          <a:xfrm rot="10800000">
            <a:off x="4860032" y="4581128"/>
            <a:ext cx="1296144" cy="10801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4" name="Connettore 2 23"/>
          <p:cNvCxnSpPr/>
          <p:nvPr/>
        </p:nvCxnSpPr>
        <p:spPr>
          <a:xfrm flipV="1">
            <a:off x="6156176" y="5445224"/>
            <a:ext cx="1152128" cy="2160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5" name="Connettore 2 24"/>
          <p:cNvCxnSpPr/>
          <p:nvPr/>
        </p:nvCxnSpPr>
        <p:spPr>
          <a:xfrm rot="5400000" flipH="1" flipV="1">
            <a:off x="5904148" y="5337212"/>
            <a:ext cx="576064" cy="720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2" name="Connettore 2 31"/>
          <p:cNvCxnSpPr/>
          <p:nvPr/>
        </p:nvCxnSpPr>
        <p:spPr>
          <a:xfrm flipV="1">
            <a:off x="1691680" y="4365104"/>
            <a:ext cx="2304256" cy="129256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4" name="Connettore 2 33"/>
          <p:cNvCxnSpPr/>
          <p:nvPr/>
        </p:nvCxnSpPr>
        <p:spPr>
          <a:xfrm rot="16200000" flipH="1">
            <a:off x="1331640" y="1556792"/>
            <a:ext cx="3312368" cy="20162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9" name="Connettore 2 38"/>
          <p:cNvCxnSpPr/>
          <p:nvPr/>
        </p:nvCxnSpPr>
        <p:spPr>
          <a:xfrm rot="16200000" flipH="1">
            <a:off x="535360" y="2353072"/>
            <a:ext cx="2960712" cy="720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6" name="Connettore 2 45"/>
          <p:cNvCxnSpPr/>
          <p:nvPr/>
        </p:nvCxnSpPr>
        <p:spPr>
          <a:xfrm rot="5400000">
            <a:off x="3851920" y="1700808"/>
            <a:ext cx="3600400" cy="20162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23528" y="4725144"/>
            <a:ext cx="8568952" cy="830997"/>
          </a:xfrm>
          <a:prstGeom prst="rect">
            <a:avLst/>
          </a:prstGeom>
          <a:solidFill>
            <a:schemeClr val="accent3"/>
          </a:solidFill>
        </p:spPr>
        <p:txBody>
          <a:bodyPr wrap="square">
            <a:spAutoFit/>
          </a:bodyPr>
          <a:lstStyle/>
          <a:p>
            <a:pPr algn="ctr"/>
            <a:r>
              <a:rPr lang="it-IT" sz="2400" b="1" i="1" dirty="0" err="1" smtClean="0">
                <a:solidFill>
                  <a:srgbClr val="FF0000"/>
                </a:solidFill>
              </a:rPr>
              <a:t>Determination</a:t>
            </a:r>
            <a:r>
              <a:rPr lang="it-IT" sz="2400" b="1" i="1" dirty="0" smtClean="0">
                <a:solidFill>
                  <a:srgbClr val="FF0000"/>
                </a:solidFill>
              </a:rPr>
              <a:t> </a:t>
            </a:r>
            <a:r>
              <a:rPr lang="it-IT" sz="2400" b="1" i="1" dirty="0" err="1" smtClean="0">
                <a:solidFill>
                  <a:srgbClr val="FF0000"/>
                </a:solidFill>
              </a:rPr>
              <a:t>of</a:t>
            </a:r>
            <a:r>
              <a:rPr lang="it-IT" sz="2400" b="1" i="1" dirty="0" smtClean="0">
                <a:solidFill>
                  <a:srgbClr val="FF0000"/>
                </a:solidFill>
              </a:rPr>
              <a:t> </a:t>
            </a:r>
            <a:r>
              <a:rPr lang="it-IT" sz="2400" b="1" i="1" dirty="0" err="1" smtClean="0">
                <a:solidFill>
                  <a:srgbClr val="FF0000"/>
                </a:solidFill>
              </a:rPr>
              <a:t>Tropical</a:t>
            </a:r>
            <a:r>
              <a:rPr lang="it-IT" sz="2400" b="1" i="1" dirty="0" smtClean="0">
                <a:solidFill>
                  <a:srgbClr val="FF0000"/>
                </a:solidFill>
              </a:rPr>
              <a:t> </a:t>
            </a:r>
            <a:r>
              <a:rPr lang="it-IT" sz="2400" b="1" i="1" dirty="0" err="1" smtClean="0">
                <a:solidFill>
                  <a:srgbClr val="FF0000"/>
                </a:solidFill>
              </a:rPr>
              <a:t>Ascent</a:t>
            </a:r>
            <a:r>
              <a:rPr lang="it-IT" sz="2400" b="1" i="1" dirty="0" smtClean="0">
                <a:solidFill>
                  <a:srgbClr val="FF0000"/>
                </a:solidFill>
              </a:rPr>
              <a:t> Rate: </a:t>
            </a:r>
          </a:p>
          <a:p>
            <a:pPr algn="ctr"/>
            <a:r>
              <a:rPr lang="it-IT" sz="2400" b="1" i="1" dirty="0" err="1" smtClean="0">
                <a:solidFill>
                  <a:srgbClr val="FF0000"/>
                </a:solidFill>
              </a:rPr>
              <a:t>Measurement</a:t>
            </a:r>
            <a:r>
              <a:rPr lang="it-IT" sz="2400" b="1" i="1" dirty="0" smtClean="0">
                <a:solidFill>
                  <a:srgbClr val="FF0000"/>
                </a:solidFill>
              </a:rPr>
              <a:t> </a:t>
            </a:r>
            <a:r>
              <a:rPr lang="it-IT" sz="2400" b="1" i="1" dirty="0" err="1" smtClean="0">
                <a:solidFill>
                  <a:srgbClr val="FF0000"/>
                </a:solidFill>
              </a:rPr>
              <a:t>of</a:t>
            </a:r>
            <a:r>
              <a:rPr lang="it-IT" sz="2400" b="1" i="1" dirty="0" smtClean="0">
                <a:solidFill>
                  <a:srgbClr val="FF0000"/>
                </a:solidFill>
              </a:rPr>
              <a:t> </a:t>
            </a:r>
            <a:r>
              <a:rPr lang="it-IT" sz="2400" b="1" i="1" dirty="0" err="1" smtClean="0">
                <a:solidFill>
                  <a:srgbClr val="FF0000"/>
                </a:solidFill>
              </a:rPr>
              <a:t>Tropical</a:t>
            </a:r>
            <a:r>
              <a:rPr lang="it-IT" sz="2400" b="1" i="1" dirty="0" smtClean="0">
                <a:solidFill>
                  <a:srgbClr val="FF0000"/>
                </a:solidFill>
              </a:rPr>
              <a:t> </a:t>
            </a:r>
            <a:r>
              <a:rPr lang="it-IT" sz="2400" b="1" i="1" dirty="0" err="1" smtClean="0">
                <a:solidFill>
                  <a:srgbClr val="FF0000"/>
                </a:solidFill>
              </a:rPr>
              <a:t>-Midlatitude</a:t>
            </a:r>
            <a:r>
              <a:rPr lang="it-IT" sz="2400" b="1" i="1" dirty="0" smtClean="0">
                <a:solidFill>
                  <a:srgbClr val="FF0000"/>
                </a:solidFill>
              </a:rPr>
              <a:t> </a:t>
            </a:r>
            <a:r>
              <a:rPr lang="it-IT" sz="2400" b="1" i="1" dirty="0" err="1" smtClean="0">
                <a:solidFill>
                  <a:srgbClr val="FF0000"/>
                </a:solidFill>
              </a:rPr>
              <a:t>age</a:t>
            </a:r>
            <a:r>
              <a:rPr lang="it-IT" sz="2400" b="1" i="1" dirty="0" smtClean="0">
                <a:solidFill>
                  <a:srgbClr val="FF0000"/>
                </a:solidFill>
              </a:rPr>
              <a:t> </a:t>
            </a:r>
            <a:r>
              <a:rPr lang="it-IT" sz="2400" b="1" i="1" dirty="0" err="1" smtClean="0">
                <a:solidFill>
                  <a:srgbClr val="FF0000"/>
                </a:solidFill>
              </a:rPr>
              <a:t>gradients</a:t>
            </a:r>
            <a:r>
              <a:rPr lang="it-IT" sz="2400" b="1" i="1" dirty="0" smtClean="0">
                <a:solidFill>
                  <a:srgbClr val="FF0000"/>
                </a:solidFill>
              </a:rPr>
              <a:t> </a:t>
            </a:r>
            <a:endParaRPr lang="it-IT" sz="2400" dirty="0">
              <a:solidFill>
                <a:srgbClr val="FF0000"/>
              </a:solidFill>
            </a:endParaRPr>
          </a:p>
        </p:txBody>
      </p:sp>
      <p:sp>
        <p:nvSpPr>
          <p:cNvPr id="9" name="Rettangolo 8"/>
          <p:cNvSpPr/>
          <p:nvPr/>
        </p:nvSpPr>
        <p:spPr>
          <a:xfrm>
            <a:off x="3203848" y="836713"/>
            <a:ext cx="3312368" cy="2585323"/>
          </a:xfrm>
          <a:prstGeom prst="rect">
            <a:avLst/>
          </a:prstGeom>
        </p:spPr>
        <p:txBody>
          <a:bodyPr wrap="square">
            <a:spAutoFit/>
          </a:bodyPr>
          <a:lstStyle/>
          <a:p>
            <a:r>
              <a:rPr lang="en-US" sz="2400" b="1" i="1" dirty="0" smtClean="0"/>
              <a:t>Age of Air:  measurement of </a:t>
            </a:r>
            <a:r>
              <a:rPr lang="it-IT" sz="2400" b="1" i="1" dirty="0" err="1" smtClean="0"/>
              <a:t>conserved</a:t>
            </a:r>
            <a:r>
              <a:rPr lang="it-IT" sz="2400" b="1" i="1" dirty="0" smtClean="0"/>
              <a:t> </a:t>
            </a:r>
            <a:r>
              <a:rPr lang="it-IT" sz="2400" b="1" i="1" dirty="0" err="1" smtClean="0"/>
              <a:t>tracers</a:t>
            </a:r>
            <a:r>
              <a:rPr lang="it-IT" sz="2400" b="1" i="1" dirty="0" smtClean="0"/>
              <a:t> </a:t>
            </a:r>
            <a:r>
              <a:rPr lang="it-IT" sz="2400" b="1" i="1" dirty="0" err="1" smtClean="0"/>
              <a:t>with</a:t>
            </a:r>
            <a:r>
              <a:rPr lang="it-IT" sz="2400" b="1" i="1" dirty="0" smtClean="0"/>
              <a:t> </a:t>
            </a:r>
            <a:r>
              <a:rPr lang="it-IT" sz="2400" b="1" i="1" dirty="0" err="1" smtClean="0"/>
              <a:t>known</a:t>
            </a:r>
            <a:r>
              <a:rPr lang="it-IT" sz="2400" b="1" i="1" dirty="0" smtClean="0"/>
              <a:t> </a:t>
            </a:r>
            <a:r>
              <a:rPr lang="it-IT" sz="2400" b="1" i="1" dirty="0" err="1" smtClean="0"/>
              <a:t>tropospheric</a:t>
            </a:r>
            <a:r>
              <a:rPr lang="it-IT" sz="2400" b="1" i="1" dirty="0" smtClean="0"/>
              <a:t> </a:t>
            </a:r>
            <a:r>
              <a:rPr lang="it-IT" sz="2400" b="1" i="1" dirty="0" err="1" smtClean="0"/>
              <a:t>trends</a:t>
            </a:r>
            <a:r>
              <a:rPr lang="it-IT" sz="2400" b="1" i="1" dirty="0" smtClean="0"/>
              <a:t> (CO2, SF6)</a:t>
            </a:r>
          </a:p>
          <a:p>
            <a:endParaRPr lang="it-IT" sz="2400" b="1" i="1" dirty="0" smtClean="0"/>
          </a:p>
          <a:p>
            <a:r>
              <a:rPr lang="en-US" dirty="0" smtClean="0"/>
              <a:t>	</a:t>
            </a:r>
            <a:endParaRPr lang="it-IT" dirty="0"/>
          </a:p>
        </p:txBody>
      </p:sp>
      <p:pic>
        <p:nvPicPr>
          <p:cNvPr id="46082" name="Picture 2"/>
          <p:cNvPicPr>
            <a:picLocks noChangeAspect="1" noChangeArrowheads="1"/>
          </p:cNvPicPr>
          <p:nvPr/>
        </p:nvPicPr>
        <p:blipFill>
          <a:blip r:embed="rId3" cstate="print"/>
          <a:srcRect/>
          <a:stretch>
            <a:fillRect/>
          </a:stretch>
        </p:blipFill>
        <p:spPr bwMode="auto">
          <a:xfrm>
            <a:off x="0" y="836713"/>
            <a:ext cx="2699792" cy="3180337"/>
          </a:xfrm>
          <a:prstGeom prst="rect">
            <a:avLst/>
          </a:prstGeom>
          <a:noFill/>
          <a:ln w="9525">
            <a:noFill/>
            <a:miter lim="800000"/>
            <a:headEnd/>
            <a:tailEnd/>
          </a:ln>
        </p:spPr>
      </p:pic>
      <p:sp>
        <p:nvSpPr>
          <p:cNvPr id="7" name="Rettangolo 6"/>
          <p:cNvSpPr/>
          <p:nvPr/>
        </p:nvSpPr>
        <p:spPr>
          <a:xfrm>
            <a:off x="323528" y="5657671"/>
            <a:ext cx="8568952" cy="1200329"/>
          </a:xfrm>
          <a:prstGeom prst="rect">
            <a:avLst/>
          </a:prstGeom>
          <a:solidFill>
            <a:schemeClr val="accent3"/>
          </a:solidFill>
        </p:spPr>
        <p:txBody>
          <a:bodyPr wrap="square">
            <a:spAutoFit/>
          </a:bodyPr>
          <a:lstStyle/>
          <a:p>
            <a:pPr algn="ctr"/>
            <a:r>
              <a:rPr lang="it-IT" sz="2400" b="1" i="1" dirty="0" err="1" smtClean="0">
                <a:solidFill>
                  <a:srgbClr val="FF0000"/>
                </a:solidFill>
              </a:rPr>
              <a:t>Tropical-Extratropical</a:t>
            </a:r>
            <a:r>
              <a:rPr lang="it-IT" sz="2400" b="1" i="1" dirty="0" smtClean="0">
                <a:solidFill>
                  <a:srgbClr val="FF0000"/>
                </a:solidFill>
              </a:rPr>
              <a:t> Mixing :</a:t>
            </a:r>
          </a:p>
          <a:p>
            <a:pPr algn="ctr"/>
            <a:r>
              <a:rPr lang="it-IT" sz="2400" b="1" i="1" dirty="0" err="1" smtClean="0">
                <a:solidFill>
                  <a:srgbClr val="FF0000"/>
                </a:solidFill>
              </a:rPr>
              <a:t>Measurements</a:t>
            </a:r>
            <a:r>
              <a:rPr lang="it-IT" sz="2400" b="1" i="1" dirty="0" smtClean="0">
                <a:solidFill>
                  <a:srgbClr val="FF0000"/>
                </a:solidFill>
              </a:rPr>
              <a:t> </a:t>
            </a:r>
            <a:r>
              <a:rPr lang="it-IT" sz="2400" b="1" i="1" dirty="0" err="1" smtClean="0">
                <a:solidFill>
                  <a:srgbClr val="FF0000"/>
                </a:solidFill>
              </a:rPr>
              <a:t>of</a:t>
            </a:r>
            <a:r>
              <a:rPr lang="it-IT" sz="2400" b="1" i="1" dirty="0" smtClean="0">
                <a:solidFill>
                  <a:srgbClr val="FF0000"/>
                </a:solidFill>
              </a:rPr>
              <a:t> </a:t>
            </a:r>
            <a:r>
              <a:rPr lang="it-IT" sz="2400" b="1" i="1" dirty="0" err="1" smtClean="0">
                <a:solidFill>
                  <a:srgbClr val="FF0000"/>
                </a:solidFill>
              </a:rPr>
              <a:t>latitudinal</a:t>
            </a:r>
            <a:r>
              <a:rPr lang="it-IT" sz="2400" b="1" i="1" dirty="0" smtClean="0">
                <a:solidFill>
                  <a:srgbClr val="FF0000"/>
                </a:solidFill>
              </a:rPr>
              <a:t> </a:t>
            </a:r>
            <a:r>
              <a:rPr lang="it-IT" sz="2400" b="1" i="1" dirty="0" err="1" smtClean="0">
                <a:solidFill>
                  <a:srgbClr val="FF0000"/>
                </a:solidFill>
              </a:rPr>
              <a:t>gradiants</a:t>
            </a:r>
            <a:r>
              <a:rPr lang="it-IT" sz="2400" b="1" i="1" dirty="0" smtClean="0">
                <a:solidFill>
                  <a:srgbClr val="FF0000"/>
                </a:solidFill>
              </a:rPr>
              <a:t> </a:t>
            </a:r>
            <a:r>
              <a:rPr lang="it-IT" sz="2400" b="1" i="1" dirty="0" err="1" smtClean="0">
                <a:solidFill>
                  <a:srgbClr val="FF0000"/>
                </a:solidFill>
              </a:rPr>
              <a:t>of</a:t>
            </a:r>
            <a:r>
              <a:rPr lang="it-IT" sz="2400" b="1" i="1" dirty="0" smtClean="0">
                <a:solidFill>
                  <a:srgbClr val="FF0000"/>
                </a:solidFill>
              </a:rPr>
              <a:t> </a:t>
            </a:r>
            <a:r>
              <a:rPr lang="it-IT" sz="2400" b="1" i="1" dirty="0" err="1" smtClean="0">
                <a:solidFill>
                  <a:srgbClr val="FF0000"/>
                </a:solidFill>
              </a:rPr>
              <a:t>long-lived</a:t>
            </a:r>
            <a:r>
              <a:rPr lang="it-IT" sz="2400" b="1" i="1" dirty="0" smtClean="0">
                <a:solidFill>
                  <a:srgbClr val="FF0000"/>
                </a:solidFill>
              </a:rPr>
              <a:t> </a:t>
            </a:r>
            <a:r>
              <a:rPr lang="it-IT" sz="2400" b="1" i="1" dirty="0" err="1" smtClean="0">
                <a:solidFill>
                  <a:srgbClr val="FF0000"/>
                </a:solidFill>
              </a:rPr>
              <a:t>species</a:t>
            </a:r>
            <a:r>
              <a:rPr lang="it-IT" sz="2400" b="1" i="1" dirty="0" smtClean="0">
                <a:solidFill>
                  <a:srgbClr val="FF0000"/>
                </a:solidFill>
              </a:rPr>
              <a:t>; </a:t>
            </a:r>
            <a:r>
              <a:rPr lang="it-IT" sz="2400" b="1" i="1" dirty="0" err="1" smtClean="0">
                <a:solidFill>
                  <a:srgbClr val="FF0000"/>
                </a:solidFill>
              </a:rPr>
              <a:t>vertical</a:t>
            </a:r>
            <a:r>
              <a:rPr lang="it-IT" sz="2400" b="1" i="1" dirty="0" smtClean="0">
                <a:solidFill>
                  <a:srgbClr val="FF0000"/>
                </a:solidFill>
              </a:rPr>
              <a:t> </a:t>
            </a:r>
            <a:r>
              <a:rPr lang="it-IT" sz="2400" b="1" i="1" dirty="0" err="1" smtClean="0">
                <a:solidFill>
                  <a:srgbClr val="FF0000"/>
                </a:solidFill>
              </a:rPr>
              <a:t>profiles</a:t>
            </a:r>
            <a:r>
              <a:rPr lang="it-IT" sz="2400" b="1" i="1" dirty="0" smtClean="0">
                <a:solidFill>
                  <a:srgbClr val="FF0000"/>
                </a:solidFill>
              </a:rPr>
              <a:t> </a:t>
            </a:r>
            <a:r>
              <a:rPr lang="it-IT" sz="2400" b="1" i="1" dirty="0" err="1" smtClean="0">
                <a:solidFill>
                  <a:srgbClr val="FF0000"/>
                </a:solidFill>
              </a:rPr>
              <a:t>of</a:t>
            </a:r>
            <a:r>
              <a:rPr lang="it-IT" sz="2400" b="1" i="1" dirty="0" smtClean="0">
                <a:solidFill>
                  <a:srgbClr val="FF0000"/>
                </a:solidFill>
              </a:rPr>
              <a:t> </a:t>
            </a:r>
            <a:r>
              <a:rPr lang="it-IT" sz="2400" b="1" i="1" dirty="0" err="1" smtClean="0">
                <a:solidFill>
                  <a:srgbClr val="FF0000"/>
                </a:solidFill>
              </a:rPr>
              <a:t>species</a:t>
            </a:r>
            <a:r>
              <a:rPr lang="it-IT" sz="2400" b="1" i="1" dirty="0" smtClean="0">
                <a:solidFill>
                  <a:srgbClr val="FF0000"/>
                </a:solidFill>
              </a:rPr>
              <a:t> </a:t>
            </a:r>
            <a:r>
              <a:rPr lang="it-IT" sz="2400" b="1" i="1" dirty="0" err="1" smtClean="0">
                <a:solidFill>
                  <a:srgbClr val="FF0000"/>
                </a:solidFill>
              </a:rPr>
              <a:t>with</a:t>
            </a:r>
            <a:r>
              <a:rPr lang="it-IT" sz="2400" b="1" i="1" dirty="0" smtClean="0">
                <a:solidFill>
                  <a:srgbClr val="FF0000"/>
                </a:solidFill>
              </a:rPr>
              <a:t> </a:t>
            </a:r>
            <a:r>
              <a:rPr lang="it-IT" sz="2400" b="1" i="1" dirty="0" err="1" smtClean="0">
                <a:solidFill>
                  <a:srgbClr val="FF0000"/>
                </a:solidFill>
              </a:rPr>
              <a:t>known</a:t>
            </a:r>
            <a:r>
              <a:rPr lang="it-IT" sz="2400" b="1" i="1" dirty="0" smtClean="0">
                <a:solidFill>
                  <a:srgbClr val="FF0000"/>
                </a:solidFill>
              </a:rPr>
              <a:t> </a:t>
            </a:r>
            <a:r>
              <a:rPr lang="it-IT" sz="2400" b="1" i="1" dirty="0" err="1" smtClean="0">
                <a:solidFill>
                  <a:srgbClr val="FF0000"/>
                </a:solidFill>
              </a:rPr>
              <a:t>seasonal</a:t>
            </a:r>
            <a:r>
              <a:rPr lang="it-IT" sz="2400" b="1" i="1" dirty="0" smtClean="0">
                <a:solidFill>
                  <a:srgbClr val="FF0000"/>
                </a:solidFill>
              </a:rPr>
              <a:t> </a:t>
            </a:r>
            <a:r>
              <a:rPr lang="it-IT" sz="2400" b="1" i="1" dirty="0" err="1" smtClean="0">
                <a:solidFill>
                  <a:srgbClr val="FF0000"/>
                </a:solidFill>
              </a:rPr>
              <a:t>signatures</a:t>
            </a:r>
            <a:r>
              <a:rPr lang="it-IT" sz="2400" b="1" i="1" dirty="0" smtClean="0">
                <a:solidFill>
                  <a:srgbClr val="FF0000"/>
                </a:solidFill>
              </a:rPr>
              <a:t>	    </a:t>
            </a:r>
            <a:endParaRPr lang="it-IT" sz="2400" dirty="0">
              <a:solidFill>
                <a:srgbClr val="FF0000"/>
              </a:solidFill>
            </a:endParaRPr>
          </a:p>
        </p:txBody>
      </p:sp>
      <p:sp>
        <p:nvSpPr>
          <p:cNvPr id="10" name="Titolo 1"/>
          <p:cNvSpPr txBox="1">
            <a:spLocks/>
          </p:cNvSpPr>
          <p:nvPr/>
        </p:nvSpPr>
        <p:spPr>
          <a:xfrm>
            <a:off x="0" y="1"/>
            <a:ext cx="9144000" cy="8367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000" b="1" i="1" dirty="0" smtClean="0">
                <a:solidFill>
                  <a:srgbClr val="FFC000"/>
                </a:solidFill>
                <a:latin typeface="+mj-lt"/>
                <a:ea typeface="+mj-ea"/>
                <a:cs typeface="+mj-cs"/>
              </a:rPr>
              <a:t>Global </a:t>
            </a:r>
            <a:r>
              <a:rPr lang="it-IT" sz="4000" b="1" i="1" dirty="0" err="1" smtClean="0">
                <a:solidFill>
                  <a:srgbClr val="FFC000"/>
                </a:solidFill>
                <a:latin typeface="+mj-lt"/>
                <a:ea typeface="+mj-ea"/>
                <a:cs typeface="+mj-cs"/>
              </a:rPr>
              <a:t>Processes</a:t>
            </a:r>
            <a:endParaRPr lang="it-IT" sz="4000" b="1" i="1" dirty="0">
              <a:solidFill>
                <a:srgbClr val="FFC000"/>
              </a:solidFill>
              <a:latin typeface="+mj-lt"/>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6395722" y="836712"/>
            <a:ext cx="2748278" cy="3168351"/>
          </a:xfrm>
          <a:prstGeom prst="rect">
            <a:avLst/>
          </a:prstGeom>
          <a:noFill/>
          <a:ln w="9525">
            <a:noFill/>
            <a:miter lim="800000"/>
            <a:headEnd/>
            <a:tailEnd/>
          </a:ln>
        </p:spPr>
      </p:pic>
      <p:sp>
        <p:nvSpPr>
          <p:cNvPr id="8" name="CasellaDiTesto 7"/>
          <p:cNvSpPr txBox="1"/>
          <p:nvPr/>
        </p:nvSpPr>
        <p:spPr>
          <a:xfrm>
            <a:off x="0" y="4149080"/>
            <a:ext cx="1941942" cy="369332"/>
          </a:xfrm>
          <a:prstGeom prst="rect">
            <a:avLst/>
          </a:prstGeom>
          <a:noFill/>
        </p:spPr>
        <p:txBody>
          <a:bodyPr wrap="none" rtlCol="0">
            <a:spAutoFit/>
          </a:bodyPr>
          <a:lstStyle/>
          <a:p>
            <a:r>
              <a:rPr lang="it-IT" dirty="0" err="1" smtClean="0"/>
              <a:t>Waugh</a:t>
            </a:r>
            <a:r>
              <a:rPr lang="it-IT" dirty="0" smtClean="0"/>
              <a:t> </a:t>
            </a:r>
            <a:r>
              <a:rPr lang="it-IT" dirty="0" err="1" smtClean="0"/>
              <a:t>et</a:t>
            </a:r>
            <a:r>
              <a:rPr lang="it-IT" dirty="0" smtClean="0"/>
              <a:t> al., 2002</a:t>
            </a:r>
            <a:endParaRPr lang="it-IT" dirty="0"/>
          </a:p>
        </p:txBody>
      </p:sp>
      <p:sp>
        <p:nvSpPr>
          <p:cNvPr id="11" name="CasellaDiTesto 10"/>
          <p:cNvSpPr txBox="1"/>
          <p:nvPr/>
        </p:nvSpPr>
        <p:spPr>
          <a:xfrm>
            <a:off x="6372200" y="4149080"/>
            <a:ext cx="1790362" cy="369332"/>
          </a:xfrm>
          <a:prstGeom prst="rect">
            <a:avLst/>
          </a:prstGeom>
          <a:noFill/>
        </p:spPr>
        <p:txBody>
          <a:bodyPr wrap="none" rtlCol="0">
            <a:spAutoFit/>
          </a:bodyPr>
          <a:lstStyle/>
          <a:p>
            <a:r>
              <a:rPr lang="it-IT" dirty="0" smtClean="0"/>
              <a:t>Mote </a:t>
            </a:r>
            <a:r>
              <a:rPr lang="it-IT" dirty="0" err="1" smtClean="0"/>
              <a:t>et</a:t>
            </a:r>
            <a:r>
              <a:rPr lang="it-IT" dirty="0" smtClean="0"/>
              <a:t> al., 1996</a:t>
            </a:r>
            <a:endParaRPr lang="it-IT" dirty="0"/>
          </a:p>
        </p:txBody>
      </p:sp>
      <p:sp>
        <p:nvSpPr>
          <p:cNvPr id="12" name="Rettangolo 11"/>
          <p:cNvSpPr/>
          <p:nvPr/>
        </p:nvSpPr>
        <p:spPr>
          <a:xfrm>
            <a:off x="3203848" y="2852936"/>
            <a:ext cx="2880320" cy="1938992"/>
          </a:xfrm>
          <a:prstGeom prst="rect">
            <a:avLst/>
          </a:prstGeom>
        </p:spPr>
        <p:txBody>
          <a:bodyPr wrap="square">
            <a:spAutoFit/>
          </a:bodyPr>
          <a:lstStyle/>
          <a:p>
            <a:r>
              <a:rPr lang="it-IT" sz="2400" b="1" i="1" dirty="0" err="1" smtClean="0"/>
              <a:t>Tape</a:t>
            </a:r>
            <a:r>
              <a:rPr lang="it-IT" sz="2400" b="1" i="1" dirty="0" smtClean="0"/>
              <a:t> </a:t>
            </a:r>
            <a:r>
              <a:rPr lang="it-IT" sz="2400" b="1" i="1" dirty="0" err="1" smtClean="0"/>
              <a:t>Recorder</a:t>
            </a:r>
            <a:r>
              <a:rPr lang="it-IT" sz="2400" b="1" i="1" dirty="0" smtClean="0"/>
              <a:t>: </a:t>
            </a:r>
            <a:r>
              <a:rPr lang="it-IT" sz="2400" b="1" i="1" dirty="0" err="1" smtClean="0"/>
              <a:t>profiles</a:t>
            </a:r>
            <a:r>
              <a:rPr lang="it-IT" sz="2400" b="1" i="1" dirty="0" smtClean="0"/>
              <a:t> </a:t>
            </a:r>
            <a:r>
              <a:rPr lang="it-IT" sz="2400" b="1" i="1" dirty="0" err="1" smtClean="0"/>
              <a:t>of</a:t>
            </a:r>
            <a:r>
              <a:rPr lang="it-IT" sz="2400" b="1" i="1" dirty="0" smtClean="0"/>
              <a:t>  </a:t>
            </a:r>
            <a:r>
              <a:rPr lang="it-IT" sz="2400" b="1" i="1" dirty="0" err="1" smtClean="0"/>
              <a:t>species</a:t>
            </a:r>
            <a:r>
              <a:rPr lang="it-IT" sz="2400" b="1" i="1" dirty="0" smtClean="0"/>
              <a:t> </a:t>
            </a:r>
            <a:r>
              <a:rPr lang="it-IT" sz="2400" b="1" i="1" dirty="0" err="1" smtClean="0"/>
              <a:t>with</a:t>
            </a:r>
            <a:r>
              <a:rPr lang="it-IT" sz="2400" b="1" i="1" dirty="0" smtClean="0"/>
              <a:t> </a:t>
            </a:r>
            <a:r>
              <a:rPr lang="it-IT" sz="2400" b="1" i="1" dirty="0" err="1" smtClean="0"/>
              <a:t>seasonal</a:t>
            </a:r>
            <a:r>
              <a:rPr lang="it-IT" sz="2400" b="1" i="1" dirty="0" smtClean="0"/>
              <a:t> </a:t>
            </a:r>
            <a:r>
              <a:rPr lang="it-IT" sz="2400" b="1" i="1" dirty="0" err="1" smtClean="0"/>
              <a:t>signatures</a:t>
            </a:r>
            <a:r>
              <a:rPr lang="it-IT" sz="2400" b="1" i="1" dirty="0" smtClean="0"/>
              <a:t> (H2O, CO2)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ppt_x"/>
                                          </p:val>
                                        </p:tav>
                                        <p:tav tm="100000">
                                          <p:val>
                                            <p:strVal val="#ppt_x"/>
                                          </p:val>
                                        </p:tav>
                                      </p:tavLst>
                                    </p:anim>
                                    <p:anim calcmode="lin" valueType="num">
                                      <p:cBhvr additive="base">
                                        <p:cTn id="8" dur="500" fill="hold"/>
                                        <p:tgtEl>
                                          <p:spTgt spid="460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7" grpId="0" animBg="1"/>
      <p:bldP spid="8"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59632" y="404664"/>
            <a:ext cx="6552728" cy="461665"/>
          </a:xfrm>
          <a:prstGeom prst="rect">
            <a:avLst/>
          </a:prstGeom>
          <a:solidFill>
            <a:schemeClr val="accent3"/>
          </a:solidFill>
        </p:spPr>
        <p:txBody>
          <a:bodyPr wrap="square">
            <a:spAutoFit/>
          </a:bodyPr>
          <a:lstStyle/>
          <a:p>
            <a:pPr algn="ctr"/>
            <a:r>
              <a:rPr lang="en-US" sz="2400" b="1" i="1" dirty="0" smtClean="0">
                <a:solidFill>
                  <a:srgbClr val="FF0000"/>
                </a:solidFill>
              </a:rPr>
              <a:t>Processes Affecting Composition</a:t>
            </a:r>
            <a:endParaRPr lang="it-IT" sz="2400" dirty="0">
              <a:solidFill>
                <a:srgbClr val="FF0000"/>
              </a:solidFill>
            </a:endParaRPr>
          </a:p>
        </p:txBody>
      </p:sp>
      <p:sp>
        <p:nvSpPr>
          <p:cNvPr id="4" name="Rettangolo 3"/>
          <p:cNvSpPr/>
          <p:nvPr/>
        </p:nvSpPr>
        <p:spPr>
          <a:xfrm>
            <a:off x="683568" y="1772816"/>
            <a:ext cx="7694116" cy="1200329"/>
          </a:xfrm>
          <a:prstGeom prst="rect">
            <a:avLst/>
          </a:prstGeom>
        </p:spPr>
        <p:txBody>
          <a:bodyPr wrap="square">
            <a:spAutoFit/>
          </a:bodyPr>
          <a:lstStyle/>
          <a:p>
            <a:pPr lvl="0"/>
            <a:r>
              <a:rPr lang="it-IT" sz="2400" b="1" i="1" dirty="0" err="1" smtClean="0">
                <a:solidFill>
                  <a:prstClr val="black"/>
                </a:solidFill>
              </a:rPr>
              <a:t>Fractional</a:t>
            </a:r>
            <a:r>
              <a:rPr lang="it-IT" sz="2400" b="1" i="1" dirty="0" smtClean="0">
                <a:solidFill>
                  <a:prstClr val="black"/>
                </a:solidFill>
              </a:rPr>
              <a:t> </a:t>
            </a:r>
            <a:r>
              <a:rPr lang="it-IT" sz="2400" b="1" i="1" dirty="0" err="1" smtClean="0">
                <a:solidFill>
                  <a:prstClr val="black"/>
                </a:solidFill>
              </a:rPr>
              <a:t>release</a:t>
            </a:r>
            <a:r>
              <a:rPr lang="it-IT" sz="2400" b="1" i="1" dirty="0" smtClean="0">
                <a:solidFill>
                  <a:prstClr val="black"/>
                </a:solidFill>
              </a:rPr>
              <a:t> </a:t>
            </a:r>
            <a:r>
              <a:rPr lang="it-IT" sz="2400" b="1" i="1" dirty="0" err="1" smtClean="0">
                <a:solidFill>
                  <a:prstClr val="black"/>
                </a:solidFill>
              </a:rPr>
              <a:t>of</a:t>
            </a:r>
            <a:r>
              <a:rPr lang="it-IT" sz="2400" b="1" i="1" dirty="0" smtClean="0">
                <a:solidFill>
                  <a:prstClr val="black"/>
                </a:solidFill>
              </a:rPr>
              <a:t> </a:t>
            </a:r>
            <a:r>
              <a:rPr lang="it-IT" sz="2400" b="1" i="1" dirty="0" err="1" smtClean="0">
                <a:solidFill>
                  <a:prstClr val="black"/>
                </a:solidFill>
              </a:rPr>
              <a:t>Cly</a:t>
            </a:r>
            <a:r>
              <a:rPr lang="it-IT" sz="2400" b="1" i="1" dirty="0" smtClean="0">
                <a:solidFill>
                  <a:prstClr val="black"/>
                </a:solidFill>
              </a:rPr>
              <a:t>:  (CFC12, CFC11) </a:t>
            </a:r>
            <a:r>
              <a:rPr lang="it-IT" sz="2400" b="1" i="1" dirty="0" err="1" smtClean="0">
                <a:solidFill>
                  <a:prstClr val="black"/>
                </a:solidFill>
              </a:rPr>
              <a:t>measures</a:t>
            </a:r>
            <a:r>
              <a:rPr lang="it-IT" sz="2400" b="1" i="1" dirty="0" smtClean="0">
                <a:solidFill>
                  <a:prstClr val="black"/>
                </a:solidFill>
              </a:rPr>
              <a:t> </a:t>
            </a:r>
            <a:r>
              <a:rPr lang="it-IT" sz="2400" b="1" i="1" dirty="0" err="1" smtClean="0">
                <a:solidFill>
                  <a:prstClr val="black"/>
                </a:solidFill>
              </a:rPr>
              <a:t>how</a:t>
            </a:r>
            <a:r>
              <a:rPr lang="it-IT" sz="2400" b="1" i="1" dirty="0" smtClean="0">
                <a:solidFill>
                  <a:prstClr val="black"/>
                </a:solidFill>
              </a:rPr>
              <a:t> </a:t>
            </a:r>
            <a:r>
              <a:rPr lang="it-IT" sz="2400" b="1" i="1" dirty="0" err="1" smtClean="0">
                <a:solidFill>
                  <a:prstClr val="black"/>
                </a:solidFill>
              </a:rPr>
              <a:t>much</a:t>
            </a:r>
            <a:r>
              <a:rPr lang="it-IT" sz="2400" b="1" i="1" dirty="0" smtClean="0">
                <a:solidFill>
                  <a:prstClr val="black"/>
                </a:solidFill>
              </a:rPr>
              <a:t> </a:t>
            </a:r>
            <a:r>
              <a:rPr lang="it-IT" sz="2400" b="1" i="1" dirty="0" err="1" smtClean="0">
                <a:solidFill>
                  <a:prstClr val="black"/>
                </a:solidFill>
              </a:rPr>
              <a:t>of</a:t>
            </a:r>
            <a:r>
              <a:rPr lang="it-IT" sz="2400" b="1" i="1" dirty="0" smtClean="0">
                <a:solidFill>
                  <a:prstClr val="black"/>
                </a:solidFill>
              </a:rPr>
              <a:t> the source gas </a:t>
            </a:r>
            <a:r>
              <a:rPr lang="it-IT" sz="2400" b="1" i="1" dirty="0" err="1" smtClean="0">
                <a:solidFill>
                  <a:prstClr val="black"/>
                </a:solidFill>
              </a:rPr>
              <a:t>is</a:t>
            </a:r>
            <a:r>
              <a:rPr lang="it-IT" sz="2400" b="1" i="1" dirty="0" smtClean="0">
                <a:solidFill>
                  <a:prstClr val="black"/>
                </a:solidFill>
              </a:rPr>
              <a:t> </a:t>
            </a:r>
            <a:r>
              <a:rPr lang="it-IT" sz="2400" b="1" i="1" dirty="0" err="1" smtClean="0">
                <a:solidFill>
                  <a:prstClr val="black"/>
                </a:solidFill>
              </a:rPr>
              <a:t>photolyzed</a:t>
            </a:r>
            <a:r>
              <a:rPr lang="it-IT" sz="2400" b="1" i="1" dirty="0" smtClean="0">
                <a:solidFill>
                  <a:prstClr val="black"/>
                </a:solidFill>
              </a:rPr>
              <a:t> or </a:t>
            </a:r>
            <a:r>
              <a:rPr lang="it-IT" sz="2400" b="1" i="1" dirty="0" err="1" smtClean="0">
                <a:solidFill>
                  <a:prstClr val="black"/>
                </a:solidFill>
              </a:rPr>
              <a:t>oxidized</a:t>
            </a:r>
            <a:r>
              <a:rPr lang="it-IT" sz="2400" b="1" i="1" dirty="0" smtClean="0">
                <a:solidFill>
                  <a:prstClr val="black"/>
                </a:solidFill>
              </a:rPr>
              <a:t> </a:t>
            </a:r>
            <a:r>
              <a:rPr lang="it-IT" sz="2400" b="1" i="1" dirty="0" err="1" smtClean="0">
                <a:solidFill>
                  <a:prstClr val="black"/>
                </a:solidFill>
              </a:rPr>
              <a:t>since</a:t>
            </a:r>
            <a:r>
              <a:rPr lang="it-IT" sz="2400" b="1" i="1" dirty="0" smtClean="0">
                <a:solidFill>
                  <a:prstClr val="black"/>
                </a:solidFill>
              </a:rPr>
              <a:t> the entry in </a:t>
            </a:r>
            <a:r>
              <a:rPr lang="it-IT" sz="2400" b="1" i="1" dirty="0" err="1" smtClean="0">
                <a:solidFill>
                  <a:prstClr val="black"/>
                </a:solidFill>
              </a:rPr>
              <a:t>stratosphere</a:t>
            </a:r>
            <a:r>
              <a:rPr lang="it-IT" sz="2400" b="1" i="1" dirty="0" smtClean="0">
                <a:solidFill>
                  <a:prstClr val="black"/>
                </a:solidFill>
              </a:rPr>
              <a:t> </a:t>
            </a:r>
          </a:p>
        </p:txBody>
      </p:sp>
      <p:sp>
        <p:nvSpPr>
          <p:cNvPr id="5" name="Rettangolo 4"/>
          <p:cNvSpPr/>
          <p:nvPr/>
        </p:nvSpPr>
        <p:spPr>
          <a:xfrm>
            <a:off x="755576" y="3429000"/>
            <a:ext cx="7416824" cy="1938992"/>
          </a:xfrm>
          <a:prstGeom prst="rect">
            <a:avLst/>
          </a:prstGeom>
        </p:spPr>
        <p:txBody>
          <a:bodyPr wrap="square">
            <a:spAutoFit/>
          </a:bodyPr>
          <a:lstStyle/>
          <a:p>
            <a:pPr>
              <a:buNone/>
            </a:pPr>
            <a:r>
              <a:rPr lang="it-IT" sz="2400" b="1" i="1" dirty="0" err="1" smtClean="0">
                <a:solidFill>
                  <a:prstClr val="black"/>
                </a:solidFill>
              </a:rPr>
              <a:t>Chemistry</a:t>
            </a:r>
            <a:r>
              <a:rPr lang="it-IT" sz="2400" b="1" i="1" dirty="0" smtClean="0">
                <a:solidFill>
                  <a:prstClr val="black"/>
                </a:solidFill>
              </a:rPr>
              <a:t>: </a:t>
            </a:r>
            <a:r>
              <a:rPr lang="it-IT" sz="2400" b="1" i="1" dirty="0" err="1" smtClean="0">
                <a:solidFill>
                  <a:prstClr val="black"/>
                </a:solidFill>
              </a:rPr>
              <a:t>Profiles</a:t>
            </a:r>
            <a:r>
              <a:rPr lang="it-IT" sz="2400" b="1" i="1" dirty="0" smtClean="0">
                <a:solidFill>
                  <a:prstClr val="black"/>
                </a:solidFill>
              </a:rPr>
              <a:t> and </a:t>
            </a:r>
            <a:r>
              <a:rPr lang="it-IT" sz="2400" b="1" i="1" dirty="0" err="1" smtClean="0">
                <a:solidFill>
                  <a:prstClr val="black"/>
                </a:solidFill>
              </a:rPr>
              <a:t>tracer-tracer</a:t>
            </a:r>
            <a:r>
              <a:rPr lang="it-IT" sz="2400" b="1" i="1" dirty="0" smtClean="0">
                <a:solidFill>
                  <a:prstClr val="black"/>
                </a:solidFill>
              </a:rPr>
              <a:t> </a:t>
            </a:r>
            <a:r>
              <a:rPr lang="it-IT" sz="2400" b="1" i="1" dirty="0" err="1" smtClean="0">
                <a:solidFill>
                  <a:prstClr val="black"/>
                </a:solidFill>
              </a:rPr>
              <a:t>correlations</a:t>
            </a:r>
            <a:r>
              <a:rPr lang="it-IT" sz="2400" b="1" i="1" dirty="0" smtClean="0">
                <a:solidFill>
                  <a:prstClr val="black"/>
                </a:solidFill>
              </a:rPr>
              <a:t> </a:t>
            </a:r>
            <a:r>
              <a:rPr lang="it-IT" sz="2400" b="1" i="1" dirty="0" err="1" smtClean="0">
                <a:solidFill>
                  <a:prstClr val="black"/>
                </a:solidFill>
              </a:rPr>
              <a:t>of</a:t>
            </a:r>
            <a:r>
              <a:rPr lang="it-IT" sz="2400" b="1" i="1" dirty="0" smtClean="0">
                <a:solidFill>
                  <a:prstClr val="black"/>
                </a:solidFill>
              </a:rPr>
              <a:t> </a:t>
            </a:r>
            <a:r>
              <a:rPr lang="it-IT" sz="2400" b="1" i="1" dirty="0" err="1" smtClean="0">
                <a:solidFill>
                  <a:prstClr val="black"/>
                </a:solidFill>
              </a:rPr>
              <a:t>radical</a:t>
            </a:r>
            <a:r>
              <a:rPr lang="it-IT" sz="2400" b="1" i="1" dirty="0" smtClean="0">
                <a:solidFill>
                  <a:prstClr val="black"/>
                </a:solidFill>
              </a:rPr>
              <a:t> </a:t>
            </a:r>
            <a:r>
              <a:rPr lang="it-IT" sz="2400" b="1" i="1" dirty="0" err="1" smtClean="0">
                <a:solidFill>
                  <a:prstClr val="black"/>
                </a:solidFill>
              </a:rPr>
              <a:t>precursors</a:t>
            </a:r>
            <a:r>
              <a:rPr lang="it-IT" sz="2400" b="1" i="1" dirty="0" smtClean="0">
                <a:solidFill>
                  <a:prstClr val="black"/>
                </a:solidFill>
              </a:rPr>
              <a:t>  (N2O, O3, </a:t>
            </a:r>
            <a:r>
              <a:rPr lang="it-IT" sz="2400" b="1" i="1" dirty="0" err="1" smtClean="0">
                <a:solidFill>
                  <a:prstClr val="black"/>
                </a:solidFill>
              </a:rPr>
              <a:t>NOy</a:t>
            </a:r>
            <a:r>
              <a:rPr lang="it-IT" sz="2400" b="1" i="1" dirty="0" smtClean="0">
                <a:solidFill>
                  <a:prstClr val="black"/>
                </a:solidFill>
              </a:rPr>
              <a:t>, </a:t>
            </a:r>
            <a:r>
              <a:rPr lang="it-IT" sz="2400" b="1" i="1" dirty="0" err="1" smtClean="0">
                <a:solidFill>
                  <a:prstClr val="black"/>
                </a:solidFill>
              </a:rPr>
              <a:t>Clyb</a:t>
            </a:r>
            <a:r>
              <a:rPr lang="it-IT" sz="2400" b="1" i="1" dirty="0" smtClean="0">
                <a:solidFill>
                  <a:prstClr val="black"/>
                </a:solidFill>
              </a:rPr>
              <a:t> </a:t>
            </a:r>
            <a:r>
              <a:rPr lang="it-IT" sz="2400" b="1" i="1" dirty="0" err="1" smtClean="0">
                <a:solidFill>
                  <a:prstClr val="black"/>
                </a:solidFill>
              </a:rPr>
              <a:t>Bry</a:t>
            </a:r>
            <a:r>
              <a:rPr lang="it-IT" sz="2400" b="1" i="1" dirty="0" smtClean="0">
                <a:solidFill>
                  <a:prstClr val="black"/>
                </a:solidFill>
              </a:rPr>
              <a:t> )and </a:t>
            </a:r>
            <a:r>
              <a:rPr lang="it-IT" sz="2400" b="1" i="1" dirty="0" err="1" smtClean="0">
                <a:solidFill>
                  <a:prstClr val="black"/>
                </a:solidFill>
              </a:rPr>
              <a:t>radicals</a:t>
            </a:r>
            <a:r>
              <a:rPr lang="it-IT" sz="2400" b="1" i="1" dirty="0" smtClean="0">
                <a:solidFill>
                  <a:prstClr val="black"/>
                </a:solidFill>
              </a:rPr>
              <a:t> (O(3P), O(1D), </a:t>
            </a:r>
            <a:r>
              <a:rPr lang="it-IT" sz="2400" b="1" i="1" dirty="0" err="1" smtClean="0">
                <a:solidFill>
                  <a:prstClr val="black"/>
                </a:solidFill>
              </a:rPr>
              <a:t>HOx</a:t>
            </a:r>
            <a:r>
              <a:rPr lang="it-IT" sz="2400" b="1" i="1" dirty="0" smtClean="0">
                <a:solidFill>
                  <a:prstClr val="black"/>
                </a:solidFill>
              </a:rPr>
              <a:t>, </a:t>
            </a:r>
            <a:r>
              <a:rPr lang="it-IT" sz="2400" b="1" i="1" dirty="0" err="1" smtClean="0">
                <a:solidFill>
                  <a:prstClr val="black"/>
                </a:solidFill>
              </a:rPr>
              <a:t>NOx</a:t>
            </a:r>
            <a:r>
              <a:rPr lang="it-IT" sz="2400" b="1" i="1" dirty="0" smtClean="0">
                <a:solidFill>
                  <a:prstClr val="black"/>
                </a:solidFill>
              </a:rPr>
              <a:t>, </a:t>
            </a:r>
            <a:r>
              <a:rPr lang="it-IT" sz="2400" b="1" i="1" dirty="0" err="1" smtClean="0">
                <a:solidFill>
                  <a:prstClr val="black"/>
                </a:solidFill>
              </a:rPr>
              <a:t>ClO</a:t>
            </a:r>
            <a:r>
              <a:rPr lang="it-IT" sz="2400" b="1" i="1" dirty="0" smtClean="0">
                <a:solidFill>
                  <a:prstClr val="black"/>
                </a:solidFill>
              </a:rPr>
              <a:t>, </a:t>
            </a:r>
            <a:r>
              <a:rPr lang="it-IT" sz="2400" b="1" i="1" dirty="0" err="1" smtClean="0">
                <a:solidFill>
                  <a:prstClr val="black"/>
                </a:solidFill>
              </a:rPr>
              <a:t>BrO</a:t>
            </a:r>
            <a:r>
              <a:rPr lang="it-IT" sz="2400" b="1" i="1" dirty="0" smtClean="0">
                <a:solidFill>
                  <a:prstClr val="black"/>
                </a:solidFill>
              </a:rPr>
              <a:t>, </a:t>
            </a:r>
            <a:r>
              <a:rPr lang="it-IT" sz="2400" b="1" i="1" dirty="0" err="1" smtClean="0">
                <a:solidFill>
                  <a:prstClr val="black"/>
                </a:solidFill>
              </a:rPr>
              <a:t>Cly</a:t>
            </a:r>
            <a:r>
              <a:rPr lang="it-IT" sz="2400" b="1" i="1" dirty="0" smtClean="0">
                <a:solidFill>
                  <a:prstClr val="black"/>
                </a:solidFill>
              </a:rPr>
              <a:t>, </a:t>
            </a:r>
            <a:r>
              <a:rPr lang="it-IT" sz="2400" b="1" i="1" dirty="0" err="1" smtClean="0">
                <a:solidFill>
                  <a:prstClr val="black"/>
                </a:solidFill>
              </a:rPr>
              <a:t>Bry</a:t>
            </a:r>
            <a:r>
              <a:rPr lang="it-IT" sz="2400" b="1" i="1" dirty="0" smtClean="0">
                <a:solidFill>
                  <a:prstClr val="black"/>
                </a:solidFill>
              </a:rPr>
              <a:t>, </a:t>
            </a:r>
            <a:r>
              <a:rPr lang="it-IT" sz="2400" b="1" i="1" dirty="0" err="1" smtClean="0">
                <a:solidFill>
                  <a:prstClr val="black"/>
                </a:solidFill>
              </a:rPr>
              <a:t>NOy</a:t>
            </a:r>
            <a:r>
              <a:rPr lang="it-IT" sz="2400" b="1" i="1" dirty="0" smtClean="0">
                <a:solidFill>
                  <a:prstClr val="black"/>
                </a:solidFill>
              </a:rPr>
              <a:t>) and </a:t>
            </a:r>
            <a:r>
              <a:rPr lang="it-IT" sz="2400" b="1" i="1" dirty="0" err="1" smtClean="0">
                <a:solidFill>
                  <a:prstClr val="black"/>
                </a:solidFill>
              </a:rPr>
              <a:t>their</a:t>
            </a:r>
            <a:r>
              <a:rPr lang="it-IT" sz="2400" b="1" i="1" dirty="0" smtClean="0">
                <a:solidFill>
                  <a:prstClr val="black"/>
                </a:solidFill>
              </a:rPr>
              <a:t> </a:t>
            </a:r>
            <a:r>
              <a:rPr lang="it-IT" sz="2400" b="1" i="1" dirty="0" err="1" smtClean="0">
                <a:solidFill>
                  <a:prstClr val="black"/>
                </a:solidFill>
              </a:rPr>
              <a:t>seasonal</a:t>
            </a:r>
            <a:r>
              <a:rPr lang="it-IT" sz="2400" b="1" i="1" dirty="0" smtClean="0">
                <a:solidFill>
                  <a:prstClr val="black"/>
                </a:solidFill>
              </a:rPr>
              <a:t> </a:t>
            </a:r>
            <a:r>
              <a:rPr lang="it-IT" sz="2400" b="1" i="1" dirty="0" err="1" smtClean="0">
                <a:solidFill>
                  <a:prstClr val="black"/>
                </a:solidFill>
              </a:rPr>
              <a:t>evolution</a:t>
            </a:r>
            <a:r>
              <a:rPr lang="it-IT" sz="2400" b="1" i="1" dirty="0" smtClean="0">
                <a:solidFill>
                  <a:prstClr val="black"/>
                </a:solidFill>
              </a:rPr>
              <a:t>, </a:t>
            </a:r>
          </a:p>
          <a:p>
            <a:pPr>
              <a:buNone/>
            </a:pPr>
            <a:r>
              <a:rPr lang="it-IT" sz="2400" b="1" i="1" dirty="0" err="1" smtClean="0">
                <a:solidFill>
                  <a:prstClr val="black"/>
                </a:solidFill>
              </a:rPr>
              <a:t>Comparison</a:t>
            </a:r>
            <a:r>
              <a:rPr lang="it-IT" sz="2400" b="1" i="1" dirty="0" smtClean="0">
                <a:solidFill>
                  <a:prstClr val="black"/>
                </a:solidFill>
              </a:rPr>
              <a:t> </a:t>
            </a:r>
            <a:r>
              <a:rPr lang="it-IT" sz="2400" b="1" i="1" dirty="0" err="1" smtClean="0">
                <a:solidFill>
                  <a:prstClr val="black"/>
                </a:solidFill>
              </a:rPr>
              <a:t>with</a:t>
            </a:r>
            <a:r>
              <a:rPr lang="it-IT" sz="2400" b="1" i="1" dirty="0" smtClean="0">
                <a:solidFill>
                  <a:prstClr val="black"/>
                </a:solidFill>
              </a:rPr>
              <a:t> </a:t>
            </a:r>
            <a:r>
              <a:rPr lang="it-IT" sz="2400" b="1" i="1" dirty="0" err="1" smtClean="0">
                <a:solidFill>
                  <a:prstClr val="black"/>
                </a:solidFill>
              </a:rPr>
              <a:t>climatologies</a:t>
            </a:r>
            <a:r>
              <a:rPr lang="it-IT" dirty="0" smtClean="0"/>
              <a:t>	</a:t>
            </a:r>
            <a:endParaRPr lang="it-IT"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p:cNvPicPr>
            <a:picLocks noChangeAspect="1" noChangeArrowheads="1"/>
          </p:cNvPicPr>
          <p:nvPr/>
        </p:nvPicPr>
        <p:blipFill>
          <a:blip r:embed="rId3" cstate="print"/>
          <a:srcRect/>
          <a:stretch>
            <a:fillRect/>
          </a:stretch>
        </p:blipFill>
        <p:spPr bwMode="auto">
          <a:xfrm>
            <a:off x="1475656" y="1628800"/>
            <a:ext cx="6356052" cy="3597843"/>
          </a:xfrm>
          <a:prstGeom prst="rect">
            <a:avLst/>
          </a:prstGeom>
          <a:noFill/>
          <a:ln w="9525">
            <a:noFill/>
            <a:miter lim="800000"/>
            <a:headEnd/>
            <a:tailEnd/>
          </a:ln>
        </p:spPr>
      </p:pic>
      <p:sp>
        <p:nvSpPr>
          <p:cNvPr id="44036" name="Rechteck 3"/>
          <p:cNvSpPr>
            <a:spLocks noChangeArrowheads="1"/>
          </p:cNvSpPr>
          <p:nvPr/>
        </p:nvSpPr>
        <p:spPr bwMode="auto">
          <a:xfrm>
            <a:off x="539552" y="5373216"/>
            <a:ext cx="8027987" cy="1200329"/>
          </a:xfrm>
          <a:prstGeom prst="rect">
            <a:avLst/>
          </a:prstGeom>
          <a:noFill/>
          <a:ln w="9525">
            <a:noFill/>
            <a:miter lim="800000"/>
            <a:headEnd/>
            <a:tailEnd/>
          </a:ln>
        </p:spPr>
        <p:txBody>
          <a:bodyPr>
            <a:spAutoFit/>
          </a:bodyPr>
          <a:lstStyle/>
          <a:p>
            <a:pPr algn="ctr"/>
            <a:r>
              <a:rPr lang="fr-FR" sz="2400" b="1" i="1" dirty="0" err="1"/>
              <a:t>Randel</a:t>
            </a:r>
            <a:r>
              <a:rPr lang="fr-FR" sz="2400" b="1" i="1" dirty="0"/>
              <a:t> et al., Science, 2010</a:t>
            </a:r>
            <a:r>
              <a:rPr lang="fr-FR" sz="2400" b="1" i="1" dirty="0" smtClean="0"/>
              <a:t>: </a:t>
            </a:r>
            <a:r>
              <a:rPr lang="de-DE" sz="2400" b="1" i="1" dirty="0" smtClean="0"/>
              <a:t>„...</a:t>
            </a:r>
            <a:r>
              <a:rPr lang="de-DE" sz="2400" b="1" i="1" dirty="0" err="1"/>
              <a:t>the</a:t>
            </a:r>
            <a:r>
              <a:rPr lang="de-DE" sz="2400" b="1" i="1" dirty="0"/>
              <a:t> </a:t>
            </a:r>
            <a:r>
              <a:rPr lang="de-DE" sz="2400" b="1" i="1" dirty="0" err="1"/>
              <a:t>monsoon</a:t>
            </a:r>
            <a:r>
              <a:rPr lang="de-DE" sz="2400" b="1" i="1" dirty="0"/>
              <a:t> </a:t>
            </a:r>
            <a:r>
              <a:rPr lang="de-DE" sz="2400" b="1" i="1" dirty="0" err="1"/>
              <a:t>circulation</a:t>
            </a:r>
            <a:r>
              <a:rPr lang="de-DE" sz="2400" b="1" i="1" dirty="0"/>
              <a:t> </a:t>
            </a:r>
            <a:r>
              <a:rPr lang="de-DE" sz="2400" b="1" i="1" dirty="0" err="1"/>
              <a:t>provides</a:t>
            </a:r>
            <a:r>
              <a:rPr lang="de-DE" sz="2400" b="1" i="1" dirty="0"/>
              <a:t> </a:t>
            </a:r>
            <a:r>
              <a:rPr lang="en-US" sz="2400" b="1" i="1" dirty="0"/>
              <a:t>an effective pathway for pollution from Asia, India, and Indonesia to </a:t>
            </a:r>
            <a:r>
              <a:rPr lang="de-DE" sz="2400" b="1" i="1" dirty="0"/>
              <a:t>enter </a:t>
            </a:r>
            <a:r>
              <a:rPr lang="de-DE" sz="2400" b="1" i="1" dirty="0" err="1"/>
              <a:t>the</a:t>
            </a:r>
            <a:r>
              <a:rPr lang="de-DE" sz="2400" b="1" i="1" dirty="0"/>
              <a:t> global </a:t>
            </a:r>
            <a:r>
              <a:rPr lang="de-DE" sz="2400" b="1" i="1" dirty="0" err="1"/>
              <a:t>stratosphere</a:t>
            </a:r>
            <a:r>
              <a:rPr lang="de-DE" sz="2400" b="1" i="1" dirty="0"/>
              <a:t>...“</a:t>
            </a:r>
          </a:p>
        </p:txBody>
      </p:sp>
      <p:sp>
        <p:nvSpPr>
          <p:cNvPr id="7" name="Titolo 1"/>
          <p:cNvSpPr txBox="1">
            <a:spLocks/>
          </p:cNvSpPr>
          <p:nvPr/>
        </p:nvSpPr>
        <p:spPr>
          <a:xfrm>
            <a:off x="0" y="0"/>
            <a:ext cx="9144000" cy="8367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000" b="1" i="1" dirty="0" err="1" smtClean="0">
                <a:solidFill>
                  <a:srgbClr val="FFC000"/>
                </a:solidFill>
                <a:latin typeface="+mj-lt"/>
                <a:ea typeface="+mj-ea"/>
                <a:cs typeface="+mj-cs"/>
              </a:rPr>
              <a:t>Synoptic</a:t>
            </a:r>
            <a:r>
              <a:rPr lang="it-IT" sz="4000" b="1" i="1" dirty="0" smtClean="0">
                <a:solidFill>
                  <a:srgbClr val="FFC000"/>
                </a:solidFill>
                <a:latin typeface="+mj-lt"/>
                <a:ea typeface="+mj-ea"/>
                <a:cs typeface="+mj-cs"/>
              </a:rPr>
              <a:t> </a:t>
            </a:r>
            <a:r>
              <a:rPr lang="it-IT" sz="4000" b="1" i="1" dirty="0" err="1" smtClean="0">
                <a:solidFill>
                  <a:srgbClr val="FFC000"/>
                </a:solidFill>
                <a:latin typeface="+mj-lt"/>
                <a:ea typeface="+mj-ea"/>
                <a:cs typeface="+mj-cs"/>
              </a:rPr>
              <a:t>Processes</a:t>
            </a:r>
            <a:endParaRPr lang="it-IT" sz="4000" b="1" i="1" dirty="0">
              <a:solidFill>
                <a:srgbClr val="FFC000"/>
              </a:solidFill>
              <a:latin typeface="+mj-lt"/>
              <a:ea typeface="+mj-ea"/>
              <a:cs typeface="+mj-cs"/>
            </a:endParaRPr>
          </a:p>
        </p:txBody>
      </p:sp>
      <p:sp>
        <p:nvSpPr>
          <p:cNvPr id="8" name="Rettangolo 7"/>
          <p:cNvSpPr/>
          <p:nvPr/>
        </p:nvSpPr>
        <p:spPr>
          <a:xfrm>
            <a:off x="323528" y="908720"/>
            <a:ext cx="8568952" cy="461665"/>
          </a:xfrm>
          <a:prstGeom prst="rect">
            <a:avLst/>
          </a:prstGeom>
          <a:solidFill>
            <a:schemeClr val="accent3"/>
          </a:solidFill>
        </p:spPr>
        <p:txBody>
          <a:bodyPr wrap="square">
            <a:spAutoFit/>
          </a:bodyPr>
          <a:lstStyle/>
          <a:p>
            <a:pPr algn="ctr"/>
            <a:r>
              <a:rPr lang="it-IT" sz="2400" b="1" i="1" dirty="0" err="1" smtClean="0">
                <a:solidFill>
                  <a:srgbClr val="FF0000"/>
                </a:solidFill>
              </a:rPr>
              <a:t>Asian</a:t>
            </a:r>
            <a:r>
              <a:rPr lang="it-IT" sz="2400" b="1" i="1" dirty="0" smtClean="0">
                <a:solidFill>
                  <a:srgbClr val="FF0000"/>
                </a:solidFill>
              </a:rPr>
              <a:t> </a:t>
            </a:r>
            <a:r>
              <a:rPr lang="it-IT" sz="2400" b="1" i="1" dirty="0" err="1" smtClean="0">
                <a:solidFill>
                  <a:srgbClr val="FF0000"/>
                </a:solidFill>
              </a:rPr>
              <a:t>Monsoon</a:t>
            </a:r>
            <a:r>
              <a:rPr lang="it-IT" sz="2400" b="1" i="1" dirty="0" smtClean="0">
                <a:solidFill>
                  <a:srgbClr val="FF0000"/>
                </a:solidFill>
              </a:rPr>
              <a:t> </a:t>
            </a:r>
            <a:r>
              <a:rPr lang="it-IT" sz="2400" b="1" i="1" dirty="0" err="1" smtClean="0">
                <a:solidFill>
                  <a:srgbClr val="FF0000"/>
                </a:solidFill>
              </a:rPr>
              <a:t>influence</a:t>
            </a:r>
            <a:r>
              <a:rPr lang="it-IT" sz="2400" b="1" i="1" dirty="0" smtClean="0">
                <a:solidFill>
                  <a:srgbClr val="FF0000"/>
                </a:solidFill>
              </a:rPr>
              <a:t> on the </a:t>
            </a:r>
            <a:r>
              <a:rPr lang="it-IT" sz="2400" b="1" i="1" dirty="0" err="1" smtClean="0">
                <a:solidFill>
                  <a:srgbClr val="FF0000"/>
                </a:solidFill>
              </a:rPr>
              <a:t>stratosphere</a:t>
            </a:r>
            <a:endParaRPr lang="it-IT" sz="2400" dirty="0">
              <a:solidFill>
                <a:srgbClr val="FF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827584" y="260648"/>
            <a:ext cx="7772400" cy="6048672"/>
          </a:xfrm>
          <a:prstGeom prst="rect">
            <a:avLst/>
          </a:prstGeom>
        </p:spPr>
        <p:txBody>
          <a:bodyPr>
            <a:normAutofit fontScale="25000" lnSpcReduction="20000"/>
          </a:bodyPr>
          <a:lstStyle/>
          <a:p>
            <a:pPr algn="ctr" fontAlgn="base">
              <a:spcBef>
                <a:spcPct val="0"/>
              </a:spcBef>
            </a:pPr>
            <a:r>
              <a:rPr lang="it-IT" sz="10700" b="1" i="1" dirty="0" err="1" smtClean="0">
                <a:solidFill>
                  <a:srgbClr val="FFC000"/>
                </a:solidFill>
                <a:latin typeface="+mj-lt"/>
                <a:ea typeface="+mj-ea"/>
                <a:cs typeface="+mj-cs"/>
              </a:rPr>
              <a:t>StratoClim</a:t>
            </a:r>
            <a:r>
              <a:rPr kumimoji="0" lang="it-IT" sz="4400" b="0" i="0" u="none" strike="noStrike" kern="1200" cap="none" spc="0" normalizeH="0" baseline="0" noProof="0" dirty="0" smtClean="0">
                <a:ln>
                  <a:noFill/>
                </a:ln>
                <a:solidFill>
                  <a:schemeClr val="tx1"/>
                </a:solidFill>
                <a:effectLst/>
                <a:uLnTx/>
                <a:uFillTx/>
                <a:latin typeface="+mj-lt"/>
                <a:ea typeface="+mj-ea"/>
                <a:cs typeface="+mj-cs"/>
              </a:rPr>
              <a:t/>
            </a:r>
            <a:br>
              <a:rPr kumimoji="0" lang="it-IT" sz="4400" b="0" i="0" u="none" strike="noStrike" kern="1200" cap="none" spc="0" normalizeH="0" baseline="0" noProof="0" dirty="0" smtClean="0">
                <a:ln>
                  <a:noFill/>
                </a:ln>
                <a:solidFill>
                  <a:schemeClr val="tx1"/>
                </a:solidFill>
                <a:effectLst/>
                <a:uLnTx/>
                <a:uFillTx/>
                <a:latin typeface="+mj-lt"/>
                <a:ea typeface="+mj-ea"/>
                <a:cs typeface="+mj-cs"/>
              </a:rPr>
            </a:br>
            <a:endParaRPr kumimoji="0" lang="it-IT" sz="4400" b="0" i="0" u="none" strike="noStrike" kern="1200" cap="none" spc="0" normalizeH="0" baseline="0" noProof="0" dirty="0" smtClean="0">
              <a:ln>
                <a:noFill/>
              </a:ln>
              <a:solidFill>
                <a:schemeClr val="tx1"/>
              </a:solidFill>
              <a:effectLst/>
              <a:uLnTx/>
              <a:uFillTx/>
              <a:latin typeface="+mj-lt"/>
              <a:ea typeface="+mj-ea"/>
              <a:cs typeface="+mj-cs"/>
            </a:endParaRPr>
          </a:p>
          <a:p>
            <a:pPr algn="ctr" fontAlgn="base">
              <a:spcBef>
                <a:spcPct val="0"/>
              </a:spcBef>
            </a:pPr>
            <a:endParaRPr lang="it-IT" sz="4400" dirty="0" smtClean="0">
              <a:latin typeface="+mj-lt"/>
              <a:ea typeface="+mj-ea"/>
              <a:cs typeface="+mj-cs"/>
            </a:endParaRPr>
          </a:p>
          <a:p>
            <a:pPr algn="ctr" fontAlgn="base">
              <a:spcBef>
                <a:spcPct val="0"/>
              </a:spcBef>
            </a:pPr>
            <a:endParaRPr kumimoji="0" lang="it-IT" sz="4400" b="0" i="0" u="none" strike="noStrike" kern="1200" cap="none" spc="0" normalizeH="0" baseline="0" noProof="0" dirty="0" smtClean="0">
              <a:ln>
                <a:noFill/>
              </a:ln>
              <a:solidFill>
                <a:schemeClr val="tx1"/>
              </a:solidFill>
              <a:effectLst/>
              <a:uLnTx/>
              <a:uFillTx/>
              <a:latin typeface="+mj-lt"/>
              <a:ea typeface="+mj-ea"/>
              <a:cs typeface="+mj-cs"/>
            </a:endParaRPr>
          </a:p>
          <a:p>
            <a:pPr algn="ctr" fontAlgn="base">
              <a:spcBef>
                <a:spcPct val="0"/>
              </a:spcBef>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
            </a:r>
            <a:br>
              <a:rPr kumimoji="0" lang="it-IT" sz="4400" b="0" i="0" u="none" strike="noStrike" kern="1200" cap="none" spc="0" normalizeH="0" baseline="0" noProof="0" dirty="0" smtClean="0">
                <a:ln>
                  <a:noFill/>
                </a:ln>
                <a:solidFill>
                  <a:schemeClr val="tx1"/>
                </a:solidFill>
                <a:effectLst/>
                <a:uLnTx/>
                <a:uFillTx/>
                <a:latin typeface="+mj-lt"/>
                <a:ea typeface="+mj-ea"/>
                <a:cs typeface="+mj-cs"/>
              </a:rPr>
            </a:br>
            <a:r>
              <a:rPr lang="en-US" sz="6000" dirty="0" smtClean="0"/>
              <a:t> Stratospheric and upper </a:t>
            </a:r>
            <a:r>
              <a:rPr lang="en-US" sz="6000" dirty="0" err="1" smtClean="0"/>
              <a:t>tropospheric</a:t>
            </a:r>
            <a:r>
              <a:rPr lang="en-US" sz="6000" dirty="0" smtClean="0"/>
              <a:t> processes for better climate predictions</a:t>
            </a:r>
          </a:p>
          <a:p>
            <a:r>
              <a:rPr kumimoji="0" lang="en-US" sz="6000" b="0" i="0" u="none" strike="noStrike" kern="1200" cap="none" spc="0" normalizeH="0" baseline="0" noProof="0" dirty="0" smtClean="0">
                <a:ln>
                  <a:noFill/>
                </a:ln>
                <a:solidFill>
                  <a:schemeClr val="tx1"/>
                </a:solidFill>
                <a:effectLst/>
                <a:uLnTx/>
                <a:uFillTx/>
                <a:latin typeface="+mj-lt"/>
                <a:ea typeface="+mj-ea"/>
                <a:cs typeface="+mj-cs"/>
              </a:rPr>
              <a:t/>
            </a:r>
            <a:br>
              <a:rPr kumimoji="0" lang="en-US" sz="6000" b="0" i="0" u="none" strike="noStrike" kern="1200" cap="none" spc="0" normalizeH="0" baseline="0" noProof="0" dirty="0" smtClean="0">
                <a:ln>
                  <a:noFill/>
                </a:ln>
                <a:solidFill>
                  <a:schemeClr val="tx1"/>
                </a:solidFill>
                <a:effectLst/>
                <a:uLnTx/>
                <a:uFillTx/>
                <a:latin typeface="+mj-lt"/>
                <a:ea typeface="+mj-ea"/>
                <a:cs typeface="+mj-cs"/>
              </a:rPr>
            </a:br>
            <a:r>
              <a:rPr kumimoji="0" lang="en-US" sz="6000" b="0" i="0" u="none" strike="noStrike" kern="1200" cap="none" spc="0" normalizeH="0" baseline="0" noProof="0" dirty="0" smtClean="0">
                <a:ln>
                  <a:noFill/>
                </a:ln>
                <a:solidFill>
                  <a:schemeClr val="tx1"/>
                </a:solidFill>
                <a:effectLst/>
                <a:uLnTx/>
                <a:uFillTx/>
                <a:latin typeface="+mj-lt"/>
                <a:ea typeface="+mj-ea"/>
                <a:cs typeface="+mj-cs"/>
              </a:rPr>
              <a:t/>
            </a:r>
            <a:br>
              <a:rPr kumimoji="0" lang="en-US" sz="6000" b="0" i="0" u="none" strike="noStrike" kern="1200" cap="none" spc="0" normalizeH="0" baseline="0" noProof="0" dirty="0" smtClean="0">
                <a:ln>
                  <a:noFill/>
                </a:ln>
                <a:solidFill>
                  <a:schemeClr val="tx1"/>
                </a:solidFill>
                <a:effectLst/>
                <a:uLnTx/>
                <a:uFillTx/>
                <a:latin typeface="+mj-lt"/>
                <a:ea typeface="+mj-ea"/>
                <a:cs typeface="+mj-cs"/>
              </a:rPr>
            </a:br>
            <a:r>
              <a:rPr lang="en-US" sz="6000" dirty="0" smtClean="0"/>
              <a:t>An improved representation of key processes in the Upper Troposphere and Stratosphere (UTS) will be achieved by an integrated approach bridging observations from dedicated field activities, process </a:t>
            </a:r>
            <a:r>
              <a:rPr lang="en-US" sz="6000" dirty="0" err="1" smtClean="0"/>
              <a:t>modelling</a:t>
            </a:r>
            <a:r>
              <a:rPr lang="en-US" sz="6000" dirty="0" smtClean="0"/>
              <a:t> on all scales, and global </a:t>
            </a:r>
            <a:r>
              <a:rPr lang="en-US" sz="6000" dirty="0" err="1" smtClean="0"/>
              <a:t>modelling</a:t>
            </a:r>
            <a:r>
              <a:rPr lang="en-US" sz="6000" dirty="0" smtClean="0"/>
              <a:t> with a suite of chemistry climate models (CCMs) and Earth system models (ESMs). </a:t>
            </a:r>
          </a:p>
          <a:p>
            <a:endParaRPr lang="en-US" sz="6000" dirty="0" smtClean="0"/>
          </a:p>
          <a:p>
            <a:r>
              <a:rPr lang="en-US" sz="6000" dirty="0" smtClean="0"/>
              <a:t>Main focus is:</a:t>
            </a:r>
          </a:p>
          <a:p>
            <a:pPr marL="514350" indent="-514350">
              <a:buAutoNum type="alphaLcParenBoth"/>
            </a:pPr>
            <a:r>
              <a:rPr lang="en-US" sz="6000" dirty="0" smtClean="0"/>
              <a:t>improve the understanding of the microphysical, chemical and dynamical processes that determine the composition of the UTS, such as the formation, loss and redistribution of aerosol, ozone and water </a:t>
            </a:r>
            <a:r>
              <a:rPr lang="en-US" sz="6000" dirty="0" err="1" smtClean="0"/>
              <a:t>vapour</a:t>
            </a:r>
            <a:r>
              <a:rPr lang="en-US" sz="6000" dirty="0" smtClean="0"/>
              <a:t>, and how these processes will be affected by climate change; </a:t>
            </a:r>
          </a:p>
          <a:p>
            <a:pPr marL="514350" indent="-514350">
              <a:buAutoNum type="alphaLcParenBoth"/>
            </a:pPr>
            <a:r>
              <a:rPr lang="en-US" sz="6000" dirty="0" smtClean="0"/>
              <a:t>(b) implement these processes and fully include the interactive feedback from UTS ozone and aerosol on surface climate in CCMs and ESMs. Through </a:t>
            </a:r>
            <a:r>
              <a:rPr lang="en-US" sz="6000" dirty="0" err="1" smtClean="0"/>
              <a:t>StratoClim</a:t>
            </a:r>
            <a:r>
              <a:rPr lang="en-US" sz="6000" dirty="0" smtClean="0"/>
              <a:t> new measurements will be obtained in key regions:</a:t>
            </a:r>
          </a:p>
          <a:p>
            <a:pPr marL="514350" indent="-514350"/>
            <a:endParaRPr lang="en-US" sz="6000" dirty="0" smtClean="0"/>
          </a:p>
          <a:p>
            <a:r>
              <a:rPr lang="en-US" sz="6000" dirty="0" smtClean="0"/>
              <a:t>(1) in a tropical campaign with a high altitude research aircraft carrying an innovative and comprehensive payload,</a:t>
            </a:r>
          </a:p>
          <a:p>
            <a:r>
              <a:rPr lang="en-US" sz="6000" dirty="0" smtClean="0"/>
              <a:t>(2) by a new tropical station for unprecedented ground and </a:t>
            </a:r>
            <a:r>
              <a:rPr lang="en-US" sz="6000" dirty="0" err="1" smtClean="0"/>
              <a:t>sonde</a:t>
            </a:r>
            <a:r>
              <a:rPr lang="en-US" sz="6000" dirty="0" smtClean="0"/>
              <a:t> measurements, and</a:t>
            </a:r>
          </a:p>
          <a:p>
            <a:r>
              <a:rPr lang="en-US" sz="6000" dirty="0" smtClean="0"/>
              <a:t>(3) through newly developed satellite data products.</a:t>
            </a:r>
          </a:p>
          <a:p>
            <a:r>
              <a:rPr lang="en-US" sz="6000" dirty="0" smtClean="0"/>
              <a:t/>
            </a:r>
            <a:br>
              <a:rPr lang="en-US" sz="6000" dirty="0" smtClean="0"/>
            </a:br>
            <a:r>
              <a:rPr lang="en-US" sz="6000" dirty="0" smtClean="0"/>
              <a:t>The improved climate models will be used to make more robust and accurate predictions of surface climate and stratospheric ozone.</a:t>
            </a:r>
            <a:r>
              <a:rPr kumimoji="0" lang="en-US" sz="6000" b="0" i="0" u="none" strike="noStrike" kern="1200" cap="none" spc="0" normalizeH="0" baseline="0" noProof="0" dirty="0" smtClean="0">
                <a:ln>
                  <a:noFill/>
                </a:ln>
                <a:solidFill>
                  <a:schemeClr val="tx1"/>
                </a:solidFill>
                <a:effectLst/>
                <a:uLnTx/>
                <a:uFillTx/>
                <a:latin typeface="+mj-lt"/>
                <a:ea typeface="+mj-ea"/>
                <a:cs typeface="+mj-cs"/>
              </a:rPr>
              <a:t/>
            </a:r>
            <a:br>
              <a:rPr kumimoji="0" lang="en-US" sz="6000" b="0" i="0" u="none" strike="noStrike" kern="1200" cap="none" spc="0" normalizeH="0" baseline="0" noProof="0" dirty="0" smtClean="0">
                <a:ln>
                  <a:noFill/>
                </a:ln>
                <a:solidFill>
                  <a:schemeClr val="tx1"/>
                </a:solidFill>
                <a:effectLst/>
                <a:uLnTx/>
                <a:uFillTx/>
                <a:latin typeface="+mj-lt"/>
                <a:ea typeface="+mj-ea"/>
                <a:cs typeface="+mj-cs"/>
              </a:rPr>
            </a:br>
            <a:endParaRPr kumimoji="0" lang="en-US" sz="6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332656"/>
            <a:ext cx="2754985" cy="369332"/>
          </a:xfrm>
          <a:prstGeom prst="rect">
            <a:avLst/>
          </a:prstGeom>
        </p:spPr>
        <p:txBody>
          <a:bodyPr wrap="none">
            <a:spAutoFit/>
          </a:bodyPr>
          <a:lstStyle/>
          <a:p>
            <a:r>
              <a:rPr lang="it-IT" dirty="0" smtClean="0"/>
              <a:t>http://www.stratoclim.org/</a:t>
            </a:r>
            <a:endParaRPr lang="it-IT" dirty="0"/>
          </a:p>
        </p:txBody>
      </p:sp>
      <p:sp>
        <p:nvSpPr>
          <p:cNvPr id="3" name="Rettangolo 2"/>
          <p:cNvSpPr/>
          <p:nvPr/>
        </p:nvSpPr>
        <p:spPr>
          <a:xfrm>
            <a:off x="395536" y="764704"/>
            <a:ext cx="3076035" cy="369332"/>
          </a:xfrm>
          <a:prstGeom prst="rect">
            <a:avLst/>
          </a:prstGeom>
        </p:spPr>
        <p:txBody>
          <a:bodyPr wrap="none">
            <a:spAutoFit/>
          </a:bodyPr>
          <a:lstStyle/>
          <a:p>
            <a:r>
              <a:rPr lang="it-IT" dirty="0" smtClean="0"/>
              <a:t>http://www.sparc-climate.org/</a:t>
            </a:r>
            <a:endParaRPr lang="it-IT" dirty="0"/>
          </a:p>
        </p:txBody>
      </p:sp>
      <p:sp>
        <p:nvSpPr>
          <p:cNvPr id="4" name="Rettangolo 3"/>
          <p:cNvSpPr/>
          <p:nvPr/>
        </p:nvSpPr>
        <p:spPr>
          <a:xfrm>
            <a:off x="6876256" y="5805264"/>
            <a:ext cx="1507144" cy="461665"/>
          </a:xfrm>
          <a:prstGeom prst="rect">
            <a:avLst/>
          </a:prstGeom>
        </p:spPr>
        <p:txBody>
          <a:bodyPr wrap="none">
            <a:spAutoFit/>
          </a:bodyPr>
          <a:lstStyle/>
          <a:p>
            <a:r>
              <a:rPr lang="it-IT" sz="2400" b="1" i="1" dirty="0" err="1" smtClean="0">
                <a:solidFill>
                  <a:srgbClr val="FFC000"/>
                </a:solidFill>
                <a:latin typeface="+mj-lt"/>
                <a:ea typeface="+mj-ea"/>
                <a:cs typeface="+mj-cs"/>
              </a:rPr>
              <a:t>Thank</a:t>
            </a:r>
            <a:r>
              <a:rPr lang="it-IT" sz="2400" b="1" i="1" dirty="0" smtClean="0">
                <a:solidFill>
                  <a:srgbClr val="FFC000"/>
                </a:solidFill>
                <a:latin typeface="+mj-lt"/>
                <a:ea typeface="+mj-ea"/>
                <a:cs typeface="+mj-cs"/>
              </a:rPr>
              <a:t> </a:t>
            </a:r>
            <a:r>
              <a:rPr lang="it-IT" sz="2400" b="1" i="1" dirty="0" err="1" smtClean="0">
                <a:solidFill>
                  <a:srgbClr val="FFC000"/>
                </a:solidFill>
                <a:latin typeface="+mj-lt"/>
                <a:ea typeface="+mj-ea"/>
                <a:cs typeface="+mj-cs"/>
              </a:rPr>
              <a:t>you</a:t>
            </a:r>
            <a:endParaRPr lang="it-IT" sz="2400" b="1" i="1" dirty="0" smtClean="0">
              <a:solidFill>
                <a:srgbClr val="FFC000"/>
              </a:solidFill>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a:p>
        </p:txBody>
      </p:sp>
      <p:pic>
        <p:nvPicPr>
          <p:cNvPr id="2051" name="Picture 3"/>
          <p:cNvPicPr>
            <a:picLocks noChangeAspect="1" noChangeArrowheads="1"/>
          </p:cNvPicPr>
          <p:nvPr/>
        </p:nvPicPr>
        <p:blipFill>
          <a:blip r:embed="rId2" cstate="print"/>
          <a:srcRect/>
          <a:stretch>
            <a:fillRect/>
          </a:stretch>
        </p:blipFill>
        <p:spPr bwMode="auto">
          <a:xfrm>
            <a:off x="-9525" y="57150"/>
            <a:ext cx="9163050" cy="67437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128588" y="433388"/>
            <a:ext cx="8886825" cy="59912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5" name="Picture 3"/>
          <p:cNvPicPr>
            <a:picLocks noChangeAspect="1" noChangeArrowheads="1"/>
          </p:cNvPicPr>
          <p:nvPr/>
        </p:nvPicPr>
        <p:blipFill>
          <a:blip r:embed="rId2" cstate="print"/>
          <a:srcRect/>
          <a:stretch>
            <a:fillRect/>
          </a:stretch>
        </p:blipFill>
        <p:spPr bwMode="auto">
          <a:xfrm>
            <a:off x="1331640" y="0"/>
            <a:ext cx="5907295" cy="4005063"/>
          </a:xfrm>
          <a:prstGeom prst="rect">
            <a:avLst/>
          </a:prstGeom>
          <a:noFill/>
          <a:ln w="9525">
            <a:noFill/>
            <a:miter lim="800000"/>
            <a:headEnd/>
            <a:tailEnd/>
          </a:ln>
        </p:spPr>
      </p:pic>
      <p:pic>
        <p:nvPicPr>
          <p:cNvPr id="74754" name="Picture 2"/>
          <p:cNvPicPr>
            <a:picLocks noChangeAspect="1" noChangeArrowheads="1"/>
          </p:cNvPicPr>
          <p:nvPr/>
        </p:nvPicPr>
        <p:blipFill>
          <a:blip r:embed="rId3" cstate="print"/>
          <a:srcRect/>
          <a:stretch>
            <a:fillRect/>
          </a:stretch>
        </p:blipFill>
        <p:spPr bwMode="auto">
          <a:xfrm>
            <a:off x="4572000" y="3820658"/>
            <a:ext cx="4572000" cy="3037342"/>
          </a:xfrm>
          <a:prstGeom prst="rect">
            <a:avLst/>
          </a:prstGeom>
          <a:noFill/>
          <a:ln w="9525">
            <a:noFill/>
            <a:miter lim="800000"/>
            <a:headEnd/>
            <a:tailEnd/>
          </a:ln>
        </p:spPr>
      </p:pic>
      <p:pic>
        <p:nvPicPr>
          <p:cNvPr id="74756" name="Picture 4"/>
          <p:cNvPicPr>
            <a:picLocks noChangeAspect="1" noChangeArrowheads="1"/>
          </p:cNvPicPr>
          <p:nvPr/>
        </p:nvPicPr>
        <p:blipFill>
          <a:blip r:embed="rId4" cstate="print"/>
          <a:srcRect/>
          <a:stretch>
            <a:fillRect/>
          </a:stretch>
        </p:blipFill>
        <p:spPr bwMode="auto">
          <a:xfrm>
            <a:off x="0" y="3972214"/>
            <a:ext cx="2022475" cy="2885786"/>
          </a:xfrm>
          <a:prstGeom prst="rect">
            <a:avLst/>
          </a:prstGeom>
          <a:noFill/>
          <a:ln w="9525">
            <a:noFill/>
            <a:miter lim="800000"/>
            <a:headEnd/>
            <a:tailEnd/>
          </a:ln>
        </p:spPr>
      </p:pic>
      <p:pic>
        <p:nvPicPr>
          <p:cNvPr id="74757" name="Picture 5"/>
          <p:cNvPicPr>
            <a:picLocks noChangeAspect="1" noChangeArrowheads="1"/>
          </p:cNvPicPr>
          <p:nvPr/>
        </p:nvPicPr>
        <p:blipFill>
          <a:blip r:embed="rId5" cstate="print"/>
          <a:srcRect/>
          <a:stretch>
            <a:fillRect/>
          </a:stretch>
        </p:blipFill>
        <p:spPr bwMode="auto">
          <a:xfrm>
            <a:off x="1979712" y="5085184"/>
            <a:ext cx="2886255" cy="177281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3074" name="Picture 2"/>
          <p:cNvPicPr>
            <a:picLocks noChangeAspect="1" noChangeArrowheads="1"/>
          </p:cNvPicPr>
          <p:nvPr/>
        </p:nvPicPr>
        <p:blipFill>
          <a:blip r:embed="rId2" cstate="print"/>
          <a:srcRect/>
          <a:stretch>
            <a:fillRect/>
          </a:stretch>
        </p:blipFill>
        <p:spPr bwMode="auto">
          <a:xfrm>
            <a:off x="0" y="0"/>
            <a:ext cx="9639300" cy="71151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098" name="Picture 2"/>
          <p:cNvPicPr>
            <a:picLocks noChangeAspect="1" noChangeArrowheads="1"/>
          </p:cNvPicPr>
          <p:nvPr/>
        </p:nvPicPr>
        <p:blipFill>
          <a:blip r:embed="rId2" cstate="print"/>
          <a:srcRect/>
          <a:stretch>
            <a:fillRect/>
          </a:stretch>
        </p:blipFill>
        <p:spPr bwMode="auto">
          <a:xfrm>
            <a:off x="0" y="0"/>
            <a:ext cx="10953750" cy="76866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260648"/>
            <a:ext cx="7772400" cy="6048672"/>
          </a:xfrm>
        </p:spPr>
        <p:txBody>
          <a:bodyPr>
            <a:normAutofit/>
          </a:bodyPr>
          <a:lstStyle/>
          <a:p>
            <a:pPr fontAlgn="base"/>
            <a:r>
              <a:rPr lang="en-US" sz="4000" b="1" i="1" dirty="0" smtClean="0">
                <a:solidFill>
                  <a:srgbClr val="FFC000"/>
                </a:solidFill>
              </a:rPr>
              <a:t>Climate-Chemistry Interactions</a:t>
            </a:r>
            <a:r>
              <a:rPr lang="en-US" dirty="0" smtClean="0"/>
              <a:t/>
            </a:r>
            <a:br>
              <a:rPr lang="en-US" dirty="0" smtClean="0"/>
            </a:br>
            <a:r>
              <a:rPr lang="en-US" dirty="0" smtClean="0"/>
              <a:t/>
            </a:r>
            <a:br>
              <a:rPr lang="en-US" dirty="0" smtClean="0"/>
            </a:br>
            <a:r>
              <a:rPr lang="en-US" sz="3200" dirty="0" smtClean="0"/>
              <a:t>How will stratospheric ozone and other constituents evolve?</a:t>
            </a:r>
            <a:br>
              <a:rPr lang="en-US" sz="3200" dirty="0" smtClean="0"/>
            </a:br>
            <a:r>
              <a:rPr lang="en-US" sz="3200" dirty="0" smtClean="0"/>
              <a:t>How will changes in stratospheric composition affect climate?</a:t>
            </a:r>
            <a:br>
              <a:rPr lang="en-US" sz="3200" dirty="0" smtClean="0"/>
            </a:br>
            <a:r>
              <a:rPr lang="en-US" sz="3200" dirty="0" smtClean="0"/>
              <a:t>What are the links between changes in stratospheric ozone, UV radiation and </a:t>
            </a:r>
            <a:r>
              <a:rPr lang="en-US" sz="3200" dirty="0" err="1" smtClean="0"/>
              <a:t>tropospheric</a:t>
            </a:r>
            <a:r>
              <a:rPr lang="en-US" sz="3200" dirty="0" smtClean="0"/>
              <a:t> chemistry?</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sparc-climate.org/fileadmin/customer/2_About/Themes_IMG/theme1_Figure1_forWeb.png"/>
          <p:cNvPicPr>
            <a:picLocks noChangeAspect="1" noChangeArrowheads="1"/>
          </p:cNvPicPr>
          <p:nvPr/>
        </p:nvPicPr>
        <p:blipFill>
          <a:blip r:embed="rId3" cstate="print"/>
          <a:srcRect/>
          <a:stretch>
            <a:fillRect/>
          </a:stretch>
        </p:blipFill>
        <p:spPr bwMode="auto">
          <a:xfrm>
            <a:off x="539552" y="404664"/>
            <a:ext cx="6596294" cy="6244492"/>
          </a:xfrm>
          <a:prstGeom prst="rect">
            <a:avLst/>
          </a:prstGeom>
          <a:noFill/>
        </p:spPr>
      </p:pic>
      <p:sp>
        <p:nvSpPr>
          <p:cNvPr id="3" name="Rettangolo 2"/>
          <p:cNvSpPr/>
          <p:nvPr/>
        </p:nvSpPr>
        <p:spPr>
          <a:xfrm>
            <a:off x="7135846" y="4581128"/>
            <a:ext cx="1792130" cy="1754326"/>
          </a:xfrm>
          <a:prstGeom prst="rect">
            <a:avLst/>
          </a:prstGeom>
        </p:spPr>
        <p:txBody>
          <a:bodyPr wrap="square">
            <a:spAutoFit/>
          </a:bodyPr>
          <a:lstStyle/>
          <a:p>
            <a:r>
              <a:rPr lang="en-US" dirty="0"/>
              <a:t>WMO/UNEP Scientific Assessment of Ozone Depletion: 2010 (WMO, 2011)</a:t>
            </a:r>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3116</TotalTime>
  <Words>524</Words>
  <Application>Microsoft Office PowerPoint</Application>
  <PresentationFormat>Presentazione su schermo (4:3)</PresentationFormat>
  <Paragraphs>110</Paragraphs>
  <Slides>29</Slides>
  <Notes>17</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Recent achievements and future perspectives in stratospheric research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Climate-Chemistry Interactions  How will stratospheric ozone and other constituents evolve? How will changes in stratospheric composition affect climate? What are the links between changes in stratospheric ozone, UV radiation and tropospheric chemistry?</vt:lpstr>
      <vt:lpstr>Presentazione standard di PowerPoint</vt:lpstr>
      <vt:lpstr>Presentazione standard di PowerPoint</vt:lpstr>
      <vt:lpstr>Presentazione standard di PowerPoint</vt:lpstr>
      <vt:lpstr>Detection, Attribution and Prediction of Stratospheric Change  What are the past changes and variations in the stratosphere? How well can we explain past changes in terms of natural and anthropogenic effects? How do we expect the stratosphere to evolve in the future, and what confidence do we have in those predictions? </vt:lpstr>
      <vt:lpstr>Presentazione standard di PowerPoint</vt:lpstr>
      <vt:lpstr>Presentazione standard di PowerPoint</vt:lpstr>
      <vt:lpstr>Presentazione standard di PowerPoint</vt:lpstr>
      <vt:lpstr>Stratosphere-Troposphere Dynamical Coupling  What is the role of dynamical and radiative coupling of the stratosphere to the underlying troposphere?  By what mechanisms do the stratosphere and troposphere act as a coupled system?  What will be the role of the stratosphere as climate changes?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Francesco Cairo</dc:creator>
  <cp:lastModifiedBy>Inventario</cp:lastModifiedBy>
  <cp:revision>172</cp:revision>
  <dcterms:created xsi:type="dcterms:W3CDTF">2010-10-15T08:23:14Z</dcterms:created>
  <dcterms:modified xsi:type="dcterms:W3CDTF">2015-09-18T12:38:19Z</dcterms:modified>
</cp:coreProperties>
</file>