
<file path=[Content_Types].xml><?xml version="1.0" encoding="utf-8"?>
<Types xmlns="http://schemas.openxmlformats.org/package/2006/content-types">
  <Override PartName="/ppt/embeddings/Microsoft_Equation24.bin" ContentType="application/vnd.openxmlformats-officedocument.oleObject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embeddings/Microsoft_Equation16.bin" ContentType="application/vnd.openxmlformats-officedocument.oleObject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Microsoft_Equation23.bin" ContentType="application/vnd.openxmlformats-officedocument.oleObject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embeddings/Microsoft_Equation15.bin" ContentType="application/vnd.openxmlformats-officedocument.oleObject"/>
  <Override PartName="/ppt/handoutMasters/handoutMaster1.xml" ContentType="application/vnd.openxmlformats-officedocument.presentationml.handoutMaster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embeddings/Microsoft_Equation22.bin" ContentType="application/vnd.openxmlformats-officedocument.oleObject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embeddings/Microsoft_Equation3.bin" ContentType="application/vnd.openxmlformats-officedocument.oleObject"/>
  <Override PartName="/ppt/embeddings/Microsoft_Equation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21.bin" ContentType="application/vnd.openxmlformats-officedocument.oleObject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embeddings/Microsoft_Equation9.bin" ContentType="application/vnd.openxmlformats-officedocument.oleObject"/>
  <Override PartName="/ppt/embeddings/Microsoft_Equation30.bin" ContentType="application/vnd.openxmlformats-officedocument.oleObject"/>
  <Override PartName="/ppt/embeddings/Microsoft_Equation13.bin" ContentType="application/vnd.openxmlformats-officedocument.oleObject"/>
  <Override PartName="/ppt/embeddings/Microsoft_Equation2.bin" ContentType="application/vnd.openxmlformats-officedocument.oleObject"/>
  <Override PartName="/ppt/embeddings/Microsoft_Equation29.bin" ContentType="application/vnd.openxmlformats-officedocument.oleObject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Equation20.bin" ContentType="application/vnd.openxmlformats-officedocument.oleObject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embeddings/Microsoft_Equation8.bin" ContentType="application/vnd.openxmlformats-officedocument.oleObject"/>
  <Override PartName="/ppt/embeddings/Microsoft_Equation19.bin" ContentType="application/vnd.openxmlformats-officedocument.oleObject"/>
  <Default Extension="wmf" ContentType="image/x-wmf"/>
  <Override PartName="/docProps/app.xml" ContentType="application/vnd.openxmlformats-officedocument.extended-properties+xml"/>
  <Override PartName="/ppt/embeddings/Microsoft_Equation12.bin" ContentType="application/vnd.openxmlformats-officedocument.oleObject"/>
  <Override PartName="/ppt/embeddings/Microsoft_Equation1.bin" ContentType="application/vnd.openxmlformats-officedocument.oleObject"/>
  <Override PartName="/ppt/theme/theme3.xml" ContentType="application/vnd.openxmlformats-officedocument.theme+xml"/>
  <Override PartName="/ppt/embeddings/Microsoft_Equation28.bin" ContentType="application/vnd.openxmlformats-officedocument.oleObject"/>
  <Override PartName="/ppt/slideLayouts/slideLayout1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embeddings/Microsoft_Equation7.bin" ContentType="application/vnd.openxmlformats-officedocument.oleObject"/>
  <Override PartName="/ppt/embeddings/Microsoft_Equation18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27.bin" ContentType="application/vnd.openxmlformats-officedocument.oleObject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Microsoft_Equation25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embeddings/Microsoft_Equation17.bin" ContentType="application/vnd.openxmlformats-officedocument.oleObject"/>
  <Override PartName="/ppt/embeddings/Microsoft_Equation6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embeddings/Microsoft_Equation26.bin" ContentType="application/vnd.openxmlformats-officedocument.oleObject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832" r:id="rId3"/>
    <p:sldId id="830" r:id="rId4"/>
    <p:sldId id="835" r:id="rId5"/>
    <p:sldId id="341" r:id="rId6"/>
    <p:sldId id="819" r:id="rId7"/>
    <p:sldId id="730" r:id="rId8"/>
    <p:sldId id="833" r:id="rId9"/>
    <p:sldId id="731" r:id="rId10"/>
    <p:sldId id="608" r:id="rId11"/>
    <p:sldId id="609" r:id="rId12"/>
    <p:sldId id="610" r:id="rId13"/>
    <p:sldId id="611" r:id="rId14"/>
    <p:sldId id="732" r:id="rId15"/>
    <p:sldId id="786" r:id="rId16"/>
    <p:sldId id="831" r:id="rId17"/>
    <p:sldId id="784" r:id="rId18"/>
    <p:sldId id="791" r:id="rId19"/>
    <p:sldId id="802" r:id="rId20"/>
    <p:sldId id="795" r:id="rId21"/>
    <p:sldId id="829" r:id="rId22"/>
    <p:sldId id="834" r:id="rId23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2FFBD"/>
    <a:srgbClr val="50FF42"/>
    <a:srgbClr val="D5F3FF"/>
    <a:srgbClr val="FFFD5A"/>
    <a:srgbClr val="C0EAFF"/>
    <a:srgbClr val="AAB7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 varScale="1">
        <p:scale>
          <a:sx n="88" d="100"/>
          <a:sy n="88" d="100"/>
        </p:scale>
        <p:origin x="-824" y="-104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7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wmf"/><Relationship Id="rId12" Type="http://schemas.openxmlformats.org/officeDocument/2006/relationships/image" Target="../media/image30.wmf"/><Relationship Id="rId13" Type="http://schemas.openxmlformats.org/officeDocument/2006/relationships/image" Target="../media/image31.wmf"/><Relationship Id="rId14" Type="http://schemas.openxmlformats.org/officeDocument/2006/relationships/image" Target="../media/image32.wmf"/><Relationship Id="rId15" Type="http://schemas.openxmlformats.org/officeDocument/2006/relationships/image" Target="../media/image33.wmf"/><Relationship Id="rId16" Type="http://schemas.openxmlformats.org/officeDocument/2006/relationships/image" Target="../media/image34.wmf"/><Relationship Id="rId17" Type="http://schemas.openxmlformats.org/officeDocument/2006/relationships/image" Target="../media/image35.wmf"/><Relationship Id="rId18" Type="http://schemas.openxmlformats.org/officeDocument/2006/relationships/image" Target="../media/image36.pict"/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pict"/><Relationship Id="rId4" Type="http://schemas.openxmlformats.org/officeDocument/2006/relationships/image" Target="../media/image22.pict"/><Relationship Id="rId5" Type="http://schemas.openxmlformats.org/officeDocument/2006/relationships/image" Target="../media/image23.pict"/><Relationship Id="rId6" Type="http://schemas.openxmlformats.org/officeDocument/2006/relationships/image" Target="../media/image24.pict"/><Relationship Id="rId7" Type="http://schemas.openxmlformats.org/officeDocument/2006/relationships/image" Target="../media/image25.pict"/><Relationship Id="rId8" Type="http://schemas.openxmlformats.org/officeDocument/2006/relationships/image" Target="../media/image26.pict"/><Relationship Id="rId9" Type="http://schemas.openxmlformats.org/officeDocument/2006/relationships/image" Target="../media/image27.pict"/><Relationship Id="rId10" Type="http://schemas.openxmlformats.org/officeDocument/2006/relationships/image" Target="../media/image28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ict"/><Relationship Id="rId4" Type="http://schemas.openxmlformats.org/officeDocument/2006/relationships/image" Target="../media/image48.pict"/><Relationship Id="rId5" Type="http://schemas.openxmlformats.org/officeDocument/2006/relationships/image" Target="../media/image49.pict"/><Relationship Id="rId6" Type="http://schemas.openxmlformats.org/officeDocument/2006/relationships/image" Target="../media/image20.wmf"/><Relationship Id="rId7" Type="http://schemas.openxmlformats.org/officeDocument/2006/relationships/image" Target="../media/image24.pict"/><Relationship Id="rId1" Type="http://schemas.openxmlformats.org/officeDocument/2006/relationships/image" Target="../media/image45.pict"/><Relationship Id="rId2" Type="http://schemas.openxmlformats.org/officeDocument/2006/relationships/image" Target="../media/image46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wmf"/><Relationship Id="rId5" Type="http://schemas.openxmlformats.org/officeDocument/2006/relationships/image" Target="../media/image24.pict"/><Relationship Id="rId1" Type="http://schemas.openxmlformats.org/officeDocument/2006/relationships/image" Target="../media/image52.wmf"/><Relationship Id="rId2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ict"/><Relationship Id="rId4" Type="http://schemas.openxmlformats.org/officeDocument/2006/relationships/image" Target="../media/image109.wmf"/><Relationship Id="rId5" Type="http://schemas.openxmlformats.org/officeDocument/2006/relationships/image" Target="../media/image110.wmf"/><Relationship Id="rId1" Type="http://schemas.openxmlformats.org/officeDocument/2006/relationships/image" Target="../media/image106.pict"/><Relationship Id="rId2" Type="http://schemas.openxmlformats.org/officeDocument/2006/relationships/image" Target="../media/image107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ICSM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146EE7-8264-E64D-808A-C726E59A4E21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May 1 2012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0B5EA7-E297-5A45-B92F-E358D007498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ICSM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9F3501-533C-3B46-8406-4F000914612C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t-I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May 1 2012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89255B-677A-4F4C-8E4B-D926537FA0B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FD8452-6359-F145-BF3B-B399701FC37B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C5833-CACE-D04A-A374-6CE18A46583C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/>
              <a:t>Necessità di collegare con capcità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47F808-8084-A04E-86FA-F90E5CAB1949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88B13-0CB3-EE4B-B827-8C88CF8FB336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D6B01-E96D-A240-B72E-DA20837667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C2E40-7CEE-0844-A62A-0FA33D5BAB99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55078-5FE1-ED4B-BA3E-AF26152B09C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70951-4A08-9841-91FE-A9B397D95667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F17F4-C98D-E545-AC0D-08AF6B2DF48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33222-0F5D-5A4D-BB16-C65077E9276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27860-BEB9-8E49-BBB2-EEC4769ACC82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100A3-1790-524A-A7D7-A24308D8933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EE9B1-C3B9-A341-B20C-312EFF0AEA98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371EE-FA45-C945-8FD4-A889DA098C9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FFD58-F476-BA45-9D3F-085B736B677A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21580-643F-A94E-B093-606CDB8DD4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2FA0-6351-EB43-A840-4EBB8DE0D507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867D-1EC2-224D-9C76-71946E33341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A0D44-ED7B-1547-8D01-94038168855B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9D7AD-D9F9-944A-8AB5-9B3B2C6360F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B7643-5096-9045-B97C-FE83A2073FBF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F2A0-6E6F-3546-82AD-A651BC6F41B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E9484-3492-5F4E-8C74-B33D83508436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8D80F-575A-D346-90CD-C4090BC9E58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C73E-5B46-0143-9524-5B82186B359F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92BC-9649-8744-B414-76750F542A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D5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9B3FE2-BEB0-F54E-8DBF-DF79015D1828}" type="datetime1">
              <a:rPr lang="it-IT"/>
              <a:pPr>
                <a:defRPr/>
              </a:pPr>
              <a:t>9/23/15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570B42-3253-B24F-A754-6B12099AAB8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02.png"/><Relationship Id="rId5" Type="http://schemas.openxmlformats.org/officeDocument/2006/relationships/oleObject" Target="../embeddings/Microsoft_Equation27.bin"/><Relationship Id="rId6" Type="http://schemas.openxmlformats.org/officeDocument/2006/relationships/image" Target="../media/image10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Microsoft_Equation28.bin"/><Relationship Id="rId7" Type="http://schemas.openxmlformats.org/officeDocument/2006/relationships/oleObject" Target="../embeddings/Microsoft_Equation29.bin"/><Relationship Id="rId8" Type="http://schemas.openxmlformats.org/officeDocument/2006/relationships/oleObject" Target="../embeddings/Microsoft_Equation30.bin"/><Relationship Id="rId9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20" Type="http://schemas.openxmlformats.org/officeDocument/2006/relationships/oleObject" Target="../embeddings/Microsoft_Equation10.bin"/><Relationship Id="rId21" Type="http://schemas.openxmlformats.org/officeDocument/2006/relationships/oleObject" Target="../embeddings/Microsoft_Equation11.bin"/><Relationship Id="rId22" Type="http://schemas.openxmlformats.org/officeDocument/2006/relationships/oleObject" Target="../embeddings/Microsoft_Equation12.bin"/><Relationship Id="rId23" Type="http://schemas.openxmlformats.org/officeDocument/2006/relationships/oleObject" Target="../embeddings/Microsoft_Equation13.bin"/><Relationship Id="rId24" Type="http://schemas.openxmlformats.org/officeDocument/2006/relationships/oleObject" Target="../embeddings/Microsoft_Equation14.bin"/><Relationship Id="rId25" Type="http://schemas.openxmlformats.org/officeDocument/2006/relationships/oleObject" Target="../embeddings/Microsoft_Equation15.bin"/><Relationship Id="rId26" Type="http://schemas.openxmlformats.org/officeDocument/2006/relationships/oleObject" Target="../embeddings/Microsoft_Equation16.bin"/><Relationship Id="rId27" Type="http://schemas.openxmlformats.org/officeDocument/2006/relationships/oleObject" Target="../embeddings/Microsoft_Equation17.bin"/><Relationship Id="rId28" Type="http://schemas.openxmlformats.org/officeDocument/2006/relationships/oleObject" Target="../embeddings/Microsoft_Equation18.bin"/><Relationship Id="rId10" Type="http://schemas.openxmlformats.org/officeDocument/2006/relationships/oleObject" Target="../embeddings/Microsoft_Equation1.bin"/><Relationship Id="rId11" Type="http://schemas.openxmlformats.org/officeDocument/2006/relationships/oleObject" Target="../embeddings/Microsoft_Equation2.bin"/><Relationship Id="rId12" Type="http://schemas.openxmlformats.org/officeDocument/2006/relationships/oleObject" Target="../embeddings/Microsoft_Equation3.bin"/><Relationship Id="rId13" Type="http://schemas.openxmlformats.org/officeDocument/2006/relationships/image" Target="../media/image44.jpeg"/><Relationship Id="rId14" Type="http://schemas.openxmlformats.org/officeDocument/2006/relationships/oleObject" Target="../embeddings/Microsoft_Equation4.bin"/><Relationship Id="rId15" Type="http://schemas.openxmlformats.org/officeDocument/2006/relationships/oleObject" Target="../embeddings/Microsoft_Equation5.bin"/><Relationship Id="rId16" Type="http://schemas.openxmlformats.org/officeDocument/2006/relationships/oleObject" Target="../embeddings/Microsoft_Equation6.bin"/><Relationship Id="rId17" Type="http://schemas.openxmlformats.org/officeDocument/2006/relationships/oleObject" Target="../embeddings/Microsoft_Equation7.bin"/><Relationship Id="rId18" Type="http://schemas.openxmlformats.org/officeDocument/2006/relationships/oleObject" Target="../embeddings/Microsoft_Equation8.bin"/><Relationship Id="rId19" Type="http://schemas.openxmlformats.org/officeDocument/2006/relationships/oleObject" Target="../embeddings/Microsoft_Equation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oleObject" Target="../embeddings/Microsoft_Equation19.bin"/><Relationship Id="rId5" Type="http://schemas.openxmlformats.org/officeDocument/2006/relationships/oleObject" Target="../embeddings/Microsoft_Equation20.bin"/><Relationship Id="rId6" Type="http://schemas.openxmlformats.org/officeDocument/2006/relationships/image" Target="../media/image51.png"/><Relationship Id="rId7" Type="http://schemas.openxmlformats.org/officeDocument/2006/relationships/oleObject" Target="../embeddings/Microsoft_Equation21.bin"/><Relationship Id="rId8" Type="http://schemas.openxmlformats.org/officeDocument/2006/relationships/oleObject" Target="../embeddings/Microsoft_Equation22.bin"/><Relationship Id="rId9" Type="http://schemas.openxmlformats.org/officeDocument/2006/relationships/oleObject" Target="../embeddings/Microsoft_Equation23.bin"/><Relationship Id="rId10" Type="http://schemas.openxmlformats.org/officeDocument/2006/relationships/oleObject" Target="../embeddings/Microsoft_Equation24.bin"/><Relationship Id="rId11" Type="http://schemas.openxmlformats.org/officeDocument/2006/relationships/oleObject" Target="../embeddings/Microsoft_Equation2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56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51.png"/><Relationship Id="rId10" Type="http://schemas.openxmlformats.org/officeDocument/2006/relationships/oleObject" Target="../embeddings/Microsoft_Equation26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7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85800" y="-381000"/>
            <a:ext cx="7696200" cy="1981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FF"/>
                </a:solidFill>
                <a:latin typeface="Franklin Gothic Book" charset="0"/>
              </a:rPr>
              <a:t>Dissipation modes of </a:t>
            </a:r>
            <a:r>
              <a:rPr lang="en-US" sz="2800" dirty="0" err="1" smtClean="0">
                <a:solidFill>
                  <a:srgbClr val="0000FF"/>
                </a:solidFill>
                <a:latin typeface="Franklin Gothic Book" charset="0"/>
              </a:rPr>
              <a:t>nanoscale</a:t>
            </a:r>
            <a:r>
              <a:rPr lang="en-US" sz="2800" dirty="0" smtClean="0">
                <a:solidFill>
                  <a:srgbClr val="0000FF"/>
                </a:solidFill>
                <a:latin typeface="Franklin Gothic Book" charset="0"/>
              </a:rPr>
              <a:t> ordered domains in YBCO Josephson junctions</a:t>
            </a:r>
            <a:endParaRPr lang="it-IT" sz="2800" dirty="0" smtClean="0">
              <a:solidFill>
                <a:srgbClr val="0000FF"/>
              </a:solidFill>
            </a:endParaRPr>
          </a:p>
        </p:txBody>
      </p:sp>
      <p:pic>
        <p:nvPicPr>
          <p:cNvPr id="17411" name="Picture 5" descr="C:\Users\Daniela\Documents\My Dropbox\YBCO\y_c_l_121009\Giunzioni-con AU\6W_74.tif"/>
          <p:cNvPicPr>
            <a:picLocks noChangeAspect="1" noChangeArrowheads="1"/>
          </p:cNvPicPr>
          <p:nvPr/>
        </p:nvPicPr>
        <p:blipFill>
          <a:blip r:embed="rId2"/>
          <a:srcRect b="8046"/>
          <a:stretch>
            <a:fillRect/>
          </a:stretch>
        </p:blipFill>
        <p:spPr bwMode="auto">
          <a:xfrm>
            <a:off x="914400" y="1219200"/>
            <a:ext cx="30480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ubtitle 2"/>
          <p:cNvSpPr txBox="1">
            <a:spLocks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5214" tIns="147607" rIns="295214" bIns="147607">
            <a:prstTxWarp prst="textNoShape">
              <a:avLst/>
            </a:prstTxWarp>
          </a:bodyPr>
          <a:lstStyle/>
          <a:p>
            <a:pPr marL="342900" indent="-342900">
              <a:buFontTx/>
              <a:buAutoNum type="arabicParenR"/>
            </a:pPr>
            <a:r>
              <a:rPr lang="en-US" dirty="0" err="1">
                <a:latin typeface="Franklin Gothic Book" charset="0"/>
              </a:rPr>
              <a:t>Università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di</a:t>
            </a:r>
            <a:r>
              <a:rPr lang="en-US" dirty="0">
                <a:latin typeface="Franklin Gothic Book" charset="0"/>
              </a:rPr>
              <a:t> Napoli "Federico II", </a:t>
            </a:r>
            <a:r>
              <a:rPr lang="en-US" dirty="0" err="1">
                <a:latin typeface="Franklin Gothic Book" charset="0"/>
              </a:rPr>
              <a:t>Dipartimento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di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Fisica</a:t>
            </a:r>
            <a:r>
              <a:rPr lang="en-US" dirty="0">
                <a:latin typeface="Franklin Gothic Book" charset="0"/>
              </a:rPr>
              <a:t>, Napoli, Italy</a:t>
            </a:r>
            <a:endParaRPr lang="it-IT" dirty="0">
              <a:latin typeface="Franklin Gothic Book" charset="0"/>
            </a:endParaRPr>
          </a:p>
          <a:p>
            <a:pPr marL="342900" indent="-342900">
              <a:buFontTx/>
              <a:buAutoNum type="arabicParenR"/>
            </a:pPr>
            <a:r>
              <a:rPr lang="en-US" dirty="0">
                <a:latin typeface="Franklin Gothic Book" charset="0"/>
              </a:rPr>
              <a:t>CNR-SPIN UOS Napoli</a:t>
            </a:r>
            <a:endParaRPr lang="it-IT" dirty="0">
              <a:latin typeface="Franklin Gothic Book" charset="0"/>
            </a:endParaRPr>
          </a:p>
          <a:p>
            <a:pPr marL="342900" indent="-342900"/>
            <a:r>
              <a:rPr lang="en-US" dirty="0">
                <a:latin typeface="Franklin Gothic Book" charset="0"/>
              </a:rPr>
              <a:t>3)</a:t>
            </a:r>
            <a:r>
              <a:rPr lang="en-US" dirty="0" smtClean="0">
                <a:latin typeface="Franklin Gothic Book" charset="0"/>
              </a:rPr>
              <a:t>  </a:t>
            </a:r>
            <a:r>
              <a:rPr lang="en-US" dirty="0" err="1" smtClean="0">
                <a:latin typeface="Franklin Gothic Book" charset="0"/>
              </a:rPr>
              <a:t>Seconda</a:t>
            </a:r>
            <a:r>
              <a:rPr lang="en-US" dirty="0" smtClean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Università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di</a:t>
            </a:r>
            <a:r>
              <a:rPr lang="en-US" dirty="0">
                <a:latin typeface="Franklin Gothic Book" charset="0"/>
              </a:rPr>
              <a:t> Napoli, </a:t>
            </a:r>
            <a:r>
              <a:rPr lang="en-US" dirty="0" err="1">
                <a:latin typeface="Franklin Gothic Book" charset="0"/>
              </a:rPr>
              <a:t>Dipartimento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di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Ingegneria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Industriale</a:t>
            </a:r>
            <a:r>
              <a:rPr lang="it-IT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e</a:t>
            </a:r>
            <a:r>
              <a:rPr lang="en-US" dirty="0">
                <a:latin typeface="Franklin Gothic Book" charset="0"/>
              </a:rPr>
              <a:t> </a:t>
            </a:r>
            <a:r>
              <a:rPr lang="en-US" dirty="0" err="1">
                <a:latin typeface="Franklin Gothic Book" charset="0"/>
              </a:rPr>
              <a:t>dell'Informazione</a:t>
            </a:r>
            <a:r>
              <a:rPr lang="en-US" dirty="0">
                <a:latin typeface="Franklin Gothic Book" charset="0"/>
              </a:rPr>
              <a:t>, Aversa (</a:t>
            </a:r>
            <a:r>
              <a:rPr lang="en-US" dirty="0" err="1">
                <a:latin typeface="Franklin Gothic Book" charset="0"/>
              </a:rPr>
              <a:t>Ce</a:t>
            </a:r>
            <a:r>
              <a:rPr lang="en-US" dirty="0">
                <a:latin typeface="Franklin Gothic Book" charset="0"/>
              </a:rPr>
              <a:t>), Italy</a:t>
            </a:r>
            <a:endParaRPr lang="it-IT" dirty="0">
              <a:latin typeface="Franklin Gothic Book" charset="0"/>
            </a:endParaRPr>
          </a:p>
          <a:p>
            <a:pPr marL="342900" indent="-342900"/>
            <a:r>
              <a:rPr lang="en-US" dirty="0">
                <a:latin typeface="Franklin Gothic Book" charset="0"/>
              </a:rPr>
              <a:t>4)</a:t>
            </a:r>
            <a:r>
              <a:rPr lang="en-US" dirty="0" smtClean="0">
                <a:latin typeface="Franklin Gothic Book" charset="0"/>
              </a:rPr>
              <a:t>  Department </a:t>
            </a:r>
            <a:r>
              <a:rPr lang="en-US" dirty="0">
                <a:latin typeface="Franklin Gothic Book" charset="0"/>
              </a:rPr>
              <a:t>of </a:t>
            </a:r>
            <a:r>
              <a:rPr lang="en-US" dirty="0" err="1">
                <a:latin typeface="Franklin Gothic Book" charset="0"/>
              </a:rPr>
              <a:t>Microtechnology</a:t>
            </a:r>
            <a:r>
              <a:rPr lang="en-US" dirty="0">
                <a:latin typeface="Franklin Gothic Book" charset="0"/>
              </a:rPr>
              <a:t> and </a:t>
            </a:r>
            <a:r>
              <a:rPr lang="en-US" dirty="0" err="1">
                <a:latin typeface="Franklin Gothic Book" charset="0"/>
              </a:rPr>
              <a:t>Nanoscience</a:t>
            </a:r>
            <a:r>
              <a:rPr lang="en-US" dirty="0">
                <a:latin typeface="Franklin Gothic Book" charset="0"/>
              </a:rPr>
              <a:t>, MC2,</a:t>
            </a:r>
            <a:r>
              <a:rPr lang="it-IT" dirty="0">
                <a:latin typeface="Franklin Gothic Book" charset="0"/>
              </a:rPr>
              <a:t> </a:t>
            </a:r>
            <a:r>
              <a:rPr lang="en-US" dirty="0">
                <a:latin typeface="Franklin Gothic Book" charset="0"/>
              </a:rPr>
              <a:t>Chalmers University of Technology, </a:t>
            </a:r>
            <a:r>
              <a:rPr lang="en-US" dirty="0" err="1">
                <a:latin typeface="Franklin Gothic Book" charset="0"/>
              </a:rPr>
              <a:t>Göteborg</a:t>
            </a:r>
            <a:r>
              <a:rPr lang="en-US" dirty="0">
                <a:latin typeface="Franklin Gothic Book" charset="0"/>
              </a:rPr>
              <a:t>, Sweden</a:t>
            </a:r>
            <a:endParaRPr lang="it-IT" dirty="0">
              <a:latin typeface="Franklin Gothic Book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it-IT" sz="2000" dirty="0">
              <a:latin typeface="Franklin Gothic Book" charset="0"/>
            </a:endParaRPr>
          </a:p>
        </p:txBody>
      </p:sp>
      <p:sp>
        <p:nvSpPr>
          <p:cNvPr id="17413" name="Subtitle 2"/>
          <p:cNvSpPr txBox="1">
            <a:spLocks/>
          </p:cNvSpPr>
          <p:nvPr/>
        </p:nvSpPr>
        <p:spPr bwMode="auto">
          <a:xfrm>
            <a:off x="0" y="41148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5214" tIns="147607" rIns="295214" bIns="147607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latin typeface="Franklin Gothic Book" charset="0"/>
              </a:rPr>
              <a:t>D. Massarotti</a:t>
            </a:r>
            <a:r>
              <a:rPr lang="en-US" b="1" baseline="30000" dirty="0">
                <a:latin typeface="Franklin Gothic Book" charset="0"/>
              </a:rPr>
              <a:t>1,2</a:t>
            </a:r>
            <a:r>
              <a:rPr lang="en-US" b="1" dirty="0">
                <a:latin typeface="Franklin Gothic Book" charset="0"/>
              </a:rPr>
              <a:t>,  P. Lucignano</a:t>
            </a:r>
            <a:r>
              <a:rPr lang="en-US" b="1" baseline="30000" dirty="0">
                <a:latin typeface="Franklin Gothic Book" charset="0"/>
              </a:rPr>
              <a:t>2</a:t>
            </a:r>
            <a:r>
              <a:rPr lang="en-US" b="1" dirty="0">
                <a:latin typeface="Franklin Gothic Book" charset="0"/>
              </a:rPr>
              <a:t>, L. Galletti</a:t>
            </a:r>
            <a:r>
              <a:rPr lang="en-US" b="1" baseline="30000" dirty="0">
                <a:latin typeface="Franklin Gothic Book" charset="0"/>
              </a:rPr>
              <a:t>1,2</a:t>
            </a:r>
            <a:r>
              <a:rPr lang="en-US" b="1" dirty="0">
                <a:latin typeface="Franklin Gothic Book" charset="0"/>
              </a:rPr>
              <a:t>, G. Rotoli</a:t>
            </a:r>
            <a:r>
              <a:rPr lang="en-US" b="1" baseline="30000" dirty="0">
                <a:latin typeface="Franklin Gothic Book" charset="0"/>
              </a:rPr>
              <a:t>3</a:t>
            </a:r>
            <a:r>
              <a:rPr lang="en-US" b="1" dirty="0">
                <a:latin typeface="Franklin Gothic Book" charset="0"/>
              </a:rPr>
              <a:t>, D. Stornaiuolo</a:t>
            </a:r>
            <a:r>
              <a:rPr lang="en-US" b="1" baseline="30000" dirty="0">
                <a:latin typeface="Franklin Gothic Book" charset="0"/>
              </a:rPr>
              <a:t>1,2</a:t>
            </a:r>
            <a:r>
              <a:rPr lang="en-US" b="1" dirty="0">
                <a:latin typeface="Franklin Gothic Book" charset="0"/>
              </a:rPr>
              <a:t>, </a:t>
            </a:r>
            <a:endParaRPr lang="it-IT" b="1" dirty="0">
              <a:latin typeface="Franklin Gothic Book" charset="0"/>
            </a:endParaRPr>
          </a:p>
          <a:p>
            <a:pPr algn="ctr"/>
            <a:r>
              <a:rPr lang="en-US" b="1" dirty="0">
                <a:latin typeface="Franklin Gothic Book" charset="0"/>
              </a:rPr>
              <a:t>F. Lombardi</a:t>
            </a:r>
            <a:r>
              <a:rPr lang="en-US" b="1" baseline="30000" dirty="0">
                <a:latin typeface="Franklin Gothic Book" charset="0"/>
              </a:rPr>
              <a:t>4</a:t>
            </a:r>
            <a:r>
              <a:rPr lang="en-US" b="1" dirty="0">
                <a:latin typeface="Franklin Gothic Book" charset="0"/>
              </a:rPr>
              <a:t>, L. Longobardi</a:t>
            </a:r>
            <a:r>
              <a:rPr lang="en-US" b="1" baseline="30000" dirty="0">
                <a:latin typeface="Franklin Gothic Book" charset="0"/>
              </a:rPr>
              <a:t>3</a:t>
            </a:r>
            <a:r>
              <a:rPr lang="en-US" b="1" dirty="0">
                <a:latin typeface="Franklin Gothic Book" charset="0"/>
              </a:rPr>
              <a:t>, A. Tagliacozzo</a:t>
            </a:r>
            <a:r>
              <a:rPr lang="en-US" b="1" baseline="30000" dirty="0">
                <a:latin typeface="Franklin Gothic Book" charset="0"/>
              </a:rPr>
              <a:t>1,2</a:t>
            </a:r>
            <a:r>
              <a:rPr lang="en-US" b="1" dirty="0">
                <a:latin typeface="Franklin Gothic Book" charset="0"/>
              </a:rPr>
              <a:t>, and F. Tafuri</a:t>
            </a:r>
            <a:r>
              <a:rPr lang="en-US" b="1" baseline="30000" dirty="0">
                <a:latin typeface="Franklin Gothic Book" charset="0"/>
              </a:rPr>
              <a:t>2,3</a:t>
            </a:r>
            <a:endParaRPr lang="it-IT" b="1" dirty="0">
              <a:latin typeface="Franklin Gothic Book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it-IT" sz="2000" dirty="0">
              <a:latin typeface="Franklin Gothic Book" charset="0"/>
            </a:endParaRPr>
          </a:p>
        </p:txBody>
      </p:sp>
      <p:pic>
        <p:nvPicPr>
          <p:cNvPr id="17414" name="Picture 11" descr="Fi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887413"/>
            <a:ext cx="464820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 descr="Graph44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3163888"/>
            <a:ext cx="5110163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819400" y="4724400"/>
            <a:ext cx="1116013" cy="557213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rgbClr val="D5F3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it-IT" smtClean="0"/>
              <a:t>Switching dynamics in high Jc JJs</a:t>
            </a: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562100" y="779463"/>
            <a:ext cx="33147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>
                <a:solidFill>
                  <a:srgbClr val="008000"/>
                </a:solidFill>
                <a:latin typeface="Franklin Gothic Book" charset="0"/>
              </a:rPr>
              <a:t>JCT C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4278313" y="3810000"/>
            <a:ext cx="40767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>
                <a:solidFill>
                  <a:srgbClr val="008000"/>
                </a:solidFill>
                <a:latin typeface="Franklin Gothic Book" charset="0"/>
              </a:rPr>
              <a:t>High Jc YBCO JJ: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pic>
        <p:nvPicPr>
          <p:cNvPr id="28679" name="Picture 14" descr="Graph2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381000"/>
            <a:ext cx="4468813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Content Placeholder 2"/>
          <p:cNvSpPr>
            <a:spLocks noGrp="1"/>
          </p:cNvSpPr>
          <p:nvPr>
            <p:ph idx="1"/>
          </p:nvPr>
        </p:nvSpPr>
        <p:spPr>
          <a:xfrm>
            <a:off x="4267200" y="4267200"/>
            <a:ext cx="4876800" cy="2438400"/>
          </a:xfrm>
        </p:spPr>
        <p:txBody>
          <a:bodyPr/>
          <a:lstStyle/>
          <a:p>
            <a:pPr eaLnBrk="1" hangingPunct="1"/>
            <a:r>
              <a:rPr lang="it-IT" sz="2000" smtClean="0">
                <a:solidFill>
                  <a:srgbClr val="008000"/>
                </a:solidFill>
                <a:latin typeface="Franklin Gothic Book" charset="0"/>
              </a:rPr>
              <a:t>T</a:t>
            </a:r>
            <a:r>
              <a:rPr lang="it-IT" sz="2000" baseline="30000" smtClean="0">
                <a:solidFill>
                  <a:srgbClr val="008000"/>
                </a:solidFill>
                <a:latin typeface="Franklin Gothic Book" charset="0"/>
              </a:rPr>
              <a:t>*</a:t>
            </a:r>
            <a:r>
              <a:rPr lang="it-IT" sz="2000" smtClean="0">
                <a:solidFill>
                  <a:srgbClr val="008000"/>
                </a:solidFill>
                <a:latin typeface="Franklin Gothic Book" charset="0"/>
              </a:rPr>
              <a:t>=3K</a:t>
            </a:r>
          </a:p>
          <a:p>
            <a:pPr eaLnBrk="1" hangingPunct="1"/>
            <a:r>
              <a:rPr lang="it-IT" sz="2000" smtClean="0">
                <a:solidFill>
                  <a:srgbClr val="008000"/>
                </a:solidFill>
                <a:latin typeface="Franklin Gothic Book" charset="0"/>
              </a:rPr>
              <a:t>I</a:t>
            </a:r>
            <a:r>
              <a:rPr lang="it-IT" sz="2000" baseline="-25000" smtClean="0">
                <a:solidFill>
                  <a:srgbClr val="008000"/>
                </a:solidFill>
                <a:latin typeface="Franklin Gothic Book" charset="0"/>
              </a:rPr>
              <a:t>c</a:t>
            </a:r>
            <a:r>
              <a:rPr lang="it-IT" sz="2000" smtClean="0">
                <a:solidFill>
                  <a:srgbClr val="008000"/>
                </a:solidFill>
                <a:latin typeface="Franklin Gothic Book" charset="0"/>
              </a:rPr>
              <a:t>=50 μA</a:t>
            </a:r>
          </a:p>
          <a:p>
            <a:pPr eaLnBrk="1" hangingPunct="1"/>
            <a:r>
              <a:rPr lang="en-US" sz="2000" smtClean="0">
                <a:solidFill>
                  <a:srgbClr val="008000"/>
                </a:solidFill>
                <a:ea typeface="Arial" charset="0"/>
                <a:cs typeface="Arial" charset="0"/>
              </a:rPr>
              <a:t>The slope of σ above T</a:t>
            </a:r>
            <a:r>
              <a:rPr lang="en-US" sz="2000" baseline="30000" smtClean="0">
                <a:solidFill>
                  <a:srgbClr val="008000"/>
                </a:solidFill>
                <a:ea typeface="Arial" charset="0"/>
                <a:cs typeface="Arial" charset="0"/>
              </a:rPr>
              <a:t>*</a:t>
            </a:r>
            <a:r>
              <a:rPr lang="en-US" sz="2000" smtClean="0">
                <a:solidFill>
                  <a:srgbClr val="008000"/>
                </a:solidFill>
                <a:ea typeface="Arial" charset="0"/>
                <a:cs typeface="Arial" charset="0"/>
              </a:rPr>
              <a:t> is much smaller when compared to those of moderately damped JJs</a:t>
            </a:r>
          </a:p>
          <a:p>
            <a:pPr eaLnBrk="1" hangingPunct="1"/>
            <a:r>
              <a:rPr lang="en-US" sz="2000" smtClean="0">
                <a:solidFill>
                  <a:srgbClr val="008000"/>
                </a:solidFill>
                <a:latin typeface="Franklin Gothic Book" charset="0"/>
                <a:ea typeface="Arial" charset="0"/>
                <a:cs typeface="Arial" charset="0"/>
              </a:rPr>
              <a:t>No symmetrization of the switching histograms</a:t>
            </a:r>
            <a:endParaRPr lang="it-IT" sz="2000" smtClean="0">
              <a:solidFill>
                <a:srgbClr val="008000"/>
              </a:solidFill>
              <a:latin typeface="Franklin Gothic Book" charset="0"/>
            </a:endParaRPr>
          </a:p>
          <a:p>
            <a:pPr eaLnBrk="1" hangingPunct="1"/>
            <a:endParaRPr lang="it-IT" sz="2800" smtClean="0">
              <a:latin typeface="Franklin Gothic Book" charset="0"/>
            </a:endParaRPr>
          </a:p>
        </p:txBody>
      </p:sp>
      <p:pic>
        <p:nvPicPr>
          <p:cNvPr id="28681" name="Picture 18" descr="Figure3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0213" y="298450"/>
            <a:ext cx="5284787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770188" y="5048250"/>
            <a:ext cx="1025525" cy="533400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rgbClr val="D5F3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683" name="TextBox 15"/>
          <p:cNvSpPr txBox="1">
            <a:spLocks noChangeArrowheads="1"/>
          </p:cNvSpPr>
          <p:nvPr/>
        </p:nvSpPr>
        <p:spPr bwMode="auto">
          <a:xfrm>
            <a:off x="2757488" y="5056188"/>
            <a:ext cx="15097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100"/>
              <a:t>Moderately damped</a:t>
            </a:r>
          </a:p>
          <a:p>
            <a:r>
              <a:rPr lang="en-GB" sz="1100"/>
              <a:t>YBCO JJ</a:t>
            </a:r>
          </a:p>
        </p:txBody>
      </p:sp>
      <p:sp>
        <p:nvSpPr>
          <p:cNvPr id="28684" name="TextBox 13"/>
          <p:cNvSpPr txBox="1">
            <a:spLocks noChangeArrowheads="1"/>
          </p:cNvSpPr>
          <p:nvPr/>
        </p:nvSpPr>
        <p:spPr bwMode="auto">
          <a:xfrm>
            <a:off x="2752725" y="4648200"/>
            <a:ext cx="148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100"/>
              <a:t>High Jc YBCO JJ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0800" y="814388"/>
            <a:ext cx="896938" cy="557212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rgbClr val="D5F3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686" name="TextBox 13"/>
          <p:cNvSpPr txBox="1">
            <a:spLocks noChangeArrowheads="1"/>
          </p:cNvSpPr>
          <p:nvPr/>
        </p:nvSpPr>
        <p:spPr bwMode="auto">
          <a:xfrm>
            <a:off x="5884863" y="2438400"/>
            <a:ext cx="1811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"/>
              <a:t>High Jc YBCO JJ</a:t>
            </a:r>
          </a:p>
        </p:txBody>
      </p:sp>
      <p:sp>
        <p:nvSpPr>
          <p:cNvPr id="28687" name="TextBox 15"/>
          <p:cNvSpPr txBox="1">
            <a:spLocks noChangeArrowheads="1"/>
          </p:cNvSpPr>
          <p:nvPr/>
        </p:nvSpPr>
        <p:spPr bwMode="auto">
          <a:xfrm>
            <a:off x="6172200" y="1066800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Moderately damped</a:t>
            </a:r>
          </a:p>
          <a:p>
            <a:r>
              <a:rPr lang="en-GB" sz="1400">
                <a:solidFill>
                  <a:srgbClr val="FF0000"/>
                </a:solidFill>
              </a:rPr>
              <a:t>YBCO JJ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62100" y="814388"/>
            <a:ext cx="896938" cy="557212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rgbClr val="D5F3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689" name="TextBox 13"/>
          <p:cNvSpPr txBox="1">
            <a:spLocks noChangeArrowheads="1"/>
          </p:cNvSpPr>
          <p:nvPr/>
        </p:nvSpPr>
        <p:spPr bwMode="auto">
          <a:xfrm>
            <a:off x="1465263" y="838200"/>
            <a:ext cx="18113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"/>
              <a:t>High Jc YBCO JJ</a:t>
            </a:r>
          </a:p>
        </p:txBody>
      </p:sp>
      <p:sp>
        <p:nvSpPr>
          <p:cNvPr id="28690" name="TextBox 14"/>
          <p:cNvSpPr txBox="1">
            <a:spLocks noChangeArrowheads="1"/>
          </p:cNvSpPr>
          <p:nvPr/>
        </p:nvSpPr>
        <p:spPr bwMode="auto">
          <a:xfrm>
            <a:off x="2743200" y="4867275"/>
            <a:ext cx="14970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100"/>
              <a:t>NbN/MgO/NbN JJ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2238" y="4524375"/>
            <a:ext cx="251936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it-IT" smtClean="0"/>
              <a:t>Switching dynamics in nanowires</a:t>
            </a:r>
          </a:p>
        </p:txBody>
      </p:sp>
      <p:pic>
        <p:nvPicPr>
          <p:cNvPr id="2970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527425"/>
            <a:ext cx="51054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4724400"/>
            <a:ext cx="2373313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5908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" y="3581400"/>
            <a:ext cx="31686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700" y="720725"/>
            <a:ext cx="53467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1371600"/>
            <a:ext cx="37338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1066800"/>
            <a:ext cx="2614613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2400" y="1349375"/>
            <a:ext cx="2484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8686800" y="1331913"/>
            <a:ext cx="328613" cy="144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8" y="685800"/>
            <a:ext cx="67929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76400"/>
            <a:ext cx="34290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909763"/>
            <a:ext cx="39878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460625"/>
            <a:ext cx="39751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2900" y="1333500"/>
            <a:ext cx="311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itle 1"/>
          <p:cNvSpPr txBox="1">
            <a:spLocks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4400">
                <a:latin typeface="Calibri" charset="0"/>
              </a:rPr>
              <a:t>Numerical simulations</a:t>
            </a:r>
          </a:p>
        </p:txBody>
      </p:sp>
      <p:pic>
        <p:nvPicPr>
          <p:cNvPr id="30728" name="Picture 8" descr="Copy of Graph30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949700"/>
            <a:ext cx="44323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086100"/>
            <a:ext cx="4267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10"/>
          <p:cNvSpPr txBox="1">
            <a:spLocks noChangeArrowheads="1"/>
          </p:cNvSpPr>
          <p:nvPr/>
        </p:nvSpPr>
        <p:spPr bwMode="auto">
          <a:xfrm>
            <a:off x="4419600" y="44958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δT(K)</a:t>
            </a:r>
          </a:p>
        </p:txBody>
      </p:sp>
      <p:sp>
        <p:nvSpPr>
          <p:cNvPr id="30731" name="TextBox 12"/>
          <p:cNvSpPr txBox="1">
            <a:spLocks noChangeArrowheads="1"/>
          </p:cNvSpPr>
          <p:nvPr/>
        </p:nvSpPr>
        <p:spPr bwMode="auto">
          <a:xfrm>
            <a:off x="7924800" y="643255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Tb(K)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534988"/>
            <a:ext cx="39878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9" descr="Copy of Graph22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762000"/>
            <a:ext cx="49530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1" descr="Fit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838200"/>
            <a:ext cx="36591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itle 1"/>
          <p:cNvSpPr txBox="1">
            <a:spLocks/>
          </p:cNvSpPr>
          <p:nvPr/>
        </p:nvSpPr>
        <p:spPr bwMode="auto">
          <a:xfrm>
            <a:off x="0" y="-30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4400">
                <a:latin typeface="Calibri" charset="0"/>
              </a:rPr>
              <a:t>Numerical simulations</a:t>
            </a:r>
          </a:p>
        </p:txBody>
      </p:sp>
      <p:pic>
        <p:nvPicPr>
          <p:cNvPr id="31750" name="Picture 13" descr="Copy of Graph9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3076575"/>
            <a:ext cx="36195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6" descr="Graph27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087438"/>
            <a:ext cx="259080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Content Placeholder 2"/>
          <p:cNvSpPr txBox="1">
            <a:spLocks/>
          </p:cNvSpPr>
          <p:nvPr/>
        </p:nvSpPr>
        <p:spPr bwMode="auto">
          <a:xfrm>
            <a:off x="76200" y="5410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GB" sz="2000">
                <a:solidFill>
                  <a:srgbClr val="008000"/>
                </a:solidFill>
                <a:latin typeface="Franklin Gothic Book" charset="0"/>
              </a:rPr>
              <a:t>Distinctive switching phenomena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GB" sz="2000">
                <a:solidFill>
                  <a:srgbClr val="008000"/>
                </a:solidFill>
                <a:latin typeface="Franklin Gothic Book" charset="0"/>
              </a:rPr>
              <a:t>Local heating processes drive the transition to the resistive state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008000"/>
                </a:solidFill>
                <a:latin typeface="Franklin Gothic Book" charset="0"/>
                <a:ea typeface="Arial" charset="0"/>
                <a:cs typeface="Arial" charset="0"/>
              </a:rPr>
              <a:t>Non-equilibrium effects in high Jc JJs</a:t>
            </a:r>
            <a:endParaRPr lang="it-IT" sz="2000">
              <a:solidFill>
                <a:srgbClr val="008000"/>
              </a:solidFill>
              <a:latin typeface="Franklin Gothic Book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it-IT" sz="2800">
              <a:latin typeface="Franklin Gothic Book" charset="0"/>
            </a:endParaRPr>
          </a:p>
        </p:txBody>
      </p:sp>
      <p:pic>
        <p:nvPicPr>
          <p:cNvPr id="31753" name="Picture 10" descr="Copy of Graph21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038600"/>
            <a:ext cx="39624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160463" y="3733800"/>
            <a:ext cx="896937" cy="557213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rgbClr val="D5F3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755" name="TextBox 14"/>
          <p:cNvSpPr txBox="1">
            <a:spLocks noChangeArrowheads="1"/>
          </p:cNvSpPr>
          <p:nvPr/>
        </p:nvSpPr>
        <p:spPr bwMode="auto">
          <a:xfrm>
            <a:off x="1076325" y="3808413"/>
            <a:ext cx="14970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900"/>
              <a:t>2-3 heating events</a:t>
            </a:r>
          </a:p>
        </p:txBody>
      </p:sp>
      <p:sp>
        <p:nvSpPr>
          <p:cNvPr id="31756" name="TextBox 15"/>
          <p:cNvSpPr txBox="1">
            <a:spLocks noChangeArrowheads="1"/>
          </p:cNvSpPr>
          <p:nvPr/>
        </p:nvSpPr>
        <p:spPr bwMode="auto">
          <a:xfrm>
            <a:off x="1076325" y="3962400"/>
            <a:ext cx="89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900"/>
              <a:t>4-6 heating events</a:t>
            </a:r>
          </a:p>
        </p:txBody>
      </p:sp>
      <p:sp>
        <p:nvSpPr>
          <p:cNvPr id="31757" name="TextBox 13"/>
          <p:cNvSpPr txBox="1">
            <a:spLocks noChangeArrowheads="1"/>
          </p:cNvSpPr>
          <p:nvPr/>
        </p:nvSpPr>
        <p:spPr bwMode="auto">
          <a:xfrm>
            <a:off x="1066800" y="3656013"/>
            <a:ext cx="14874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900"/>
              <a:t>1 heating event</a:t>
            </a:r>
          </a:p>
        </p:txBody>
      </p:sp>
      <p:sp>
        <p:nvSpPr>
          <p:cNvPr id="31758" name="Title 1"/>
          <p:cNvSpPr txBox="1">
            <a:spLocks/>
          </p:cNvSpPr>
          <p:nvPr/>
        </p:nvSpPr>
        <p:spPr bwMode="auto">
          <a:xfrm>
            <a:off x="3810000" y="419100"/>
            <a:ext cx="5651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5214" tIns="147607" rIns="295214" bIns="147607" anchor="ctr">
            <a:prstTxWarp prst="textNoShape">
              <a:avLst/>
            </a:prstTxWarp>
          </a:bodyPr>
          <a:lstStyle/>
          <a:p>
            <a:pPr eaLnBrk="0" hangingPunct="0"/>
            <a:r>
              <a:rPr lang="sv-SE" i="1">
                <a:solidFill>
                  <a:srgbClr val="0000FF"/>
                </a:solidFill>
                <a:latin typeface="Franklin Gothic Book" charset="0"/>
              </a:rPr>
              <a:t>D. Massarotti et al. Phys. Rev. B </a:t>
            </a:r>
            <a:r>
              <a:rPr lang="it-IT" b="1" i="1">
                <a:solidFill>
                  <a:srgbClr val="0000FF"/>
                </a:solidFill>
                <a:latin typeface="Franklin Gothic Book" charset="0"/>
              </a:rPr>
              <a:t>92</a:t>
            </a:r>
            <a:r>
              <a:rPr lang="it-IT" i="1">
                <a:solidFill>
                  <a:srgbClr val="0000FF"/>
                </a:solidFill>
                <a:latin typeface="Franklin Gothic Book" charset="0"/>
              </a:rPr>
              <a:t>, 054501</a:t>
            </a:r>
            <a:r>
              <a:rPr lang="sv-SE" i="1">
                <a:solidFill>
                  <a:srgbClr val="0000FF"/>
                </a:solidFill>
                <a:latin typeface="Franklin Gothic Book" charset="0"/>
              </a:rPr>
              <a:t> (2015)</a:t>
            </a:r>
            <a:endParaRPr lang="en-US" i="1">
              <a:solidFill>
                <a:srgbClr val="0000FF"/>
              </a:solidFill>
              <a:latin typeface="Franklin Gothic Book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latin typeface="Franklin Gothic Book" charset="0"/>
              </a:rPr>
              <a:t>Conclusions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838200"/>
            <a:ext cx="50228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GB" sz="2400" dirty="0">
              <a:latin typeface="Franklin Gothic Book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Franklin Gothic Book" charset="0"/>
              </a:rPr>
              <a:t>Phase dynamics of YBCO </a:t>
            </a:r>
            <a:r>
              <a:rPr lang="en-GB" sz="2400" dirty="0" err="1">
                <a:latin typeface="Franklin Gothic Book" charset="0"/>
              </a:rPr>
              <a:t>JJs</a:t>
            </a:r>
            <a:r>
              <a:rPr lang="en-GB" sz="2400" dirty="0">
                <a:latin typeface="Franklin Gothic Book" charset="0"/>
              </a:rPr>
              <a:t>: fingerprints of different sources of dissipation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  <a:defRPr/>
            </a:pPr>
            <a:endParaRPr lang="en-GB" sz="2400" dirty="0">
              <a:latin typeface="Franklin Gothic Book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Franklin Gothic Book"/>
              </a:rPr>
              <a:t>High </a:t>
            </a:r>
            <a:r>
              <a:rPr lang="en-GB" sz="2400" dirty="0" err="1">
                <a:latin typeface="Franklin Gothic Book"/>
              </a:rPr>
              <a:t>Jc</a:t>
            </a:r>
            <a:r>
              <a:rPr lang="en-GB" sz="2400" dirty="0">
                <a:latin typeface="Franklin Gothic Book"/>
              </a:rPr>
              <a:t> </a:t>
            </a:r>
            <a:r>
              <a:rPr lang="en-GB" sz="2400" dirty="0" err="1">
                <a:latin typeface="Franklin Gothic Book"/>
              </a:rPr>
              <a:t>JJs</a:t>
            </a:r>
            <a:r>
              <a:rPr lang="en-GB" sz="2400" dirty="0">
                <a:latin typeface="Franklin Gothic Book"/>
              </a:rPr>
              <a:t>: switching dynamics regulated by local heating processes</a:t>
            </a:r>
            <a:r>
              <a:rPr lang="it-IT" sz="2400" dirty="0">
                <a:latin typeface="Franklin Gothic Book"/>
              </a:rPr>
              <a:t> </a:t>
            </a:r>
            <a:endParaRPr lang="en-GB" sz="2400" dirty="0">
              <a:latin typeface="Franklin Gothic Book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defRPr/>
            </a:pPr>
            <a:endParaRPr lang="en-GB" sz="2400" dirty="0">
              <a:latin typeface="Franklin Gothic Book" charset="0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Franklin Gothic Book" charset="0"/>
              </a:rPr>
              <a:t>Breakdown of the Josephson phase dynamics in YBCO </a:t>
            </a:r>
            <a:r>
              <a:rPr lang="en-GB" sz="2400" dirty="0" err="1">
                <a:latin typeface="Franklin Gothic Book" charset="0"/>
              </a:rPr>
              <a:t>nano</a:t>
            </a:r>
            <a:r>
              <a:rPr lang="en-GB" sz="2400" dirty="0">
                <a:latin typeface="Franklin Gothic Book" charset="0"/>
              </a:rPr>
              <a:t>-channels</a:t>
            </a:r>
            <a:endParaRPr lang="en-GB" sz="2400" dirty="0">
              <a:effectLst>
                <a:glow>
                  <a:schemeClr val="bg1">
                    <a:lumMod val="95000"/>
                    <a:alpha val="75000"/>
                  </a:schemeClr>
                </a:glow>
              </a:effectLst>
              <a:latin typeface="Franklin Gothic Book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  <a:defRPr/>
            </a:pPr>
            <a:endParaRPr lang="en-GB" sz="2400" dirty="0">
              <a:effectLst>
                <a:glow>
                  <a:schemeClr val="bg1">
                    <a:lumMod val="95000"/>
                    <a:alpha val="75000"/>
                  </a:schemeClr>
                </a:glow>
              </a:effectLst>
              <a:latin typeface="Franklin Gothic Book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Arial" charset="0"/>
              <a:buChar char="•"/>
              <a:defRPr/>
            </a:pPr>
            <a:endParaRPr lang="en-GB" sz="2400" dirty="0">
              <a:latin typeface="Franklin Gothic Book" charset="0"/>
            </a:endParaRPr>
          </a:p>
        </p:txBody>
      </p:sp>
      <p:grpSp>
        <p:nvGrpSpPr>
          <p:cNvPr id="32772" name="Group 173"/>
          <p:cNvGrpSpPr>
            <a:grpSpLocks/>
          </p:cNvGrpSpPr>
          <p:nvPr/>
        </p:nvGrpSpPr>
        <p:grpSpPr bwMode="auto">
          <a:xfrm>
            <a:off x="4110038" y="2514600"/>
            <a:ext cx="5643562" cy="3962400"/>
            <a:chOff x="3886200" y="2819400"/>
            <a:chExt cx="5643563" cy="3962400"/>
          </a:xfrm>
        </p:grpSpPr>
        <p:grpSp>
          <p:nvGrpSpPr>
            <p:cNvPr id="32932" name="Group 15"/>
            <p:cNvGrpSpPr>
              <a:grpSpLocks/>
            </p:cNvGrpSpPr>
            <p:nvPr/>
          </p:nvGrpSpPr>
          <p:grpSpPr bwMode="auto">
            <a:xfrm>
              <a:off x="3886200" y="2819400"/>
              <a:ext cx="5643563" cy="3962400"/>
              <a:chOff x="4719542" y="3316963"/>
              <a:chExt cx="5110258" cy="3617237"/>
            </a:xfrm>
          </p:grpSpPr>
          <p:pic>
            <p:nvPicPr>
              <p:cNvPr id="32937" name="Picture 9" descr="Graph44.eps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19542" y="3316963"/>
                <a:ext cx="5110258" cy="3617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919383" y="4876317"/>
                <a:ext cx="1116925" cy="557948"/>
              </a:xfrm>
              <a:prstGeom prst="rect">
                <a:avLst/>
              </a:prstGeom>
              <a:solidFill>
                <a:srgbClr val="D5F3FF"/>
              </a:solidFill>
              <a:ln>
                <a:solidFill>
                  <a:srgbClr val="D5F3FF"/>
                </a:solidFill>
              </a:ln>
              <a:effectLst>
                <a:outerShdw blurRad="40000" dist="23000" dir="5400000" rotWithShape="0">
                  <a:srgbClr val="D5F3FF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629400" y="4173538"/>
              <a:ext cx="1470025" cy="1008062"/>
            </a:xfrm>
            <a:prstGeom prst="rect">
              <a:avLst/>
            </a:prstGeom>
            <a:solidFill>
              <a:srgbClr val="D5F3FF"/>
            </a:solidFill>
            <a:ln>
              <a:solidFill>
                <a:srgbClr val="D5F3FF"/>
              </a:solidFill>
            </a:ln>
            <a:effectLst>
              <a:outerShdw blurRad="40000" dist="23000" dir="5400000" rotWithShape="0">
                <a:srgbClr val="D5F3FF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32934" name="Picture 59" descr="Copy of Graph30.eps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19774" y="3479662"/>
              <a:ext cx="3324225" cy="235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935" name="TextBox 60"/>
            <p:cNvSpPr txBox="1">
              <a:spLocks noChangeArrowheads="1"/>
            </p:cNvSpPr>
            <p:nvPr/>
          </p:nvSpPr>
          <p:spPr bwMode="auto">
            <a:xfrm>
              <a:off x="5867400" y="3502025"/>
              <a:ext cx="633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400"/>
                <a:t>δT(K)</a:t>
              </a:r>
            </a:p>
          </p:txBody>
        </p:sp>
        <p:sp>
          <p:nvSpPr>
            <p:cNvPr id="32936" name="TextBox 61"/>
            <p:cNvSpPr txBox="1">
              <a:spLocks noChangeArrowheads="1"/>
            </p:cNvSpPr>
            <p:nvPr/>
          </p:nvSpPr>
          <p:spPr bwMode="auto">
            <a:xfrm>
              <a:off x="8077200" y="5410200"/>
              <a:ext cx="633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400"/>
                <a:t>Tb(K)</a:t>
              </a:r>
            </a:p>
          </p:txBody>
        </p:sp>
      </p:grpSp>
      <p:sp>
        <p:nvSpPr>
          <p:cNvPr id="32773" name="Rectangle 5" descr="Diagonali scure verso il basso"/>
          <p:cNvSpPr>
            <a:spLocks noChangeAspect="1" noChangeArrowheads="1"/>
          </p:cNvSpPr>
          <p:nvPr/>
        </p:nvSpPr>
        <p:spPr bwMode="auto">
          <a:xfrm>
            <a:off x="5935663" y="2773363"/>
            <a:ext cx="2260600" cy="88900"/>
          </a:xfrm>
          <a:prstGeom prst="rect">
            <a:avLst/>
          </a:prstGeom>
          <a:pattFill prst="dkDnDiag">
            <a:fgClr>
              <a:schemeClr val="bg2"/>
            </a:fgClr>
            <a:bgClr>
              <a:schemeClr val="bg1"/>
            </a:bgClr>
          </a:patt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774" name="Line 34"/>
          <p:cNvSpPr>
            <a:spLocks noChangeShapeType="1"/>
          </p:cNvSpPr>
          <p:nvPr/>
        </p:nvSpPr>
        <p:spPr bwMode="auto">
          <a:xfrm flipH="1">
            <a:off x="6421438" y="1743075"/>
            <a:ext cx="933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75" name="Line 35"/>
          <p:cNvSpPr>
            <a:spLocks noChangeShapeType="1"/>
          </p:cNvSpPr>
          <p:nvPr/>
        </p:nvSpPr>
        <p:spPr bwMode="auto">
          <a:xfrm flipH="1">
            <a:off x="6386513" y="1917700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76" name="Line 43"/>
          <p:cNvSpPr>
            <a:spLocks noChangeShapeType="1"/>
          </p:cNvSpPr>
          <p:nvPr/>
        </p:nvSpPr>
        <p:spPr bwMode="auto">
          <a:xfrm flipH="1">
            <a:off x="6308725" y="162877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77" name="Line 44"/>
          <p:cNvSpPr>
            <a:spLocks noChangeShapeType="1"/>
          </p:cNvSpPr>
          <p:nvPr/>
        </p:nvSpPr>
        <p:spPr bwMode="auto">
          <a:xfrm flipH="1">
            <a:off x="6251575" y="1833563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78" name="Line 45"/>
          <p:cNvSpPr>
            <a:spLocks noChangeShapeType="1"/>
          </p:cNvSpPr>
          <p:nvPr/>
        </p:nvSpPr>
        <p:spPr bwMode="auto">
          <a:xfrm flipH="1">
            <a:off x="6221413" y="20050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79" name="Line 53"/>
          <p:cNvSpPr>
            <a:spLocks noChangeShapeType="1"/>
          </p:cNvSpPr>
          <p:nvPr/>
        </p:nvSpPr>
        <p:spPr bwMode="auto">
          <a:xfrm flipH="1">
            <a:off x="6091238" y="1720850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0" name="Line 54"/>
          <p:cNvSpPr>
            <a:spLocks noChangeShapeType="1"/>
          </p:cNvSpPr>
          <p:nvPr/>
        </p:nvSpPr>
        <p:spPr bwMode="auto">
          <a:xfrm flipH="1">
            <a:off x="6037263" y="192087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1" name="Line 55"/>
          <p:cNvSpPr>
            <a:spLocks noChangeShapeType="1"/>
          </p:cNvSpPr>
          <p:nvPr/>
        </p:nvSpPr>
        <p:spPr bwMode="auto">
          <a:xfrm flipH="1">
            <a:off x="6005513" y="209708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2782" name="Group 56"/>
          <p:cNvGrpSpPr>
            <a:grpSpLocks noChangeAspect="1"/>
          </p:cNvGrpSpPr>
          <p:nvPr/>
        </p:nvGrpSpPr>
        <p:grpSpPr bwMode="auto">
          <a:xfrm rot="21529691" flipH="1">
            <a:off x="5494338" y="1173163"/>
            <a:ext cx="700087" cy="930275"/>
            <a:chOff x="1148" y="841"/>
            <a:chExt cx="321" cy="354"/>
          </a:xfrm>
        </p:grpSpPr>
        <p:sp>
          <p:nvSpPr>
            <p:cNvPr id="32928" name="Oval 57"/>
            <p:cNvSpPr>
              <a:spLocks noChangeAspect="1" noChangeArrowheads="1"/>
            </p:cNvSpPr>
            <p:nvPr/>
          </p:nvSpPr>
          <p:spPr bwMode="auto">
            <a:xfrm>
              <a:off x="1148" y="1001"/>
              <a:ext cx="158" cy="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9" name="Oval 58"/>
            <p:cNvSpPr>
              <a:spLocks noChangeAspect="1" noChangeArrowheads="1"/>
            </p:cNvSpPr>
            <p:nvPr/>
          </p:nvSpPr>
          <p:spPr bwMode="auto">
            <a:xfrm rot="4560000">
              <a:off x="1244" y="1093"/>
              <a:ext cx="176" cy="28"/>
            </a:xfrm>
            <a:prstGeom prst="ellipse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30" name="Oval 59"/>
            <p:cNvSpPr>
              <a:spLocks noChangeAspect="1" noChangeArrowheads="1"/>
            </p:cNvSpPr>
            <p:nvPr/>
          </p:nvSpPr>
          <p:spPr bwMode="auto">
            <a:xfrm>
              <a:off x="1311" y="998"/>
              <a:ext cx="158" cy="3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31" name="Oval 60"/>
            <p:cNvSpPr>
              <a:spLocks noChangeAspect="1" noChangeArrowheads="1"/>
            </p:cNvSpPr>
            <p:nvPr/>
          </p:nvSpPr>
          <p:spPr bwMode="auto">
            <a:xfrm rot="4560000">
              <a:off x="1203" y="915"/>
              <a:ext cx="176" cy="27"/>
            </a:xfrm>
            <a:prstGeom prst="ellipse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32783" name="Line 68"/>
          <p:cNvSpPr>
            <a:spLocks noChangeShapeType="1"/>
          </p:cNvSpPr>
          <p:nvPr/>
        </p:nvSpPr>
        <p:spPr bwMode="auto">
          <a:xfrm flipH="1">
            <a:off x="5910263" y="1603375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4" name="Line 69"/>
          <p:cNvSpPr>
            <a:spLocks noChangeShapeType="1"/>
          </p:cNvSpPr>
          <p:nvPr/>
        </p:nvSpPr>
        <p:spPr bwMode="auto">
          <a:xfrm flipH="1">
            <a:off x="5873750" y="1806575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5" name="Line 70"/>
          <p:cNvSpPr>
            <a:spLocks noChangeShapeType="1"/>
          </p:cNvSpPr>
          <p:nvPr/>
        </p:nvSpPr>
        <p:spPr bwMode="auto">
          <a:xfrm flipH="1">
            <a:off x="5819775" y="2008188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6" name="Line 71"/>
          <p:cNvSpPr>
            <a:spLocks noChangeShapeType="1"/>
          </p:cNvSpPr>
          <p:nvPr/>
        </p:nvSpPr>
        <p:spPr bwMode="auto">
          <a:xfrm flipH="1">
            <a:off x="5788025" y="21828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7" name="Line 77"/>
          <p:cNvSpPr>
            <a:spLocks noChangeShapeType="1"/>
          </p:cNvSpPr>
          <p:nvPr/>
        </p:nvSpPr>
        <p:spPr bwMode="auto">
          <a:xfrm flipH="1">
            <a:off x="5689600" y="1709738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8" name="Line 78"/>
          <p:cNvSpPr>
            <a:spLocks noChangeShapeType="1"/>
          </p:cNvSpPr>
          <p:nvPr/>
        </p:nvSpPr>
        <p:spPr bwMode="auto">
          <a:xfrm flipH="1">
            <a:off x="5653088" y="190976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89" name="Line 79"/>
          <p:cNvSpPr>
            <a:spLocks noChangeShapeType="1"/>
          </p:cNvSpPr>
          <p:nvPr/>
        </p:nvSpPr>
        <p:spPr bwMode="auto">
          <a:xfrm flipH="1">
            <a:off x="5599113" y="210978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0" name="Line 80"/>
          <p:cNvSpPr>
            <a:spLocks noChangeShapeType="1"/>
          </p:cNvSpPr>
          <p:nvPr/>
        </p:nvSpPr>
        <p:spPr bwMode="auto">
          <a:xfrm flipH="1">
            <a:off x="5565775" y="2286000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1" name="AutoShape 81"/>
          <p:cNvSpPr>
            <a:spLocks noChangeArrowheads="1"/>
          </p:cNvSpPr>
          <p:nvPr/>
        </p:nvSpPr>
        <p:spPr bwMode="auto">
          <a:xfrm>
            <a:off x="5281613" y="849313"/>
            <a:ext cx="1303337" cy="1725612"/>
          </a:xfrm>
          <a:prstGeom prst="parallelogram">
            <a:avLst>
              <a:gd name="adj" fmla="val 24819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2" name="Line 82"/>
          <p:cNvSpPr>
            <a:spLocks noChangeShapeType="1"/>
          </p:cNvSpPr>
          <p:nvPr/>
        </p:nvSpPr>
        <p:spPr bwMode="auto">
          <a:xfrm flipH="1">
            <a:off x="6042025" y="862013"/>
            <a:ext cx="344488" cy="167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3" name="Line 83"/>
          <p:cNvSpPr>
            <a:spLocks noChangeShapeType="1"/>
          </p:cNvSpPr>
          <p:nvPr/>
        </p:nvSpPr>
        <p:spPr bwMode="auto">
          <a:xfrm flipH="1">
            <a:off x="5643563" y="1036638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4" name="Line 84"/>
          <p:cNvSpPr>
            <a:spLocks noChangeShapeType="1"/>
          </p:cNvSpPr>
          <p:nvPr/>
        </p:nvSpPr>
        <p:spPr bwMode="auto">
          <a:xfrm flipH="1">
            <a:off x="5605463" y="122713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5" name="Line 85"/>
          <p:cNvSpPr>
            <a:spLocks noChangeShapeType="1"/>
          </p:cNvSpPr>
          <p:nvPr/>
        </p:nvSpPr>
        <p:spPr bwMode="auto">
          <a:xfrm flipH="1">
            <a:off x="5578475" y="141763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6" name="Line 86"/>
          <p:cNvSpPr>
            <a:spLocks noChangeShapeType="1"/>
          </p:cNvSpPr>
          <p:nvPr/>
        </p:nvSpPr>
        <p:spPr bwMode="auto">
          <a:xfrm flipH="1">
            <a:off x="5540375" y="161766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7" name="Line 87"/>
          <p:cNvSpPr>
            <a:spLocks noChangeShapeType="1"/>
          </p:cNvSpPr>
          <p:nvPr/>
        </p:nvSpPr>
        <p:spPr bwMode="auto">
          <a:xfrm flipH="1">
            <a:off x="5495925" y="1817688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8" name="Line 88"/>
          <p:cNvSpPr>
            <a:spLocks noChangeShapeType="1"/>
          </p:cNvSpPr>
          <p:nvPr/>
        </p:nvSpPr>
        <p:spPr bwMode="auto">
          <a:xfrm flipH="1">
            <a:off x="5459413" y="2017713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799" name="Line 89"/>
          <p:cNvSpPr>
            <a:spLocks noChangeShapeType="1"/>
          </p:cNvSpPr>
          <p:nvPr/>
        </p:nvSpPr>
        <p:spPr bwMode="auto">
          <a:xfrm flipH="1">
            <a:off x="5405438" y="22209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0" name="Line 90"/>
          <p:cNvSpPr>
            <a:spLocks noChangeShapeType="1"/>
          </p:cNvSpPr>
          <p:nvPr/>
        </p:nvSpPr>
        <p:spPr bwMode="auto">
          <a:xfrm flipH="1">
            <a:off x="5373688" y="239712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1" name="AutoShape 91"/>
          <p:cNvSpPr>
            <a:spLocks noChangeArrowheads="1"/>
          </p:cNvSpPr>
          <p:nvPr/>
        </p:nvSpPr>
        <p:spPr bwMode="auto">
          <a:xfrm>
            <a:off x="5195888" y="939800"/>
            <a:ext cx="1279525" cy="1724025"/>
          </a:xfrm>
          <a:prstGeom prst="parallelogram">
            <a:avLst>
              <a:gd name="adj" fmla="val 25736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2" name="Line 92"/>
          <p:cNvSpPr>
            <a:spLocks noChangeShapeType="1"/>
          </p:cNvSpPr>
          <p:nvPr/>
        </p:nvSpPr>
        <p:spPr bwMode="auto">
          <a:xfrm flipH="1">
            <a:off x="5888038" y="944563"/>
            <a:ext cx="371475" cy="167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3" name="Line 93"/>
          <p:cNvSpPr>
            <a:spLocks noChangeShapeType="1"/>
          </p:cNvSpPr>
          <p:nvPr/>
        </p:nvSpPr>
        <p:spPr bwMode="auto">
          <a:xfrm flipH="1">
            <a:off x="5684838" y="944563"/>
            <a:ext cx="374650" cy="169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4" name="Line 94"/>
          <p:cNvSpPr>
            <a:spLocks noChangeShapeType="1"/>
          </p:cNvSpPr>
          <p:nvPr/>
        </p:nvSpPr>
        <p:spPr bwMode="auto">
          <a:xfrm flipH="1">
            <a:off x="5495925" y="952500"/>
            <a:ext cx="371475" cy="1697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5" name="Line 95"/>
          <p:cNvSpPr>
            <a:spLocks noChangeShapeType="1"/>
          </p:cNvSpPr>
          <p:nvPr/>
        </p:nvSpPr>
        <p:spPr bwMode="auto">
          <a:xfrm flipH="1">
            <a:off x="5316538" y="958850"/>
            <a:ext cx="363537" cy="170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6" name="Line 96"/>
          <p:cNvSpPr>
            <a:spLocks noChangeShapeType="1"/>
          </p:cNvSpPr>
          <p:nvPr/>
        </p:nvSpPr>
        <p:spPr bwMode="auto">
          <a:xfrm flipH="1">
            <a:off x="5462588" y="1120775"/>
            <a:ext cx="960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7" name="Line 97"/>
          <p:cNvSpPr>
            <a:spLocks noChangeShapeType="1"/>
          </p:cNvSpPr>
          <p:nvPr/>
        </p:nvSpPr>
        <p:spPr bwMode="auto">
          <a:xfrm flipH="1">
            <a:off x="5424488" y="1311275"/>
            <a:ext cx="957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8" name="Line 98"/>
          <p:cNvSpPr>
            <a:spLocks noChangeShapeType="1"/>
          </p:cNvSpPr>
          <p:nvPr/>
        </p:nvSpPr>
        <p:spPr bwMode="auto">
          <a:xfrm flipH="1">
            <a:off x="5394325" y="1500188"/>
            <a:ext cx="95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09" name="Line 99"/>
          <p:cNvSpPr>
            <a:spLocks noChangeShapeType="1"/>
          </p:cNvSpPr>
          <p:nvPr/>
        </p:nvSpPr>
        <p:spPr bwMode="auto">
          <a:xfrm flipH="1">
            <a:off x="5354638" y="1703388"/>
            <a:ext cx="957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10" name="Line 100"/>
          <p:cNvSpPr>
            <a:spLocks noChangeShapeType="1"/>
          </p:cNvSpPr>
          <p:nvPr/>
        </p:nvSpPr>
        <p:spPr bwMode="auto">
          <a:xfrm flipH="1">
            <a:off x="5307013" y="1903413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11" name="Line 101"/>
          <p:cNvSpPr>
            <a:spLocks noChangeShapeType="1"/>
          </p:cNvSpPr>
          <p:nvPr/>
        </p:nvSpPr>
        <p:spPr bwMode="auto">
          <a:xfrm flipH="1">
            <a:off x="5267325" y="2106613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12" name="Line 102"/>
          <p:cNvSpPr>
            <a:spLocks noChangeShapeType="1"/>
          </p:cNvSpPr>
          <p:nvPr/>
        </p:nvSpPr>
        <p:spPr bwMode="auto">
          <a:xfrm flipH="1">
            <a:off x="5210175" y="2308225"/>
            <a:ext cx="95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13" name="Line 103"/>
          <p:cNvSpPr>
            <a:spLocks noChangeShapeType="1"/>
          </p:cNvSpPr>
          <p:nvPr/>
        </p:nvSpPr>
        <p:spPr bwMode="auto">
          <a:xfrm flipH="1">
            <a:off x="5173663" y="2481263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2814" name="Group 104"/>
          <p:cNvGrpSpPr>
            <a:grpSpLocks/>
          </p:cNvGrpSpPr>
          <p:nvPr/>
        </p:nvGrpSpPr>
        <p:grpSpPr bwMode="auto">
          <a:xfrm flipH="1">
            <a:off x="5084763" y="1027113"/>
            <a:ext cx="1290637" cy="1724025"/>
            <a:chOff x="3492" y="1169"/>
            <a:chExt cx="1472" cy="1701"/>
          </a:xfrm>
        </p:grpSpPr>
        <p:sp>
          <p:nvSpPr>
            <p:cNvPr id="32915" name="AutoShape 105"/>
            <p:cNvSpPr>
              <a:spLocks noChangeArrowheads="1"/>
            </p:cNvSpPr>
            <p:nvPr/>
          </p:nvSpPr>
          <p:spPr bwMode="auto">
            <a:xfrm flipH="1">
              <a:off x="3492" y="1169"/>
              <a:ext cx="1472" cy="1701"/>
            </a:xfrm>
            <a:prstGeom prst="parallelogram">
              <a:avLst>
                <a:gd name="adj" fmla="val 26944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6" name="Line 106"/>
            <p:cNvSpPr>
              <a:spLocks noChangeShapeType="1"/>
            </p:cNvSpPr>
            <p:nvPr/>
          </p:nvSpPr>
          <p:spPr bwMode="auto">
            <a:xfrm>
              <a:off x="3727" y="1170"/>
              <a:ext cx="414" cy="1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7" name="Line 107"/>
            <p:cNvSpPr>
              <a:spLocks noChangeShapeType="1"/>
            </p:cNvSpPr>
            <p:nvPr/>
          </p:nvSpPr>
          <p:spPr bwMode="auto">
            <a:xfrm>
              <a:off x="3949" y="1170"/>
              <a:ext cx="419" cy="1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8" name="Line 108"/>
            <p:cNvSpPr>
              <a:spLocks noChangeShapeType="1"/>
            </p:cNvSpPr>
            <p:nvPr/>
          </p:nvSpPr>
          <p:spPr bwMode="auto">
            <a:xfrm>
              <a:off x="4165" y="1182"/>
              <a:ext cx="414" cy="1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9" name="Line 109"/>
            <p:cNvSpPr>
              <a:spLocks noChangeShapeType="1"/>
            </p:cNvSpPr>
            <p:nvPr/>
          </p:nvSpPr>
          <p:spPr bwMode="auto">
            <a:xfrm>
              <a:off x="4376" y="1183"/>
              <a:ext cx="402" cy="16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0" name="Line 110"/>
            <p:cNvSpPr>
              <a:spLocks noChangeShapeType="1"/>
            </p:cNvSpPr>
            <p:nvPr/>
          </p:nvSpPr>
          <p:spPr bwMode="auto">
            <a:xfrm>
              <a:off x="3545" y="134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1" name="Line 111"/>
            <p:cNvSpPr>
              <a:spLocks noChangeShapeType="1"/>
            </p:cNvSpPr>
            <p:nvPr/>
          </p:nvSpPr>
          <p:spPr bwMode="auto">
            <a:xfrm>
              <a:off x="3592" y="153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2" name="Line 112"/>
            <p:cNvSpPr>
              <a:spLocks noChangeShapeType="1"/>
            </p:cNvSpPr>
            <p:nvPr/>
          </p:nvSpPr>
          <p:spPr bwMode="auto">
            <a:xfrm>
              <a:off x="3624" y="1717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3" name="Line 113"/>
            <p:cNvSpPr>
              <a:spLocks noChangeShapeType="1"/>
            </p:cNvSpPr>
            <p:nvPr/>
          </p:nvSpPr>
          <p:spPr bwMode="auto">
            <a:xfrm>
              <a:off x="3668" y="1915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4" name="Line 114"/>
            <p:cNvSpPr>
              <a:spLocks noChangeShapeType="1"/>
            </p:cNvSpPr>
            <p:nvPr/>
          </p:nvSpPr>
          <p:spPr bwMode="auto">
            <a:xfrm>
              <a:off x="3721" y="211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5" name="Line 115"/>
            <p:cNvSpPr>
              <a:spLocks noChangeShapeType="1"/>
            </p:cNvSpPr>
            <p:nvPr/>
          </p:nvSpPr>
          <p:spPr bwMode="auto">
            <a:xfrm>
              <a:off x="3764" y="231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6" name="Line 116"/>
            <p:cNvSpPr>
              <a:spLocks noChangeShapeType="1"/>
            </p:cNvSpPr>
            <p:nvPr/>
          </p:nvSpPr>
          <p:spPr bwMode="auto">
            <a:xfrm>
              <a:off x="3829" y="251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27" name="Line 117"/>
            <p:cNvSpPr>
              <a:spLocks noChangeShapeType="1"/>
            </p:cNvSpPr>
            <p:nvPr/>
          </p:nvSpPr>
          <p:spPr bwMode="auto">
            <a:xfrm>
              <a:off x="3868" y="268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2815" name="Group 118"/>
          <p:cNvGrpSpPr>
            <a:grpSpLocks/>
          </p:cNvGrpSpPr>
          <p:nvPr/>
        </p:nvGrpSpPr>
        <p:grpSpPr bwMode="auto">
          <a:xfrm flipH="1">
            <a:off x="5022850" y="1120775"/>
            <a:ext cx="1235075" cy="1724025"/>
            <a:chOff x="3492" y="1169"/>
            <a:chExt cx="1472" cy="1701"/>
          </a:xfrm>
        </p:grpSpPr>
        <p:sp>
          <p:nvSpPr>
            <p:cNvPr id="32902" name="AutoShape 119"/>
            <p:cNvSpPr>
              <a:spLocks noChangeArrowheads="1"/>
            </p:cNvSpPr>
            <p:nvPr/>
          </p:nvSpPr>
          <p:spPr bwMode="auto">
            <a:xfrm flipH="1">
              <a:off x="3492" y="1169"/>
              <a:ext cx="1472" cy="1701"/>
            </a:xfrm>
            <a:prstGeom prst="parallelogram">
              <a:avLst>
                <a:gd name="adj" fmla="val 26944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3" name="Line 120"/>
            <p:cNvSpPr>
              <a:spLocks noChangeShapeType="1"/>
            </p:cNvSpPr>
            <p:nvPr/>
          </p:nvSpPr>
          <p:spPr bwMode="auto">
            <a:xfrm>
              <a:off x="3727" y="1170"/>
              <a:ext cx="414" cy="1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4" name="Line 121"/>
            <p:cNvSpPr>
              <a:spLocks noChangeShapeType="1"/>
            </p:cNvSpPr>
            <p:nvPr/>
          </p:nvSpPr>
          <p:spPr bwMode="auto">
            <a:xfrm>
              <a:off x="3949" y="1170"/>
              <a:ext cx="419" cy="1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5" name="Line 122"/>
            <p:cNvSpPr>
              <a:spLocks noChangeShapeType="1"/>
            </p:cNvSpPr>
            <p:nvPr/>
          </p:nvSpPr>
          <p:spPr bwMode="auto">
            <a:xfrm>
              <a:off x="4165" y="1182"/>
              <a:ext cx="414" cy="1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6" name="Line 123"/>
            <p:cNvSpPr>
              <a:spLocks noChangeShapeType="1"/>
            </p:cNvSpPr>
            <p:nvPr/>
          </p:nvSpPr>
          <p:spPr bwMode="auto">
            <a:xfrm>
              <a:off x="4376" y="1183"/>
              <a:ext cx="402" cy="16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7" name="Line 124"/>
            <p:cNvSpPr>
              <a:spLocks noChangeShapeType="1"/>
            </p:cNvSpPr>
            <p:nvPr/>
          </p:nvSpPr>
          <p:spPr bwMode="auto">
            <a:xfrm>
              <a:off x="3545" y="134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8" name="Line 125"/>
            <p:cNvSpPr>
              <a:spLocks noChangeShapeType="1"/>
            </p:cNvSpPr>
            <p:nvPr/>
          </p:nvSpPr>
          <p:spPr bwMode="auto">
            <a:xfrm>
              <a:off x="3592" y="153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9" name="Line 126"/>
            <p:cNvSpPr>
              <a:spLocks noChangeShapeType="1"/>
            </p:cNvSpPr>
            <p:nvPr/>
          </p:nvSpPr>
          <p:spPr bwMode="auto">
            <a:xfrm>
              <a:off x="3624" y="1717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0" name="Line 127"/>
            <p:cNvSpPr>
              <a:spLocks noChangeShapeType="1"/>
            </p:cNvSpPr>
            <p:nvPr/>
          </p:nvSpPr>
          <p:spPr bwMode="auto">
            <a:xfrm>
              <a:off x="3668" y="1915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1" name="Line 128"/>
            <p:cNvSpPr>
              <a:spLocks noChangeShapeType="1"/>
            </p:cNvSpPr>
            <p:nvPr/>
          </p:nvSpPr>
          <p:spPr bwMode="auto">
            <a:xfrm>
              <a:off x="3721" y="211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2" name="Line 129"/>
            <p:cNvSpPr>
              <a:spLocks noChangeShapeType="1"/>
            </p:cNvSpPr>
            <p:nvPr/>
          </p:nvSpPr>
          <p:spPr bwMode="auto">
            <a:xfrm>
              <a:off x="3764" y="231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3" name="Line 130"/>
            <p:cNvSpPr>
              <a:spLocks noChangeShapeType="1"/>
            </p:cNvSpPr>
            <p:nvPr/>
          </p:nvSpPr>
          <p:spPr bwMode="auto">
            <a:xfrm>
              <a:off x="3829" y="251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14" name="Line 131"/>
            <p:cNvSpPr>
              <a:spLocks noChangeShapeType="1"/>
            </p:cNvSpPr>
            <p:nvPr/>
          </p:nvSpPr>
          <p:spPr bwMode="auto">
            <a:xfrm>
              <a:off x="3868" y="268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2816" name="Group 132"/>
          <p:cNvGrpSpPr>
            <a:grpSpLocks/>
          </p:cNvGrpSpPr>
          <p:nvPr/>
        </p:nvGrpSpPr>
        <p:grpSpPr bwMode="auto">
          <a:xfrm flipH="1">
            <a:off x="5935663" y="2208213"/>
            <a:ext cx="3055937" cy="542925"/>
            <a:chOff x="343" y="2753"/>
            <a:chExt cx="3610" cy="537"/>
          </a:xfrm>
        </p:grpSpPr>
        <p:sp>
          <p:nvSpPr>
            <p:cNvPr id="32886" name="Freeform 133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7" name="Line 134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8" name="Line 135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9" name="Line 136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0" name="Line 137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1" name="Line 138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2" name="Line 139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3" name="Line 140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4" name="Line 141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5" name="Line 142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6" name="Line 143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7" name="Line 144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8" name="Line 145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99" name="Line 146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0" name="Line 147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901" name="Line 148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32817" name="Freeform 149"/>
          <p:cNvSpPr>
            <a:spLocks/>
          </p:cNvSpPr>
          <p:nvPr/>
        </p:nvSpPr>
        <p:spPr bwMode="auto">
          <a:xfrm flipH="1">
            <a:off x="5905500" y="2030413"/>
            <a:ext cx="3055938" cy="531812"/>
          </a:xfrm>
          <a:custGeom>
            <a:avLst/>
            <a:gdLst>
              <a:gd name="T0" fmla="*/ 0 w 3610"/>
              <a:gd name="T1" fmla="*/ 2147483647 h 525"/>
              <a:gd name="T2" fmla="*/ 2147483647 w 3610"/>
              <a:gd name="T3" fmla="*/ 2147483647 h 525"/>
              <a:gd name="T4" fmla="*/ 2147483647 w 3610"/>
              <a:gd name="T5" fmla="*/ 2147483647 h 525"/>
              <a:gd name="T6" fmla="*/ 2147483647 w 3610"/>
              <a:gd name="T7" fmla="*/ 2147483647 h 525"/>
              <a:gd name="T8" fmla="*/ 2147483647 w 3610"/>
              <a:gd name="T9" fmla="*/ 0 h 525"/>
              <a:gd name="T10" fmla="*/ 0 w 3610"/>
              <a:gd name="T11" fmla="*/ 2147483647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0"/>
              <a:gd name="T19" fmla="*/ 0 h 525"/>
              <a:gd name="T20" fmla="*/ 3610 w 3610"/>
              <a:gd name="T21" fmla="*/ 525 h 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0" h="525">
                <a:moveTo>
                  <a:pt x="0" y="6"/>
                </a:moveTo>
                <a:lnTo>
                  <a:pt x="896" y="525"/>
                </a:lnTo>
                <a:lnTo>
                  <a:pt x="3610" y="525"/>
                </a:lnTo>
                <a:lnTo>
                  <a:pt x="2989" y="179"/>
                </a:lnTo>
                <a:lnTo>
                  <a:pt x="1510" y="0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18" name="Line 150"/>
          <p:cNvSpPr>
            <a:spLocks noChangeShapeType="1"/>
          </p:cNvSpPr>
          <p:nvPr/>
        </p:nvSpPr>
        <p:spPr bwMode="auto">
          <a:xfrm flipV="1">
            <a:off x="5976938" y="2038350"/>
            <a:ext cx="1978025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19" name="Line 151"/>
          <p:cNvSpPr>
            <a:spLocks noChangeShapeType="1"/>
          </p:cNvSpPr>
          <p:nvPr/>
        </p:nvSpPr>
        <p:spPr bwMode="auto">
          <a:xfrm flipH="1" flipV="1">
            <a:off x="7108825" y="2101850"/>
            <a:ext cx="520700" cy="46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0" name="Line 152"/>
          <p:cNvSpPr>
            <a:spLocks noChangeShapeType="1"/>
          </p:cNvSpPr>
          <p:nvPr/>
        </p:nvSpPr>
        <p:spPr bwMode="auto">
          <a:xfrm flipV="1">
            <a:off x="7839075" y="2419350"/>
            <a:ext cx="620713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1" name="Line 153"/>
          <p:cNvSpPr>
            <a:spLocks noChangeShapeType="1"/>
          </p:cNvSpPr>
          <p:nvPr/>
        </p:nvSpPr>
        <p:spPr bwMode="auto">
          <a:xfrm flipV="1">
            <a:off x="6773863" y="2038350"/>
            <a:ext cx="2084387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2" name="Line 154"/>
          <p:cNvSpPr>
            <a:spLocks noChangeShapeType="1"/>
          </p:cNvSpPr>
          <p:nvPr/>
        </p:nvSpPr>
        <p:spPr bwMode="auto">
          <a:xfrm flipV="1">
            <a:off x="6407150" y="2043113"/>
            <a:ext cx="1963738" cy="519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3" name="Line 155"/>
          <p:cNvSpPr>
            <a:spLocks noChangeShapeType="1"/>
          </p:cNvSpPr>
          <p:nvPr/>
        </p:nvSpPr>
        <p:spPr bwMode="auto">
          <a:xfrm flipH="1" flipV="1">
            <a:off x="6346825" y="2276475"/>
            <a:ext cx="146050" cy="28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4" name="Line 156"/>
          <p:cNvSpPr>
            <a:spLocks noChangeShapeType="1"/>
          </p:cNvSpPr>
          <p:nvPr/>
        </p:nvSpPr>
        <p:spPr bwMode="auto">
          <a:xfrm flipH="1" flipV="1">
            <a:off x="8351838" y="2038350"/>
            <a:ext cx="384175" cy="182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5" name="Line 157"/>
          <p:cNvSpPr>
            <a:spLocks noChangeShapeType="1"/>
          </p:cNvSpPr>
          <p:nvPr/>
        </p:nvSpPr>
        <p:spPr bwMode="auto">
          <a:xfrm flipH="1" flipV="1">
            <a:off x="8027988" y="2046288"/>
            <a:ext cx="5476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6" name="Line 158"/>
          <p:cNvSpPr>
            <a:spLocks noChangeShapeType="1"/>
          </p:cNvSpPr>
          <p:nvPr/>
        </p:nvSpPr>
        <p:spPr bwMode="auto">
          <a:xfrm flipH="1" flipV="1">
            <a:off x="7726363" y="2052638"/>
            <a:ext cx="655637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7" name="Line 159"/>
          <p:cNvSpPr>
            <a:spLocks noChangeShapeType="1"/>
          </p:cNvSpPr>
          <p:nvPr/>
        </p:nvSpPr>
        <p:spPr bwMode="auto">
          <a:xfrm flipH="1" flipV="1">
            <a:off x="6542088" y="2195513"/>
            <a:ext cx="258762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8" name="Line 160"/>
          <p:cNvSpPr>
            <a:spLocks noChangeShapeType="1"/>
          </p:cNvSpPr>
          <p:nvPr/>
        </p:nvSpPr>
        <p:spPr bwMode="auto">
          <a:xfrm flipH="1" flipV="1">
            <a:off x="7445375" y="2051050"/>
            <a:ext cx="649288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29" name="Line 161"/>
          <p:cNvSpPr>
            <a:spLocks noChangeShapeType="1"/>
          </p:cNvSpPr>
          <p:nvPr/>
        </p:nvSpPr>
        <p:spPr bwMode="auto">
          <a:xfrm flipV="1">
            <a:off x="6176963" y="2101850"/>
            <a:ext cx="1017587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0" name="Line 162"/>
          <p:cNvSpPr>
            <a:spLocks noChangeShapeType="1"/>
          </p:cNvSpPr>
          <p:nvPr/>
        </p:nvSpPr>
        <p:spPr bwMode="auto">
          <a:xfrm flipH="1" flipV="1">
            <a:off x="6831013" y="2160588"/>
            <a:ext cx="369887" cy="40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1" name="Line 163"/>
          <p:cNvSpPr>
            <a:spLocks noChangeShapeType="1"/>
          </p:cNvSpPr>
          <p:nvPr/>
        </p:nvSpPr>
        <p:spPr bwMode="auto">
          <a:xfrm flipV="1">
            <a:off x="7283450" y="2176463"/>
            <a:ext cx="1500188" cy="398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2" name="Line 164"/>
          <p:cNvSpPr>
            <a:spLocks noChangeShapeType="1"/>
          </p:cNvSpPr>
          <p:nvPr/>
        </p:nvSpPr>
        <p:spPr bwMode="auto">
          <a:xfrm flipH="1" flipV="1">
            <a:off x="6192838" y="2398713"/>
            <a:ext cx="41275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3" name="Freeform 165"/>
          <p:cNvSpPr>
            <a:spLocks/>
          </p:cNvSpPr>
          <p:nvPr/>
        </p:nvSpPr>
        <p:spPr bwMode="auto">
          <a:xfrm flipH="1">
            <a:off x="5916613" y="1843088"/>
            <a:ext cx="3057525" cy="533400"/>
          </a:xfrm>
          <a:custGeom>
            <a:avLst/>
            <a:gdLst>
              <a:gd name="T0" fmla="*/ 0 w 3610"/>
              <a:gd name="T1" fmla="*/ 2147483647 h 525"/>
              <a:gd name="T2" fmla="*/ 2147483647 w 3610"/>
              <a:gd name="T3" fmla="*/ 2147483647 h 525"/>
              <a:gd name="T4" fmla="*/ 2147483647 w 3610"/>
              <a:gd name="T5" fmla="*/ 2147483647 h 525"/>
              <a:gd name="T6" fmla="*/ 2147483647 w 3610"/>
              <a:gd name="T7" fmla="*/ 2147483647 h 525"/>
              <a:gd name="T8" fmla="*/ 2147483647 w 3610"/>
              <a:gd name="T9" fmla="*/ 0 h 525"/>
              <a:gd name="T10" fmla="*/ 0 w 3610"/>
              <a:gd name="T11" fmla="*/ 2147483647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0"/>
              <a:gd name="T19" fmla="*/ 0 h 525"/>
              <a:gd name="T20" fmla="*/ 3610 w 3610"/>
              <a:gd name="T21" fmla="*/ 525 h 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0" h="525">
                <a:moveTo>
                  <a:pt x="0" y="6"/>
                </a:moveTo>
                <a:lnTo>
                  <a:pt x="896" y="525"/>
                </a:lnTo>
                <a:lnTo>
                  <a:pt x="3610" y="525"/>
                </a:lnTo>
                <a:lnTo>
                  <a:pt x="2989" y="179"/>
                </a:lnTo>
                <a:lnTo>
                  <a:pt x="1510" y="0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4" name="Line 166"/>
          <p:cNvSpPr>
            <a:spLocks noChangeShapeType="1"/>
          </p:cNvSpPr>
          <p:nvPr/>
        </p:nvSpPr>
        <p:spPr bwMode="auto">
          <a:xfrm flipV="1">
            <a:off x="5969000" y="1852613"/>
            <a:ext cx="1979613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5" name="Line 167"/>
          <p:cNvSpPr>
            <a:spLocks noChangeShapeType="1"/>
          </p:cNvSpPr>
          <p:nvPr/>
        </p:nvSpPr>
        <p:spPr bwMode="auto">
          <a:xfrm flipH="1" flipV="1">
            <a:off x="7102475" y="1917700"/>
            <a:ext cx="5207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6" name="Line 168"/>
          <p:cNvSpPr>
            <a:spLocks noChangeShapeType="1"/>
          </p:cNvSpPr>
          <p:nvPr/>
        </p:nvSpPr>
        <p:spPr bwMode="auto">
          <a:xfrm flipV="1">
            <a:off x="7832725" y="2228850"/>
            <a:ext cx="620713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7" name="Line 169"/>
          <p:cNvSpPr>
            <a:spLocks noChangeShapeType="1"/>
          </p:cNvSpPr>
          <p:nvPr/>
        </p:nvSpPr>
        <p:spPr bwMode="auto">
          <a:xfrm flipV="1">
            <a:off x="6770688" y="1852613"/>
            <a:ext cx="2081212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8" name="Line 170"/>
          <p:cNvSpPr>
            <a:spLocks noChangeShapeType="1"/>
          </p:cNvSpPr>
          <p:nvPr/>
        </p:nvSpPr>
        <p:spPr bwMode="auto">
          <a:xfrm flipV="1">
            <a:off x="6399213" y="1854200"/>
            <a:ext cx="1963737" cy="520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39" name="Line 171"/>
          <p:cNvSpPr>
            <a:spLocks noChangeShapeType="1"/>
          </p:cNvSpPr>
          <p:nvPr/>
        </p:nvSpPr>
        <p:spPr bwMode="auto">
          <a:xfrm flipH="1" flipV="1">
            <a:off x="6340475" y="2087563"/>
            <a:ext cx="147638" cy="28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0" name="Line 172"/>
          <p:cNvSpPr>
            <a:spLocks noChangeShapeType="1"/>
          </p:cNvSpPr>
          <p:nvPr/>
        </p:nvSpPr>
        <p:spPr bwMode="auto">
          <a:xfrm flipH="1" flipV="1">
            <a:off x="8345488" y="1847850"/>
            <a:ext cx="384175" cy="182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1" name="Line 173"/>
          <p:cNvSpPr>
            <a:spLocks noChangeShapeType="1"/>
          </p:cNvSpPr>
          <p:nvPr/>
        </p:nvSpPr>
        <p:spPr bwMode="auto">
          <a:xfrm flipH="1" flipV="1">
            <a:off x="8021638" y="1860550"/>
            <a:ext cx="547687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2" name="Line 174"/>
          <p:cNvSpPr>
            <a:spLocks noChangeShapeType="1"/>
          </p:cNvSpPr>
          <p:nvPr/>
        </p:nvSpPr>
        <p:spPr bwMode="auto">
          <a:xfrm flipH="1" flipV="1">
            <a:off x="7721600" y="1863725"/>
            <a:ext cx="65563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3" name="Line 175"/>
          <p:cNvSpPr>
            <a:spLocks noChangeShapeType="1"/>
          </p:cNvSpPr>
          <p:nvPr/>
        </p:nvSpPr>
        <p:spPr bwMode="auto">
          <a:xfrm flipH="1" flipV="1">
            <a:off x="6534150" y="2005013"/>
            <a:ext cx="260350" cy="376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4" name="Line 176"/>
          <p:cNvSpPr>
            <a:spLocks noChangeShapeType="1"/>
          </p:cNvSpPr>
          <p:nvPr/>
        </p:nvSpPr>
        <p:spPr bwMode="auto">
          <a:xfrm flipH="1" flipV="1">
            <a:off x="7439025" y="1863725"/>
            <a:ext cx="649288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5" name="Line 177"/>
          <p:cNvSpPr>
            <a:spLocks noChangeShapeType="1"/>
          </p:cNvSpPr>
          <p:nvPr/>
        </p:nvSpPr>
        <p:spPr bwMode="auto">
          <a:xfrm flipV="1">
            <a:off x="6167438" y="1917700"/>
            <a:ext cx="1022350" cy="284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6" name="Line 178"/>
          <p:cNvSpPr>
            <a:spLocks noChangeShapeType="1"/>
          </p:cNvSpPr>
          <p:nvPr/>
        </p:nvSpPr>
        <p:spPr bwMode="auto">
          <a:xfrm flipH="1" flipV="1">
            <a:off x="6821488" y="1973263"/>
            <a:ext cx="373062" cy="407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7" name="Line 179"/>
          <p:cNvSpPr>
            <a:spLocks noChangeShapeType="1"/>
          </p:cNvSpPr>
          <p:nvPr/>
        </p:nvSpPr>
        <p:spPr bwMode="auto">
          <a:xfrm flipV="1">
            <a:off x="7278688" y="1987550"/>
            <a:ext cx="1498600" cy="401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48" name="Line 180"/>
          <p:cNvSpPr>
            <a:spLocks noChangeShapeType="1"/>
          </p:cNvSpPr>
          <p:nvPr/>
        </p:nvSpPr>
        <p:spPr bwMode="auto">
          <a:xfrm flipH="1" flipV="1">
            <a:off x="6186488" y="2209800"/>
            <a:ext cx="41275" cy="166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2849" name="Group 181"/>
          <p:cNvGrpSpPr>
            <a:grpSpLocks/>
          </p:cNvGrpSpPr>
          <p:nvPr/>
        </p:nvGrpSpPr>
        <p:grpSpPr bwMode="auto">
          <a:xfrm flipH="1">
            <a:off x="5924550" y="1631950"/>
            <a:ext cx="3054350" cy="547688"/>
            <a:chOff x="343" y="2753"/>
            <a:chExt cx="3610" cy="537"/>
          </a:xfrm>
        </p:grpSpPr>
        <p:sp>
          <p:nvSpPr>
            <p:cNvPr id="32870" name="Freeform 182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1" name="Line 183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2" name="Line 184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3" name="Line 185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4" name="Line 186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5" name="Line 187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6" name="Line 188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7" name="Line 189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8" name="Line 190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79" name="Line 191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0" name="Line 192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1" name="Line 193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2" name="Line 194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3" name="Line 195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4" name="Line 196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85" name="Line 197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32850" name="Rectangle 210" descr="Carta di giornale"/>
          <p:cNvSpPr>
            <a:spLocks noChangeArrowheads="1"/>
          </p:cNvSpPr>
          <p:nvPr/>
        </p:nvSpPr>
        <p:spPr bwMode="auto">
          <a:xfrm>
            <a:off x="5930900" y="2727325"/>
            <a:ext cx="2316163" cy="1222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2851" name="AutoShape 211" descr="Carta di giornale"/>
          <p:cNvSpPr>
            <a:spLocks noChangeArrowheads="1"/>
          </p:cNvSpPr>
          <p:nvPr/>
        </p:nvSpPr>
        <p:spPr bwMode="auto">
          <a:xfrm rot="5399073" flipH="1">
            <a:off x="8281988" y="2171700"/>
            <a:ext cx="615950" cy="730250"/>
          </a:xfrm>
          <a:prstGeom prst="parallelogram">
            <a:avLst>
              <a:gd name="adj" fmla="val 80644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2852" name="Group 213"/>
          <p:cNvGrpSpPr>
            <a:grpSpLocks/>
          </p:cNvGrpSpPr>
          <p:nvPr/>
        </p:nvGrpSpPr>
        <p:grpSpPr bwMode="auto">
          <a:xfrm flipH="1">
            <a:off x="5915025" y="1444625"/>
            <a:ext cx="3057525" cy="542925"/>
            <a:chOff x="343" y="2753"/>
            <a:chExt cx="3610" cy="537"/>
          </a:xfrm>
        </p:grpSpPr>
        <p:sp>
          <p:nvSpPr>
            <p:cNvPr id="32854" name="Freeform 214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55" name="Line 215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56" name="Line 216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57" name="Line 217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58" name="Line 218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59" name="Line 219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0" name="Line 220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1" name="Line 221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2" name="Line 222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3" name="Line 223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4" name="Line 224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5" name="Line 225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6" name="Line 226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7" name="Line 227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8" name="Line 228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2869" name="Line 229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32853" name="CasellaDiTesto 648"/>
          <p:cNvSpPr txBox="1">
            <a:spLocks noChangeArrowheads="1"/>
          </p:cNvSpPr>
          <p:nvPr/>
        </p:nvSpPr>
        <p:spPr bwMode="auto">
          <a:xfrm>
            <a:off x="6900863" y="685800"/>
            <a:ext cx="2060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High Jc grain boundary junction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it-IT" smtClean="0"/>
              <a:t>Switching dynamics in high Jc JJs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86050" y="5178425"/>
            <a:ext cx="1116013" cy="557213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rgbClr val="D5F3FF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4820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457575"/>
            <a:ext cx="34163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438400"/>
            <a:ext cx="49149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762500"/>
            <a:ext cx="49149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850" y="1447800"/>
            <a:ext cx="81851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1500" y="1905000"/>
            <a:ext cx="47625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00" y="1104900"/>
            <a:ext cx="444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ircuit_schemati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371600"/>
            <a:ext cx="28194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DSC01085"/>
          <p:cNvPicPr>
            <a:picLocks noChangeAspect="1" noChangeArrowheads="1"/>
          </p:cNvPicPr>
          <p:nvPr/>
        </p:nvPicPr>
        <p:blipFill>
          <a:blip r:embed="rId3"/>
          <a:srcRect l="30910" r="18182" b="14993"/>
          <a:stretch>
            <a:fillRect/>
          </a:stretch>
        </p:blipFill>
        <p:spPr bwMode="auto">
          <a:xfrm>
            <a:off x="76200" y="858838"/>
            <a:ext cx="2455863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/>
          <a:lstStyle/>
          <a:p>
            <a:pPr eaLnBrk="1" hangingPunct="1"/>
            <a:r>
              <a:rPr lang="it-IT" smtClean="0">
                <a:latin typeface="Franklin Gothic Book" charset="0"/>
              </a:rPr>
              <a:t>Switching distribution measurements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10200" y="685800"/>
            <a:ext cx="3886200" cy="838200"/>
          </a:xfrm>
          <a:prstGeom prst="rect">
            <a:avLst/>
          </a:prstGeom>
        </p:spPr>
        <p:txBody>
          <a:bodyPr lIns="295214" tIns="147607" rIns="295214" bIns="14760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ranklin Gothic Book" pitchFamily="34" charset="0"/>
                <a:ea typeface="+mn-ea"/>
                <a:cs typeface="+mn-cs"/>
              </a:rPr>
              <a:t>Measurement  setup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1295400" y="1165225"/>
            <a:ext cx="1236663" cy="158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1447800" y="5353050"/>
            <a:ext cx="1084263" cy="158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1447800" y="6137275"/>
            <a:ext cx="1084263" cy="158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2514600" y="935038"/>
            <a:ext cx="159385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Franklin Gothic Book" charset="0"/>
              </a:rPr>
              <a:t>T=1.5 K:              RC filters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2590800" y="4897438"/>
            <a:ext cx="19050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Franklin Gothic Book" charset="0"/>
              </a:rPr>
              <a:t>T=50 mK:                   Cu powder filters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590800" y="5888038"/>
            <a:ext cx="151765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Franklin Gothic Book" charset="0"/>
              </a:rPr>
              <a:t>T=20 mK:   sample stage</a:t>
            </a:r>
          </a:p>
          <a:p>
            <a:pPr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sp>
        <p:nvSpPr>
          <p:cNvPr id="15" name="CasellaDiTesto 6"/>
          <p:cNvSpPr txBox="1"/>
          <p:nvPr/>
        </p:nvSpPr>
        <p:spPr>
          <a:xfrm>
            <a:off x="4989513" y="1371600"/>
            <a:ext cx="14112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GPIB -&gt; PC</a:t>
            </a:r>
          </a:p>
        </p:txBody>
      </p:sp>
      <p:cxnSp>
        <p:nvCxnSpPr>
          <p:cNvPr id="20" name="Connettore 2 5"/>
          <p:cNvCxnSpPr/>
          <p:nvPr/>
        </p:nvCxnSpPr>
        <p:spPr>
          <a:xfrm rot="10800000">
            <a:off x="6172200" y="1600200"/>
            <a:ext cx="1447800" cy="1588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2" name="Picture 16" descr="Graph214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506538"/>
            <a:ext cx="4114800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736600"/>
            <a:ext cx="66167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3900" y="3632200"/>
            <a:ext cx="29083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175000"/>
            <a:ext cx="26289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3175000"/>
            <a:ext cx="31115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100" y="381000"/>
            <a:ext cx="56261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Immagine 10"/>
          <p:cNvPicPr>
            <a:picLocks noChangeAspect="1"/>
          </p:cNvPicPr>
          <p:nvPr/>
        </p:nvPicPr>
        <p:blipFill>
          <a:blip r:embed="rId4"/>
          <a:srcRect b="18568"/>
          <a:stretch>
            <a:fillRect/>
          </a:stretch>
        </p:blipFill>
        <p:spPr bwMode="auto">
          <a:xfrm>
            <a:off x="3581400" y="762000"/>
            <a:ext cx="5715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10"/>
          <p:cNvSpPr>
            <a:spLocks noChangeArrowheads="1"/>
          </p:cNvSpPr>
          <p:nvPr/>
        </p:nvSpPr>
        <p:spPr bwMode="auto">
          <a:xfrm>
            <a:off x="304800" y="885825"/>
            <a:ext cx="3276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8000"/>
                </a:solidFill>
                <a:latin typeface="Franklin Gothic Book" charset="0"/>
              </a:rPr>
              <a:t>A. Barone and G.Paternò, “Physics and Applications of the Josephson effect”, Wiley, 1982</a:t>
            </a:r>
            <a:endParaRPr lang="it-IT" sz="2000" b="1">
              <a:solidFill>
                <a:srgbClr val="008000"/>
              </a:solidFill>
              <a:latin typeface="Franklin Gothic Book" charset="0"/>
            </a:endParaRPr>
          </a:p>
        </p:txBody>
      </p:sp>
      <p:sp>
        <p:nvSpPr>
          <p:cNvPr id="39941" name="Title 1"/>
          <p:cNvSpPr txBox="1">
            <a:spLocks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it-IT" sz="4400">
                <a:latin typeface="Franklin Gothic Book" charset="0"/>
              </a:rPr>
              <a:t>IV characteristics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066800" y="4800600"/>
          <a:ext cx="1352550" cy="411163"/>
        </p:xfrm>
        <a:graphic>
          <a:graphicData uri="http://schemas.openxmlformats.org/presentationml/2006/ole">
            <p:oleObj spid="_x0000_s39938" name="Equation" r:id="rId5" imgW="673100" imgH="203200" progId="Equation.3">
              <p:embed/>
            </p:oleObj>
          </a:graphicData>
        </a:graphic>
      </p:graphicFrame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505200"/>
            <a:ext cx="4419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 l="72307" t="19826" r="4987" b="49562"/>
          <a:stretch>
            <a:fillRect/>
          </a:stretch>
        </p:blipFill>
        <p:spPr bwMode="auto">
          <a:xfrm>
            <a:off x="133903" y="762000"/>
            <a:ext cx="2456897" cy="2499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438" name="Oval 16"/>
          <p:cNvSpPr>
            <a:spLocks noChangeArrowheads="1"/>
          </p:cNvSpPr>
          <p:nvPr/>
        </p:nvSpPr>
        <p:spPr bwMode="auto">
          <a:xfrm>
            <a:off x="7343775" y="2328863"/>
            <a:ext cx="2303463" cy="2232025"/>
          </a:xfrm>
          <a:prstGeom prst="ellipse">
            <a:avLst/>
          </a:prstGeom>
          <a:noFill/>
          <a:ln w="508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439" name="Gruppo 66"/>
          <p:cNvGrpSpPr>
            <a:grpSpLocks/>
          </p:cNvGrpSpPr>
          <p:nvPr/>
        </p:nvGrpSpPr>
        <p:grpSpPr bwMode="auto">
          <a:xfrm>
            <a:off x="6477000" y="762000"/>
            <a:ext cx="1778420" cy="3265287"/>
            <a:chOff x="6537312" y="2116667"/>
            <a:chExt cx="2564355" cy="4199466"/>
          </a:xfrm>
        </p:grpSpPr>
        <p:pic>
          <p:nvPicPr>
            <p:cNvPr id="18450" name="Picture 4" descr="ring_edited-3"/>
            <p:cNvPicPr>
              <a:picLocks noChangeAspect="1" noChangeArrowheads="1"/>
            </p:cNvPicPr>
            <p:nvPr/>
          </p:nvPicPr>
          <p:blipFill>
            <a:blip r:embed="rId4"/>
            <a:srcRect l="38063" t="10150" r="24915" b="9227"/>
            <a:stretch>
              <a:fillRect/>
            </a:stretch>
          </p:blipFill>
          <p:spPr bwMode="auto">
            <a:xfrm>
              <a:off x="6537312" y="2123306"/>
              <a:ext cx="2560644" cy="418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51" name="Group 10"/>
            <p:cNvGrpSpPr>
              <a:grpSpLocks/>
            </p:cNvGrpSpPr>
            <p:nvPr/>
          </p:nvGrpSpPr>
          <p:grpSpPr bwMode="auto">
            <a:xfrm>
              <a:off x="6945313" y="3857625"/>
              <a:ext cx="1655762" cy="1495425"/>
              <a:chOff x="1791" y="2216"/>
              <a:chExt cx="1043" cy="942"/>
            </a:xfrm>
          </p:grpSpPr>
          <p:sp>
            <p:nvSpPr>
              <p:cNvPr id="18462" name="Oval 11"/>
              <p:cNvSpPr>
                <a:spLocks noChangeArrowheads="1"/>
              </p:cNvSpPr>
              <p:nvPr/>
            </p:nvSpPr>
            <p:spPr bwMode="auto">
              <a:xfrm>
                <a:off x="1882" y="2251"/>
                <a:ext cx="952" cy="907"/>
              </a:xfrm>
              <a:prstGeom prst="ellipse">
                <a:avLst/>
              </a:prstGeom>
              <a:noFill/>
              <a:ln w="50800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63" name="Line 12"/>
              <p:cNvSpPr>
                <a:spLocks noChangeShapeType="1"/>
              </p:cNvSpPr>
              <p:nvPr/>
            </p:nvSpPr>
            <p:spPr bwMode="auto">
              <a:xfrm>
                <a:off x="1791" y="2432"/>
                <a:ext cx="136" cy="4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64" name="Freeform 13"/>
              <p:cNvSpPr>
                <a:spLocks/>
              </p:cNvSpPr>
              <p:nvPr/>
            </p:nvSpPr>
            <p:spPr bwMode="auto">
              <a:xfrm>
                <a:off x="1960" y="2500"/>
                <a:ext cx="124" cy="48"/>
              </a:xfrm>
              <a:custGeom>
                <a:avLst/>
                <a:gdLst>
                  <a:gd name="T0" fmla="*/ 124 w 124"/>
                  <a:gd name="T1" fmla="*/ 48 h 48"/>
                  <a:gd name="T2" fmla="*/ 0 w 124"/>
                  <a:gd name="T3" fmla="*/ 0 h 48"/>
                  <a:gd name="T4" fmla="*/ 0 60000 65536"/>
                  <a:gd name="T5" fmla="*/ 0 60000 65536"/>
                  <a:gd name="T6" fmla="*/ 0 w 124"/>
                  <a:gd name="T7" fmla="*/ 0 h 48"/>
                  <a:gd name="T8" fmla="*/ 124 w 124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4" h="48">
                    <a:moveTo>
                      <a:pt x="124" y="48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65" name="Text Box 14"/>
              <p:cNvSpPr txBox="1">
                <a:spLocks noChangeArrowheads="1"/>
              </p:cNvSpPr>
              <p:nvPr/>
            </p:nvSpPr>
            <p:spPr bwMode="auto">
              <a:xfrm>
                <a:off x="1869" y="2216"/>
                <a:ext cx="187" cy="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>
                    <a:latin typeface="Symbol" charset="2"/>
                  </a:rPr>
                  <a:t>x</a:t>
                </a:r>
              </a:p>
            </p:txBody>
          </p:sp>
        </p:grpSp>
        <p:grpSp>
          <p:nvGrpSpPr>
            <p:cNvPr id="18452" name="Group 27"/>
            <p:cNvGrpSpPr>
              <a:grpSpLocks/>
            </p:cNvGrpSpPr>
            <p:nvPr/>
          </p:nvGrpSpPr>
          <p:grpSpPr bwMode="auto">
            <a:xfrm>
              <a:off x="7340600" y="3302000"/>
              <a:ext cx="715963" cy="2687638"/>
              <a:chOff x="704" y="2236"/>
              <a:chExt cx="451" cy="1693"/>
            </a:xfrm>
          </p:grpSpPr>
          <p:pic>
            <p:nvPicPr>
              <p:cNvPr id="18460" name="Picture 25" descr="rotweiss001"/>
              <p:cNvPicPr>
                <a:picLocks noChangeAspect="1" noChangeArrowheads="1"/>
              </p:cNvPicPr>
              <p:nvPr/>
            </p:nvPicPr>
            <p:blipFill>
              <a:blip r:embed="rId5"/>
              <a:srcRect l="7381" t="20757" r="7381" b="16606"/>
              <a:stretch>
                <a:fillRect/>
              </a:stretch>
            </p:blipFill>
            <p:spPr bwMode="auto">
              <a:xfrm>
                <a:off x="793" y="2236"/>
                <a:ext cx="362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1" name="Picture 26" descr="rotweiss001"/>
              <p:cNvPicPr>
                <a:picLocks noChangeAspect="1" noChangeArrowheads="1"/>
              </p:cNvPicPr>
              <p:nvPr/>
            </p:nvPicPr>
            <p:blipFill>
              <a:blip r:embed="rId5"/>
              <a:srcRect l="7381" t="20757" r="7381" b="16606"/>
              <a:stretch>
                <a:fillRect/>
              </a:stretch>
            </p:blipFill>
            <p:spPr bwMode="auto">
              <a:xfrm>
                <a:off x="704" y="3597"/>
                <a:ext cx="362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4" name="Figura a mano libera 33"/>
            <p:cNvSpPr/>
            <p:nvPr/>
          </p:nvSpPr>
          <p:spPr>
            <a:xfrm>
              <a:off x="8314101" y="4872914"/>
              <a:ext cx="770100" cy="1443219"/>
            </a:xfrm>
            <a:custGeom>
              <a:avLst/>
              <a:gdLst>
                <a:gd name="connsiteX0" fmla="*/ 749300 w 770466"/>
                <a:gd name="connsiteY0" fmla="*/ 0 h 1443566"/>
                <a:gd name="connsiteX1" fmla="*/ 732366 w 770466"/>
                <a:gd name="connsiteY1" fmla="*/ 55033 h 1443566"/>
                <a:gd name="connsiteX2" fmla="*/ 706966 w 770466"/>
                <a:gd name="connsiteY2" fmla="*/ 110066 h 1443566"/>
                <a:gd name="connsiteX3" fmla="*/ 694266 w 770466"/>
                <a:gd name="connsiteY3" fmla="*/ 135466 h 1443566"/>
                <a:gd name="connsiteX4" fmla="*/ 668866 w 770466"/>
                <a:gd name="connsiteY4" fmla="*/ 207433 h 1443566"/>
                <a:gd name="connsiteX5" fmla="*/ 647700 w 770466"/>
                <a:gd name="connsiteY5" fmla="*/ 254000 h 1443566"/>
                <a:gd name="connsiteX6" fmla="*/ 622300 w 770466"/>
                <a:gd name="connsiteY6" fmla="*/ 300566 h 1443566"/>
                <a:gd name="connsiteX7" fmla="*/ 588433 w 770466"/>
                <a:gd name="connsiteY7" fmla="*/ 355600 h 1443566"/>
                <a:gd name="connsiteX8" fmla="*/ 550333 w 770466"/>
                <a:gd name="connsiteY8" fmla="*/ 389466 h 1443566"/>
                <a:gd name="connsiteX9" fmla="*/ 512233 w 770466"/>
                <a:gd name="connsiteY9" fmla="*/ 465666 h 1443566"/>
                <a:gd name="connsiteX10" fmla="*/ 474133 w 770466"/>
                <a:gd name="connsiteY10" fmla="*/ 529166 h 1443566"/>
                <a:gd name="connsiteX11" fmla="*/ 402166 w 770466"/>
                <a:gd name="connsiteY11" fmla="*/ 639233 h 1443566"/>
                <a:gd name="connsiteX12" fmla="*/ 313266 w 770466"/>
                <a:gd name="connsiteY12" fmla="*/ 719666 h 1443566"/>
                <a:gd name="connsiteX13" fmla="*/ 258233 w 770466"/>
                <a:gd name="connsiteY13" fmla="*/ 762000 h 1443566"/>
                <a:gd name="connsiteX14" fmla="*/ 131233 w 770466"/>
                <a:gd name="connsiteY14" fmla="*/ 859366 h 1443566"/>
                <a:gd name="connsiteX15" fmla="*/ 16933 w 770466"/>
                <a:gd name="connsiteY15" fmla="*/ 952500 h 1443566"/>
                <a:gd name="connsiteX16" fmla="*/ 0 w 770466"/>
                <a:gd name="connsiteY16" fmla="*/ 1087966 h 1443566"/>
                <a:gd name="connsiteX17" fmla="*/ 8466 w 770466"/>
                <a:gd name="connsiteY17" fmla="*/ 1435100 h 1443566"/>
                <a:gd name="connsiteX18" fmla="*/ 770466 w 770466"/>
                <a:gd name="connsiteY18" fmla="*/ 1443566 h 1443566"/>
                <a:gd name="connsiteX19" fmla="*/ 749300 w 770466"/>
                <a:gd name="connsiteY19" fmla="*/ 0 h 144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70466" h="1443566">
                  <a:moveTo>
                    <a:pt x="749300" y="0"/>
                  </a:moveTo>
                  <a:lnTo>
                    <a:pt x="732366" y="55033"/>
                  </a:lnTo>
                  <a:lnTo>
                    <a:pt x="706966" y="110066"/>
                  </a:lnTo>
                  <a:lnTo>
                    <a:pt x="694266" y="135466"/>
                  </a:lnTo>
                  <a:lnTo>
                    <a:pt x="668866" y="207433"/>
                  </a:lnTo>
                  <a:lnTo>
                    <a:pt x="647700" y="254000"/>
                  </a:lnTo>
                  <a:lnTo>
                    <a:pt x="622300" y="300566"/>
                  </a:lnTo>
                  <a:lnTo>
                    <a:pt x="588433" y="355600"/>
                  </a:lnTo>
                  <a:lnTo>
                    <a:pt x="550333" y="389466"/>
                  </a:lnTo>
                  <a:lnTo>
                    <a:pt x="512233" y="465666"/>
                  </a:lnTo>
                  <a:lnTo>
                    <a:pt x="474133" y="529166"/>
                  </a:lnTo>
                  <a:lnTo>
                    <a:pt x="402166" y="639233"/>
                  </a:lnTo>
                  <a:lnTo>
                    <a:pt x="313266" y="719666"/>
                  </a:lnTo>
                  <a:lnTo>
                    <a:pt x="258233" y="762000"/>
                  </a:lnTo>
                  <a:lnTo>
                    <a:pt x="131233" y="859366"/>
                  </a:lnTo>
                  <a:lnTo>
                    <a:pt x="16933" y="952500"/>
                  </a:lnTo>
                  <a:lnTo>
                    <a:pt x="0" y="1087966"/>
                  </a:lnTo>
                  <a:lnTo>
                    <a:pt x="8466" y="1435100"/>
                  </a:lnTo>
                  <a:lnTo>
                    <a:pt x="770466" y="1443566"/>
                  </a:lnTo>
                  <a:lnTo>
                    <a:pt x="74930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" name="Figura a mano libera 34"/>
            <p:cNvSpPr/>
            <p:nvPr/>
          </p:nvSpPr>
          <p:spPr>
            <a:xfrm>
              <a:off x="8268053" y="2116667"/>
              <a:ext cx="833614" cy="2273586"/>
            </a:xfrm>
            <a:custGeom>
              <a:avLst/>
              <a:gdLst>
                <a:gd name="connsiteX0" fmla="*/ 0 w 833967"/>
                <a:gd name="connsiteY0" fmla="*/ 4233 h 2273300"/>
                <a:gd name="connsiteX1" fmla="*/ 21167 w 833967"/>
                <a:gd name="connsiteY1" fmla="*/ 1270000 h 2273300"/>
                <a:gd name="connsiteX2" fmla="*/ 33867 w 833967"/>
                <a:gd name="connsiteY2" fmla="*/ 1333500 h 2273300"/>
                <a:gd name="connsiteX3" fmla="*/ 55033 w 833967"/>
                <a:gd name="connsiteY3" fmla="*/ 1358900 h 2273300"/>
                <a:gd name="connsiteX4" fmla="*/ 118533 w 833967"/>
                <a:gd name="connsiteY4" fmla="*/ 1405466 h 2273300"/>
                <a:gd name="connsiteX5" fmla="*/ 215900 w 833967"/>
                <a:gd name="connsiteY5" fmla="*/ 1464733 h 2273300"/>
                <a:gd name="connsiteX6" fmla="*/ 330200 w 833967"/>
                <a:gd name="connsiteY6" fmla="*/ 1545166 h 2273300"/>
                <a:gd name="connsiteX7" fmla="*/ 431800 w 833967"/>
                <a:gd name="connsiteY7" fmla="*/ 1642533 h 2273300"/>
                <a:gd name="connsiteX8" fmla="*/ 499533 w 833967"/>
                <a:gd name="connsiteY8" fmla="*/ 1744133 h 2273300"/>
                <a:gd name="connsiteX9" fmla="*/ 613833 w 833967"/>
                <a:gd name="connsiteY9" fmla="*/ 1909233 h 2273300"/>
                <a:gd name="connsiteX10" fmla="*/ 706967 w 833967"/>
                <a:gd name="connsiteY10" fmla="*/ 2087033 h 2273300"/>
                <a:gd name="connsiteX11" fmla="*/ 791633 w 833967"/>
                <a:gd name="connsiteY11" fmla="*/ 2214033 h 2273300"/>
                <a:gd name="connsiteX12" fmla="*/ 804333 w 833967"/>
                <a:gd name="connsiteY12" fmla="*/ 2273300 h 2273300"/>
                <a:gd name="connsiteX13" fmla="*/ 833967 w 833967"/>
                <a:gd name="connsiteY13" fmla="*/ 2273300 h 2273300"/>
                <a:gd name="connsiteX14" fmla="*/ 817033 w 833967"/>
                <a:gd name="connsiteY14" fmla="*/ 0 h 2273300"/>
                <a:gd name="connsiteX15" fmla="*/ 0 w 833967"/>
                <a:gd name="connsiteY15" fmla="*/ 4233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3967" h="2273300">
                  <a:moveTo>
                    <a:pt x="0" y="4233"/>
                  </a:moveTo>
                  <a:lnTo>
                    <a:pt x="21167" y="1270000"/>
                  </a:lnTo>
                  <a:lnTo>
                    <a:pt x="33867" y="1333500"/>
                  </a:lnTo>
                  <a:lnTo>
                    <a:pt x="55033" y="1358900"/>
                  </a:lnTo>
                  <a:lnTo>
                    <a:pt x="118533" y="1405466"/>
                  </a:lnTo>
                  <a:lnTo>
                    <a:pt x="215900" y="1464733"/>
                  </a:lnTo>
                  <a:lnTo>
                    <a:pt x="330200" y="1545166"/>
                  </a:lnTo>
                  <a:lnTo>
                    <a:pt x="431800" y="1642533"/>
                  </a:lnTo>
                  <a:lnTo>
                    <a:pt x="499533" y="1744133"/>
                  </a:lnTo>
                  <a:lnTo>
                    <a:pt x="613833" y="1909233"/>
                  </a:lnTo>
                  <a:lnTo>
                    <a:pt x="706967" y="2087033"/>
                  </a:lnTo>
                  <a:lnTo>
                    <a:pt x="791633" y="2214033"/>
                  </a:lnTo>
                  <a:lnTo>
                    <a:pt x="804333" y="2273300"/>
                  </a:lnTo>
                  <a:lnTo>
                    <a:pt x="833967" y="2273300"/>
                  </a:lnTo>
                  <a:lnTo>
                    <a:pt x="817033" y="0"/>
                  </a:lnTo>
                  <a:lnTo>
                    <a:pt x="0" y="4233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6" name="Figura a mano libera 65"/>
            <p:cNvSpPr/>
            <p:nvPr/>
          </p:nvSpPr>
          <p:spPr>
            <a:xfrm>
              <a:off x="8001000" y="2286000"/>
              <a:ext cx="280458" cy="1191683"/>
            </a:xfrm>
            <a:custGeom>
              <a:avLst/>
              <a:gdLst>
                <a:gd name="connsiteX0" fmla="*/ 0 w 276225"/>
                <a:gd name="connsiteY0" fmla="*/ 6350 h 1143000"/>
                <a:gd name="connsiteX1" fmla="*/ 28575 w 276225"/>
                <a:gd name="connsiteY1" fmla="*/ 38100 h 1143000"/>
                <a:gd name="connsiteX2" fmla="*/ 60325 w 276225"/>
                <a:gd name="connsiteY2" fmla="*/ 19050 h 1143000"/>
                <a:gd name="connsiteX3" fmla="*/ 60325 w 276225"/>
                <a:gd name="connsiteY3" fmla="*/ 19050 h 1143000"/>
                <a:gd name="connsiteX4" fmla="*/ 85725 w 276225"/>
                <a:gd name="connsiteY4" fmla="*/ 31750 h 1143000"/>
                <a:gd name="connsiteX5" fmla="*/ 117475 w 276225"/>
                <a:gd name="connsiteY5" fmla="*/ 31750 h 1143000"/>
                <a:gd name="connsiteX6" fmla="*/ 130175 w 276225"/>
                <a:gd name="connsiteY6" fmla="*/ 12700 h 1143000"/>
                <a:gd name="connsiteX7" fmla="*/ 161925 w 276225"/>
                <a:gd name="connsiteY7" fmla="*/ 0 h 1143000"/>
                <a:gd name="connsiteX8" fmla="*/ 177800 w 276225"/>
                <a:gd name="connsiteY8" fmla="*/ 22225 h 1143000"/>
                <a:gd name="connsiteX9" fmla="*/ 203200 w 276225"/>
                <a:gd name="connsiteY9" fmla="*/ 22225 h 1143000"/>
                <a:gd name="connsiteX10" fmla="*/ 203200 w 276225"/>
                <a:gd name="connsiteY10" fmla="*/ 22225 h 1143000"/>
                <a:gd name="connsiteX11" fmla="*/ 257175 w 276225"/>
                <a:gd name="connsiteY11" fmla="*/ 3175 h 1143000"/>
                <a:gd name="connsiteX12" fmla="*/ 276225 w 276225"/>
                <a:gd name="connsiteY12" fmla="*/ 1123950 h 1143000"/>
                <a:gd name="connsiteX13" fmla="*/ 231775 w 276225"/>
                <a:gd name="connsiteY13" fmla="*/ 1143000 h 1143000"/>
                <a:gd name="connsiteX14" fmla="*/ 193675 w 276225"/>
                <a:gd name="connsiteY14" fmla="*/ 1133475 h 1143000"/>
                <a:gd name="connsiteX15" fmla="*/ 180975 w 276225"/>
                <a:gd name="connsiteY15" fmla="*/ 1104900 h 1143000"/>
                <a:gd name="connsiteX16" fmla="*/ 139700 w 276225"/>
                <a:gd name="connsiteY16" fmla="*/ 1104900 h 1143000"/>
                <a:gd name="connsiteX17" fmla="*/ 127000 w 276225"/>
                <a:gd name="connsiteY17" fmla="*/ 1120775 h 1143000"/>
                <a:gd name="connsiteX18" fmla="*/ 101600 w 276225"/>
                <a:gd name="connsiteY18" fmla="*/ 1133475 h 1143000"/>
                <a:gd name="connsiteX19" fmla="*/ 69850 w 276225"/>
                <a:gd name="connsiteY19" fmla="*/ 1136650 h 1143000"/>
                <a:gd name="connsiteX20" fmla="*/ 47625 w 276225"/>
                <a:gd name="connsiteY20" fmla="*/ 1136650 h 1143000"/>
                <a:gd name="connsiteX21" fmla="*/ 22225 w 276225"/>
                <a:gd name="connsiteY21" fmla="*/ 1136650 h 1143000"/>
                <a:gd name="connsiteX22" fmla="*/ 22225 w 276225"/>
                <a:gd name="connsiteY22" fmla="*/ 1136650 h 1143000"/>
                <a:gd name="connsiteX23" fmla="*/ 0 w 276225"/>
                <a:gd name="connsiteY23" fmla="*/ 6350 h 1143000"/>
                <a:gd name="connsiteX0" fmla="*/ 0 w 276225"/>
                <a:gd name="connsiteY0" fmla="*/ 6350 h 1143000"/>
                <a:gd name="connsiteX1" fmla="*/ 28575 w 276225"/>
                <a:gd name="connsiteY1" fmla="*/ 38100 h 1143000"/>
                <a:gd name="connsiteX2" fmla="*/ 60325 w 276225"/>
                <a:gd name="connsiteY2" fmla="*/ 19050 h 1143000"/>
                <a:gd name="connsiteX3" fmla="*/ 60325 w 276225"/>
                <a:gd name="connsiteY3" fmla="*/ 19050 h 1143000"/>
                <a:gd name="connsiteX4" fmla="*/ 85725 w 276225"/>
                <a:gd name="connsiteY4" fmla="*/ 31750 h 1143000"/>
                <a:gd name="connsiteX5" fmla="*/ 117475 w 276225"/>
                <a:gd name="connsiteY5" fmla="*/ 31750 h 1143000"/>
                <a:gd name="connsiteX6" fmla="*/ 130175 w 276225"/>
                <a:gd name="connsiteY6" fmla="*/ 12700 h 1143000"/>
                <a:gd name="connsiteX7" fmla="*/ 161925 w 276225"/>
                <a:gd name="connsiteY7" fmla="*/ 0 h 1143000"/>
                <a:gd name="connsiteX8" fmla="*/ 177800 w 276225"/>
                <a:gd name="connsiteY8" fmla="*/ 22225 h 1143000"/>
                <a:gd name="connsiteX9" fmla="*/ 203200 w 276225"/>
                <a:gd name="connsiteY9" fmla="*/ 22225 h 1143000"/>
                <a:gd name="connsiteX10" fmla="*/ 203200 w 276225"/>
                <a:gd name="connsiteY10" fmla="*/ 22225 h 1143000"/>
                <a:gd name="connsiteX11" fmla="*/ 257175 w 276225"/>
                <a:gd name="connsiteY11" fmla="*/ 3175 h 1143000"/>
                <a:gd name="connsiteX12" fmla="*/ 276225 w 276225"/>
                <a:gd name="connsiteY12" fmla="*/ 1123950 h 1143000"/>
                <a:gd name="connsiteX13" fmla="*/ 231775 w 276225"/>
                <a:gd name="connsiteY13" fmla="*/ 1143000 h 1143000"/>
                <a:gd name="connsiteX14" fmla="*/ 193675 w 276225"/>
                <a:gd name="connsiteY14" fmla="*/ 1133475 h 1143000"/>
                <a:gd name="connsiteX15" fmla="*/ 180975 w 276225"/>
                <a:gd name="connsiteY15" fmla="*/ 1104900 h 1143000"/>
                <a:gd name="connsiteX16" fmla="*/ 139700 w 276225"/>
                <a:gd name="connsiteY16" fmla="*/ 1104900 h 1143000"/>
                <a:gd name="connsiteX17" fmla="*/ 127000 w 276225"/>
                <a:gd name="connsiteY17" fmla="*/ 1120775 h 1143000"/>
                <a:gd name="connsiteX18" fmla="*/ 101600 w 276225"/>
                <a:gd name="connsiteY18" fmla="*/ 1133475 h 1143000"/>
                <a:gd name="connsiteX19" fmla="*/ 69850 w 276225"/>
                <a:gd name="connsiteY19" fmla="*/ 1136650 h 1143000"/>
                <a:gd name="connsiteX20" fmla="*/ 47625 w 276225"/>
                <a:gd name="connsiteY20" fmla="*/ 1136650 h 1143000"/>
                <a:gd name="connsiteX21" fmla="*/ 22225 w 276225"/>
                <a:gd name="connsiteY21" fmla="*/ 1136650 h 1143000"/>
                <a:gd name="connsiteX22" fmla="*/ 22225 w 276225"/>
                <a:gd name="connsiteY22" fmla="*/ 1136650 h 1143000"/>
                <a:gd name="connsiteX23" fmla="*/ 22225 w 276225"/>
                <a:gd name="connsiteY23" fmla="*/ 1133475 h 1143000"/>
                <a:gd name="connsiteX24" fmla="*/ 0 w 276225"/>
                <a:gd name="connsiteY24" fmla="*/ 6350 h 1143000"/>
                <a:gd name="connsiteX0" fmla="*/ 0 w 276225"/>
                <a:gd name="connsiteY0" fmla="*/ 6350 h 1144058"/>
                <a:gd name="connsiteX1" fmla="*/ 28575 w 276225"/>
                <a:gd name="connsiteY1" fmla="*/ 38100 h 1144058"/>
                <a:gd name="connsiteX2" fmla="*/ 60325 w 276225"/>
                <a:gd name="connsiteY2" fmla="*/ 19050 h 1144058"/>
                <a:gd name="connsiteX3" fmla="*/ 60325 w 276225"/>
                <a:gd name="connsiteY3" fmla="*/ 19050 h 1144058"/>
                <a:gd name="connsiteX4" fmla="*/ 85725 w 276225"/>
                <a:gd name="connsiteY4" fmla="*/ 31750 h 1144058"/>
                <a:gd name="connsiteX5" fmla="*/ 117475 w 276225"/>
                <a:gd name="connsiteY5" fmla="*/ 31750 h 1144058"/>
                <a:gd name="connsiteX6" fmla="*/ 130175 w 276225"/>
                <a:gd name="connsiteY6" fmla="*/ 12700 h 1144058"/>
                <a:gd name="connsiteX7" fmla="*/ 161925 w 276225"/>
                <a:gd name="connsiteY7" fmla="*/ 0 h 1144058"/>
                <a:gd name="connsiteX8" fmla="*/ 177800 w 276225"/>
                <a:gd name="connsiteY8" fmla="*/ 22225 h 1144058"/>
                <a:gd name="connsiteX9" fmla="*/ 203200 w 276225"/>
                <a:gd name="connsiteY9" fmla="*/ 22225 h 1144058"/>
                <a:gd name="connsiteX10" fmla="*/ 203200 w 276225"/>
                <a:gd name="connsiteY10" fmla="*/ 22225 h 1144058"/>
                <a:gd name="connsiteX11" fmla="*/ 257175 w 276225"/>
                <a:gd name="connsiteY11" fmla="*/ 3175 h 1144058"/>
                <a:gd name="connsiteX12" fmla="*/ 276225 w 276225"/>
                <a:gd name="connsiteY12" fmla="*/ 1123950 h 1144058"/>
                <a:gd name="connsiteX13" fmla="*/ 231775 w 276225"/>
                <a:gd name="connsiteY13" fmla="*/ 1143000 h 1144058"/>
                <a:gd name="connsiteX14" fmla="*/ 193675 w 276225"/>
                <a:gd name="connsiteY14" fmla="*/ 1133475 h 1144058"/>
                <a:gd name="connsiteX15" fmla="*/ 180975 w 276225"/>
                <a:gd name="connsiteY15" fmla="*/ 1104900 h 1144058"/>
                <a:gd name="connsiteX16" fmla="*/ 139700 w 276225"/>
                <a:gd name="connsiteY16" fmla="*/ 1104900 h 1144058"/>
                <a:gd name="connsiteX17" fmla="*/ 127000 w 276225"/>
                <a:gd name="connsiteY17" fmla="*/ 1120775 h 1144058"/>
                <a:gd name="connsiteX18" fmla="*/ 101600 w 276225"/>
                <a:gd name="connsiteY18" fmla="*/ 1133475 h 1144058"/>
                <a:gd name="connsiteX19" fmla="*/ 69850 w 276225"/>
                <a:gd name="connsiteY19" fmla="*/ 1136650 h 1144058"/>
                <a:gd name="connsiteX20" fmla="*/ 47625 w 276225"/>
                <a:gd name="connsiteY20" fmla="*/ 1136650 h 1144058"/>
                <a:gd name="connsiteX21" fmla="*/ 22225 w 276225"/>
                <a:gd name="connsiteY21" fmla="*/ 1136650 h 1144058"/>
                <a:gd name="connsiteX22" fmla="*/ 22225 w 276225"/>
                <a:gd name="connsiteY22" fmla="*/ 1136650 h 1144058"/>
                <a:gd name="connsiteX23" fmla="*/ 22225 w 276225"/>
                <a:gd name="connsiteY23" fmla="*/ 1133475 h 1144058"/>
                <a:gd name="connsiteX24" fmla="*/ 0 w 276225"/>
                <a:gd name="connsiteY24" fmla="*/ 6350 h 1144058"/>
                <a:gd name="connsiteX0" fmla="*/ 0 w 276225"/>
                <a:gd name="connsiteY0" fmla="*/ 6350 h 1163108"/>
                <a:gd name="connsiteX1" fmla="*/ 28575 w 276225"/>
                <a:gd name="connsiteY1" fmla="*/ 38100 h 1163108"/>
                <a:gd name="connsiteX2" fmla="*/ 60325 w 276225"/>
                <a:gd name="connsiteY2" fmla="*/ 19050 h 1163108"/>
                <a:gd name="connsiteX3" fmla="*/ 60325 w 276225"/>
                <a:gd name="connsiteY3" fmla="*/ 19050 h 1163108"/>
                <a:gd name="connsiteX4" fmla="*/ 85725 w 276225"/>
                <a:gd name="connsiteY4" fmla="*/ 31750 h 1163108"/>
                <a:gd name="connsiteX5" fmla="*/ 117475 w 276225"/>
                <a:gd name="connsiteY5" fmla="*/ 31750 h 1163108"/>
                <a:gd name="connsiteX6" fmla="*/ 130175 w 276225"/>
                <a:gd name="connsiteY6" fmla="*/ 12700 h 1163108"/>
                <a:gd name="connsiteX7" fmla="*/ 161925 w 276225"/>
                <a:gd name="connsiteY7" fmla="*/ 0 h 1163108"/>
                <a:gd name="connsiteX8" fmla="*/ 177800 w 276225"/>
                <a:gd name="connsiteY8" fmla="*/ 22225 h 1163108"/>
                <a:gd name="connsiteX9" fmla="*/ 203200 w 276225"/>
                <a:gd name="connsiteY9" fmla="*/ 22225 h 1163108"/>
                <a:gd name="connsiteX10" fmla="*/ 203200 w 276225"/>
                <a:gd name="connsiteY10" fmla="*/ 22225 h 1163108"/>
                <a:gd name="connsiteX11" fmla="*/ 257175 w 276225"/>
                <a:gd name="connsiteY11" fmla="*/ 3175 h 1163108"/>
                <a:gd name="connsiteX12" fmla="*/ 276225 w 276225"/>
                <a:gd name="connsiteY12" fmla="*/ 1123950 h 1163108"/>
                <a:gd name="connsiteX13" fmla="*/ 231775 w 276225"/>
                <a:gd name="connsiteY13" fmla="*/ 1143000 h 1163108"/>
                <a:gd name="connsiteX14" fmla="*/ 193675 w 276225"/>
                <a:gd name="connsiteY14" fmla="*/ 1133475 h 1163108"/>
                <a:gd name="connsiteX15" fmla="*/ 180975 w 276225"/>
                <a:gd name="connsiteY15" fmla="*/ 1104900 h 1163108"/>
                <a:gd name="connsiteX16" fmla="*/ 139700 w 276225"/>
                <a:gd name="connsiteY16" fmla="*/ 1104900 h 1163108"/>
                <a:gd name="connsiteX17" fmla="*/ 127000 w 276225"/>
                <a:gd name="connsiteY17" fmla="*/ 1120775 h 1163108"/>
                <a:gd name="connsiteX18" fmla="*/ 101600 w 276225"/>
                <a:gd name="connsiteY18" fmla="*/ 1133475 h 1163108"/>
                <a:gd name="connsiteX19" fmla="*/ 69850 w 276225"/>
                <a:gd name="connsiteY19" fmla="*/ 1136650 h 1163108"/>
                <a:gd name="connsiteX20" fmla="*/ 47625 w 276225"/>
                <a:gd name="connsiteY20" fmla="*/ 1136650 h 1163108"/>
                <a:gd name="connsiteX21" fmla="*/ 22225 w 276225"/>
                <a:gd name="connsiteY21" fmla="*/ 1136650 h 1163108"/>
                <a:gd name="connsiteX22" fmla="*/ 22225 w 276225"/>
                <a:gd name="connsiteY22" fmla="*/ 1136650 h 1163108"/>
                <a:gd name="connsiteX23" fmla="*/ 22225 w 276225"/>
                <a:gd name="connsiteY23" fmla="*/ 1133475 h 1163108"/>
                <a:gd name="connsiteX24" fmla="*/ 0 w 276225"/>
                <a:gd name="connsiteY24" fmla="*/ 6350 h 1163108"/>
                <a:gd name="connsiteX0" fmla="*/ 0 w 276225"/>
                <a:gd name="connsiteY0" fmla="*/ 6350 h 1163108"/>
                <a:gd name="connsiteX1" fmla="*/ 28575 w 276225"/>
                <a:gd name="connsiteY1" fmla="*/ 38100 h 1163108"/>
                <a:gd name="connsiteX2" fmla="*/ 60325 w 276225"/>
                <a:gd name="connsiteY2" fmla="*/ 19050 h 1163108"/>
                <a:gd name="connsiteX3" fmla="*/ 60325 w 276225"/>
                <a:gd name="connsiteY3" fmla="*/ 19050 h 1163108"/>
                <a:gd name="connsiteX4" fmla="*/ 85725 w 276225"/>
                <a:gd name="connsiteY4" fmla="*/ 31750 h 1163108"/>
                <a:gd name="connsiteX5" fmla="*/ 117475 w 276225"/>
                <a:gd name="connsiteY5" fmla="*/ 31750 h 1163108"/>
                <a:gd name="connsiteX6" fmla="*/ 130175 w 276225"/>
                <a:gd name="connsiteY6" fmla="*/ 12700 h 1163108"/>
                <a:gd name="connsiteX7" fmla="*/ 161925 w 276225"/>
                <a:gd name="connsiteY7" fmla="*/ 0 h 1163108"/>
                <a:gd name="connsiteX8" fmla="*/ 177800 w 276225"/>
                <a:gd name="connsiteY8" fmla="*/ 22225 h 1163108"/>
                <a:gd name="connsiteX9" fmla="*/ 203200 w 276225"/>
                <a:gd name="connsiteY9" fmla="*/ 22225 h 1163108"/>
                <a:gd name="connsiteX10" fmla="*/ 203200 w 276225"/>
                <a:gd name="connsiteY10" fmla="*/ 22225 h 1163108"/>
                <a:gd name="connsiteX11" fmla="*/ 257175 w 276225"/>
                <a:gd name="connsiteY11" fmla="*/ 3175 h 1163108"/>
                <a:gd name="connsiteX12" fmla="*/ 276225 w 276225"/>
                <a:gd name="connsiteY12" fmla="*/ 1123950 h 1163108"/>
                <a:gd name="connsiteX13" fmla="*/ 231775 w 276225"/>
                <a:gd name="connsiteY13" fmla="*/ 1143000 h 1163108"/>
                <a:gd name="connsiteX14" fmla="*/ 193675 w 276225"/>
                <a:gd name="connsiteY14" fmla="*/ 1133475 h 1163108"/>
                <a:gd name="connsiteX15" fmla="*/ 180975 w 276225"/>
                <a:gd name="connsiteY15" fmla="*/ 1104900 h 1163108"/>
                <a:gd name="connsiteX16" fmla="*/ 139700 w 276225"/>
                <a:gd name="connsiteY16" fmla="*/ 1104900 h 1163108"/>
                <a:gd name="connsiteX17" fmla="*/ 127000 w 276225"/>
                <a:gd name="connsiteY17" fmla="*/ 1120775 h 1163108"/>
                <a:gd name="connsiteX18" fmla="*/ 101600 w 276225"/>
                <a:gd name="connsiteY18" fmla="*/ 1133475 h 1163108"/>
                <a:gd name="connsiteX19" fmla="*/ 69850 w 276225"/>
                <a:gd name="connsiteY19" fmla="*/ 1136650 h 1163108"/>
                <a:gd name="connsiteX20" fmla="*/ 47625 w 276225"/>
                <a:gd name="connsiteY20" fmla="*/ 1136650 h 1163108"/>
                <a:gd name="connsiteX21" fmla="*/ 22225 w 276225"/>
                <a:gd name="connsiteY21" fmla="*/ 1136650 h 1163108"/>
                <a:gd name="connsiteX22" fmla="*/ 22225 w 276225"/>
                <a:gd name="connsiteY22" fmla="*/ 1136650 h 1163108"/>
                <a:gd name="connsiteX23" fmla="*/ 22225 w 276225"/>
                <a:gd name="connsiteY23" fmla="*/ 1133475 h 1163108"/>
                <a:gd name="connsiteX24" fmla="*/ 0 w 276225"/>
                <a:gd name="connsiteY24" fmla="*/ 6350 h 1163108"/>
                <a:gd name="connsiteX0" fmla="*/ 0 w 276225"/>
                <a:gd name="connsiteY0" fmla="*/ 6350 h 1163108"/>
                <a:gd name="connsiteX1" fmla="*/ 28575 w 276225"/>
                <a:gd name="connsiteY1" fmla="*/ 38100 h 1163108"/>
                <a:gd name="connsiteX2" fmla="*/ 60325 w 276225"/>
                <a:gd name="connsiteY2" fmla="*/ 19050 h 1163108"/>
                <a:gd name="connsiteX3" fmla="*/ 60325 w 276225"/>
                <a:gd name="connsiteY3" fmla="*/ 19050 h 1163108"/>
                <a:gd name="connsiteX4" fmla="*/ 85725 w 276225"/>
                <a:gd name="connsiteY4" fmla="*/ 31750 h 1163108"/>
                <a:gd name="connsiteX5" fmla="*/ 117475 w 276225"/>
                <a:gd name="connsiteY5" fmla="*/ 31750 h 1163108"/>
                <a:gd name="connsiteX6" fmla="*/ 130175 w 276225"/>
                <a:gd name="connsiteY6" fmla="*/ 12700 h 1163108"/>
                <a:gd name="connsiteX7" fmla="*/ 161925 w 276225"/>
                <a:gd name="connsiteY7" fmla="*/ 0 h 1163108"/>
                <a:gd name="connsiteX8" fmla="*/ 177800 w 276225"/>
                <a:gd name="connsiteY8" fmla="*/ 22225 h 1163108"/>
                <a:gd name="connsiteX9" fmla="*/ 203200 w 276225"/>
                <a:gd name="connsiteY9" fmla="*/ 22225 h 1163108"/>
                <a:gd name="connsiteX10" fmla="*/ 203200 w 276225"/>
                <a:gd name="connsiteY10" fmla="*/ 22225 h 1163108"/>
                <a:gd name="connsiteX11" fmla="*/ 257175 w 276225"/>
                <a:gd name="connsiteY11" fmla="*/ 3175 h 1163108"/>
                <a:gd name="connsiteX12" fmla="*/ 276225 w 276225"/>
                <a:gd name="connsiteY12" fmla="*/ 1123950 h 1163108"/>
                <a:gd name="connsiteX13" fmla="*/ 231775 w 276225"/>
                <a:gd name="connsiteY13" fmla="*/ 1143000 h 1163108"/>
                <a:gd name="connsiteX14" fmla="*/ 193675 w 276225"/>
                <a:gd name="connsiteY14" fmla="*/ 1133475 h 1163108"/>
                <a:gd name="connsiteX15" fmla="*/ 180975 w 276225"/>
                <a:gd name="connsiteY15" fmla="*/ 1104900 h 1163108"/>
                <a:gd name="connsiteX16" fmla="*/ 139700 w 276225"/>
                <a:gd name="connsiteY16" fmla="*/ 1104900 h 1163108"/>
                <a:gd name="connsiteX17" fmla="*/ 127000 w 276225"/>
                <a:gd name="connsiteY17" fmla="*/ 1120775 h 1163108"/>
                <a:gd name="connsiteX18" fmla="*/ 101600 w 276225"/>
                <a:gd name="connsiteY18" fmla="*/ 1133475 h 1163108"/>
                <a:gd name="connsiteX19" fmla="*/ 69850 w 276225"/>
                <a:gd name="connsiteY19" fmla="*/ 1136650 h 1163108"/>
                <a:gd name="connsiteX20" fmla="*/ 47625 w 276225"/>
                <a:gd name="connsiteY20" fmla="*/ 1136650 h 1163108"/>
                <a:gd name="connsiteX21" fmla="*/ 22225 w 276225"/>
                <a:gd name="connsiteY21" fmla="*/ 1136650 h 1163108"/>
                <a:gd name="connsiteX22" fmla="*/ 22225 w 276225"/>
                <a:gd name="connsiteY22" fmla="*/ 1136650 h 1163108"/>
                <a:gd name="connsiteX23" fmla="*/ 22225 w 276225"/>
                <a:gd name="connsiteY23" fmla="*/ 1133475 h 1163108"/>
                <a:gd name="connsiteX24" fmla="*/ 0 w 276225"/>
                <a:gd name="connsiteY24" fmla="*/ 6350 h 1163108"/>
                <a:gd name="connsiteX0" fmla="*/ 4233 w 280458"/>
                <a:gd name="connsiteY0" fmla="*/ 6350 h 1163108"/>
                <a:gd name="connsiteX1" fmla="*/ 32808 w 280458"/>
                <a:gd name="connsiteY1" fmla="*/ 38100 h 1163108"/>
                <a:gd name="connsiteX2" fmla="*/ 64558 w 280458"/>
                <a:gd name="connsiteY2" fmla="*/ 19050 h 1163108"/>
                <a:gd name="connsiteX3" fmla="*/ 64558 w 280458"/>
                <a:gd name="connsiteY3" fmla="*/ 19050 h 1163108"/>
                <a:gd name="connsiteX4" fmla="*/ 89958 w 280458"/>
                <a:gd name="connsiteY4" fmla="*/ 31750 h 1163108"/>
                <a:gd name="connsiteX5" fmla="*/ 121708 w 280458"/>
                <a:gd name="connsiteY5" fmla="*/ 31750 h 1163108"/>
                <a:gd name="connsiteX6" fmla="*/ 134408 w 280458"/>
                <a:gd name="connsiteY6" fmla="*/ 12700 h 1163108"/>
                <a:gd name="connsiteX7" fmla="*/ 166158 w 280458"/>
                <a:gd name="connsiteY7" fmla="*/ 0 h 1163108"/>
                <a:gd name="connsiteX8" fmla="*/ 182033 w 280458"/>
                <a:gd name="connsiteY8" fmla="*/ 22225 h 1163108"/>
                <a:gd name="connsiteX9" fmla="*/ 207433 w 280458"/>
                <a:gd name="connsiteY9" fmla="*/ 22225 h 1163108"/>
                <a:gd name="connsiteX10" fmla="*/ 207433 w 280458"/>
                <a:gd name="connsiteY10" fmla="*/ 22225 h 1163108"/>
                <a:gd name="connsiteX11" fmla="*/ 261408 w 280458"/>
                <a:gd name="connsiteY11" fmla="*/ 3175 h 1163108"/>
                <a:gd name="connsiteX12" fmla="*/ 280458 w 280458"/>
                <a:gd name="connsiteY12" fmla="*/ 1123950 h 1163108"/>
                <a:gd name="connsiteX13" fmla="*/ 236008 w 280458"/>
                <a:gd name="connsiteY13" fmla="*/ 1143000 h 1163108"/>
                <a:gd name="connsiteX14" fmla="*/ 197908 w 280458"/>
                <a:gd name="connsiteY14" fmla="*/ 1133475 h 1163108"/>
                <a:gd name="connsiteX15" fmla="*/ 185208 w 280458"/>
                <a:gd name="connsiteY15" fmla="*/ 1104900 h 1163108"/>
                <a:gd name="connsiteX16" fmla="*/ 143933 w 280458"/>
                <a:gd name="connsiteY16" fmla="*/ 1104900 h 1163108"/>
                <a:gd name="connsiteX17" fmla="*/ 131233 w 280458"/>
                <a:gd name="connsiteY17" fmla="*/ 1120775 h 1163108"/>
                <a:gd name="connsiteX18" fmla="*/ 105833 w 280458"/>
                <a:gd name="connsiteY18" fmla="*/ 1133475 h 1163108"/>
                <a:gd name="connsiteX19" fmla="*/ 74083 w 280458"/>
                <a:gd name="connsiteY19" fmla="*/ 1136650 h 1163108"/>
                <a:gd name="connsiteX20" fmla="*/ 51858 w 280458"/>
                <a:gd name="connsiteY20" fmla="*/ 1136650 h 1163108"/>
                <a:gd name="connsiteX21" fmla="*/ 26458 w 280458"/>
                <a:gd name="connsiteY21" fmla="*/ 1136650 h 1163108"/>
                <a:gd name="connsiteX22" fmla="*/ 26458 w 280458"/>
                <a:gd name="connsiteY22" fmla="*/ 1136650 h 1163108"/>
                <a:gd name="connsiteX23" fmla="*/ 26458 w 280458"/>
                <a:gd name="connsiteY23" fmla="*/ 1133475 h 1163108"/>
                <a:gd name="connsiteX24" fmla="*/ 4233 w 280458"/>
                <a:gd name="connsiteY24" fmla="*/ 6350 h 1163108"/>
                <a:gd name="connsiteX0" fmla="*/ 4233 w 280458"/>
                <a:gd name="connsiteY0" fmla="*/ 6350 h 1191683"/>
                <a:gd name="connsiteX1" fmla="*/ 32808 w 280458"/>
                <a:gd name="connsiteY1" fmla="*/ 38100 h 1191683"/>
                <a:gd name="connsiteX2" fmla="*/ 64558 w 280458"/>
                <a:gd name="connsiteY2" fmla="*/ 19050 h 1191683"/>
                <a:gd name="connsiteX3" fmla="*/ 64558 w 280458"/>
                <a:gd name="connsiteY3" fmla="*/ 19050 h 1191683"/>
                <a:gd name="connsiteX4" fmla="*/ 89958 w 280458"/>
                <a:gd name="connsiteY4" fmla="*/ 31750 h 1191683"/>
                <a:gd name="connsiteX5" fmla="*/ 121708 w 280458"/>
                <a:gd name="connsiteY5" fmla="*/ 31750 h 1191683"/>
                <a:gd name="connsiteX6" fmla="*/ 134408 w 280458"/>
                <a:gd name="connsiteY6" fmla="*/ 12700 h 1191683"/>
                <a:gd name="connsiteX7" fmla="*/ 166158 w 280458"/>
                <a:gd name="connsiteY7" fmla="*/ 0 h 1191683"/>
                <a:gd name="connsiteX8" fmla="*/ 182033 w 280458"/>
                <a:gd name="connsiteY8" fmla="*/ 22225 h 1191683"/>
                <a:gd name="connsiteX9" fmla="*/ 207433 w 280458"/>
                <a:gd name="connsiteY9" fmla="*/ 22225 h 1191683"/>
                <a:gd name="connsiteX10" fmla="*/ 207433 w 280458"/>
                <a:gd name="connsiteY10" fmla="*/ 22225 h 1191683"/>
                <a:gd name="connsiteX11" fmla="*/ 261408 w 280458"/>
                <a:gd name="connsiteY11" fmla="*/ 3175 h 1191683"/>
                <a:gd name="connsiteX12" fmla="*/ 280458 w 280458"/>
                <a:gd name="connsiteY12" fmla="*/ 1123950 h 1191683"/>
                <a:gd name="connsiteX13" fmla="*/ 236008 w 280458"/>
                <a:gd name="connsiteY13" fmla="*/ 1143000 h 1191683"/>
                <a:gd name="connsiteX14" fmla="*/ 197908 w 280458"/>
                <a:gd name="connsiteY14" fmla="*/ 1133475 h 1191683"/>
                <a:gd name="connsiteX15" fmla="*/ 185208 w 280458"/>
                <a:gd name="connsiteY15" fmla="*/ 1104900 h 1191683"/>
                <a:gd name="connsiteX16" fmla="*/ 143933 w 280458"/>
                <a:gd name="connsiteY16" fmla="*/ 1104900 h 1191683"/>
                <a:gd name="connsiteX17" fmla="*/ 131233 w 280458"/>
                <a:gd name="connsiteY17" fmla="*/ 1120775 h 1191683"/>
                <a:gd name="connsiteX18" fmla="*/ 105833 w 280458"/>
                <a:gd name="connsiteY18" fmla="*/ 1133475 h 1191683"/>
                <a:gd name="connsiteX19" fmla="*/ 74083 w 280458"/>
                <a:gd name="connsiteY19" fmla="*/ 1136650 h 1191683"/>
                <a:gd name="connsiteX20" fmla="*/ 51858 w 280458"/>
                <a:gd name="connsiteY20" fmla="*/ 1136650 h 1191683"/>
                <a:gd name="connsiteX21" fmla="*/ 26458 w 280458"/>
                <a:gd name="connsiteY21" fmla="*/ 1136650 h 1191683"/>
                <a:gd name="connsiteX22" fmla="*/ 26458 w 280458"/>
                <a:gd name="connsiteY22" fmla="*/ 1136650 h 1191683"/>
                <a:gd name="connsiteX23" fmla="*/ 26458 w 280458"/>
                <a:gd name="connsiteY23" fmla="*/ 1133475 h 1191683"/>
                <a:gd name="connsiteX24" fmla="*/ 4233 w 280458"/>
                <a:gd name="connsiteY24" fmla="*/ 6350 h 119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0458" h="1191683">
                  <a:moveTo>
                    <a:pt x="4233" y="6350"/>
                  </a:moveTo>
                  <a:lnTo>
                    <a:pt x="32808" y="38100"/>
                  </a:lnTo>
                  <a:lnTo>
                    <a:pt x="64558" y="19050"/>
                  </a:lnTo>
                  <a:lnTo>
                    <a:pt x="64558" y="19050"/>
                  </a:lnTo>
                  <a:lnTo>
                    <a:pt x="89958" y="31750"/>
                  </a:lnTo>
                  <a:lnTo>
                    <a:pt x="121708" y="31750"/>
                  </a:lnTo>
                  <a:lnTo>
                    <a:pt x="134408" y="12700"/>
                  </a:lnTo>
                  <a:lnTo>
                    <a:pt x="166158" y="0"/>
                  </a:lnTo>
                  <a:lnTo>
                    <a:pt x="182033" y="22225"/>
                  </a:lnTo>
                  <a:lnTo>
                    <a:pt x="207433" y="22225"/>
                  </a:lnTo>
                  <a:lnTo>
                    <a:pt x="207433" y="22225"/>
                  </a:lnTo>
                  <a:lnTo>
                    <a:pt x="261408" y="3175"/>
                  </a:lnTo>
                  <a:lnTo>
                    <a:pt x="280458" y="1123950"/>
                  </a:lnTo>
                  <a:lnTo>
                    <a:pt x="236008" y="1143000"/>
                  </a:lnTo>
                  <a:lnTo>
                    <a:pt x="197908" y="1133475"/>
                  </a:lnTo>
                  <a:lnTo>
                    <a:pt x="185208" y="1104900"/>
                  </a:lnTo>
                  <a:lnTo>
                    <a:pt x="143933" y="1104900"/>
                  </a:lnTo>
                  <a:lnTo>
                    <a:pt x="131233" y="1120775"/>
                  </a:lnTo>
                  <a:lnTo>
                    <a:pt x="105833" y="1133475"/>
                  </a:lnTo>
                  <a:lnTo>
                    <a:pt x="74083" y="1136650"/>
                  </a:lnTo>
                  <a:lnTo>
                    <a:pt x="51858" y="1136650"/>
                  </a:lnTo>
                  <a:lnTo>
                    <a:pt x="26458" y="1136650"/>
                  </a:lnTo>
                  <a:lnTo>
                    <a:pt x="26458" y="1136650"/>
                  </a:lnTo>
                  <a:cubicBezTo>
                    <a:pt x="26458" y="1135592"/>
                    <a:pt x="7408" y="1191683"/>
                    <a:pt x="26458" y="1133475"/>
                  </a:cubicBezTo>
                  <a:cubicBezTo>
                    <a:pt x="0" y="1157817"/>
                    <a:pt x="11641" y="382058"/>
                    <a:pt x="4233" y="635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22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458" name="Text Box 20"/>
            <p:cNvSpPr txBox="1">
              <a:spLocks noChangeArrowheads="1"/>
            </p:cNvSpPr>
            <p:nvPr/>
          </p:nvSpPr>
          <p:spPr bwMode="auto">
            <a:xfrm>
              <a:off x="7953375" y="2754311"/>
              <a:ext cx="403225" cy="712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>
                  <a:latin typeface="Symbol" charset="2"/>
                </a:rPr>
                <a:t>l</a:t>
              </a:r>
              <a:r>
                <a:rPr lang="it-IT" baseline="-25000">
                  <a:latin typeface="Times New Roman" charset="0"/>
                </a:rPr>
                <a:t>L</a:t>
              </a:r>
            </a:p>
          </p:txBody>
        </p:sp>
        <p:sp>
          <p:nvSpPr>
            <p:cNvPr id="18459" name="Freeform 19"/>
            <p:cNvSpPr>
              <a:spLocks/>
            </p:cNvSpPr>
            <p:nvPr/>
          </p:nvSpPr>
          <p:spPr bwMode="auto">
            <a:xfrm>
              <a:off x="8026400" y="3184525"/>
              <a:ext cx="241300" cy="7938"/>
            </a:xfrm>
            <a:custGeom>
              <a:avLst/>
              <a:gdLst>
                <a:gd name="T0" fmla="*/ 0 w 152"/>
                <a:gd name="T1" fmla="*/ 2147483647 h 5"/>
                <a:gd name="T2" fmla="*/ 2147483647 w 152"/>
                <a:gd name="T3" fmla="*/ 0 h 5"/>
                <a:gd name="T4" fmla="*/ 0 60000 65536"/>
                <a:gd name="T5" fmla="*/ 0 60000 65536"/>
                <a:gd name="T6" fmla="*/ 0 w 152"/>
                <a:gd name="T7" fmla="*/ 0 h 5"/>
                <a:gd name="T8" fmla="*/ 152 w 152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2" h="5">
                  <a:moveTo>
                    <a:pt x="0" y="5"/>
                  </a:moveTo>
                  <a:lnTo>
                    <a:pt x="152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9400" y="914400"/>
            <a:ext cx="2819400" cy="2160387"/>
            <a:chOff x="3200400" y="838200"/>
            <a:chExt cx="3276600" cy="2514600"/>
          </a:xfrm>
        </p:grpSpPr>
        <p:pic>
          <p:nvPicPr>
            <p:cNvPr id="18441" name="Immagine 4" descr="devxx_14-02_#24.t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00400" y="895350"/>
              <a:ext cx="3276600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42" name="Gruppo 11"/>
            <p:cNvGrpSpPr>
              <a:grpSpLocks/>
            </p:cNvGrpSpPr>
            <p:nvPr/>
          </p:nvGrpSpPr>
          <p:grpSpPr bwMode="auto">
            <a:xfrm>
              <a:off x="4343400" y="838200"/>
              <a:ext cx="1905000" cy="1981200"/>
              <a:chOff x="1524000" y="914400"/>
              <a:chExt cx="1904389" cy="1981200"/>
            </a:xfrm>
          </p:grpSpPr>
          <p:sp>
            <p:nvSpPr>
              <p:cNvPr id="72" name="Line 33"/>
              <p:cNvSpPr>
                <a:spLocks noChangeShapeType="1"/>
              </p:cNvSpPr>
              <p:nvPr/>
            </p:nvSpPr>
            <p:spPr bwMode="auto">
              <a:xfrm flipH="1">
                <a:off x="1524000" y="1752599"/>
                <a:ext cx="914400" cy="1143001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50800" h="114300"/>
                <a:bevelB w="50800" h="114300"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18447" name="Text Box 39"/>
              <p:cNvSpPr txBox="1">
                <a:spLocks noChangeArrowheads="1"/>
              </p:cNvSpPr>
              <p:nvPr/>
            </p:nvSpPr>
            <p:spPr bwMode="auto">
              <a:xfrm>
                <a:off x="1905000" y="914400"/>
                <a:ext cx="1523389" cy="752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>
                    <a:solidFill>
                      <a:schemeClr val="bg1"/>
                    </a:solidFill>
                    <a:latin typeface="Times New Roman" charset="0"/>
                  </a:rPr>
                  <a:t>Intrinsic scaling size </a:t>
                </a:r>
              </a:p>
            </p:txBody>
          </p:sp>
          <p:sp>
            <p:nvSpPr>
              <p:cNvPr id="18448" name="Freeform 37"/>
              <p:cNvSpPr>
                <a:spLocks/>
              </p:cNvSpPr>
              <p:nvPr/>
            </p:nvSpPr>
            <p:spPr bwMode="auto">
              <a:xfrm flipV="1">
                <a:off x="1981200" y="1650210"/>
                <a:ext cx="304800" cy="178590"/>
              </a:xfrm>
              <a:custGeom>
                <a:avLst/>
                <a:gdLst>
                  <a:gd name="T0" fmla="*/ 0 w 170"/>
                  <a:gd name="T1" fmla="*/ 2147483647 h 2"/>
                  <a:gd name="T2" fmla="*/ 2147483647 w 170"/>
                  <a:gd name="T3" fmla="*/ 0 h 2"/>
                  <a:gd name="T4" fmla="*/ 0 60000 65536"/>
                  <a:gd name="T5" fmla="*/ 0 60000 65536"/>
                  <a:gd name="T6" fmla="*/ 0 w 170"/>
                  <a:gd name="T7" fmla="*/ 0 h 2"/>
                  <a:gd name="T8" fmla="*/ 170 w 17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0" h="2">
                    <a:moveTo>
                      <a:pt x="0" y="2"/>
                    </a:moveTo>
                    <a:lnTo>
                      <a:pt x="170" y="0"/>
                    </a:lnTo>
                  </a:path>
                </a:pathLst>
              </a:cu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49" name="Freeform 37"/>
              <p:cNvSpPr>
                <a:spLocks/>
              </p:cNvSpPr>
              <p:nvPr/>
            </p:nvSpPr>
            <p:spPr bwMode="auto">
              <a:xfrm flipH="1">
                <a:off x="2362200" y="1905000"/>
                <a:ext cx="228600" cy="152400"/>
              </a:xfrm>
              <a:custGeom>
                <a:avLst/>
                <a:gdLst>
                  <a:gd name="T0" fmla="*/ 0 w 170"/>
                  <a:gd name="T1" fmla="*/ 2147483647 h 2"/>
                  <a:gd name="T2" fmla="*/ 2147483647 w 170"/>
                  <a:gd name="T3" fmla="*/ 0 h 2"/>
                  <a:gd name="T4" fmla="*/ 0 60000 65536"/>
                  <a:gd name="T5" fmla="*/ 0 60000 65536"/>
                  <a:gd name="T6" fmla="*/ 0 w 170"/>
                  <a:gd name="T7" fmla="*/ 0 h 2"/>
                  <a:gd name="T8" fmla="*/ 170 w 170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70" h="2">
                    <a:moveTo>
                      <a:pt x="0" y="2"/>
                    </a:moveTo>
                    <a:lnTo>
                      <a:pt x="170" y="0"/>
                    </a:lnTo>
                  </a:path>
                </a:pathLst>
              </a:cu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2" name="Title 1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4400" dirty="0">
                <a:latin typeface="+mj-lt"/>
              </a:rPr>
              <a:t>High </a:t>
            </a:r>
            <a:r>
              <a:rPr lang="it-IT" sz="4400" dirty="0" err="1">
                <a:latin typeface="+mj-lt"/>
              </a:rPr>
              <a:t>Tc</a:t>
            </a:r>
            <a:r>
              <a:rPr lang="it-IT" sz="4400" dirty="0">
                <a:latin typeface="+mj-lt"/>
              </a:rPr>
              <a:t> </a:t>
            </a:r>
            <a:r>
              <a:rPr lang="it-IT" sz="4400" dirty="0" err="1">
                <a:latin typeface="+mj-lt"/>
              </a:rPr>
              <a:t>superconductors</a:t>
            </a:r>
            <a:endParaRPr lang="it-IT" sz="4400" dirty="0">
              <a:latin typeface="+mj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3581400"/>
            <a:ext cx="5334342" cy="5108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4114800"/>
            <a:ext cx="7869608" cy="4020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5" y="4668193"/>
            <a:ext cx="5375473" cy="21136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3352800"/>
            <a:ext cx="1066800" cy="2564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3352800"/>
            <a:ext cx="4013200" cy="2413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600" y="4516897"/>
            <a:ext cx="2084476" cy="11287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2600" y="5486400"/>
            <a:ext cx="3530600" cy="134764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2400" y="46980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2743200" y="46800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6400800" y="4536000"/>
            <a:ext cx="762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4" descr="4E_2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37290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75" y="1752600"/>
            <a:ext cx="26765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-381000" y="4267200"/>
            <a:ext cx="998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>
                <a:latin typeface="Comic Sans MS" charset="0"/>
                <a:ea typeface="+mj-ea"/>
                <a:cs typeface="+mj-cs"/>
              </a:rPr>
              <a:t>Self-assembling+nanopattering 		 </a:t>
            </a:r>
            <a:r>
              <a:rPr lang="it-IT" sz="2400" dirty="0" err="1">
                <a:latin typeface="Comic Sans MS" charset="0"/>
                <a:ea typeface="+mj-ea"/>
                <a:cs typeface="+mj-cs"/>
              </a:rPr>
              <a:t>Embedded</a:t>
            </a:r>
            <a:r>
              <a:rPr lang="it-IT" sz="2400" dirty="0">
                <a:latin typeface="Comic Sans MS" charset="0"/>
                <a:ea typeface="+mj-ea"/>
                <a:cs typeface="+mj-cs"/>
              </a:rPr>
              <a:t> </a:t>
            </a:r>
            <a:r>
              <a:rPr lang="it-IT" sz="2400" dirty="0" err="1">
                <a:latin typeface="Comic Sans MS" charset="0"/>
                <a:ea typeface="+mj-ea"/>
                <a:cs typeface="+mj-cs"/>
              </a:rPr>
              <a:t>self-assembling</a:t>
            </a:r>
            <a:r>
              <a:rPr lang="it-IT" sz="4400" dirty="0">
                <a:latin typeface="Comic Sans MS" charset="0"/>
                <a:ea typeface="+mj-ea"/>
                <a:cs typeface="+mj-cs"/>
              </a:rPr>
              <a:t/>
            </a:r>
            <a:br>
              <a:rPr lang="it-IT" sz="4400" dirty="0">
                <a:latin typeface="Comic Sans MS" charset="0"/>
                <a:ea typeface="+mj-ea"/>
                <a:cs typeface="+mj-cs"/>
              </a:rPr>
            </a:br>
            <a:endParaRPr lang="it-IT" sz="3600" baseline="-25000" dirty="0">
              <a:latin typeface="Comic Sans MS" charset="0"/>
              <a:ea typeface="+mj-ea"/>
              <a:cs typeface="+mj-cs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-381000" y="152400"/>
            <a:ext cx="998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>
                <a:latin typeface="Comic Sans MS" charset="0"/>
                <a:ea typeface="+mj-ea"/>
                <a:cs typeface="+mj-cs"/>
              </a:rPr>
              <a:t>HTS ‘Nano’</a:t>
            </a:r>
            <a:r>
              <a:rPr lang="it-IT" sz="3200" dirty="0" err="1">
                <a:latin typeface="Comic Sans MS" charset="0"/>
                <a:ea typeface="+mj-ea"/>
                <a:cs typeface="+mj-cs"/>
              </a:rPr>
              <a:t>-junctions</a:t>
            </a:r>
            <a:endParaRPr lang="it-IT" sz="3600" baseline="-25000" dirty="0">
              <a:latin typeface="Comic Sans MS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it-IT" smtClean="0"/>
              <a:t>Realization of YBCO GB biepitaxial JJs</a:t>
            </a:r>
          </a:p>
        </p:txBody>
      </p:sp>
      <p:pic>
        <p:nvPicPr>
          <p:cNvPr id="54280" name="Picture 55" descr="nuovo_sketch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915988"/>
            <a:ext cx="41084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1" name="Group 23"/>
          <p:cNvGrpSpPr>
            <a:grpSpLocks/>
          </p:cNvGrpSpPr>
          <p:nvPr/>
        </p:nvGrpSpPr>
        <p:grpSpPr bwMode="auto">
          <a:xfrm>
            <a:off x="4572000" y="1746250"/>
            <a:ext cx="4495800" cy="3892550"/>
            <a:chOff x="304800" y="3733800"/>
            <a:chExt cx="3573462" cy="2864492"/>
          </a:xfrm>
        </p:grpSpPr>
        <p:pic>
          <p:nvPicPr>
            <p:cNvPr id="54285" name="Picture 3" descr="C:\Users\Daniela\Documents\My Dropbox\YBCO\y_c_l_121009\Giunzioni-con AU\6W_41.t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3886200"/>
              <a:ext cx="3352800" cy="271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4278" name="Object 6"/>
            <p:cNvGraphicFramePr>
              <a:graphicFrameLocks noChangeAspect="1"/>
            </p:cNvGraphicFramePr>
            <p:nvPr/>
          </p:nvGraphicFramePr>
          <p:xfrm>
            <a:off x="304800" y="3733800"/>
            <a:ext cx="3573462" cy="2841625"/>
          </p:xfrm>
          <a:graphic>
            <a:graphicData uri="http://schemas.openxmlformats.org/presentationml/2006/ole">
              <p:oleObj spid="_x0000_s54278" name="Graph" r:id="rId5" imgW="3972960" imgH="3160800" progId="">
                <p:embed/>
              </p:oleObj>
            </a:graphicData>
          </a:graphic>
        </p:graphicFrame>
      </p:grp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34950" y="3228975"/>
          <a:ext cx="757238" cy="303213"/>
        </p:xfrm>
        <a:graphic>
          <a:graphicData uri="http://schemas.openxmlformats.org/presentationml/2006/ole">
            <p:oleObj spid="_x0000_s54274" name="Equation" r:id="rId6" imgW="444500" imgH="177800" progId="Equation.3">
              <p:embed/>
            </p:oleObj>
          </a:graphicData>
        </a:graphic>
      </p:graphicFrame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274763" y="3228975"/>
          <a:ext cx="2617787" cy="303213"/>
        </p:xfrm>
        <a:graphic>
          <a:graphicData uri="http://schemas.openxmlformats.org/presentationml/2006/ole">
            <p:oleObj spid="_x0000_s54275" name="Equation" r:id="rId7" imgW="1536700" imgH="177800" progId="Equation.3">
              <p:embed/>
            </p:oleObj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2362200" y="2439988"/>
          <a:ext cx="606425" cy="303212"/>
        </p:xfrm>
        <a:graphic>
          <a:graphicData uri="http://schemas.openxmlformats.org/presentationml/2006/ole">
            <p:oleObj spid="_x0000_s54276" name="Equation" r:id="rId8" imgW="355600" imgH="177800" progId="Equation.3">
              <p:embed/>
            </p:oleObj>
          </a:graphicData>
        </a:graphic>
      </p:graphicFrame>
      <p:sp>
        <p:nvSpPr>
          <p:cNvPr id="54282" name="Text Box 9"/>
          <p:cNvSpPr txBox="1">
            <a:spLocks noChangeArrowheads="1"/>
          </p:cNvSpPr>
          <p:nvPr/>
        </p:nvSpPr>
        <p:spPr bwMode="auto">
          <a:xfrm>
            <a:off x="914400" y="3128963"/>
            <a:ext cx="6858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latin typeface="Franklin Gothic Book" charset="0"/>
              </a:rPr>
              <a:t>or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sp>
        <p:nvSpPr>
          <p:cNvPr id="54283" name="Text Box 9"/>
          <p:cNvSpPr txBox="1">
            <a:spLocks noChangeArrowheads="1"/>
          </p:cNvSpPr>
          <p:nvPr/>
        </p:nvSpPr>
        <p:spPr bwMode="auto">
          <a:xfrm>
            <a:off x="3773488" y="3124200"/>
            <a:ext cx="11033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latin typeface="Franklin Gothic Book" charset="0"/>
              </a:rPr>
              <a:t>(LSAT)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234950" y="3276600"/>
          <a:ext cx="3971925" cy="3371850"/>
        </p:xfrm>
        <a:graphic>
          <a:graphicData uri="http://schemas.openxmlformats.org/presentationml/2006/ole">
            <p:oleObj spid="_x0000_s54277" name="Graph" r:id="rId9" imgW="3899520" imgH="3307680" progId="">
              <p:embed/>
            </p:oleObj>
          </a:graphicData>
        </a:graphic>
      </p:graphicFrame>
      <p:sp>
        <p:nvSpPr>
          <p:cNvPr id="54284" name="Text Box 65"/>
          <p:cNvSpPr txBox="1">
            <a:spLocks noChangeArrowheads="1"/>
          </p:cNvSpPr>
          <p:nvPr/>
        </p:nvSpPr>
        <p:spPr bwMode="auto">
          <a:xfrm>
            <a:off x="650875" y="6484938"/>
            <a:ext cx="355600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tIns="18000" rIns="18000" bIns="18000">
            <a:prstTxWarp prst="textNoShape">
              <a:avLst/>
            </a:prstTxWarp>
            <a:spAutoFit/>
          </a:bodyPr>
          <a:lstStyle/>
          <a:p>
            <a:r>
              <a:rPr lang="en-GB" sz="1200"/>
              <a:t>F.Lombardi et al.</a:t>
            </a:r>
            <a:r>
              <a:rPr lang="en-GB" sz="1200" i="1"/>
              <a:t> Phys. Rev. Lett.</a:t>
            </a:r>
            <a:r>
              <a:rPr lang="en-GB" sz="1200"/>
              <a:t> 89 207001 (2002)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1292225"/>
            <a:ext cx="19494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292225"/>
            <a:ext cx="28194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1625"/>
            <a:ext cx="38862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-1662907" y="1812132"/>
            <a:ext cx="347821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200" y="3579813"/>
            <a:ext cx="5256213" cy="15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200" y="73025"/>
            <a:ext cx="5256213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594100" y="1811338"/>
            <a:ext cx="3478213" cy="15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9" name="Picture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49225"/>
            <a:ext cx="4686300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 flipH="1">
            <a:off x="2362200" y="1292225"/>
            <a:ext cx="2286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Rectangle 18"/>
          <p:cNvSpPr/>
          <p:nvPr/>
        </p:nvSpPr>
        <p:spPr>
          <a:xfrm flipH="1">
            <a:off x="228600" y="1368425"/>
            <a:ext cx="2286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51212" name="Picture 29" descr="Cover_Art2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4875213"/>
            <a:ext cx="2741613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1100" y="5637213"/>
            <a:ext cx="40767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8025" y="5027613"/>
            <a:ext cx="28987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>
            <a:off x="76200" y="4951413"/>
            <a:ext cx="8991600" cy="158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8146257" y="5857081"/>
            <a:ext cx="1828800" cy="17463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-837406" y="5865019"/>
            <a:ext cx="1828800" cy="15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200" y="6780213"/>
            <a:ext cx="8991600" cy="158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9" name="TextBox 17"/>
          <p:cNvSpPr txBox="1">
            <a:spLocks noChangeArrowheads="1"/>
          </p:cNvSpPr>
          <p:nvPr/>
        </p:nvSpPr>
        <p:spPr bwMode="auto">
          <a:xfrm>
            <a:off x="311150" y="5027613"/>
            <a:ext cx="2355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rgbClr val="3366FF"/>
                </a:solidFill>
                <a:latin typeface="Franklin Gothic Book" charset="0"/>
              </a:rPr>
              <a:t>SFS JJs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30250"/>
            <a:ext cx="8305800" cy="643255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</p:pic>
      <p:grpSp>
        <p:nvGrpSpPr>
          <p:cNvPr id="2" name="Gruppo 262"/>
          <p:cNvGrpSpPr>
            <a:grpSpLocks/>
          </p:cNvGrpSpPr>
          <p:nvPr/>
        </p:nvGrpSpPr>
        <p:grpSpPr bwMode="auto">
          <a:xfrm>
            <a:off x="1970088" y="457200"/>
            <a:ext cx="6945312" cy="4505325"/>
            <a:chOff x="1970088" y="152400"/>
            <a:chExt cx="6945312" cy="4505326"/>
          </a:xfrm>
        </p:grpSpPr>
        <p:pic>
          <p:nvPicPr>
            <p:cNvPr id="20731" name="Object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0800" y="152400"/>
              <a:ext cx="3505200" cy="244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3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0088" y="2057400"/>
              <a:ext cx="2678112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33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67400" y="304800"/>
              <a:ext cx="3048000" cy="222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34" name="Line 6"/>
            <p:cNvSpPr>
              <a:spLocks noChangeShapeType="1"/>
            </p:cNvSpPr>
            <p:nvPr/>
          </p:nvSpPr>
          <p:spPr bwMode="auto">
            <a:xfrm flipH="1">
              <a:off x="3276599" y="4035426"/>
              <a:ext cx="3175" cy="622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35" name="Line 7"/>
            <p:cNvSpPr>
              <a:spLocks noChangeShapeType="1"/>
            </p:cNvSpPr>
            <p:nvPr/>
          </p:nvSpPr>
          <p:spPr bwMode="auto">
            <a:xfrm>
              <a:off x="4684713" y="2362200"/>
              <a:ext cx="649287" cy="431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36" name="Line 8"/>
            <p:cNvSpPr>
              <a:spLocks noChangeShapeType="1"/>
            </p:cNvSpPr>
            <p:nvPr/>
          </p:nvSpPr>
          <p:spPr bwMode="auto">
            <a:xfrm flipH="1">
              <a:off x="7315200" y="2124075"/>
              <a:ext cx="1143000" cy="1000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1" name="Rectangle 9"/>
          <p:cNvSpPr>
            <a:spLocks noChangeArrowheads="1"/>
          </p:cNvSpPr>
          <p:nvPr/>
        </p:nvSpPr>
        <p:spPr bwMode="auto">
          <a:xfrm>
            <a:off x="-152400" y="63500"/>
            <a:ext cx="94488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4400" dirty="0">
                <a:effectLst>
                  <a:glow>
                    <a:schemeClr val="bg1">
                      <a:lumMod val="95000"/>
                      <a:alpha val="75000"/>
                    </a:schemeClr>
                  </a:glow>
                </a:effectLst>
                <a:latin typeface="+mj-lt"/>
              </a:rPr>
              <a:t>Phase dynamics </a:t>
            </a:r>
            <a:r>
              <a:rPr lang="en-GB" sz="4400" dirty="0" err="1">
                <a:effectLst>
                  <a:glow>
                    <a:schemeClr val="bg1">
                      <a:lumMod val="95000"/>
                      <a:alpha val="75000"/>
                    </a:schemeClr>
                  </a:glow>
                </a:effectLst>
                <a:latin typeface="+mj-lt"/>
              </a:rPr>
              <a:t>vs</a:t>
            </a:r>
            <a:r>
              <a:rPr lang="en-GB" sz="4400" dirty="0">
                <a:effectLst>
                  <a:glow>
                    <a:schemeClr val="bg1">
                      <a:lumMod val="95000"/>
                      <a:alpha val="75000"/>
                    </a:schemeClr>
                  </a:glow>
                </a:effectLst>
                <a:latin typeface="+mj-lt"/>
              </a:rPr>
              <a:t> interface orientation </a:t>
            </a:r>
          </a:p>
        </p:txBody>
      </p:sp>
      <p:grpSp>
        <p:nvGrpSpPr>
          <p:cNvPr id="20485" name="Gruppo 410"/>
          <p:cNvGrpSpPr>
            <a:grpSpLocks/>
          </p:cNvGrpSpPr>
          <p:nvPr/>
        </p:nvGrpSpPr>
        <p:grpSpPr bwMode="auto">
          <a:xfrm>
            <a:off x="5105400" y="4572000"/>
            <a:ext cx="2438400" cy="1371600"/>
            <a:chOff x="4648200" y="4071938"/>
            <a:chExt cx="2743200" cy="1490662"/>
          </a:xfrm>
        </p:grpSpPr>
        <p:sp>
          <p:nvSpPr>
            <p:cNvPr id="20486" name="Rectangle 5" descr="Diagonali scure verso il basso"/>
            <p:cNvSpPr>
              <a:spLocks noChangeAspect="1" noChangeArrowheads="1"/>
            </p:cNvSpPr>
            <p:nvPr/>
          </p:nvSpPr>
          <p:spPr bwMode="auto">
            <a:xfrm>
              <a:off x="5252944" y="5510783"/>
              <a:ext cx="1496106" cy="51817"/>
            </a:xfrm>
            <a:prstGeom prst="rect">
              <a:avLst/>
            </a:prstGeom>
            <a:pattFill prst="dkDnDiag">
              <a:fgClr>
                <a:schemeClr val="bg2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87" name="AutoShape 6"/>
            <p:cNvSpPr>
              <a:spLocks noChangeArrowheads="1"/>
            </p:cNvSpPr>
            <p:nvPr/>
          </p:nvSpPr>
          <p:spPr bwMode="auto">
            <a:xfrm>
              <a:off x="5917654" y="4653028"/>
              <a:ext cx="1455451" cy="550555"/>
            </a:xfrm>
            <a:prstGeom prst="parallelogram">
              <a:avLst>
                <a:gd name="adj" fmla="val 18150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88" name="Line 7"/>
            <p:cNvSpPr>
              <a:spLocks noChangeShapeType="1"/>
            </p:cNvSpPr>
            <p:nvPr/>
          </p:nvSpPr>
          <p:spPr bwMode="auto">
            <a:xfrm flipV="1">
              <a:off x="6911670" y="4606763"/>
              <a:ext cx="253078" cy="1184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89" name="AutoShape 8"/>
            <p:cNvSpPr>
              <a:spLocks noChangeArrowheads="1"/>
            </p:cNvSpPr>
            <p:nvPr/>
          </p:nvSpPr>
          <p:spPr bwMode="auto">
            <a:xfrm>
              <a:off x="5912572" y="4528112"/>
              <a:ext cx="1456467" cy="551480"/>
            </a:xfrm>
            <a:prstGeom prst="parallelogram">
              <a:avLst>
                <a:gd name="adj" fmla="val 18133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0" name="AutoShape 9"/>
            <p:cNvSpPr>
              <a:spLocks noChangeArrowheads="1"/>
            </p:cNvSpPr>
            <p:nvPr/>
          </p:nvSpPr>
          <p:spPr bwMode="auto">
            <a:xfrm>
              <a:off x="5929851" y="4376362"/>
              <a:ext cx="1443255" cy="603297"/>
            </a:xfrm>
            <a:prstGeom prst="parallelogram">
              <a:avLst>
                <a:gd name="adj" fmla="val 17831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1" name="AutoShape 10"/>
            <p:cNvSpPr>
              <a:spLocks noChangeArrowheads="1"/>
            </p:cNvSpPr>
            <p:nvPr/>
          </p:nvSpPr>
          <p:spPr bwMode="auto">
            <a:xfrm>
              <a:off x="5909523" y="4236642"/>
              <a:ext cx="1472729" cy="620878"/>
            </a:xfrm>
            <a:prstGeom prst="parallelogram">
              <a:avLst>
                <a:gd name="adj" fmla="val 18196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2" name="AutoShape 11"/>
            <p:cNvSpPr>
              <a:spLocks noChangeArrowheads="1"/>
            </p:cNvSpPr>
            <p:nvPr/>
          </p:nvSpPr>
          <p:spPr bwMode="auto">
            <a:xfrm>
              <a:off x="5127930" y="4079340"/>
              <a:ext cx="2263470" cy="666218"/>
            </a:xfrm>
            <a:prstGeom prst="parallelogram">
              <a:avLst>
                <a:gd name="adj" fmla="val 18309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3" name="Line 12"/>
            <p:cNvSpPr>
              <a:spLocks noChangeShapeType="1"/>
            </p:cNvSpPr>
            <p:nvPr/>
          </p:nvSpPr>
          <p:spPr bwMode="auto">
            <a:xfrm flipH="1">
              <a:off x="5799755" y="4501278"/>
              <a:ext cx="151948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4" name="Line 13"/>
            <p:cNvSpPr>
              <a:spLocks noChangeShapeType="1"/>
            </p:cNvSpPr>
            <p:nvPr/>
          </p:nvSpPr>
          <p:spPr bwMode="auto">
            <a:xfrm flipH="1">
              <a:off x="5775361" y="4612315"/>
              <a:ext cx="1517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5820082" y="4384690"/>
              <a:ext cx="15184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6" name="Line 15"/>
            <p:cNvSpPr>
              <a:spLocks noChangeShapeType="1"/>
            </p:cNvSpPr>
            <p:nvPr/>
          </p:nvSpPr>
          <p:spPr bwMode="auto">
            <a:xfrm flipH="1">
              <a:off x="5850573" y="4278280"/>
              <a:ext cx="15072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H="1" flipV="1">
              <a:off x="5859721" y="4179273"/>
              <a:ext cx="1507286" cy="7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8" name="Line 17"/>
            <p:cNvSpPr>
              <a:spLocks noChangeShapeType="1"/>
            </p:cNvSpPr>
            <p:nvPr/>
          </p:nvSpPr>
          <p:spPr bwMode="auto">
            <a:xfrm flipH="1">
              <a:off x="7162715" y="4079340"/>
              <a:ext cx="126031" cy="641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499" name="Line 18"/>
            <p:cNvSpPr>
              <a:spLocks noChangeShapeType="1"/>
            </p:cNvSpPr>
            <p:nvPr/>
          </p:nvSpPr>
          <p:spPr bwMode="auto">
            <a:xfrm flipH="1">
              <a:off x="7042783" y="4071938"/>
              <a:ext cx="131113" cy="648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6928949" y="4079340"/>
              <a:ext cx="132129" cy="652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1" name="Line 20"/>
            <p:cNvSpPr>
              <a:spLocks noChangeShapeType="1"/>
            </p:cNvSpPr>
            <p:nvPr/>
          </p:nvSpPr>
          <p:spPr bwMode="auto">
            <a:xfrm flipH="1">
              <a:off x="6819180" y="4071938"/>
              <a:ext cx="126031" cy="645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H="1">
              <a:off x="6684002" y="4071938"/>
              <a:ext cx="137211" cy="653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 flipH="1">
              <a:off x="6568135" y="4076565"/>
              <a:ext cx="134162" cy="648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 flipH="1">
              <a:off x="6458366" y="4071938"/>
              <a:ext cx="127047" cy="6384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 flipH="1">
              <a:off x="6322172" y="4071938"/>
              <a:ext cx="140260" cy="6578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6" name="AutoShape 25"/>
            <p:cNvSpPr>
              <a:spLocks noChangeArrowheads="1"/>
            </p:cNvSpPr>
            <p:nvPr/>
          </p:nvSpPr>
          <p:spPr bwMode="auto">
            <a:xfrm>
              <a:off x="5115733" y="4117278"/>
              <a:ext cx="1272503" cy="1004878"/>
            </a:xfrm>
            <a:prstGeom prst="parallelogram">
              <a:avLst>
                <a:gd name="adj" fmla="val 19499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 flipH="1">
              <a:off x="6012177" y="4118203"/>
              <a:ext cx="240881" cy="973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8" name="Line 27"/>
            <p:cNvSpPr>
              <a:spLocks noChangeShapeType="1"/>
            </p:cNvSpPr>
            <p:nvPr/>
          </p:nvSpPr>
          <p:spPr bwMode="auto">
            <a:xfrm flipH="1">
              <a:off x="5643233" y="4318994"/>
              <a:ext cx="168718" cy="798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09" name="Line 28"/>
            <p:cNvSpPr>
              <a:spLocks noChangeShapeType="1"/>
            </p:cNvSpPr>
            <p:nvPr/>
          </p:nvSpPr>
          <p:spPr bwMode="auto">
            <a:xfrm flipH="1">
              <a:off x="5738772" y="4219986"/>
              <a:ext cx="6189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0" name="Line 29"/>
            <p:cNvSpPr>
              <a:spLocks noChangeShapeType="1"/>
            </p:cNvSpPr>
            <p:nvPr/>
          </p:nvSpPr>
          <p:spPr bwMode="auto">
            <a:xfrm flipH="1">
              <a:off x="5710313" y="4331023"/>
              <a:ext cx="6220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1" name="Line 30"/>
            <p:cNvSpPr>
              <a:spLocks noChangeShapeType="1"/>
            </p:cNvSpPr>
            <p:nvPr/>
          </p:nvSpPr>
          <p:spPr bwMode="auto">
            <a:xfrm flipH="1">
              <a:off x="5694051" y="4442059"/>
              <a:ext cx="6179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2" name="Line 31"/>
            <p:cNvSpPr>
              <a:spLocks noChangeShapeType="1"/>
            </p:cNvSpPr>
            <p:nvPr/>
          </p:nvSpPr>
          <p:spPr bwMode="auto">
            <a:xfrm flipH="1">
              <a:off x="5667626" y="4559572"/>
              <a:ext cx="6189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3" name="Line 32"/>
            <p:cNvSpPr>
              <a:spLocks noChangeShapeType="1"/>
            </p:cNvSpPr>
            <p:nvPr/>
          </p:nvSpPr>
          <p:spPr bwMode="auto">
            <a:xfrm flipH="1">
              <a:off x="5637134" y="4674310"/>
              <a:ext cx="6179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4" name="Line 33"/>
            <p:cNvSpPr>
              <a:spLocks noChangeShapeType="1"/>
            </p:cNvSpPr>
            <p:nvPr/>
          </p:nvSpPr>
          <p:spPr bwMode="auto">
            <a:xfrm flipH="1">
              <a:off x="5612741" y="4793674"/>
              <a:ext cx="6179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5" name="Line 34"/>
            <p:cNvSpPr>
              <a:spLocks noChangeShapeType="1"/>
            </p:cNvSpPr>
            <p:nvPr/>
          </p:nvSpPr>
          <p:spPr bwMode="auto">
            <a:xfrm flipH="1">
              <a:off x="5574119" y="4910262"/>
              <a:ext cx="6179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6" name="Line 35"/>
            <p:cNvSpPr>
              <a:spLocks noChangeShapeType="1"/>
            </p:cNvSpPr>
            <p:nvPr/>
          </p:nvSpPr>
          <p:spPr bwMode="auto">
            <a:xfrm flipH="1">
              <a:off x="5551759" y="5012045"/>
              <a:ext cx="6189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7" name="AutoShape 36"/>
            <p:cNvSpPr>
              <a:spLocks noChangeArrowheads="1"/>
            </p:cNvSpPr>
            <p:nvPr/>
          </p:nvSpPr>
          <p:spPr bwMode="auto">
            <a:xfrm>
              <a:off x="5038489" y="4168169"/>
              <a:ext cx="1203390" cy="1007654"/>
            </a:xfrm>
            <a:prstGeom prst="parallelogram">
              <a:avLst>
                <a:gd name="adj" fmla="val 22591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8" name="Line 37"/>
            <p:cNvSpPr>
              <a:spLocks noChangeShapeType="1"/>
            </p:cNvSpPr>
            <p:nvPr/>
          </p:nvSpPr>
          <p:spPr bwMode="auto">
            <a:xfrm flipH="1">
              <a:off x="5884114" y="4170020"/>
              <a:ext cx="228685" cy="9743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19" name="Line 38"/>
            <p:cNvSpPr>
              <a:spLocks noChangeShapeType="1"/>
            </p:cNvSpPr>
            <p:nvPr/>
          </p:nvSpPr>
          <p:spPr bwMode="auto">
            <a:xfrm flipH="1">
              <a:off x="5621889" y="4271803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0" name="Line 39"/>
            <p:cNvSpPr>
              <a:spLocks noChangeShapeType="1"/>
            </p:cNvSpPr>
            <p:nvPr/>
          </p:nvSpPr>
          <p:spPr bwMode="auto">
            <a:xfrm flipH="1">
              <a:off x="5596479" y="4382840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1" name="Line 40"/>
            <p:cNvSpPr>
              <a:spLocks noChangeShapeType="1"/>
            </p:cNvSpPr>
            <p:nvPr/>
          </p:nvSpPr>
          <p:spPr bwMode="auto">
            <a:xfrm flipH="1">
              <a:off x="5578184" y="4492951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2" name="Line 41"/>
            <p:cNvSpPr>
              <a:spLocks noChangeShapeType="1"/>
            </p:cNvSpPr>
            <p:nvPr/>
          </p:nvSpPr>
          <p:spPr bwMode="auto">
            <a:xfrm flipH="1">
              <a:off x="5552775" y="4611389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3" name="Line 42"/>
            <p:cNvSpPr>
              <a:spLocks noChangeShapeType="1"/>
            </p:cNvSpPr>
            <p:nvPr/>
          </p:nvSpPr>
          <p:spPr bwMode="auto">
            <a:xfrm flipH="1">
              <a:off x="5523300" y="4727052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4" name="Line 43"/>
            <p:cNvSpPr>
              <a:spLocks noChangeShapeType="1"/>
            </p:cNvSpPr>
            <p:nvPr/>
          </p:nvSpPr>
          <p:spPr bwMode="auto">
            <a:xfrm flipH="1">
              <a:off x="5499923" y="4843640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5" name="Line 44"/>
            <p:cNvSpPr>
              <a:spLocks noChangeShapeType="1"/>
            </p:cNvSpPr>
            <p:nvPr/>
          </p:nvSpPr>
          <p:spPr bwMode="auto">
            <a:xfrm flipH="1">
              <a:off x="5462318" y="4963004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6" name="Line 45"/>
            <p:cNvSpPr>
              <a:spLocks noChangeShapeType="1"/>
            </p:cNvSpPr>
            <p:nvPr/>
          </p:nvSpPr>
          <p:spPr bwMode="auto">
            <a:xfrm flipH="1">
              <a:off x="5441990" y="5062937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7" name="AutoShape 46"/>
            <p:cNvSpPr>
              <a:spLocks noChangeArrowheads="1"/>
            </p:cNvSpPr>
            <p:nvPr/>
          </p:nvSpPr>
          <p:spPr bwMode="auto">
            <a:xfrm>
              <a:off x="4989702" y="4220912"/>
              <a:ext cx="1110899" cy="1006729"/>
            </a:xfrm>
            <a:prstGeom prst="parallelogram">
              <a:avLst>
                <a:gd name="adj" fmla="val 21073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8" name="Line 47"/>
            <p:cNvSpPr>
              <a:spLocks noChangeShapeType="1"/>
            </p:cNvSpPr>
            <p:nvPr/>
          </p:nvSpPr>
          <p:spPr bwMode="auto">
            <a:xfrm flipH="1">
              <a:off x="5739788" y="4222762"/>
              <a:ext cx="229701" cy="9724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29" name="Line 48"/>
            <p:cNvSpPr>
              <a:spLocks noChangeShapeType="1"/>
            </p:cNvSpPr>
            <p:nvPr/>
          </p:nvSpPr>
          <p:spPr bwMode="auto">
            <a:xfrm flipH="1">
              <a:off x="5477563" y="4322695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0" name="Line 49"/>
            <p:cNvSpPr>
              <a:spLocks noChangeShapeType="1"/>
            </p:cNvSpPr>
            <p:nvPr/>
          </p:nvSpPr>
          <p:spPr bwMode="auto">
            <a:xfrm flipH="1">
              <a:off x="5453170" y="4434657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1" name="Line 50"/>
            <p:cNvSpPr>
              <a:spLocks noChangeShapeType="1"/>
            </p:cNvSpPr>
            <p:nvPr/>
          </p:nvSpPr>
          <p:spPr bwMode="auto">
            <a:xfrm flipH="1">
              <a:off x="5433859" y="4544767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2" name="Line 51"/>
            <p:cNvSpPr>
              <a:spLocks noChangeShapeType="1"/>
            </p:cNvSpPr>
            <p:nvPr/>
          </p:nvSpPr>
          <p:spPr bwMode="auto">
            <a:xfrm flipH="1">
              <a:off x="5409466" y="4661356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3" name="Line 52"/>
            <p:cNvSpPr>
              <a:spLocks noChangeShapeType="1"/>
            </p:cNvSpPr>
            <p:nvPr/>
          </p:nvSpPr>
          <p:spPr bwMode="auto">
            <a:xfrm flipH="1">
              <a:off x="5379991" y="4778869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4" name="Line 53"/>
            <p:cNvSpPr>
              <a:spLocks noChangeShapeType="1"/>
            </p:cNvSpPr>
            <p:nvPr/>
          </p:nvSpPr>
          <p:spPr bwMode="auto">
            <a:xfrm flipH="1">
              <a:off x="5355598" y="4897308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5" name="Line 54"/>
            <p:cNvSpPr>
              <a:spLocks noChangeShapeType="1"/>
            </p:cNvSpPr>
            <p:nvPr/>
          </p:nvSpPr>
          <p:spPr bwMode="auto">
            <a:xfrm flipH="1">
              <a:off x="5320025" y="5013896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6" name="Line 55"/>
            <p:cNvSpPr>
              <a:spLocks noChangeShapeType="1"/>
            </p:cNvSpPr>
            <p:nvPr/>
          </p:nvSpPr>
          <p:spPr bwMode="auto">
            <a:xfrm flipH="1">
              <a:off x="5298681" y="5116604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grpSp>
          <p:nvGrpSpPr>
            <p:cNvPr id="20537" name="Group 56"/>
            <p:cNvGrpSpPr>
              <a:grpSpLocks noChangeAspect="1"/>
            </p:cNvGrpSpPr>
            <p:nvPr/>
          </p:nvGrpSpPr>
          <p:grpSpPr bwMode="auto">
            <a:xfrm rot="21529691" flipH="1">
              <a:off x="4960232" y="4578076"/>
              <a:ext cx="463467" cy="542227"/>
              <a:chOff x="1148" y="841"/>
              <a:chExt cx="321" cy="354"/>
            </a:xfrm>
          </p:grpSpPr>
          <p:sp>
            <p:nvSpPr>
              <p:cNvPr id="20727" name="Oval 57"/>
              <p:cNvSpPr>
                <a:spLocks noChangeAspect="1" noChangeArrowheads="1"/>
              </p:cNvSpPr>
              <p:nvPr/>
            </p:nvSpPr>
            <p:spPr bwMode="auto">
              <a:xfrm>
                <a:off x="1148" y="1001"/>
                <a:ext cx="158" cy="3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8" name="Oval 58"/>
              <p:cNvSpPr>
                <a:spLocks noChangeAspect="1" noChangeArrowheads="1"/>
              </p:cNvSpPr>
              <p:nvPr/>
            </p:nvSpPr>
            <p:spPr bwMode="auto">
              <a:xfrm rot="4560000">
                <a:off x="1244" y="1093"/>
                <a:ext cx="176" cy="28"/>
              </a:xfrm>
              <a:prstGeom prst="ellipse">
                <a:avLst/>
              </a:prstGeom>
              <a:solidFill>
                <a:srgbClr val="00008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9" name="Oval 59"/>
              <p:cNvSpPr>
                <a:spLocks noChangeAspect="1" noChangeArrowheads="1"/>
              </p:cNvSpPr>
              <p:nvPr/>
            </p:nvSpPr>
            <p:spPr bwMode="auto">
              <a:xfrm>
                <a:off x="1311" y="998"/>
                <a:ext cx="158" cy="3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30" name="Oval 60"/>
              <p:cNvSpPr>
                <a:spLocks noChangeAspect="1" noChangeArrowheads="1"/>
              </p:cNvSpPr>
              <p:nvPr/>
            </p:nvSpPr>
            <p:spPr bwMode="auto">
              <a:xfrm rot="4560000">
                <a:off x="1203" y="915"/>
                <a:ext cx="176" cy="27"/>
              </a:xfrm>
              <a:prstGeom prst="ellipse">
                <a:avLst/>
              </a:prstGeom>
              <a:solidFill>
                <a:srgbClr val="00008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0538" name="Line 61"/>
            <p:cNvSpPr>
              <a:spLocks noChangeShapeType="1"/>
            </p:cNvSpPr>
            <p:nvPr/>
          </p:nvSpPr>
          <p:spPr bwMode="auto">
            <a:xfrm flipH="1">
              <a:off x="6258140" y="4727977"/>
              <a:ext cx="140260" cy="18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39" name="AutoShape 62"/>
            <p:cNvSpPr>
              <a:spLocks noChangeArrowheads="1"/>
            </p:cNvSpPr>
            <p:nvPr/>
          </p:nvSpPr>
          <p:spPr bwMode="auto">
            <a:xfrm>
              <a:off x="4939900" y="4272729"/>
              <a:ext cx="1016376" cy="1005804"/>
            </a:xfrm>
            <a:prstGeom prst="parallelogram">
              <a:avLst>
                <a:gd name="adj" fmla="val 2250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0" name="Line 63"/>
            <p:cNvSpPr>
              <a:spLocks noChangeShapeType="1"/>
            </p:cNvSpPr>
            <p:nvPr/>
          </p:nvSpPr>
          <p:spPr bwMode="auto">
            <a:xfrm flipH="1">
              <a:off x="5597496" y="4272729"/>
              <a:ext cx="228685" cy="9743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1" name="Line 64"/>
            <p:cNvSpPr>
              <a:spLocks noChangeShapeType="1"/>
            </p:cNvSpPr>
            <p:nvPr/>
          </p:nvSpPr>
          <p:spPr bwMode="auto">
            <a:xfrm flipH="1">
              <a:off x="5333238" y="4374512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2" name="Line 65"/>
            <p:cNvSpPr>
              <a:spLocks noChangeShapeType="1"/>
            </p:cNvSpPr>
            <p:nvPr/>
          </p:nvSpPr>
          <p:spPr bwMode="auto">
            <a:xfrm flipH="1">
              <a:off x="5308845" y="4485548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3" name="Line 66"/>
            <p:cNvSpPr>
              <a:spLocks noChangeShapeType="1"/>
            </p:cNvSpPr>
            <p:nvPr/>
          </p:nvSpPr>
          <p:spPr bwMode="auto">
            <a:xfrm flipH="1">
              <a:off x="5289534" y="4596584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4" name="Line 67"/>
            <p:cNvSpPr>
              <a:spLocks noChangeShapeType="1"/>
            </p:cNvSpPr>
            <p:nvPr/>
          </p:nvSpPr>
          <p:spPr bwMode="auto">
            <a:xfrm flipH="1">
              <a:off x="5266157" y="4713172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5" name="Line 68"/>
            <p:cNvSpPr>
              <a:spLocks noChangeShapeType="1"/>
            </p:cNvSpPr>
            <p:nvPr/>
          </p:nvSpPr>
          <p:spPr bwMode="auto">
            <a:xfrm flipH="1">
              <a:off x="5235666" y="4828835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6" name="Line 69"/>
            <p:cNvSpPr>
              <a:spLocks noChangeShapeType="1"/>
            </p:cNvSpPr>
            <p:nvPr/>
          </p:nvSpPr>
          <p:spPr bwMode="auto">
            <a:xfrm flipH="1">
              <a:off x="5212289" y="4947274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7" name="Line 70"/>
            <p:cNvSpPr>
              <a:spLocks noChangeShapeType="1"/>
            </p:cNvSpPr>
            <p:nvPr/>
          </p:nvSpPr>
          <p:spPr bwMode="auto">
            <a:xfrm flipH="1">
              <a:off x="5175699" y="5064787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8" name="Line 71"/>
            <p:cNvSpPr>
              <a:spLocks noChangeShapeType="1"/>
            </p:cNvSpPr>
            <p:nvPr/>
          </p:nvSpPr>
          <p:spPr bwMode="auto">
            <a:xfrm flipH="1">
              <a:off x="5155372" y="5166571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49" name="AutoShape 72"/>
            <p:cNvSpPr>
              <a:spLocks noChangeArrowheads="1"/>
            </p:cNvSpPr>
            <p:nvPr/>
          </p:nvSpPr>
          <p:spPr bwMode="auto">
            <a:xfrm>
              <a:off x="4860623" y="4328247"/>
              <a:ext cx="950312" cy="1006729"/>
            </a:xfrm>
            <a:prstGeom prst="parallelogram">
              <a:avLst>
                <a:gd name="adj" fmla="val 24514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0" name="Line 73"/>
            <p:cNvSpPr>
              <a:spLocks noChangeShapeType="1"/>
            </p:cNvSpPr>
            <p:nvPr/>
          </p:nvSpPr>
          <p:spPr bwMode="auto">
            <a:xfrm flipH="1">
              <a:off x="5450121" y="4331023"/>
              <a:ext cx="229701" cy="975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1" name="Line 74"/>
            <p:cNvSpPr>
              <a:spLocks noChangeShapeType="1"/>
            </p:cNvSpPr>
            <p:nvPr/>
          </p:nvSpPr>
          <p:spPr bwMode="auto">
            <a:xfrm flipH="1">
              <a:off x="5161470" y="4544767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2" name="Line 75"/>
            <p:cNvSpPr>
              <a:spLocks noChangeShapeType="1"/>
            </p:cNvSpPr>
            <p:nvPr/>
          </p:nvSpPr>
          <p:spPr bwMode="auto">
            <a:xfrm flipH="1">
              <a:off x="5143175" y="4655804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3" name="Line 76"/>
            <p:cNvSpPr>
              <a:spLocks noChangeShapeType="1"/>
            </p:cNvSpPr>
            <p:nvPr/>
          </p:nvSpPr>
          <p:spPr bwMode="auto">
            <a:xfrm flipH="1">
              <a:off x="5119799" y="4772392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4" name="Line 77"/>
            <p:cNvSpPr>
              <a:spLocks noChangeShapeType="1"/>
            </p:cNvSpPr>
            <p:nvPr/>
          </p:nvSpPr>
          <p:spPr bwMode="auto">
            <a:xfrm flipH="1">
              <a:off x="5090324" y="4890831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5" name="Line 78"/>
            <p:cNvSpPr>
              <a:spLocks noChangeShapeType="1"/>
            </p:cNvSpPr>
            <p:nvPr/>
          </p:nvSpPr>
          <p:spPr bwMode="auto">
            <a:xfrm flipH="1">
              <a:off x="5065931" y="5007419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6" name="Line 79"/>
            <p:cNvSpPr>
              <a:spLocks noChangeShapeType="1"/>
            </p:cNvSpPr>
            <p:nvPr/>
          </p:nvSpPr>
          <p:spPr bwMode="auto">
            <a:xfrm flipH="1">
              <a:off x="5030358" y="5124007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7" name="Line 80"/>
            <p:cNvSpPr>
              <a:spLocks noChangeShapeType="1"/>
            </p:cNvSpPr>
            <p:nvPr/>
          </p:nvSpPr>
          <p:spPr bwMode="auto">
            <a:xfrm flipH="1">
              <a:off x="5007997" y="5226715"/>
              <a:ext cx="5945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8" name="AutoShape 81"/>
            <p:cNvSpPr>
              <a:spLocks noChangeArrowheads="1"/>
            </p:cNvSpPr>
            <p:nvPr/>
          </p:nvSpPr>
          <p:spPr bwMode="auto">
            <a:xfrm>
              <a:off x="4819968" y="4389317"/>
              <a:ext cx="862904" cy="1005804"/>
            </a:xfrm>
            <a:prstGeom prst="parallelogram">
              <a:avLst>
                <a:gd name="adj" fmla="val 24819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59" name="Line 82"/>
            <p:cNvSpPr>
              <a:spLocks noChangeShapeType="1"/>
            </p:cNvSpPr>
            <p:nvPr/>
          </p:nvSpPr>
          <p:spPr bwMode="auto">
            <a:xfrm flipH="1">
              <a:off x="5323074" y="4396719"/>
              <a:ext cx="228685" cy="973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0" name="Line 83"/>
            <p:cNvSpPr>
              <a:spLocks noChangeShapeType="1"/>
            </p:cNvSpPr>
            <p:nvPr/>
          </p:nvSpPr>
          <p:spPr bwMode="auto">
            <a:xfrm flipH="1">
              <a:off x="5059832" y="4498502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1" name="Line 84"/>
            <p:cNvSpPr>
              <a:spLocks noChangeShapeType="1"/>
            </p:cNvSpPr>
            <p:nvPr/>
          </p:nvSpPr>
          <p:spPr bwMode="auto">
            <a:xfrm flipH="1">
              <a:off x="5034423" y="4609539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2" name="Line 85"/>
            <p:cNvSpPr>
              <a:spLocks noChangeShapeType="1"/>
            </p:cNvSpPr>
            <p:nvPr/>
          </p:nvSpPr>
          <p:spPr bwMode="auto">
            <a:xfrm flipH="1">
              <a:off x="5016128" y="4720575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3" name="Line 86"/>
            <p:cNvSpPr>
              <a:spLocks noChangeShapeType="1"/>
            </p:cNvSpPr>
            <p:nvPr/>
          </p:nvSpPr>
          <p:spPr bwMode="auto">
            <a:xfrm flipH="1">
              <a:off x="4990719" y="4837163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4" name="Line 87"/>
            <p:cNvSpPr>
              <a:spLocks noChangeShapeType="1"/>
            </p:cNvSpPr>
            <p:nvPr/>
          </p:nvSpPr>
          <p:spPr bwMode="auto">
            <a:xfrm flipH="1">
              <a:off x="4962260" y="4953751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5" name="Line 88"/>
            <p:cNvSpPr>
              <a:spLocks noChangeShapeType="1"/>
            </p:cNvSpPr>
            <p:nvPr/>
          </p:nvSpPr>
          <p:spPr bwMode="auto">
            <a:xfrm flipH="1">
              <a:off x="4937867" y="5070339"/>
              <a:ext cx="5935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6" name="Line 89"/>
            <p:cNvSpPr>
              <a:spLocks noChangeShapeType="1"/>
            </p:cNvSpPr>
            <p:nvPr/>
          </p:nvSpPr>
          <p:spPr bwMode="auto">
            <a:xfrm flipH="1">
              <a:off x="4902294" y="5188778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7" name="Line 90"/>
            <p:cNvSpPr>
              <a:spLocks noChangeShapeType="1"/>
            </p:cNvSpPr>
            <p:nvPr/>
          </p:nvSpPr>
          <p:spPr bwMode="auto">
            <a:xfrm flipH="1">
              <a:off x="4880950" y="5291486"/>
              <a:ext cx="5925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8" name="AutoShape 91"/>
            <p:cNvSpPr>
              <a:spLocks noChangeArrowheads="1"/>
            </p:cNvSpPr>
            <p:nvPr/>
          </p:nvSpPr>
          <p:spPr bwMode="auto">
            <a:xfrm>
              <a:off x="4763051" y="4442059"/>
              <a:ext cx="847658" cy="1004878"/>
            </a:xfrm>
            <a:prstGeom prst="parallelogram">
              <a:avLst>
                <a:gd name="adj" fmla="val 25736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69" name="Line 92"/>
            <p:cNvSpPr>
              <a:spLocks noChangeShapeType="1"/>
            </p:cNvSpPr>
            <p:nvPr/>
          </p:nvSpPr>
          <p:spPr bwMode="auto">
            <a:xfrm flipH="1">
              <a:off x="5221436" y="4444835"/>
              <a:ext cx="245963" cy="975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0" name="Line 93"/>
            <p:cNvSpPr>
              <a:spLocks noChangeShapeType="1"/>
            </p:cNvSpPr>
            <p:nvPr/>
          </p:nvSpPr>
          <p:spPr bwMode="auto">
            <a:xfrm flipH="1">
              <a:off x="5087275" y="4444835"/>
              <a:ext cx="247996" cy="9863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1" name="Line 94"/>
            <p:cNvSpPr>
              <a:spLocks noChangeShapeType="1"/>
            </p:cNvSpPr>
            <p:nvPr/>
          </p:nvSpPr>
          <p:spPr bwMode="auto">
            <a:xfrm flipH="1">
              <a:off x="4961244" y="4449461"/>
              <a:ext cx="245963" cy="989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2" name="Line 95"/>
            <p:cNvSpPr>
              <a:spLocks noChangeShapeType="1"/>
            </p:cNvSpPr>
            <p:nvPr/>
          </p:nvSpPr>
          <p:spPr bwMode="auto">
            <a:xfrm flipH="1">
              <a:off x="4843344" y="4453163"/>
              <a:ext cx="239865" cy="9928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3" name="Line 96"/>
            <p:cNvSpPr>
              <a:spLocks noChangeShapeType="1"/>
            </p:cNvSpPr>
            <p:nvPr/>
          </p:nvSpPr>
          <p:spPr bwMode="auto">
            <a:xfrm flipH="1">
              <a:off x="4939900" y="4547543"/>
              <a:ext cx="635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4" name="Line 97"/>
            <p:cNvSpPr>
              <a:spLocks noChangeShapeType="1"/>
            </p:cNvSpPr>
            <p:nvPr/>
          </p:nvSpPr>
          <p:spPr bwMode="auto">
            <a:xfrm flipH="1">
              <a:off x="4914491" y="4658580"/>
              <a:ext cx="6332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5" name="Line 98"/>
            <p:cNvSpPr>
              <a:spLocks noChangeShapeType="1"/>
            </p:cNvSpPr>
            <p:nvPr/>
          </p:nvSpPr>
          <p:spPr bwMode="auto">
            <a:xfrm flipH="1">
              <a:off x="4894163" y="4768691"/>
              <a:ext cx="634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6" name="Line 99"/>
            <p:cNvSpPr>
              <a:spLocks noChangeShapeType="1"/>
            </p:cNvSpPr>
            <p:nvPr/>
          </p:nvSpPr>
          <p:spPr bwMode="auto">
            <a:xfrm flipH="1">
              <a:off x="4867737" y="4887129"/>
              <a:ext cx="634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7" name="Line 100"/>
            <p:cNvSpPr>
              <a:spLocks noChangeShapeType="1"/>
            </p:cNvSpPr>
            <p:nvPr/>
          </p:nvSpPr>
          <p:spPr bwMode="auto">
            <a:xfrm flipH="1">
              <a:off x="4836230" y="5003717"/>
              <a:ext cx="635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8" name="Line 101"/>
            <p:cNvSpPr>
              <a:spLocks noChangeShapeType="1"/>
            </p:cNvSpPr>
            <p:nvPr/>
          </p:nvSpPr>
          <p:spPr bwMode="auto">
            <a:xfrm flipH="1">
              <a:off x="4810820" y="5122156"/>
              <a:ext cx="634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79" name="Line 102"/>
            <p:cNvSpPr>
              <a:spLocks noChangeShapeType="1"/>
            </p:cNvSpPr>
            <p:nvPr/>
          </p:nvSpPr>
          <p:spPr bwMode="auto">
            <a:xfrm flipH="1">
              <a:off x="4772198" y="5239669"/>
              <a:ext cx="634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80" name="Line 103"/>
            <p:cNvSpPr>
              <a:spLocks noChangeShapeType="1"/>
            </p:cNvSpPr>
            <p:nvPr/>
          </p:nvSpPr>
          <p:spPr bwMode="auto">
            <a:xfrm flipH="1">
              <a:off x="4748821" y="5340527"/>
              <a:ext cx="634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grpSp>
          <p:nvGrpSpPr>
            <p:cNvPr id="20581" name="Group 104"/>
            <p:cNvGrpSpPr>
              <a:grpSpLocks/>
            </p:cNvGrpSpPr>
            <p:nvPr/>
          </p:nvGrpSpPr>
          <p:grpSpPr bwMode="auto">
            <a:xfrm flipH="1">
              <a:off x="4689871" y="4492951"/>
              <a:ext cx="853756" cy="1004878"/>
              <a:chOff x="3492" y="1169"/>
              <a:chExt cx="1472" cy="1701"/>
            </a:xfrm>
          </p:grpSpPr>
          <p:sp>
            <p:nvSpPr>
              <p:cNvPr id="20714" name="AutoShape 105"/>
              <p:cNvSpPr>
                <a:spLocks noChangeArrowheads="1"/>
              </p:cNvSpPr>
              <p:nvPr/>
            </p:nvSpPr>
            <p:spPr bwMode="auto">
              <a:xfrm flipH="1">
                <a:off x="3492" y="1169"/>
                <a:ext cx="1472" cy="1701"/>
              </a:xfrm>
              <a:prstGeom prst="parallelogram">
                <a:avLst>
                  <a:gd name="adj" fmla="val 26944"/>
                </a:avLst>
              </a:prstGeom>
              <a:solidFill>
                <a:srgbClr val="EAEAEA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5" name="Line 106"/>
              <p:cNvSpPr>
                <a:spLocks noChangeShapeType="1"/>
              </p:cNvSpPr>
              <p:nvPr/>
            </p:nvSpPr>
            <p:spPr bwMode="auto">
              <a:xfrm>
                <a:off x="3727" y="1170"/>
                <a:ext cx="414" cy="1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6" name="Line 107"/>
              <p:cNvSpPr>
                <a:spLocks noChangeShapeType="1"/>
              </p:cNvSpPr>
              <p:nvPr/>
            </p:nvSpPr>
            <p:spPr bwMode="auto">
              <a:xfrm>
                <a:off x="3949" y="1170"/>
                <a:ext cx="419" cy="16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7" name="Line 108"/>
              <p:cNvSpPr>
                <a:spLocks noChangeShapeType="1"/>
              </p:cNvSpPr>
              <p:nvPr/>
            </p:nvSpPr>
            <p:spPr bwMode="auto">
              <a:xfrm>
                <a:off x="4165" y="1182"/>
                <a:ext cx="414" cy="16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8" name="Line 109"/>
              <p:cNvSpPr>
                <a:spLocks noChangeShapeType="1"/>
              </p:cNvSpPr>
              <p:nvPr/>
            </p:nvSpPr>
            <p:spPr bwMode="auto">
              <a:xfrm>
                <a:off x="4376" y="1183"/>
                <a:ext cx="402" cy="16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9" name="Line 110"/>
              <p:cNvSpPr>
                <a:spLocks noChangeShapeType="1"/>
              </p:cNvSpPr>
              <p:nvPr/>
            </p:nvSpPr>
            <p:spPr bwMode="auto">
              <a:xfrm>
                <a:off x="3545" y="1342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0" name="Line 111"/>
              <p:cNvSpPr>
                <a:spLocks noChangeShapeType="1"/>
              </p:cNvSpPr>
              <p:nvPr/>
            </p:nvSpPr>
            <p:spPr bwMode="auto">
              <a:xfrm>
                <a:off x="3592" y="1530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1" name="Line 112"/>
              <p:cNvSpPr>
                <a:spLocks noChangeShapeType="1"/>
              </p:cNvSpPr>
              <p:nvPr/>
            </p:nvSpPr>
            <p:spPr bwMode="auto">
              <a:xfrm>
                <a:off x="3624" y="1717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2" name="Line 113"/>
              <p:cNvSpPr>
                <a:spLocks noChangeShapeType="1"/>
              </p:cNvSpPr>
              <p:nvPr/>
            </p:nvSpPr>
            <p:spPr bwMode="auto">
              <a:xfrm>
                <a:off x="3668" y="1915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3" name="Line 114"/>
              <p:cNvSpPr>
                <a:spLocks noChangeShapeType="1"/>
              </p:cNvSpPr>
              <p:nvPr/>
            </p:nvSpPr>
            <p:spPr bwMode="auto">
              <a:xfrm>
                <a:off x="3721" y="2112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4" name="Line 115"/>
              <p:cNvSpPr>
                <a:spLocks noChangeShapeType="1"/>
              </p:cNvSpPr>
              <p:nvPr/>
            </p:nvSpPr>
            <p:spPr bwMode="auto">
              <a:xfrm>
                <a:off x="3764" y="2311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5" name="Line 116"/>
              <p:cNvSpPr>
                <a:spLocks noChangeShapeType="1"/>
              </p:cNvSpPr>
              <p:nvPr/>
            </p:nvSpPr>
            <p:spPr bwMode="auto">
              <a:xfrm>
                <a:off x="3829" y="2510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26" name="Line 117"/>
              <p:cNvSpPr>
                <a:spLocks noChangeShapeType="1"/>
              </p:cNvSpPr>
              <p:nvPr/>
            </p:nvSpPr>
            <p:spPr bwMode="auto">
              <a:xfrm>
                <a:off x="3868" y="2681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20582" name="Group 118"/>
            <p:cNvGrpSpPr>
              <a:grpSpLocks/>
            </p:cNvGrpSpPr>
            <p:nvPr/>
          </p:nvGrpSpPr>
          <p:grpSpPr bwMode="auto">
            <a:xfrm flipH="1">
              <a:off x="4648200" y="4547543"/>
              <a:ext cx="818183" cy="1004878"/>
              <a:chOff x="3492" y="1169"/>
              <a:chExt cx="1472" cy="1701"/>
            </a:xfrm>
          </p:grpSpPr>
          <p:sp>
            <p:nvSpPr>
              <p:cNvPr id="20701" name="AutoShape 119"/>
              <p:cNvSpPr>
                <a:spLocks noChangeArrowheads="1"/>
              </p:cNvSpPr>
              <p:nvPr/>
            </p:nvSpPr>
            <p:spPr bwMode="auto">
              <a:xfrm flipH="1">
                <a:off x="3492" y="1169"/>
                <a:ext cx="1472" cy="1701"/>
              </a:xfrm>
              <a:prstGeom prst="parallelogram">
                <a:avLst>
                  <a:gd name="adj" fmla="val 26944"/>
                </a:avLst>
              </a:prstGeom>
              <a:solidFill>
                <a:srgbClr val="EAEAEA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2" name="Line 120"/>
              <p:cNvSpPr>
                <a:spLocks noChangeShapeType="1"/>
              </p:cNvSpPr>
              <p:nvPr/>
            </p:nvSpPr>
            <p:spPr bwMode="auto">
              <a:xfrm>
                <a:off x="3727" y="1170"/>
                <a:ext cx="414" cy="1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3" name="Line 121"/>
              <p:cNvSpPr>
                <a:spLocks noChangeShapeType="1"/>
              </p:cNvSpPr>
              <p:nvPr/>
            </p:nvSpPr>
            <p:spPr bwMode="auto">
              <a:xfrm>
                <a:off x="3949" y="1170"/>
                <a:ext cx="419" cy="16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4" name="Line 122"/>
              <p:cNvSpPr>
                <a:spLocks noChangeShapeType="1"/>
              </p:cNvSpPr>
              <p:nvPr/>
            </p:nvSpPr>
            <p:spPr bwMode="auto">
              <a:xfrm>
                <a:off x="4165" y="1182"/>
                <a:ext cx="414" cy="16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5" name="Line 123"/>
              <p:cNvSpPr>
                <a:spLocks noChangeShapeType="1"/>
              </p:cNvSpPr>
              <p:nvPr/>
            </p:nvSpPr>
            <p:spPr bwMode="auto">
              <a:xfrm>
                <a:off x="4376" y="1183"/>
                <a:ext cx="402" cy="16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6" name="Line 124"/>
              <p:cNvSpPr>
                <a:spLocks noChangeShapeType="1"/>
              </p:cNvSpPr>
              <p:nvPr/>
            </p:nvSpPr>
            <p:spPr bwMode="auto">
              <a:xfrm>
                <a:off x="3545" y="1342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7" name="Line 125"/>
              <p:cNvSpPr>
                <a:spLocks noChangeShapeType="1"/>
              </p:cNvSpPr>
              <p:nvPr/>
            </p:nvSpPr>
            <p:spPr bwMode="auto">
              <a:xfrm>
                <a:off x="3592" y="1530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8" name="Line 126"/>
              <p:cNvSpPr>
                <a:spLocks noChangeShapeType="1"/>
              </p:cNvSpPr>
              <p:nvPr/>
            </p:nvSpPr>
            <p:spPr bwMode="auto">
              <a:xfrm>
                <a:off x="3624" y="1717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9" name="Line 127"/>
              <p:cNvSpPr>
                <a:spLocks noChangeShapeType="1"/>
              </p:cNvSpPr>
              <p:nvPr/>
            </p:nvSpPr>
            <p:spPr bwMode="auto">
              <a:xfrm>
                <a:off x="3668" y="1915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0" name="Line 128"/>
              <p:cNvSpPr>
                <a:spLocks noChangeShapeType="1"/>
              </p:cNvSpPr>
              <p:nvPr/>
            </p:nvSpPr>
            <p:spPr bwMode="auto">
              <a:xfrm>
                <a:off x="3721" y="2112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1" name="Line 129"/>
              <p:cNvSpPr>
                <a:spLocks noChangeShapeType="1"/>
              </p:cNvSpPr>
              <p:nvPr/>
            </p:nvSpPr>
            <p:spPr bwMode="auto">
              <a:xfrm>
                <a:off x="3764" y="2311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2" name="Line 130"/>
              <p:cNvSpPr>
                <a:spLocks noChangeShapeType="1"/>
              </p:cNvSpPr>
              <p:nvPr/>
            </p:nvSpPr>
            <p:spPr bwMode="auto">
              <a:xfrm>
                <a:off x="3829" y="2510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13" name="Line 131"/>
              <p:cNvSpPr>
                <a:spLocks noChangeShapeType="1"/>
              </p:cNvSpPr>
              <p:nvPr/>
            </p:nvSpPr>
            <p:spPr bwMode="auto">
              <a:xfrm>
                <a:off x="3868" y="2681"/>
                <a:ext cx="10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20583" name="Group 132"/>
            <p:cNvGrpSpPr>
              <a:grpSpLocks/>
            </p:cNvGrpSpPr>
            <p:nvPr/>
          </p:nvGrpSpPr>
          <p:grpSpPr bwMode="auto">
            <a:xfrm flipH="1">
              <a:off x="5252944" y="5181365"/>
              <a:ext cx="2023605" cy="316451"/>
              <a:chOff x="343" y="2753"/>
              <a:chExt cx="3610" cy="537"/>
            </a:xfrm>
          </p:grpSpPr>
          <p:sp>
            <p:nvSpPr>
              <p:cNvPr id="20685" name="Freeform 133"/>
              <p:cNvSpPr>
                <a:spLocks/>
              </p:cNvSpPr>
              <p:nvPr/>
            </p:nvSpPr>
            <p:spPr bwMode="auto">
              <a:xfrm>
                <a:off x="343" y="2753"/>
                <a:ext cx="3610" cy="525"/>
              </a:xfrm>
              <a:custGeom>
                <a:avLst/>
                <a:gdLst>
                  <a:gd name="T0" fmla="*/ 0 w 3610"/>
                  <a:gd name="T1" fmla="*/ 6 h 525"/>
                  <a:gd name="T2" fmla="*/ 896 w 3610"/>
                  <a:gd name="T3" fmla="*/ 525 h 525"/>
                  <a:gd name="T4" fmla="*/ 3610 w 3610"/>
                  <a:gd name="T5" fmla="*/ 525 h 525"/>
                  <a:gd name="T6" fmla="*/ 2989 w 3610"/>
                  <a:gd name="T7" fmla="*/ 179 h 525"/>
                  <a:gd name="T8" fmla="*/ 1510 w 3610"/>
                  <a:gd name="T9" fmla="*/ 0 h 525"/>
                  <a:gd name="T10" fmla="*/ 0 w 3610"/>
                  <a:gd name="T11" fmla="*/ 6 h 5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10"/>
                  <a:gd name="T19" fmla="*/ 0 h 525"/>
                  <a:gd name="T20" fmla="*/ 3610 w 3610"/>
                  <a:gd name="T21" fmla="*/ 525 h 5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10" h="525">
                    <a:moveTo>
                      <a:pt x="0" y="6"/>
                    </a:moveTo>
                    <a:lnTo>
                      <a:pt x="896" y="525"/>
                    </a:lnTo>
                    <a:lnTo>
                      <a:pt x="3610" y="525"/>
                    </a:lnTo>
                    <a:lnTo>
                      <a:pt x="2989" y="179"/>
                    </a:lnTo>
                    <a:lnTo>
                      <a:pt x="151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AEAEA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6" name="Line 134"/>
              <p:cNvSpPr>
                <a:spLocks noChangeShapeType="1"/>
              </p:cNvSpPr>
              <p:nvPr/>
            </p:nvSpPr>
            <p:spPr bwMode="auto">
              <a:xfrm flipH="1" flipV="1">
                <a:off x="1568" y="2760"/>
                <a:ext cx="2338" cy="5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7" name="Line 135"/>
              <p:cNvSpPr>
                <a:spLocks noChangeShapeType="1"/>
              </p:cNvSpPr>
              <p:nvPr/>
            </p:nvSpPr>
            <p:spPr bwMode="auto">
              <a:xfrm flipV="1">
                <a:off x="1953" y="2824"/>
                <a:ext cx="616" cy="4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8" name="Line 136"/>
              <p:cNvSpPr>
                <a:spLocks noChangeShapeType="1"/>
              </p:cNvSpPr>
              <p:nvPr/>
            </p:nvSpPr>
            <p:spPr bwMode="auto">
              <a:xfrm flipH="1" flipV="1">
                <a:off x="972" y="3135"/>
                <a:ext cx="735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9" name="Line 137"/>
              <p:cNvSpPr>
                <a:spLocks noChangeShapeType="1"/>
              </p:cNvSpPr>
              <p:nvPr/>
            </p:nvSpPr>
            <p:spPr bwMode="auto">
              <a:xfrm flipH="1" flipV="1">
                <a:off x="502" y="2760"/>
                <a:ext cx="2460" cy="5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0" name="Line 138"/>
              <p:cNvSpPr>
                <a:spLocks noChangeShapeType="1"/>
              </p:cNvSpPr>
              <p:nvPr/>
            </p:nvSpPr>
            <p:spPr bwMode="auto">
              <a:xfrm flipH="1" flipV="1">
                <a:off x="1079" y="2766"/>
                <a:ext cx="2319" cy="5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1" name="Line 139"/>
              <p:cNvSpPr>
                <a:spLocks noChangeShapeType="1"/>
              </p:cNvSpPr>
              <p:nvPr/>
            </p:nvSpPr>
            <p:spPr bwMode="auto">
              <a:xfrm flipV="1">
                <a:off x="3295" y="2994"/>
                <a:ext cx="172" cy="2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2" name="Line 140"/>
              <p:cNvSpPr>
                <a:spLocks noChangeShapeType="1"/>
              </p:cNvSpPr>
              <p:nvPr/>
            </p:nvSpPr>
            <p:spPr bwMode="auto">
              <a:xfrm flipV="1">
                <a:off x="645" y="2759"/>
                <a:ext cx="454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3" name="Line 141"/>
              <p:cNvSpPr>
                <a:spLocks noChangeShapeType="1"/>
              </p:cNvSpPr>
              <p:nvPr/>
            </p:nvSpPr>
            <p:spPr bwMode="auto">
              <a:xfrm flipV="1">
                <a:off x="835" y="2769"/>
                <a:ext cx="646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4" name="Line 142"/>
              <p:cNvSpPr>
                <a:spLocks noChangeShapeType="1"/>
              </p:cNvSpPr>
              <p:nvPr/>
            </p:nvSpPr>
            <p:spPr bwMode="auto">
              <a:xfrm flipV="1">
                <a:off x="1064" y="2774"/>
                <a:ext cx="774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5" name="Line 143"/>
              <p:cNvSpPr>
                <a:spLocks noChangeShapeType="1"/>
              </p:cNvSpPr>
              <p:nvPr/>
            </p:nvSpPr>
            <p:spPr bwMode="auto">
              <a:xfrm flipV="1">
                <a:off x="2931" y="2913"/>
                <a:ext cx="309" cy="3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6" name="Line 144"/>
              <p:cNvSpPr>
                <a:spLocks noChangeShapeType="1"/>
              </p:cNvSpPr>
              <p:nvPr/>
            </p:nvSpPr>
            <p:spPr bwMode="auto">
              <a:xfrm flipV="1">
                <a:off x="1405" y="2773"/>
                <a:ext cx="766" cy="4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7" name="Line 145"/>
              <p:cNvSpPr>
                <a:spLocks noChangeShapeType="1"/>
              </p:cNvSpPr>
              <p:nvPr/>
            </p:nvSpPr>
            <p:spPr bwMode="auto">
              <a:xfrm flipH="1" flipV="1">
                <a:off x="2465" y="2824"/>
                <a:ext cx="1206" cy="2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8" name="Line 146"/>
              <p:cNvSpPr>
                <a:spLocks noChangeShapeType="1"/>
              </p:cNvSpPr>
              <p:nvPr/>
            </p:nvSpPr>
            <p:spPr bwMode="auto">
              <a:xfrm flipV="1">
                <a:off x="2459" y="2881"/>
                <a:ext cx="439" cy="4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99" name="Line 147"/>
              <p:cNvSpPr>
                <a:spLocks noChangeShapeType="1"/>
              </p:cNvSpPr>
              <p:nvPr/>
            </p:nvSpPr>
            <p:spPr bwMode="auto">
              <a:xfrm flipH="1" flipV="1">
                <a:off x="591" y="2897"/>
                <a:ext cx="1770" cy="3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700" name="Line 148"/>
              <p:cNvSpPr>
                <a:spLocks noChangeShapeType="1"/>
              </p:cNvSpPr>
              <p:nvPr/>
            </p:nvSpPr>
            <p:spPr bwMode="auto">
              <a:xfrm flipV="1">
                <a:off x="3601" y="3115"/>
                <a:ext cx="51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0584" name="Freeform 149"/>
            <p:cNvSpPr>
              <a:spLocks/>
            </p:cNvSpPr>
            <p:nvPr/>
          </p:nvSpPr>
          <p:spPr bwMode="auto">
            <a:xfrm flipH="1">
              <a:off x="5232616" y="5077742"/>
              <a:ext cx="2023605" cy="309976"/>
            </a:xfrm>
            <a:custGeom>
              <a:avLst/>
              <a:gdLst>
                <a:gd name="T0" fmla="*/ 0 w 3610"/>
                <a:gd name="T1" fmla="*/ 2147483647 h 525"/>
                <a:gd name="T2" fmla="*/ 2147483647 w 3610"/>
                <a:gd name="T3" fmla="*/ 2147483647 h 525"/>
                <a:gd name="T4" fmla="*/ 2147483647 w 3610"/>
                <a:gd name="T5" fmla="*/ 2147483647 h 525"/>
                <a:gd name="T6" fmla="*/ 2147483647 w 3610"/>
                <a:gd name="T7" fmla="*/ 2147483647 h 525"/>
                <a:gd name="T8" fmla="*/ 2147483647 w 3610"/>
                <a:gd name="T9" fmla="*/ 0 h 525"/>
                <a:gd name="T10" fmla="*/ 0 w 3610"/>
                <a:gd name="T11" fmla="*/ 2147483647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85" name="Line 150"/>
            <p:cNvSpPr>
              <a:spLocks noChangeShapeType="1"/>
            </p:cNvSpPr>
            <p:nvPr/>
          </p:nvSpPr>
          <p:spPr bwMode="auto">
            <a:xfrm flipV="1">
              <a:off x="5280386" y="5082368"/>
              <a:ext cx="1309093" cy="305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86" name="Line 151"/>
            <p:cNvSpPr>
              <a:spLocks noChangeShapeType="1"/>
            </p:cNvSpPr>
            <p:nvPr/>
          </p:nvSpPr>
          <p:spPr bwMode="auto">
            <a:xfrm flipH="1" flipV="1">
              <a:off x="6029456" y="5119380"/>
              <a:ext cx="344552" cy="2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87" name="Line 152"/>
            <p:cNvSpPr>
              <a:spLocks noChangeShapeType="1"/>
            </p:cNvSpPr>
            <p:nvPr/>
          </p:nvSpPr>
          <p:spPr bwMode="auto">
            <a:xfrm flipV="1">
              <a:off x="6513251" y="5304441"/>
              <a:ext cx="410616" cy="832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88" name="Line 153"/>
            <p:cNvSpPr>
              <a:spLocks noChangeShapeType="1"/>
            </p:cNvSpPr>
            <p:nvPr/>
          </p:nvSpPr>
          <p:spPr bwMode="auto">
            <a:xfrm flipV="1">
              <a:off x="5807886" y="5082368"/>
              <a:ext cx="1380239" cy="308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89" name="Line 154"/>
            <p:cNvSpPr>
              <a:spLocks noChangeShapeType="1"/>
            </p:cNvSpPr>
            <p:nvPr/>
          </p:nvSpPr>
          <p:spPr bwMode="auto">
            <a:xfrm flipV="1">
              <a:off x="5564972" y="5085144"/>
              <a:ext cx="1299945" cy="3025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0" name="Line 155"/>
            <p:cNvSpPr>
              <a:spLocks noChangeShapeType="1"/>
            </p:cNvSpPr>
            <p:nvPr/>
          </p:nvSpPr>
          <p:spPr bwMode="auto">
            <a:xfrm flipH="1" flipV="1">
              <a:off x="5525333" y="5221163"/>
              <a:ext cx="96556" cy="1647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1" name="Line 156"/>
            <p:cNvSpPr>
              <a:spLocks noChangeShapeType="1"/>
            </p:cNvSpPr>
            <p:nvPr/>
          </p:nvSpPr>
          <p:spPr bwMode="auto">
            <a:xfrm flipH="1" flipV="1">
              <a:off x="6852720" y="5082368"/>
              <a:ext cx="254094" cy="1064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2" name="Line 157"/>
            <p:cNvSpPr>
              <a:spLocks noChangeShapeType="1"/>
            </p:cNvSpPr>
            <p:nvPr/>
          </p:nvSpPr>
          <p:spPr bwMode="auto">
            <a:xfrm flipH="1" flipV="1">
              <a:off x="6638265" y="5086995"/>
              <a:ext cx="362846" cy="167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3" name="Line 158"/>
            <p:cNvSpPr>
              <a:spLocks noChangeShapeType="1"/>
            </p:cNvSpPr>
            <p:nvPr/>
          </p:nvSpPr>
          <p:spPr bwMode="auto">
            <a:xfrm flipH="1" flipV="1">
              <a:off x="6438039" y="5090696"/>
              <a:ext cx="435009" cy="237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4" name="Line 159"/>
            <p:cNvSpPr>
              <a:spLocks noChangeShapeType="1"/>
            </p:cNvSpPr>
            <p:nvPr/>
          </p:nvSpPr>
          <p:spPr bwMode="auto">
            <a:xfrm flipH="1" flipV="1">
              <a:off x="5654413" y="5173973"/>
              <a:ext cx="171768" cy="216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5" name="Line 160"/>
            <p:cNvSpPr>
              <a:spLocks noChangeShapeType="1"/>
            </p:cNvSpPr>
            <p:nvPr/>
          </p:nvSpPr>
          <p:spPr bwMode="auto">
            <a:xfrm flipH="1" flipV="1">
              <a:off x="6252042" y="5089771"/>
              <a:ext cx="429927" cy="294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6" name="Line 161"/>
            <p:cNvSpPr>
              <a:spLocks noChangeShapeType="1"/>
            </p:cNvSpPr>
            <p:nvPr/>
          </p:nvSpPr>
          <p:spPr bwMode="auto">
            <a:xfrm flipV="1">
              <a:off x="5412515" y="5119380"/>
              <a:ext cx="673858" cy="167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7" name="Line 162"/>
            <p:cNvSpPr>
              <a:spLocks noChangeShapeType="1"/>
            </p:cNvSpPr>
            <p:nvPr/>
          </p:nvSpPr>
          <p:spPr bwMode="auto">
            <a:xfrm flipH="1" flipV="1">
              <a:off x="5845491" y="5153616"/>
              <a:ext cx="244947" cy="2368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8" name="Line 163"/>
            <p:cNvSpPr>
              <a:spLocks noChangeShapeType="1"/>
            </p:cNvSpPr>
            <p:nvPr/>
          </p:nvSpPr>
          <p:spPr bwMode="auto">
            <a:xfrm flipV="1">
              <a:off x="6145322" y="5162869"/>
              <a:ext cx="993000" cy="232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599" name="Line 164"/>
            <p:cNvSpPr>
              <a:spLocks noChangeShapeType="1"/>
            </p:cNvSpPr>
            <p:nvPr/>
          </p:nvSpPr>
          <p:spPr bwMode="auto">
            <a:xfrm flipH="1" flipV="1">
              <a:off x="5422679" y="5292412"/>
              <a:ext cx="27442" cy="953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0" name="Freeform 165"/>
            <p:cNvSpPr>
              <a:spLocks/>
            </p:cNvSpPr>
            <p:nvPr/>
          </p:nvSpPr>
          <p:spPr bwMode="auto">
            <a:xfrm flipH="1">
              <a:off x="5240747" y="4968556"/>
              <a:ext cx="2023605" cy="310902"/>
            </a:xfrm>
            <a:custGeom>
              <a:avLst/>
              <a:gdLst>
                <a:gd name="T0" fmla="*/ 0 w 3610"/>
                <a:gd name="T1" fmla="*/ 2147483647 h 525"/>
                <a:gd name="T2" fmla="*/ 2147483647 w 3610"/>
                <a:gd name="T3" fmla="*/ 2147483647 h 525"/>
                <a:gd name="T4" fmla="*/ 2147483647 w 3610"/>
                <a:gd name="T5" fmla="*/ 2147483647 h 525"/>
                <a:gd name="T6" fmla="*/ 2147483647 w 3610"/>
                <a:gd name="T7" fmla="*/ 2147483647 h 525"/>
                <a:gd name="T8" fmla="*/ 2147483647 w 3610"/>
                <a:gd name="T9" fmla="*/ 0 h 525"/>
                <a:gd name="T10" fmla="*/ 0 w 3610"/>
                <a:gd name="T11" fmla="*/ 2147483647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1" name="Line 166"/>
            <p:cNvSpPr>
              <a:spLocks noChangeShapeType="1"/>
            </p:cNvSpPr>
            <p:nvPr/>
          </p:nvSpPr>
          <p:spPr bwMode="auto">
            <a:xfrm flipV="1">
              <a:off x="5275304" y="4974108"/>
              <a:ext cx="1310109" cy="305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2" name="Line 167"/>
            <p:cNvSpPr>
              <a:spLocks noChangeShapeType="1"/>
            </p:cNvSpPr>
            <p:nvPr/>
          </p:nvSpPr>
          <p:spPr bwMode="auto">
            <a:xfrm flipH="1" flipV="1">
              <a:off x="6025390" y="5012045"/>
              <a:ext cx="344552" cy="266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3" name="Line 168"/>
            <p:cNvSpPr>
              <a:spLocks noChangeShapeType="1"/>
            </p:cNvSpPr>
            <p:nvPr/>
          </p:nvSpPr>
          <p:spPr bwMode="auto">
            <a:xfrm flipV="1">
              <a:off x="6509185" y="5193404"/>
              <a:ext cx="410616" cy="85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4" name="Line 169"/>
            <p:cNvSpPr>
              <a:spLocks noChangeShapeType="1"/>
            </p:cNvSpPr>
            <p:nvPr/>
          </p:nvSpPr>
          <p:spPr bwMode="auto">
            <a:xfrm flipV="1">
              <a:off x="5805853" y="4974108"/>
              <a:ext cx="1378206" cy="308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5" name="Line 170"/>
            <p:cNvSpPr>
              <a:spLocks noChangeShapeType="1"/>
            </p:cNvSpPr>
            <p:nvPr/>
          </p:nvSpPr>
          <p:spPr bwMode="auto">
            <a:xfrm flipV="1">
              <a:off x="5559890" y="4975033"/>
              <a:ext cx="1299945" cy="3034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6" name="Line 171"/>
            <p:cNvSpPr>
              <a:spLocks noChangeShapeType="1"/>
            </p:cNvSpPr>
            <p:nvPr/>
          </p:nvSpPr>
          <p:spPr bwMode="auto">
            <a:xfrm flipH="1" flipV="1">
              <a:off x="5521267" y="5111052"/>
              <a:ext cx="97572" cy="1647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7" name="Line 172"/>
            <p:cNvSpPr>
              <a:spLocks noChangeShapeType="1"/>
            </p:cNvSpPr>
            <p:nvPr/>
          </p:nvSpPr>
          <p:spPr bwMode="auto">
            <a:xfrm flipH="1" flipV="1">
              <a:off x="6848655" y="4971332"/>
              <a:ext cx="254094" cy="1064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8" name="Line 173"/>
            <p:cNvSpPr>
              <a:spLocks noChangeShapeType="1"/>
            </p:cNvSpPr>
            <p:nvPr/>
          </p:nvSpPr>
          <p:spPr bwMode="auto">
            <a:xfrm flipH="1" flipV="1">
              <a:off x="6634200" y="4978734"/>
              <a:ext cx="362846" cy="1656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09" name="Line 174"/>
            <p:cNvSpPr>
              <a:spLocks noChangeShapeType="1"/>
            </p:cNvSpPr>
            <p:nvPr/>
          </p:nvSpPr>
          <p:spPr bwMode="auto">
            <a:xfrm flipH="1" flipV="1">
              <a:off x="6434990" y="4980585"/>
              <a:ext cx="433993" cy="236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0" name="Line 175"/>
            <p:cNvSpPr>
              <a:spLocks noChangeShapeType="1"/>
            </p:cNvSpPr>
            <p:nvPr/>
          </p:nvSpPr>
          <p:spPr bwMode="auto">
            <a:xfrm flipH="1" flipV="1">
              <a:off x="5649331" y="5062937"/>
              <a:ext cx="171768" cy="2192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1" name="Line 176"/>
            <p:cNvSpPr>
              <a:spLocks noChangeShapeType="1"/>
            </p:cNvSpPr>
            <p:nvPr/>
          </p:nvSpPr>
          <p:spPr bwMode="auto">
            <a:xfrm flipH="1" flipV="1">
              <a:off x="6247977" y="4980585"/>
              <a:ext cx="429927" cy="294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2" name="Line 177"/>
            <p:cNvSpPr>
              <a:spLocks noChangeShapeType="1"/>
            </p:cNvSpPr>
            <p:nvPr/>
          </p:nvSpPr>
          <p:spPr bwMode="auto">
            <a:xfrm flipV="1">
              <a:off x="5406417" y="5012045"/>
              <a:ext cx="676907" cy="1656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3" name="Line 178"/>
            <p:cNvSpPr>
              <a:spLocks noChangeShapeType="1"/>
            </p:cNvSpPr>
            <p:nvPr/>
          </p:nvSpPr>
          <p:spPr bwMode="auto">
            <a:xfrm flipH="1" flipV="1">
              <a:off x="5839393" y="5044431"/>
              <a:ext cx="246979" cy="2378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4" name="Line 179"/>
            <p:cNvSpPr>
              <a:spLocks noChangeShapeType="1"/>
            </p:cNvSpPr>
            <p:nvPr/>
          </p:nvSpPr>
          <p:spPr bwMode="auto">
            <a:xfrm flipV="1">
              <a:off x="6142273" y="5052758"/>
              <a:ext cx="991983" cy="234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5" name="Line 180"/>
            <p:cNvSpPr>
              <a:spLocks noChangeShapeType="1"/>
            </p:cNvSpPr>
            <p:nvPr/>
          </p:nvSpPr>
          <p:spPr bwMode="auto">
            <a:xfrm flipH="1" flipV="1">
              <a:off x="5418613" y="5182301"/>
              <a:ext cx="27442" cy="971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grpSp>
          <p:nvGrpSpPr>
            <p:cNvPr id="20616" name="Group 181"/>
            <p:cNvGrpSpPr>
              <a:grpSpLocks/>
            </p:cNvGrpSpPr>
            <p:nvPr/>
          </p:nvGrpSpPr>
          <p:grpSpPr bwMode="auto">
            <a:xfrm flipH="1">
              <a:off x="5245829" y="4845491"/>
              <a:ext cx="2021573" cy="319229"/>
              <a:chOff x="343" y="2753"/>
              <a:chExt cx="3610" cy="537"/>
            </a:xfrm>
          </p:grpSpPr>
          <p:sp>
            <p:nvSpPr>
              <p:cNvPr id="20669" name="Freeform 182"/>
              <p:cNvSpPr>
                <a:spLocks/>
              </p:cNvSpPr>
              <p:nvPr/>
            </p:nvSpPr>
            <p:spPr bwMode="auto">
              <a:xfrm>
                <a:off x="343" y="2753"/>
                <a:ext cx="3610" cy="525"/>
              </a:xfrm>
              <a:custGeom>
                <a:avLst/>
                <a:gdLst>
                  <a:gd name="T0" fmla="*/ 0 w 3610"/>
                  <a:gd name="T1" fmla="*/ 6 h 525"/>
                  <a:gd name="T2" fmla="*/ 896 w 3610"/>
                  <a:gd name="T3" fmla="*/ 525 h 525"/>
                  <a:gd name="T4" fmla="*/ 3610 w 3610"/>
                  <a:gd name="T5" fmla="*/ 525 h 525"/>
                  <a:gd name="T6" fmla="*/ 2989 w 3610"/>
                  <a:gd name="T7" fmla="*/ 179 h 525"/>
                  <a:gd name="T8" fmla="*/ 1510 w 3610"/>
                  <a:gd name="T9" fmla="*/ 0 h 525"/>
                  <a:gd name="T10" fmla="*/ 0 w 3610"/>
                  <a:gd name="T11" fmla="*/ 6 h 5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10"/>
                  <a:gd name="T19" fmla="*/ 0 h 525"/>
                  <a:gd name="T20" fmla="*/ 3610 w 3610"/>
                  <a:gd name="T21" fmla="*/ 525 h 5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10" h="525">
                    <a:moveTo>
                      <a:pt x="0" y="6"/>
                    </a:moveTo>
                    <a:lnTo>
                      <a:pt x="896" y="525"/>
                    </a:lnTo>
                    <a:lnTo>
                      <a:pt x="3610" y="525"/>
                    </a:lnTo>
                    <a:lnTo>
                      <a:pt x="2989" y="179"/>
                    </a:lnTo>
                    <a:lnTo>
                      <a:pt x="151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AEAEA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0" name="Line 183"/>
              <p:cNvSpPr>
                <a:spLocks noChangeShapeType="1"/>
              </p:cNvSpPr>
              <p:nvPr/>
            </p:nvSpPr>
            <p:spPr bwMode="auto">
              <a:xfrm flipH="1" flipV="1">
                <a:off x="1568" y="2760"/>
                <a:ext cx="2338" cy="5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1" name="Line 184"/>
              <p:cNvSpPr>
                <a:spLocks noChangeShapeType="1"/>
              </p:cNvSpPr>
              <p:nvPr/>
            </p:nvSpPr>
            <p:spPr bwMode="auto">
              <a:xfrm flipV="1">
                <a:off x="1953" y="2824"/>
                <a:ext cx="616" cy="4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2" name="Line 185"/>
              <p:cNvSpPr>
                <a:spLocks noChangeShapeType="1"/>
              </p:cNvSpPr>
              <p:nvPr/>
            </p:nvSpPr>
            <p:spPr bwMode="auto">
              <a:xfrm flipH="1" flipV="1">
                <a:off x="972" y="3135"/>
                <a:ext cx="735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3" name="Line 186"/>
              <p:cNvSpPr>
                <a:spLocks noChangeShapeType="1"/>
              </p:cNvSpPr>
              <p:nvPr/>
            </p:nvSpPr>
            <p:spPr bwMode="auto">
              <a:xfrm flipH="1" flipV="1">
                <a:off x="502" y="2760"/>
                <a:ext cx="2460" cy="5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4" name="Line 187"/>
              <p:cNvSpPr>
                <a:spLocks noChangeShapeType="1"/>
              </p:cNvSpPr>
              <p:nvPr/>
            </p:nvSpPr>
            <p:spPr bwMode="auto">
              <a:xfrm flipH="1" flipV="1">
                <a:off x="1079" y="2766"/>
                <a:ext cx="2319" cy="5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5" name="Line 188"/>
              <p:cNvSpPr>
                <a:spLocks noChangeShapeType="1"/>
              </p:cNvSpPr>
              <p:nvPr/>
            </p:nvSpPr>
            <p:spPr bwMode="auto">
              <a:xfrm flipV="1">
                <a:off x="3295" y="2994"/>
                <a:ext cx="172" cy="2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6" name="Line 189"/>
              <p:cNvSpPr>
                <a:spLocks noChangeShapeType="1"/>
              </p:cNvSpPr>
              <p:nvPr/>
            </p:nvSpPr>
            <p:spPr bwMode="auto">
              <a:xfrm flipV="1">
                <a:off x="645" y="2759"/>
                <a:ext cx="454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7" name="Line 190"/>
              <p:cNvSpPr>
                <a:spLocks noChangeShapeType="1"/>
              </p:cNvSpPr>
              <p:nvPr/>
            </p:nvSpPr>
            <p:spPr bwMode="auto">
              <a:xfrm flipV="1">
                <a:off x="835" y="2769"/>
                <a:ext cx="646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8" name="Line 191"/>
              <p:cNvSpPr>
                <a:spLocks noChangeShapeType="1"/>
              </p:cNvSpPr>
              <p:nvPr/>
            </p:nvSpPr>
            <p:spPr bwMode="auto">
              <a:xfrm flipV="1">
                <a:off x="1064" y="2774"/>
                <a:ext cx="774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79" name="Line 192"/>
              <p:cNvSpPr>
                <a:spLocks noChangeShapeType="1"/>
              </p:cNvSpPr>
              <p:nvPr/>
            </p:nvSpPr>
            <p:spPr bwMode="auto">
              <a:xfrm flipV="1">
                <a:off x="2931" y="2913"/>
                <a:ext cx="309" cy="3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0" name="Line 193"/>
              <p:cNvSpPr>
                <a:spLocks noChangeShapeType="1"/>
              </p:cNvSpPr>
              <p:nvPr/>
            </p:nvSpPr>
            <p:spPr bwMode="auto">
              <a:xfrm flipV="1">
                <a:off x="1405" y="2773"/>
                <a:ext cx="766" cy="4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1" name="Line 194"/>
              <p:cNvSpPr>
                <a:spLocks noChangeShapeType="1"/>
              </p:cNvSpPr>
              <p:nvPr/>
            </p:nvSpPr>
            <p:spPr bwMode="auto">
              <a:xfrm flipH="1" flipV="1">
                <a:off x="2465" y="2824"/>
                <a:ext cx="1206" cy="2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2" name="Line 195"/>
              <p:cNvSpPr>
                <a:spLocks noChangeShapeType="1"/>
              </p:cNvSpPr>
              <p:nvPr/>
            </p:nvSpPr>
            <p:spPr bwMode="auto">
              <a:xfrm flipV="1">
                <a:off x="2459" y="2881"/>
                <a:ext cx="439" cy="4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3" name="Line 196"/>
              <p:cNvSpPr>
                <a:spLocks noChangeShapeType="1"/>
              </p:cNvSpPr>
              <p:nvPr/>
            </p:nvSpPr>
            <p:spPr bwMode="auto">
              <a:xfrm flipH="1" flipV="1">
                <a:off x="591" y="2897"/>
                <a:ext cx="1770" cy="3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84" name="Line 197"/>
              <p:cNvSpPr>
                <a:spLocks noChangeShapeType="1"/>
              </p:cNvSpPr>
              <p:nvPr/>
            </p:nvSpPr>
            <p:spPr bwMode="auto">
              <a:xfrm flipV="1">
                <a:off x="3601" y="3115"/>
                <a:ext cx="51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0617" name="Line 198"/>
            <p:cNvSpPr>
              <a:spLocks noChangeShapeType="1"/>
            </p:cNvSpPr>
            <p:nvPr/>
          </p:nvSpPr>
          <p:spPr bwMode="auto">
            <a:xfrm flipH="1" flipV="1">
              <a:off x="6411613" y="4727977"/>
              <a:ext cx="845625" cy="4627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8" name="Line 199"/>
            <p:cNvSpPr>
              <a:spLocks noChangeShapeType="1"/>
            </p:cNvSpPr>
            <p:nvPr/>
          </p:nvSpPr>
          <p:spPr bwMode="auto">
            <a:xfrm flipH="1">
              <a:off x="5590381" y="4727977"/>
              <a:ext cx="825298" cy="107335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19" name="Line 200"/>
            <p:cNvSpPr>
              <a:spLocks noChangeShapeType="1"/>
            </p:cNvSpPr>
            <p:nvPr/>
          </p:nvSpPr>
          <p:spPr bwMode="auto">
            <a:xfrm flipH="1">
              <a:off x="5267173" y="4837163"/>
              <a:ext cx="323208" cy="194313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0" name="Oval 201"/>
            <p:cNvSpPr>
              <a:spLocks noChangeArrowheads="1"/>
            </p:cNvSpPr>
            <p:nvPr/>
          </p:nvSpPr>
          <p:spPr bwMode="auto">
            <a:xfrm flipH="1">
              <a:off x="7245042" y="4710397"/>
              <a:ext cx="31508" cy="407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1" name="Oval 202"/>
            <p:cNvSpPr>
              <a:spLocks noChangeArrowheads="1"/>
            </p:cNvSpPr>
            <p:nvPr/>
          </p:nvSpPr>
          <p:spPr bwMode="auto">
            <a:xfrm flipH="1">
              <a:off x="5579201" y="4816806"/>
              <a:ext cx="31508" cy="407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2" name="Oval 203"/>
            <p:cNvSpPr>
              <a:spLocks noChangeArrowheads="1"/>
            </p:cNvSpPr>
            <p:nvPr/>
          </p:nvSpPr>
          <p:spPr bwMode="auto">
            <a:xfrm flipH="1">
              <a:off x="6384171" y="4705770"/>
              <a:ext cx="31508" cy="4163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3" name="Oval 204"/>
            <p:cNvSpPr>
              <a:spLocks noChangeArrowheads="1"/>
            </p:cNvSpPr>
            <p:nvPr/>
          </p:nvSpPr>
          <p:spPr bwMode="auto">
            <a:xfrm flipH="1">
              <a:off x="5252944" y="5009269"/>
              <a:ext cx="31508" cy="4163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4" name="Line 205"/>
            <p:cNvSpPr>
              <a:spLocks noChangeShapeType="1"/>
            </p:cNvSpPr>
            <p:nvPr/>
          </p:nvSpPr>
          <p:spPr bwMode="auto">
            <a:xfrm flipH="1">
              <a:off x="5675757" y="4436507"/>
              <a:ext cx="1077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5" name="Text Box 207"/>
            <p:cNvSpPr txBox="1">
              <a:spLocks noChangeArrowheads="1"/>
            </p:cNvSpPr>
            <p:nvPr/>
          </p:nvSpPr>
          <p:spPr bwMode="auto">
            <a:xfrm>
              <a:off x="5373893" y="4708546"/>
              <a:ext cx="400452" cy="596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38279" tIns="119153" rIns="238279" bIns="119153">
              <a:prstTxWarp prst="textNoShape">
                <a:avLst/>
              </a:prstTxWarp>
              <a:spAutoFit/>
            </a:bodyPr>
            <a:lstStyle/>
            <a:p>
              <a:pPr defTabSz="749300" eaLnBrk="0" hangingPunct="0">
                <a:spcBef>
                  <a:spcPct val="50000"/>
                </a:spcBef>
              </a:pPr>
              <a:r>
                <a:rPr lang="it-IT" sz="2000" b="1">
                  <a:latin typeface="Times New Roman" charset="0"/>
                </a:rPr>
                <a:t>B</a:t>
              </a:r>
            </a:p>
          </p:txBody>
        </p:sp>
        <p:sp>
          <p:nvSpPr>
            <p:cNvPr id="20626" name="Text Box 208"/>
            <p:cNvSpPr txBox="1">
              <a:spLocks noChangeArrowheads="1"/>
            </p:cNvSpPr>
            <p:nvPr/>
          </p:nvSpPr>
          <p:spPr bwMode="auto">
            <a:xfrm>
              <a:off x="6208338" y="4588257"/>
              <a:ext cx="399436" cy="596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38279" tIns="119153" rIns="238279" bIns="119153">
              <a:prstTxWarp prst="textNoShape">
                <a:avLst/>
              </a:prstTxWarp>
              <a:spAutoFit/>
            </a:bodyPr>
            <a:lstStyle/>
            <a:p>
              <a:pPr defTabSz="749300" eaLnBrk="0" hangingPunct="0">
                <a:spcBef>
                  <a:spcPct val="50000"/>
                </a:spcBef>
              </a:pPr>
              <a:r>
                <a:rPr lang="it-IT" sz="2000" b="1">
                  <a:latin typeface="Times New Roman" charset="0"/>
                </a:rPr>
                <a:t>C</a:t>
              </a:r>
            </a:p>
          </p:txBody>
        </p:sp>
        <p:sp>
          <p:nvSpPr>
            <p:cNvPr id="20627" name="Rectangle 210" descr="Carta di giornale"/>
            <p:cNvSpPr>
              <a:spLocks noChangeArrowheads="1"/>
            </p:cNvSpPr>
            <p:nvPr/>
          </p:nvSpPr>
          <p:spPr bwMode="auto">
            <a:xfrm>
              <a:off x="5249895" y="5483949"/>
              <a:ext cx="1533712" cy="71248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8" name="AutoShape 211" descr="Carta di giornale"/>
            <p:cNvSpPr>
              <a:spLocks noChangeArrowheads="1"/>
            </p:cNvSpPr>
            <p:nvPr/>
          </p:nvSpPr>
          <p:spPr bwMode="auto">
            <a:xfrm rot="5399073" flipH="1">
              <a:off x="6830750" y="5131015"/>
              <a:ext cx="359017" cy="483795"/>
            </a:xfrm>
            <a:prstGeom prst="parallelogram">
              <a:avLst>
                <a:gd name="adj" fmla="val 80644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0629" name="Line 212"/>
            <p:cNvSpPr>
              <a:spLocks noChangeShapeType="1"/>
            </p:cNvSpPr>
            <p:nvPr/>
          </p:nvSpPr>
          <p:spPr bwMode="auto">
            <a:xfrm flipH="1">
              <a:off x="7252156" y="4732604"/>
              <a:ext cx="10164" cy="4496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grpSp>
          <p:nvGrpSpPr>
            <p:cNvPr id="20630" name="Group 213"/>
            <p:cNvGrpSpPr>
              <a:grpSpLocks/>
            </p:cNvGrpSpPr>
            <p:nvPr/>
          </p:nvGrpSpPr>
          <p:grpSpPr bwMode="auto">
            <a:xfrm flipH="1">
              <a:off x="5238715" y="4736295"/>
              <a:ext cx="2024622" cy="316451"/>
              <a:chOff x="343" y="2753"/>
              <a:chExt cx="3610" cy="537"/>
            </a:xfrm>
          </p:grpSpPr>
          <p:sp>
            <p:nvSpPr>
              <p:cNvPr id="20653" name="Freeform 214"/>
              <p:cNvSpPr>
                <a:spLocks/>
              </p:cNvSpPr>
              <p:nvPr/>
            </p:nvSpPr>
            <p:spPr bwMode="auto">
              <a:xfrm>
                <a:off x="343" y="2753"/>
                <a:ext cx="3610" cy="525"/>
              </a:xfrm>
              <a:custGeom>
                <a:avLst/>
                <a:gdLst>
                  <a:gd name="T0" fmla="*/ 0 w 3610"/>
                  <a:gd name="T1" fmla="*/ 6 h 525"/>
                  <a:gd name="T2" fmla="*/ 896 w 3610"/>
                  <a:gd name="T3" fmla="*/ 525 h 525"/>
                  <a:gd name="T4" fmla="*/ 3610 w 3610"/>
                  <a:gd name="T5" fmla="*/ 525 h 525"/>
                  <a:gd name="T6" fmla="*/ 2989 w 3610"/>
                  <a:gd name="T7" fmla="*/ 179 h 525"/>
                  <a:gd name="T8" fmla="*/ 1510 w 3610"/>
                  <a:gd name="T9" fmla="*/ 0 h 525"/>
                  <a:gd name="T10" fmla="*/ 0 w 3610"/>
                  <a:gd name="T11" fmla="*/ 6 h 5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10"/>
                  <a:gd name="T19" fmla="*/ 0 h 525"/>
                  <a:gd name="T20" fmla="*/ 3610 w 3610"/>
                  <a:gd name="T21" fmla="*/ 525 h 5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10" h="525">
                    <a:moveTo>
                      <a:pt x="0" y="6"/>
                    </a:moveTo>
                    <a:lnTo>
                      <a:pt x="896" y="525"/>
                    </a:lnTo>
                    <a:lnTo>
                      <a:pt x="3610" y="525"/>
                    </a:lnTo>
                    <a:lnTo>
                      <a:pt x="2989" y="179"/>
                    </a:lnTo>
                    <a:lnTo>
                      <a:pt x="151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AEAEA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54" name="Line 215"/>
              <p:cNvSpPr>
                <a:spLocks noChangeShapeType="1"/>
              </p:cNvSpPr>
              <p:nvPr/>
            </p:nvSpPr>
            <p:spPr bwMode="auto">
              <a:xfrm flipH="1" flipV="1">
                <a:off x="1568" y="2760"/>
                <a:ext cx="2338" cy="5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55" name="Line 216"/>
              <p:cNvSpPr>
                <a:spLocks noChangeShapeType="1"/>
              </p:cNvSpPr>
              <p:nvPr/>
            </p:nvSpPr>
            <p:spPr bwMode="auto">
              <a:xfrm flipV="1">
                <a:off x="1953" y="2824"/>
                <a:ext cx="616" cy="4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56" name="Line 217"/>
              <p:cNvSpPr>
                <a:spLocks noChangeShapeType="1"/>
              </p:cNvSpPr>
              <p:nvPr/>
            </p:nvSpPr>
            <p:spPr bwMode="auto">
              <a:xfrm flipH="1" flipV="1">
                <a:off x="972" y="3135"/>
                <a:ext cx="735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57" name="Line 218"/>
              <p:cNvSpPr>
                <a:spLocks noChangeShapeType="1"/>
              </p:cNvSpPr>
              <p:nvPr/>
            </p:nvSpPr>
            <p:spPr bwMode="auto">
              <a:xfrm flipH="1" flipV="1">
                <a:off x="502" y="2760"/>
                <a:ext cx="2460" cy="5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58" name="Line 219"/>
              <p:cNvSpPr>
                <a:spLocks noChangeShapeType="1"/>
              </p:cNvSpPr>
              <p:nvPr/>
            </p:nvSpPr>
            <p:spPr bwMode="auto">
              <a:xfrm flipH="1" flipV="1">
                <a:off x="1079" y="2766"/>
                <a:ext cx="2319" cy="5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59" name="Line 220"/>
              <p:cNvSpPr>
                <a:spLocks noChangeShapeType="1"/>
              </p:cNvSpPr>
              <p:nvPr/>
            </p:nvSpPr>
            <p:spPr bwMode="auto">
              <a:xfrm flipV="1">
                <a:off x="3295" y="2994"/>
                <a:ext cx="172" cy="27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0" name="Line 221"/>
              <p:cNvSpPr>
                <a:spLocks noChangeShapeType="1"/>
              </p:cNvSpPr>
              <p:nvPr/>
            </p:nvSpPr>
            <p:spPr bwMode="auto">
              <a:xfrm flipV="1">
                <a:off x="645" y="2759"/>
                <a:ext cx="454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1" name="Line 222"/>
              <p:cNvSpPr>
                <a:spLocks noChangeShapeType="1"/>
              </p:cNvSpPr>
              <p:nvPr/>
            </p:nvSpPr>
            <p:spPr bwMode="auto">
              <a:xfrm flipV="1">
                <a:off x="835" y="2769"/>
                <a:ext cx="646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2" name="Line 223"/>
              <p:cNvSpPr>
                <a:spLocks noChangeShapeType="1"/>
              </p:cNvSpPr>
              <p:nvPr/>
            </p:nvSpPr>
            <p:spPr bwMode="auto">
              <a:xfrm flipV="1">
                <a:off x="1064" y="2774"/>
                <a:ext cx="774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3" name="Line 224"/>
              <p:cNvSpPr>
                <a:spLocks noChangeShapeType="1"/>
              </p:cNvSpPr>
              <p:nvPr/>
            </p:nvSpPr>
            <p:spPr bwMode="auto">
              <a:xfrm flipV="1">
                <a:off x="2931" y="2913"/>
                <a:ext cx="309" cy="3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4" name="Line 225"/>
              <p:cNvSpPr>
                <a:spLocks noChangeShapeType="1"/>
              </p:cNvSpPr>
              <p:nvPr/>
            </p:nvSpPr>
            <p:spPr bwMode="auto">
              <a:xfrm flipV="1">
                <a:off x="1405" y="2773"/>
                <a:ext cx="766" cy="49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5" name="Line 226"/>
              <p:cNvSpPr>
                <a:spLocks noChangeShapeType="1"/>
              </p:cNvSpPr>
              <p:nvPr/>
            </p:nvSpPr>
            <p:spPr bwMode="auto">
              <a:xfrm flipH="1" flipV="1">
                <a:off x="2465" y="2824"/>
                <a:ext cx="1206" cy="2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6" name="Line 227"/>
              <p:cNvSpPr>
                <a:spLocks noChangeShapeType="1"/>
              </p:cNvSpPr>
              <p:nvPr/>
            </p:nvSpPr>
            <p:spPr bwMode="auto">
              <a:xfrm flipV="1">
                <a:off x="2459" y="2881"/>
                <a:ext cx="439" cy="4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7" name="Line 228"/>
              <p:cNvSpPr>
                <a:spLocks noChangeShapeType="1"/>
              </p:cNvSpPr>
              <p:nvPr/>
            </p:nvSpPr>
            <p:spPr bwMode="auto">
              <a:xfrm flipH="1" flipV="1">
                <a:off x="591" y="2897"/>
                <a:ext cx="1770" cy="3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0668" name="Line 229"/>
              <p:cNvSpPr>
                <a:spLocks noChangeShapeType="1"/>
              </p:cNvSpPr>
              <p:nvPr/>
            </p:nvSpPr>
            <p:spPr bwMode="auto">
              <a:xfrm flipV="1">
                <a:off x="3601" y="3115"/>
                <a:ext cx="51" cy="1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32513" tIns="166275" rIns="332513" bIns="166275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0631" name="Oval 230"/>
            <p:cNvSpPr>
              <a:spLocks noChangeArrowheads="1"/>
            </p:cNvSpPr>
            <p:nvPr/>
          </p:nvSpPr>
          <p:spPr bwMode="auto">
            <a:xfrm>
              <a:off x="5237698" y="5021298"/>
              <a:ext cx="35573" cy="3701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32" name="Line 231"/>
            <p:cNvSpPr>
              <a:spLocks noChangeShapeType="1"/>
            </p:cNvSpPr>
            <p:nvPr/>
          </p:nvSpPr>
          <p:spPr bwMode="auto">
            <a:xfrm flipV="1">
              <a:off x="6830360" y="4326396"/>
              <a:ext cx="17278" cy="18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0633" name="Group 313"/>
            <p:cNvGrpSpPr>
              <a:grpSpLocks/>
            </p:cNvGrpSpPr>
            <p:nvPr/>
          </p:nvGrpSpPr>
          <p:grpSpPr bwMode="auto">
            <a:xfrm>
              <a:off x="4785411" y="4730753"/>
              <a:ext cx="418747" cy="433041"/>
              <a:chOff x="344" y="336"/>
              <a:chExt cx="687" cy="774"/>
            </a:xfrm>
          </p:grpSpPr>
          <p:sp>
            <p:nvSpPr>
              <p:cNvPr id="20649" name="Freeform 314"/>
              <p:cNvSpPr>
                <a:spLocks noChangeAspect="1"/>
              </p:cNvSpPr>
              <p:nvPr/>
            </p:nvSpPr>
            <p:spPr bwMode="auto">
              <a:xfrm rot="-4551621">
                <a:off x="541" y="439"/>
                <a:ext cx="392" cy="185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8F8F8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50" name="Freeform 315"/>
              <p:cNvSpPr>
                <a:spLocks noChangeAspect="1"/>
              </p:cNvSpPr>
              <p:nvPr/>
            </p:nvSpPr>
            <p:spPr bwMode="auto">
              <a:xfrm>
                <a:off x="678" y="624"/>
                <a:ext cx="353" cy="208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51" name="Freeform 316"/>
              <p:cNvSpPr>
                <a:spLocks noChangeAspect="1"/>
              </p:cNvSpPr>
              <p:nvPr/>
            </p:nvSpPr>
            <p:spPr bwMode="auto">
              <a:xfrm rot="-4551621" flipH="1" flipV="1">
                <a:off x="455" y="821"/>
                <a:ext cx="390" cy="187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8F8F8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52" name="Freeform 317"/>
              <p:cNvSpPr>
                <a:spLocks noChangeAspect="1"/>
              </p:cNvSpPr>
              <p:nvPr/>
            </p:nvSpPr>
            <p:spPr bwMode="auto">
              <a:xfrm flipH="1">
                <a:off x="344" y="624"/>
                <a:ext cx="351" cy="206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0634" name="Group 382"/>
            <p:cNvGrpSpPr>
              <a:grpSpLocks/>
            </p:cNvGrpSpPr>
            <p:nvPr/>
          </p:nvGrpSpPr>
          <p:grpSpPr bwMode="auto">
            <a:xfrm>
              <a:off x="6093487" y="4839014"/>
              <a:ext cx="501074" cy="190612"/>
              <a:chOff x="4698" y="2536"/>
              <a:chExt cx="822" cy="341"/>
            </a:xfrm>
          </p:grpSpPr>
          <p:sp>
            <p:nvSpPr>
              <p:cNvPr id="20645" name="Freeform 383"/>
              <p:cNvSpPr>
                <a:spLocks noChangeAspect="1"/>
              </p:cNvSpPr>
              <p:nvPr/>
            </p:nvSpPr>
            <p:spPr bwMode="auto">
              <a:xfrm rot="-526581">
                <a:off x="5083" y="2592"/>
                <a:ext cx="437" cy="136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6" name="Freeform 384"/>
              <p:cNvSpPr>
                <a:spLocks noChangeAspect="1"/>
              </p:cNvSpPr>
              <p:nvPr/>
            </p:nvSpPr>
            <p:spPr bwMode="auto">
              <a:xfrm rot="-615168" flipH="1" flipV="1">
                <a:off x="4698" y="2675"/>
                <a:ext cx="438" cy="157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7" name="Freeform 385"/>
              <p:cNvSpPr>
                <a:spLocks noChangeAspect="1"/>
              </p:cNvSpPr>
              <p:nvPr/>
            </p:nvSpPr>
            <p:spPr bwMode="auto">
              <a:xfrm rot="1700479" flipH="1" flipV="1">
                <a:off x="4798" y="2536"/>
                <a:ext cx="338" cy="170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8" name="Freeform 386"/>
              <p:cNvSpPr>
                <a:spLocks noChangeAspect="1"/>
              </p:cNvSpPr>
              <p:nvPr/>
            </p:nvSpPr>
            <p:spPr bwMode="auto">
              <a:xfrm rot="1829745">
                <a:off x="5085" y="2706"/>
                <a:ext cx="339" cy="171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0635" name="Group 387"/>
            <p:cNvGrpSpPr>
              <a:grpSpLocks/>
            </p:cNvGrpSpPr>
            <p:nvPr/>
          </p:nvGrpSpPr>
          <p:grpSpPr bwMode="auto">
            <a:xfrm>
              <a:off x="6633179" y="4172796"/>
              <a:ext cx="416713" cy="405281"/>
              <a:chOff x="3049" y="528"/>
              <a:chExt cx="688" cy="726"/>
            </a:xfrm>
          </p:grpSpPr>
          <p:sp>
            <p:nvSpPr>
              <p:cNvPr id="20641" name="Freeform 388"/>
              <p:cNvSpPr>
                <a:spLocks noChangeAspect="1"/>
              </p:cNvSpPr>
              <p:nvPr/>
            </p:nvSpPr>
            <p:spPr bwMode="auto">
              <a:xfrm rot="-4551621">
                <a:off x="3235" y="630"/>
                <a:ext cx="389" cy="186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8F8F8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2" name="Freeform 389"/>
              <p:cNvSpPr>
                <a:spLocks noChangeAspect="1"/>
              </p:cNvSpPr>
              <p:nvPr/>
            </p:nvSpPr>
            <p:spPr bwMode="auto">
              <a:xfrm>
                <a:off x="3386" y="816"/>
                <a:ext cx="351" cy="206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3" name="Freeform 390"/>
              <p:cNvSpPr>
                <a:spLocks noChangeAspect="1"/>
              </p:cNvSpPr>
              <p:nvPr/>
            </p:nvSpPr>
            <p:spPr bwMode="auto">
              <a:xfrm rot="-4551621" flipH="1" flipV="1">
                <a:off x="3164" y="966"/>
                <a:ext cx="390" cy="185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8F8F8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4" name="Freeform 391"/>
              <p:cNvSpPr>
                <a:spLocks noChangeAspect="1"/>
              </p:cNvSpPr>
              <p:nvPr/>
            </p:nvSpPr>
            <p:spPr bwMode="auto">
              <a:xfrm flipH="1">
                <a:off x="3049" y="768"/>
                <a:ext cx="353" cy="209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0636" name="Group 392"/>
            <p:cNvGrpSpPr>
              <a:grpSpLocks/>
            </p:cNvGrpSpPr>
            <p:nvPr/>
          </p:nvGrpSpPr>
          <p:grpSpPr bwMode="auto">
            <a:xfrm>
              <a:off x="5477563" y="4257924"/>
              <a:ext cx="418747" cy="433041"/>
              <a:chOff x="344" y="336"/>
              <a:chExt cx="687" cy="774"/>
            </a:xfrm>
          </p:grpSpPr>
          <p:sp>
            <p:nvSpPr>
              <p:cNvPr id="20637" name="Freeform 393"/>
              <p:cNvSpPr>
                <a:spLocks noChangeAspect="1"/>
              </p:cNvSpPr>
              <p:nvPr/>
            </p:nvSpPr>
            <p:spPr bwMode="auto">
              <a:xfrm rot="-4551621">
                <a:off x="541" y="439"/>
                <a:ext cx="392" cy="185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8F8F8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38" name="Freeform 394"/>
              <p:cNvSpPr>
                <a:spLocks noChangeAspect="1"/>
              </p:cNvSpPr>
              <p:nvPr/>
            </p:nvSpPr>
            <p:spPr bwMode="auto">
              <a:xfrm>
                <a:off x="678" y="624"/>
                <a:ext cx="353" cy="208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39" name="Freeform 395"/>
              <p:cNvSpPr>
                <a:spLocks noChangeAspect="1"/>
              </p:cNvSpPr>
              <p:nvPr/>
            </p:nvSpPr>
            <p:spPr bwMode="auto">
              <a:xfrm rot="-4551621" flipH="1" flipV="1">
                <a:off x="455" y="821"/>
                <a:ext cx="390" cy="187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F8F8F8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0" name="Freeform 396"/>
              <p:cNvSpPr>
                <a:spLocks noChangeAspect="1"/>
              </p:cNvSpPr>
              <p:nvPr/>
            </p:nvSpPr>
            <p:spPr bwMode="auto">
              <a:xfrm flipH="1">
                <a:off x="344" y="624"/>
                <a:ext cx="351" cy="206"/>
              </a:xfrm>
              <a:custGeom>
                <a:avLst/>
                <a:gdLst>
                  <a:gd name="T0" fmla="*/ 0 w 2137"/>
                  <a:gd name="T1" fmla="*/ 0 h 1131"/>
                  <a:gd name="T2" fmla="*/ 0 w 2137"/>
                  <a:gd name="T3" fmla="*/ 0 h 1131"/>
                  <a:gd name="T4" fmla="*/ 0 w 2137"/>
                  <a:gd name="T5" fmla="*/ 0 h 1131"/>
                  <a:gd name="T6" fmla="*/ 0 w 2137"/>
                  <a:gd name="T7" fmla="*/ 0 h 1131"/>
                  <a:gd name="T8" fmla="*/ 0 w 2137"/>
                  <a:gd name="T9" fmla="*/ 0 h 1131"/>
                  <a:gd name="T10" fmla="*/ 0 w 2137"/>
                  <a:gd name="T11" fmla="*/ 0 h 1131"/>
                  <a:gd name="T12" fmla="*/ 0 w 2137"/>
                  <a:gd name="T13" fmla="*/ 0 h 1131"/>
                  <a:gd name="T14" fmla="*/ 0 w 2137"/>
                  <a:gd name="T15" fmla="*/ 0 h 1131"/>
                  <a:gd name="T16" fmla="*/ 0 w 2137"/>
                  <a:gd name="T17" fmla="*/ 0 h 1131"/>
                  <a:gd name="T18" fmla="*/ 0 w 2137"/>
                  <a:gd name="T19" fmla="*/ 0 h 1131"/>
                  <a:gd name="T20" fmla="*/ 0 w 2137"/>
                  <a:gd name="T21" fmla="*/ 0 h 1131"/>
                  <a:gd name="T22" fmla="*/ 0 w 2137"/>
                  <a:gd name="T23" fmla="*/ 0 h 1131"/>
                  <a:gd name="T24" fmla="*/ 0 w 2137"/>
                  <a:gd name="T25" fmla="*/ 0 h 1131"/>
                  <a:gd name="T26" fmla="*/ 0 w 2137"/>
                  <a:gd name="T27" fmla="*/ 0 h 1131"/>
                  <a:gd name="T28" fmla="*/ 0 w 2137"/>
                  <a:gd name="T29" fmla="*/ 0 h 1131"/>
                  <a:gd name="T30" fmla="*/ 0 w 2137"/>
                  <a:gd name="T31" fmla="*/ 0 h 1131"/>
                  <a:gd name="T32" fmla="*/ 0 w 2137"/>
                  <a:gd name="T33" fmla="*/ 0 h 1131"/>
                  <a:gd name="T34" fmla="*/ 0 w 2137"/>
                  <a:gd name="T35" fmla="*/ 0 h 1131"/>
                  <a:gd name="T36" fmla="*/ 0 w 2137"/>
                  <a:gd name="T37" fmla="*/ 0 h 1131"/>
                  <a:gd name="T38" fmla="*/ 0 w 2137"/>
                  <a:gd name="T39" fmla="*/ 0 h 1131"/>
                  <a:gd name="T40" fmla="*/ 0 w 2137"/>
                  <a:gd name="T41" fmla="*/ 0 h 1131"/>
                  <a:gd name="T42" fmla="*/ 0 w 2137"/>
                  <a:gd name="T43" fmla="*/ 0 h 1131"/>
                  <a:gd name="T44" fmla="*/ 0 w 2137"/>
                  <a:gd name="T45" fmla="*/ 0 h 1131"/>
                  <a:gd name="T46" fmla="*/ 0 w 2137"/>
                  <a:gd name="T47" fmla="*/ 0 h 1131"/>
                  <a:gd name="T48" fmla="*/ 0 w 2137"/>
                  <a:gd name="T49" fmla="*/ 0 h 1131"/>
                  <a:gd name="T50" fmla="*/ 0 w 2137"/>
                  <a:gd name="T51" fmla="*/ 0 h 1131"/>
                  <a:gd name="T52" fmla="*/ 0 w 2137"/>
                  <a:gd name="T53" fmla="*/ 0 h 1131"/>
                  <a:gd name="T54" fmla="*/ 0 w 2137"/>
                  <a:gd name="T55" fmla="*/ 0 h 1131"/>
                  <a:gd name="T56" fmla="*/ 0 w 2137"/>
                  <a:gd name="T57" fmla="*/ 0 h 1131"/>
                  <a:gd name="T58" fmla="*/ 0 w 2137"/>
                  <a:gd name="T59" fmla="*/ 0 h 1131"/>
                  <a:gd name="T60" fmla="*/ 0 w 2137"/>
                  <a:gd name="T61" fmla="*/ 0 h 1131"/>
                  <a:gd name="T62" fmla="*/ 0 w 2137"/>
                  <a:gd name="T63" fmla="*/ 0 h 1131"/>
                  <a:gd name="T64" fmla="*/ 0 w 2137"/>
                  <a:gd name="T65" fmla="*/ 0 h 1131"/>
                  <a:gd name="T66" fmla="*/ 0 w 2137"/>
                  <a:gd name="T67" fmla="*/ 0 h 1131"/>
                  <a:gd name="T68" fmla="*/ 0 w 2137"/>
                  <a:gd name="T69" fmla="*/ 0 h 1131"/>
                  <a:gd name="T70" fmla="*/ 0 w 2137"/>
                  <a:gd name="T71" fmla="*/ 0 h 113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37"/>
                  <a:gd name="T109" fmla="*/ 0 h 1131"/>
                  <a:gd name="T110" fmla="*/ 2137 w 2137"/>
                  <a:gd name="T111" fmla="*/ 1131 h 113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37" h="1131">
                    <a:moveTo>
                      <a:pt x="14" y="548"/>
                    </a:moveTo>
                    <a:cubicBezTo>
                      <a:pt x="37" y="534"/>
                      <a:pt x="57" y="517"/>
                      <a:pt x="77" y="500"/>
                    </a:cubicBezTo>
                    <a:cubicBezTo>
                      <a:pt x="84" y="495"/>
                      <a:pt x="91" y="489"/>
                      <a:pt x="98" y="485"/>
                    </a:cubicBezTo>
                    <a:cubicBezTo>
                      <a:pt x="103" y="482"/>
                      <a:pt x="113" y="476"/>
                      <a:pt x="113" y="476"/>
                    </a:cubicBezTo>
                    <a:cubicBezTo>
                      <a:pt x="125" y="457"/>
                      <a:pt x="150" y="439"/>
                      <a:pt x="170" y="428"/>
                    </a:cubicBezTo>
                    <a:cubicBezTo>
                      <a:pt x="183" y="408"/>
                      <a:pt x="211" y="396"/>
                      <a:pt x="230" y="382"/>
                    </a:cubicBezTo>
                    <a:cubicBezTo>
                      <a:pt x="234" y="379"/>
                      <a:pt x="241" y="380"/>
                      <a:pt x="245" y="377"/>
                    </a:cubicBezTo>
                    <a:cubicBezTo>
                      <a:pt x="260" y="368"/>
                      <a:pt x="273" y="355"/>
                      <a:pt x="290" y="348"/>
                    </a:cubicBezTo>
                    <a:cubicBezTo>
                      <a:pt x="310" y="328"/>
                      <a:pt x="334" y="313"/>
                      <a:pt x="358" y="298"/>
                    </a:cubicBezTo>
                    <a:cubicBezTo>
                      <a:pt x="375" y="269"/>
                      <a:pt x="414" y="265"/>
                      <a:pt x="442" y="252"/>
                    </a:cubicBezTo>
                    <a:cubicBezTo>
                      <a:pt x="454" y="246"/>
                      <a:pt x="460" y="239"/>
                      <a:pt x="473" y="236"/>
                    </a:cubicBezTo>
                    <a:cubicBezTo>
                      <a:pt x="493" y="219"/>
                      <a:pt x="524" y="202"/>
                      <a:pt x="550" y="195"/>
                    </a:cubicBezTo>
                    <a:cubicBezTo>
                      <a:pt x="560" y="189"/>
                      <a:pt x="571" y="181"/>
                      <a:pt x="581" y="178"/>
                    </a:cubicBezTo>
                    <a:cubicBezTo>
                      <a:pt x="596" y="163"/>
                      <a:pt x="618" y="148"/>
                      <a:pt x="638" y="142"/>
                    </a:cubicBezTo>
                    <a:cubicBezTo>
                      <a:pt x="646" y="137"/>
                      <a:pt x="651" y="132"/>
                      <a:pt x="660" y="130"/>
                    </a:cubicBezTo>
                    <a:cubicBezTo>
                      <a:pt x="693" y="106"/>
                      <a:pt x="762" y="94"/>
                      <a:pt x="802" y="87"/>
                    </a:cubicBezTo>
                    <a:cubicBezTo>
                      <a:pt x="837" y="72"/>
                      <a:pt x="876" y="61"/>
                      <a:pt x="914" y="56"/>
                    </a:cubicBezTo>
                    <a:cubicBezTo>
                      <a:pt x="938" y="47"/>
                      <a:pt x="964" y="44"/>
                      <a:pt x="989" y="39"/>
                    </a:cubicBezTo>
                    <a:cubicBezTo>
                      <a:pt x="1009" y="35"/>
                      <a:pt x="1029" y="25"/>
                      <a:pt x="1049" y="22"/>
                    </a:cubicBezTo>
                    <a:cubicBezTo>
                      <a:pt x="1070" y="19"/>
                      <a:pt x="1121" y="17"/>
                      <a:pt x="1130" y="17"/>
                    </a:cubicBezTo>
                    <a:cubicBezTo>
                      <a:pt x="1165" y="12"/>
                      <a:pt x="1198" y="11"/>
                      <a:pt x="1234" y="10"/>
                    </a:cubicBezTo>
                    <a:cubicBezTo>
                      <a:pt x="1327" y="0"/>
                      <a:pt x="1426" y="14"/>
                      <a:pt x="1519" y="24"/>
                    </a:cubicBezTo>
                    <a:cubicBezTo>
                      <a:pt x="1537" y="28"/>
                      <a:pt x="1552" y="34"/>
                      <a:pt x="1570" y="36"/>
                    </a:cubicBezTo>
                    <a:cubicBezTo>
                      <a:pt x="1581" y="40"/>
                      <a:pt x="1586" y="47"/>
                      <a:pt x="1596" y="53"/>
                    </a:cubicBezTo>
                    <a:cubicBezTo>
                      <a:pt x="1621" y="67"/>
                      <a:pt x="1654" y="71"/>
                      <a:pt x="1682" y="75"/>
                    </a:cubicBezTo>
                    <a:cubicBezTo>
                      <a:pt x="1733" y="92"/>
                      <a:pt x="1781" y="104"/>
                      <a:pt x="1829" y="128"/>
                    </a:cubicBezTo>
                    <a:cubicBezTo>
                      <a:pt x="1854" y="141"/>
                      <a:pt x="1871" y="166"/>
                      <a:pt x="1896" y="180"/>
                    </a:cubicBezTo>
                    <a:cubicBezTo>
                      <a:pt x="1903" y="190"/>
                      <a:pt x="1909" y="189"/>
                      <a:pt x="1918" y="197"/>
                    </a:cubicBezTo>
                    <a:cubicBezTo>
                      <a:pt x="1929" y="206"/>
                      <a:pt x="1938" y="217"/>
                      <a:pt x="1949" y="226"/>
                    </a:cubicBezTo>
                    <a:cubicBezTo>
                      <a:pt x="1971" y="246"/>
                      <a:pt x="2000" y="305"/>
                      <a:pt x="2026" y="312"/>
                    </a:cubicBezTo>
                    <a:cubicBezTo>
                      <a:pt x="2031" y="317"/>
                      <a:pt x="2037" y="321"/>
                      <a:pt x="2040" y="327"/>
                    </a:cubicBezTo>
                    <a:cubicBezTo>
                      <a:pt x="2051" y="350"/>
                      <a:pt x="2032" y="330"/>
                      <a:pt x="2050" y="346"/>
                    </a:cubicBezTo>
                    <a:cubicBezTo>
                      <a:pt x="2053" y="368"/>
                      <a:pt x="2063" y="375"/>
                      <a:pt x="2074" y="392"/>
                    </a:cubicBezTo>
                    <a:cubicBezTo>
                      <a:pt x="2078" y="407"/>
                      <a:pt x="2087" y="422"/>
                      <a:pt x="2093" y="437"/>
                    </a:cubicBezTo>
                    <a:cubicBezTo>
                      <a:pt x="2097" y="457"/>
                      <a:pt x="2099" y="482"/>
                      <a:pt x="2110" y="500"/>
                    </a:cubicBezTo>
                    <a:cubicBezTo>
                      <a:pt x="2126" y="556"/>
                      <a:pt x="2137" y="626"/>
                      <a:pt x="2102" y="675"/>
                    </a:cubicBezTo>
                    <a:cubicBezTo>
                      <a:pt x="2095" y="706"/>
                      <a:pt x="2086" y="730"/>
                      <a:pt x="2066" y="754"/>
                    </a:cubicBezTo>
                    <a:cubicBezTo>
                      <a:pt x="2062" y="775"/>
                      <a:pt x="2052" y="797"/>
                      <a:pt x="2035" y="809"/>
                    </a:cubicBezTo>
                    <a:cubicBezTo>
                      <a:pt x="2030" y="835"/>
                      <a:pt x="2014" y="862"/>
                      <a:pt x="1994" y="879"/>
                    </a:cubicBezTo>
                    <a:cubicBezTo>
                      <a:pt x="1989" y="896"/>
                      <a:pt x="1968" y="913"/>
                      <a:pt x="1951" y="920"/>
                    </a:cubicBezTo>
                    <a:cubicBezTo>
                      <a:pt x="1941" y="930"/>
                      <a:pt x="1931" y="931"/>
                      <a:pt x="1918" y="934"/>
                    </a:cubicBezTo>
                    <a:cubicBezTo>
                      <a:pt x="1894" y="946"/>
                      <a:pt x="1879" y="971"/>
                      <a:pt x="1858" y="987"/>
                    </a:cubicBezTo>
                    <a:cubicBezTo>
                      <a:pt x="1851" y="993"/>
                      <a:pt x="1831" y="996"/>
                      <a:pt x="1831" y="996"/>
                    </a:cubicBezTo>
                    <a:cubicBezTo>
                      <a:pt x="1821" y="1003"/>
                      <a:pt x="1811" y="1008"/>
                      <a:pt x="1800" y="1011"/>
                    </a:cubicBezTo>
                    <a:cubicBezTo>
                      <a:pt x="1783" y="1023"/>
                      <a:pt x="1751" y="1027"/>
                      <a:pt x="1730" y="1032"/>
                    </a:cubicBezTo>
                    <a:cubicBezTo>
                      <a:pt x="1718" y="1041"/>
                      <a:pt x="1707" y="1044"/>
                      <a:pt x="1692" y="1047"/>
                    </a:cubicBezTo>
                    <a:cubicBezTo>
                      <a:pt x="1667" y="1065"/>
                      <a:pt x="1631" y="1069"/>
                      <a:pt x="1601" y="1073"/>
                    </a:cubicBezTo>
                    <a:cubicBezTo>
                      <a:pt x="1577" y="1080"/>
                      <a:pt x="1564" y="1092"/>
                      <a:pt x="1538" y="1095"/>
                    </a:cubicBezTo>
                    <a:cubicBezTo>
                      <a:pt x="1513" y="1101"/>
                      <a:pt x="1489" y="1110"/>
                      <a:pt x="1464" y="1114"/>
                    </a:cubicBezTo>
                    <a:cubicBezTo>
                      <a:pt x="1439" y="1123"/>
                      <a:pt x="1461" y="1116"/>
                      <a:pt x="1438" y="1121"/>
                    </a:cubicBezTo>
                    <a:cubicBezTo>
                      <a:pt x="1423" y="1124"/>
                      <a:pt x="1394" y="1131"/>
                      <a:pt x="1394" y="1131"/>
                    </a:cubicBezTo>
                    <a:cubicBezTo>
                      <a:pt x="1297" y="1130"/>
                      <a:pt x="1199" y="1130"/>
                      <a:pt x="1102" y="1128"/>
                    </a:cubicBezTo>
                    <a:cubicBezTo>
                      <a:pt x="1075" y="1128"/>
                      <a:pt x="1045" y="1108"/>
                      <a:pt x="1018" y="1102"/>
                    </a:cubicBezTo>
                    <a:cubicBezTo>
                      <a:pt x="1002" y="1094"/>
                      <a:pt x="985" y="1093"/>
                      <a:pt x="967" y="1090"/>
                    </a:cubicBezTo>
                    <a:cubicBezTo>
                      <a:pt x="957" y="1088"/>
                      <a:pt x="938" y="1085"/>
                      <a:pt x="938" y="1085"/>
                    </a:cubicBezTo>
                    <a:cubicBezTo>
                      <a:pt x="925" y="1079"/>
                      <a:pt x="912" y="1078"/>
                      <a:pt x="898" y="1076"/>
                    </a:cubicBezTo>
                    <a:cubicBezTo>
                      <a:pt x="853" y="1059"/>
                      <a:pt x="801" y="1047"/>
                      <a:pt x="754" y="1040"/>
                    </a:cubicBezTo>
                    <a:cubicBezTo>
                      <a:pt x="735" y="1033"/>
                      <a:pt x="711" y="1026"/>
                      <a:pt x="691" y="1023"/>
                    </a:cubicBezTo>
                    <a:cubicBezTo>
                      <a:pt x="680" y="1018"/>
                      <a:pt x="669" y="1014"/>
                      <a:pt x="658" y="1011"/>
                    </a:cubicBezTo>
                    <a:cubicBezTo>
                      <a:pt x="648" y="1005"/>
                      <a:pt x="640" y="997"/>
                      <a:pt x="629" y="994"/>
                    </a:cubicBezTo>
                    <a:cubicBezTo>
                      <a:pt x="617" y="987"/>
                      <a:pt x="603" y="978"/>
                      <a:pt x="590" y="975"/>
                    </a:cubicBezTo>
                    <a:cubicBezTo>
                      <a:pt x="583" y="968"/>
                      <a:pt x="579" y="966"/>
                      <a:pt x="569" y="963"/>
                    </a:cubicBezTo>
                    <a:cubicBezTo>
                      <a:pt x="555" y="949"/>
                      <a:pt x="544" y="942"/>
                      <a:pt x="526" y="934"/>
                    </a:cubicBezTo>
                    <a:cubicBezTo>
                      <a:pt x="512" y="922"/>
                      <a:pt x="493" y="913"/>
                      <a:pt x="475" y="910"/>
                    </a:cubicBezTo>
                    <a:cubicBezTo>
                      <a:pt x="444" y="888"/>
                      <a:pt x="407" y="869"/>
                      <a:pt x="374" y="848"/>
                    </a:cubicBezTo>
                    <a:cubicBezTo>
                      <a:pt x="357" y="837"/>
                      <a:pt x="336" y="812"/>
                      <a:pt x="319" y="807"/>
                    </a:cubicBezTo>
                    <a:cubicBezTo>
                      <a:pt x="300" y="788"/>
                      <a:pt x="272" y="760"/>
                      <a:pt x="245" y="754"/>
                    </a:cubicBezTo>
                    <a:cubicBezTo>
                      <a:pt x="214" y="728"/>
                      <a:pt x="179" y="707"/>
                      <a:pt x="146" y="684"/>
                    </a:cubicBezTo>
                    <a:cubicBezTo>
                      <a:pt x="135" y="676"/>
                      <a:pt x="125" y="667"/>
                      <a:pt x="115" y="658"/>
                    </a:cubicBezTo>
                    <a:cubicBezTo>
                      <a:pt x="110" y="654"/>
                      <a:pt x="101" y="644"/>
                      <a:pt x="101" y="644"/>
                    </a:cubicBezTo>
                    <a:cubicBezTo>
                      <a:pt x="91" y="617"/>
                      <a:pt x="62" y="587"/>
                      <a:pt x="36" y="572"/>
                    </a:cubicBezTo>
                    <a:cubicBezTo>
                      <a:pt x="33" y="567"/>
                      <a:pt x="27" y="554"/>
                      <a:pt x="22" y="550"/>
                    </a:cubicBezTo>
                    <a:cubicBezTo>
                      <a:pt x="0" y="534"/>
                      <a:pt x="11" y="545"/>
                      <a:pt x="14" y="548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3" name="Picture 12" descr="Graph_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1889125"/>
            <a:ext cx="50387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541" name="Picture 13" descr="Graph_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1889125"/>
            <a:ext cx="50387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542" name="Picture 14" descr="Graph_I_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3" y="1889125"/>
            <a:ext cx="50387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543" name="Picture 15" descr="Graph_I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889125"/>
            <a:ext cx="50387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544" name="Picture 16" descr="Graph_I_1s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889125"/>
            <a:ext cx="50387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545" name="Picture 17" descr="Graph_I_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1889125"/>
            <a:ext cx="5038725" cy="359727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</p:pic>
      <p:pic>
        <p:nvPicPr>
          <p:cNvPr id="2152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40863" y="266700"/>
            <a:ext cx="2574925" cy="12398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86963" y="765175"/>
            <a:ext cx="4414837" cy="628650"/>
            <a:chOff x="2744" y="906"/>
            <a:chExt cx="2781" cy="396"/>
          </a:xfrm>
        </p:grpSpPr>
        <p:graphicFrame>
          <p:nvGraphicFramePr>
            <p:cNvPr id="21514" name="Object 10"/>
            <p:cNvGraphicFramePr>
              <a:graphicFrameLocks noChangeAspect="1"/>
            </p:cNvGraphicFramePr>
            <p:nvPr/>
          </p:nvGraphicFramePr>
          <p:xfrm>
            <a:off x="2744" y="906"/>
            <a:ext cx="919" cy="396"/>
          </p:xfrm>
          <a:graphic>
            <a:graphicData uri="http://schemas.openxmlformats.org/presentationml/2006/ole">
              <p:oleObj spid="_x0000_s57362" name="Equation" r:id="rId10" imgW="1002960" imgH="431640" progId="Equation.3">
                <p:embed/>
              </p:oleObj>
            </a:graphicData>
          </a:graphic>
        </p:graphicFrame>
        <p:sp>
          <p:nvSpPr>
            <p:cNvPr id="21582" name="Text Box 6"/>
            <p:cNvSpPr txBox="1">
              <a:spLocks noChangeArrowheads="1"/>
            </p:cNvSpPr>
            <p:nvPr/>
          </p:nvSpPr>
          <p:spPr bwMode="auto">
            <a:xfrm>
              <a:off x="3782" y="963"/>
              <a:ext cx="1743" cy="250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sv-SE" sz="2000">
                  <a:solidFill>
                    <a:srgbClr val="0000FF"/>
                  </a:solidFill>
                  <a:latin typeface="Comic Sans MS" charset="0"/>
                </a:rPr>
                <a:t>Josephson inductance</a:t>
              </a:r>
              <a:endParaRPr lang="en-US" sz="2000">
                <a:solidFill>
                  <a:srgbClr val="0000FF"/>
                </a:solidFill>
                <a:latin typeface="Comic Sans MS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709150" y="1341438"/>
            <a:ext cx="4845050" cy="641350"/>
            <a:chOff x="2334" y="874"/>
            <a:chExt cx="3052" cy="404"/>
          </a:xfrm>
        </p:grpSpPr>
        <p:sp>
          <p:nvSpPr>
            <p:cNvPr id="21580" name="Text Box 8"/>
            <p:cNvSpPr txBox="1">
              <a:spLocks noChangeArrowheads="1"/>
            </p:cNvSpPr>
            <p:nvPr/>
          </p:nvSpPr>
          <p:spPr bwMode="auto">
            <a:xfrm>
              <a:off x="2577" y="978"/>
              <a:ext cx="1483" cy="231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sv-SE">
                  <a:solidFill>
                    <a:srgbClr val="0000FF"/>
                  </a:solidFill>
                  <a:latin typeface="Comic Sans MS" charset="0"/>
                </a:rPr>
                <a:t>junction capacitance</a:t>
              </a:r>
              <a:endParaRPr lang="en-US">
                <a:solidFill>
                  <a:srgbClr val="0000FF"/>
                </a:solidFill>
                <a:latin typeface="Comic Sans MS" charset="0"/>
              </a:endParaRPr>
            </a:p>
          </p:txBody>
        </p:sp>
        <p:graphicFrame>
          <p:nvGraphicFramePr>
            <p:cNvPr id="21512" name="Object 8"/>
            <p:cNvGraphicFramePr>
              <a:graphicFrameLocks noChangeAspect="1"/>
            </p:cNvGraphicFramePr>
            <p:nvPr/>
          </p:nvGraphicFramePr>
          <p:xfrm>
            <a:off x="2334" y="999"/>
            <a:ext cx="196" cy="220"/>
          </p:xfrm>
          <a:graphic>
            <a:graphicData uri="http://schemas.openxmlformats.org/presentationml/2006/ole">
              <p:oleObj spid="_x0000_s57360" name="Equation" r:id="rId11" imgW="203040" imgH="228600" progId="Equation.3">
                <p:embed/>
              </p:oleObj>
            </a:graphicData>
          </a:graphic>
        </p:graphicFrame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356" y="1022"/>
            <a:ext cx="132" cy="156"/>
          </p:xfrm>
          <a:graphic>
            <a:graphicData uri="http://schemas.openxmlformats.org/presentationml/2006/ole">
              <p:oleObj spid="_x0000_s57361" name="Equation" r:id="rId12" imgW="139680" imgH="164880" progId="Equation.3">
                <p:embed/>
              </p:oleObj>
            </a:graphicData>
          </a:graphic>
        </p:graphicFrame>
        <p:sp>
          <p:nvSpPr>
            <p:cNvPr id="21581" name="Text Box 11"/>
            <p:cNvSpPr txBox="1">
              <a:spLocks noChangeArrowheads="1"/>
            </p:cNvSpPr>
            <p:nvPr/>
          </p:nvSpPr>
          <p:spPr bwMode="auto">
            <a:xfrm>
              <a:off x="4521" y="874"/>
              <a:ext cx="865" cy="404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sv-SE">
                  <a:solidFill>
                    <a:srgbClr val="0000FF"/>
                  </a:solidFill>
                  <a:latin typeface="Comic Sans MS" charset="0"/>
                </a:rPr>
                <a:t>shunting </a:t>
              </a:r>
            </a:p>
            <a:p>
              <a:pPr eaLnBrk="0" hangingPunct="0"/>
              <a:r>
                <a:rPr lang="sv-SE">
                  <a:solidFill>
                    <a:srgbClr val="0000FF"/>
                  </a:solidFill>
                  <a:latin typeface="Comic Sans MS" charset="0"/>
                </a:rPr>
                <a:t>admittance</a:t>
              </a:r>
              <a:endParaRPr lang="en-US">
                <a:solidFill>
                  <a:srgbClr val="0000FF"/>
                </a:solidFill>
                <a:latin typeface="Comic Sans MS" charset="0"/>
              </a:endParaRPr>
            </a:p>
          </p:txBody>
        </p:sp>
      </p:grpSp>
      <p:pic>
        <p:nvPicPr>
          <p:cNvPr id="21532" name="Picture 18" descr="I-V_characteristics_of_Josephson_Junction"/>
          <p:cNvPicPr>
            <a:picLocks noChangeAspect="1" noChangeArrowheads="1"/>
          </p:cNvPicPr>
          <p:nvPr/>
        </p:nvPicPr>
        <p:blipFill>
          <a:blip r:embed="rId13"/>
          <a:srcRect l="11267" t="8437" r="9859"/>
          <a:stretch>
            <a:fillRect/>
          </a:stretch>
        </p:blipFill>
        <p:spPr bwMode="auto">
          <a:xfrm>
            <a:off x="5086350" y="1828800"/>
            <a:ext cx="37338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547" name="Oval 19"/>
          <p:cNvSpPr>
            <a:spLocks noChangeArrowheads="1"/>
          </p:cNvSpPr>
          <p:nvPr/>
        </p:nvSpPr>
        <p:spPr bwMode="auto">
          <a:xfrm>
            <a:off x="6934200" y="3276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6548" name="Oval 20"/>
          <p:cNvSpPr>
            <a:spLocks noChangeArrowheads="1"/>
          </p:cNvSpPr>
          <p:nvPr/>
        </p:nvSpPr>
        <p:spPr bwMode="auto">
          <a:xfrm>
            <a:off x="6943725" y="3124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6549" name="Oval 21"/>
          <p:cNvSpPr>
            <a:spLocks noChangeArrowheads="1"/>
          </p:cNvSpPr>
          <p:nvPr/>
        </p:nvSpPr>
        <p:spPr bwMode="auto">
          <a:xfrm>
            <a:off x="6958013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6550" name="Oval 22"/>
          <p:cNvSpPr>
            <a:spLocks noChangeArrowheads="1"/>
          </p:cNvSpPr>
          <p:nvPr/>
        </p:nvSpPr>
        <p:spPr bwMode="auto">
          <a:xfrm>
            <a:off x="6958013" y="2667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6551" name="Oval 23"/>
          <p:cNvSpPr>
            <a:spLocks noChangeArrowheads="1"/>
          </p:cNvSpPr>
          <p:nvPr/>
        </p:nvSpPr>
        <p:spPr bwMode="auto">
          <a:xfrm>
            <a:off x="8220075" y="2590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6552" name="Oval 24"/>
          <p:cNvSpPr>
            <a:spLocks noChangeArrowheads="1"/>
          </p:cNvSpPr>
          <p:nvPr/>
        </p:nvSpPr>
        <p:spPr bwMode="auto">
          <a:xfrm>
            <a:off x="8239125" y="2286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539" name="Line 25"/>
          <p:cNvSpPr>
            <a:spLocks noChangeShapeType="1"/>
          </p:cNvSpPr>
          <p:nvPr/>
        </p:nvSpPr>
        <p:spPr bwMode="auto">
          <a:xfrm>
            <a:off x="5029200" y="5181600"/>
            <a:ext cx="381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540" name="Line 26"/>
          <p:cNvSpPr>
            <a:spLocks noChangeShapeType="1"/>
          </p:cNvSpPr>
          <p:nvPr/>
        </p:nvSpPr>
        <p:spPr bwMode="auto">
          <a:xfrm flipV="1">
            <a:off x="5029200" y="1524000"/>
            <a:ext cx="0" cy="3657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541" name="Text Box 27"/>
          <p:cNvSpPr txBox="1">
            <a:spLocks noChangeArrowheads="1"/>
          </p:cNvSpPr>
          <p:nvPr/>
        </p:nvSpPr>
        <p:spPr bwMode="auto">
          <a:xfrm>
            <a:off x="8488363" y="51816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CC3300"/>
                </a:solidFill>
                <a:latin typeface="Times New Roman" charset="0"/>
              </a:rPr>
              <a:t>V</a:t>
            </a:r>
            <a:endParaRPr lang="en-US" sz="2400">
              <a:solidFill>
                <a:srgbClr val="CC3300"/>
              </a:solidFill>
              <a:latin typeface="Times New Roman" charset="0"/>
            </a:endParaRPr>
          </a:p>
        </p:txBody>
      </p:sp>
      <p:sp>
        <p:nvSpPr>
          <p:cNvPr id="21542" name="Text Box 28"/>
          <p:cNvSpPr txBox="1">
            <a:spLocks noChangeArrowheads="1"/>
          </p:cNvSpPr>
          <p:nvPr/>
        </p:nvSpPr>
        <p:spPr bwMode="auto">
          <a:xfrm>
            <a:off x="4724400" y="13716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CC3300"/>
                </a:solidFill>
                <a:latin typeface="Times New Roman" charset="0"/>
              </a:rPr>
              <a:t>I</a:t>
            </a:r>
            <a:endParaRPr lang="en-US" sz="2400">
              <a:solidFill>
                <a:srgbClr val="CC3300"/>
              </a:solidFill>
              <a:latin typeface="Times New Roman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>
            <p:ph/>
          </p:nvPr>
        </p:nvGraphicFramePr>
        <p:xfrm>
          <a:off x="9979025" y="2124075"/>
          <a:ext cx="4575175" cy="728663"/>
        </p:xfrm>
        <a:graphic>
          <a:graphicData uri="http://schemas.openxmlformats.org/presentationml/2006/ole">
            <p:oleObj spid="_x0000_s57346" name="Equation" r:id="rId14" imgW="2908080" imgH="482400" progId="Equation.3">
              <p:embed/>
            </p:oleObj>
          </a:graphicData>
        </a:graphic>
      </p:graphicFrame>
      <p:sp>
        <p:nvSpPr>
          <p:cNvPr id="1046558" name="Rectangle 30"/>
          <p:cNvSpPr>
            <a:spLocks noChangeArrowheads="1"/>
          </p:cNvSpPr>
          <p:nvPr/>
        </p:nvSpPr>
        <p:spPr bwMode="auto">
          <a:xfrm>
            <a:off x="9448800" y="1676400"/>
            <a:ext cx="9144000" cy="400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9798050" y="3141663"/>
            <a:ext cx="4908550" cy="3402012"/>
            <a:chOff x="2467" y="618"/>
            <a:chExt cx="3006" cy="1985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4037" y="618"/>
            <a:ext cx="105" cy="197"/>
          </p:xfrm>
          <a:graphic>
            <a:graphicData uri="http://schemas.openxmlformats.org/presentationml/2006/ole">
              <p:oleObj spid="_x0000_s57356" name="Equation" r:id="rId15" imgW="114120" imgH="215640" progId="Equation.3">
                <p:embed/>
              </p:oleObj>
            </a:graphicData>
          </a:graphic>
        </p:graphicFrame>
        <p:sp>
          <p:nvSpPr>
            <p:cNvPr id="21570" name="Rectangle 35"/>
            <p:cNvSpPr>
              <a:spLocks noChangeArrowheads="1"/>
            </p:cNvSpPr>
            <p:nvPr/>
          </p:nvSpPr>
          <p:spPr bwMode="auto">
            <a:xfrm>
              <a:off x="2891" y="1731"/>
              <a:ext cx="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just" eaLnBrk="0" hangingPunct="0"/>
              <a:endParaRPr lang="en-GB" sz="2400" i="1">
                <a:latin typeface="Times New Roman" charset="0"/>
              </a:endParaRPr>
            </a:p>
          </p:txBody>
        </p:sp>
        <p:sp>
          <p:nvSpPr>
            <p:cNvPr id="21571" name="Rectangle 36"/>
            <p:cNvSpPr>
              <a:spLocks noChangeArrowheads="1"/>
            </p:cNvSpPr>
            <p:nvPr/>
          </p:nvSpPr>
          <p:spPr bwMode="auto">
            <a:xfrm>
              <a:off x="3952" y="1770"/>
              <a:ext cx="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just" eaLnBrk="0" hangingPunct="0"/>
              <a:endParaRPr lang="en-GB" sz="2400" i="1">
                <a:latin typeface="Times New Roman" charset="0"/>
              </a:endParaRPr>
            </a:p>
          </p:txBody>
        </p:sp>
        <p:sp>
          <p:nvSpPr>
            <p:cNvPr id="21572" name="Rectangle 37"/>
            <p:cNvSpPr>
              <a:spLocks noChangeArrowheads="1"/>
            </p:cNvSpPr>
            <p:nvPr/>
          </p:nvSpPr>
          <p:spPr bwMode="auto">
            <a:xfrm>
              <a:off x="3952" y="1708"/>
              <a:ext cx="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just" eaLnBrk="0" hangingPunct="0"/>
              <a:endParaRPr lang="en-GB" sz="2400" i="1">
                <a:latin typeface="Times New Roman" charset="0"/>
              </a:endParaRPr>
            </a:p>
          </p:txBody>
        </p:sp>
        <p:sp>
          <p:nvSpPr>
            <p:cNvPr id="21573" name="Rectangle 38"/>
            <p:cNvSpPr>
              <a:spLocks noChangeArrowheads="1"/>
            </p:cNvSpPr>
            <p:nvPr/>
          </p:nvSpPr>
          <p:spPr bwMode="auto">
            <a:xfrm>
              <a:off x="3035" y="1716"/>
              <a:ext cx="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just" eaLnBrk="0" hangingPunct="0"/>
              <a:endParaRPr lang="en-GB" sz="2400" i="1">
                <a:latin typeface="Times New Roman" charset="0"/>
              </a:endParaRPr>
            </a:p>
          </p:txBody>
        </p: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2512" y="1380"/>
              <a:ext cx="2961" cy="630"/>
              <a:chOff x="2693" y="2258"/>
              <a:chExt cx="2961" cy="630"/>
            </a:xfrm>
          </p:grpSpPr>
          <p:graphicFrame>
            <p:nvGraphicFramePr>
              <p:cNvPr id="21511" name="Object 7"/>
              <p:cNvGraphicFramePr>
                <a:graphicFrameLocks noChangeAspect="1"/>
              </p:cNvGraphicFramePr>
              <p:nvPr/>
            </p:nvGraphicFramePr>
            <p:xfrm>
              <a:off x="2693" y="2258"/>
              <a:ext cx="2378" cy="573"/>
            </p:xfrm>
            <a:graphic>
              <a:graphicData uri="http://schemas.openxmlformats.org/presentationml/2006/ole">
                <p:oleObj spid="_x0000_s57359" name="Equation" r:id="rId16" imgW="2374560" imgH="596880" progId="Equation.3">
                  <p:embed/>
                </p:oleObj>
              </a:graphicData>
            </a:graphic>
          </p:graphicFrame>
          <p:sp>
            <p:nvSpPr>
              <p:cNvPr id="21579" name="Text Box 42"/>
              <p:cNvSpPr txBox="1">
                <a:spLocks noChangeArrowheads="1"/>
              </p:cNvSpPr>
              <p:nvPr/>
            </p:nvSpPr>
            <p:spPr bwMode="auto">
              <a:xfrm>
                <a:off x="4886" y="2514"/>
                <a:ext cx="768" cy="374"/>
              </a:xfrm>
              <a:prstGeom prst="rect">
                <a:avLst/>
              </a:prstGeom>
              <a:gradFill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just" eaLnBrk="0" hangingPunct="0"/>
                <a:r>
                  <a:rPr lang="sv-SE">
                    <a:solidFill>
                      <a:srgbClr val="0045CE"/>
                    </a:solidFill>
                    <a:latin typeface="Comic Sans MS" charset="0"/>
                  </a:rPr>
                  <a:t>plasma</a:t>
                </a:r>
              </a:p>
              <a:p>
                <a:pPr algn="just" eaLnBrk="0" hangingPunct="0"/>
                <a:r>
                  <a:rPr lang="sv-SE">
                    <a:solidFill>
                      <a:srgbClr val="0045CE"/>
                    </a:solidFill>
                    <a:latin typeface="Comic Sans MS" charset="0"/>
                  </a:rPr>
                  <a:t>frequency</a:t>
                </a:r>
                <a:endParaRPr lang="en-US">
                  <a:solidFill>
                    <a:srgbClr val="0045CE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2521" y="894"/>
              <a:ext cx="2793" cy="540"/>
              <a:chOff x="2694" y="2788"/>
              <a:chExt cx="2793" cy="540"/>
            </a:xfrm>
          </p:grpSpPr>
          <p:sp>
            <p:nvSpPr>
              <p:cNvPr id="21578" name="Text Box 51"/>
              <p:cNvSpPr txBox="1">
                <a:spLocks noChangeArrowheads="1"/>
              </p:cNvSpPr>
              <p:nvPr/>
            </p:nvSpPr>
            <p:spPr bwMode="auto">
              <a:xfrm>
                <a:off x="4886" y="2954"/>
                <a:ext cx="601" cy="374"/>
              </a:xfrm>
              <a:prstGeom prst="rect">
                <a:avLst/>
              </a:prstGeom>
              <a:gradFill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just" eaLnBrk="0" hangingPunct="0"/>
                <a:r>
                  <a:rPr lang="sv-SE">
                    <a:solidFill>
                      <a:srgbClr val="0045CE"/>
                    </a:solidFill>
                    <a:latin typeface="Comic Sans MS" charset="0"/>
                  </a:rPr>
                  <a:t>barrier</a:t>
                </a:r>
              </a:p>
              <a:p>
                <a:pPr algn="just" eaLnBrk="0" hangingPunct="0"/>
                <a:r>
                  <a:rPr lang="sv-SE">
                    <a:solidFill>
                      <a:srgbClr val="0045CE"/>
                    </a:solidFill>
                    <a:latin typeface="Comic Sans MS" charset="0"/>
                  </a:rPr>
                  <a:t>height</a:t>
                </a:r>
                <a:endParaRPr lang="en-US">
                  <a:solidFill>
                    <a:srgbClr val="0045CE"/>
                  </a:solidFill>
                  <a:latin typeface="Comic Sans MS" charset="0"/>
                </a:endParaRPr>
              </a:p>
            </p:txBody>
          </p:sp>
          <p:graphicFrame>
            <p:nvGraphicFramePr>
              <p:cNvPr id="21510" name="Object 6"/>
              <p:cNvGraphicFramePr>
                <a:graphicFrameLocks noChangeAspect="1"/>
              </p:cNvGraphicFramePr>
              <p:nvPr/>
            </p:nvGraphicFramePr>
            <p:xfrm>
              <a:off x="2694" y="2788"/>
              <a:ext cx="1525" cy="491"/>
            </p:xfrm>
            <a:graphic>
              <a:graphicData uri="http://schemas.openxmlformats.org/presentationml/2006/ole">
                <p:oleObj spid="_x0000_s57358" name="Equation" r:id="rId17" imgW="1511280" imgH="507960" progId="Equation.3">
                  <p:embed/>
                </p:oleObj>
              </a:graphicData>
            </a:graphic>
          </p:graphicFrame>
        </p:grp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2467" y="2207"/>
              <a:ext cx="2841" cy="396"/>
              <a:chOff x="2728" y="3493"/>
              <a:chExt cx="2841" cy="396"/>
            </a:xfrm>
          </p:grpSpPr>
          <p:sp>
            <p:nvSpPr>
              <p:cNvPr id="21577" name="Text Box 54"/>
              <p:cNvSpPr txBox="1">
                <a:spLocks noChangeArrowheads="1"/>
              </p:cNvSpPr>
              <p:nvPr/>
            </p:nvSpPr>
            <p:spPr bwMode="auto">
              <a:xfrm>
                <a:off x="4558" y="3562"/>
                <a:ext cx="1011" cy="214"/>
              </a:xfrm>
              <a:prstGeom prst="rect">
                <a:avLst/>
              </a:prstGeom>
              <a:gradFill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just" eaLnBrk="0" hangingPunct="0"/>
                <a:r>
                  <a:rPr lang="sv-SE">
                    <a:solidFill>
                      <a:srgbClr val="0045CE"/>
                    </a:solidFill>
                    <a:latin typeface="Comic Sans MS" charset="0"/>
                  </a:rPr>
                  <a:t>quality factor</a:t>
                </a:r>
                <a:endParaRPr lang="en-US">
                  <a:solidFill>
                    <a:srgbClr val="0045CE"/>
                  </a:solidFill>
                  <a:latin typeface="Comic Sans MS" charset="0"/>
                </a:endParaRPr>
              </a:p>
            </p:txBody>
          </p:sp>
          <p:graphicFrame>
            <p:nvGraphicFramePr>
              <p:cNvPr id="21509" name="Object 5"/>
              <p:cNvGraphicFramePr>
                <a:graphicFrameLocks noChangeAspect="1"/>
              </p:cNvGraphicFramePr>
              <p:nvPr/>
            </p:nvGraphicFramePr>
            <p:xfrm>
              <a:off x="2728" y="3493"/>
              <a:ext cx="1163" cy="396"/>
            </p:xfrm>
            <a:graphic>
              <a:graphicData uri="http://schemas.openxmlformats.org/presentationml/2006/ole">
                <p:oleObj spid="_x0000_s57357" name="Equation" r:id="rId18" imgW="1231560" imgH="419040" progId="Equation.3">
                  <p:embed/>
                </p:oleObj>
              </a:graphicData>
            </a:graphic>
          </p:graphicFrame>
        </p:grpSp>
      </p:grpSp>
      <p:sp>
        <p:nvSpPr>
          <p:cNvPr id="21545" name="Title 1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4400">
                <a:latin typeface="Franklin Gothic Book" charset="0"/>
              </a:rPr>
              <a:t>Phase dynamics of current biased JJ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0325100" y="5527675"/>
          <a:ext cx="3429000" cy="1231900"/>
        </p:xfrm>
        <a:graphic>
          <a:graphicData uri="http://schemas.openxmlformats.org/presentationml/2006/ole">
            <p:oleObj spid="_x0000_s57347" name="Equation" r:id="rId19" imgW="1663560" imgH="596880" progId="Equation.3">
              <p:embed/>
            </p:oleObj>
          </a:graphicData>
        </a:graphic>
      </p:graphicFrame>
      <p:sp>
        <p:nvSpPr>
          <p:cNvPr id="21546" name="TextBox 17"/>
          <p:cNvSpPr txBox="1">
            <a:spLocks noChangeArrowheads="1"/>
          </p:cNvSpPr>
          <p:nvPr/>
        </p:nvSpPr>
        <p:spPr bwMode="auto">
          <a:xfrm>
            <a:off x="0" y="838200"/>
            <a:ext cx="2355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Franklin Gothic Book" charset="0"/>
              </a:rPr>
              <a:t>RCSJ Model</a:t>
            </a:r>
          </a:p>
        </p:txBody>
      </p:sp>
      <p:grpSp>
        <p:nvGrpSpPr>
          <p:cNvPr id="8" name="Group 92"/>
          <p:cNvGrpSpPr>
            <a:grpSpLocks/>
          </p:cNvGrpSpPr>
          <p:nvPr/>
        </p:nvGrpSpPr>
        <p:grpSpPr bwMode="auto">
          <a:xfrm>
            <a:off x="2057400" y="776288"/>
            <a:ext cx="2514600" cy="1130300"/>
            <a:chOff x="152400" y="1463674"/>
            <a:chExt cx="2514600" cy="1128715"/>
          </a:xfrm>
        </p:grpSpPr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152400" y="1463674"/>
              <a:ext cx="2362200" cy="1128715"/>
              <a:chOff x="152400" y="1996933"/>
              <a:chExt cx="2362200" cy="1128004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914400" y="1996933"/>
                <a:ext cx="1600200" cy="158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914400" y="3123352"/>
                <a:ext cx="1600200" cy="15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51981" y="2560933"/>
                <a:ext cx="1123251" cy="158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57200" y="2133181"/>
                <a:ext cx="1219200" cy="158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 flipH="1">
                <a:off x="310649" y="2274971"/>
                <a:ext cx="288338" cy="158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1599562" y="2208432"/>
                <a:ext cx="152090" cy="158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52400" y="2419934"/>
                <a:ext cx="457200" cy="15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2400" y="2657575"/>
                <a:ext cx="457200" cy="15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298768" y="2814417"/>
                <a:ext cx="312102" cy="158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57200" y="2971262"/>
                <a:ext cx="1219200" cy="15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1570252" y="2866698"/>
                <a:ext cx="210709" cy="158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768350" y="2437362"/>
                <a:ext cx="374650" cy="171102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768350" y="2437362"/>
                <a:ext cx="374650" cy="155259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1291899" y="2514198"/>
                <a:ext cx="459440" cy="158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1598287" y="2514198"/>
                <a:ext cx="459440" cy="1587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1522413" y="2743126"/>
                <a:ext cx="304800" cy="15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522413" y="2285271"/>
                <a:ext cx="304800" cy="1584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515" name="Object 11"/>
              <p:cNvGraphicFramePr>
                <a:graphicFrameLocks noChangeAspect="1"/>
              </p:cNvGraphicFramePr>
              <p:nvPr/>
            </p:nvGraphicFramePr>
            <p:xfrm>
              <a:off x="1125537" y="2328863"/>
              <a:ext cx="322263" cy="414337"/>
            </p:xfrm>
            <a:graphic>
              <a:graphicData uri="http://schemas.openxmlformats.org/presentationml/2006/ole">
                <p:oleObj spid="_x0000_s57352" name="Equation" r:id="rId20" imgW="139700" imgH="177800" progId="Equation.3">
                  <p:embed/>
                </p:oleObj>
              </a:graphicData>
            </a:graphic>
          </p:graphicFrame>
          <p:graphicFrame>
            <p:nvGraphicFramePr>
              <p:cNvPr id="21516" name="Object 12"/>
              <p:cNvGraphicFramePr>
                <a:graphicFrameLocks noChangeAspect="1"/>
              </p:cNvGraphicFramePr>
              <p:nvPr/>
            </p:nvGraphicFramePr>
            <p:xfrm>
              <a:off x="1521618" y="2377654"/>
              <a:ext cx="293687" cy="295275"/>
            </p:xfrm>
            <a:graphic>
              <a:graphicData uri="http://schemas.openxmlformats.org/presentationml/2006/ole">
                <p:oleObj spid="_x0000_s57353" name="Equation" r:id="rId21" imgW="127000" imgH="127000" progId="Equation.3">
                  <p:embed/>
                </p:oleObj>
              </a:graphicData>
            </a:graphic>
          </p:graphicFrame>
          <p:graphicFrame>
            <p:nvGraphicFramePr>
              <p:cNvPr id="21517" name="Object 13"/>
              <p:cNvGraphicFramePr>
                <a:graphicFrameLocks noChangeAspect="1"/>
              </p:cNvGraphicFramePr>
              <p:nvPr/>
            </p:nvGraphicFramePr>
            <p:xfrm>
              <a:off x="234949" y="2400812"/>
              <a:ext cx="298451" cy="272117"/>
            </p:xfrm>
            <a:graphic>
              <a:graphicData uri="http://schemas.openxmlformats.org/presentationml/2006/ole">
                <p:oleObj spid="_x0000_s57354" name="Equation" r:id="rId22" imgW="139700" imgH="127000" progId="Equation.3">
                  <p:embed/>
                </p:oleObj>
              </a:graphicData>
            </a:graphic>
          </p:graphicFrame>
          <p:graphicFrame>
            <p:nvGraphicFramePr>
              <p:cNvPr id="21518" name="Object 14"/>
              <p:cNvGraphicFramePr>
                <a:graphicFrameLocks noChangeAspect="1"/>
              </p:cNvGraphicFramePr>
              <p:nvPr/>
            </p:nvGraphicFramePr>
            <p:xfrm>
              <a:off x="2133600" y="2420938"/>
              <a:ext cx="323850" cy="414337"/>
            </p:xfrm>
            <a:graphic>
              <a:graphicData uri="http://schemas.openxmlformats.org/presentationml/2006/ole">
                <p:oleObj spid="_x0000_s57355" name="Equation" r:id="rId23" imgW="139700" imgH="177800" progId="Equation.3">
                  <p:embed/>
                </p:oleObj>
              </a:graphicData>
            </a:graphic>
          </p:graphicFrame>
        </p:grpSp>
        <p:sp>
          <p:nvSpPr>
            <p:cNvPr id="50" name="Oval 49"/>
            <p:cNvSpPr/>
            <p:nvPr/>
          </p:nvSpPr>
          <p:spPr>
            <a:xfrm>
              <a:off x="2417763" y="1752194"/>
              <a:ext cx="249237" cy="266326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2417763" y="1866334"/>
              <a:ext cx="249237" cy="26791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 rot="5400000">
              <a:off x="2285528" y="2361730"/>
              <a:ext cx="456559" cy="158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 rot="16200000" flipH="1">
              <a:off x="2371132" y="1608725"/>
              <a:ext cx="285349" cy="158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519" name="Object 15"/>
          <p:cNvGraphicFramePr>
            <a:graphicFrameLocks noChangeAspect="1"/>
          </p:cNvGraphicFramePr>
          <p:nvPr/>
        </p:nvGraphicFramePr>
        <p:xfrm>
          <a:off x="5105400" y="781050"/>
          <a:ext cx="3875088" cy="742950"/>
        </p:xfrm>
        <a:graphic>
          <a:graphicData uri="http://schemas.openxmlformats.org/presentationml/2006/ole">
            <p:oleObj spid="_x0000_s57348" name="Equation" r:id="rId24" imgW="2197100" imgH="419100" progId="Equation.3">
              <p:embed/>
            </p:oleObj>
          </a:graphicData>
        </a:graphic>
      </p:graphicFrame>
      <p:graphicFrame>
        <p:nvGraphicFramePr>
          <p:cNvPr id="21520" name="Object 16"/>
          <p:cNvGraphicFramePr>
            <a:graphicFrameLocks noChangeAspect="1"/>
          </p:cNvGraphicFramePr>
          <p:nvPr/>
        </p:nvGraphicFramePr>
        <p:xfrm>
          <a:off x="304800" y="5505450"/>
          <a:ext cx="2976563" cy="971550"/>
        </p:xfrm>
        <a:graphic>
          <a:graphicData uri="http://schemas.openxmlformats.org/presentationml/2006/ole">
            <p:oleObj spid="_x0000_s57349" name="Equation" r:id="rId25" imgW="1371600" imgH="444500" progId="Equation.3">
              <p:embed/>
            </p:oleObj>
          </a:graphicData>
        </a:graphic>
      </p:graphicFrame>
      <p:graphicFrame>
        <p:nvGraphicFramePr>
          <p:cNvPr id="21521" name="Object 17"/>
          <p:cNvGraphicFramePr>
            <a:graphicFrameLocks noChangeAspect="1"/>
          </p:cNvGraphicFramePr>
          <p:nvPr/>
        </p:nvGraphicFramePr>
        <p:xfrm>
          <a:off x="3870325" y="5757863"/>
          <a:ext cx="1997075" cy="414337"/>
        </p:xfrm>
        <a:graphic>
          <a:graphicData uri="http://schemas.openxmlformats.org/presentationml/2006/ole">
            <p:oleObj spid="_x0000_s57350" name="Equation" r:id="rId26" imgW="863600" imgH="177800" progId="Equation.3">
              <p:embed/>
            </p:oleObj>
          </a:graphicData>
        </a:graphic>
      </p:graphicFrame>
      <p:graphicFrame>
        <p:nvGraphicFramePr>
          <p:cNvPr id="21522" name="Object 18"/>
          <p:cNvGraphicFramePr>
            <a:graphicFrameLocks noChangeAspect="1"/>
          </p:cNvGraphicFramePr>
          <p:nvPr/>
        </p:nvGraphicFramePr>
        <p:xfrm>
          <a:off x="6867525" y="5757863"/>
          <a:ext cx="1352550" cy="411162"/>
        </p:xfrm>
        <a:graphic>
          <a:graphicData uri="http://schemas.openxmlformats.org/presentationml/2006/ole">
            <p:oleObj spid="_x0000_s57351" name="Equation" r:id="rId27" imgW="673100" imgH="203200" progId="Equation.3">
              <p:embed/>
            </p:oleObj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4495800" y="6243637"/>
            <a:ext cx="27749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Underdamped JJ</a:t>
            </a:r>
          </a:p>
        </p:txBody>
      </p:sp>
      <p:graphicFrame>
        <p:nvGraphicFramePr>
          <p:cNvPr id="21525" name="Object 21"/>
          <p:cNvGraphicFramePr>
            <a:graphicFrameLocks noChangeAspect="1"/>
          </p:cNvGraphicFramePr>
          <p:nvPr/>
        </p:nvGraphicFramePr>
        <p:xfrm>
          <a:off x="6904037" y="6324600"/>
          <a:ext cx="868363" cy="307975"/>
        </p:xfrm>
        <a:graphic>
          <a:graphicData uri="http://schemas.openxmlformats.org/presentationml/2006/ole">
            <p:oleObj spid="_x0000_s57363" name="Equation" r:id="rId28" imgW="431800" imgH="15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6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6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46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4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46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46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46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46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46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46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46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04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547" grpId="0" animBg="1"/>
      <p:bldP spid="1046548" grpId="0" animBg="1"/>
      <p:bldP spid="1046549" grpId="0" animBg="1"/>
      <p:bldP spid="1046550" grpId="0" animBg="1"/>
      <p:bldP spid="1046551" grpId="0" animBg="1"/>
      <p:bldP spid="1046552" grpId="0" animBg="1"/>
      <p:bldP spid="10465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7" name="Gruppo 24"/>
          <p:cNvGrpSpPr>
            <a:grpSpLocks/>
          </p:cNvGrpSpPr>
          <p:nvPr/>
        </p:nvGrpSpPr>
        <p:grpSpPr bwMode="auto">
          <a:xfrm>
            <a:off x="3959225" y="2732088"/>
            <a:ext cx="5108575" cy="3744912"/>
            <a:chOff x="4139952" y="2483096"/>
            <a:chExt cx="4676284" cy="3456384"/>
          </a:xfrm>
        </p:grpSpPr>
        <p:pic>
          <p:nvPicPr>
            <p:cNvPr id="22548" name="Picture 4" descr="C:\Users\Luca\Desktop\tilted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956" t="3905" r="6766" b="7596"/>
            <a:stretch>
              <a:fillRect/>
            </a:stretch>
          </p:blipFill>
          <p:spPr bwMode="auto">
            <a:xfrm>
              <a:off x="4139952" y="2483096"/>
              <a:ext cx="4676284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" name="Ovale 8"/>
            <p:cNvSpPr/>
            <p:nvPr/>
          </p:nvSpPr>
          <p:spPr>
            <a:xfrm>
              <a:off x="5475411" y="3422283"/>
              <a:ext cx="108987" cy="1084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21" name="Freccia a destra 12"/>
            <p:cNvSpPr/>
            <p:nvPr/>
          </p:nvSpPr>
          <p:spPr>
            <a:xfrm>
              <a:off x="5580039" y="3546824"/>
              <a:ext cx="575453" cy="7179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22" name="Freccia curva 13"/>
            <p:cNvSpPr/>
            <p:nvPr/>
          </p:nvSpPr>
          <p:spPr>
            <a:xfrm rot="3274349">
              <a:off x="5707026" y="3269100"/>
              <a:ext cx="394137" cy="337134"/>
            </a:xfrm>
            <a:prstGeom prst="bentArrow">
              <a:avLst>
                <a:gd name="adj1" fmla="val 8437"/>
                <a:gd name="adj2" fmla="val 13958"/>
                <a:gd name="adj3" fmla="val 13958"/>
                <a:gd name="adj4" fmla="val 4375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23" name="Freccia a inversione 14"/>
            <p:cNvSpPr/>
            <p:nvPr/>
          </p:nvSpPr>
          <p:spPr>
            <a:xfrm rot="19557751" flipV="1">
              <a:off x="6387998" y="3620084"/>
              <a:ext cx="229600" cy="640288"/>
            </a:xfrm>
            <a:prstGeom prst="uturnArrow">
              <a:avLst>
                <a:gd name="adj1" fmla="val 9627"/>
                <a:gd name="adj2" fmla="val 25000"/>
                <a:gd name="adj3" fmla="val 19546"/>
                <a:gd name="adj4" fmla="val 39907"/>
                <a:gd name="adj5" fmla="val 2403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24" name="Freccia curva 16"/>
            <p:cNvSpPr/>
            <p:nvPr/>
          </p:nvSpPr>
          <p:spPr>
            <a:xfrm rot="3469336">
              <a:off x="6734983" y="4122304"/>
              <a:ext cx="609519" cy="449027"/>
            </a:xfrm>
            <a:prstGeom prst="bentArrow">
              <a:avLst>
                <a:gd name="adj1" fmla="val 8437"/>
                <a:gd name="adj2" fmla="val 13958"/>
                <a:gd name="adj3" fmla="val 13958"/>
                <a:gd name="adj4" fmla="val 7325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25" name="Segnaposto contenuto 2"/>
            <p:cNvSpPr txBox="1">
              <a:spLocks/>
            </p:cNvSpPr>
            <p:nvPr/>
          </p:nvSpPr>
          <p:spPr>
            <a:xfrm>
              <a:off x="5258889" y="2925584"/>
              <a:ext cx="1440087" cy="287177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Thermal Escape</a:t>
              </a:r>
            </a:p>
          </p:txBody>
        </p:sp>
        <p:sp>
          <p:nvSpPr>
            <p:cNvPr id="126" name="Segnaposto contenuto 2"/>
            <p:cNvSpPr txBox="1">
              <a:spLocks/>
            </p:cNvSpPr>
            <p:nvPr/>
          </p:nvSpPr>
          <p:spPr>
            <a:xfrm>
              <a:off x="5436175" y="3644992"/>
              <a:ext cx="864633" cy="288643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MQT</a:t>
              </a:r>
            </a:p>
          </p:txBody>
        </p:sp>
        <p:sp>
          <p:nvSpPr>
            <p:cNvPr id="22556" name="Segnaposto contenuto 2"/>
            <p:cNvSpPr txBox="1">
              <a:spLocks/>
            </p:cNvSpPr>
            <p:nvPr/>
          </p:nvSpPr>
          <p:spPr bwMode="auto">
            <a:xfrm>
              <a:off x="6155492" y="3501403"/>
              <a:ext cx="1656608" cy="504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500">
                  <a:solidFill>
                    <a:srgbClr val="77933C"/>
                  </a:solidFill>
                  <a:latin typeface="Calibri" charset="0"/>
                </a:rPr>
                <a:t>Retrapping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500">
                  <a:solidFill>
                    <a:srgbClr val="77933C"/>
                  </a:solidFill>
                  <a:latin typeface="Calibri" charset="0"/>
                </a:rPr>
                <a:t>(Phase diffusion)</a:t>
              </a:r>
            </a:p>
          </p:txBody>
        </p:sp>
        <p:sp>
          <p:nvSpPr>
            <p:cNvPr id="128" name="Segnaposto contenuto 2"/>
            <p:cNvSpPr txBox="1">
              <a:spLocks/>
            </p:cNvSpPr>
            <p:nvPr/>
          </p:nvSpPr>
          <p:spPr>
            <a:xfrm>
              <a:off x="7163988" y="4220812"/>
              <a:ext cx="1152359" cy="504026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rPr>
                <a:t>Running state</a:t>
              </a:r>
            </a:p>
          </p:txBody>
        </p:sp>
        <p:sp>
          <p:nvSpPr>
            <p:cNvPr id="129" name="Ovale 22"/>
            <p:cNvSpPr/>
            <p:nvPr/>
          </p:nvSpPr>
          <p:spPr>
            <a:xfrm>
              <a:off x="7380509" y="4581249"/>
              <a:ext cx="107534" cy="1084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5316538" y="4592638"/>
          <a:ext cx="663575" cy="307975"/>
        </p:xfrm>
        <a:graphic>
          <a:graphicData uri="http://schemas.openxmlformats.org/presentationml/2006/ole">
            <p:oleObj spid="_x0000_s22530" name="Equation" r:id="rId4" imgW="330200" imgH="152400" progId="Equation.3">
              <p:embed/>
            </p:oleObj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4419600" y="4962525"/>
            <a:ext cx="3124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err="1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Moderately</a:t>
            </a:r>
            <a:r>
              <a:rPr lang="it-IT" sz="2400" dirty="0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 </a:t>
            </a:r>
            <a:r>
              <a:rPr lang="it-IT" sz="2400" dirty="0" err="1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damped</a:t>
            </a:r>
            <a:r>
              <a:rPr lang="it-IT" sz="2400" dirty="0">
                <a:solidFill>
                  <a:srgbClr val="008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 JJ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5029200" y="5500688"/>
          <a:ext cx="2362200" cy="671512"/>
        </p:xfrm>
        <a:graphic>
          <a:graphicData uri="http://schemas.openxmlformats.org/presentationml/2006/ole">
            <p:oleObj spid="_x0000_s22531" name="Equation" r:id="rId5" imgW="1651000" imgH="469900" progId="Equation.3">
              <p:embed/>
            </p:oleObj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152400" y="2743200"/>
            <a:ext cx="3384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Escape</a:t>
            </a:r>
            <a:r>
              <a:rPr lang="it-IT" sz="28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 </a:t>
            </a:r>
            <a:r>
              <a:rPr lang="it-IT" sz="280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ea typeface="+mn-ea"/>
                <a:cs typeface="+mn-cs"/>
              </a:rPr>
              <a:t>rates</a:t>
            </a:r>
            <a:endParaRPr lang="it-IT" sz="28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Franklin Gothic Book"/>
              <a:ea typeface="+mn-ea"/>
              <a:cs typeface="+mn-cs"/>
            </a:endParaRPr>
          </a:p>
        </p:txBody>
      </p:sp>
      <p:grpSp>
        <p:nvGrpSpPr>
          <p:cNvPr id="22540" name="Gruppo 25"/>
          <p:cNvGrpSpPr>
            <a:grpSpLocks/>
          </p:cNvGrpSpPr>
          <p:nvPr/>
        </p:nvGrpSpPr>
        <p:grpSpPr bwMode="auto">
          <a:xfrm>
            <a:off x="6743700" y="2057400"/>
            <a:ext cx="2324100" cy="1931988"/>
            <a:chOff x="928663" y="3500438"/>
            <a:chExt cx="3000396" cy="2786082"/>
          </a:xfrm>
        </p:grpSpPr>
        <p:pic>
          <p:nvPicPr>
            <p:cNvPr id="22544" name="Picture 62" descr="C:\Users\Luca\Documents\Documenti unina\DATI\Statistical methods for data analisys\Immagini\IV_Escape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93" t="12173" r="1872" b="11192"/>
            <a:stretch>
              <a:fillRect/>
            </a:stretch>
          </p:blipFill>
          <p:spPr bwMode="auto">
            <a:xfrm>
              <a:off x="1357291" y="3929066"/>
              <a:ext cx="2571768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Segnaposto contenuto 2"/>
            <p:cNvSpPr txBox="1">
              <a:spLocks/>
            </p:cNvSpPr>
            <p:nvPr/>
          </p:nvSpPr>
          <p:spPr>
            <a:xfrm>
              <a:off x="1285267" y="5787452"/>
              <a:ext cx="1928534" cy="499068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2">
                      <a:lumMod val="10000"/>
                    </a:schemeClr>
                  </a:solidFill>
                  <a:latin typeface="+mn-lt"/>
                  <a:ea typeface="+mn-ea"/>
                  <a:cs typeface="+mn-cs"/>
                </a:rPr>
                <a:t>Voltage</a:t>
              </a:r>
            </a:p>
          </p:txBody>
        </p:sp>
        <p:sp>
          <p:nvSpPr>
            <p:cNvPr id="66" name="Segnaposto contenuto 2"/>
            <p:cNvSpPr txBox="1">
              <a:spLocks/>
            </p:cNvSpPr>
            <p:nvPr/>
          </p:nvSpPr>
          <p:spPr>
            <a:xfrm>
              <a:off x="1217636" y="3500438"/>
              <a:ext cx="2281038" cy="499068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Probability</a:t>
              </a:r>
            </a:p>
          </p:txBody>
        </p:sp>
        <p:sp>
          <p:nvSpPr>
            <p:cNvPr id="67" name="Segnaposto contenuto 2"/>
            <p:cNvSpPr txBox="1">
              <a:spLocks/>
            </p:cNvSpPr>
            <p:nvPr/>
          </p:nvSpPr>
          <p:spPr>
            <a:xfrm rot="16200000">
              <a:off x="300747" y="4622843"/>
              <a:ext cx="1755896" cy="500066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+mn-lt"/>
                  <a:ea typeface="+mn-ea"/>
                  <a:cs typeface="+mn-cs"/>
                </a:rPr>
                <a:t>Current</a:t>
              </a:r>
            </a:p>
          </p:txBody>
        </p:sp>
      </p:grp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128588" y="5410200"/>
          <a:ext cx="4519612" cy="882650"/>
        </p:xfrm>
        <a:graphic>
          <a:graphicData uri="http://schemas.openxmlformats.org/presentationml/2006/ole">
            <p:oleObj spid="_x0000_s22532" name="Equation" r:id="rId7" imgW="2489200" imgH="596900" progId="Equation.3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152400" y="3381375"/>
          <a:ext cx="3505200" cy="615950"/>
        </p:xfrm>
        <a:graphic>
          <a:graphicData uri="http://schemas.openxmlformats.org/presentationml/2006/ole">
            <p:oleObj spid="_x0000_s22533" name="Equation" r:id="rId8" imgW="2057400" imgH="444500" progId="Equation.3">
              <p:embed/>
            </p:oleObj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152400" y="4191000"/>
          <a:ext cx="4724400" cy="657225"/>
        </p:xfrm>
        <a:graphic>
          <a:graphicData uri="http://schemas.openxmlformats.org/presentationml/2006/ole">
            <p:oleObj spid="_x0000_s22534" name="Equation" r:id="rId9" imgW="2895600" imgH="495300" progId="Equation.3">
              <p:embed/>
            </p:oleObj>
          </a:graphicData>
        </a:graphic>
      </p:graphicFrame>
      <p:sp>
        <p:nvSpPr>
          <p:cNvPr id="22541" name="TextBox 60"/>
          <p:cNvSpPr txBox="1">
            <a:spLocks noChangeArrowheads="1"/>
          </p:cNvSpPr>
          <p:nvPr/>
        </p:nvSpPr>
        <p:spPr bwMode="auto">
          <a:xfrm>
            <a:off x="152400" y="4886325"/>
            <a:ext cx="3384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Franklin Gothic Book" charset="0"/>
              </a:rPr>
              <a:t>Retrapping rate</a:t>
            </a:r>
          </a:p>
        </p:txBody>
      </p:sp>
      <p:sp>
        <p:nvSpPr>
          <p:cNvPr id="81" name="Rectangle 7"/>
          <p:cNvSpPr txBox="1">
            <a:spLocks noChangeArrowheads="1"/>
          </p:cNvSpPr>
          <p:nvPr/>
        </p:nvSpPr>
        <p:spPr bwMode="auto">
          <a:xfrm>
            <a:off x="0" y="-152400"/>
            <a:ext cx="998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>
                <a:latin typeface="+mj-lt"/>
                <a:ea typeface="+mj-ea"/>
                <a:cs typeface="+mj-cs"/>
              </a:rPr>
              <a:t>In a ‘nano-world’, </a:t>
            </a:r>
            <a:r>
              <a:rPr lang="it-IT" sz="2800" dirty="0" err="1">
                <a:latin typeface="+mj-lt"/>
                <a:ea typeface="+mj-ea"/>
                <a:cs typeface="+mj-cs"/>
              </a:rPr>
              <a:t>reduction</a:t>
            </a:r>
            <a:r>
              <a:rPr lang="it-IT" sz="2800" dirty="0">
                <a:latin typeface="+mj-lt"/>
                <a:ea typeface="+mj-ea"/>
                <a:cs typeface="+mj-cs"/>
              </a:rPr>
              <a:t> </a:t>
            </a:r>
            <a:r>
              <a:rPr lang="it-IT" sz="2800" dirty="0" err="1">
                <a:latin typeface="+mj-lt"/>
                <a:ea typeface="+mj-ea"/>
                <a:cs typeface="+mj-cs"/>
              </a:rPr>
              <a:t>of</a:t>
            </a:r>
            <a:r>
              <a:rPr lang="it-IT" sz="2800" dirty="0">
                <a:latin typeface="+mj-lt"/>
                <a:ea typeface="+mj-ea"/>
                <a:cs typeface="+mj-cs"/>
              </a:rPr>
              <a:t> </a:t>
            </a:r>
            <a:r>
              <a:rPr lang="it-IT" sz="2800" dirty="0" err="1">
                <a:latin typeface="+mj-lt"/>
                <a:ea typeface="+mj-ea"/>
                <a:cs typeface="+mj-cs"/>
              </a:rPr>
              <a:t>I</a:t>
            </a:r>
            <a:r>
              <a:rPr lang="it-IT" sz="2800" baseline="-25000" dirty="0" err="1">
                <a:latin typeface="+mj-lt"/>
                <a:ea typeface="+mj-ea"/>
                <a:cs typeface="+mj-cs"/>
              </a:rPr>
              <a:t>c</a:t>
            </a:r>
            <a:endParaRPr lang="it-IT" sz="2800" baseline="-25000" dirty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it-IT" sz="3200" baseline="-25000" dirty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it-IT" sz="3600" baseline="-25000" dirty="0">
              <a:latin typeface="+mj-lt"/>
              <a:ea typeface="+mj-ea"/>
              <a:cs typeface="+mj-cs"/>
            </a:endParaRPr>
          </a:p>
        </p:txBody>
      </p:sp>
      <p:sp>
        <p:nvSpPr>
          <p:cNvPr id="82" name="Rectangle 7"/>
          <p:cNvSpPr txBox="1">
            <a:spLocks noChangeArrowheads="1"/>
          </p:cNvSpPr>
          <p:nvPr/>
        </p:nvSpPr>
        <p:spPr bwMode="auto">
          <a:xfrm>
            <a:off x="-381000" y="1143000"/>
            <a:ext cx="998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>
                <a:latin typeface="+mj-lt"/>
                <a:ea typeface="+mj-ea"/>
                <a:cs typeface="+mj-cs"/>
              </a:rPr>
              <a:t>unavoidably leads to a reduction of Q → </a:t>
            </a:r>
            <a:r>
              <a:rPr lang="it-IT" sz="2400" b="1" u="sng" dirty="0">
                <a:latin typeface="+mj-lt"/>
                <a:ea typeface="+mj-ea"/>
                <a:cs typeface="+mj-cs"/>
              </a:rPr>
              <a:t>increase in dissipation</a:t>
            </a:r>
            <a:endParaRPr lang="it-IT" sz="2400" b="1" u="sng" baseline="-250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838200" y="381000"/>
          <a:ext cx="3429000" cy="1231900"/>
        </p:xfrm>
        <a:graphic>
          <a:graphicData uri="http://schemas.openxmlformats.org/presentationml/2006/ole">
            <p:oleObj spid="_x0000_s22535" name="Equation" r:id="rId10" imgW="1663560" imgH="596880" progId="Equation.3">
              <p:embed/>
            </p:oleObj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5399088" y="828675"/>
          <a:ext cx="1535112" cy="466725"/>
        </p:xfrm>
        <a:graphic>
          <a:graphicData uri="http://schemas.openxmlformats.org/presentationml/2006/ole">
            <p:oleObj spid="_x0000_s22536" name="Equation" r:id="rId11" imgW="6731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359275" y="304800"/>
          <a:ext cx="4098925" cy="3581400"/>
        </p:xfrm>
        <a:graphic>
          <a:graphicData uri="http://schemas.openxmlformats.org/presentationml/2006/ole">
            <p:oleObj spid="_x0000_s23554" name="Graph" r:id="rId3" imgW="3960000" imgH="3327840" progId="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4970463" y="515938"/>
          <a:ext cx="3257550" cy="2836862"/>
        </p:xfrm>
        <a:graphic>
          <a:graphicData uri="http://schemas.openxmlformats.org/presentationml/2006/ole">
            <p:oleObj spid="_x0000_s23555" name="Graph" r:id="rId4" imgW="3144960" imgH="2635200" progId="">
              <p:embed/>
            </p:oleObj>
          </a:graphicData>
        </a:graphic>
      </p:graphicFrame>
      <p:sp>
        <p:nvSpPr>
          <p:cNvPr id="23559" name="Title 1"/>
          <p:cNvSpPr>
            <a:spLocks noGrp="1"/>
          </p:cNvSpPr>
          <p:nvPr>
            <p:ph type="title"/>
          </p:nvPr>
        </p:nvSpPr>
        <p:spPr>
          <a:xfrm>
            <a:off x="-130175" y="-223838"/>
            <a:ext cx="9409113" cy="1143001"/>
          </a:xfrm>
        </p:spPr>
        <p:txBody>
          <a:bodyPr/>
          <a:lstStyle/>
          <a:p>
            <a:pPr eaLnBrk="1" hangingPunct="1"/>
            <a:r>
              <a:rPr lang="it-IT" smtClean="0">
                <a:latin typeface="Franklin Gothic Book" charset="0"/>
              </a:rPr>
              <a:t>Moderately damped JJs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15875" y="6165850"/>
            <a:ext cx="78327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sv-SE" i="1">
                <a:solidFill>
                  <a:srgbClr val="0000FF"/>
                </a:solidFill>
                <a:latin typeface="Franklin Gothic Book" charset="0"/>
              </a:rPr>
              <a:t>L. Longobardi, D. Massarotti et al. Appl. Phys. Lett. </a:t>
            </a:r>
            <a:r>
              <a:rPr lang="sv-SE" b="1" i="1">
                <a:solidFill>
                  <a:srgbClr val="0000FF"/>
                </a:solidFill>
                <a:latin typeface="Franklin Gothic Book" charset="0"/>
              </a:rPr>
              <a:t>99</a:t>
            </a:r>
            <a:r>
              <a:rPr lang="sv-SE" i="1">
                <a:solidFill>
                  <a:srgbClr val="0000FF"/>
                </a:solidFill>
                <a:latin typeface="Franklin Gothic Book" charset="0"/>
              </a:rPr>
              <a:t>, 062510 (2011) </a:t>
            </a:r>
          </a:p>
          <a:p>
            <a:pPr algn="ctr">
              <a:spcBef>
                <a:spcPct val="50000"/>
              </a:spcBef>
            </a:pPr>
            <a:endParaRPr lang="it-IT" sz="1400" b="1">
              <a:latin typeface="Franklin Gothic Book" charset="0"/>
            </a:endParaRPr>
          </a:p>
        </p:txBody>
      </p:sp>
      <p:sp>
        <p:nvSpPr>
          <p:cNvPr id="23561" name="Title 1"/>
          <p:cNvSpPr txBox="1">
            <a:spLocks/>
          </p:cNvSpPr>
          <p:nvPr/>
        </p:nvSpPr>
        <p:spPr bwMode="auto">
          <a:xfrm>
            <a:off x="-152400" y="6248400"/>
            <a:ext cx="746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5214" tIns="147607" rIns="295214" bIns="147607" anchor="ctr">
            <a:prstTxWarp prst="textNoShape">
              <a:avLst/>
            </a:prstTxWarp>
          </a:bodyPr>
          <a:lstStyle/>
          <a:p>
            <a:pPr eaLnBrk="0" hangingPunct="0"/>
            <a:r>
              <a:rPr lang="sv-SE" i="1">
                <a:solidFill>
                  <a:srgbClr val="0000FF"/>
                </a:solidFill>
                <a:latin typeface="Franklin Gothic Book" charset="0"/>
              </a:rPr>
              <a:t>L. Longobardi, D. Massarotti et al. Phys. Rev. B </a:t>
            </a:r>
            <a:r>
              <a:rPr lang="it-IT" b="1" i="1">
                <a:solidFill>
                  <a:srgbClr val="0000FF"/>
                </a:solidFill>
                <a:latin typeface="Franklin Gothic Book" charset="0"/>
              </a:rPr>
              <a:t>84</a:t>
            </a:r>
            <a:r>
              <a:rPr lang="it-IT" i="1">
                <a:solidFill>
                  <a:srgbClr val="0000FF"/>
                </a:solidFill>
                <a:latin typeface="Franklin Gothic Book" charset="0"/>
              </a:rPr>
              <a:t>, 184504</a:t>
            </a:r>
            <a:r>
              <a:rPr lang="sv-SE" i="1">
                <a:solidFill>
                  <a:srgbClr val="0000FF"/>
                </a:solidFill>
                <a:latin typeface="Franklin Gothic Book" charset="0"/>
              </a:rPr>
              <a:t> (2011)</a:t>
            </a:r>
            <a:endParaRPr lang="en-US" i="1">
              <a:solidFill>
                <a:srgbClr val="0000FF"/>
              </a:solidFill>
              <a:latin typeface="Franklin Gothic Book" charset="0"/>
            </a:endParaRPr>
          </a:p>
        </p:txBody>
      </p:sp>
      <p:sp>
        <p:nvSpPr>
          <p:cNvPr id="23562" name="TextBox 25"/>
          <p:cNvSpPr txBox="1">
            <a:spLocks noChangeArrowheads="1"/>
          </p:cNvSpPr>
          <p:nvPr/>
        </p:nvSpPr>
        <p:spPr bwMode="auto">
          <a:xfrm>
            <a:off x="1130300" y="3689350"/>
            <a:ext cx="137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charset="0"/>
                <a:cs typeface="Arial" charset="0"/>
              </a:rPr>
              <a:t>R=65 </a:t>
            </a:r>
            <a:r>
              <a:rPr lang="el-GR">
                <a:ea typeface="Arial" charset="0"/>
                <a:cs typeface="Arial" charset="0"/>
              </a:rPr>
              <a:t>Ω</a:t>
            </a:r>
            <a:endParaRPr lang="en-US">
              <a:ea typeface="Arial" charset="0"/>
              <a:cs typeface="Arial" charset="0"/>
            </a:endParaRPr>
          </a:p>
          <a:p>
            <a:r>
              <a:rPr lang="en-US">
                <a:ea typeface="Arial" charset="0"/>
                <a:cs typeface="Arial" charset="0"/>
              </a:rPr>
              <a:t>C=300 fF</a:t>
            </a:r>
          </a:p>
          <a:p>
            <a:r>
              <a:rPr lang="en-US">
                <a:ea typeface="Arial" charset="0"/>
                <a:cs typeface="Arial" charset="0"/>
              </a:rPr>
              <a:t>Q=2.7</a:t>
            </a:r>
          </a:p>
        </p:txBody>
      </p:sp>
      <p:sp>
        <p:nvSpPr>
          <p:cNvPr id="23563" name="Rectangle 6"/>
          <p:cNvSpPr>
            <a:spLocks noChangeArrowheads="1"/>
          </p:cNvSpPr>
          <p:nvPr/>
        </p:nvSpPr>
        <p:spPr bwMode="auto">
          <a:xfrm>
            <a:off x="5403850" y="1827213"/>
            <a:ext cx="920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/>
              <a:t>2.35K</a:t>
            </a:r>
          </a:p>
        </p:txBody>
      </p:sp>
      <p:grpSp>
        <p:nvGrpSpPr>
          <p:cNvPr id="23564" name="Group 78"/>
          <p:cNvGrpSpPr>
            <a:grpSpLocks/>
          </p:cNvGrpSpPr>
          <p:nvPr/>
        </p:nvGrpSpPr>
        <p:grpSpPr bwMode="auto">
          <a:xfrm>
            <a:off x="249238" y="758825"/>
            <a:ext cx="3560762" cy="2670175"/>
            <a:chOff x="401637" y="762000"/>
            <a:chExt cx="3560763" cy="2670175"/>
          </a:xfrm>
        </p:grpSpPr>
        <p:grpSp>
          <p:nvGrpSpPr>
            <p:cNvPr id="23575" name="Gruppo 24"/>
            <p:cNvGrpSpPr>
              <a:grpSpLocks/>
            </p:cNvGrpSpPr>
            <p:nvPr/>
          </p:nvGrpSpPr>
          <p:grpSpPr bwMode="auto">
            <a:xfrm>
              <a:off x="401637" y="762000"/>
              <a:ext cx="3560763" cy="2670175"/>
              <a:chOff x="4139952" y="2483096"/>
              <a:chExt cx="4676284" cy="3456384"/>
            </a:xfrm>
          </p:grpSpPr>
          <p:pic>
            <p:nvPicPr>
              <p:cNvPr id="23580" name="Picture 4" descr="C:\Users\Luca\Desktop\tilted.pn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956" t="3905" r="6766" b="7596"/>
              <a:stretch>
                <a:fillRect/>
              </a:stretch>
            </p:blipFill>
            <p:spPr bwMode="auto">
              <a:xfrm>
                <a:off x="4139952" y="2483096"/>
                <a:ext cx="4676284" cy="3456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" name="Ovale 8"/>
              <p:cNvSpPr/>
              <p:nvPr/>
            </p:nvSpPr>
            <p:spPr>
              <a:xfrm>
                <a:off x="5476331" y="3422197"/>
                <a:ext cx="108411" cy="1089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64" name="Freccia a destra 12"/>
              <p:cNvSpPr/>
              <p:nvPr/>
            </p:nvSpPr>
            <p:spPr>
              <a:xfrm>
                <a:off x="5580572" y="3547547"/>
                <a:ext cx="575414" cy="71923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65" name="Freccia curva 13"/>
              <p:cNvSpPr/>
              <p:nvPr/>
            </p:nvSpPr>
            <p:spPr>
              <a:xfrm rot="3274349">
                <a:off x="5707477" y="3268737"/>
                <a:ext cx="392490" cy="337743"/>
              </a:xfrm>
              <a:prstGeom prst="bentArrow">
                <a:avLst>
                  <a:gd name="adj1" fmla="val 8437"/>
                  <a:gd name="adj2" fmla="val 13958"/>
                  <a:gd name="adj3" fmla="val 13958"/>
                  <a:gd name="adj4" fmla="val 43750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ccia a inversione 14"/>
              <p:cNvSpPr/>
              <p:nvPr/>
            </p:nvSpPr>
            <p:spPr>
              <a:xfrm rot="19557751" flipV="1">
                <a:off x="6387404" y="3619470"/>
                <a:ext cx="229332" cy="641137"/>
              </a:xfrm>
              <a:prstGeom prst="uturnArrow">
                <a:avLst>
                  <a:gd name="adj1" fmla="val 9627"/>
                  <a:gd name="adj2" fmla="val 25000"/>
                  <a:gd name="adj3" fmla="val 19546"/>
                  <a:gd name="adj4" fmla="val 39907"/>
                  <a:gd name="adj5" fmla="val 24035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reccia curva 16"/>
              <p:cNvSpPr/>
              <p:nvPr/>
            </p:nvSpPr>
            <p:spPr>
              <a:xfrm rot="3469336">
                <a:off x="6735828" y="4121752"/>
                <a:ext cx="608258" cy="450324"/>
              </a:xfrm>
              <a:prstGeom prst="bentArrow">
                <a:avLst>
                  <a:gd name="adj1" fmla="val 8437"/>
                  <a:gd name="adj2" fmla="val 13958"/>
                  <a:gd name="adj3" fmla="val 13958"/>
                  <a:gd name="adj4" fmla="val 73250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Segnaposto contenuto 2"/>
              <p:cNvSpPr txBox="1">
                <a:spLocks/>
              </p:cNvSpPr>
              <p:nvPr/>
            </p:nvSpPr>
            <p:spPr>
              <a:xfrm>
                <a:off x="4356775" y="2487206"/>
                <a:ext cx="2485123" cy="789091"/>
              </a:xfrm>
              <a:prstGeom prst="rect">
                <a:avLst/>
              </a:prstGeom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rPr>
                  <a:t>Thermal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rPr>
                  <a:t>Escape</a:t>
                </a:r>
              </a:p>
            </p:txBody>
          </p:sp>
          <p:sp>
            <p:nvSpPr>
              <p:cNvPr id="69" name="Segnaposto contenuto 2"/>
              <p:cNvSpPr txBox="1">
                <a:spLocks/>
              </p:cNvSpPr>
              <p:nvPr/>
            </p:nvSpPr>
            <p:spPr>
              <a:xfrm>
                <a:off x="5436719" y="3568096"/>
                <a:ext cx="863122" cy="287690"/>
              </a:xfrm>
              <a:prstGeom prst="rect">
                <a:avLst/>
              </a:prstGeom>
            </p:spPr>
            <p:txBody>
              <a:bodyPr/>
              <a:lstStyle/>
              <a:p>
                <a:pPr algn="ctr"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rPr>
                  <a:t>MQT</a:t>
                </a:r>
              </a:p>
            </p:txBody>
          </p:sp>
          <p:sp>
            <p:nvSpPr>
              <p:cNvPr id="23588" name="Segnaposto contenuto 2"/>
              <p:cNvSpPr txBox="1">
                <a:spLocks/>
              </p:cNvSpPr>
              <p:nvPr/>
            </p:nvSpPr>
            <p:spPr bwMode="auto">
              <a:xfrm>
                <a:off x="6386718" y="3380088"/>
                <a:ext cx="2075095" cy="1079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>
                    <a:solidFill>
                      <a:srgbClr val="77933C"/>
                    </a:solidFill>
                    <a:latin typeface="Calibri" charset="0"/>
                  </a:rPr>
                  <a:t>Retrapping</a:t>
                </a:r>
              </a:p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600">
                    <a:solidFill>
                      <a:srgbClr val="77933C"/>
                    </a:solidFill>
                    <a:latin typeface="Calibri" charset="0"/>
                  </a:rPr>
                  <a:t>(Phase diffusion)</a:t>
                </a:r>
              </a:p>
            </p:txBody>
          </p:sp>
          <p:sp>
            <p:nvSpPr>
              <p:cNvPr id="71" name="Segnaposto contenuto 2"/>
              <p:cNvSpPr txBox="1">
                <a:spLocks/>
              </p:cNvSpPr>
              <p:nvPr/>
            </p:nvSpPr>
            <p:spPr>
              <a:xfrm>
                <a:off x="7162963" y="4221563"/>
                <a:ext cx="1653273" cy="503457"/>
              </a:xfrm>
              <a:prstGeom prst="rect">
                <a:avLst/>
              </a:prstGeom>
            </p:spPr>
            <p:txBody>
              <a:bodyPr/>
              <a:lstStyle/>
              <a:p>
                <a:pPr algn="ctr"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rPr>
                  <a:t>Running state</a:t>
                </a:r>
              </a:p>
            </p:txBody>
          </p:sp>
          <p:sp>
            <p:nvSpPr>
              <p:cNvPr id="72" name="Ovale 22"/>
              <p:cNvSpPr/>
              <p:nvPr/>
            </p:nvSpPr>
            <p:spPr>
              <a:xfrm>
                <a:off x="7379785" y="4581175"/>
                <a:ext cx="108411" cy="1089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cxnSp>
          <p:nvCxnSpPr>
            <p:cNvPr id="73" name="Straight Arrow Connector 72"/>
            <p:cNvCxnSpPr/>
            <p:nvPr/>
          </p:nvCxnSpPr>
          <p:spPr>
            <a:xfrm rot="5400000" flipH="1" flipV="1">
              <a:off x="501649" y="2538413"/>
              <a:ext cx="868363" cy="1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33449" y="2973388"/>
              <a:ext cx="1003300" cy="1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78" name="TextBox 21"/>
            <p:cNvSpPr txBox="1">
              <a:spLocks noChangeArrowheads="1"/>
            </p:cNvSpPr>
            <p:nvPr/>
          </p:nvSpPr>
          <p:spPr bwMode="auto">
            <a:xfrm>
              <a:off x="554037" y="1992313"/>
              <a:ext cx="3698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/>
                <a:t>U</a:t>
              </a:r>
            </a:p>
          </p:txBody>
        </p:sp>
        <p:sp>
          <p:nvSpPr>
            <p:cNvPr id="23579" name="TextBox 22"/>
            <p:cNvSpPr txBox="1">
              <a:spLocks noChangeArrowheads="1"/>
            </p:cNvSpPr>
            <p:nvPr/>
          </p:nvSpPr>
          <p:spPr bwMode="auto">
            <a:xfrm>
              <a:off x="1697037" y="2895600"/>
              <a:ext cx="3841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400"/>
                <a:t>φ</a:t>
              </a:r>
            </a:p>
          </p:txBody>
        </p:sp>
      </p:grp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36550" y="3048000"/>
          <a:ext cx="3702050" cy="3244850"/>
        </p:xfrm>
        <a:graphic>
          <a:graphicData uri="http://schemas.openxmlformats.org/presentationml/2006/ole">
            <p:oleObj spid="_x0000_s23556" name="Graph" r:id="rId6" imgW="3828960" imgH="3297600" progId="">
              <p:embed/>
            </p:oleObj>
          </a:graphicData>
        </a:graphic>
      </p:graphicFrame>
      <p:pic>
        <p:nvPicPr>
          <p:cNvPr id="23565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3733800"/>
            <a:ext cx="32289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Rectangle 6"/>
          <p:cNvSpPr>
            <a:spLocks noChangeArrowheads="1"/>
          </p:cNvSpPr>
          <p:nvPr/>
        </p:nvSpPr>
        <p:spPr bwMode="auto">
          <a:xfrm>
            <a:off x="5784850" y="2146300"/>
            <a:ext cx="920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/>
              <a:t>1.86K</a:t>
            </a:r>
          </a:p>
        </p:txBody>
      </p:sp>
      <p:sp>
        <p:nvSpPr>
          <p:cNvPr id="23567" name="Rectangle 6"/>
          <p:cNvSpPr>
            <a:spLocks noChangeArrowheads="1"/>
          </p:cNvSpPr>
          <p:nvPr/>
        </p:nvSpPr>
        <p:spPr bwMode="auto">
          <a:xfrm>
            <a:off x="5632450" y="1993900"/>
            <a:ext cx="920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/>
              <a:t>2.12K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733425" y="3221038"/>
          <a:ext cx="3040063" cy="2593975"/>
        </p:xfrm>
        <a:graphic>
          <a:graphicData uri="http://schemas.openxmlformats.org/presentationml/2006/ole">
            <p:oleObj spid="_x0000_s23557" name="Graph" r:id="rId8" imgW="3144960" imgH="2635200" progId="">
              <p:embed/>
            </p:oleObj>
          </a:graphicData>
        </a:graphic>
      </p:graphicFrame>
      <p:grpSp>
        <p:nvGrpSpPr>
          <p:cNvPr id="23568" name="Gruppo 25"/>
          <p:cNvGrpSpPr>
            <a:grpSpLocks/>
          </p:cNvGrpSpPr>
          <p:nvPr/>
        </p:nvGrpSpPr>
        <p:grpSpPr bwMode="auto">
          <a:xfrm>
            <a:off x="5257800" y="665163"/>
            <a:ext cx="1833563" cy="1339850"/>
            <a:chOff x="779576" y="3406150"/>
            <a:chExt cx="3586356" cy="3153197"/>
          </a:xfrm>
        </p:grpSpPr>
        <p:pic>
          <p:nvPicPr>
            <p:cNvPr id="23571" name="Picture 62" descr="C:\Users\Luca\Documents\Documenti unina\DATI\Statistical methods for data analisys\Immagini\IV_Escape.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993" t="12173" r="1872" b="11192"/>
            <a:stretch>
              <a:fillRect/>
            </a:stretch>
          </p:blipFill>
          <p:spPr bwMode="auto">
            <a:xfrm>
              <a:off x="1357291" y="3929066"/>
              <a:ext cx="2571768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Segnaposto contenuto 2"/>
            <p:cNvSpPr txBox="1">
              <a:spLocks/>
            </p:cNvSpPr>
            <p:nvPr/>
          </p:nvSpPr>
          <p:spPr>
            <a:xfrm>
              <a:off x="1385065" y="5606662"/>
              <a:ext cx="1928247" cy="952685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300" dirty="0">
                  <a:solidFill>
                    <a:schemeClr val="tx2">
                      <a:lumMod val="10000"/>
                    </a:schemeClr>
                  </a:solidFill>
                  <a:latin typeface="+mn-lt"/>
                  <a:ea typeface="+mn-ea"/>
                  <a:cs typeface="+mn-cs"/>
                </a:rPr>
                <a:t>Voltage</a:t>
              </a:r>
            </a:p>
          </p:txBody>
        </p:sp>
        <p:sp>
          <p:nvSpPr>
            <p:cNvPr id="88" name="Segnaposto contenuto 2"/>
            <p:cNvSpPr txBox="1">
              <a:spLocks/>
            </p:cNvSpPr>
            <p:nvPr/>
          </p:nvSpPr>
          <p:spPr>
            <a:xfrm>
              <a:off x="779576" y="3406150"/>
              <a:ext cx="3586356" cy="945211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300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Probability</a:t>
              </a:r>
            </a:p>
          </p:txBody>
        </p:sp>
        <p:sp>
          <p:nvSpPr>
            <p:cNvPr id="89" name="Segnaposto contenuto 2"/>
            <p:cNvSpPr txBox="1">
              <a:spLocks/>
            </p:cNvSpPr>
            <p:nvPr/>
          </p:nvSpPr>
          <p:spPr>
            <a:xfrm rot="16200000">
              <a:off x="298745" y="4622578"/>
              <a:ext cx="1759664" cy="499917"/>
            </a:xfrm>
            <a:prstGeom prst="rect">
              <a:avLst/>
            </a:prstGeom>
          </p:spPr>
          <p:txBody>
            <a:bodyPr>
              <a:normAutofit fontScale="550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+mn-lt"/>
                  <a:ea typeface="+mn-ea"/>
                  <a:cs typeface="+mn-cs"/>
                </a:rPr>
                <a:t>Current</a:t>
              </a:r>
            </a:p>
          </p:txBody>
        </p:sp>
      </p:grpSp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2306638" y="914400"/>
          <a:ext cx="1352550" cy="411163"/>
        </p:xfrm>
        <a:graphic>
          <a:graphicData uri="http://schemas.openxmlformats.org/presentationml/2006/ole">
            <p:oleObj spid="_x0000_s23558" name="Equation" r:id="rId10" imgW="673100" imgH="203200" progId="Equation.3">
              <p:embed/>
            </p:oleObj>
          </a:graphicData>
        </a:graphic>
      </p:graphicFrame>
      <p:sp>
        <p:nvSpPr>
          <p:cNvPr id="23569" name="TextBox 36"/>
          <p:cNvSpPr txBox="1">
            <a:spLocks noChangeArrowheads="1"/>
          </p:cNvSpPr>
          <p:nvPr/>
        </p:nvSpPr>
        <p:spPr bwMode="auto">
          <a:xfrm>
            <a:off x="3048000" y="4267200"/>
            <a:ext cx="41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/>
              <a:t>T*</a:t>
            </a:r>
          </a:p>
        </p:txBody>
      </p:sp>
      <p:cxnSp>
        <p:nvCxnSpPr>
          <p:cNvPr id="39" name="Straight Arrow Connector 38"/>
          <p:cNvCxnSpPr>
            <a:stCxn id="23569" idx="0"/>
          </p:cNvCxnSpPr>
          <p:nvPr/>
        </p:nvCxnSpPr>
        <p:spPr>
          <a:xfrm rot="5400000" flipH="1" flipV="1">
            <a:off x="3037682" y="4028281"/>
            <a:ext cx="457200" cy="206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6"/>
          <p:cNvSpPr txBox="1">
            <a:spLocks noChangeArrowheads="1"/>
          </p:cNvSpPr>
          <p:nvPr/>
        </p:nvSpPr>
        <p:spPr bwMode="auto">
          <a:xfrm>
            <a:off x="1981200" y="5269468"/>
            <a:ext cx="94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T</a:t>
            </a:r>
            <a:r>
              <a:rPr lang="en-GB" baseline="-25000" dirty="0" err="1" smtClean="0">
                <a:solidFill>
                  <a:srgbClr val="FF0000"/>
                </a:solidFill>
              </a:rPr>
              <a:t>cross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1852042" y="5530799"/>
            <a:ext cx="216000" cy="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Graph6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386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it-IT" smtClean="0"/>
              <a:t>Phase dynamics of low Jc YBCO JJs</a:t>
            </a:r>
          </a:p>
        </p:txBody>
      </p:sp>
      <p:pic>
        <p:nvPicPr>
          <p:cNvPr id="24580" name="Picture 13" descr="Graph14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9413" y="3352800"/>
            <a:ext cx="4954587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 bwMode="auto">
          <a:xfrm>
            <a:off x="7239000" y="4214813"/>
            <a:ext cx="381000" cy="433387"/>
          </a:xfrm>
          <a:prstGeom prst="rect">
            <a:avLst/>
          </a:prstGeom>
          <a:solidFill>
            <a:srgbClr val="D5F3FF"/>
          </a:solidFill>
          <a:ln>
            <a:solidFill>
              <a:srgbClr val="D5F3FF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82" name="TextBox 25"/>
          <p:cNvSpPr txBox="1">
            <a:spLocks noChangeArrowheads="1"/>
          </p:cNvSpPr>
          <p:nvPr/>
        </p:nvSpPr>
        <p:spPr bwMode="auto">
          <a:xfrm>
            <a:off x="5334000" y="4648200"/>
            <a:ext cx="137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R =85 </a:t>
            </a:r>
            <a:r>
              <a:rPr lang="el-GR">
                <a:latin typeface="Calibri" charset="0"/>
              </a:rPr>
              <a:t>Ω</a:t>
            </a:r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C =65 fF</a:t>
            </a:r>
          </a:p>
          <a:p>
            <a:r>
              <a:rPr lang="en-US">
                <a:ea typeface="Arial" charset="0"/>
                <a:cs typeface="Arial" charset="0"/>
              </a:rPr>
              <a:t>Q</a:t>
            </a:r>
            <a:r>
              <a:rPr lang="en-US">
                <a:latin typeface="Calibri" charset="0"/>
              </a:rPr>
              <a:t> = 1.3</a:t>
            </a:r>
          </a:p>
        </p:txBody>
      </p:sp>
      <p:pic>
        <p:nvPicPr>
          <p:cNvPr id="24583" name="Picture 20" descr="Copy of Graph5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657600"/>
            <a:ext cx="23050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0" descr="Graph41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228600"/>
            <a:ext cx="50593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TextBox 285"/>
          <p:cNvSpPr txBox="1">
            <a:spLocks noChangeArrowheads="1"/>
          </p:cNvSpPr>
          <p:nvPr/>
        </p:nvSpPr>
        <p:spPr bwMode="auto">
          <a:xfrm>
            <a:off x="6940550" y="1138238"/>
            <a:ext cx="144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Monte Carlo</a:t>
            </a:r>
          </a:p>
          <a:p>
            <a:r>
              <a:rPr lang="it-IT"/>
              <a:t>Simulations</a:t>
            </a:r>
          </a:p>
          <a:p>
            <a:r>
              <a:rPr lang="en-US">
                <a:ea typeface="Arial" charset="0"/>
                <a:cs typeface="Arial" charset="0"/>
              </a:rPr>
              <a:t>Q</a:t>
            </a:r>
            <a:r>
              <a:rPr lang="it-IT"/>
              <a:t>=1.2</a:t>
            </a:r>
          </a:p>
        </p:txBody>
      </p:sp>
      <p:pic>
        <p:nvPicPr>
          <p:cNvPr id="24588" name="Picture 119" descr="Copy of Graph25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71450" y="381000"/>
            <a:ext cx="481965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4267200" y="838200"/>
            <a:ext cx="525780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95214" tIns="147607" rIns="295214" bIns="147607" anchor="ctr">
            <a:prstTxWarp prst="textNoShape">
              <a:avLst/>
            </a:prstTxWarp>
          </a:bodyPr>
          <a:lstStyle/>
          <a:p>
            <a:pPr eaLnBrk="0" hangingPunct="0"/>
            <a:r>
              <a:rPr lang="sv-SE" i="1">
                <a:solidFill>
                  <a:srgbClr val="0000FF"/>
                </a:solidFill>
                <a:latin typeface="Franklin Gothic Book" charset="0"/>
              </a:rPr>
              <a:t>L. Longobardi, D. Massarotti et al.</a:t>
            </a:r>
            <a:r>
              <a:rPr lang="en-US" i="1">
                <a:solidFill>
                  <a:srgbClr val="0000FF"/>
                </a:solidFill>
                <a:latin typeface="Franklin Gothic Book" charset="0"/>
              </a:rPr>
              <a:t> Phys. Rev. Lett. </a:t>
            </a:r>
            <a:r>
              <a:rPr lang="en-US" b="1" i="1">
                <a:solidFill>
                  <a:srgbClr val="0000FF"/>
                </a:solidFill>
                <a:latin typeface="Franklin Gothic Book" charset="0"/>
              </a:rPr>
              <a:t>109</a:t>
            </a:r>
            <a:r>
              <a:rPr lang="en-US" i="1">
                <a:solidFill>
                  <a:srgbClr val="0000FF"/>
                </a:solidFill>
                <a:latin typeface="Franklin Gothic Book" charset="0"/>
              </a:rPr>
              <a:t>, 050601 (2012).</a:t>
            </a:r>
          </a:p>
          <a:p>
            <a:pPr eaLnBrk="0" hangingPunct="0"/>
            <a:r>
              <a:rPr lang="sv-SE" i="1">
                <a:solidFill>
                  <a:srgbClr val="0000FF"/>
                </a:solidFill>
                <a:latin typeface="Franklin Gothic Book" charset="0"/>
              </a:rPr>
              <a:t>D. Stornaiuolo, G. Rotoli, D. Massarotti et al.</a:t>
            </a:r>
            <a:r>
              <a:rPr lang="en-US" i="1">
                <a:solidFill>
                  <a:srgbClr val="0000FF"/>
                </a:solidFill>
                <a:latin typeface="Franklin Gothic Book" charset="0"/>
              </a:rPr>
              <a:t> Phys. Rev. B </a:t>
            </a:r>
            <a:r>
              <a:rPr lang="en-US" b="1">
                <a:solidFill>
                  <a:srgbClr val="0000FF"/>
                </a:solidFill>
                <a:latin typeface="Franklin Gothic Book" charset="0"/>
              </a:rPr>
              <a:t>87</a:t>
            </a:r>
            <a:r>
              <a:rPr lang="en-US" i="1">
                <a:solidFill>
                  <a:srgbClr val="0000FF"/>
                </a:solidFill>
                <a:latin typeface="Franklin Gothic Book" charset="0"/>
              </a:rPr>
              <a:t>, 134517 (2013)</a:t>
            </a:r>
          </a:p>
          <a:p>
            <a:pPr eaLnBrk="0" hangingPunct="0"/>
            <a:endParaRPr lang="en-US" i="1">
              <a:solidFill>
                <a:srgbClr val="0000FF"/>
              </a:solidFill>
              <a:latin typeface="Franklin Gothic Book" charset="0"/>
            </a:endParaRPr>
          </a:p>
          <a:p>
            <a:pPr eaLnBrk="0" hangingPunct="0"/>
            <a:endParaRPr lang="en-US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it-IT" smtClean="0"/>
              <a:t>Phase dynamics of low Jc YBCO JJs</a:t>
            </a:r>
          </a:p>
        </p:txBody>
      </p:sp>
      <p:grpSp>
        <p:nvGrpSpPr>
          <p:cNvPr id="25604" name="Group 81"/>
          <p:cNvGrpSpPr>
            <a:grpSpLocks/>
          </p:cNvGrpSpPr>
          <p:nvPr/>
        </p:nvGrpSpPr>
        <p:grpSpPr bwMode="auto">
          <a:xfrm>
            <a:off x="5232400" y="2130425"/>
            <a:ext cx="3290888" cy="277813"/>
            <a:chOff x="5472112" y="1398588"/>
            <a:chExt cx="3290888" cy="277812"/>
          </a:xfrm>
        </p:grpSpPr>
        <p:sp>
          <p:nvSpPr>
            <p:cNvPr id="25634" name="Rectangle 21"/>
            <p:cNvSpPr>
              <a:spLocks noChangeArrowheads="1"/>
            </p:cNvSpPr>
            <p:nvPr/>
          </p:nvSpPr>
          <p:spPr bwMode="auto">
            <a:xfrm>
              <a:off x="5715000" y="1398588"/>
              <a:ext cx="10572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charset="0"/>
                </a:rPr>
                <a:t>Running State</a:t>
              </a:r>
              <a:endParaRPr lang="it-IT" sz="1200">
                <a:latin typeface="Calibri" charset="0"/>
              </a:endParaRPr>
            </a:p>
          </p:txBody>
        </p:sp>
        <p:sp>
          <p:nvSpPr>
            <p:cNvPr id="25635" name="Rectangle 23"/>
            <p:cNvSpPr>
              <a:spLocks noChangeArrowheads="1"/>
            </p:cNvSpPr>
            <p:nvPr/>
          </p:nvSpPr>
          <p:spPr bwMode="auto">
            <a:xfrm>
              <a:off x="7564437" y="1400175"/>
              <a:ext cx="11985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charset="0"/>
                </a:rPr>
                <a:t>Diffusive regime</a:t>
              </a:r>
              <a:endParaRPr lang="it-IT" sz="1200">
                <a:latin typeface="Calibri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472112" y="1447801"/>
              <a:ext cx="319088" cy="1587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310437" y="1447801"/>
              <a:ext cx="319088" cy="1587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25605" name="Picture 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879600"/>
            <a:ext cx="44958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21"/>
          <p:cNvSpPr>
            <a:spLocks noChangeArrowheads="1"/>
          </p:cNvSpPr>
          <p:nvPr/>
        </p:nvSpPr>
        <p:spPr bwMode="auto">
          <a:xfrm>
            <a:off x="5562600" y="1931988"/>
            <a:ext cx="1057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Running State</a:t>
            </a:r>
            <a:endParaRPr lang="it-IT" sz="1200">
              <a:latin typeface="Calibri" charset="0"/>
            </a:endParaRPr>
          </a:p>
        </p:txBody>
      </p:sp>
      <p:sp>
        <p:nvSpPr>
          <p:cNvPr id="25607" name="Rectangle 23"/>
          <p:cNvSpPr>
            <a:spLocks noChangeArrowheads="1"/>
          </p:cNvSpPr>
          <p:nvPr/>
        </p:nvSpPr>
        <p:spPr bwMode="auto">
          <a:xfrm>
            <a:off x="7412038" y="1933575"/>
            <a:ext cx="1198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Diffusive regime</a:t>
            </a:r>
            <a:endParaRPr lang="it-IT" sz="1200">
              <a:latin typeface="Calibri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5319713" y="1981200"/>
            <a:ext cx="319087" cy="158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" name="Rectangle 45"/>
          <p:cNvSpPr/>
          <p:nvPr/>
        </p:nvSpPr>
        <p:spPr bwMode="auto">
          <a:xfrm>
            <a:off x="7158038" y="1981200"/>
            <a:ext cx="319087" cy="158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935538" y="2286000"/>
            <a:ext cx="3908425" cy="4724400"/>
            <a:chOff x="5087863" y="1752600"/>
            <a:chExt cx="3908367" cy="4724647"/>
          </a:xfrm>
        </p:grpSpPr>
        <p:grpSp>
          <p:nvGrpSpPr>
            <p:cNvPr id="25614" name="Group 32"/>
            <p:cNvGrpSpPr>
              <a:grpSpLocks/>
            </p:cNvGrpSpPr>
            <p:nvPr/>
          </p:nvGrpSpPr>
          <p:grpSpPr bwMode="auto">
            <a:xfrm>
              <a:off x="7802515" y="1905013"/>
              <a:ext cx="636583" cy="979540"/>
              <a:chOff x="7725565" y="2012178"/>
              <a:chExt cx="636571" cy="979694"/>
            </a:xfrm>
          </p:grpSpPr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7923928" y="2736225"/>
                <a:ext cx="57148" cy="5716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65" name="Isosceles Triangle 64"/>
              <p:cNvSpPr/>
              <p:nvPr/>
            </p:nvSpPr>
            <p:spPr>
              <a:xfrm>
                <a:off x="8304916" y="2012173"/>
                <a:ext cx="57148" cy="93683"/>
              </a:xfrm>
              <a:prstGeom prst="triangl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7725498" y="2926764"/>
                <a:ext cx="65085" cy="6510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8152521" y="2499638"/>
                <a:ext cx="65086" cy="6510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>
                <a:off x="8150934" y="2240821"/>
                <a:ext cx="58735" cy="93683"/>
              </a:xfrm>
              <a:prstGeom prst="triangl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84" name="Diamond 83"/>
              <p:cNvSpPr>
                <a:spLocks noChangeAspect="1"/>
              </p:cNvSpPr>
              <p:nvPr/>
            </p:nvSpPr>
            <p:spPr>
              <a:xfrm>
                <a:off x="7923928" y="2542509"/>
                <a:ext cx="93660" cy="93683"/>
              </a:xfrm>
              <a:prstGeom prst="diamond">
                <a:avLst/>
              </a:prstGeom>
              <a:solidFill>
                <a:srgbClr val="666633"/>
              </a:solidFill>
              <a:ln>
                <a:solidFill>
                  <a:srgbClr val="66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49" name="Isosceles Triangle 48"/>
            <p:cNvSpPr>
              <a:spLocks noChangeAspect="1"/>
            </p:cNvSpPr>
            <p:nvPr/>
          </p:nvSpPr>
          <p:spPr bwMode="auto">
            <a:xfrm rot="10800000">
              <a:off x="6262596" y="3706915"/>
              <a:ext cx="61911" cy="103192"/>
            </a:xfrm>
            <a:prstGeom prst="triangl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50" name="Isosceles Triangle 49"/>
            <p:cNvSpPr>
              <a:spLocks noChangeAspect="1"/>
            </p:cNvSpPr>
            <p:nvPr/>
          </p:nvSpPr>
          <p:spPr bwMode="auto">
            <a:xfrm rot="10800000">
              <a:off x="6110198" y="3733904"/>
              <a:ext cx="61911" cy="103193"/>
            </a:xfrm>
            <a:prstGeom prst="triangl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grpSp>
          <p:nvGrpSpPr>
            <p:cNvPr id="25617" name="Group 33"/>
            <p:cNvGrpSpPr>
              <a:grpSpLocks/>
            </p:cNvGrpSpPr>
            <p:nvPr/>
          </p:nvGrpSpPr>
          <p:grpSpPr bwMode="auto">
            <a:xfrm>
              <a:off x="5087863" y="4876964"/>
              <a:ext cx="3908367" cy="1600283"/>
              <a:chOff x="5087863" y="4876964"/>
              <a:chExt cx="3908367" cy="1600283"/>
            </a:xfrm>
          </p:grpSpPr>
          <p:grpSp>
            <p:nvGrpSpPr>
              <p:cNvPr id="25619" name="Group 31"/>
              <p:cNvGrpSpPr>
                <a:grpSpLocks/>
              </p:cNvGrpSpPr>
              <p:nvPr/>
            </p:nvGrpSpPr>
            <p:grpSpPr bwMode="auto">
              <a:xfrm>
                <a:off x="5087863" y="4876964"/>
                <a:ext cx="3908367" cy="1600283"/>
                <a:chOff x="5088192" y="4877428"/>
                <a:chExt cx="3908328" cy="1600535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5105654" y="5639587"/>
                  <a:ext cx="76198" cy="762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5088192" y="5029859"/>
                  <a:ext cx="76198" cy="7621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58" name="Isosceles Triangle 57"/>
                <p:cNvSpPr>
                  <a:spLocks noChangeAspect="1"/>
                </p:cNvSpPr>
                <p:nvPr/>
              </p:nvSpPr>
              <p:spPr>
                <a:xfrm>
                  <a:off x="5102479" y="5231514"/>
                  <a:ext cx="61911" cy="103209"/>
                </a:xfrm>
                <a:prstGeom prst="triangle">
                  <a:avLst/>
                </a:prstGeom>
                <a:solidFill>
                  <a:srgbClr val="FF99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59" name="Diamond 58"/>
                <p:cNvSpPr>
                  <a:spLocks noChangeAspect="1"/>
                </p:cNvSpPr>
                <p:nvPr/>
              </p:nvSpPr>
              <p:spPr>
                <a:xfrm>
                  <a:off x="5088192" y="5841242"/>
                  <a:ext cx="103184" cy="103209"/>
                </a:xfrm>
                <a:prstGeom prst="diamond">
                  <a:avLst/>
                </a:prstGeom>
                <a:solidFill>
                  <a:srgbClr val="666633"/>
                </a:solidFill>
                <a:ln>
                  <a:solidFill>
                    <a:srgbClr val="6666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25626" name="CasellaDiTesto 5"/>
                <p:cNvSpPr txBox="1">
                  <a:spLocks noChangeArrowheads="1"/>
                </p:cNvSpPr>
                <p:nvPr/>
              </p:nvSpPr>
              <p:spPr bwMode="auto">
                <a:xfrm>
                  <a:off x="5145341" y="4877428"/>
                  <a:ext cx="2474851" cy="13845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>
                      <a:latin typeface="Calibri" charset="0"/>
                    </a:rPr>
                    <a:t>Mannik et al. PRB 71 (2005)</a:t>
                  </a:r>
                </a:p>
                <a:p>
                  <a:r>
                    <a:rPr lang="it-IT" sz="1400">
                      <a:latin typeface="Calibri" charset="0"/>
                    </a:rPr>
                    <a:t>Kivioja et al. PRL 94 (2005)</a:t>
                  </a:r>
                </a:p>
                <a:p>
                  <a:r>
                    <a:rPr lang="it-IT" sz="1400">
                      <a:latin typeface="Calibri" charset="0"/>
                    </a:rPr>
                    <a:t>Krasnov et al. PRL 95 (2005)</a:t>
                  </a:r>
                </a:p>
                <a:p>
                  <a:r>
                    <a:rPr lang="it-IT" sz="1400">
                      <a:latin typeface="Calibri" charset="0"/>
                    </a:rPr>
                    <a:t>Longobardi et al. PRB 84 (2011)</a:t>
                  </a:r>
                </a:p>
                <a:p>
                  <a:r>
                    <a:rPr lang="it-IT" sz="1400">
                      <a:latin typeface="Calibri" charset="0"/>
                    </a:rPr>
                    <a:t>Yu et al. PRL 107 (2011)</a:t>
                  </a:r>
                </a:p>
                <a:p>
                  <a:r>
                    <a:rPr lang="it-IT" sz="1400">
                      <a:latin typeface="Calibri" charset="0"/>
                    </a:rPr>
                    <a:t>L. Longobardi et al. PRL (2012)</a:t>
                  </a:r>
                </a:p>
              </p:txBody>
            </p:sp>
            <p:sp>
              <p:nvSpPr>
                <p:cNvPr id="25627" name="Rectangle 66"/>
                <p:cNvSpPr>
                  <a:spLocks noChangeArrowheads="1"/>
                </p:cNvSpPr>
                <p:nvPr/>
              </p:nvSpPr>
              <p:spPr bwMode="auto">
                <a:xfrm>
                  <a:off x="7536056" y="4877428"/>
                  <a:ext cx="1460464" cy="16005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>
                      <a:latin typeface="Calibri" charset="0"/>
                    </a:rPr>
                    <a:t>– Nb/AlOx/Nb</a:t>
                  </a:r>
                </a:p>
                <a:p>
                  <a:r>
                    <a:rPr lang="it-IT" sz="1400">
                      <a:latin typeface="Calibri" charset="0"/>
                    </a:rPr>
                    <a:t>– Al/AlOx/Al</a:t>
                  </a:r>
                </a:p>
                <a:p>
                  <a:r>
                    <a:rPr lang="it-IT" sz="1400">
                      <a:latin typeface="Calibri" charset="0"/>
                    </a:rPr>
                    <a:t>– BSCCO IJJ</a:t>
                  </a:r>
                </a:p>
                <a:p>
                  <a:r>
                    <a:rPr lang="it-IT" sz="1400">
                      <a:latin typeface="Calibri" charset="0"/>
                    </a:rPr>
                    <a:t>– NbN/MgO/NbN</a:t>
                  </a:r>
                </a:p>
                <a:p>
                  <a:r>
                    <a:rPr lang="it-IT" sz="1400">
                      <a:latin typeface="Calibri" charset="0"/>
                    </a:rPr>
                    <a:t>– Nb/AlOx/Nb</a:t>
                  </a:r>
                </a:p>
                <a:p>
                  <a:r>
                    <a:rPr lang="it-IT" sz="1400"/>
                    <a:t>– </a:t>
                  </a:r>
                  <a:r>
                    <a:rPr lang="it-IT" sz="1400">
                      <a:latin typeface="Calibri" charset="0"/>
                    </a:rPr>
                    <a:t>GB YBCO</a:t>
                  </a:r>
                </a:p>
                <a:p>
                  <a:endParaRPr lang="en-US" sz="1400">
                    <a:latin typeface="Calibri" charset="0"/>
                  </a:endParaRPr>
                </a:p>
              </p:txBody>
            </p:sp>
          </p:grpSp>
          <p:sp>
            <p:nvSpPr>
              <p:cNvPr id="54" name="Isosceles Triangle 53"/>
              <p:cNvSpPr>
                <a:spLocks noChangeAspect="1"/>
              </p:cNvSpPr>
              <p:nvPr/>
            </p:nvSpPr>
            <p:spPr bwMode="auto">
              <a:xfrm rot="10800000">
                <a:off x="5105325" y="6069239"/>
                <a:ext cx="61912" cy="103192"/>
              </a:xfrm>
              <a:prstGeom prst="triangle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55" name="Regular Pentagon 54"/>
              <p:cNvSpPr/>
              <p:nvPr/>
            </p:nvSpPr>
            <p:spPr>
              <a:xfrm>
                <a:off x="5091038" y="5410391"/>
                <a:ext cx="90486" cy="107956"/>
              </a:xfrm>
              <a:prstGeom prst="pentagon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>
                <a:outerShdw blurRad="40000" dist="23000" dir="5400000" rotWithShape="0">
                  <a:srgbClr val="00009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52" name="Regular Pentagon 51"/>
            <p:cNvSpPr/>
            <p:nvPr/>
          </p:nvSpPr>
          <p:spPr>
            <a:xfrm>
              <a:off x="8291390" y="1752600"/>
              <a:ext cx="90486" cy="107956"/>
            </a:xfrm>
            <a:prstGeom prst="pentagon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>
              <a:outerShdw blurRad="40000" dist="23000" dir="5400000" rotWithShape="0">
                <a:srgbClr val="00009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25611" name="Picture 119" descr="Copy of Graph25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1450" y="381000"/>
            <a:ext cx="481965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2" descr="Graph6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7600"/>
            <a:ext cx="386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20" descr="Copy of Graph5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3657600"/>
            <a:ext cx="23050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 descr="Diagonali scure verso il basso"/>
          <p:cNvSpPr>
            <a:spLocks noChangeAspect="1" noChangeArrowheads="1"/>
          </p:cNvSpPr>
          <p:nvPr/>
        </p:nvSpPr>
        <p:spPr bwMode="auto">
          <a:xfrm>
            <a:off x="5802313" y="3611563"/>
            <a:ext cx="2260600" cy="88900"/>
          </a:xfrm>
          <a:prstGeom prst="rect">
            <a:avLst/>
          </a:prstGeom>
          <a:pattFill prst="dkDnDiag">
            <a:fgClr>
              <a:schemeClr val="bg2"/>
            </a:fgClr>
            <a:bgClr>
              <a:schemeClr val="bg1"/>
            </a:bgClr>
          </a:patt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627" name="Line 34"/>
          <p:cNvSpPr>
            <a:spLocks noChangeShapeType="1"/>
          </p:cNvSpPr>
          <p:nvPr/>
        </p:nvSpPr>
        <p:spPr bwMode="auto">
          <a:xfrm flipH="1">
            <a:off x="6288088" y="2581275"/>
            <a:ext cx="933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28" name="Line 35"/>
          <p:cNvSpPr>
            <a:spLocks noChangeShapeType="1"/>
          </p:cNvSpPr>
          <p:nvPr/>
        </p:nvSpPr>
        <p:spPr bwMode="auto">
          <a:xfrm flipH="1">
            <a:off x="6253163" y="2755900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29" name="Line 43"/>
          <p:cNvSpPr>
            <a:spLocks noChangeShapeType="1"/>
          </p:cNvSpPr>
          <p:nvPr/>
        </p:nvSpPr>
        <p:spPr bwMode="auto">
          <a:xfrm flipH="1">
            <a:off x="6175375" y="246697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0" name="Line 44"/>
          <p:cNvSpPr>
            <a:spLocks noChangeShapeType="1"/>
          </p:cNvSpPr>
          <p:nvPr/>
        </p:nvSpPr>
        <p:spPr bwMode="auto">
          <a:xfrm flipH="1">
            <a:off x="6118225" y="2671763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1" name="Line 45"/>
          <p:cNvSpPr>
            <a:spLocks noChangeShapeType="1"/>
          </p:cNvSpPr>
          <p:nvPr/>
        </p:nvSpPr>
        <p:spPr bwMode="auto">
          <a:xfrm flipH="1">
            <a:off x="6088063" y="28432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2" name="Line 53"/>
          <p:cNvSpPr>
            <a:spLocks noChangeShapeType="1"/>
          </p:cNvSpPr>
          <p:nvPr/>
        </p:nvSpPr>
        <p:spPr bwMode="auto">
          <a:xfrm flipH="1">
            <a:off x="5957888" y="2559050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3" name="Line 54"/>
          <p:cNvSpPr>
            <a:spLocks noChangeShapeType="1"/>
          </p:cNvSpPr>
          <p:nvPr/>
        </p:nvSpPr>
        <p:spPr bwMode="auto">
          <a:xfrm flipH="1">
            <a:off x="5903913" y="275907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4" name="Line 55"/>
          <p:cNvSpPr>
            <a:spLocks noChangeShapeType="1"/>
          </p:cNvSpPr>
          <p:nvPr/>
        </p:nvSpPr>
        <p:spPr bwMode="auto">
          <a:xfrm flipH="1">
            <a:off x="5872163" y="293528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635" name="Group 56"/>
          <p:cNvGrpSpPr>
            <a:grpSpLocks noChangeAspect="1"/>
          </p:cNvGrpSpPr>
          <p:nvPr/>
        </p:nvGrpSpPr>
        <p:grpSpPr bwMode="auto">
          <a:xfrm rot="21529691" flipH="1">
            <a:off x="5360988" y="2011363"/>
            <a:ext cx="700087" cy="930275"/>
            <a:chOff x="1148" y="841"/>
            <a:chExt cx="321" cy="354"/>
          </a:xfrm>
        </p:grpSpPr>
        <p:sp>
          <p:nvSpPr>
            <p:cNvPr id="26913" name="Oval 57"/>
            <p:cNvSpPr>
              <a:spLocks noChangeAspect="1" noChangeArrowheads="1"/>
            </p:cNvSpPr>
            <p:nvPr/>
          </p:nvSpPr>
          <p:spPr bwMode="auto">
            <a:xfrm>
              <a:off x="1148" y="1001"/>
              <a:ext cx="158" cy="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14" name="Oval 58"/>
            <p:cNvSpPr>
              <a:spLocks noChangeAspect="1" noChangeArrowheads="1"/>
            </p:cNvSpPr>
            <p:nvPr/>
          </p:nvSpPr>
          <p:spPr bwMode="auto">
            <a:xfrm rot="4560000">
              <a:off x="1244" y="1093"/>
              <a:ext cx="176" cy="28"/>
            </a:xfrm>
            <a:prstGeom prst="ellipse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15" name="Oval 59"/>
            <p:cNvSpPr>
              <a:spLocks noChangeAspect="1" noChangeArrowheads="1"/>
            </p:cNvSpPr>
            <p:nvPr/>
          </p:nvSpPr>
          <p:spPr bwMode="auto">
            <a:xfrm>
              <a:off x="1311" y="998"/>
              <a:ext cx="158" cy="3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16" name="Oval 60"/>
            <p:cNvSpPr>
              <a:spLocks noChangeAspect="1" noChangeArrowheads="1"/>
            </p:cNvSpPr>
            <p:nvPr/>
          </p:nvSpPr>
          <p:spPr bwMode="auto">
            <a:xfrm rot="4560000">
              <a:off x="1203" y="915"/>
              <a:ext cx="176" cy="27"/>
            </a:xfrm>
            <a:prstGeom prst="ellipse">
              <a:avLst/>
            </a:prstGeom>
            <a:solidFill>
              <a:srgbClr val="00008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636" name="Line 68"/>
          <p:cNvSpPr>
            <a:spLocks noChangeShapeType="1"/>
          </p:cNvSpPr>
          <p:nvPr/>
        </p:nvSpPr>
        <p:spPr bwMode="auto">
          <a:xfrm flipH="1">
            <a:off x="5776913" y="2441575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7" name="Line 69"/>
          <p:cNvSpPr>
            <a:spLocks noChangeShapeType="1"/>
          </p:cNvSpPr>
          <p:nvPr/>
        </p:nvSpPr>
        <p:spPr bwMode="auto">
          <a:xfrm flipH="1">
            <a:off x="5740400" y="2644775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8" name="Line 70"/>
          <p:cNvSpPr>
            <a:spLocks noChangeShapeType="1"/>
          </p:cNvSpPr>
          <p:nvPr/>
        </p:nvSpPr>
        <p:spPr bwMode="auto">
          <a:xfrm flipH="1">
            <a:off x="5686425" y="2846388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39" name="Line 71"/>
          <p:cNvSpPr>
            <a:spLocks noChangeShapeType="1"/>
          </p:cNvSpPr>
          <p:nvPr/>
        </p:nvSpPr>
        <p:spPr bwMode="auto">
          <a:xfrm flipH="1">
            <a:off x="5654675" y="30210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0" name="Line 77"/>
          <p:cNvSpPr>
            <a:spLocks noChangeShapeType="1"/>
          </p:cNvSpPr>
          <p:nvPr/>
        </p:nvSpPr>
        <p:spPr bwMode="auto">
          <a:xfrm flipH="1">
            <a:off x="5556250" y="2547938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1" name="Line 78"/>
          <p:cNvSpPr>
            <a:spLocks noChangeShapeType="1"/>
          </p:cNvSpPr>
          <p:nvPr/>
        </p:nvSpPr>
        <p:spPr bwMode="auto">
          <a:xfrm flipH="1">
            <a:off x="5519738" y="274796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2" name="Line 79"/>
          <p:cNvSpPr>
            <a:spLocks noChangeShapeType="1"/>
          </p:cNvSpPr>
          <p:nvPr/>
        </p:nvSpPr>
        <p:spPr bwMode="auto">
          <a:xfrm flipH="1">
            <a:off x="5465763" y="294798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3" name="Line 80"/>
          <p:cNvSpPr>
            <a:spLocks noChangeShapeType="1"/>
          </p:cNvSpPr>
          <p:nvPr/>
        </p:nvSpPr>
        <p:spPr bwMode="auto">
          <a:xfrm flipH="1">
            <a:off x="5432425" y="3124200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4" name="AutoShape 81"/>
          <p:cNvSpPr>
            <a:spLocks noChangeArrowheads="1"/>
          </p:cNvSpPr>
          <p:nvPr/>
        </p:nvSpPr>
        <p:spPr bwMode="auto">
          <a:xfrm>
            <a:off x="5148263" y="1687513"/>
            <a:ext cx="1303337" cy="1725612"/>
          </a:xfrm>
          <a:prstGeom prst="parallelogram">
            <a:avLst>
              <a:gd name="adj" fmla="val 24819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5" name="Line 82"/>
          <p:cNvSpPr>
            <a:spLocks noChangeShapeType="1"/>
          </p:cNvSpPr>
          <p:nvPr/>
        </p:nvSpPr>
        <p:spPr bwMode="auto">
          <a:xfrm flipH="1">
            <a:off x="5908675" y="1700213"/>
            <a:ext cx="344488" cy="167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6" name="Line 83"/>
          <p:cNvSpPr>
            <a:spLocks noChangeShapeType="1"/>
          </p:cNvSpPr>
          <p:nvPr/>
        </p:nvSpPr>
        <p:spPr bwMode="auto">
          <a:xfrm flipH="1">
            <a:off x="5510213" y="1874838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7" name="Line 84"/>
          <p:cNvSpPr>
            <a:spLocks noChangeShapeType="1"/>
          </p:cNvSpPr>
          <p:nvPr/>
        </p:nvSpPr>
        <p:spPr bwMode="auto">
          <a:xfrm flipH="1">
            <a:off x="5472113" y="206533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8" name="Line 85"/>
          <p:cNvSpPr>
            <a:spLocks noChangeShapeType="1"/>
          </p:cNvSpPr>
          <p:nvPr/>
        </p:nvSpPr>
        <p:spPr bwMode="auto">
          <a:xfrm flipH="1">
            <a:off x="5445125" y="2255838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49" name="Line 86"/>
          <p:cNvSpPr>
            <a:spLocks noChangeShapeType="1"/>
          </p:cNvSpPr>
          <p:nvPr/>
        </p:nvSpPr>
        <p:spPr bwMode="auto">
          <a:xfrm flipH="1">
            <a:off x="5407025" y="245586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0" name="Line 87"/>
          <p:cNvSpPr>
            <a:spLocks noChangeShapeType="1"/>
          </p:cNvSpPr>
          <p:nvPr/>
        </p:nvSpPr>
        <p:spPr bwMode="auto">
          <a:xfrm flipH="1">
            <a:off x="5362575" y="2655888"/>
            <a:ext cx="89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1" name="Line 88"/>
          <p:cNvSpPr>
            <a:spLocks noChangeShapeType="1"/>
          </p:cNvSpPr>
          <p:nvPr/>
        </p:nvSpPr>
        <p:spPr bwMode="auto">
          <a:xfrm flipH="1">
            <a:off x="5326063" y="2855913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2" name="Line 89"/>
          <p:cNvSpPr>
            <a:spLocks noChangeShapeType="1"/>
          </p:cNvSpPr>
          <p:nvPr/>
        </p:nvSpPr>
        <p:spPr bwMode="auto">
          <a:xfrm flipH="1">
            <a:off x="5272088" y="30591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3" name="Line 90"/>
          <p:cNvSpPr>
            <a:spLocks noChangeShapeType="1"/>
          </p:cNvSpPr>
          <p:nvPr/>
        </p:nvSpPr>
        <p:spPr bwMode="auto">
          <a:xfrm flipH="1">
            <a:off x="5240338" y="3235325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4" name="AutoShape 91"/>
          <p:cNvSpPr>
            <a:spLocks noChangeArrowheads="1"/>
          </p:cNvSpPr>
          <p:nvPr/>
        </p:nvSpPr>
        <p:spPr bwMode="auto">
          <a:xfrm>
            <a:off x="5062538" y="1778000"/>
            <a:ext cx="1279525" cy="1724025"/>
          </a:xfrm>
          <a:prstGeom prst="parallelogram">
            <a:avLst>
              <a:gd name="adj" fmla="val 25736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5" name="Line 92"/>
          <p:cNvSpPr>
            <a:spLocks noChangeShapeType="1"/>
          </p:cNvSpPr>
          <p:nvPr/>
        </p:nvSpPr>
        <p:spPr bwMode="auto">
          <a:xfrm flipH="1">
            <a:off x="5754688" y="1782763"/>
            <a:ext cx="371475" cy="167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6" name="Line 93"/>
          <p:cNvSpPr>
            <a:spLocks noChangeShapeType="1"/>
          </p:cNvSpPr>
          <p:nvPr/>
        </p:nvSpPr>
        <p:spPr bwMode="auto">
          <a:xfrm flipH="1">
            <a:off x="5551488" y="1782763"/>
            <a:ext cx="374650" cy="169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7" name="Line 94"/>
          <p:cNvSpPr>
            <a:spLocks noChangeShapeType="1"/>
          </p:cNvSpPr>
          <p:nvPr/>
        </p:nvSpPr>
        <p:spPr bwMode="auto">
          <a:xfrm flipH="1">
            <a:off x="5362575" y="1790700"/>
            <a:ext cx="371475" cy="1697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8" name="Line 95"/>
          <p:cNvSpPr>
            <a:spLocks noChangeShapeType="1"/>
          </p:cNvSpPr>
          <p:nvPr/>
        </p:nvSpPr>
        <p:spPr bwMode="auto">
          <a:xfrm flipH="1">
            <a:off x="5183188" y="1797050"/>
            <a:ext cx="363537" cy="170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59" name="Line 96"/>
          <p:cNvSpPr>
            <a:spLocks noChangeShapeType="1"/>
          </p:cNvSpPr>
          <p:nvPr/>
        </p:nvSpPr>
        <p:spPr bwMode="auto">
          <a:xfrm flipH="1">
            <a:off x="5329238" y="1958975"/>
            <a:ext cx="960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0" name="Line 97"/>
          <p:cNvSpPr>
            <a:spLocks noChangeShapeType="1"/>
          </p:cNvSpPr>
          <p:nvPr/>
        </p:nvSpPr>
        <p:spPr bwMode="auto">
          <a:xfrm flipH="1">
            <a:off x="5291138" y="2149475"/>
            <a:ext cx="957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1" name="Line 98"/>
          <p:cNvSpPr>
            <a:spLocks noChangeShapeType="1"/>
          </p:cNvSpPr>
          <p:nvPr/>
        </p:nvSpPr>
        <p:spPr bwMode="auto">
          <a:xfrm flipH="1">
            <a:off x="5260975" y="2338388"/>
            <a:ext cx="95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2" name="Line 99"/>
          <p:cNvSpPr>
            <a:spLocks noChangeShapeType="1"/>
          </p:cNvSpPr>
          <p:nvPr/>
        </p:nvSpPr>
        <p:spPr bwMode="auto">
          <a:xfrm flipH="1">
            <a:off x="5221288" y="2541588"/>
            <a:ext cx="957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3" name="Line 100"/>
          <p:cNvSpPr>
            <a:spLocks noChangeShapeType="1"/>
          </p:cNvSpPr>
          <p:nvPr/>
        </p:nvSpPr>
        <p:spPr bwMode="auto">
          <a:xfrm flipH="1">
            <a:off x="5173663" y="2741613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4" name="Line 101"/>
          <p:cNvSpPr>
            <a:spLocks noChangeShapeType="1"/>
          </p:cNvSpPr>
          <p:nvPr/>
        </p:nvSpPr>
        <p:spPr bwMode="auto">
          <a:xfrm flipH="1">
            <a:off x="5133975" y="2944813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5" name="Line 102"/>
          <p:cNvSpPr>
            <a:spLocks noChangeShapeType="1"/>
          </p:cNvSpPr>
          <p:nvPr/>
        </p:nvSpPr>
        <p:spPr bwMode="auto">
          <a:xfrm flipH="1">
            <a:off x="5076825" y="3146425"/>
            <a:ext cx="95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66" name="Line 103"/>
          <p:cNvSpPr>
            <a:spLocks noChangeShapeType="1"/>
          </p:cNvSpPr>
          <p:nvPr/>
        </p:nvSpPr>
        <p:spPr bwMode="auto">
          <a:xfrm flipH="1">
            <a:off x="5040313" y="3319463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667" name="Group 104"/>
          <p:cNvGrpSpPr>
            <a:grpSpLocks/>
          </p:cNvGrpSpPr>
          <p:nvPr/>
        </p:nvGrpSpPr>
        <p:grpSpPr bwMode="auto">
          <a:xfrm flipH="1">
            <a:off x="4951413" y="1865313"/>
            <a:ext cx="1290637" cy="1724025"/>
            <a:chOff x="3492" y="1169"/>
            <a:chExt cx="1472" cy="1701"/>
          </a:xfrm>
        </p:grpSpPr>
        <p:sp>
          <p:nvSpPr>
            <p:cNvPr id="26900" name="AutoShape 105"/>
            <p:cNvSpPr>
              <a:spLocks noChangeArrowheads="1"/>
            </p:cNvSpPr>
            <p:nvPr/>
          </p:nvSpPr>
          <p:spPr bwMode="auto">
            <a:xfrm flipH="1">
              <a:off x="3492" y="1169"/>
              <a:ext cx="1472" cy="1701"/>
            </a:xfrm>
            <a:prstGeom prst="parallelogram">
              <a:avLst>
                <a:gd name="adj" fmla="val 26944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1" name="Line 106"/>
            <p:cNvSpPr>
              <a:spLocks noChangeShapeType="1"/>
            </p:cNvSpPr>
            <p:nvPr/>
          </p:nvSpPr>
          <p:spPr bwMode="auto">
            <a:xfrm>
              <a:off x="3727" y="1170"/>
              <a:ext cx="414" cy="1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2" name="Line 107"/>
            <p:cNvSpPr>
              <a:spLocks noChangeShapeType="1"/>
            </p:cNvSpPr>
            <p:nvPr/>
          </p:nvSpPr>
          <p:spPr bwMode="auto">
            <a:xfrm>
              <a:off x="3949" y="1170"/>
              <a:ext cx="419" cy="1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3" name="Line 108"/>
            <p:cNvSpPr>
              <a:spLocks noChangeShapeType="1"/>
            </p:cNvSpPr>
            <p:nvPr/>
          </p:nvSpPr>
          <p:spPr bwMode="auto">
            <a:xfrm>
              <a:off x="4165" y="1182"/>
              <a:ext cx="414" cy="1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4" name="Line 109"/>
            <p:cNvSpPr>
              <a:spLocks noChangeShapeType="1"/>
            </p:cNvSpPr>
            <p:nvPr/>
          </p:nvSpPr>
          <p:spPr bwMode="auto">
            <a:xfrm>
              <a:off x="4376" y="1183"/>
              <a:ext cx="402" cy="16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5" name="Line 110"/>
            <p:cNvSpPr>
              <a:spLocks noChangeShapeType="1"/>
            </p:cNvSpPr>
            <p:nvPr/>
          </p:nvSpPr>
          <p:spPr bwMode="auto">
            <a:xfrm>
              <a:off x="3545" y="134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6" name="Line 111"/>
            <p:cNvSpPr>
              <a:spLocks noChangeShapeType="1"/>
            </p:cNvSpPr>
            <p:nvPr/>
          </p:nvSpPr>
          <p:spPr bwMode="auto">
            <a:xfrm>
              <a:off x="3592" y="153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7" name="Line 112"/>
            <p:cNvSpPr>
              <a:spLocks noChangeShapeType="1"/>
            </p:cNvSpPr>
            <p:nvPr/>
          </p:nvSpPr>
          <p:spPr bwMode="auto">
            <a:xfrm>
              <a:off x="3624" y="1717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8" name="Line 113"/>
            <p:cNvSpPr>
              <a:spLocks noChangeShapeType="1"/>
            </p:cNvSpPr>
            <p:nvPr/>
          </p:nvSpPr>
          <p:spPr bwMode="auto">
            <a:xfrm>
              <a:off x="3668" y="1915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09" name="Line 114"/>
            <p:cNvSpPr>
              <a:spLocks noChangeShapeType="1"/>
            </p:cNvSpPr>
            <p:nvPr/>
          </p:nvSpPr>
          <p:spPr bwMode="auto">
            <a:xfrm>
              <a:off x="3721" y="211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10" name="Line 115"/>
            <p:cNvSpPr>
              <a:spLocks noChangeShapeType="1"/>
            </p:cNvSpPr>
            <p:nvPr/>
          </p:nvSpPr>
          <p:spPr bwMode="auto">
            <a:xfrm>
              <a:off x="3764" y="231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11" name="Line 116"/>
            <p:cNvSpPr>
              <a:spLocks noChangeShapeType="1"/>
            </p:cNvSpPr>
            <p:nvPr/>
          </p:nvSpPr>
          <p:spPr bwMode="auto">
            <a:xfrm>
              <a:off x="3829" y="251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912" name="Line 117"/>
            <p:cNvSpPr>
              <a:spLocks noChangeShapeType="1"/>
            </p:cNvSpPr>
            <p:nvPr/>
          </p:nvSpPr>
          <p:spPr bwMode="auto">
            <a:xfrm>
              <a:off x="3868" y="268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6668" name="Group 118"/>
          <p:cNvGrpSpPr>
            <a:grpSpLocks/>
          </p:cNvGrpSpPr>
          <p:nvPr/>
        </p:nvGrpSpPr>
        <p:grpSpPr bwMode="auto">
          <a:xfrm flipH="1">
            <a:off x="4889500" y="1958975"/>
            <a:ext cx="1235075" cy="1724025"/>
            <a:chOff x="3492" y="1169"/>
            <a:chExt cx="1472" cy="1701"/>
          </a:xfrm>
        </p:grpSpPr>
        <p:sp>
          <p:nvSpPr>
            <p:cNvPr id="26887" name="AutoShape 119"/>
            <p:cNvSpPr>
              <a:spLocks noChangeArrowheads="1"/>
            </p:cNvSpPr>
            <p:nvPr/>
          </p:nvSpPr>
          <p:spPr bwMode="auto">
            <a:xfrm flipH="1">
              <a:off x="3492" y="1169"/>
              <a:ext cx="1472" cy="1701"/>
            </a:xfrm>
            <a:prstGeom prst="parallelogram">
              <a:avLst>
                <a:gd name="adj" fmla="val 26944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8" name="Line 120"/>
            <p:cNvSpPr>
              <a:spLocks noChangeShapeType="1"/>
            </p:cNvSpPr>
            <p:nvPr/>
          </p:nvSpPr>
          <p:spPr bwMode="auto">
            <a:xfrm>
              <a:off x="3727" y="1170"/>
              <a:ext cx="414" cy="16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9" name="Line 121"/>
            <p:cNvSpPr>
              <a:spLocks noChangeShapeType="1"/>
            </p:cNvSpPr>
            <p:nvPr/>
          </p:nvSpPr>
          <p:spPr bwMode="auto">
            <a:xfrm>
              <a:off x="3949" y="1170"/>
              <a:ext cx="419" cy="16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0" name="Line 122"/>
            <p:cNvSpPr>
              <a:spLocks noChangeShapeType="1"/>
            </p:cNvSpPr>
            <p:nvPr/>
          </p:nvSpPr>
          <p:spPr bwMode="auto">
            <a:xfrm>
              <a:off x="4165" y="1182"/>
              <a:ext cx="414" cy="1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1" name="Line 123"/>
            <p:cNvSpPr>
              <a:spLocks noChangeShapeType="1"/>
            </p:cNvSpPr>
            <p:nvPr/>
          </p:nvSpPr>
          <p:spPr bwMode="auto">
            <a:xfrm>
              <a:off x="4376" y="1183"/>
              <a:ext cx="402" cy="16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2" name="Line 124"/>
            <p:cNvSpPr>
              <a:spLocks noChangeShapeType="1"/>
            </p:cNvSpPr>
            <p:nvPr/>
          </p:nvSpPr>
          <p:spPr bwMode="auto">
            <a:xfrm>
              <a:off x="3545" y="134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3" name="Line 125"/>
            <p:cNvSpPr>
              <a:spLocks noChangeShapeType="1"/>
            </p:cNvSpPr>
            <p:nvPr/>
          </p:nvSpPr>
          <p:spPr bwMode="auto">
            <a:xfrm>
              <a:off x="3592" y="153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4" name="Line 126"/>
            <p:cNvSpPr>
              <a:spLocks noChangeShapeType="1"/>
            </p:cNvSpPr>
            <p:nvPr/>
          </p:nvSpPr>
          <p:spPr bwMode="auto">
            <a:xfrm>
              <a:off x="3624" y="1717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5" name="Line 127"/>
            <p:cNvSpPr>
              <a:spLocks noChangeShapeType="1"/>
            </p:cNvSpPr>
            <p:nvPr/>
          </p:nvSpPr>
          <p:spPr bwMode="auto">
            <a:xfrm>
              <a:off x="3668" y="1915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6" name="Line 128"/>
            <p:cNvSpPr>
              <a:spLocks noChangeShapeType="1"/>
            </p:cNvSpPr>
            <p:nvPr/>
          </p:nvSpPr>
          <p:spPr bwMode="auto">
            <a:xfrm>
              <a:off x="3721" y="2112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7" name="Line 129"/>
            <p:cNvSpPr>
              <a:spLocks noChangeShapeType="1"/>
            </p:cNvSpPr>
            <p:nvPr/>
          </p:nvSpPr>
          <p:spPr bwMode="auto">
            <a:xfrm>
              <a:off x="3764" y="231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8" name="Line 130"/>
            <p:cNvSpPr>
              <a:spLocks noChangeShapeType="1"/>
            </p:cNvSpPr>
            <p:nvPr/>
          </p:nvSpPr>
          <p:spPr bwMode="auto">
            <a:xfrm>
              <a:off x="3829" y="2510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99" name="Line 131"/>
            <p:cNvSpPr>
              <a:spLocks noChangeShapeType="1"/>
            </p:cNvSpPr>
            <p:nvPr/>
          </p:nvSpPr>
          <p:spPr bwMode="auto">
            <a:xfrm>
              <a:off x="3868" y="2681"/>
              <a:ext cx="10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6669" name="Group 132"/>
          <p:cNvGrpSpPr>
            <a:grpSpLocks/>
          </p:cNvGrpSpPr>
          <p:nvPr/>
        </p:nvGrpSpPr>
        <p:grpSpPr bwMode="auto">
          <a:xfrm flipH="1">
            <a:off x="5802313" y="3046413"/>
            <a:ext cx="3055937" cy="542925"/>
            <a:chOff x="343" y="2753"/>
            <a:chExt cx="3610" cy="537"/>
          </a:xfrm>
        </p:grpSpPr>
        <p:sp>
          <p:nvSpPr>
            <p:cNvPr id="26871" name="Freeform 133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2" name="Line 134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3" name="Line 135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4" name="Line 136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5" name="Line 137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6" name="Line 138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7" name="Line 139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8" name="Line 140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9" name="Line 141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0" name="Line 142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1" name="Line 143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2" name="Line 144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3" name="Line 145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4" name="Line 146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5" name="Line 147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86" name="Line 148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670" name="Freeform 149"/>
          <p:cNvSpPr>
            <a:spLocks/>
          </p:cNvSpPr>
          <p:nvPr/>
        </p:nvSpPr>
        <p:spPr bwMode="auto">
          <a:xfrm flipH="1">
            <a:off x="5772150" y="2868613"/>
            <a:ext cx="3055938" cy="531812"/>
          </a:xfrm>
          <a:custGeom>
            <a:avLst/>
            <a:gdLst>
              <a:gd name="T0" fmla="*/ 0 w 3610"/>
              <a:gd name="T1" fmla="*/ 2147483647 h 525"/>
              <a:gd name="T2" fmla="*/ 2147483647 w 3610"/>
              <a:gd name="T3" fmla="*/ 2147483647 h 525"/>
              <a:gd name="T4" fmla="*/ 2147483647 w 3610"/>
              <a:gd name="T5" fmla="*/ 2147483647 h 525"/>
              <a:gd name="T6" fmla="*/ 2147483647 w 3610"/>
              <a:gd name="T7" fmla="*/ 2147483647 h 525"/>
              <a:gd name="T8" fmla="*/ 2147483647 w 3610"/>
              <a:gd name="T9" fmla="*/ 0 h 525"/>
              <a:gd name="T10" fmla="*/ 0 w 3610"/>
              <a:gd name="T11" fmla="*/ 2147483647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0"/>
              <a:gd name="T19" fmla="*/ 0 h 525"/>
              <a:gd name="T20" fmla="*/ 3610 w 3610"/>
              <a:gd name="T21" fmla="*/ 525 h 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0" h="525">
                <a:moveTo>
                  <a:pt x="0" y="6"/>
                </a:moveTo>
                <a:lnTo>
                  <a:pt x="896" y="525"/>
                </a:lnTo>
                <a:lnTo>
                  <a:pt x="3610" y="525"/>
                </a:lnTo>
                <a:lnTo>
                  <a:pt x="2989" y="179"/>
                </a:lnTo>
                <a:lnTo>
                  <a:pt x="1510" y="0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1" name="Line 150"/>
          <p:cNvSpPr>
            <a:spLocks noChangeShapeType="1"/>
          </p:cNvSpPr>
          <p:nvPr/>
        </p:nvSpPr>
        <p:spPr bwMode="auto">
          <a:xfrm flipV="1">
            <a:off x="5843588" y="2876550"/>
            <a:ext cx="1978025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2" name="Line 151"/>
          <p:cNvSpPr>
            <a:spLocks noChangeShapeType="1"/>
          </p:cNvSpPr>
          <p:nvPr/>
        </p:nvSpPr>
        <p:spPr bwMode="auto">
          <a:xfrm flipH="1" flipV="1">
            <a:off x="6975475" y="2940050"/>
            <a:ext cx="520700" cy="46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3" name="Line 152"/>
          <p:cNvSpPr>
            <a:spLocks noChangeShapeType="1"/>
          </p:cNvSpPr>
          <p:nvPr/>
        </p:nvSpPr>
        <p:spPr bwMode="auto">
          <a:xfrm flipV="1">
            <a:off x="7705725" y="3257550"/>
            <a:ext cx="620713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4" name="Line 153"/>
          <p:cNvSpPr>
            <a:spLocks noChangeShapeType="1"/>
          </p:cNvSpPr>
          <p:nvPr/>
        </p:nvSpPr>
        <p:spPr bwMode="auto">
          <a:xfrm flipV="1">
            <a:off x="6640513" y="2876550"/>
            <a:ext cx="2084387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5" name="Line 154"/>
          <p:cNvSpPr>
            <a:spLocks noChangeShapeType="1"/>
          </p:cNvSpPr>
          <p:nvPr/>
        </p:nvSpPr>
        <p:spPr bwMode="auto">
          <a:xfrm flipV="1">
            <a:off x="6273800" y="2881313"/>
            <a:ext cx="1963738" cy="519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6" name="Line 155"/>
          <p:cNvSpPr>
            <a:spLocks noChangeShapeType="1"/>
          </p:cNvSpPr>
          <p:nvPr/>
        </p:nvSpPr>
        <p:spPr bwMode="auto">
          <a:xfrm flipH="1" flipV="1">
            <a:off x="6213475" y="3114675"/>
            <a:ext cx="146050" cy="28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7" name="Line 156"/>
          <p:cNvSpPr>
            <a:spLocks noChangeShapeType="1"/>
          </p:cNvSpPr>
          <p:nvPr/>
        </p:nvSpPr>
        <p:spPr bwMode="auto">
          <a:xfrm flipH="1" flipV="1">
            <a:off x="8218488" y="2876550"/>
            <a:ext cx="384175" cy="182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8" name="Line 157"/>
          <p:cNvSpPr>
            <a:spLocks noChangeShapeType="1"/>
          </p:cNvSpPr>
          <p:nvPr/>
        </p:nvSpPr>
        <p:spPr bwMode="auto">
          <a:xfrm flipH="1" flipV="1">
            <a:off x="7894638" y="2884488"/>
            <a:ext cx="5476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79" name="Line 158"/>
          <p:cNvSpPr>
            <a:spLocks noChangeShapeType="1"/>
          </p:cNvSpPr>
          <p:nvPr/>
        </p:nvSpPr>
        <p:spPr bwMode="auto">
          <a:xfrm flipH="1" flipV="1">
            <a:off x="7593013" y="2890838"/>
            <a:ext cx="655637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0" name="Line 159"/>
          <p:cNvSpPr>
            <a:spLocks noChangeShapeType="1"/>
          </p:cNvSpPr>
          <p:nvPr/>
        </p:nvSpPr>
        <p:spPr bwMode="auto">
          <a:xfrm flipH="1" flipV="1">
            <a:off x="6408738" y="3033713"/>
            <a:ext cx="258762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1" name="Line 160"/>
          <p:cNvSpPr>
            <a:spLocks noChangeShapeType="1"/>
          </p:cNvSpPr>
          <p:nvPr/>
        </p:nvSpPr>
        <p:spPr bwMode="auto">
          <a:xfrm flipH="1" flipV="1">
            <a:off x="7312025" y="2889250"/>
            <a:ext cx="649288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2" name="Line 161"/>
          <p:cNvSpPr>
            <a:spLocks noChangeShapeType="1"/>
          </p:cNvSpPr>
          <p:nvPr/>
        </p:nvSpPr>
        <p:spPr bwMode="auto">
          <a:xfrm flipV="1">
            <a:off x="6043613" y="2940050"/>
            <a:ext cx="1017587" cy="287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3" name="Line 162"/>
          <p:cNvSpPr>
            <a:spLocks noChangeShapeType="1"/>
          </p:cNvSpPr>
          <p:nvPr/>
        </p:nvSpPr>
        <p:spPr bwMode="auto">
          <a:xfrm flipH="1" flipV="1">
            <a:off x="6697663" y="2998788"/>
            <a:ext cx="369887" cy="40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4" name="Line 163"/>
          <p:cNvSpPr>
            <a:spLocks noChangeShapeType="1"/>
          </p:cNvSpPr>
          <p:nvPr/>
        </p:nvSpPr>
        <p:spPr bwMode="auto">
          <a:xfrm flipV="1">
            <a:off x="7150100" y="3014663"/>
            <a:ext cx="1500188" cy="398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5" name="Line 164"/>
          <p:cNvSpPr>
            <a:spLocks noChangeShapeType="1"/>
          </p:cNvSpPr>
          <p:nvPr/>
        </p:nvSpPr>
        <p:spPr bwMode="auto">
          <a:xfrm flipH="1" flipV="1">
            <a:off x="6059488" y="3236913"/>
            <a:ext cx="41275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6" name="Freeform 165"/>
          <p:cNvSpPr>
            <a:spLocks/>
          </p:cNvSpPr>
          <p:nvPr/>
        </p:nvSpPr>
        <p:spPr bwMode="auto">
          <a:xfrm flipH="1">
            <a:off x="5783263" y="2681288"/>
            <a:ext cx="3057525" cy="533400"/>
          </a:xfrm>
          <a:custGeom>
            <a:avLst/>
            <a:gdLst>
              <a:gd name="T0" fmla="*/ 0 w 3610"/>
              <a:gd name="T1" fmla="*/ 2147483647 h 525"/>
              <a:gd name="T2" fmla="*/ 2147483647 w 3610"/>
              <a:gd name="T3" fmla="*/ 2147483647 h 525"/>
              <a:gd name="T4" fmla="*/ 2147483647 w 3610"/>
              <a:gd name="T5" fmla="*/ 2147483647 h 525"/>
              <a:gd name="T6" fmla="*/ 2147483647 w 3610"/>
              <a:gd name="T7" fmla="*/ 2147483647 h 525"/>
              <a:gd name="T8" fmla="*/ 2147483647 w 3610"/>
              <a:gd name="T9" fmla="*/ 0 h 525"/>
              <a:gd name="T10" fmla="*/ 0 w 3610"/>
              <a:gd name="T11" fmla="*/ 2147483647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0"/>
              <a:gd name="T19" fmla="*/ 0 h 525"/>
              <a:gd name="T20" fmla="*/ 3610 w 3610"/>
              <a:gd name="T21" fmla="*/ 525 h 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0" h="525">
                <a:moveTo>
                  <a:pt x="0" y="6"/>
                </a:moveTo>
                <a:lnTo>
                  <a:pt x="896" y="525"/>
                </a:lnTo>
                <a:lnTo>
                  <a:pt x="3610" y="525"/>
                </a:lnTo>
                <a:lnTo>
                  <a:pt x="2989" y="179"/>
                </a:lnTo>
                <a:lnTo>
                  <a:pt x="1510" y="0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7" name="Line 166"/>
          <p:cNvSpPr>
            <a:spLocks noChangeShapeType="1"/>
          </p:cNvSpPr>
          <p:nvPr/>
        </p:nvSpPr>
        <p:spPr bwMode="auto">
          <a:xfrm flipV="1">
            <a:off x="5835650" y="2690813"/>
            <a:ext cx="1979613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8" name="Line 167"/>
          <p:cNvSpPr>
            <a:spLocks noChangeShapeType="1"/>
          </p:cNvSpPr>
          <p:nvPr/>
        </p:nvSpPr>
        <p:spPr bwMode="auto">
          <a:xfrm flipH="1" flipV="1">
            <a:off x="6969125" y="2755900"/>
            <a:ext cx="5207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89" name="Line 168"/>
          <p:cNvSpPr>
            <a:spLocks noChangeShapeType="1"/>
          </p:cNvSpPr>
          <p:nvPr/>
        </p:nvSpPr>
        <p:spPr bwMode="auto">
          <a:xfrm flipV="1">
            <a:off x="7699375" y="3067050"/>
            <a:ext cx="620713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0" name="Line 169"/>
          <p:cNvSpPr>
            <a:spLocks noChangeShapeType="1"/>
          </p:cNvSpPr>
          <p:nvPr/>
        </p:nvSpPr>
        <p:spPr bwMode="auto">
          <a:xfrm flipV="1">
            <a:off x="6637338" y="2690813"/>
            <a:ext cx="2081212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1" name="Line 170"/>
          <p:cNvSpPr>
            <a:spLocks noChangeShapeType="1"/>
          </p:cNvSpPr>
          <p:nvPr/>
        </p:nvSpPr>
        <p:spPr bwMode="auto">
          <a:xfrm flipV="1">
            <a:off x="6265863" y="2692400"/>
            <a:ext cx="1963737" cy="520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2" name="Line 171"/>
          <p:cNvSpPr>
            <a:spLocks noChangeShapeType="1"/>
          </p:cNvSpPr>
          <p:nvPr/>
        </p:nvSpPr>
        <p:spPr bwMode="auto">
          <a:xfrm flipH="1" flipV="1">
            <a:off x="6207125" y="2925763"/>
            <a:ext cx="147638" cy="282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3" name="Line 172"/>
          <p:cNvSpPr>
            <a:spLocks noChangeShapeType="1"/>
          </p:cNvSpPr>
          <p:nvPr/>
        </p:nvSpPr>
        <p:spPr bwMode="auto">
          <a:xfrm flipH="1" flipV="1">
            <a:off x="8212138" y="2686050"/>
            <a:ext cx="384175" cy="182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4" name="Line 173"/>
          <p:cNvSpPr>
            <a:spLocks noChangeShapeType="1"/>
          </p:cNvSpPr>
          <p:nvPr/>
        </p:nvSpPr>
        <p:spPr bwMode="auto">
          <a:xfrm flipH="1" flipV="1">
            <a:off x="7888288" y="2698750"/>
            <a:ext cx="547687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5" name="Line 174"/>
          <p:cNvSpPr>
            <a:spLocks noChangeShapeType="1"/>
          </p:cNvSpPr>
          <p:nvPr/>
        </p:nvSpPr>
        <p:spPr bwMode="auto">
          <a:xfrm flipH="1" flipV="1">
            <a:off x="7588250" y="2701925"/>
            <a:ext cx="65563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6" name="Line 175"/>
          <p:cNvSpPr>
            <a:spLocks noChangeShapeType="1"/>
          </p:cNvSpPr>
          <p:nvPr/>
        </p:nvSpPr>
        <p:spPr bwMode="auto">
          <a:xfrm flipH="1" flipV="1">
            <a:off x="6400800" y="2843213"/>
            <a:ext cx="260350" cy="376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7" name="Line 176"/>
          <p:cNvSpPr>
            <a:spLocks noChangeShapeType="1"/>
          </p:cNvSpPr>
          <p:nvPr/>
        </p:nvSpPr>
        <p:spPr bwMode="auto">
          <a:xfrm flipH="1" flipV="1">
            <a:off x="7305675" y="2701925"/>
            <a:ext cx="649288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8" name="Line 177"/>
          <p:cNvSpPr>
            <a:spLocks noChangeShapeType="1"/>
          </p:cNvSpPr>
          <p:nvPr/>
        </p:nvSpPr>
        <p:spPr bwMode="auto">
          <a:xfrm flipV="1">
            <a:off x="6034088" y="2755900"/>
            <a:ext cx="1022350" cy="284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699" name="Line 178"/>
          <p:cNvSpPr>
            <a:spLocks noChangeShapeType="1"/>
          </p:cNvSpPr>
          <p:nvPr/>
        </p:nvSpPr>
        <p:spPr bwMode="auto">
          <a:xfrm flipH="1" flipV="1">
            <a:off x="6688138" y="2811463"/>
            <a:ext cx="373062" cy="407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00" name="Line 179"/>
          <p:cNvSpPr>
            <a:spLocks noChangeShapeType="1"/>
          </p:cNvSpPr>
          <p:nvPr/>
        </p:nvSpPr>
        <p:spPr bwMode="auto">
          <a:xfrm flipV="1">
            <a:off x="7145338" y="2825750"/>
            <a:ext cx="1498600" cy="401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01" name="Line 180"/>
          <p:cNvSpPr>
            <a:spLocks noChangeShapeType="1"/>
          </p:cNvSpPr>
          <p:nvPr/>
        </p:nvSpPr>
        <p:spPr bwMode="auto">
          <a:xfrm flipH="1" flipV="1">
            <a:off x="6053138" y="3048000"/>
            <a:ext cx="41275" cy="166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702" name="Group 181"/>
          <p:cNvGrpSpPr>
            <a:grpSpLocks/>
          </p:cNvGrpSpPr>
          <p:nvPr/>
        </p:nvGrpSpPr>
        <p:grpSpPr bwMode="auto">
          <a:xfrm flipH="1">
            <a:off x="5791200" y="2470150"/>
            <a:ext cx="3054350" cy="547688"/>
            <a:chOff x="343" y="2753"/>
            <a:chExt cx="3610" cy="537"/>
          </a:xfrm>
        </p:grpSpPr>
        <p:sp>
          <p:nvSpPr>
            <p:cNvPr id="26855" name="Freeform 182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6" name="Line 183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7" name="Line 184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8" name="Line 185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9" name="Line 186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0" name="Line 187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1" name="Line 188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2" name="Line 189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3" name="Line 190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4" name="Line 191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5" name="Line 192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6" name="Line 193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7" name="Line 194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8" name="Line 195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69" name="Line 196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70" name="Line 197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703" name="Rectangle 210" descr="Carta di giornale"/>
          <p:cNvSpPr>
            <a:spLocks noChangeArrowheads="1"/>
          </p:cNvSpPr>
          <p:nvPr/>
        </p:nvSpPr>
        <p:spPr bwMode="auto">
          <a:xfrm>
            <a:off x="5797550" y="3565525"/>
            <a:ext cx="2316163" cy="1222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04" name="AutoShape 211" descr="Carta di giornale"/>
          <p:cNvSpPr>
            <a:spLocks noChangeArrowheads="1"/>
          </p:cNvSpPr>
          <p:nvPr/>
        </p:nvSpPr>
        <p:spPr bwMode="auto">
          <a:xfrm rot="5399073" flipH="1">
            <a:off x="8148638" y="3009900"/>
            <a:ext cx="615950" cy="730250"/>
          </a:xfrm>
          <a:prstGeom prst="parallelogram">
            <a:avLst>
              <a:gd name="adj" fmla="val 80644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705" name="Group 213"/>
          <p:cNvGrpSpPr>
            <a:grpSpLocks/>
          </p:cNvGrpSpPr>
          <p:nvPr/>
        </p:nvGrpSpPr>
        <p:grpSpPr bwMode="auto">
          <a:xfrm flipH="1">
            <a:off x="5781675" y="2282825"/>
            <a:ext cx="3057525" cy="542925"/>
            <a:chOff x="343" y="2753"/>
            <a:chExt cx="3610" cy="537"/>
          </a:xfrm>
        </p:grpSpPr>
        <p:sp>
          <p:nvSpPr>
            <p:cNvPr id="26839" name="Freeform 214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0" name="Line 215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1" name="Line 216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2" name="Line 217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3" name="Line 218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4" name="Line 219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5" name="Line 220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6" name="Line 221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7" name="Line 222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8" name="Line 223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49" name="Line 224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0" name="Line 225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1" name="Line 226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2" name="Line 227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3" name="Line 228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54" name="Line 229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706" name="Rectangle 320"/>
          <p:cNvSpPr>
            <a:spLocks noChangeAspect="1" noChangeArrowheads="1"/>
          </p:cNvSpPr>
          <p:nvPr/>
        </p:nvSpPr>
        <p:spPr bwMode="auto">
          <a:xfrm>
            <a:off x="6896100" y="5427663"/>
            <a:ext cx="876300" cy="673100"/>
          </a:xfrm>
          <a:prstGeom prst="rect">
            <a:avLst/>
          </a:prstGeom>
          <a:solidFill>
            <a:schemeClr val="bg1"/>
          </a:solidFill>
          <a:ln w="31750">
            <a:solidFill>
              <a:srgbClr val="5F5F5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 charset="0"/>
              </a:rPr>
              <a:t>(001) </a:t>
            </a:r>
          </a:p>
          <a:p>
            <a:r>
              <a:rPr lang="it-IT" b="1">
                <a:latin typeface="Times New Roman" charset="0"/>
              </a:rPr>
              <a:t>YBCO</a:t>
            </a:r>
          </a:p>
        </p:txBody>
      </p:sp>
      <p:sp>
        <p:nvSpPr>
          <p:cNvPr id="26707" name="Rectangle 321"/>
          <p:cNvSpPr>
            <a:spLocks noChangeAspect="1" noChangeArrowheads="1"/>
          </p:cNvSpPr>
          <p:nvPr/>
        </p:nvSpPr>
        <p:spPr bwMode="auto">
          <a:xfrm>
            <a:off x="2266950" y="1993900"/>
            <a:ext cx="904875" cy="67310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Times New Roman" charset="0"/>
              </a:rPr>
              <a:t>(103) </a:t>
            </a:r>
          </a:p>
          <a:p>
            <a:r>
              <a:rPr lang="it-IT" b="1">
                <a:latin typeface="Times New Roman" charset="0"/>
              </a:rPr>
              <a:t>YBCO</a:t>
            </a:r>
          </a:p>
        </p:txBody>
      </p:sp>
      <p:sp>
        <p:nvSpPr>
          <p:cNvPr id="26708" name="Rectangle 5" descr="Diagonali scure verso il basso"/>
          <p:cNvSpPr>
            <a:spLocks noChangeAspect="1" noChangeArrowheads="1"/>
          </p:cNvSpPr>
          <p:nvPr/>
        </p:nvSpPr>
        <p:spPr bwMode="auto">
          <a:xfrm>
            <a:off x="1722438" y="6616700"/>
            <a:ext cx="2260600" cy="88900"/>
          </a:xfrm>
          <a:prstGeom prst="rect">
            <a:avLst/>
          </a:prstGeom>
          <a:pattFill prst="dkDnDiag">
            <a:fgClr>
              <a:schemeClr val="bg2"/>
            </a:fgClr>
            <a:bgClr>
              <a:schemeClr val="bg1"/>
            </a:bgClr>
          </a:patt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709" name="AutoShape 6"/>
          <p:cNvSpPr>
            <a:spLocks noChangeArrowheads="1"/>
          </p:cNvSpPr>
          <p:nvPr/>
        </p:nvSpPr>
        <p:spPr bwMode="auto">
          <a:xfrm>
            <a:off x="3416300" y="5145088"/>
            <a:ext cx="1509713" cy="944562"/>
          </a:xfrm>
          <a:prstGeom prst="parallelogram">
            <a:avLst>
              <a:gd name="adj" fmla="val 18159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0" name="Line 7"/>
          <p:cNvSpPr>
            <a:spLocks noChangeShapeType="1"/>
          </p:cNvSpPr>
          <p:nvPr/>
        </p:nvSpPr>
        <p:spPr bwMode="auto">
          <a:xfrm flipV="1">
            <a:off x="4229100" y="5065713"/>
            <a:ext cx="381000" cy="20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1" name="AutoShape 8"/>
          <p:cNvSpPr>
            <a:spLocks noChangeArrowheads="1"/>
          </p:cNvSpPr>
          <p:nvPr/>
        </p:nvSpPr>
        <p:spPr bwMode="auto">
          <a:xfrm>
            <a:off x="3232150" y="4930775"/>
            <a:ext cx="1687513" cy="946150"/>
          </a:xfrm>
          <a:prstGeom prst="parallelogram">
            <a:avLst>
              <a:gd name="adj" fmla="val 18141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2" name="AutoShape 9"/>
          <p:cNvSpPr>
            <a:spLocks noChangeArrowheads="1"/>
          </p:cNvSpPr>
          <p:nvPr/>
        </p:nvSpPr>
        <p:spPr bwMode="auto">
          <a:xfrm>
            <a:off x="3328988" y="4670425"/>
            <a:ext cx="1597025" cy="1035050"/>
          </a:xfrm>
          <a:prstGeom prst="parallelogram">
            <a:avLst>
              <a:gd name="adj" fmla="val 17837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3" name="AutoShape 11"/>
          <p:cNvSpPr>
            <a:spLocks noChangeArrowheads="1"/>
          </p:cNvSpPr>
          <p:nvPr/>
        </p:nvSpPr>
        <p:spPr bwMode="auto">
          <a:xfrm>
            <a:off x="3340100" y="4160838"/>
            <a:ext cx="1612900" cy="1143000"/>
          </a:xfrm>
          <a:prstGeom prst="parallelogram">
            <a:avLst>
              <a:gd name="adj" fmla="val 18292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4" name="Line 12"/>
          <p:cNvSpPr>
            <a:spLocks noChangeShapeType="1"/>
          </p:cNvSpPr>
          <p:nvPr/>
        </p:nvSpPr>
        <p:spPr bwMode="auto">
          <a:xfrm flipH="1">
            <a:off x="3416300" y="4884738"/>
            <a:ext cx="138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5" name="Line 13"/>
          <p:cNvSpPr>
            <a:spLocks noChangeShapeType="1"/>
          </p:cNvSpPr>
          <p:nvPr/>
        </p:nvSpPr>
        <p:spPr bwMode="auto">
          <a:xfrm flipH="1">
            <a:off x="3395663" y="5075238"/>
            <a:ext cx="1408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6" name="Line 14"/>
          <p:cNvSpPr>
            <a:spLocks noChangeShapeType="1"/>
          </p:cNvSpPr>
          <p:nvPr/>
        </p:nvSpPr>
        <p:spPr bwMode="auto">
          <a:xfrm flipH="1" flipV="1">
            <a:off x="3473450" y="4670425"/>
            <a:ext cx="1400175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7" name="Line 15"/>
          <p:cNvSpPr>
            <a:spLocks noChangeShapeType="1"/>
          </p:cNvSpPr>
          <p:nvPr/>
        </p:nvSpPr>
        <p:spPr bwMode="auto">
          <a:xfrm flipH="1">
            <a:off x="3492500" y="4502150"/>
            <a:ext cx="1409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8" name="Line 16"/>
          <p:cNvSpPr>
            <a:spLocks noChangeShapeType="1"/>
          </p:cNvSpPr>
          <p:nvPr/>
        </p:nvSpPr>
        <p:spPr bwMode="auto">
          <a:xfrm flipH="1" flipV="1">
            <a:off x="3535363" y="4332288"/>
            <a:ext cx="138112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19" name="Line 17"/>
          <p:cNvSpPr>
            <a:spLocks noChangeShapeType="1"/>
          </p:cNvSpPr>
          <p:nvPr/>
        </p:nvSpPr>
        <p:spPr bwMode="auto">
          <a:xfrm flipH="1">
            <a:off x="4606925" y="4160838"/>
            <a:ext cx="190500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0" name="Line 18"/>
          <p:cNvSpPr>
            <a:spLocks noChangeShapeType="1"/>
          </p:cNvSpPr>
          <p:nvPr/>
        </p:nvSpPr>
        <p:spPr bwMode="auto">
          <a:xfrm flipH="1">
            <a:off x="4425950" y="4148138"/>
            <a:ext cx="198438" cy="1112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1" name="Line 19"/>
          <p:cNvSpPr>
            <a:spLocks noChangeShapeType="1"/>
          </p:cNvSpPr>
          <p:nvPr/>
        </p:nvSpPr>
        <p:spPr bwMode="auto">
          <a:xfrm flipH="1">
            <a:off x="4254500" y="4160838"/>
            <a:ext cx="200025" cy="1119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2" name="Line 20"/>
          <p:cNvSpPr>
            <a:spLocks noChangeShapeType="1"/>
          </p:cNvSpPr>
          <p:nvPr/>
        </p:nvSpPr>
        <p:spPr bwMode="auto">
          <a:xfrm flipH="1">
            <a:off x="4089400" y="4148138"/>
            <a:ext cx="190500" cy="1108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3" name="Line 21"/>
          <p:cNvSpPr>
            <a:spLocks noChangeShapeType="1"/>
          </p:cNvSpPr>
          <p:nvPr/>
        </p:nvSpPr>
        <p:spPr bwMode="auto">
          <a:xfrm flipH="1">
            <a:off x="3884613" y="4148138"/>
            <a:ext cx="207962" cy="1120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4" name="Line 22"/>
          <p:cNvSpPr>
            <a:spLocks noChangeShapeType="1"/>
          </p:cNvSpPr>
          <p:nvPr/>
        </p:nvSpPr>
        <p:spPr bwMode="auto">
          <a:xfrm flipH="1">
            <a:off x="3709988" y="4156075"/>
            <a:ext cx="201612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5" name="Line 23"/>
          <p:cNvSpPr>
            <a:spLocks noChangeShapeType="1"/>
          </p:cNvSpPr>
          <p:nvPr/>
        </p:nvSpPr>
        <p:spPr bwMode="auto">
          <a:xfrm flipH="1">
            <a:off x="3543300" y="4148138"/>
            <a:ext cx="192088" cy="1095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6" name="Line 34"/>
          <p:cNvSpPr>
            <a:spLocks noChangeShapeType="1"/>
          </p:cNvSpPr>
          <p:nvPr/>
        </p:nvSpPr>
        <p:spPr bwMode="auto">
          <a:xfrm flipH="1">
            <a:off x="2208213" y="5586413"/>
            <a:ext cx="933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7" name="Line 35"/>
          <p:cNvSpPr>
            <a:spLocks noChangeShapeType="1"/>
          </p:cNvSpPr>
          <p:nvPr/>
        </p:nvSpPr>
        <p:spPr bwMode="auto">
          <a:xfrm flipH="1">
            <a:off x="2174875" y="5761038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8" name="Line 44"/>
          <p:cNvSpPr>
            <a:spLocks noChangeShapeType="1"/>
          </p:cNvSpPr>
          <p:nvPr/>
        </p:nvSpPr>
        <p:spPr bwMode="auto">
          <a:xfrm flipH="1">
            <a:off x="2039938" y="5676900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29" name="Line 45"/>
          <p:cNvSpPr>
            <a:spLocks noChangeShapeType="1"/>
          </p:cNvSpPr>
          <p:nvPr/>
        </p:nvSpPr>
        <p:spPr bwMode="auto">
          <a:xfrm flipH="1">
            <a:off x="2008188" y="5848350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0" name="Line 54"/>
          <p:cNvSpPr>
            <a:spLocks noChangeShapeType="1"/>
          </p:cNvSpPr>
          <p:nvPr/>
        </p:nvSpPr>
        <p:spPr bwMode="auto">
          <a:xfrm flipH="1">
            <a:off x="1824038" y="5764213"/>
            <a:ext cx="895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1" name="Line 55"/>
          <p:cNvSpPr>
            <a:spLocks noChangeShapeType="1"/>
          </p:cNvSpPr>
          <p:nvPr/>
        </p:nvSpPr>
        <p:spPr bwMode="auto">
          <a:xfrm flipH="1">
            <a:off x="1792288" y="5940425"/>
            <a:ext cx="896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732" name="Group 132"/>
          <p:cNvGrpSpPr>
            <a:grpSpLocks/>
          </p:cNvGrpSpPr>
          <p:nvPr/>
        </p:nvGrpSpPr>
        <p:grpSpPr bwMode="auto">
          <a:xfrm flipH="1">
            <a:off x="1722438" y="6051550"/>
            <a:ext cx="3057525" cy="542925"/>
            <a:chOff x="343" y="2753"/>
            <a:chExt cx="3610" cy="537"/>
          </a:xfrm>
        </p:grpSpPr>
        <p:sp>
          <p:nvSpPr>
            <p:cNvPr id="26823" name="Freeform 133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4" name="Line 134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5" name="Line 135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6" name="Line 136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7" name="Line 137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8" name="Line 138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9" name="Line 139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0" name="Line 140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1" name="Line 141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2" name="Line 142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3" name="Line 143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4" name="Line 144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5" name="Line 145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6" name="Line 146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7" name="Line 147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38" name="Line 148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733" name="Freeform 149"/>
          <p:cNvSpPr>
            <a:spLocks/>
          </p:cNvSpPr>
          <p:nvPr/>
        </p:nvSpPr>
        <p:spPr bwMode="auto">
          <a:xfrm flipH="1">
            <a:off x="1692275" y="5873750"/>
            <a:ext cx="3055938" cy="531813"/>
          </a:xfrm>
          <a:custGeom>
            <a:avLst/>
            <a:gdLst>
              <a:gd name="T0" fmla="*/ 0 w 3610"/>
              <a:gd name="T1" fmla="*/ 2147483647 h 525"/>
              <a:gd name="T2" fmla="*/ 2147483647 w 3610"/>
              <a:gd name="T3" fmla="*/ 2147483647 h 525"/>
              <a:gd name="T4" fmla="*/ 2147483647 w 3610"/>
              <a:gd name="T5" fmla="*/ 2147483647 h 525"/>
              <a:gd name="T6" fmla="*/ 2147483647 w 3610"/>
              <a:gd name="T7" fmla="*/ 2147483647 h 525"/>
              <a:gd name="T8" fmla="*/ 2147483647 w 3610"/>
              <a:gd name="T9" fmla="*/ 0 h 525"/>
              <a:gd name="T10" fmla="*/ 0 w 3610"/>
              <a:gd name="T11" fmla="*/ 2147483647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0"/>
              <a:gd name="T19" fmla="*/ 0 h 525"/>
              <a:gd name="T20" fmla="*/ 3610 w 3610"/>
              <a:gd name="T21" fmla="*/ 525 h 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0" h="525">
                <a:moveTo>
                  <a:pt x="0" y="6"/>
                </a:moveTo>
                <a:lnTo>
                  <a:pt x="896" y="525"/>
                </a:lnTo>
                <a:lnTo>
                  <a:pt x="3610" y="525"/>
                </a:lnTo>
                <a:lnTo>
                  <a:pt x="2989" y="179"/>
                </a:lnTo>
                <a:lnTo>
                  <a:pt x="1510" y="0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4" name="Line 150"/>
          <p:cNvSpPr>
            <a:spLocks noChangeShapeType="1"/>
          </p:cNvSpPr>
          <p:nvPr/>
        </p:nvSpPr>
        <p:spPr bwMode="auto">
          <a:xfrm flipV="1">
            <a:off x="1765300" y="5881688"/>
            <a:ext cx="1976438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5" name="Line 151"/>
          <p:cNvSpPr>
            <a:spLocks noChangeShapeType="1"/>
          </p:cNvSpPr>
          <p:nvPr/>
        </p:nvSpPr>
        <p:spPr bwMode="auto">
          <a:xfrm flipH="1" flipV="1">
            <a:off x="2895600" y="5945188"/>
            <a:ext cx="520700" cy="46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6" name="Line 152"/>
          <p:cNvSpPr>
            <a:spLocks noChangeShapeType="1"/>
          </p:cNvSpPr>
          <p:nvPr/>
        </p:nvSpPr>
        <p:spPr bwMode="auto">
          <a:xfrm flipV="1">
            <a:off x="3627438" y="6262688"/>
            <a:ext cx="619125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7" name="Line 153"/>
          <p:cNvSpPr>
            <a:spLocks noChangeShapeType="1"/>
          </p:cNvSpPr>
          <p:nvPr/>
        </p:nvSpPr>
        <p:spPr bwMode="auto">
          <a:xfrm flipV="1">
            <a:off x="2560638" y="5881688"/>
            <a:ext cx="2085975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8" name="Line 154"/>
          <p:cNvSpPr>
            <a:spLocks noChangeShapeType="1"/>
          </p:cNvSpPr>
          <p:nvPr/>
        </p:nvSpPr>
        <p:spPr bwMode="auto">
          <a:xfrm flipV="1">
            <a:off x="2193925" y="5886450"/>
            <a:ext cx="1963738" cy="519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39" name="Line 156"/>
          <p:cNvSpPr>
            <a:spLocks noChangeShapeType="1"/>
          </p:cNvSpPr>
          <p:nvPr/>
        </p:nvSpPr>
        <p:spPr bwMode="auto">
          <a:xfrm flipH="1" flipV="1">
            <a:off x="4140200" y="5881688"/>
            <a:ext cx="382588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0" name="Line 157"/>
          <p:cNvSpPr>
            <a:spLocks noChangeShapeType="1"/>
          </p:cNvSpPr>
          <p:nvPr/>
        </p:nvSpPr>
        <p:spPr bwMode="auto">
          <a:xfrm flipH="1" flipV="1">
            <a:off x="3814763" y="5889625"/>
            <a:ext cx="54927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1" name="Line 158"/>
          <p:cNvSpPr>
            <a:spLocks noChangeShapeType="1"/>
          </p:cNvSpPr>
          <p:nvPr/>
        </p:nvSpPr>
        <p:spPr bwMode="auto">
          <a:xfrm flipH="1" flipV="1">
            <a:off x="3513138" y="5895975"/>
            <a:ext cx="65722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2" name="Line 160"/>
          <p:cNvSpPr>
            <a:spLocks noChangeShapeType="1"/>
          </p:cNvSpPr>
          <p:nvPr/>
        </p:nvSpPr>
        <p:spPr bwMode="auto">
          <a:xfrm flipH="1" flipV="1">
            <a:off x="3232150" y="5894388"/>
            <a:ext cx="649288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3" name="Line 161"/>
          <p:cNvSpPr>
            <a:spLocks noChangeShapeType="1"/>
          </p:cNvSpPr>
          <p:nvPr/>
        </p:nvSpPr>
        <p:spPr bwMode="auto">
          <a:xfrm flipV="1">
            <a:off x="1963738" y="5945188"/>
            <a:ext cx="1017587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4" name="Line 162"/>
          <p:cNvSpPr>
            <a:spLocks noChangeShapeType="1"/>
          </p:cNvSpPr>
          <p:nvPr/>
        </p:nvSpPr>
        <p:spPr bwMode="auto">
          <a:xfrm flipH="1" flipV="1">
            <a:off x="2617788" y="6003925"/>
            <a:ext cx="369887" cy="40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5" name="Line 163"/>
          <p:cNvSpPr>
            <a:spLocks noChangeShapeType="1"/>
          </p:cNvSpPr>
          <p:nvPr/>
        </p:nvSpPr>
        <p:spPr bwMode="auto">
          <a:xfrm flipV="1">
            <a:off x="3070225" y="6019800"/>
            <a:ext cx="1500188" cy="398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6" name="Freeform 165"/>
          <p:cNvSpPr>
            <a:spLocks/>
          </p:cNvSpPr>
          <p:nvPr/>
        </p:nvSpPr>
        <p:spPr bwMode="auto">
          <a:xfrm flipH="1">
            <a:off x="1704975" y="5686425"/>
            <a:ext cx="3055938" cy="533400"/>
          </a:xfrm>
          <a:custGeom>
            <a:avLst/>
            <a:gdLst>
              <a:gd name="T0" fmla="*/ 0 w 3610"/>
              <a:gd name="T1" fmla="*/ 2147483647 h 525"/>
              <a:gd name="T2" fmla="*/ 2147483647 w 3610"/>
              <a:gd name="T3" fmla="*/ 2147483647 h 525"/>
              <a:gd name="T4" fmla="*/ 2147483647 w 3610"/>
              <a:gd name="T5" fmla="*/ 2147483647 h 525"/>
              <a:gd name="T6" fmla="*/ 2147483647 w 3610"/>
              <a:gd name="T7" fmla="*/ 2147483647 h 525"/>
              <a:gd name="T8" fmla="*/ 2147483647 w 3610"/>
              <a:gd name="T9" fmla="*/ 0 h 525"/>
              <a:gd name="T10" fmla="*/ 0 w 3610"/>
              <a:gd name="T11" fmla="*/ 2147483647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10"/>
              <a:gd name="T19" fmla="*/ 0 h 525"/>
              <a:gd name="T20" fmla="*/ 3610 w 3610"/>
              <a:gd name="T21" fmla="*/ 525 h 5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10" h="525">
                <a:moveTo>
                  <a:pt x="0" y="6"/>
                </a:moveTo>
                <a:lnTo>
                  <a:pt x="896" y="525"/>
                </a:lnTo>
                <a:lnTo>
                  <a:pt x="3610" y="525"/>
                </a:lnTo>
                <a:lnTo>
                  <a:pt x="2989" y="179"/>
                </a:lnTo>
                <a:lnTo>
                  <a:pt x="1510" y="0"/>
                </a:lnTo>
                <a:lnTo>
                  <a:pt x="0" y="6"/>
                </a:lnTo>
                <a:close/>
              </a:path>
            </a:pathLst>
          </a:custGeom>
          <a:solidFill>
            <a:srgbClr val="EAEAEA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7" name="Line 166"/>
          <p:cNvSpPr>
            <a:spLocks noChangeShapeType="1"/>
          </p:cNvSpPr>
          <p:nvPr/>
        </p:nvSpPr>
        <p:spPr bwMode="auto">
          <a:xfrm flipV="1">
            <a:off x="1757363" y="5695950"/>
            <a:ext cx="1978025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8" name="Line 167"/>
          <p:cNvSpPr>
            <a:spLocks noChangeShapeType="1"/>
          </p:cNvSpPr>
          <p:nvPr/>
        </p:nvSpPr>
        <p:spPr bwMode="auto">
          <a:xfrm flipH="1" flipV="1">
            <a:off x="2889250" y="5761038"/>
            <a:ext cx="5207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49" name="Line 168"/>
          <p:cNvSpPr>
            <a:spLocks noChangeShapeType="1"/>
          </p:cNvSpPr>
          <p:nvPr/>
        </p:nvSpPr>
        <p:spPr bwMode="auto">
          <a:xfrm flipV="1">
            <a:off x="3621088" y="6072188"/>
            <a:ext cx="61912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0" name="Line 169"/>
          <p:cNvSpPr>
            <a:spLocks noChangeShapeType="1"/>
          </p:cNvSpPr>
          <p:nvPr/>
        </p:nvSpPr>
        <p:spPr bwMode="auto">
          <a:xfrm flipV="1">
            <a:off x="2557463" y="5695950"/>
            <a:ext cx="2082800" cy="5286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1" name="Line 170"/>
          <p:cNvSpPr>
            <a:spLocks noChangeShapeType="1"/>
          </p:cNvSpPr>
          <p:nvPr/>
        </p:nvSpPr>
        <p:spPr bwMode="auto">
          <a:xfrm flipV="1">
            <a:off x="2185988" y="5697538"/>
            <a:ext cx="1963737" cy="520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2" name="Line 172"/>
          <p:cNvSpPr>
            <a:spLocks noChangeShapeType="1"/>
          </p:cNvSpPr>
          <p:nvPr/>
        </p:nvSpPr>
        <p:spPr bwMode="auto">
          <a:xfrm flipH="1" flipV="1">
            <a:off x="4133850" y="5691188"/>
            <a:ext cx="382588" cy="182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3" name="Line 173"/>
          <p:cNvSpPr>
            <a:spLocks noChangeShapeType="1"/>
          </p:cNvSpPr>
          <p:nvPr/>
        </p:nvSpPr>
        <p:spPr bwMode="auto">
          <a:xfrm flipH="1" flipV="1">
            <a:off x="3810000" y="5703888"/>
            <a:ext cx="547688" cy="28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4" name="Line 174"/>
          <p:cNvSpPr>
            <a:spLocks noChangeShapeType="1"/>
          </p:cNvSpPr>
          <p:nvPr/>
        </p:nvSpPr>
        <p:spPr bwMode="auto">
          <a:xfrm flipH="1" flipV="1">
            <a:off x="3508375" y="5707063"/>
            <a:ext cx="65563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5" name="Line 176"/>
          <p:cNvSpPr>
            <a:spLocks noChangeShapeType="1"/>
          </p:cNvSpPr>
          <p:nvPr/>
        </p:nvSpPr>
        <p:spPr bwMode="auto">
          <a:xfrm flipH="1" flipV="1">
            <a:off x="3225800" y="5707063"/>
            <a:ext cx="649288" cy="504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6" name="Line 177"/>
          <p:cNvSpPr>
            <a:spLocks noChangeShapeType="1"/>
          </p:cNvSpPr>
          <p:nvPr/>
        </p:nvSpPr>
        <p:spPr bwMode="auto">
          <a:xfrm flipV="1">
            <a:off x="1954213" y="5761038"/>
            <a:ext cx="1022350" cy="284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7" name="Line 178"/>
          <p:cNvSpPr>
            <a:spLocks noChangeShapeType="1"/>
          </p:cNvSpPr>
          <p:nvPr/>
        </p:nvSpPr>
        <p:spPr bwMode="auto">
          <a:xfrm flipH="1" flipV="1">
            <a:off x="2608263" y="5816600"/>
            <a:ext cx="373062" cy="407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58" name="Line 179"/>
          <p:cNvSpPr>
            <a:spLocks noChangeShapeType="1"/>
          </p:cNvSpPr>
          <p:nvPr/>
        </p:nvSpPr>
        <p:spPr bwMode="auto">
          <a:xfrm flipV="1">
            <a:off x="3067050" y="5830888"/>
            <a:ext cx="1497013" cy="401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759" name="Group 181"/>
          <p:cNvGrpSpPr>
            <a:grpSpLocks/>
          </p:cNvGrpSpPr>
          <p:nvPr/>
        </p:nvGrpSpPr>
        <p:grpSpPr bwMode="auto">
          <a:xfrm flipH="1">
            <a:off x="1712913" y="5475288"/>
            <a:ext cx="3052762" cy="547687"/>
            <a:chOff x="343" y="2753"/>
            <a:chExt cx="3610" cy="537"/>
          </a:xfrm>
        </p:grpSpPr>
        <p:sp>
          <p:nvSpPr>
            <p:cNvPr id="26807" name="Freeform 182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8" name="Line 183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9" name="Line 184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0" name="Line 185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1" name="Line 186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2" name="Line 187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3" name="Line 188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4" name="Line 189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5" name="Line 190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6" name="Line 191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7" name="Line 192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8" name="Line 193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19" name="Line 194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0" name="Line 195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1" name="Line 196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22" name="Line 197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760" name="Rectangle 210" descr="Carta di giornale"/>
          <p:cNvSpPr>
            <a:spLocks noChangeArrowheads="1"/>
          </p:cNvSpPr>
          <p:nvPr/>
        </p:nvSpPr>
        <p:spPr bwMode="auto">
          <a:xfrm>
            <a:off x="1719263" y="6570663"/>
            <a:ext cx="2316162" cy="1222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761" name="AutoShape 211" descr="Carta di giornale"/>
          <p:cNvSpPr>
            <a:spLocks noChangeArrowheads="1"/>
          </p:cNvSpPr>
          <p:nvPr/>
        </p:nvSpPr>
        <p:spPr bwMode="auto">
          <a:xfrm rot="5399073" flipH="1">
            <a:off x="4069557" y="6014244"/>
            <a:ext cx="615950" cy="731837"/>
          </a:xfrm>
          <a:prstGeom prst="parallelogram">
            <a:avLst>
              <a:gd name="adj" fmla="val 80644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lIns="332513" tIns="166275" rIns="332513" bIns="166275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6762" name="Group 213"/>
          <p:cNvGrpSpPr>
            <a:grpSpLocks/>
          </p:cNvGrpSpPr>
          <p:nvPr/>
        </p:nvGrpSpPr>
        <p:grpSpPr bwMode="auto">
          <a:xfrm flipH="1">
            <a:off x="1701800" y="5287963"/>
            <a:ext cx="3057525" cy="542925"/>
            <a:chOff x="343" y="2753"/>
            <a:chExt cx="3610" cy="537"/>
          </a:xfrm>
        </p:grpSpPr>
        <p:sp>
          <p:nvSpPr>
            <p:cNvPr id="26791" name="Freeform 214"/>
            <p:cNvSpPr>
              <a:spLocks/>
            </p:cNvSpPr>
            <p:nvPr/>
          </p:nvSpPr>
          <p:spPr bwMode="auto">
            <a:xfrm>
              <a:off x="343" y="2753"/>
              <a:ext cx="3610" cy="525"/>
            </a:xfrm>
            <a:custGeom>
              <a:avLst/>
              <a:gdLst>
                <a:gd name="T0" fmla="*/ 0 w 3610"/>
                <a:gd name="T1" fmla="*/ 6 h 525"/>
                <a:gd name="T2" fmla="*/ 896 w 3610"/>
                <a:gd name="T3" fmla="*/ 525 h 525"/>
                <a:gd name="T4" fmla="*/ 3610 w 3610"/>
                <a:gd name="T5" fmla="*/ 525 h 525"/>
                <a:gd name="T6" fmla="*/ 2989 w 3610"/>
                <a:gd name="T7" fmla="*/ 179 h 525"/>
                <a:gd name="T8" fmla="*/ 1510 w 3610"/>
                <a:gd name="T9" fmla="*/ 0 h 525"/>
                <a:gd name="T10" fmla="*/ 0 w 3610"/>
                <a:gd name="T11" fmla="*/ 6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10"/>
                <a:gd name="T19" fmla="*/ 0 h 525"/>
                <a:gd name="T20" fmla="*/ 3610 w 3610"/>
                <a:gd name="T21" fmla="*/ 525 h 5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10" h="525">
                  <a:moveTo>
                    <a:pt x="0" y="6"/>
                  </a:moveTo>
                  <a:lnTo>
                    <a:pt x="896" y="525"/>
                  </a:lnTo>
                  <a:lnTo>
                    <a:pt x="3610" y="525"/>
                  </a:lnTo>
                  <a:lnTo>
                    <a:pt x="2989" y="179"/>
                  </a:lnTo>
                  <a:lnTo>
                    <a:pt x="15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AEAEA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2" name="Line 215"/>
            <p:cNvSpPr>
              <a:spLocks noChangeShapeType="1"/>
            </p:cNvSpPr>
            <p:nvPr/>
          </p:nvSpPr>
          <p:spPr bwMode="auto">
            <a:xfrm flipH="1" flipV="1">
              <a:off x="1568" y="2760"/>
              <a:ext cx="2338" cy="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3" name="Line 216"/>
            <p:cNvSpPr>
              <a:spLocks noChangeShapeType="1"/>
            </p:cNvSpPr>
            <p:nvPr/>
          </p:nvSpPr>
          <p:spPr bwMode="auto">
            <a:xfrm flipV="1">
              <a:off x="1953" y="2824"/>
              <a:ext cx="616" cy="4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4" name="Line 217"/>
            <p:cNvSpPr>
              <a:spLocks noChangeShapeType="1"/>
            </p:cNvSpPr>
            <p:nvPr/>
          </p:nvSpPr>
          <p:spPr bwMode="auto">
            <a:xfrm flipH="1" flipV="1">
              <a:off x="972" y="3135"/>
              <a:ext cx="735" cy="1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5" name="Line 218"/>
            <p:cNvSpPr>
              <a:spLocks noChangeShapeType="1"/>
            </p:cNvSpPr>
            <p:nvPr/>
          </p:nvSpPr>
          <p:spPr bwMode="auto">
            <a:xfrm flipH="1" flipV="1">
              <a:off x="502" y="2760"/>
              <a:ext cx="2460" cy="5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6" name="Line 219"/>
            <p:cNvSpPr>
              <a:spLocks noChangeShapeType="1"/>
            </p:cNvSpPr>
            <p:nvPr/>
          </p:nvSpPr>
          <p:spPr bwMode="auto">
            <a:xfrm flipH="1" flipV="1">
              <a:off x="1079" y="2766"/>
              <a:ext cx="2319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7" name="Line 220"/>
            <p:cNvSpPr>
              <a:spLocks noChangeShapeType="1"/>
            </p:cNvSpPr>
            <p:nvPr/>
          </p:nvSpPr>
          <p:spPr bwMode="auto">
            <a:xfrm flipV="1">
              <a:off x="3295" y="2994"/>
              <a:ext cx="172" cy="2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8" name="Line 221"/>
            <p:cNvSpPr>
              <a:spLocks noChangeShapeType="1"/>
            </p:cNvSpPr>
            <p:nvPr/>
          </p:nvSpPr>
          <p:spPr bwMode="auto">
            <a:xfrm flipV="1">
              <a:off x="645" y="2759"/>
              <a:ext cx="454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799" name="Line 222"/>
            <p:cNvSpPr>
              <a:spLocks noChangeShapeType="1"/>
            </p:cNvSpPr>
            <p:nvPr/>
          </p:nvSpPr>
          <p:spPr bwMode="auto">
            <a:xfrm flipV="1">
              <a:off x="835" y="2769"/>
              <a:ext cx="646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0" name="Line 223"/>
            <p:cNvSpPr>
              <a:spLocks noChangeShapeType="1"/>
            </p:cNvSpPr>
            <p:nvPr/>
          </p:nvSpPr>
          <p:spPr bwMode="auto">
            <a:xfrm flipV="1">
              <a:off x="1064" y="2774"/>
              <a:ext cx="774" cy="3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1" name="Line 224"/>
            <p:cNvSpPr>
              <a:spLocks noChangeShapeType="1"/>
            </p:cNvSpPr>
            <p:nvPr/>
          </p:nvSpPr>
          <p:spPr bwMode="auto">
            <a:xfrm flipV="1">
              <a:off x="2931" y="2913"/>
              <a:ext cx="309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2" name="Line 225"/>
            <p:cNvSpPr>
              <a:spLocks noChangeShapeType="1"/>
            </p:cNvSpPr>
            <p:nvPr/>
          </p:nvSpPr>
          <p:spPr bwMode="auto">
            <a:xfrm flipV="1">
              <a:off x="1405" y="2773"/>
              <a:ext cx="766" cy="49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3" name="Line 226"/>
            <p:cNvSpPr>
              <a:spLocks noChangeShapeType="1"/>
            </p:cNvSpPr>
            <p:nvPr/>
          </p:nvSpPr>
          <p:spPr bwMode="auto">
            <a:xfrm flipH="1" flipV="1">
              <a:off x="2465" y="2824"/>
              <a:ext cx="1206" cy="2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4" name="Line 227"/>
            <p:cNvSpPr>
              <a:spLocks noChangeShapeType="1"/>
            </p:cNvSpPr>
            <p:nvPr/>
          </p:nvSpPr>
          <p:spPr bwMode="auto">
            <a:xfrm flipV="1">
              <a:off x="2459" y="2881"/>
              <a:ext cx="439" cy="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5" name="Line 228"/>
            <p:cNvSpPr>
              <a:spLocks noChangeShapeType="1"/>
            </p:cNvSpPr>
            <p:nvPr/>
          </p:nvSpPr>
          <p:spPr bwMode="auto">
            <a:xfrm flipH="1" flipV="1">
              <a:off x="591" y="2897"/>
              <a:ext cx="1770" cy="3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6806" name="Line 229"/>
            <p:cNvSpPr>
              <a:spLocks noChangeShapeType="1"/>
            </p:cNvSpPr>
            <p:nvPr/>
          </p:nvSpPr>
          <p:spPr bwMode="auto">
            <a:xfrm flipV="1">
              <a:off x="3601" y="3115"/>
              <a:ext cx="51" cy="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332513" tIns="166275" rIns="332513" bIns="166275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6763" name="Line 231"/>
          <p:cNvSpPr>
            <a:spLocks noChangeShapeType="1"/>
          </p:cNvSpPr>
          <p:nvPr/>
        </p:nvSpPr>
        <p:spPr bwMode="auto">
          <a:xfrm flipV="1">
            <a:off x="4105275" y="4584700"/>
            <a:ext cx="2698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641" name="Connettore 2 640"/>
          <p:cNvCxnSpPr/>
          <p:nvPr/>
        </p:nvCxnSpPr>
        <p:spPr>
          <a:xfrm>
            <a:off x="3232150" y="2354263"/>
            <a:ext cx="1641475" cy="352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3" name="Connettore 2 642"/>
          <p:cNvCxnSpPr/>
          <p:nvPr/>
        </p:nvCxnSpPr>
        <p:spPr>
          <a:xfrm rot="16200000" flipH="1">
            <a:off x="2994025" y="2921001"/>
            <a:ext cx="1157287" cy="925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Connettore 2 644"/>
          <p:cNvCxnSpPr/>
          <p:nvPr/>
        </p:nvCxnSpPr>
        <p:spPr>
          <a:xfrm rot="5400000" flipH="1" flipV="1">
            <a:off x="6698456" y="4490244"/>
            <a:ext cx="1411288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7" name="Connettore 2 646"/>
          <p:cNvCxnSpPr/>
          <p:nvPr/>
        </p:nvCxnSpPr>
        <p:spPr>
          <a:xfrm rot="10800000" flipV="1">
            <a:off x="5010150" y="5810250"/>
            <a:ext cx="1687513" cy="63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68" name="CasellaDiTesto 647"/>
          <p:cNvSpPr txBox="1">
            <a:spLocks noChangeArrowheads="1"/>
          </p:cNvSpPr>
          <p:nvPr/>
        </p:nvSpPr>
        <p:spPr bwMode="auto">
          <a:xfrm>
            <a:off x="762000" y="4419600"/>
            <a:ext cx="2651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Moderately damped grain boundary junction</a:t>
            </a:r>
          </a:p>
        </p:txBody>
      </p:sp>
      <p:sp>
        <p:nvSpPr>
          <p:cNvPr id="26769" name="CasellaDiTesto 648"/>
          <p:cNvSpPr txBox="1">
            <a:spLocks noChangeArrowheads="1"/>
          </p:cNvSpPr>
          <p:nvPr/>
        </p:nvSpPr>
        <p:spPr bwMode="auto">
          <a:xfrm>
            <a:off x="6767513" y="1524000"/>
            <a:ext cx="2060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High Jc grain boundary junction</a:t>
            </a:r>
          </a:p>
        </p:txBody>
      </p:sp>
      <p:sp>
        <p:nvSpPr>
          <p:cNvPr id="272" name="Title 1"/>
          <p:cNvSpPr txBox="1">
            <a:spLocks/>
          </p:cNvSpPr>
          <p:nvPr/>
        </p:nvSpPr>
        <p:spPr bwMode="auto">
          <a:xfrm>
            <a:off x="0" y="-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it-IT" sz="4400" dirty="0">
                <a:latin typeface="+mj-lt"/>
              </a:rPr>
              <a:t>GB </a:t>
            </a:r>
            <a:r>
              <a:rPr lang="it-IT" sz="4400" dirty="0" err="1">
                <a:latin typeface="+mj-lt"/>
              </a:rPr>
              <a:t>configurations</a:t>
            </a:r>
            <a:endParaRPr lang="it-IT" sz="4400" dirty="0">
              <a:latin typeface="+mj-lt"/>
            </a:endParaRPr>
          </a:p>
        </p:txBody>
      </p:sp>
      <p:graphicFrame>
        <p:nvGraphicFramePr>
          <p:cNvPr id="274" name="Table 273"/>
          <p:cNvGraphicFramePr>
            <a:graphicFrameLocks noGrp="1"/>
          </p:cNvGraphicFramePr>
          <p:nvPr/>
        </p:nvGraphicFramePr>
        <p:xfrm>
          <a:off x="152400" y="784225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</a:t>
                      </a:r>
                      <a:r>
                        <a:rPr lang="it-IT" baseline="-25000" dirty="0" smtClean="0"/>
                        <a:t>c0</a:t>
                      </a:r>
                      <a:r>
                        <a:rPr lang="it-IT" dirty="0" smtClean="0"/>
                        <a:t> (μA)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W (μm)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J</a:t>
                      </a:r>
                      <a:r>
                        <a:rPr lang="it-IT" baseline="-25000" dirty="0" err="1" smtClean="0"/>
                        <a:t>c</a:t>
                      </a:r>
                      <a:r>
                        <a:rPr lang="it-IT" baseline="-25000" dirty="0" smtClean="0"/>
                        <a:t> </a:t>
                      </a:r>
                      <a:r>
                        <a:rPr lang="it-IT" baseline="0" dirty="0" smtClean="0"/>
                        <a:t> (A/cm</a:t>
                      </a:r>
                      <a:r>
                        <a:rPr lang="it-IT" baseline="30000" dirty="0" smtClean="0"/>
                        <a:t>2</a:t>
                      </a:r>
                      <a:r>
                        <a:rPr lang="it-IT" baseline="0" dirty="0" smtClean="0"/>
                        <a:t>)</a:t>
                      </a:r>
                      <a:endParaRPr lang="it-IT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E</a:t>
                      </a:r>
                      <a:r>
                        <a:rPr lang="it-IT" baseline="-25000" dirty="0" smtClean="0"/>
                        <a:t>J</a:t>
                      </a:r>
                      <a:r>
                        <a:rPr lang="it-IT" dirty="0" smtClean="0"/>
                        <a:t> (</a:t>
                      </a:r>
                      <a:r>
                        <a:rPr lang="it-IT" dirty="0" err="1" smtClean="0"/>
                        <a:t>meV</a:t>
                      </a:r>
                      <a:r>
                        <a:rPr lang="it-IT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JCT </a:t>
                      </a:r>
                      <a:r>
                        <a:rPr lang="it-IT" dirty="0" err="1" smtClean="0"/>
                        <a:t>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10</a:t>
                      </a:r>
                      <a:r>
                        <a:rPr lang="it-IT" baseline="300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94614</TotalTime>
  <Words>778</Words>
  <Application>Microsoft Macintosh PowerPoint</Application>
  <PresentationFormat>On-screen Show (4:3)</PresentationFormat>
  <Paragraphs>163</Paragraphs>
  <Slides>22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Equation</vt:lpstr>
      <vt:lpstr>Graph</vt:lpstr>
      <vt:lpstr>Dissipation modes of nanoscale ordered domains in YBCO Josephson junctions</vt:lpstr>
      <vt:lpstr>Slide 2</vt:lpstr>
      <vt:lpstr>Slide 3</vt:lpstr>
      <vt:lpstr>Slide 4</vt:lpstr>
      <vt:lpstr>Slide 5</vt:lpstr>
      <vt:lpstr>Moderately damped JJs</vt:lpstr>
      <vt:lpstr>Phase dynamics of low Jc YBCO JJs</vt:lpstr>
      <vt:lpstr>Phase dynamics of low Jc YBCO JJs</vt:lpstr>
      <vt:lpstr>Slide 9</vt:lpstr>
      <vt:lpstr>Switching dynamics in high Jc JJs</vt:lpstr>
      <vt:lpstr>Switching dynamics in nanowires</vt:lpstr>
      <vt:lpstr>Slide 12</vt:lpstr>
      <vt:lpstr>Slide 13</vt:lpstr>
      <vt:lpstr>Conclusions</vt:lpstr>
      <vt:lpstr>Slide 15</vt:lpstr>
      <vt:lpstr>Switching dynamics in high Jc JJs</vt:lpstr>
      <vt:lpstr>Switching distribution measurements</vt:lpstr>
      <vt:lpstr>Slide 18</vt:lpstr>
      <vt:lpstr>Slide 19</vt:lpstr>
      <vt:lpstr>Slide 20</vt:lpstr>
      <vt:lpstr>Realization of YBCO GB biepitaxial JJs</vt:lpstr>
      <vt:lpstr>Slide 22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Davide massarotti</dc:creator>
  <cp:lastModifiedBy>Davide massarotti</cp:lastModifiedBy>
  <cp:revision>322</cp:revision>
  <dcterms:created xsi:type="dcterms:W3CDTF">2015-09-23T16:30:01Z</dcterms:created>
  <dcterms:modified xsi:type="dcterms:W3CDTF">2015-09-23T20:02:28Z</dcterms:modified>
</cp:coreProperties>
</file>