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Lst>
  <p:notesMasterIdLst>
    <p:notesMasterId r:id="rId28"/>
  </p:notesMasterIdLst>
  <p:sldIdLst>
    <p:sldId id="256" r:id="rId2"/>
    <p:sldId id="288" r:id="rId3"/>
    <p:sldId id="257" r:id="rId4"/>
    <p:sldId id="306" r:id="rId5"/>
    <p:sldId id="274" r:id="rId6"/>
    <p:sldId id="295" r:id="rId7"/>
    <p:sldId id="307" r:id="rId8"/>
    <p:sldId id="305" r:id="rId9"/>
    <p:sldId id="304" r:id="rId10"/>
    <p:sldId id="308" r:id="rId11"/>
    <p:sldId id="311" r:id="rId12"/>
    <p:sldId id="309" r:id="rId13"/>
    <p:sldId id="310" r:id="rId14"/>
    <p:sldId id="315" r:id="rId15"/>
    <p:sldId id="291" r:id="rId16"/>
    <p:sldId id="301" r:id="rId17"/>
    <p:sldId id="298" r:id="rId18"/>
    <p:sldId id="312" r:id="rId19"/>
    <p:sldId id="313" r:id="rId20"/>
    <p:sldId id="293" r:id="rId21"/>
    <p:sldId id="273" r:id="rId22"/>
    <p:sldId id="314" r:id="rId23"/>
    <p:sldId id="281" r:id="rId24"/>
    <p:sldId id="287" r:id="rId25"/>
    <p:sldId id="296" r:id="rId26"/>
    <p:sldId id="302" r:id="rId27"/>
  </p:sldIdLst>
  <p:sldSz cx="9144000" cy="5715000" type="screen16x10"/>
  <p:notesSz cx="7099300" cy="10234613"/>
  <p:defaultTextStyle>
    <a:defPPr>
      <a:defRPr lang="en-US"/>
    </a:defPPr>
    <a:lvl1pPr algn="l" defTabSz="356602"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56602" algn="l" defTabSz="356602"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713203" algn="l" defTabSz="356602"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69805" algn="l" defTabSz="356602"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426407" algn="l" defTabSz="356602"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83009" algn="l" defTabSz="713203" rtl="0" eaLnBrk="1" latinLnBrk="0" hangingPunct="1">
      <a:defRPr kern="1200">
        <a:solidFill>
          <a:schemeClr val="tx1"/>
        </a:solidFill>
        <a:latin typeface="Calibri" panose="020F0502020204030204" pitchFamily="34" charset="0"/>
        <a:ea typeface="+mn-ea"/>
        <a:cs typeface="+mn-cs"/>
      </a:defRPr>
    </a:lvl6pPr>
    <a:lvl7pPr marL="2139610" algn="l" defTabSz="713203" rtl="0" eaLnBrk="1" latinLnBrk="0" hangingPunct="1">
      <a:defRPr kern="1200">
        <a:solidFill>
          <a:schemeClr val="tx1"/>
        </a:solidFill>
        <a:latin typeface="Calibri" panose="020F0502020204030204" pitchFamily="34" charset="0"/>
        <a:ea typeface="+mn-ea"/>
        <a:cs typeface="+mn-cs"/>
      </a:defRPr>
    </a:lvl7pPr>
    <a:lvl8pPr marL="2496212" algn="l" defTabSz="713203" rtl="0" eaLnBrk="1" latinLnBrk="0" hangingPunct="1">
      <a:defRPr kern="1200">
        <a:solidFill>
          <a:schemeClr val="tx1"/>
        </a:solidFill>
        <a:latin typeface="Calibri" panose="020F0502020204030204" pitchFamily="34" charset="0"/>
        <a:ea typeface="+mn-ea"/>
        <a:cs typeface="+mn-cs"/>
      </a:defRPr>
    </a:lvl8pPr>
    <a:lvl9pPr marL="2852814" algn="l" defTabSz="713203"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1823"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E9F7"/>
    <a:srgbClr val="FFD674"/>
    <a:srgbClr val="120012"/>
    <a:srgbClr val="E5C6C3"/>
    <a:srgbClr val="D9ACA7"/>
    <a:srgbClr val="F5E8E7"/>
    <a:srgbClr val="E0C2B6"/>
    <a:srgbClr val="FFEC9F"/>
    <a:srgbClr val="FFF353"/>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84" autoAdjust="0"/>
    <p:restoredTop sz="77738" autoAdjust="0"/>
  </p:normalViewPr>
  <p:slideViewPr>
    <p:cSldViewPr snapToGrid="0" showGuides="1">
      <p:cViewPr varScale="1">
        <p:scale>
          <a:sx n="66" d="100"/>
          <a:sy n="66" d="100"/>
        </p:scale>
        <p:origin x="90" y="438"/>
      </p:cViewPr>
      <p:guideLst>
        <p:guide pos="2880"/>
        <p:guide orient="horz" pos="1823"/>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p:scale>
          <a:sx n="110" d="100"/>
          <a:sy n="110" d="100"/>
        </p:scale>
        <p:origin x="1602" y="7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eaLnBrk="1" fontAlgn="auto" hangingPunct="1">
              <a:spcBef>
                <a:spcPts val="0"/>
              </a:spcBef>
              <a:spcAft>
                <a:spcPts val="0"/>
              </a:spcAft>
              <a:defRPr sz="1300">
                <a:latin typeface="+mn-lt"/>
              </a:defRPr>
            </a:lvl1pPr>
          </a:lstStyle>
          <a:p>
            <a:pPr>
              <a:defRPr/>
            </a:pPr>
            <a:fld id="{3F4F6959-C4CD-46BE-8445-253D36CF19B8}" type="datetimeFigureOut">
              <a:rPr lang="en-US"/>
              <a:pPr>
                <a:defRPr/>
              </a:pPr>
              <a:t>9/20/2015</a:t>
            </a:fld>
            <a:endParaRPr lang="en-US"/>
          </a:p>
        </p:txBody>
      </p:sp>
      <p:sp>
        <p:nvSpPr>
          <p:cNvPr id="4" name="Slide Image Placeholder 3"/>
          <p:cNvSpPr>
            <a:spLocks noGrp="1" noRot="1" noChangeAspect="1"/>
          </p:cNvSpPr>
          <p:nvPr>
            <p:ph type="sldImg" idx="2"/>
          </p:nvPr>
        </p:nvSpPr>
        <p:spPr>
          <a:xfrm>
            <a:off x="787400" y="1279525"/>
            <a:ext cx="5524500" cy="3454400"/>
          </a:xfrm>
          <a:prstGeom prst="rect">
            <a:avLst/>
          </a:prstGeom>
          <a:noFill/>
          <a:ln w="12700">
            <a:solidFill>
              <a:prstClr val="black"/>
            </a:solidFill>
          </a:ln>
        </p:spPr>
        <p:txBody>
          <a:bodyPr vert="horz" lIns="99048" tIns="49524" rIns="99048" bIns="49524" rtlCol="0" anchor="ctr"/>
          <a:lstStyle/>
          <a:p>
            <a:pPr lvl="0"/>
            <a:endParaRPr lang="en-US" noProof="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eaLnBrk="1" fontAlgn="auto" hangingPunct="1">
              <a:spcBef>
                <a:spcPts val="0"/>
              </a:spcBef>
              <a:spcAft>
                <a:spcPts val="0"/>
              </a:spcAft>
              <a:defRPr sz="1300">
                <a:latin typeface="+mn-lt"/>
              </a:defRPr>
            </a:lvl1pPr>
          </a:lstStyle>
          <a:p>
            <a:pPr>
              <a:defRPr/>
            </a:pPr>
            <a:fld id="{E77C0121-87A1-4ED3-8CEC-3F323880D881}" type="slidenum">
              <a:rPr lang="en-US"/>
              <a:pPr>
                <a:defRPr/>
              </a:pPr>
              <a:t>‹#›</a:t>
            </a:fld>
            <a:endParaRPr lang="en-US"/>
          </a:p>
        </p:txBody>
      </p:sp>
    </p:spTree>
    <p:extLst>
      <p:ext uri="{BB962C8B-B14F-4D97-AF65-F5344CB8AC3E}">
        <p14:creationId xmlns:p14="http://schemas.microsoft.com/office/powerpoint/2010/main" val="4880539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36" kern="1200">
        <a:solidFill>
          <a:schemeClr val="tx1"/>
        </a:solidFill>
        <a:latin typeface="+mn-lt"/>
        <a:ea typeface="+mn-ea"/>
        <a:cs typeface="+mn-cs"/>
      </a:defRPr>
    </a:lvl1pPr>
    <a:lvl2pPr marL="356602" algn="l" rtl="0" eaLnBrk="0" fontAlgn="base" hangingPunct="0">
      <a:spcBef>
        <a:spcPct val="30000"/>
      </a:spcBef>
      <a:spcAft>
        <a:spcPct val="0"/>
      </a:spcAft>
      <a:defRPr sz="936" kern="1200">
        <a:solidFill>
          <a:schemeClr val="tx1"/>
        </a:solidFill>
        <a:latin typeface="+mn-lt"/>
        <a:ea typeface="+mn-ea"/>
        <a:cs typeface="+mn-cs"/>
      </a:defRPr>
    </a:lvl2pPr>
    <a:lvl3pPr marL="713203" algn="l" rtl="0" eaLnBrk="0" fontAlgn="base" hangingPunct="0">
      <a:spcBef>
        <a:spcPct val="30000"/>
      </a:spcBef>
      <a:spcAft>
        <a:spcPct val="0"/>
      </a:spcAft>
      <a:defRPr sz="936" kern="1200">
        <a:solidFill>
          <a:schemeClr val="tx1"/>
        </a:solidFill>
        <a:latin typeface="+mn-lt"/>
        <a:ea typeface="+mn-ea"/>
        <a:cs typeface="+mn-cs"/>
      </a:defRPr>
    </a:lvl3pPr>
    <a:lvl4pPr marL="1069805" algn="l" rtl="0" eaLnBrk="0" fontAlgn="base" hangingPunct="0">
      <a:spcBef>
        <a:spcPct val="30000"/>
      </a:spcBef>
      <a:spcAft>
        <a:spcPct val="0"/>
      </a:spcAft>
      <a:defRPr sz="936" kern="1200">
        <a:solidFill>
          <a:schemeClr val="tx1"/>
        </a:solidFill>
        <a:latin typeface="+mn-lt"/>
        <a:ea typeface="+mn-ea"/>
        <a:cs typeface="+mn-cs"/>
      </a:defRPr>
    </a:lvl4pPr>
    <a:lvl5pPr marL="1426407" algn="l" rtl="0" eaLnBrk="0" fontAlgn="base" hangingPunct="0">
      <a:spcBef>
        <a:spcPct val="30000"/>
      </a:spcBef>
      <a:spcAft>
        <a:spcPct val="0"/>
      </a:spcAft>
      <a:defRPr sz="936" kern="1200">
        <a:solidFill>
          <a:schemeClr val="tx1"/>
        </a:solidFill>
        <a:latin typeface="+mn-lt"/>
        <a:ea typeface="+mn-ea"/>
        <a:cs typeface="+mn-cs"/>
      </a:defRPr>
    </a:lvl5pPr>
    <a:lvl6pPr marL="1783009" algn="l" defTabSz="713203" rtl="0" eaLnBrk="1" latinLnBrk="0" hangingPunct="1">
      <a:defRPr sz="936" kern="1200">
        <a:solidFill>
          <a:schemeClr val="tx1"/>
        </a:solidFill>
        <a:latin typeface="+mn-lt"/>
        <a:ea typeface="+mn-ea"/>
        <a:cs typeface="+mn-cs"/>
      </a:defRPr>
    </a:lvl6pPr>
    <a:lvl7pPr marL="2139610" algn="l" defTabSz="713203" rtl="0" eaLnBrk="1" latinLnBrk="0" hangingPunct="1">
      <a:defRPr sz="936" kern="1200">
        <a:solidFill>
          <a:schemeClr val="tx1"/>
        </a:solidFill>
        <a:latin typeface="+mn-lt"/>
        <a:ea typeface="+mn-ea"/>
        <a:cs typeface="+mn-cs"/>
      </a:defRPr>
    </a:lvl7pPr>
    <a:lvl8pPr marL="2496212" algn="l" defTabSz="713203" rtl="0" eaLnBrk="1" latinLnBrk="0" hangingPunct="1">
      <a:defRPr sz="936" kern="1200">
        <a:solidFill>
          <a:schemeClr val="tx1"/>
        </a:solidFill>
        <a:latin typeface="+mn-lt"/>
        <a:ea typeface="+mn-ea"/>
        <a:cs typeface="+mn-cs"/>
      </a:defRPr>
    </a:lvl8pPr>
    <a:lvl9pPr marL="2852814" algn="l" defTabSz="713203"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787400" y="1279525"/>
            <a:ext cx="552450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dirty="0" smtClean="0"/>
              <a:t>So </a:t>
            </a:r>
            <a:r>
              <a:rPr lang="it-IT" altLang="it-IT" dirty="0" err="1" smtClean="0"/>
              <a:t>this</a:t>
            </a:r>
            <a:r>
              <a:rPr lang="it-IT" altLang="it-IT" dirty="0" smtClean="0"/>
              <a:t> talk </a:t>
            </a:r>
            <a:r>
              <a:rPr lang="it-IT" altLang="it-IT" dirty="0" err="1" smtClean="0"/>
              <a:t>is</a:t>
            </a:r>
            <a:r>
              <a:rPr lang="it-IT" altLang="it-IT" dirty="0" smtClean="0"/>
              <a:t> </a:t>
            </a:r>
            <a:r>
              <a:rPr lang="it-IT" altLang="it-IT" dirty="0" err="1" smtClean="0"/>
              <a:t>about</a:t>
            </a:r>
            <a:r>
              <a:rPr lang="it-IT" altLang="it-IT" dirty="0" smtClean="0"/>
              <a:t> the </a:t>
            </a:r>
            <a:r>
              <a:rPr lang="it-IT" altLang="it-IT" dirty="0" err="1" smtClean="0"/>
              <a:t>process</a:t>
            </a:r>
            <a:r>
              <a:rPr lang="it-IT" altLang="it-IT" dirty="0" smtClean="0"/>
              <a:t> of </a:t>
            </a:r>
            <a:r>
              <a:rPr lang="it-IT" altLang="it-IT" dirty="0" err="1" smtClean="0"/>
              <a:t>designing</a:t>
            </a:r>
            <a:r>
              <a:rPr lang="it-IT" altLang="it-IT" dirty="0" smtClean="0"/>
              <a:t>, </a:t>
            </a:r>
            <a:r>
              <a:rPr lang="it-IT" altLang="it-IT" dirty="0" err="1" smtClean="0"/>
              <a:t>experimenting</a:t>
            </a:r>
            <a:r>
              <a:rPr lang="it-IT" altLang="it-IT" dirty="0" smtClean="0"/>
              <a:t> and </a:t>
            </a:r>
            <a:r>
              <a:rPr lang="it-IT" altLang="it-IT" dirty="0" err="1" smtClean="0"/>
              <a:t>refining</a:t>
            </a:r>
            <a:r>
              <a:rPr lang="it-IT" altLang="it-IT" dirty="0" smtClean="0"/>
              <a:t> (or re-</a:t>
            </a:r>
            <a:r>
              <a:rPr lang="it-IT" altLang="it-IT" dirty="0" err="1" smtClean="0"/>
              <a:t>designing</a:t>
            </a:r>
            <a:r>
              <a:rPr lang="it-IT" altLang="it-IT" dirty="0" smtClean="0"/>
              <a:t>) a </a:t>
            </a:r>
            <a:r>
              <a:rPr lang="it-IT" altLang="it-IT" dirty="0" err="1" smtClean="0"/>
              <a:t>teaching</a:t>
            </a:r>
            <a:r>
              <a:rPr lang="it-IT" altLang="it-IT" dirty="0" smtClean="0"/>
              <a:t> </a:t>
            </a:r>
            <a:r>
              <a:rPr lang="it-IT" altLang="it-IT" dirty="0" err="1" smtClean="0"/>
              <a:t>learning</a:t>
            </a:r>
            <a:r>
              <a:rPr lang="it-IT" altLang="it-IT" dirty="0" smtClean="0"/>
              <a:t> </a:t>
            </a:r>
            <a:r>
              <a:rPr lang="it-IT" altLang="it-IT" dirty="0" err="1" smtClean="0"/>
              <a:t>sequence</a:t>
            </a:r>
            <a:r>
              <a:rPr lang="it-IT" altLang="it-IT" baseline="0" dirty="0" smtClean="0"/>
              <a:t> in </a:t>
            </a:r>
            <a:r>
              <a:rPr lang="it-IT" altLang="it-IT" baseline="0" dirty="0" err="1" smtClean="0"/>
              <a:t>introductory</a:t>
            </a:r>
            <a:r>
              <a:rPr lang="it-IT" altLang="it-IT" baseline="0" dirty="0" smtClean="0"/>
              <a:t> quantum </a:t>
            </a:r>
            <a:r>
              <a:rPr lang="it-IT" altLang="it-IT" baseline="0" dirty="0" err="1" smtClean="0"/>
              <a:t>physics</a:t>
            </a:r>
            <a:r>
              <a:rPr lang="it-IT" altLang="it-IT" baseline="0" dirty="0" smtClean="0"/>
              <a:t> in the </a:t>
            </a:r>
            <a:r>
              <a:rPr lang="it-IT" altLang="it-IT" baseline="0" dirty="0" err="1" smtClean="0"/>
              <a:t>perspective</a:t>
            </a:r>
            <a:r>
              <a:rPr lang="it-IT" altLang="it-IT" baseline="0" dirty="0" smtClean="0"/>
              <a:t> of </a:t>
            </a:r>
            <a:r>
              <a:rPr lang="it-IT" altLang="it-IT" baseline="0" dirty="0" err="1" smtClean="0"/>
              <a:t>conceptual</a:t>
            </a:r>
            <a:r>
              <a:rPr lang="it-IT" altLang="it-IT" baseline="0" dirty="0" smtClean="0"/>
              <a:t> </a:t>
            </a:r>
            <a:r>
              <a:rPr lang="it-IT" altLang="it-IT" baseline="0" dirty="0" err="1" smtClean="0"/>
              <a:t>change</a:t>
            </a:r>
            <a:r>
              <a:rPr lang="it-IT" altLang="it-IT" baseline="0" dirty="0" smtClean="0"/>
              <a:t>.</a:t>
            </a:r>
            <a:endParaRPr lang="it-IT" altLang="it-IT"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804763" indent="-309524">
              <a:defRPr>
                <a:solidFill>
                  <a:schemeClr val="tx1"/>
                </a:solidFill>
                <a:latin typeface="Calibri" panose="020F0502020204030204" pitchFamily="34" charset="0"/>
              </a:defRPr>
            </a:lvl2pPr>
            <a:lvl3pPr marL="1238098" indent="-247620">
              <a:defRPr>
                <a:solidFill>
                  <a:schemeClr val="tx1"/>
                </a:solidFill>
                <a:latin typeface="Calibri" panose="020F0502020204030204" pitchFamily="34" charset="0"/>
              </a:defRPr>
            </a:lvl3pPr>
            <a:lvl4pPr marL="1733337" indent="-247620">
              <a:defRPr>
                <a:solidFill>
                  <a:schemeClr val="tx1"/>
                </a:solidFill>
                <a:latin typeface="Calibri" panose="020F0502020204030204" pitchFamily="34" charset="0"/>
              </a:defRPr>
            </a:lvl4pPr>
            <a:lvl5pPr marL="2228576" indent="-247620">
              <a:defRPr>
                <a:solidFill>
                  <a:schemeClr val="tx1"/>
                </a:solidFill>
                <a:latin typeface="Calibri" panose="020F0502020204030204" pitchFamily="34" charset="0"/>
              </a:defRPr>
            </a:lvl5pPr>
            <a:lvl6pPr marL="2723815" indent="-247620" defTabSz="495239" eaLnBrk="0" fontAlgn="base" hangingPunct="0">
              <a:spcBef>
                <a:spcPct val="0"/>
              </a:spcBef>
              <a:spcAft>
                <a:spcPct val="0"/>
              </a:spcAft>
              <a:defRPr>
                <a:solidFill>
                  <a:schemeClr val="tx1"/>
                </a:solidFill>
                <a:latin typeface="Calibri" panose="020F0502020204030204" pitchFamily="34" charset="0"/>
              </a:defRPr>
            </a:lvl6pPr>
            <a:lvl7pPr marL="3219054" indent="-247620" defTabSz="495239" eaLnBrk="0" fontAlgn="base" hangingPunct="0">
              <a:spcBef>
                <a:spcPct val="0"/>
              </a:spcBef>
              <a:spcAft>
                <a:spcPct val="0"/>
              </a:spcAft>
              <a:defRPr>
                <a:solidFill>
                  <a:schemeClr val="tx1"/>
                </a:solidFill>
                <a:latin typeface="Calibri" panose="020F0502020204030204" pitchFamily="34" charset="0"/>
              </a:defRPr>
            </a:lvl7pPr>
            <a:lvl8pPr marL="3714293" indent="-247620" defTabSz="495239" eaLnBrk="0" fontAlgn="base" hangingPunct="0">
              <a:spcBef>
                <a:spcPct val="0"/>
              </a:spcBef>
              <a:spcAft>
                <a:spcPct val="0"/>
              </a:spcAft>
              <a:defRPr>
                <a:solidFill>
                  <a:schemeClr val="tx1"/>
                </a:solidFill>
                <a:latin typeface="Calibri" panose="020F0502020204030204" pitchFamily="34" charset="0"/>
              </a:defRPr>
            </a:lvl8pPr>
            <a:lvl9pPr marL="4209532" indent="-247620" defTabSz="49523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F000EAE-27B7-41CB-8615-DF04B8624E58}" type="slidenum">
              <a:rPr lang="en-US" altLang="it-IT" smtClean="0"/>
              <a:pPr fontAlgn="base">
                <a:spcBef>
                  <a:spcPct val="0"/>
                </a:spcBef>
                <a:spcAft>
                  <a:spcPct val="0"/>
                </a:spcAft>
              </a:pPr>
              <a:t>1</a:t>
            </a:fld>
            <a:endParaRPr lang="en-US" altLang="it-IT" smtClean="0"/>
          </a:p>
        </p:txBody>
      </p:sp>
    </p:spTree>
    <p:extLst>
      <p:ext uri="{BB962C8B-B14F-4D97-AF65-F5344CB8AC3E}">
        <p14:creationId xmlns:p14="http://schemas.microsoft.com/office/powerpoint/2010/main" val="2297031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79525"/>
            <a:ext cx="552450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5472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79525"/>
            <a:ext cx="552450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38009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79525"/>
            <a:ext cx="552450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445477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79525"/>
            <a:ext cx="552450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034836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test with ST, results</a:t>
            </a:r>
            <a:r>
              <a:rPr lang="en-US" baseline="0" dirty="0" smtClean="0"/>
              <a:t> on wave particle duality were essentially optimal. In the multiple choice question we had 100% of correct answers, while in the explanation item concerning wave particle duality we had 83% of students providing </a:t>
            </a:r>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14</a:t>
            </a:fld>
            <a:endParaRPr lang="en-US"/>
          </a:p>
        </p:txBody>
      </p:sp>
    </p:spTree>
    <p:extLst>
      <p:ext uri="{BB962C8B-B14F-4D97-AF65-F5344CB8AC3E}">
        <p14:creationId xmlns:p14="http://schemas.microsoft.com/office/powerpoint/2010/main" val="135563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Summarizing, in high school we had 50 to 64 % well </a:t>
            </a:r>
            <a:r>
              <a:rPr lang="en-US" dirty="0" err="1" smtClean="0"/>
              <a:t>argumented</a:t>
            </a:r>
            <a:r>
              <a:rPr lang="en-US" baseline="0" dirty="0" smtClean="0"/>
              <a:t> answers about wave particle duality; and in the two cases respectively 14% and 21% of students who just </a:t>
            </a:r>
            <a:r>
              <a:rPr lang="en-US" baseline="0" dirty="0" err="1" smtClean="0"/>
              <a:t>phenomenologically</a:t>
            </a:r>
            <a:r>
              <a:rPr lang="en-US" baseline="0" dirty="0" smtClean="0"/>
              <a:t> depict the expected experimental result, but des not try to interpret it. The appearance of deterministic, hybrid, or inconsistent models was limited to one student in the case of the two slit experiment, and two in the case of the MZ. </a:t>
            </a:r>
            <a:r>
              <a:rPr lang="en-US" dirty="0" smtClean="0"/>
              <a:t>Interestingly</a:t>
            </a:r>
            <a:r>
              <a:rPr lang="en-US" dirty="0"/>
              <a:t>, one of these two students tries to explain the different </a:t>
            </a:r>
            <a:r>
              <a:rPr lang="en-US" dirty="0" err="1"/>
              <a:t>behaviour</a:t>
            </a:r>
            <a:r>
              <a:rPr lang="en-US" dirty="0"/>
              <a:t> of photons in the two cases shown in the question </a:t>
            </a:r>
            <a:r>
              <a:rPr lang="en-US" dirty="0" smtClean="0"/>
              <a:t>by </a:t>
            </a:r>
            <a:r>
              <a:rPr lang="en-US" dirty="0"/>
              <a:t>hypothesizing that the in the first case the photon frequency is accurately chosen so that it is certainly reflected at the second beam splitter, which is revelatory of how far, in limit cases, students can go in the attempt of maintaining deterministic conceptions.</a:t>
            </a:r>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15</a:t>
            </a:fld>
            <a:endParaRPr lang="en-US"/>
          </a:p>
        </p:txBody>
      </p:sp>
    </p:spTree>
    <p:extLst>
      <p:ext uri="{BB962C8B-B14F-4D97-AF65-F5344CB8AC3E}">
        <p14:creationId xmlns:p14="http://schemas.microsoft.com/office/powerpoint/2010/main" val="4047397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with high</a:t>
            </a:r>
            <a:r>
              <a:rPr lang="en-US" baseline="0" dirty="0" smtClean="0"/>
              <a:t> school students on explanation items are less impressive, but still on both explanation items the average level was 2.4, where for reference level 2 essentially means correctly stating the expected experimental outcome in a non normative way, while 3 consists in adding to that a valid normative explanation, or a connection to one different case in which an analogous phenomenon appears. I must add that it is very difficult </a:t>
            </a:r>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16</a:t>
            </a:fld>
            <a:endParaRPr lang="en-US"/>
          </a:p>
        </p:txBody>
      </p:sp>
    </p:spTree>
    <p:extLst>
      <p:ext uri="{BB962C8B-B14F-4D97-AF65-F5344CB8AC3E}">
        <p14:creationId xmlns:p14="http://schemas.microsoft.com/office/powerpoint/2010/main" val="3278640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results on the uncertainty principle</a:t>
            </a:r>
            <a:r>
              <a:rPr lang="en-US" baseline="0" dirty="0" smtClean="0"/>
              <a:t> were less satisfying, but a majority of students criticized the proposed textbook passage for the correct reasons, mentioning that uncertainty is an intrinsic property of the state.</a:t>
            </a:r>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17</a:t>
            </a:fld>
            <a:endParaRPr lang="en-US"/>
          </a:p>
        </p:txBody>
      </p:sp>
    </p:spTree>
    <p:extLst>
      <p:ext uri="{BB962C8B-B14F-4D97-AF65-F5344CB8AC3E}">
        <p14:creationId xmlns:p14="http://schemas.microsoft.com/office/powerpoint/2010/main" val="4038970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19</a:t>
            </a:fld>
            <a:endParaRPr lang="en-US"/>
          </a:p>
        </p:txBody>
      </p:sp>
    </p:spTree>
    <p:extLst>
      <p:ext uri="{BB962C8B-B14F-4D97-AF65-F5344CB8AC3E}">
        <p14:creationId xmlns:p14="http://schemas.microsoft.com/office/powerpoint/2010/main" val="712672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79525"/>
            <a:ext cx="5524500" cy="3454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21</a:t>
            </a:fld>
            <a:endParaRPr lang="en-US"/>
          </a:p>
        </p:txBody>
      </p:sp>
    </p:spTree>
    <p:extLst>
      <p:ext uri="{BB962C8B-B14F-4D97-AF65-F5344CB8AC3E}">
        <p14:creationId xmlns:p14="http://schemas.microsoft.com/office/powerpoint/2010/main" val="4156595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recognized</a:t>
            </a:r>
            <a:r>
              <a:rPr lang="en-US" baseline="0" dirty="0" smtClean="0"/>
              <a:t> advantage of Feynman’s sum over paths formulation is to reduce mathematical difficulties, however it is also possible to consider the sum over paths approach more like an interpretative language for understanding modern experiments especially in quantum optics, I do not discuss this at length as it has already been presented in previous conferences; our approach also is heavily based on the use of interactive simulations in </a:t>
            </a:r>
            <a:r>
              <a:rPr lang="en-US" baseline="0" dirty="0" err="1" smtClean="0"/>
              <a:t>GeoGebra</a:t>
            </a:r>
            <a:r>
              <a:rPr lang="en-US" baseline="0" dirty="0" smtClean="0"/>
              <a:t>.</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2</a:t>
            </a:fld>
            <a:endParaRPr lang="en-US"/>
          </a:p>
        </p:txBody>
      </p:sp>
    </p:spTree>
    <p:extLst>
      <p:ext uri="{BB962C8B-B14F-4D97-AF65-F5344CB8AC3E}">
        <p14:creationId xmlns:p14="http://schemas.microsoft.com/office/powerpoint/2010/main" val="1629044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79525"/>
            <a:ext cx="5524500" cy="3454400"/>
          </a:xfrm>
        </p:spPr>
      </p:sp>
      <p:sp>
        <p:nvSpPr>
          <p:cNvPr id="3" name="Notes Placeholder 2"/>
          <p:cNvSpPr>
            <a:spLocks noGrp="1"/>
          </p:cNvSpPr>
          <p:nvPr>
            <p:ph type="body" idx="1"/>
          </p:nvPr>
        </p:nvSpPr>
        <p:spPr/>
        <p:txBody>
          <a:bodyPr/>
          <a:lstStyle/>
          <a:p>
            <a:r>
              <a:rPr lang="en-US" dirty="0" smtClean="0"/>
              <a:t>In this talk,</a:t>
            </a:r>
            <a:r>
              <a:rPr lang="en-US" baseline="0" dirty="0" smtClean="0"/>
              <a:t> given the short time available, </a:t>
            </a:r>
            <a:r>
              <a:rPr lang="en-US" dirty="0" smtClean="0"/>
              <a:t> we</a:t>
            </a:r>
            <a:r>
              <a:rPr lang="en-US" baseline="0" dirty="0" smtClean="0"/>
              <a:t> concentrate mainly on two aspects: students’ conceptions of wave particle duality, and the uncertainty principle. Hybrid models which students construct of wave particle duality and uncertainty principle are well studied, there are many works on this subject,  </a:t>
            </a:r>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22</a:t>
            </a:fld>
            <a:endParaRPr lang="en-US"/>
          </a:p>
        </p:txBody>
      </p:sp>
    </p:spTree>
    <p:extLst>
      <p:ext uri="{BB962C8B-B14F-4D97-AF65-F5344CB8AC3E}">
        <p14:creationId xmlns:p14="http://schemas.microsoft.com/office/powerpoint/2010/main" val="4169886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23</a:t>
            </a:fld>
            <a:endParaRPr lang="en-US"/>
          </a:p>
        </p:txBody>
      </p:sp>
    </p:spTree>
    <p:extLst>
      <p:ext uri="{BB962C8B-B14F-4D97-AF65-F5344CB8AC3E}">
        <p14:creationId xmlns:p14="http://schemas.microsoft.com/office/powerpoint/2010/main" val="96715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Perheps</a:t>
            </a:r>
            <a:r>
              <a:rPr lang="en-US" dirty="0" smtClean="0"/>
              <a:t> as an exception to what</a:t>
            </a:r>
            <a:r>
              <a:rPr lang="en-US" baseline="0" dirty="0" smtClean="0"/>
              <a:t> professor </a:t>
            </a:r>
            <a:r>
              <a:rPr lang="en-US" baseline="0" dirty="0" err="1" smtClean="0"/>
              <a:t>Psillos</a:t>
            </a:r>
            <a:r>
              <a:rPr lang="en-US" baseline="0" dirty="0" smtClean="0"/>
              <a:t> explained this morning, provided I understood it </a:t>
            </a:r>
            <a:r>
              <a:rPr lang="en-US" baseline="0" dirty="0" err="1" smtClean="0"/>
              <a:t>correcty</a:t>
            </a:r>
            <a:r>
              <a:rPr lang="en-US" baseline="0" dirty="0" smtClean="0"/>
              <a:t>, Framework theory offers rather detailed advice on how to plan teaching environment, which we find relevant in the design of </a:t>
            </a:r>
            <a:r>
              <a:rPr lang="en-US" baseline="0" dirty="0" err="1" smtClean="0"/>
              <a:t>teachng</a:t>
            </a:r>
            <a:r>
              <a:rPr lang="en-US" baseline="0" dirty="0" smtClean="0"/>
              <a:t> learning sequences.  </a:t>
            </a:r>
            <a:r>
              <a:rPr lang="en-US" dirty="0" smtClean="0"/>
              <a:t>Explain, rather than replace. Instruction should not simply tell to learners that their existing ideas are wrong and should be replaced, but focus on explaining how the new framework can be consistent with their initial models and explanations (</a:t>
            </a:r>
            <a:r>
              <a:rPr lang="en-US" dirty="0" err="1" smtClean="0"/>
              <a:t>longitudinality</a:t>
            </a:r>
            <a:r>
              <a:rPr lang="en-US" dirty="0" smtClean="0"/>
              <a:t>).</a:t>
            </a:r>
          </a:p>
          <a:p>
            <a:r>
              <a:rPr lang="en-US" dirty="0" smtClean="0"/>
              <a:t>Facilitate meta-conceptual awareness, or in other words try to make students explicitly aware of the structure of their initial explanatory frameworks. Give students time for discussing their conceptions, and the possible sources of conflict with the new model. Make the conceptual structure of the new theory transparent, explicitly highlighting those ontological categories that must be created anew.</a:t>
            </a:r>
          </a:p>
          <a:p>
            <a:r>
              <a:rPr lang="en-US" dirty="0" smtClean="0"/>
              <a:t>Carefully consider the order in which the material is presented; try to predict at what points in the learning process contradictions may be produced, synthetic conceptions may be formed, and develop strategies to counter them. At this aim, use cognitive conflict on a local scale. Make the new model more easily available to the student by developing reasoning and procedural skills, and performing hypothesis - testing activities.</a:t>
            </a:r>
          </a:p>
          <a:p>
            <a:r>
              <a:rPr lang="en-US" sz="1000" dirty="0" smtClean="0"/>
              <a:t>and performing hypothesis - testing activities.</a:t>
            </a:r>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24</a:t>
            </a:fld>
            <a:endParaRPr lang="en-US"/>
          </a:p>
        </p:txBody>
      </p:sp>
    </p:spTree>
    <p:extLst>
      <p:ext uri="{BB962C8B-B14F-4D97-AF65-F5344CB8AC3E}">
        <p14:creationId xmlns:p14="http://schemas.microsoft.com/office/powerpoint/2010/main" val="2400759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25</a:t>
            </a:fld>
            <a:endParaRPr lang="en-US"/>
          </a:p>
        </p:txBody>
      </p:sp>
    </p:spTree>
    <p:extLst>
      <p:ext uri="{BB962C8B-B14F-4D97-AF65-F5344CB8AC3E}">
        <p14:creationId xmlns:p14="http://schemas.microsoft.com/office/powerpoint/2010/main" val="1052596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Corresponding to data which were not discussed in this short talk</a:t>
            </a:r>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26</a:t>
            </a:fld>
            <a:endParaRPr lang="en-US"/>
          </a:p>
        </p:txBody>
      </p:sp>
    </p:spTree>
    <p:extLst>
      <p:ext uri="{BB962C8B-B14F-4D97-AF65-F5344CB8AC3E}">
        <p14:creationId xmlns:p14="http://schemas.microsoft.com/office/powerpoint/2010/main" val="246279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79525"/>
            <a:ext cx="5524500" cy="3454400"/>
          </a:xfrm>
        </p:spPr>
      </p:sp>
      <p:sp>
        <p:nvSpPr>
          <p:cNvPr id="3" name="Notes Placeholder 2"/>
          <p:cNvSpPr>
            <a:spLocks noGrp="1"/>
          </p:cNvSpPr>
          <p:nvPr>
            <p:ph type="body" idx="1"/>
          </p:nvPr>
        </p:nvSpPr>
        <p:spPr/>
        <p:txBody>
          <a:bodyPr/>
          <a:lstStyle/>
          <a:p>
            <a:r>
              <a:rPr lang="en-US" dirty="0" smtClean="0"/>
              <a:t>One</a:t>
            </a:r>
            <a:r>
              <a:rPr lang="en-US" baseline="0" dirty="0" smtClean="0"/>
              <a:t> of our primary focuses was on overcoming a dualistic conception of quantum objects, leading students to build represent them as objects with their own characteristics, rather than some kind of “wave-particles”.</a:t>
            </a:r>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3</a:t>
            </a:fld>
            <a:endParaRPr lang="en-US"/>
          </a:p>
        </p:txBody>
      </p:sp>
    </p:spTree>
    <p:extLst>
      <p:ext uri="{BB962C8B-B14F-4D97-AF65-F5344CB8AC3E}">
        <p14:creationId xmlns:p14="http://schemas.microsoft.com/office/powerpoint/2010/main" val="257246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79525"/>
            <a:ext cx="5524500" cy="3454400"/>
          </a:xfrm>
        </p:spPr>
      </p:sp>
      <p:sp>
        <p:nvSpPr>
          <p:cNvPr id="3" name="Notes Placeholder 2"/>
          <p:cNvSpPr>
            <a:spLocks noGrp="1"/>
          </p:cNvSpPr>
          <p:nvPr>
            <p:ph type="body" idx="1"/>
          </p:nvPr>
        </p:nvSpPr>
        <p:spPr/>
        <p:txBody>
          <a:bodyPr/>
          <a:lstStyle/>
          <a:p>
            <a:pPr marL="642352" lvl="1" indent="-285750" algn="just">
              <a:buClr>
                <a:srgbClr val="E5C6C3"/>
              </a:buClr>
              <a:buFont typeface="Arial" panose="020B0604020202020204" pitchFamily="34" charset="0"/>
              <a:buChar char="•"/>
            </a:pPr>
            <a:r>
              <a:rPr lang="en-US" sz="2000" dirty="0" smtClean="0"/>
              <a:t>Students must first be convinced that the photon </a:t>
            </a:r>
            <a:r>
              <a:rPr lang="en-US" sz="2000" i="1" dirty="0" smtClean="0"/>
              <a:t>exists</a:t>
            </a:r>
            <a:r>
              <a:rPr lang="en-US" sz="2000" dirty="0" smtClean="0"/>
              <a:t>. Traditional evidence (i.e. the photoelectric and Compton effects) may be efficient in this respect.</a:t>
            </a:r>
          </a:p>
          <a:p>
            <a:pPr marL="642352" lvl="1" indent="-285750" algn="just">
              <a:buClr>
                <a:srgbClr val="E5C6C3"/>
              </a:buClr>
              <a:buFont typeface="Arial" panose="020B0604020202020204" pitchFamily="34" charset="0"/>
              <a:buChar char="•"/>
            </a:pPr>
            <a:r>
              <a:rPr lang="en-US" sz="2000" dirty="0" smtClean="0"/>
              <a:t>Since the photon exists, interference experiments should be explained in terms of photons. </a:t>
            </a:r>
          </a:p>
          <a:p>
            <a:pPr marL="642352" lvl="1" indent="-285750" algn="just">
              <a:buClr>
                <a:srgbClr val="E5C6C3"/>
              </a:buClr>
              <a:buFont typeface="Arial" panose="020B0604020202020204" pitchFamily="34" charset="0"/>
              <a:buChar char="•"/>
            </a:pPr>
            <a:r>
              <a:rPr lang="en-US" sz="2000" dirty="0" smtClean="0"/>
              <a:t>It is not sufficient to introduce the Feynman’s model as a consistent answer, but the formation of alternative, hybrid conceptions, and of misunderstandings of the model must be prevented.</a:t>
            </a:r>
          </a:p>
          <a:p>
            <a:pPr marL="642352" lvl="1" indent="-285750" algn="just">
              <a:buClr>
                <a:srgbClr val="E5C6C3"/>
              </a:buClr>
              <a:buFont typeface="Arial" panose="020B0604020202020204" pitchFamily="34" charset="0"/>
              <a:buChar char="•"/>
            </a:pPr>
            <a:r>
              <a:rPr lang="en-US" sz="2000" dirty="0" smtClean="0"/>
              <a:t>Modern experimental evidence may be more appropriate in this respect, as some of the properties of the photon were directly demonstrated by experiments performed in recent times.</a:t>
            </a:r>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4</a:t>
            </a:fld>
            <a:endParaRPr lang="en-US"/>
          </a:p>
        </p:txBody>
      </p:sp>
    </p:spTree>
    <p:extLst>
      <p:ext uri="{BB962C8B-B14F-4D97-AF65-F5344CB8AC3E}">
        <p14:creationId xmlns:p14="http://schemas.microsoft.com/office/powerpoint/2010/main" val="194775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79525"/>
            <a:ext cx="552450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5</a:t>
            </a:fld>
            <a:endParaRPr lang="en-US"/>
          </a:p>
        </p:txBody>
      </p:sp>
    </p:spTree>
    <p:extLst>
      <p:ext uri="{BB962C8B-B14F-4D97-AF65-F5344CB8AC3E}">
        <p14:creationId xmlns:p14="http://schemas.microsoft.com/office/powerpoint/2010/main" val="806851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in other words, a limitation on the information in principle available on a quantum system. </a:t>
            </a:r>
            <a:endParaRPr lang="en-US" dirty="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6</a:t>
            </a:fld>
            <a:endParaRPr lang="en-US"/>
          </a:p>
        </p:txBody>
      </p:sp>
    </p:spTree>
    <p:extLst>
      <p:ext uri="{BB962C8B-B14F-4D97-AF65-F5344CB8AC3E}">
        <p14:creationId xmlns:p14="http://schemas.microsoft.com/office/powerpoint/2010/main" val="188300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recognized</a:t>
            </a:r>
            <a:r>
              <a:rPr lang="en-US" baseline="0" dirty="0" smtClean="0"/>
              <a:t> advantage of Feynman’s sum over paths formulation is to reduce mathematical difficulties, however it is also possible to consider the sum over paths approach more like an interpretative language for understanding modern experiments especially in quantum optics, I do not discuss this at length as it has already been presented in previous conferences; our approach also is heavily based on the use of interactive simulations in </a:t>
            </a:r>
            <a:r>
              <a:rPr lang="en-US" baseline="0" dirty="0" err="1" smtClean="0"/>
              <a:t>GeoGebra</a:t>
            </a:r>
            <a:r>
              <a:rPr lang="en-US" baseline="0" dirty="0" smtClean="0"/>
              <a:t>.</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7</a:t>
            </a:fld>
            <a:endParaRPr lang="en-US"/>
          </a:p>
        </p:txBody>
      </p:sp>
    </p:spTree>
    <p:extLst>
      <p:ext uri="{BB962C8B-B14F-4D97-AF65-F5344CB8AC3E}">
        <p14:creationId xmlns:p14="http://schemas.microsoft.com/office/powerpoint/2010/main" val="400452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8</a:t>
            </a:fld>
            <a:endParaRPr lang="en-US"/>
          </a:p>
        </p:txBody>
      </p:sp>
    </p:spTree>
    <p:extLst>
      <p:ext uri="{BB962C8B-B14F-4D97-AF65-F5344CB8AC3E}">
        <p14:creationId xmlns:p14="http://schemas.microsoft.com/office/powerpoint/2010/main" val="2337387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E77C0121-87A1-4ED3-8CEC-3F323880D881}" type="slidenum">
              <a:rPr lang="en-US" smtClean="0"/>
              <a:pPr>
                <a:defRPr/>
              </a:pPr>
              <a:t>9</a:t>
            </a:fld>
            <a:endParaRPr lang="en-US"/>
          </a:p>
        </p:txBody>
      </p:sp>
    </p:spTree>
    <p:extLst>
      <p:ext uri="{BB962C8B-B14F-4D97-AF65-F5344CB8AC3E}">
        <p14:creationId xmlns:p14="http://schemas.microsoft.com/office/powerpoint/2010/main" val="3889295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5334000"/>
            <a:ext cx="9141619"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5278597"/>
            <a:ext cx="9141619" cy="53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1" y="491251"/>
            <a:ext cx="7543800" cy="2971800"/>
          </a:xfrm>
        </p:spPr>
        <p:txBody>
          <a:bodyPr anchor="b">
            <a:normAutofit/>
          </a:bodyPr>
          <a:lstStyle>
            <a:lvl1pPr algn="l">
              <a:lnSpc>
                <a:spcPct val="85000"/>
              </a:lnSpc>
              <a:defRPr sz="6000" spc="-38" baseline="0">
                <a:solidFill>
                  <a:schemeClr val="tx1">
                    <a:lumMod val="85000"/>
                    <a:lumOff val="1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22961" y="3904219"/>
            <a:ext cx="7543800" cy="9525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822961" y="5383155"/>
            <a:ext cx="1854203" cy="304271"/>
          </a:xfrm>
          <a:prstGeom prst="rect">
            <a:avLst/>
          </a:prstGeom>
        </p:spPr>
        <p:txBody>
          <a:bodyPr/>
          <a:lstStyle/>
          <a:p>
            <a:fld id="{4BDF68E2-58F2-4D09-BE8B-E3BD06533059}" type="datetimeFigureOut">
              <a:rPr lang="en-US" smtClean="0"/>
              <a:t>9/20/2015</a:t>
            </a:fld>
            <a:endParaRPr lang="en-US" dirty="0"/>
          </a:p>
        </p:txBody>
      </p:sp>
      <p:sp>
        <p:nvSpPr>
          <p:cNvPr id="6" name="Slide Number Placeholder 5"/>
          <p:cNvSpPr>
            <a:spLocks noGrp="1"/>
          </p:cNvSpPr>
          <p:nvPr>
            <p:ph type="sldNum" sz="quarter" idx="12"/>
          </p:nvPr>
        </p:nvSpPr>
        <p:spPr>
          <a:xfrm>
            <a:off x="7425344" y="5383155"/>
            <a:ext cx="984019" cy="304271"/>
          </a:xfrm>
          <a:prstGeom prst="rect">
            <a:avLst/>
          </a:prstGeom>
        </p:spPr>
        <p:txBody>
          <a:bodyPr/>
          <a:lstStyle/>
          <a:p>
            <a:fld id="{4FAB73BC-B049-4115-A692-8D63A059BFB8}" type="slidenum">
              <a:rPr lang="en-US" smtClean="0"/>
              <a:t>‹#›</a:t>
            </a:fld>
            <a:endParaRPr lang="en-US" dirty="0"/>
          </a:p>
        </p:txBody>
      </p:sp>
      <p:cxnSp>
        <p:nvCxnSpPr>
          <p:cNvPr id="9" name="Straight Connector 8"/>
          <p:cNvCxnSpPr/>
          <p:nvPr/>
        </p:nvCxnSpPr>
        <p:spPr>
          <a:xfrm>
            <a:off x="822961" y="3701143"/>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57775"/>
            <a:ext cx="9144000" cy="657225"/>
          </a:xfrm>
          <a:prstGeom prst="rect">
            <a:avLst/>
          </a:prstGeom>
        </p:spPr>
      </p:pic>
    </p:spTree>
    <p:extLst>
      <p:ext uri="{BB962C8B-B14F-4D97-AF65-F5344CB8AC3E}">
        <p14:creationId xmlns:p14="http://schemas.microsoft.com/office/powerpoint/2010/main" val="21989065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884146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45649"/>
            <a:ext cx="1971675" cy="465600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45648"/>
            <a:ext cx="5800725" cy="465601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57775"/>
            <a:ext cx="9144000" cy="657225"/>
          </a:xfrm>
          <a:prstGeom prst="rect">
            <a:avLst/>
          </a:prstGeom>
        </p:spPr>
      </p:pic>
    </p:spTree>
    <p:extLst>
      <p:ext uri="{BB962C8B-B14F-4D97-AF65-F5344CB8AC3E}">
        <p14:creationId xmlns:p14="http://schemas.microsoft.com/office/powerpoint/2010/main" val="39275326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146" y="1292680"/>
            <a:ext cx="8643380" cy="3728358"/>
          </a:xfrm>
        </p:spPr>
        <p:txBody>
          <a:bodyPr/>
          <a:lstStyle>
            <a:lvl1pPr>
              <a:defRPr sz="1800"/>
            </a:lvl1pPr>
            <a:lvl2pPr>
              <a:defRPr sz="15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2"/>
          <p:cNvSpPr>
            <a:spLocks noGrp="1"/>
          </p:cNvSpPr>
          <p:nvPr>
            <p:ph type="title"/>
          </p:nvPr>
        </p:nvSpPr>
        <p:spPr>
          <a:xfrm>
            <a:off x="300790" y="108858"/>
            <a:ext cx="8662736" cy="94117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1279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69653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632460"/>
            <a:ext cx="7543800" cy="297180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3710940"/>
            <a:ext cx="7543800" cy="9525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cxnSp>
        <p:nvCxnSpPr>
          <p:cNvPr id="9" name="Straight Connector 8"/>
          <p:cNvCxnSpPr/>
          <p:nvPr/>
        </p:nvCxnSpPr>
        <p:spPr>
          <a:xfrm>
            <a:off x="905744" y="36195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57775"/>
            <a:ext cx="9144000" cy="657225"/>
          </a:xfrm>
          <a:prstGeom prst="rect">
            <a:avLst/>
          </a:prstGeom>
        </p:spPr>
      </p:pic>
    </p:spTree>
    <p:extLst>
      <p:ext uri="{BB962C8B-B14F-4D97-AF65-F5344CB8AC3E}">
        <p14:creationId xmlns:p14="http://schemas.microsoft.com/office/powerpoint/2010/main" val="25547888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38836"/>
            <a:ext cx="7543800" cy="1208964"/>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538112"/>
            <a:ext cx="3703320" cy="3352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3440" y="1538113"/>
            <a:ext cx="370332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25862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38836"/>
            <a:ext cx="7543800" cy="120896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538377"/>
            <a:ext cx="3703320" cy="613568"/>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2151945"/>
            <a:ext cx="3703320" cy="28151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538377"/>
            <a:ext cx="3703320" cy="613568"/>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2151945"/>
            <a:ext cx="3703320" cy="28151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11918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6502" y="151750"/>
            <a:ext cx="7543800" cy="1208964"/>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7401305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57775"/>
            <a:ext cx="9144000" cy="657225"/>
          </a:xfrm>
          <a:prstGeom prst="rect">
            <a:avLst/>
          </a:prstGeom>
        </p:spPr>
      </p:pic>
    </p:spTree>
    <p:extLst>
      <p:ext uri="{BB962C8B-B14F-4D97-AF65-F5344CB8AC3E}">
        <p14:creationId xmlns:p14="http://schemas.microsoft.com/office/powerpoint/2010/main" val="39199092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14" y="0"/>
            <a:ext cx="770008" cy="5715000"/>
          </a:xfrm>
          <a:prstGeom prst="rect">
            <a:avLst/>
          </a:prstGeom>
          <a:gradFill flip="none" rotWithShape="1">
            <a:gsLst>
              <a:gs pos="0">
                <a:srgbClr val="E5C6C3"/>
              </a:gs>
              <a:gs pos="66000">
                <a:schemeClr val="bg1"/>
              </a:gs>
              <a:gs pos="100000">
                <a:srgbClr val="FFD67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1179095" y="409074"/>
            <a:ext cx="7555831" cy="47566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31" y="232450"/>
            <a:ext cx="585373" cy="577603"/>
          </a:xfrm>
          <a:prstGeom prst="rect">
            <a:avLst/>
          </a:prstGeom>
        </p:spPr>
      </p:pic>
    </p:spTree>
    <p:extLst>
      <p:ext uri="{BB962C8B-B14F-4D97-AF65-F5344CB8AC3E}">
        <p14:creationId xmlns:p14="http://schemas.microsoft.com/office/powerpoint/2010/main" val="33026453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2" y="0"/>
            <a:ext cx="9143989" cy="409589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219" y="5068858"/>
            <a:ext cx="637049" cy="62859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057775"/>
            <a:ext cx="9144000" cy="657225"/>
          </a:xfrm>
          <a:prstGeom prst="rect">
            <a:avLst/>
          </a:prstGeom>
        </p:spPr>
      </p:pic>
    </p:spTree>
    <p:extLst>
      <p:ext uri="{BB962C8B-B14F-4D97-AF65-F5344CB8AC3E}">
        <p14:creationId xmlns:p14="http://schemas.microsoft.com/office/powerpoint/2010/main" val="22865284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38836"/>
            <a:ext cx="7543800" cy="120896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538112"/>
            <a:ext cx="7543800" cy="335280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5057775"/>
            <a:ext cx="9144000" cy="657225"/>
          </a:xfrm>
          <a:prstGeom prst="rect">
            <a:avLst/>
          </a:prstGeom>
        </p:spPr>
      </p:pic>
    </p:spTree>
    <p:extLst>
      <p:ext uri="{BB962C8B-B14F-4D97-AF65-F5344CB8AC3E}">
        <p14:creationId xmlns:p14="http://schemas.microsoft.com/office/powerpoint/2010/main" val="266342068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694" r:id="rId12"/>
  </p:sldLayoutIdLst>
  <p:timing>
    <p:tnLst>
      <p:par>
        <p:cTn id="1" dur="indefinite" restart="never" nodeType="tmRoot"/>
      </p:par>
    </p:tnLst>
  </p:timing>
  <p:hf sldNum="0" hd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4945" y="1282486"/>
            <a:ext cx="8114110" cy="2274572"/>
          </a:xfrm>
        </p:spPr>
        <p:txBody>
          <a:bodyPr>
            <a:normAutofit/>
          </a:bodyPr>
          <a:lstStyle/>
          <a:p>
            <a:pPr>
              <a:defRPr/>
            </a:pPr>
            <a:r>
              <a:rPr lang="it-IT" sz="4000" dirty="0">
                <a:latin typeface="+mn-lt"/>
              </a:rPr>
              <a:t>Fisica quantistica a scuola tra innovazione curricolare, vincoli scolastici e obiettivi di </a:t>
            </a:r>
            <a:br>
              <a:rPr lang="it-IT" sz="4000" dirty="0">
                <a:latin typeface="+mn-lt"/>
              </a:rPr>
            </a:br>
            <a:r>
              <a:rPr lang="it-IT" sz="4000" dirty="0" smtClean="0">
                <a:latin typeface="+mn-lt"/>
              </a:rPr>
              <a:t>ricerca</a:t>
            </a:r>
            <a:r>
              <a:rPr lang="it-IT" sz="4000" dirty="0">
                <a:latin typeface="+mn-lt"/>
              </a:rPr>
              <a:t>:  l’esperienza di Pavia</a:t>
            </a:r>
            <a:endParaRPr lang="en-US" sz="4000" dirty="0">
              <a:latin typeface="+mn-lt"/>
            </a:endParaRPr>
          </a:p>
        </p:txBody>
      </p:sp>
      <p:sp>
        <p:nvSpPr>
          <p:cNvPr id="3" name="Subtitle 2"/>
          <p:cNvSpPr>
            <a:spLocks noGrp="1"/>
          </p:cNvSpPr>
          <p:nvPr>
            <p:ph type="subTitle" idx="1"/>
          </p:nvPr>
        </p:nvSpPr>
        <p:spPr>
          <a:xfrm>
            <a:off x="514945" y="4015740"/>
            <a:ext cx="8114110" cy="857250"/>
          </a:xfrm>
        </p:spPr>
        <p:txBody>
          <a:bodyPr rtlCol="0"/>
          <a:lstStyle/>
          <a:p>
            <a:pPr eaLnBrk="1" fontAlgn="auto" hangingPunct="1">
              <a:defRPr/>
            </a:pPr>
            <a:r>
              <a:rPr lang="en-US" cap="none" dirty="0" smtClean="0">
                <a:solidFill>
                  <a:srgbClr val="120012"/>
                </a:solidFill>
              </a:rPr>
              <a:t>M. </a:t>
            </a:r>
            <a:r>
              <a:rPr lang="en-US" cap="none" dirty="0" err="1" smtClean="0">
                <a:solidFill>
                  <a:srgbClr val="120012"/>
                </a:solidFill>
              </a:rPr>
              <a:t>Malgieri</a:t>
            </a:r>
            <a:r>
              <a:rPr lang="en-US" cap="none" dirty="0" smtClean="0">
                <a:solidFill>
                  <a:srgbClr val="120012"/>
                </a:solidFill>
              </a:rPr>
              <a:t>, P. </a:t>
            </a:r>
            <a:r>
              <a:rPr lang="en-US" cap="none" dirty="0" err="1" smtClean="0">
                <a:solidFill>
                  <a:srgbClr val="120012"/>
                </a:solidFill>
              </a:rPr>
              <a:t>Onorato</a:t>
            </a:r>
            <a:r>
              <a:rPr lang="en-US" cap="none" dirty="0" smtClean="0">
                <a:solidFill>
                  <a:srgbClr val="120012"/>
                </a:solidFill>
              </a:rPr>
              <a:t>, A. De </a:t>
            </a:r>
            <a:r>
              <a:rPr lang="en-US" cap="none" dirty="0" err="1" smtClean="0">
                <a:solidFill>
                  <a:srgbClr val="120012"/>
                </a:solidFill>
              </a:rPr>
              <a:t>Ambrosis</a:t>
            </a:r>
            <a:endParaRPr lang="en-US" cap="none" dirty="0" smtClean="0">
              <a:solidFill>
                <a:srgbClr val="120012"/>
              </a:solidFill>
            </a:endParaRPr>
          </a:p>
          <a:p>
            <a:pPr eaLnBrk="1" fontAlgn="auto" hangingPunct="1">
              <a:defRPr/>
            </a:pPr>
            <a:r>
              <a:rPr lang="en-US" cap="none" dirty="0" err="1" smtClean="0">
                <a:solidFill>
                  <a:srgbClr val="120012"/>
                </a:solidFill>
              </a:rPr>
              <a:t>Dipartimento</a:t>
            </a:r>
            <a:r>
              <a:rPr lang="en-US" cap="none" dirty="0" smtClean="0">
                <a:solidFill>
                  <a:srgbClr val="120012"/>
                </a:solidFill>
              </a:rPr>
              <a:t> di </a:t>
            </a:r>
            <a:r>
              <a:rPr lang="en-US" cap="none" dirty="0" err="1" smtClean="0">
                <a:solidFill>
                  <a:srgbClr val="120012"/>
                </a:solidFill>
              </a:rPr>
              <a:t>Fisica</a:t>
            </a:r>
            <a:r>
              <a:rPr lang="en-US" cap="none" dirty="0" smtClean="0">
                <a:solidFill>
                  <a:srgbClr val="120012"/>
                </a:solidFill>
              </a:rPr>
              <a:t>, </a:t>
            </a:r>
            <a:r>
              <a:rPr lang="en-US" cap="none" dirty="0" err="1" smtClean="0">
                <a:solidFill>
                  <a:srgbClr val="120012"/>
                </a:solidFill>
              </a:rPr>
              <a:t>Università</a:t>
            </a:r>
            <a:r>
              <a:rPr lang="en-US" cap="none" dirty="0" smtClean="0">
                <a:solidFill>
                  <a:srgbClr val="120012"/>
                </a:solidFill>
              </a:rPr>
              <a:t> di  Pavia  </a:t>
            </a:r>
            <a:endParaRPr lang="en-US" cap="none" dirty="0">
              <a:solidFill>
                <a:srgbClr val="120012"/>
              </a:solidFill>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67329"/>
          </a:xfrm>
          <a:prstGeom prst="rect">
            <a:avLst/>
          </a:prstGeom>
        </p:spPr>
      </p:pic>
    </p:spTree>
  </p:cSld>
  <p:clrMapOvr>
    <a:masterClrMapping/>
  </p:clrMapOvr>
  <p:transition spd="med" advTm="3707">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6812" y="337516"/>
            <a:ext cx="6190375" cy="563742"/>
          </a:xfrm>
        </p:spPr>
        <p:txBody>
          <a:bodyPr>
            <a:normAutofit fontScale="90000"/>
          </a:bodyPr>
          <a:lstStyle/>
          <a:p>
            <a:pPr algn="ctr" eaLnBrk="1" fontAlgn="auto" hangingPunct="1">
              <a:spcAft>
                <a:spcPts val="0"/>
              </a:spcAft>
              <a:defRPr/>
            </a:pPr>
            <a:r>
              <a:rPr lang="en-US" sz="2800" dirty="0" smtClean="0"/>
              <a:t>Video </a:t>
            </a:r>
            <a:r>
              <a:rPr lang="en-US" sz="2800" dirty="0" err="1" smtClean="0"/>
              <a:t>dell’esperimento</a:t>
            </a:r>
            <a:r>
              <a:rPr lang="en-US" sz="2800" dirty="0" smtClean="0"/>
              <a:t> di Young con un </a:t>
            </a:r>
            <a:r>
              <a:rPr lang="en-US" sz="2800" dirty="0" err="1" smtClean="0"/>
              <a:t>oggetto</a:t>
            </a:r>
            <a:r>
              <a:rPr lang="en-US" sz="2800" dirty="0" smtClean="0"/>
              <a:t> </a:t>
            </a:r>
            <a:r>
              <a:rPr lang="en-US" sz="2800" dirty="0" err="1" smtClean="0"/>
              <a:t>quantistico</a:t>
            </a:r>
            <a:r>
              <a:rPr lang="en-US" sz="2800" dirty="0" smtClean="0"/>
              <a:t> </a:t>
            </a:r>
            <a:r>
              <a:rPr lang="en-US" sz="2800" dirty="0" err="1" smtClean="0"/>
              <a:t>alla</a:t>
            </a:r>
            <a:r>
              <a:rPr lang="en-US" sz="2800" dirty="0" smtClean="0"/>
              <a:t> </a:t>
            </a:r>
            <a:r>
              <a:rPr lang="en-US" sz="2800" dirty="0" err="1" smtClean="0"/>
              <a:t>volta</a:t>
            </a:r>
            <a:endParaRPr lang="en-US" sz="2800" dirty="0">
              <a:solidFill>
                <a:schemeClr val="tx1">
                  <a:lumMod val="75000"/>
                  <a:lumOff val="25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4154"/>
            <a:ext cx="2605406" cy="1923098"/>
          </a:xfrm>
          <a:prstGeom prst="rect">
            <a:avLst/>
          </a:prstGeom>
        </p:spPr>
      </p:pic>
      <p:sp>
        <p:nvSpPr>
          <p:cNvPr id="6" name="Title 3"/>
          <p:cNvSpPr txBox="1">
            <a:spLocks/>
          </p:cNvSpPr>
          <p:nvPr/>
        </p:nvSpPr>
        <p:spPr>
          <a:xfrm>
            <a:off x="694487" y="951540"/>
            <a:ext cx="3080085" cy="466031"/>
          </a:xfrm>
          <a:prstGeom prst="rect">
            <a:avLst/>
          </a:prstGeom>
        </p:spPr>
        <p:txBody>
          <a:bodyPr vert="horz" lIns="91440" tIns="45720" rIns="91440" bIns="45720" rtlCol="0" anchor="b">
            <a:normAutofit/>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fontAlgn="auto">
              <a:spcAft>
                <a:spcPts val="0"/>
              </a:spcAft>
              <a:defRPr/>
            </a:pPr>
            <a:r>
              <a:rPr lang="en-US" sz="2000" dirty="0" err="1" smtClean="0"/>
              <a:t>Fotoni</a:t>
            </a:r>
            <a:r>
              <a:rPr lang="en-US" sz="2000" dirty="0" smtClean="0"/>
              <a:t> </a:t>
            </a:r>
            <a:r>
              <a:rPr lang="en-US" sz="2000" dirty="0"/>
              <a:t>[</a:t>
            </a:r>
            <a:r>
              <a:rPr lang="en-US" sz="2000" dirty="0" err="1" smtClean="0"/>
              <a:t>Grangier</a:t>
            </a:r>
            <a:r>
              <a:rPr lang="en-US" sz="2000" dirty="0" smtClean="0"/>
              <a:t> </a:t>
            </a:r>
            <a:r>
              <a:rPr lang="en-US" sz="2000" dirty="0" smtClean="0"/>
              <a:t>et al., </a:t>
            </a:r>
            <a:r>
              <a:rPr lang="en-US" sz="2000" dirty="0" smtClean="0"/>
              <a:t>2005]</a:t>
            </a:r>
            <a:endParaRPr lang="en-US" sz="2000" dirty="0"/>
          </a:p>
        </p:txBody>
      </p:sp>
      <p:sp>
        <p:nvSpPr>
          <p:cNvPr id="7" name="Title 3"/>
          <p:cNvSpPr txBox="1">
            <a:spLocks/>
          </p:cNvSpPr>
          <p:nvPr/>
        </p:nvSpPr>
        <p:spPr>
          <a:xfrm>
            <a:off x="5429079" y="926112"/>
            <a:ext cx="2482633" cy="466031"/>
          </a:xfrm>
          <a:prstGeom prst="rect">
            <a:avLst/>
          </a:prstGeom>
        </p:spPr>
        <p:txBody>
          <a:bodyPr vert="horz" lIns="91440" tIns="45720" rIns="91440" bIns="45720" rtlCol="0" anchor="b">
            <a:normAutofit fontScale="85000" lnSpcReduction="20000"/>
          </a:bodyPr>
          <a:lstStyle>
            <a:lvl1pPr marL="0"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fontAlgn="auto">
              <a:spcAft>
                <a:spcPts val="0"/>
              </a:spcAft>
              <a:defRPr/>
            </a:pPr>
            <a:r>
              <a:rPr lang="en-US" sz="2000" dirty="0" err="1" smtClean="0"/>
              <a:t>Elettroni</a:t>
            </a:r>
            <a:r>
              <a:rPr lang="en-US" sz="2000" dirty="0" smtClean="0"/>
              <a:t> </a:t>
            </a:r>
            <a:r>
              <a:rPr lang="en-US" sz="2000" dirty="0"/>
              <a:t>[</a:t>
            </a:r>
            <a:r>
              <a:rPr lang="en-US" sz="2000" dirty="0" err="1" smtClean="0"/>
              <a:t>Tonomura</a:t>
            </a:r>
            <a:r>
              <a:rPr lang="en-US" sz="2000" dirty="0" smtClean="0"/>
              <a:t> </a:t>
            </a:r>
            <a:r>
              <a:rPr lang="en-US" sz="2000" dirty="0" smtClean="0"/>
              <a:t>et al., Hitachi corp. </a:t>
            </a:r>
            <a:r>
              <a:rPr lang="en-US" sz="2000" dirty="0" smtClean="0"/>
              <a:t>1989]</a:t>
            </a:r>
            <a:endParaRPr lang="en-US" sz="2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8" y="1457177"/>
            <a:ext cx="4528332" cy="159669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837" y="1457177"/>
            <a:ext cx="4343400" cy="2076450"/>
          </a:xfrm>
          <a:prstGeom prst="rect">
            <a:avLst/>
          </a:prstGeom>
        </p:spPr>
      </p:pic>
      <p:sp>
        <p:nvSpPr>
          <p:cNvPr id="11" name="TextBox 10"/>
          <p:cNvSpPr txBox="1"/>
          <p:nvPr/>
        </p:nvSpPr>
        <p:spPr>
          <a:xfrm>
            <a:off x="2972499" y="3764913"/>
            <a:ext cx="5702269" cy="1077218"/>
          </a:xfrm>
          <a:prstGeom prst="rect">
            <a:avLst/>
          </a:prstGeom>
          <a:noFill/>
          <a:ln w="25400">
            <a:solidFill>
              <a:srgbClr val="E5C6C3"/>
            </a:solidFill>
          </a:ln>
        </p:spPr>
        <p:txBody>
          <a:bodyPr wrap="square" rtlCol="0">
            <a:spAutoFit/>
          </a:bodyPr>
          <a:lstStyle/>
          <a:p>
            <a:pPr algn="just">
              <a:buClr>
                <a:srgbClr val="E0C2B6"/>
              </a:buClr>
            </a:pPr>
            <a:r>
              <a:rPr lang="en-US" sz="1600" dirty="0" err="1" smtClean="0"/>
              <a:t>Viene</a:t>
            </a:r>
            <a:r>
              <a:rPr lang="en-US" sz="1600" dirty="0" smtClean="0"/>
              <a:t> </a:t>
            </a:r>
            <a:r>
              <a:rPr lang="en-US" sz="1600" dirty="0" err="1" smtClean="0"/>
              <a:t>mostrato</a:t>
            </a:r>
            <a:r>
              <a:rPr lang="en-US" sz="1600" dirty="0" smtClean="0"/>
              <a:t> un </a:t>
            </a:r>
            <a:r>
              <a:rPr lang="en-US" sz="1600" dirty="0" smtClean="0"/>
              <a:t>video molto </a:t>
            </a:r>
            <a:r>
              <a:rPr lang="en-US" sz="1600" dirty="0" err="1" smtClean="0"/>
              <a:t>simili</a:t>
            </a:r>
            <a:r>
              <a:rPr lang="en-US" sz="1600" dirty="0" smtClean="0"/>
              <a:t> </a:t>
            </a:r>
            <a:r>
              <a:rPr lang="en-US" sz="1600" dirty="0" err="1" smtClean="0"/>
              <a:t>dell’esperimento</a:t>
            </a:r>
            <a:r>
              <a:rPr lang="en-US" sz="1600" dirty="0" smtClean="0"/>
              <a:t> </a:t>
            </a:r>
            <a:r>
              <a:rPr lang="en-US" sz="1600" dirty="0" err="1" smtClean="0"/>
              <a:t>della</a:t>
            </a:r>
            <a:r>
              <a:rPr lang="en-US" sz="1600" dirty="0" smtClean="0"/>
              <a:t> </a:t>
            </a:r>
            <a:r>
              <a:rPr lang="en-US" sz="1600" dirty="0" err="1" smtClean="0"/>
              <a:t>doppia</a:t>
            </a:r>
            <a:r>
              <a:rPr lang="en-US" sz="1600" dirty="0" smtClean="0"/>
              <a:t> </a:t>
            </a:r>
            <a:r>
              <a:rPr lang="en-US" sz="1600" dirty="0" err="1" smtClean="0"/>
              <a:t>fenditura</a:t>
            </a:r>
            <a:r>
              <a:rPr lang="en-US" sz="1600" dirty="0" smtClean="0"/>
              <a:t> con un </a:t>
            </a:r>
            <a:r>
              <a:rPr lang="en-US" sz="1600" dirty="0" err="1" smtClean="0"/>
              <a:t>fotone</a:t>
            </a:r>
            <a:r>
              <a:rPr lang="en-US" sz="1600" dirty="0" smtClean="0"/>
              <a:t> </a:t>
            </a:r>
            <a:r>
              <a:rPr lang="en-US" sz="1600" dirty="0" err="1" smtClean="0"/>
              <a:t>ed</a:t>
            </a:r>
            <a:r>
              <a:rPr lang="en-US" sz="1600" dirty="0" smtClean="0"/>
              <a:t> un </a:t>
            </a:r>
            <a:r>
              <a:rPr lang="en-US" sz="1600" dirty="0" err="1" smtClean="0"/>
              <a:t>elettrone</a:t>
            </a:r>
            <a:r>
              <a:rPr lang="en-US" sz="1600" dirty="0" smtClean="0"/>
              <a:t> </a:t>
            </a:r>
            <a:r>
              <a:rPr lang="en-US" sz="1600" dirty="0" err="1" smtClean="0"/>
              <a:t>alla</a:t>
            </a:r>
            <a:r>
              <a:rPr lang="en-US" sz="1600" dirty="0" smtClean="0"/>
              <a:t> </a:t>
            </a:r>
            <a:r>
              <a:rPr lang="en-US" sz="1600" dirty="0" err="1" smtClean="0"/>
              <a:t>volta</a:t>
            </a:r>
            <a:r>
              <a:rPr lang="en-US" sz="1600" dirty="0" smtClean="0"/>
              <a:t>, per </a:t>
            </a:r>
            <a:r>
              <a:rPr lang="en-US" sz="1600" dirty="0" err="1" smtClean="0"/>
              <a:t>rinforzare</a:t>
            </a:r>
            <a:r>
              <a:rPr lang="en-US" sz="1600" dirty="0" smtClean="0"/>
              <a:t> </a:t>
            </a:r>
            <a:r>
              <a:rPr lang="en-US" sz="1600" dirty="0" err="1" smtClean="0"/>
              <a:t>l’idea</a:t>
            </a:r>
            <a:r>
              <a:rPr lang="en-US" sz="1600" dirty="0" smtClean="0"/>
              <a:t> </a:t>
            </a:r>
            <a:r>
              <a:rPr lang="en-US" sz="1600" dirty="0" err="1" smtClean="0"/>
              <a:t>che</a:t>
            </a:r>
            <a:r>
              <a:rPr lang="en-US" sz="1600" dirty="0" smtClean="0"/>
              <a:t> </a:t>
            </a:r>
            <a:r>
              <a:rPr lang="en-US" sz="1600" dirty="0" err="1" smtClean="0"/>
              <a:t>tutti</a:t>
            </a:r>
            <a:r>
              <a:rPr lang="en-US" sz="1600" dirty="0" smtClean="0"/>
              <a:t> </a:t>
            </a:r>
            <a:r>
              <a:rPr lang="en-US" sz="1600" dirty="0" err="1" smtClean="0"/>
              <a:t>gli</a:t>
            </a:r>
            <a:r>
              <a:rPr lang="en-US" sz="1600" dirty="0" smtClean="0"/>
              <a:t> </a:t>
            </a:r>
            <a:r>
              <a:rPr lang="en-US" sz="1600" dirty="0" err="1" smtClean="0"/>
              <a:t>oggetti</a:t>
            </a:r>
            <a:r>
              <a:rPr lang="en-US" sz="1600" dirty="0" smtClean="0"/>
              <a:t> </a:t>
            </a:r>
            <a:r>
              <a:rPr lang="en-US" sz="1600" dirty="0" err="1" smtClean="0"/>
              <a:t>quantistici</a:t>
            </a:r>
            <a:r>
              <a:rPr lang="en-US" sz="1600" dirty="0" smtClean="0"/>
              <a:t> </a:t>
            </a:r>
            <a:r>
              <a:rPr lang="en-US" sz="1600" dirty="0" err="1" smtClean="0"/>
              <a:t>si</a:t>
            </a:r>
            <a:r>
              <a:rPr lang="en-US" sz="1600" dirty="0" smtClean="0"/>
              <a:t> </a:t>
            </a:r>
            <a:r>
              <a:rPr lang="en-US" sz="1600" dirty="0" err="1" smtClean="0"/>
              <a:t>comportano</a:t>
            </a:r>
            <a:r>
              <a:rPr lang="en-US" sz="1600" dirty="0" smtClean="0"/>
              <a:t> </a:t>
            </a:r>
            <a:r>
              <a:rPr lang="en-US" sz="1600" dirty="0" err="1" smtClean="0"/>
              <a:t>allo</a:t>
            </a:r>
            <a:r>
              <a:rPr lang="en-US" sz="1600" dirty="0" smtClean="0"/>
              <a:t> </a:t>
            </a:r>
            <a:r>
              <a:rPr lang="en-US" sz="1600" dirty="0" err="1" smtClean="0"/>
              <a:t>stesso</a:t>
            </a:r>
            <a:r>
              <a:rPr lang="en-US" sz="1600" dirty="0" smtClean="0"/>
              <a:t> </a:t>
            </a:r>
            <a:r>
              <a:rPr lang="en-US" sz="1600" dirty="0" err="1" smtClean="0"/>
              <a:t>modo</a:t>
            </a:r>
            <a:r>
              <a:rPr lang="en-US" sz="1600" dirty="0" smtClean="0"/>
              <a:t>.</a:t>
            </a:r>
            <a:endParaRPr lang="en-US" sz="1600" dirty="0"/>
          </a:p>
        </p:txBody>
      </p:sp>
    </p:spTree>
    <p:extLst>
      <p:ext uri="{BB962C8B-B14F-4D97-AF65-F5344CB8AC3E}">
        <p14:creationId xmlns:p14="http://schemas.microsoft.com/office/powerpoint/2010/main" val="808495427"/>
      </p:ext>
    </p:extLst>
  </p:cSld>
  <p:clrMapOvr>
    <a:masterClrMapping/>
  </p:clrMapOvr>
  <mc:AlternateContent xmlns:mc="http://schemas.openxmlformats.org/markup-compatibility/2006" xmlns:p14="http://schemas.microsoft.com/office/powerpoint/2010/main">
    <mc:Choice Requires="p14">
      <p:transition spd="med" p14:dur="700" advTm="15634">
        <p:fade/>
      </p:transition>
    </mc:Choice>
    <mc:Fallback xmlns="">
      <p:transition spd="med" advTm="15634">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295" y="858163"/>
            <a:ext cx="6931705" cy="3782941"/>
          </a:xfrm>
          <a:prstGeom prst="rect">
            <a:avLst/>
          </a:prstGeom>
        </p:spPr>
      </p:pic>
      <p:sp>
        <p:nvSpPr>
          <p:cNvPr id="4" name="Title 3"/>
          <p:cNvSpPr>
            <a:spLocks noGrp="1"/>
          </p:cNvSpPr>
          <p:nvPr>
            <p:ph type="title"/>
          </p:nvPr>
        </p:nvSpPr>
        <p:spPr>
          <a:xfrm>
            <a:off x="241101" y="0"/>
            <a:ext cx="8661797" cy="563742"/>
          </a:xfrm>
        </p:spPr>
        <p:txBody>
          <a:bodyPr>
            <a:normAutofit/>
          </a:bodyPr>
          <a:lstStyle/>
          <a:p>
            <a:pPr algn="ctr" eaLnBrk="1" fontAlgn="auto" hangingPunct="1">
              <a:spcAft>
                <a:spcPts val="0"/>
              </a:spcAft>
              <a:defRPr/>
            </a:pPr>
            <a:r>
              <a:rPr lang="en-US" sz="2800" dirty="0" err="1" smtClean="0"/>
              <a:t>L’esperimento</a:t>
            </a:r>
            <a:r>
              <a:rPr lang="en-US" sz="2800" dirty="0" smtClean="0"/>
              <a:t> di </a:t>
            </a:r>
            <a:r>
              <a:rPr lang="en-US" sz="2800" dirty="0" err="1" smtClean="0"/>
              <a:t>Grangier</a:t>
            </a:r>
            <a:r>
              <a:rPr lang="en-US" sz="2800" dirty="0" smtClean="0"/>
              <a:t> </a:t>
            </a:r>
            <a:r>
              <a:rPr lang="en-US" sz="2800" dirty="0" err="1" smtClean="0"/>
              <a:t>sull’indivisibilità</a:t>
            </a:r>
            <a:r>
              <a:rPr lang="en-US" sz="2800" dirty="0" smtClean="0"/>
              <a:t> del </a:t>
            </a:r>
            <a:r>
              <a:rPr lang="en-US" sz="2800" dirty="0" err="1" smtClean="0"/>
              <a:t>fotone</a:t>
            </a:r>
            <a:endParaRPr lang="en-US" sz="2800" dirty="0">
              <a:solidFill>
                <a:schemeClr val="tx1">
                  <a:lumMod val="75000"/>
                  <a:lumOff val="2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22612"/>
            <a:ext cx="2606400" cy="1911904"/>
          </a:xfrm>
          <a:prstGeom prst="rect">
            <a:avLst/>
          </a:prstGeom>
        </p:spPr>
      </p:pic>
      <p:sp>
        <p:nvSpPr>
          <p:cNvPr id="7" name="TextBox 6"/>
          <p:cNvSpPr txBox="1"/>
          <p:nvPr/>
        </p:nvSpPr>
        <p:spPr>
          <a:xfrm>
            <a:off x="144379" y="856558"/>
            <a:ext cx="2261937" cy="2554545"/>
          </a:xfrm>
          <a:prstGeom prst="rect">
            <a:avLst/>
          </a:prstGeom>
          <a:noFill/>
          <a:ln w="25400">
            <a:solidFill>
              <a:srgbClr val="E5C6C3"/>
            </a:solidFill>
          </a:ln>
        </p:spPr>
        <p:txBody>
          <a:bodyPr wrap="square" rtlCol="0">
            <a:spAutoFit/>
          </a:bodyPr>
          <a:lstStyle/>
          <a:p>
            <a:pPr algn="just">
              <a:buClr>
                <a:srgbClr val="E0C2B6"/>
              </a:buClr>
            </a:pPr>
            <a:r>
              <a:rPr lang="en-US" sz="1600" dirty="0" smtClean="0"/>
              <a:t>Non </a:t>
            </a:r>
            <a:r>
              <a:rPr lang="en-US" sz="1600" dirty="0" err="1" smtClean="0"/>
              <a:t>coincidenza</a:t>
            </a:r>
            <a:r>
              <a:rPr lang="en-US" sz="1600" dirty="0" smtClean="0"/>
              <a:t> </a:t>
            </a:r>
            <a:r>
              <a:rPr lang="en-US" sz="1600" dirty="0" err="1" smtClean="0"/>
              <a:t>dei</a:t>
            </a:r>
            <a:r>
              <a:rPr lang="en-US" sz="1600" dirty="0" smtClean="0"/>
              <a:t> click </a:t>
            </a:r>
            <a:r>
              <a:rPr lang="en-US" sz="1600" dirty="0" err="1" smtClean="0"/>
              <a:t>dei</a:t>
            </a:r>
            <a:r>
              <a:rPr lang="en-US" sz="1600" dirty="0" smtClean="0"/>
              <a:t> </a:t>
            </a:r>
            <a:r>
              <a:rPr lang="en-US" sz="1600" dirty="0" err="1" smtClean="0"/>
              <a:t>rivelatori</a:t>
            </a:r>
            <a:r>
              <a:rPr lang="en-US" sz="1600" dirty="0" smtClean="0"/>
              <a:t> </a:t>
            </a:r>
            <a:r>
              <a:rPr lang="en-US" sz="1600" dirty="0" err="1" smtClean="0"/>
              <a:t>posti</a:t>
            </a:r>
            <a:r>
              <a:rPr lang="en-US" sz="1600" dirty="0" smtClean="0"/>
              <a:t> </a:t>
            </a:r>
            <a:r>
              <a:rPr lang="en-US" sz="1600" dirty="0" err="1" smtClean="0"/>
              <a:t>alle</a:t>
            </a:r>
            <a:r>
              <a:rPr lang="en-US" sz="1600" dirty="0" smtClean="0"/>
              <a:t> due </a:t>
            </a:r>
            <a:r>
              <a:rPr lang="en-US" sz="1600" dirty="0" err="1" smtClean="0"/>
              <a:t>uscite</a:t>
            </a:r>
            <a:r>
              <a:rPr lang="en-US" sz="1600" dirty="0" smtClean="0"/>
              <a:t> di un beam splitter. L’ </a:t>
            </a:r>
            <a:r>
              <a:rPr lang="en-US" sz="1600" dirty="0" err="1" smtClean="0"/>
              <a:t>esperimento</a:t>
            </a:r>
            <a:r>
              <a:rPr lang="en-US" sz="1600" dirty="0" smtClean="0"/>
              <a:t> </a:t>
            </a:r>
            <a:r>
              <a:rPr lang="en-US" sz="1600" dirty="0" err="1" smtClean="0"/>
              <a:t>aiuta</a:t>
            </a:r>
            <a:r>
              <a:rPr lang="en-US" sz="1600" dirty="0" smtClean="0"/>
              <a:t> </a:t>
            </a:r>
            <a:r>
              <a:rPr lang="en-US" sz="1600" dirty="0" err="1" smtClean="0"/>
              <a:t>gli</a:t>
            </a:r>
            <a:r>
              <a:rPr lang="en-US" sz="1600" dirty="0" smtClean="0"/>
              <a:t> </a:t>
            </a:r>
            <a:r>
              <a:rPr lang="en-US" sz="1600" dirty="0" err="1" smtClean="0"/>
              <a:t>studenti</a:t>
            </a:r>
            <a:r>
              <a:rPr lang="en-US" sz="1600" dirty="0" smtClean="0"/>
              <a:t> a </a:t>
            </a:r>
            <a:r>
              <a:rPr lang="en-US" sz="1600" dirty="0" err="1" smtClean="0"/>
              <a:t>riconoscere</a:t>
            </a:r>
            <a:r>
              <a:rPr lang="en-US" sz="1600" dirty="0" smtClean="0"/>
              <a:t> </a:t>
            </a:r>
            <a:r>
              <a:rPr lang="en-US" sz="1600" dirty="0" err="1" smtClean="0"/>
              <a:t>che</a:t>
            </a:r>
            <a:r>
              <a:rPr lang="en-US" sz="1600" dirty="0" smtClean="0"/>
              <a:t> </a:t>
            </a:r>
            <a:r>
              <a:rPr lang="en-US" sz="1600" dirty="0" err="1" smtClean="0"/>
              <a:t>il</a:t>
            </a:r>
            <a:r>
              <a:rPr lang="en-US" sz="1600" dirty="0" smtClean="0"/>
              <a:t> </a:t>
            </a:r>
            <a:r>
              <a:rPr lang="en-US" sz="1600" dirty="0" err="1" smtClean="0"/>
              <a:t>fotone</a:t>
            </a:r>
            <a:r>
              <a:rPr lang="en-US" sz="1600" dirty="0" smtClean="0"/>
              <a:t> </a:t>
            </a:r>
            <a:r>
              <a:rPr lang="en-US" sz="1600" dirty="0" err="1" smtClean="0"/>
              <a:t>va</a:t>
            </a:r>
            <a:r>
              <a:rPr lang="en-US" sz="1600" dirty="0" smtClean="0"/>
              <a:t> </a:t>
            </a:r>
            <a:r>
              <a:rPr lang="en-US" sz="1600" dirty="0" err="1" smtClean="0"/>
              <a:t>considerato</a:t>
            </a:r>
            <a:r>
              <a:rPr lang="en-US" sz="1600" dirty="0" smtClean="0"/>
              <a:t> </a:t>
            </a:r>
            <a:r>
              <a:rPr lang="en-US" sz="1600" dirty="0" err="1" smtClean="0"/>
              <a:t>un’entità</a:t>
            </a:r>
            <a:r>
              <a:rPr lang="en-US" sz="1600" dirty="0" smtClean="0"/>
              <a:t> </a:t>
            </a:r>
            <a:r>
              <a:rPr lang="en-US" sz="1600" dirty="0" err="1" smtClean="0"/>
              <a:t>indivisibile</a:t>
            </a:r>
            <a:r>
              <a:rPr lang="en-US" sz="1600" dirty="0" smtClean="0"/>
              <a:t>, e non </a:t>
            </a:r>
            <a:r>
              <a:rPr lang="en-US" sz="1600" dirty="0" err="1" smtClean="0"/>
              <a:t>può</a:t>
            </a:r>
            <a:r>
              <a:rPr lang="en-US" sz="1600" dirty="0" smtClean="0"/>
              <a:t> </a:t>
            </a:r>
            <a:r>
              <a:rPr lang="en-US" sz="1600" dirty="0" err="1" smtClean="0"/>
              <a:t>dividersi</a:t>
            </a:r>
            <a:r>
              <a:rPr lang="en-US" sz="1600" dirty="0" smtClean="0"/>
              <a:t> in due </a:t>
            </a:r>
            <a:r>
              <a:rPr lang="en-US" sz="1600" dirty="0" err="1" smtClean="0"/>
              <a:t>alle</a:t>
            </a:r>
            <a:r>
              <a:rPr lang="en-US" sz="1600" dirty="0" smtClean="0"/>
              <a:t> </a:t>
            </a:r>
            <a:r>
              <a:rPr lang="en-US" sz="1600" dirty="0" err="1" smtClean="0"/>
              <a:t>fenditure</a:t>
            </a:r>
            <a:r>
              <a:rPr lang="en-US" sz="1600" dirty="0" smtClean="0"/>
              <a:t>.</a:t>
            </a:r>
            <a:r>
              <a:rPr lang="en-US" sz="1600" dirty="0" smtClean="0"/>
              <a:t> </a:t>
            </a:r>
            <a:endParaRPr lang="en-US" sz="1600" dirty="0" smtClean="0"/>
          </a:p>
        </p:txBody>
      </p:sp>
      <p:sp>
        <p:nvSpPr>
          <p:cNvPr id="3" name="Rectangle 2"/>
          <p:cNvSpPr/>
          <p:nvPr/>
        </p:nvSpPr>
        <p:spPr>
          <a:xfrm>
            <a:off x="2606400" y="4596971"/>
            <a:ext cx="6870110" cy="338554"/>
          </a:xfrm>
          <a:prstGeom prst="rect">
            <a:avLst/>
          </a:prstGeom>
        </p:spPr>
        <p:txBody>
          <a:bodyPr wrap="square">
            <a:spAutoFit/>
          </a:bodyPr>
          <a:lstStyle/>
          <a:p>
            <a:r>
              <a:rPr lang="en-US" sz="1600" dirty="0" smtClean="0"/>
              <a:t>Da</a:t>
            </a:r>
            <a:r>
              <a:rPr lang="en-US" sz="1600" dirty="0" smtClean="0"/>
              <a:t> </a:t>
            </a:r>
            <a:r>
              <a:rPr lang="en-US" sz="1600" dirty="0" smtClean="0"/>
              <a:t>“</a:t>
            </a:r>
            <a:r>
              <a:rPr lang="en-US" sz="1600" dirty="0" err="1" smtClean="0"/>
              <a:t>QuantumLab</a:t>
            </a:r>
            <a:r>
              <a:rPr lang="en-US" sz="1600" dirty="0" smtClean="0"/>
              <a:t>”, </a:t>
            </a:r>
            <a:r>
              <a:rPr lang="en-US" sz="1600" dirty="0"/>
              <a:t>F</a:t>
            </a:r>
            <a:r>
              <a:rPr lang="en-US" sz="1600" dirty="0" smtClean="0"/>
              <a:t>riedrich Alexander </a:t>
            </a:r>
            <a:r>
              <a:rPr lang="en-US" sz="1600" dirty="0" err="1" smtClean="0"/>
              <a:t>Universität</a:t>
            </a:r>
            <a:r>
              <a:rPr lang="en-US" sz="1600" dirty="0" smtClean="0"/>
              <a:t> Erlangen </a:t>
            </a:r>
            <a:r>
              <a:rPr lang="en-US" sz="1600" dirty="0" err="1" smtClean="0"/>
              <a:t>Nürnberg</a:t>
            </a:r>
            <a:endParaRPr lang="en-US" sz="1600" dirty="0"/>
          </a:p>
        </p:txBody>
      </p:sp>
    </p:spTree>
    <p:extLst>
      <p:ext uri="{BB962C8B-B14F-4D97-AF65-F5344CB8AC3E}">
        <p14:creationId xmlns:p14="http://schemas.microsoft.com/office/powerpoint/2010/main" val="334524754"/>
      </p:ext>
    </p:extLst>
  </p:cSld>
  <p:clrMapOvr>
    <a:masterClrMapping/>
  </p:clrMapOvr>
  <mc:AlternateContent xmlns:mc="http://schemas.openxmlformats.org/markup-compatibility/2006" xmlns:p14="http://schemas.microsoft.com/office/powerpoint/2010/main">
    <mc:Choice Requires="p14">
      <p:transition spd="med" p14:dur="700" advTm="15634">
        <p:fade/>
      </p:transition>
    </mc:Choice>
    <mc:Fallback xmlns="">
      <p:transition spd="med" advTm="15634">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042" y="743629"/>
            <a:ext cx="6364856" cy="2669597"/>
          </a:xfrm>
          <a:prstGeom prst="rect">
            <a:avLst/>
          </a:prstGeom>
        </p:spPr>
      </p:pic>
      <p:sp>
        <p:nvSpPr>
          <p:cNvPr id="4" name="Title 3"/>
          <p:cNvSpPr>
            <a:spLocks noGrp="1"/>
          </p:cNvSpPr>
          <p:nvPr>
            <p:ph type="title"/>
          </p:nvPr>
        </p:nvSpPr>
        <p:spPr>
          <a:xfrm>
            <a:off x="241101" y="0"/>
            <a:ext cx="8661797" cy="563742"/>
          </a:xfrm>
        </p:spPr>
        <p:txBody>
          <a:bodyPr>
            <a:normAutofit/>
          </a:bodyPr>
          <a:lstStyle/>
          <a:p>
            <a:pPr algn="ctr" eaLnBrk="1" fontAlgn="auto" hangingPunct="1">
              <a:spcAft>
                <a:spcPts val="0"/>
              </a:spcAft>
              <a:defRPr/>
            </a:pPr>
            <a:r>
              <a:rPr lang="en-US" sz="2800" dirty="0" err="1" smtClean="0"/>
              <a:t>L’interferometro</a:t>
            </a:r>
            <a:r>
              <a:rPr lang="en-US" sz="2800" dirty="0" smtClean="0"/>
              <a:t> </a:t>
            </a:r>
            <a:r>
              <a:rPr lang="en-US" sz="2800" dirty="0" smtClean="0"/>
              <a:t>Mach-</a:t>
            </a:r>
            <a:r>
              <a:rPr lang="en-US" sz="2800" dirty="0" err="1" smtClean="0"/>
              <a:t>Zehnder</a:t>
            </a:r>
            <a:endParaRPr lang="en-US" sz="2800" dirty="0">
              <a:solidFill>
                <a:schemeClr val="tx1">
                  <a:lumMod val="75000"/>
                  <a:lumOff val="2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2" y="3098548"/>
            <a:ext cx="2620708" cy="1922400"/>
          </a:xfrm>
          <a:prstGeom prst="rect">
            <a:avLst/>
          </a:prstGeom>
        </p:spPr>
      </p:pic>
      <p:sp>
        <p:nvSpPr>
          <p:cNvPr id="5" name="TextBox 4"/>
          <p:cNvSpPr txBox="1"/>
          <p:nvPr/>
        </p:nvSpPr>
        <p:spPr>
          <a:xfrm>
            <a:off x="144379" y="856558"/>
            <a:ext cx="2393663" cy="2062103"/>
          </a:xfrm>
          <a:prstGeom prst="rect">
            <a:avLst/>
          </a:prstGeom>
          <a:noFill/>
          <a:ln w="25400">
            <a:solidFill>
              <a:srgbClr val="E5C6C3"/>
            </a:solidFill>
          </a:ln>
        </p:spPr>
        <p:txBody>
          <a:bodyPr wrap="square" rtlCol="0">
            <a:spAutoFit/>
          </a:bodyPr>
          <a:lstStyle/>
          <a:p>
            <a:pPr algn="just">
              <a:buClr>
                <a:srgbClr val="E0C2B6"/>
              </a:buClr>
            </a:pPr>
            <a:r>
              <a:rPr lang="en-US" sz="1600" dirty="0" err="1" smtClean="0"/>
              <a:t>Simulazione</a:t>
            </a:r>
            <a:r>
              <a:rPr lang="en-US" sz="1600" dirty="0" smtClean="0"/>
              <a:t> </a:t>
            </a:r>
            <a:r>
              <a:rPr lang="en-US" sz="1600" dirty="0" err="1" smtClean="0"/>
              <a:t>dell’interferometro</a:t>
            </a:r>
            <a:r>
              <a:rPr lang="en-US" sz="1600" dirty="0" smtClean="0"/>
              <a:t> Mach-</a:t>
            </a:r>
            <a:r>
              <a:rPr lang="en-US" sz="1600" dirty="0" err="1" smtClean="0"/>
              <a:t>Zehnder</a:t>
            </a:r>
            <a:r>
              <a:rPr lang="en-US" sz="1600" dirty="0" smtClean="0"/>
              <a:t> con </a:t>
            </a:r>
            <a:r>
              <a:rPr lang="en-US" sz="1600" dirty="0" err="1" smtClean="0"/>
              <a:t>bracci</a:t>
            </a:r>
            <a:r>
              <a:rPr lang="en-US" sz="1600" dirty="0" smtClean="0"/>
              <a:t> </a:t>
            </a:r>
            <a:r>
              <a:rPr lang="en-US" sz="1600" dirty="0" err="1" smtClean="0"/>
              <a:t>rimuovibili</a:t>
            </a:r>
            <a:r>
              <a:rPr lang="en-US" sz="1600" dirty="0" smtClean="0"/>
              <a:t>. </a:t>
            </a:r>
            <a:r>
              <a:rPr lang="en-US" sz="1600" dirty="0" err="1" smtClean="0"/>
              <a:t>L’esperimento</a:t>
            </a:r>
            <a:r>
              <a:rPr lang="en-US" sz="1600" dirty="0" smtClean="0"/>
              <a:t> </a:t>
            </a:r>
            <a:r>
              <a:rPr lang="en-US" sz="1600" dirty="0" err="1" smtClean="0"/>
              <a:t>rinforza</a:t>
            </a:r>
            <a:r>
              <a:rPr lang="en-US" sz="1600" dirty="0" smtClean="0"/>
              <a:t> </a:t>
            </a:r>
            <a:r>
              <a:rPr lang="en-US" sz="1600" dirty="0" err="1" smtClean="0"/>
              <a:t>l’idea</a:t>
            </a:r>
            <a:r>
              <a:rPr lang="en-US" sz="1600" dirty="0" smtClean="0"/>
              <a:t> </a:t>
            </a:r>
            <a:r>
              <a:rPr lang="en-US" sz="1600" dirty="0" err="1" smtClean="0"/>
              <a:t>che</a:t>
            </a:r>
            <a:r>
              <a:rPr lang="en-US" sz="1600" dirty="0" smtClean="0"/>
              <a:t> non è </a:t>
            </a:r>
            <a:r>
              <a:rPr lang="en-US" sz="1600" dirty="0" err="1" smtClean="0"/>
              <a:t>possibile</a:t>
            </a:r>
            <a:r>
              <a:rPr lang="en-US" sz="1600" dirty="0" smtClean="0"/>
              <a:t> </a:t>
            </a:r>
            <a:r>
              <a:rPr lang="en-US" sz="1600" dirty="0" err="1" smtClean="0"/>
              <a:t>attribuire</a:t>
            </a:r>
            <a:r>
              <a:rPr lang="en-US" sz="1600" dirty="0" smtClean="0"/>
              <a:t> </a:t>
            </a:r>
            <a:r>
              <a:rPr lang="en-US" sz="1600" dirty="0" err="1" smtClean="0"/>
              <a:t>una</a:t>
            </a:r>
            <a:r>
              <a:rPr lang="en-US" sz="1600" dirty="0" smtClean="0"/>
              <a:t> </a:t>
            </a:r>
            <a:r>
              <a:rPr lang="en-US" sz="1600" dirty="0" err="1" smtClean="0"/>
              <a:t>singola</a:t>
            </a:r>
            <a:r>
              <a:rPr lang="en-US" sz="1600" dirty="0" smtClean="0"/>
              <a:t> </a:t>
            </a:r>
            <a:r>
              <a:rPr lang="en-US" sz="1600" dirty="0" err="1" smtClean="0"/>
              <a:t>traiettoria</a:t>
            </a:r>
            <a:r>
              <a:rPr lang="en-US" sz="1600" dirty="0" smtClean="0"/>
              <a:t> </a:t>
            </a:r>
            <a:r>
              <a:rPr lang="en-US" sz="1600" dirty="0" err="1" smtClean="0"/>
              <a:t>all’oggetto</a:t>
            </a:r>
            <a:r>
              <a:rPr lang="en-US" sz="1600" dirty="0" smtClean="0"/>
              <a:t> </a:t>
            </a:r>
            <a:r>
              <a:rPr lang="en-US" sz="1600" dirty="0" err="1" smtClean="0"/>
              <a:t>quantistico</a:t>
            </a:r>
            <a:r>
              <a:rPr lang="en-US" sz="1600" dirty="0" smtClean="0"/>
              <a:t>. </a:t>
            </a:r>
            <a:endParaRPr lang="en-US" sz="1600" dirty="0" smtClean="0"/>
          </a:p>
        </p:txBody>
      </p:sp>
      <p:sp>
        <p:nvSpPr>
          <p:cNvPr id="6" name="TextBox 5"/>
          <p:cNvSpPr txBox="1"/>
          <p:nvPr/>
        </p:nvSpPr>
        <p:spPr>
          <a:xfrm>
            <a:off x="2827421" y="3632311"/>
            <a:ext cx="6075477" cy="830997"/>
          </a:xfrm>
          <a:prstGeom prst="rect">
            <a:avLst/>
          </a:prstGeom>
          <a:noFill/>
          <a:ln w="25400">
            <a:solidFill>
              <a:srgbClr val="E5C6C3"/>
            </a:solidFill>
          </a:ln>
        </p:spPr>
        <p:txBody>
          <a:bodyPr wrap="square" rtlCol="0">
            <a:spAutoFit/>
          </a:bodyPr>
          <a:lstStyle/>
          <a:p>
            <a:pPr algn="just">
              <a:buClr>
                <a:srgbClr val="E0C2B6"/>
              </a:buClr>
            </a:pPr>
            <a:r>
              <a:rPr lang="en-US" sz="1600" dirty="0" err="1" smtClean="0"/>
              <a:t>L’esperimento</a:t>
            </a:r>
            <a:r>
              <a:rPr lang="en-US" sz="1600" dirty="0" smtClean="0"/>
              <a:t> è </a:t>
            </a:r>
            <a:r>
              <a:rPr lang="en-US" sz="1600" dirty="0" err="1" smtClean="0"/>
              <a:t>anche</a:t>
            </a:r>
            <a:r>
              <a:rPr lang="en-US" sz="1600" dirty="0" smtClean="0"/>
              <a:t> utile per </a:t>
            </a:r>
            <a:r>
              <a:rPr lang="en-US" sz="1600" dirty="0" err="1" smtClean="0"/>
              <a:t>chiarire</a:t>
            </a:r>
            <a:r>
              <a:rPr lang="en-US" sz="1600" dirty="0" smtClean="0"/>
              <a:t> la </a:t>
            </a:r>
            <a:r>
              <a:rPr lang="en-US" sz="1600" dirty="0" err="1" smtClean="0"/>
              <a:t>differenz</a:t>
            </a:r>
            <a:r>
              <a:rPr lang="en-US" sz="1600" dirty="0" err="1" smtClean="0"/>
              <a:t>a</a:t>
            </a:r>
            <a:r>
              <a:rPr lang="en-US" sz="1600" dirty="0" smtClean="0"/>
              <a:t> </a:t>
            </a:r>
            <a:r>
              <a:rPr lang="en-US" sz="1600" dirty="0" err="1" smtClean="0"/>
              <a:t>tra</a:t>
            </a:r>
            <a:r>
              <a:rPr lang="en-US" sz="1600" dirty="0" smtClean="0"/>
              <a:t> I </a:t>
            </a:r>
            <a:r>
              <a:rPr lang="en-US" sz="1600" dirty="0" err="1" smtClean="0"/>
              <a:t>concetti</a:t>
            </a:r>
            <a:r>
              <a:rPr lang="en-US" sz="1600" dirty="0" smtClean="0"/>
              <a:t> </a:t>
            </a:r>
            <a:r>
              <a:rPr lang="en-US" sz="1600" dirty="0" err="1" smtClean="0"/>
              <a:t>classici</a:t>
            </a:r>
            <a:r>
              <a:rPr lang="en-US" sz="1600" dirty="0" smtClean="0"/>
              <a:t> e </a:t>
            </a:r>
            <a:r>
              <a:rPr lang="en-US" sz="1600" dirty="0" err="1" smtClean="0"/>
              <a:t>quantistici</a:t>
            </a:r>
            <a:r>
              <a:rPr lang="en-US" sz="1600" dirty="0" smtClean="0"/>
              <a:t> di </a:t>
            </a:r>
            <a:r>
              <a:rPr lang="en-US" sz="1600" dirty="0" err="1" smtClean="0"/>
              <a:t>probabilità</a:t>
            </a:r>
            <a:r>
              <a:rPr lang="en-US" sz="1600" dirty="0" smtClean="0"/>
              <a:t>; e per </a:t>
            </a:r>
            <a:r>
              <a:rPr lang="en-US" sz="1600" dirty="0" err="1" smtClean="0"/>
              <a:t>gli</a:t>
            </a:r>
            <a:r>
              <a:rPr lang="en-US" sz="1600" dirty="0" smtClean="0"/>
              <a:t> </a:t>
            </a:r>
            <a:r>
              <a:rPr lang="en-US" sz="1600" dirty="0" err="1" smtClean="0"/>
              <a:t>esercizi</a:t>
            </a:r>
            <a:r>
              <a:rPr lang="en-US" sz="1600" dirty="0" smtClean="0"/>
              <a:t> </a:t>
            </a:r>
            <a:r>
              <a:rPr lang="en-US" sz="1600" dirty="0" err="1" smtClean="0"/>
              <a:t>sulla</a:t>
            </a:r>
            <a:r>
              <a:rPr lang="en-US" sz="1600" dirty="0" smtClean="0"/>
              <a:t> </a:t>
            </a:r>
            <a:r>
              <a:rPr lang="en-US" sz="1600" dirty="0" err="1" smtClean="0"/>
              <a:t>normalizzazione</a:t>
            </a:r>
            <a:r>
              <a:rPr lang="en-US" sz="1600" dirty="0" smtClean="0"/>
              <a:t> </a:t>
            </a:r>
            <a:r>
              <a:rPr lang="en-US" sz="1600" dirty="0" err="1" smtClean="0"/>
              <a:t>della</a:t>
            </a:r>
            <a:r>
              <a:rPr lang="en-US" sz="1600" dirty="0" smtClean="0"/>
              <a:t> </a:t>
            </a:r>
            <a:r>
              <a:rPr lang="en-US" sz="1600" dirty="0" err="1" smtClean="0"/>
              <a:t>funzione</a:t>
            </a:r>
            <a:r>
              <a:rPr lang="en-US" sz="1600" dirty="0" smtClean="0"/>
              <a:t> </a:t>
            </a:r>
            <a:r>
              <a:rPr lang="en-US" sz="1600" dirty="0" err="1" smtClean="0"/>
              <a:t>d’onda</a:t>
            </a:r>
            <a:r>
              <a:rPr lang="en-US" sz="1600" dirty="0" smtClean="0"/>
              <a:t>.</a:t>
            </a:r>
            <a:r>
              <a:rPr lang="en-US" sz="1600" dirty="0" smtClean="0"/>
              <a:t>  </a:t>
            </a:r>
            <a:endParaRPr lang="en-US" sz="1600" dirty="0" smtClean="0"/>
          </a:p>
        </p:txBody>
      </p:sp>
    </p:spTree>
    <p:extLst>
      <p:ext uri="{BB962C8B-B14F-4D97-AF65-F5344CB8AC3E}">
        <p14:creationId xmlns:p14="http://schemas.microsoft.com/office/powerpoint/2010/main" val="1566587976"/>
      </p:ext>
    </p:extLst>
  </p:cSld>
  <p:clrMapOvr>
    <a:masterClrMapping/>
  </p:clrMapOvr>
  <mc:AlternateContent xmlns:mc="http://schemas.openxmlformats.org/markup-compatibility/2006" xmlns:p14="http://schemas.microsoft.com/office/powerpoint/2010/main">
    <mc:Choice Requires="p14">
      <p:transition spd="med" p14:dur="700" advTm="15634">
        <p:fade/>
      </p:transition>
    </mc:Choice>
    <mc:Fallback xmlns="">
      <p:transition spd="med" advTm="15634">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401" y="794085"/>
            <a:ext cx="6203523" cy="3014323"/>
          </a:xfrm>
          <a:prstGeom prst="rect">
            <a:avLst/>
          </a:prstGeom>
        </p:spPr>
      </p:pic>
      <p:sp>
        <p:nvSpPr>
          <p:cNvPr id="4" name="Title 3"/>
          <p:cNvSpPr>
            <a:spLocks noGrp="1"/>
          </p:cNvSpPr>
          <p:nvPr>
            <p:ph type="title"/>
          </p:nvPr>
        </p:nvSpPr>
        <p:spPr>
          <a:xfrm>
            <a:off x="241101" y="0"/>
            <a:ext cx="8661797" cy="563742"/>
          </a:xfrm>
        </p:spPr>
        <p:txBody>
          <a:bodyPr>
            <a:normAutofit/>
          </a:bodyPr>
          <a:lstStyle/>
          <a:p>
            <a:pPr algn="ctr" eaLnBrk="1" fontAlgn="auto" hangingPunct="1">
              <a:spcAft>
                <a:spcPts val="0"/>
              </a:spcAft>
              <a:defRPr/>
            </a:pPr>
            <a:r>
              <a:rPr lang="en-US" sz="2800" dirty="0" err="1" smtClean="0"/>
              <a:t>Buca</a:t>
            </a:r>
            <a:r>
              <a:rPr lang="en-US" sz="2800" dirty="0" smtClean="0"/>
              <a:t> di </a:t>
            </a:r>
            <a:r>
              <a:rPr lang="en-US" sz="2800" dirty="0" err="1" smtClean="0"/>
              <a:t>potenziale</a:t>
            </a:r>
            <a:r>
              <a:rPr lang="en-US" sz="2800" dirty="0" smtClean="0"/>
              <a:t> </a:t>
            </a:r>
            <a:r>
              <a:rPr lang="en-US" sz="2800" dirty="0" err="1" smtClean="0"/>
              <a:t>infinita</a:t>
            </a:r>
            <a:endParaRPr lang="en-US" sz="2800" dirty="0">
              <a:solidFill>
                <a:schemeClr val="tx1">
                  <a:lumMod val="75000"/>
                  <a:lumOff val="2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25" y="3098555"/>
            <a:ext cx="2601076" cy="1908000"/>
          </a:xfrm>
          <a:prstGeom prst="rect">
            <a:avLst/>
          </a:prstGeom>
        </p:spPr>
      </p:pic>
      <p:sp>
        <p:nvSpPr>
          <p:cNvPr id="6" name="TextBox 5"/>
          <p:cNvSpPr txBox="1"/>
          <p:nvPr/>
        </p:nvSpPr>
        <p:spPr>
          <a:xfrm>
            <a:off x="241101" y="790231"/>
            <a:ext cx="2417878" cy="2554545"/>
          </a:xfrm>
          <a:prstGeom prst="rect">
            <a:avLst/>
          </a:prstGeom>
          <a:noFill/>
          <a:ln w="25400">
            <a:solidFill>
              <a:srgbClr val="E5C6C3"/>
            </a:solidFill>
          </a:ln>
        </p:spPr>
        <p:txBody>
          <a:bodyPr wrap="square" rtlCol="0">
            <a:spAutoFit/>
          </a:bodyPr>
          <a:lstStyle/>
          <a:p>
            <a:pPr algn="just">
              <a:buClr>
                <a:srgbClr val="E0C2B6"/>
              </a:buClr>
            </a:pPr>
            <a:r>
              <a:rPr lang="en-US" sz="1600" dirty="0" err="1" smtClean="0"/>
              <a:t>Abbiamo</a:t>
            </a:r>
            <a:r>
              <a:rPr lang="en-US" sz="1600" dirty="0" smtClean="0"/>
              <a:t> </a:t>
            </a:r>
            <a:r>
              <a:rPr lang="en-US" sz="1600" dirty="0" err="1" smtClean="0"/>
              <a:t>affrontato</a:t>
            </a:r>
            <a:r>
              <a:rPr lang="en-US" sz="1600" dirty="0" smtClean="0"/>
              <a:t> </a:t>
            </a:r>
            <a:r>
              <a:rPr lang="en-US" sz="1600" dirty="0" err="1" smtClean="0"/>
              <a:t>il</a:t>
            </a:r>
            <a:r>
              <a:rPr lang="en-US" sz="1600" dirty="0" smtClean="0"/>
              <a:t> </a:t>
            </a:r>
            <a:r>
              <a:rPr lang="en-US" sz="1600" dirty="0" err="1" smtClean="0"/>
              <a:t>problema</a:t>
            </a:r>
            <a:r>
              <a:rPr lang="en-US" sz="1600" dirty="0" smtClean="0"/>
              <a:t> </a:t>
            </a:r>
            <a:r>
              <a:rPr lang="en-US" sz="1600" dirty="0" err="1" smtClean="0"/>
              <a:t>dei</a:t>
            </a:r>
            <a:r>
              <a:rPr lang="en-US" sz="1600" dirty="0" smtClean="0"/>
              <a:t> </a:t>
            </a:r>
            <a:r>
              <a:rPr lang="en-US" sz="1600" dirty="0" err="1" smtClean="0"/>
              <a:t>sistemi</a:t>
            </a:r>
            <a:r>
              <a:rPr lang="en-US" sz="1600" dirty="0" smtClean="0"/>
              <a:t> </a:t>
            </a:r>
            <a:r>
              <a:rPr lang="en-US" sz="1600" dirty="0" err="1" smtClean="0"/>
              <a:t>indipendenti</a:t>
            </a:r>
            <a:r>
              <a:rPr lang="en-US" sz="1600" dirty="0" smtClean="0"/>
              <a:t> dal tempo, e in </a:t>
            </a:r>
            <a:r>
              <a:rPr lang="en-US" sz="1600" dirty="0" err="1" smtClean="0"/>
              <a:t>particolare</a:t>
            </a:r>
            <a:r>
              <a:rPr lang="en-US" sz="1600" dirty="0" smtClean="0"/>
              <a:t> </a:t>
            </a:r>
            <a:r>
              <a:rPr lang="en-US" sz="1600" dirty="0" err="1" smtClean="0"/>
              <a:t>degli</a:t>
            </a:r>
            <a:r>
              <a:rPr lang="en-US" sz="1600" dirty="0" smtClean="0"/>
              <a:t> </a:t>
            </a:r>
            <a:r>
              <a:rPr lang="en-US" sz="1600" dirty="0" err="1" smtClean="0"/>
              <a:t>stati</a:t>
            </a:r>
            <a:r>
              <a:rPr lang="en-US" sz="1600" dirty="0" smtClean="0"/>
              <a:t> </a:t>
            </a:r>
            <a:r>
              <a:rPr lang="en-US" sz="1600" dirty="0" err="1" smtClean="0"/>
              <a:t>stazionari</a:t>
            </a:r>
            <a:r>
              <a:rPr lang="en-US" sz="1600" dirty="0" smtClean="0"/>
              <a:t> e </a:t>
            </a:r>
            <a:r>
              <a:rPr lang="en-US" sz="1600" dirty="0" err="1" smtClean="0"/>
              <a:t>dei</a:t>
            </a:r>
            <a:r>
              <a:rPr lang="en-US" sz="1600" dirty="0" smtClean="0"/>
              <a:t> </a:t>
            </a:r>
            <a:r>
              <a:rPr lang="en-US" sz="1600" dirty="0" err="1" smtClean="0"/>
              <a:t>livelli</a:t>
            </a:r>
            <a:r>
              <a:rPr lang="en-US" sz="1600" dirty="0" smtClean="0"/>
              <a:t> di </a:t>
            </a:r>
            <a:r>
              <a:rPr lang="en-US" sz="1600" dirty="0" err="1" smtClean="0"/>
              <a:t>energia</a:t>
            </a:r>
            <a:r>
              <a:rPr lang="en-US" sz="1600" dirty="0" smtClean="0"/>
              <a:t> </a:t>
            </a:r>
            <a:r>
              <a:rPr lang="en-US" sz="1600" dirty="0" err="1" smtClean="0"/>
              <a:t>nei</a:t>
            </a:r>
            <a:r>
              <a:rPr lang="en-US" sz="1600" dirty="0" smtClean="0"/>
              <a:t> </a:t>
            </a:r>
            <a:r>
              <a:rPr lang="en-US" sz="1600" dirty="0" err="1" smtClean="0"/>
              <a:t>sistemi</a:t>
            </a:r>
            <a:r>
              <a:rPr lang="en-US" sz="1600" dirty="0" smtClean="0"/>
              <a:t> </a:t>
            </a:r>
            <a:r>
              <a:rPr lang="en-US" sz="1600" dirty="0" err="1" smtClean="0"/>
              <a:t>confinati</a:t>
            </a:r>
            <a:r>
              <a:rPr lang="en-US" sz="1600" dirty="0" smtClean="0"/>
              <a:t>, </a:t>
            </a:r>
            <a:r>
              <a:rPr lang="en-US" sz="1600" dirty="0" err="1" smtClean="0"/>
              <a:t>utilizzando</a:t>
            </a:r>
            <a:r>
              <a:rPr lang="en-US" sz="1600" dirty="0" smtClean="0"/>
              <a:t> la </a:t>
            </a:r>
            <a:r>
              <a:rPr lang="en-US" sz="1600" dirty="0" err="1" smtClean="0"/>
              <a:t>rappresentazione</a:t>
            </a:r>
            <a:r>
              <a:rPr lang="en-US" sz="1600" dirty="0" smtClean="0"/>
              <a:t> come </a:t>
            </a:r>
            <a:r>
              <a:rPr lang="en-US" sz="1600" dirty="0" err="1" smtClean="0"/>
              <a:t>somma</a:t>
            </a:r>
            <a:r>
              <a:rPr lang="en-US" sz="1600" dirty="0" smtClean="0"/>
              <a:t> sui </a:t>
            </a:r>
            <a:r>
              <a:rPr lang="en-US" sz="1600" dirty="0" err="1" smtClean="0"/>
              <a:t>cammini</a:t>
            </a:r>
            <a:r>
              <a:rPr lang="en-US" sz="1600" dirty="0" smtClean="0"/>
              <a:t> </a:t>
            </a:r>
            <a:r>
              <a:rPr lang="en-US" sz="1600" dirty="0" err="1" smtClean="0"/>
              <a:t>della</a:t>
            </a:r>
            <a:r>
              <a:rPr lang="en-US" sz="1600" dirty="0" smtClean="0"/>
              <a:t> </a:t>
            </a:r>
            <a:r>
              <a:rPr lang="en-US" sz="1600" dirty="0" err="1" smtClean="0"/>
              <a:t>funzione</a:t>
            </a:r>
            <a:r>
              <a:rPr lang="en-US" sz="1600" dirty="0" smtClean="0"/>
              <a:t> di Green.</a:t>
            </a:r>
            <a:endParaRPr lang="en-US" sz="1600" i="1" dirty="0" smtClean="0"/>
          </a:p>
        </p:txBody>
      </p:sp>
      <p:sp>
        <p:nvSpPr>
          <p:cNvPr id="7" name="TextBox 6"/>
          <p:cNvSpPr txBox="1"/>
          <p:nvPr/>
        </p:nvSpPr>
        <p:spPr>
          <a:xfrm>
            <a:off x="2800401" y="3942498"/>
            <a:ext cx="6203522" cy="830997"/>
          </a:xfrm>
          <a:prstGeom prst="rect">
            <a:avLst/>
          </a:prstGeom>
          <a:noFill/>
          <a:ln w="25400">
            <a:solidFill>
              <a:srgbClr val="E5C6C3"/>
            </a:solidFill>
          </a:ln>
        </p:spPr>
        <p:txBody>
          <a:bodyPr wrap="square" rtlCol="0">
            <a:spAutoFit/>
          </a:bodyPr>
          <a:lstStyle/>
          <a:p>
            <a:pPr algn="just">
              <a:buClr>
                <a:srgbClr val="E0C2B6"/>
              </a:buClr>
            </a:pPr>
            <a:r>
              <a:rPr lang="en-US" sz="1600" dirty="0" smtClean="0"/>
              <a:t>I </a:t>
            </a:r>
            <a:r>
              <a:rPr lang="en-US" sz="1600" dirty="0" err="1" smtClean="0"/>
              <a:t>vettori</a:t>
            </a:r>
            <a:r>
              <a:rPr lang="en-US" sz="1600" dirty="0" smtClean="0"/>
              <a:t> per le diverse </a:t>
            </a:r>
            <a:r>
              <a:rPr lang="en-US" sz="1600" dirty="0" err="1" smtClean="0"/>
              <a:t>famiglie</a:t>
            </a:r>
            <a:r>
              <a:rPr lang="en-US" sz="1600" dirty="0" smtClean="0"/>
              <a:t> di </a:t>
            </a:r>
            <a:r>
              <a:rPr lang="en-US" sz="1600" dirty="0" err="1" smtClean="0"/>
              <a:t>cammini</a:t>
            </a:r>
            <a:r>
              <a:rPr lang="en-US" sz="1600" dirty="0" smtClean="0"/>
              <a:t> </a:t>
            </a:r>
            <a:r>
              <a:rPr lang="en-US" sz="1600" dirty="0" err="1" smtClean="0"/>
              <a:t>sono</a:t>
            </a:r>
            <a:r>
              <a:rPr lang="en-US" sz="1600" dirty="0" smtClean="0"/>
              <a:t> </a:t>
            </a:r>
            <a:r>
              <a:rPr lang="en-US" sz="1600" dirty="0" err="1" smtClean="0"/>
              <a:t>mostrati</a:t>
            </a:r>
            <a:r>
              <a:rPr lang="en-US" sz="1600" dirty="0" smtClean="0"/>
              <a:t> </a:t>
            </a:r>
            <a:r>
              <a:rPr lang="en-US" sz="1600" dirty="0" err="1" smtClean="0"/>
              <a:t>nella</a:t>
            </a:r>
            <a:r>
              <a:rPr lang="en-US" sz="1600" dirty="0" smtClean="0"/>
              <a:t> </a:t>
            </a:r>
            <a:r>
              <a:rPr lang="en-US" sz="1600" dirty="0" err="1" smtClean="0"/>
              <a:t>finestra</a:t>
            </a:r>
            <a:r>
              <a:rPr lang="en-US" sz="1600" dirty="0" smtClean="0"/>
              <a:t> di </a:t>
            </a:r>
            <a:r>
              <a:rPr lang="en-US" sz="1600" dirty="0" err="1" smtClean="0"/>
              <a:t>destra</a:t>
            </a:r>
            <a:r>
              <a:rPr lang="en-US" sz="1600" dirty="0" smtClean="0"/>
              <a:t> in </a:t>
            </a:r>
            <a:r>
              <a:rPr lang="en-US" sz="1600" dirty="0" err="1" smtClean="0"/>
              <a:t>diversi</a:t>
            </a:r>
            <a:r>
              <a:rPr lang="en-US" sz="1600" dirty="0" smtClean="0"/>
              <a:t> </a:t>
            </a:r>
            <a:r>
              <a:rPr lang="en-US" sz="1600" dirty="0" err="1" smtClean="0"/>
              <a:t>colori</a:t>
            </a:r>
            <a:r>
              <a:rPr lang="en-US" sz="1600" dirty="0" smtClean="0"/>
              <a:t>. I </a:t>
            </a:r>
            <a:r>
              <a:rPr lang="en-US" sz="1600" dirty="0" err="1" smtClean="0"/>
              <a:t>livelli</a:t>
            </a:r>
            <a:r>
              <a:rPr lang="en-US" sz="1600" dirty="0" smtClean="0"/>
              <a:t> di </a:t>
            </a:r>
            <a:r>
              <a:rPr lang="en-US" sz="1600" dirty="0" err="1" smtClean="0"/>
              <a:t>energia</a:t>
            </a:r>
            <a:r>
              <a:rPr lang="en-US" sz="1600" dirty="0" smtClean="0"/>
              <a:t> </a:t>
            </a:r>
            <a:r>
              <a:rPr lang="en-US" sz="1600" dirty="0" err="1" smtClean="0"/>
              <a:t>consentiti</a:t>
            </a:r>
            <a:r>
              <a:rPr lang="en-US" sz="1600" dirty="0" smtClean="0"/>
              <a:t> </a:t>
            </a:r>
            <a:r>
              <a:rPr lang="en-US" sz="1600" dirty="0" err="1" smtClean="0"/>
              <a:t>corrispondono</a:t>
            </a:r>
            <a:r>
              <a:rPr lang="en-US" sz="1600" dirty="0" smtClean="0"/>
              <a:t> al </a:t>
            </a:r>
            <a:r>
              <a:rPr lang="en-US" sz="1600" dirty="0" err="1" smtClean="0"/>
              <a:t>caso</a:t>
            </a:r>
            <a:r>
              <a:rPr lang="en-US" sz="1600" dirty="0" smtClean="0"/>
              <a:t> in cui </a:t>
            </a:r>
            <a:r>
              <a:rPr lang="en-US" sz="1600" dirty="0" err="1" smtClean="0"/>
              <a:t>tutti</a:t>
            </a:r>
            <a:r>
              <a:rPr lang="en-US" sz="1600" dirty="0" smtClean="0"/>
              <a:t> I </a:t>
            </a:r>
            <a:r>
              <a:rPr lang="en-US" sz="1600" dirty="0" err="1" smtClean="0"/>
              <a:t>vettori</a:t>
            </a:r>
            <a:r>
              <a:rPr lang="en-US" sz="1600" dirty="0" smtClean="0"/>
              <a:t> </a:t>
            </a:r>
            <a:r>
              <a:rPr lang="en-US" sz="1600" dirty="0" err="1" smtClean="0"/>
              <a:t>appartenenti</a:t>
            </a:r>
            <a:r>
              <a:rPr lang="en-US" sz="1600" dirty="0" smtClean="0"/>
              <a:t> </a:t>
            </a:r>
            <a:r>
              <a:rPr lang="en-US" sz="1600" dirty="0" err="1" smtClean="0"/>
              <a:t>alla</a:t>
            </a:r>
            <a:r>
              <a:rPr lang="en-US" sz="1600" dirty="0" smtClean="0"/>
              <a:t> </a:t>
            </a:r>
            <a:r>
              <a:rPr lang="en-US" sz="1600" dirty="0" err="1" smtClean="0"/>
              <a:t>stessa</a:t>
            </a:r>
            <a:r>
              <a:rPr lang="en-US" sz="1600" dirty="0" smtClean="0"/>
              <a:t> </a:t>
            </a:r>
            <a:r>
              <a:rPr lang="en-US" sz="1600" dirty="0" err="1" smtClean="0"/>
              <a:t>famiglia</a:t>
            </a:r>
            <a:r>
              <a:rPr lang="en-US" sz="1600" dirty="0" smtClean="0"/>
              <a:t> </a:t>
            </a:r>
            <a:r>
              <a:rPr lang="en-US" sz="1600" dirty="0" err="1" smtClean="0"/>
              <a:t>siano</a:t>
            </a:r>
            <a:r>
              <a:rPr lang="en-US" sz="1600" dirty="0" smtClean="0"/>
              <a:t> in </a:t>
            </a:r>
            <a:r>
              <a:rPr lang="en-US" sz="1600" dirty="0" err="1" smtClean="0"/>
              <a:t>fase</a:t>
            </a:r>
            <a:r>
              <a:rPr lang="en-US" sz="1600" dirty="0" smtClean="0"/>
              <a:t>.</a:t>
            </a:r>
            <a:endParaRPr lang="en-US" sz="1600" i="1" dirty="0" smtClean="0"/>
          </a:p>
        </p:txBody>
      </p:sp>
    </p:spTree>
    <p:extLst>
      <p:ext uri="{BB962C8B-B14F-4D97-AF65-F5344CB8AC3E}">
        <p14:creationId xmlns:p14="http://schemas.microsoft.com/office/powerpoint/2010/main" val="3875769566"/>
      </p:ext>
    </p:extLst>
  </p:cSld>
  <p:clrMapOvr>
    <a:masterClrMapping/>
  </p:clrMapOvr>
  <mc:AlternateContent xmlns:mc="http://schemas.openxmlformats.org/markup-compatibility/2006" xmlns:p14="http://schemas.microsoft.com/office/powerpoint/2010/main">
    <mc:Choice Requires="p14">
      <p:transition spd="med" p14:dur="700" advTm="15634">
        <p:fade/>
      </p:transition>
    </mc:Choice>
    <mc:Fallback xmlns="">
      <p:transition spd="med" advTm="15634">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733" y="229547"/>
            <a:ext cx="5809078" cy="627106"/>
          </a:xfrm>
        </p:spPr>
        <p:txBody>
          <a:bodyPr>
            <a:noAutofit/>
          </a:bodyPr>
          <a:lstStyle/>
          <a:p>
            <a:r>
              <a:rPr lang="en-US" sz="2800" dirty="0" err="1" smtClean="0"/>
              <a:t>Risultati</a:t>
            </a:r>
            <a:r>
              <a:rPr lang="en-US" sz="2800" dirty="0" smtClean="0"/>
              <a:t>: </a:t>
            </a:r>
            <a:r>
              <a:rPr lang="en-US" sz="2800" dirty="0" err="1" smtClean="0"/>
              <a:t>capacità</a:t>
            </a:r>
            <a:r>
              <a:rPr lang="en-US" sz="2800" dirty="0" smtClean="0"/>
              <a:t> di </a:t>
            </a:r>
            <a:r>
              <a:rPr lang="en-US" sz="2800" dirty="0" err="1" smtClean="0"/>
              <a:t>risolvere</a:t>
            </a:r>
            <a:r>
              <a:rPr lang="en-US" sz="2800" dirty="0" smtClean="0"/>
              <a:t> </a:t>
            </a:r>
            <a:r>
              <a:rPr lang="en-US" sz="2800" dirty="0" err="1" smtClean="0"/>
              <a:t>gli</a:t>
            </a:r>
            <a:r>
              <a:rPr lang="en-US" sz="2800" dirty="0" smtClean="0"/>
              <a:t> </a:t>
            </a:r>
            <a:r>
              <a:rPr lang="en-US" sz="2800" dirty="0" err="1" smtClean="0"/>
              <a:t>esercizi</a:t>
            </a:r>
            <a:endParaRPr lang="en-US" sz="2800" dirty="0"/>
          </a:p>
        </p:txBody>
      </p:sp>
      <p:sp>
        <p:nvSpPr>
          <p:cNvPr id="3" name="TextBox 2"/>
          <p:cNvSpPr txBox="1"/>
          <p:nvPr/>
        </p:nvSpPr>
        <p:spPr>
          <a:xfrm>
            <a:off x="300037" y="1099840"/>
            <a:ext cx="8472488" cy="3416320"/>
          </a:xfrm>
          <a:prstGeom prst="rect">
            <a:avLst/>
          </a:prstGeom>
          <a:noFill/>
        </p:spPr>
        <p:txBody>
          <a:bodyPr wrap="square" rtlCol="0">
            <a:spAutoFit/>
          </a:bodyPr>
          <a:lstStyle/>
          <a:p>
            <a:pPr marL="288000" lvl="1" indent="-216000" algn="just">
              <a:buClr>
                <a:srgbClr val="E5C6C3"/>
              </a:buClr>
              <a:buFont typeface="Arial" panose="020B0604020202020204" pitchFamily="34" charset="0"/>
              <a:buChar char="•"/>
            </a:pPr>
            <a:r>
              <a:rPr lang="en-US" dirty="0" err="1" smtClean="0"/>
              <a:t>Gli</a:t>
            </a:r>
            <a:r>
              <a:rPr lang="en-US" dirty="0" smtClean="0"/>
              <a:t> </a:t>
            </a:r>
            <a:r>
              <a:rPr lang="en-US" dirty="0" err="1" smtClean="0"/>
              <a:t>studenti</a:t>
            </a:r>
            <a:r>
              <a:rPr lang="en-US" dirty="0" smtClean="0"/>
              <a:t> non </a:t>
            </a:r>
            <a:r>
              <a:rPr lang="en-US" dirty="0" err="1" smtClean="0"/>
              <a:t>hanno</a:t>
            </a:r>
            <a:r>
              <a:rPr lang="en-US" dirty="0" smtClean="0"/>
              <a:t> </a:t>
            </a:r>
            <a:r>
              <a:rPr lang="en-US" dirty="0" err="1" smtClean="0"/>
              <a:t>avuto</a:t>
            </a:r>
            <a:r>
              <a:rPr lang="en-US" dirty="0" smtClean="0"/>
              <a:t> </a:t>
            </a:r>
            <a:r>
              <a:rPr lang="en-US" dirty="0" err="1" smtClean="0"/>
              <a:t>più</a:t>
            </a:r>
            <a:r>
              <a:rPr lang="en-US" dirty="0" smtClean="0"/>
              <a:t> </a:t>
            </a:r>
            <a:r>
              <a:rPr lang="en-US" dirty="0" err="1" smtClean="0"/>
              <a:t>problemi</a:t>
            </a:r>
            <a:r>
              <a:rPr lang="en-US" dirty="0" smtClean="0"/>
              <a:t> </a:t>
            </a:r>
            <a:r>
              <a:rPr lang="en-US" dirty="0" err="1" smtClean="0"/>
              <a:t>che</a:t>
            </a:r>
            <a:r>
              <a:rPr lang="en-US" dirty="0" smtClean="0"/>
              <a:t> con </a:t>
            </a:r>
            <a:r>
              <a:rPr lang="en-US" dirty="0" err="1" smtClean="0"/>
              <a:t>altri</a:t>
            </a:r>
            <a:r>
              <a:rPr lang="en-US" dirty="0" smtClean="0"/>
              <a:t> </a:t>
            </a:r>
            <a:r>
              <a:rPr lang="en-US" dirty="0" err="1" smtClean="0"/>
              <a:t>argomenti</a:t>
            </a:r>
            <a:r>
              <a:rPr lang="en-US" dirty="0" smtClean="0"/>
              <a:t> a </a:t>
            </a:r>
            <a:r>
              <a:rPr lang="en-US" dirty="0" err="1" smtClean="0"/>
              <a:t>risolvere</a:t>
            </a:r>
            <a:r>
              <a:rPr lang="en-US" dirty="0" smtClean="0"/>
              <a:t> </a:t>
            </a:r>
            <a:r>
              <a:rPr lang="en-US" dirty="0" err="1" smtClean="0"/>
              <a:t>gli</a:t>
            </a:r>
            <a:r>
              <a:rPr lang="en-US" dirty="0" smtClean="0"/>
              <a:t> </a:t>
            </a:r>
            <a:r>
              <a:rPr lang="en-US" dirty="0" err="1" smtClean="0"/>
              <a:t>esercizi</a:t>
            </a:r>
            <a:r>
              <a:rPr lang="en-US" dirty="0" smtClean="0"/>
              <a:t> del </a:t>
            </a:r>
            <a:r>
              <a:rPr lang="en-US" dirty="0" err="1" smtClean="0"/>
              <a:t>libro</a:t>
            </a:r>
            <a:r>
              <a:rPr lang="en-US" dirty="0" smtClean="0"/>
              <a:t> di </a:t>
            </a:r>
            <a:r>
              <a:rPr lang="en-US" dirty="0" err="1" smtClean="0"/>
              <a:t>testo</a:t>
            </a:r>
            <a:r>
              <a:rPr lang="en-US" dirty="0" smtClean="0"/>
              <a:t>, </a:t>
            </a:r>
            <a:r>
              <a:rPr lang="en-US" dirty="0" err="1" smtClean="0"/>
              <a:t>sebbene</a:t>
            </a:r>
            <a:r>
              <a:rPr lang="en-US" dirty="0" smtClean="0"/>
              <a:t> la </a:t>
            </a:r>
            <a:r>
              <a:rPr lang="en-US" dirty="0" err="1" smtClean="0"/>
              <a:t>materia</a:t>
            </a:r>
            <a:r>
              <a:rPr lang="en-US" dirty="0" smtClean="0"/>
              <a:t> fosse </a:t>
            </a:r>
            <a:r>
              <a:rPr lang="en-US" dirty="0" err="1" smtClean="0"/>
              <a:t>stata</a:t>
            </a:r>
            <a:r>
              <a:rPr lang="en-US" dirty="0" smtClean="0"/>
              <a:t> </a:t>
            </a:r>
            <a:r>
              <a:rPr lang="en-US" dirty="0" err="1" smtClean="0"/>
              <a:t>presentata</a:t>
            </a:r>
            <a:r>
              <a:rPr lang="en-US" dirty="0" smtClean="0"/>
              <a:t> con un </a:t>
            </a:r>
            <a:r>
              <a:rPr lang="en-US" dirty="0" err="1" smtClean="0"/>
              <a:t>diverso</a:t>
            </a:r>
            <a:r>
              <a:rPr lang="en-US" dirty="0" smtClean="0"/>
              <a:t> </a:t>
            </a:r>
            <a:r>
              <a:rPr lang="en-US" dirty="0" err="1" smtClean="0"/>
              <a:t>approccio</a:t>
            </a:r>
            <a:r>
              <a:rPr lang="en-US" dirty="0" smtClean="0"/>
              <a:t>. </a:t>
            </a:r>
            <a:endParaRPr lang="en-US" dirty="0" smtClean="0"/>
          </a:p>
          <a:p>
            <a:pPr marL="288000" lvl="1" indent="-216000" algn="just">
              <a:buClr>
                <a:srgbClr val="E5C6C3"/>
              </a:buClr>
              <a:buFont typeface="Arial" panose="020B0604020202020204" pitchFamily="34" charset="0"/>
              <a:buChar char="•"/>
            </a:pPr>
            <a:r>
              <a:rPr lang="en-US" dirty="0" err="1"/>
              <a:t>G</a:t>
            </a:r>
            <a:r>
              <a:rPr lang="en-US" dirty="0" err="1" smtClean="0"/>
              <a:t>li</a:t>
            </a:r>
            <a:r>
              <a:rPr lang="en-US" dirty="0" smtClean="0"/>
              <a:t> </a:t>
            </a:r>
            <a:r>
              <a:rPr lang="en-US" dirty="0" err="1" smtClean="0"/>
              <a:t>studenti</a:t>
            </a:r>
            <a:r>
              <a:rPr lang="en-US" dirty="0" smtClean="0"/>
              <a:t> </a:t>
            </a:r>
            <a:r>
              <a:rPr lang="en-US" dirty="0" err="1" smtClean="0"/>
              <a:t>hanno</a:t>
            </a:r>
            <a:r>
              <a:rPr lang="en-US" dirty="0" smtClean="0"/>
              <a:t> </a:t>
            </a:r>
            <a:r>
              <a:rPr lang="en-US" dirty="0" err="1" smtClean="0"/>
              <a:t>avuto</a:t>
            </a:r>
            <a:r>
              <a:rPr lang="en-US" dirty="0" smtClean="0"/>
              <a:t> </a:t>
            </a:r>
            <a:r>
              <a:rPr lang="en-US" dirty="0" err="1" smtClean="0"/>
              <a:t>problemi</a:t>
            </a:r>
            <a:r>
              <a:rPr lang="en-US" dirty="0" smtClean="0"/>
              <a:t> </a:t>
            </a:r>
            <a:r>
              <a:rPr lang="en-US" dirty="0" err="1" smtClean="0"/>
              <a:t>più</a:t>
            </a:r>
            <a:r>
              <a:rPr lang="en-US" dirty="0" smtClean="0"/>
              <a:t> </a:t>
            </a:r>
            <a:r>
              <a:rPr lang="en-US" dirty="0" err="1" smtClean="0"/>
              <a:t>significativi</a:t>
            </a:r>
            <a:r>
              <a:rPr lang="en-US" dirty="0" smtClean="0"/>
              <a:t> </a:t>
            </a:r>
            <a:r>
              <a:rPr lang="en-US" dirty="0" err="1" smtClean="0"/>
              <a:t>nel</a:t>
            </a:r>
            <a:r>
              <a:rPr lang="en-US" dirty="0" smtClean="0"/>
              <a:t> </a:t>
            </a:r>
            <a:r>
              <a:rPr lang="en-US" dirty="0" err="1" smtClean="0"/>
              <a:t>risolvere</a:t>
            </a:r>
            <a:r>
              <a:rPr lang="en-US" dirty="0" smtClean="0"/>
              <a:t> </a:t>
            </a:r>
            <a:r>
              <a:rPr lang="en-US" dirty="0" err="1" smtClean="0"/>
              <a:t>gli</a:t>
            </a:r>
            <a:r>
              <a:rPr lang="en-US" dirty="0" smtClean="0"/>
              <a:t> </a:t>
            </a:r>
            <a:r>
              <a:rPr lang="en-US" dirty="0" err="1" smtClean="0"/>
              <a:t>esercizi</a:t>
            </a:r>
            <a:r>
              <a:rPr lang="en-US" dirty="0" smtClean="0"/>
              <a:t> da </a:t>
            </a:r>
            <a:r>
              <a:rPr lang="en-US" dirty="0" err="1" smtClean="0"/>
              <a:t>noi</a:t>
            </a:r>
            <a:r>
              <a:rPr lang="en-US" dirty="0" smtClean="0"/>
              <a:t> </a:t>
            </a:r>
            <a:r>
              <a:rPr lang="en-US" dirty="0" err="1" smtClean="0"/>
              <a:t>costruiti</a:t>
            </a:r>
            <a:r>
              <a:rPr lang="en-US" dirty="0" smtClean="0"/>
              <a:t>, </a:t>
            </a:r>
            <a:r>
              <a:rPr lang="en-US" dirty="0" err="1" smtClean="0"/>
              <a:t>riguardanti</a:t>
            </a:r>
            <a:r>
              <a:rPr lang="en-US" dirty="0" smtClean="0"/>
              <a:t> in </a:t>
            </a:r>
            <a:r>
              <a:rPr lang="en-US" dirty="0" err="1" smtClean="0"/>
              <a:t>particolare</a:t>
            </a:r>
            <a:r>
              <a:rPr lang="en-US" dirty="0" smtClean="0"/>
              <a:t> </a:t>
            </a:r>
            <a:r>
              <a:rPr lang="en-US" dirty="0" err="1" smtClean="0"/>
              <a:t>l’approccio</a:t>
            </a:r>
            <a:r>
              <a:rPr lang="en-US" dirty="0" smtClean="0"/>
              <a:t> </a:t>
            </a:r>
            <a:r>
              <a:rPr lang="en-US" dirty="0" err="1" smtClean="0"/>
              <a:t>della</a:t>
            </a:r>
            <a:r>
              <a:rPr lang="en-US" dirty="0" smtClean="0"/>
              <a:t> </a:t>
            </a:r>
            <a:r>
              <a:rPr lang="en-US" dirty="0" err="1" smtClean="0"/>
              <a:t>somma</a:t>
            </a:r>
            <a:r>
              <a:rPr lang="en-US" dirty="0" smtClean="0"/>
              <a:t> sui </a:t>
            </a:r>
            <a:r>
              <a:rPr lang="en-US" dirty="0" err="1" smtClean="0"/>
              <a:t>cammini</a:t>
            </a:r>
            <a:r>
              <a:rPr lang="en-US" dirty="0" smtClean="0"/>
              <a:t>, la </a:t>
            </a:r>
            <a:r>
              <a:rPr lang="en-US" dirty="0" err="1" smtClean="0"/>
              <a:t>maggior</a:t>
            </a:r>
            <a:r>
              <a:rPr lang="en-US" dirty="0" smtClean="0"/>
              <a:t> parte </a:t>
            </a:r>
            <a:r>
              <a:rPr lang="en-US" dirty="0" err="1" smtClean="0"/>
              <a:t>dei</a:t>
            </a:r>
            <a:r>
              <a:rPr lang="en-US" dirty="0" smtClean="0"/>
              <a:t> </a:t>
            </a:r>
            <a:r>
              <a:rPr lang="en-US" dirty="0" err="1" smtClean="0"/>
              <a:t>quali</a:t>
            </a:r>
            <a:r>
              <a:rPr lang="en-US" dirty="0" smtClean="0"/>
              <a:t> </a:t>
            </a:r>
            <a:r>
              <a:rPr lang="en-US" dirty="0" err="1" smtClean="0"/>
              <a:t>vanno</a:t>
            </a:r>
            <a:r>
              <a:rPr lang="en-US" dirty="0" smtClean="0"/>
              <a:t> </a:t>
            </a:r>
            <a:r>
              <a:rPr lang="en-US" dirty="0" err="1" smtClean="0"/>
              <a:t>oltre</a:t>
            </a:r>
            <a:r>
              <a:rPr lang="en-US" dirty="0" smtClean="0"/>
              <a:t> </a:t>
            </a:r>
            <a:r>
              <a:rPr lang="en-US" dirty="0" err="1" smtClean="0"/>
              <a:t>il</a:t>
            </a:r>
            <a:r>
              <a:rPr lang="en-US" dirty="0" smtClean="0"/>
              <a:t> </a:t>
            </a:r>
            <a:r>
              <a:rPr lang="en-US" dirty="0" err="1" smtClean="0"/>
              <a:t>programma</a:t>
            </a:r>
            <a:r>
              <a:rPr lang="en-US" dirty="0" smtClean="0"/>
              <a:t> </a:t>
            </a:r>
            <a:r>
              <a:rPr lang="en-US" dirty="0" err="1" smtClean="0"/>
              <a:t>esposto</a:t>
            </a:r>
            <a:r>
              <a:rPr lang="en-US" dirty="0" smtClean="0"/>
              <a:t> </a:t>
            </a:r>
            <a:r>
              <a:rPr lang="en-US" dirty="0" err="1" smtClean="0"/>
              <a:t>nelle</a:t>
            </a:r>
            <a:r>
              <a:rPr lang="en-US" dirty="0" smtClean="0"/>
              <a:t> “</a:t>
            </a:r>
            <a:r>
              <a:rPr lang="en-US" dirty="0" err="1" smtClean="0"/>
              <a:t>indicazioni</a:t>
            </a:r>
            <a:r>
              <a:rPr lang="en-US" dirty="0" smtClean="0"/>
              <a:t> </a:t>
            </a:r>
            <a:r>
              <a:rPr lang="en-US" dirty="0" err="1" smtClean="0"/>
              <a:t>nazionali</a:t>
            </a:r>
            <a:r>
              <a:rPr lang="en-US" dirty="0" smtClean="0"/>
              <a:t>”. </a:t>
            </a:r>
            <a:r>
              <a:rPr lang="en-US" dirty="0" err="1" smtClean="0"/>
              <a:t>Gli</a:t>
            </a:r>
            <a:r>
              <a:rPr lang="en-US" dirty="0" smtClean="0"/>
              <a:t> </a:t>
            </a:r>
            <a:r>
              <a:rPr lang="en-US" dirty="0" err="1" smtClean="0"/>
              <a:t>esercizi</a:t>
            </a:r>
            <a:r>
              <a:rPr lang="en-US" dirty="0" smtClean="0"/>
              <a:t> </a:t>
            </a:r>
            <a:r>
              <a:rPr lang="en-US" dirty="0" err="1" smtClean="0"/>
              <a:t>richiedevano</a:t>
            </a:r>
            <a:r>
              <a:rPr lang="en-US" dirty="0" smtClean="0"/>
              <a:t> di </a:t>
            </a:r>
            <a:r>
              <a:rPr lang="en-US" dirty="0" err="1" smtClean="0"/>
              <a:t>analizzare</a:t>
            </a:r>
            <a:r>
              <a:rPr lang="en-US" dirty="0" smtClean="0"/>
              <a:t> setup di </a:t>
            </a:r>
            <a:r>
              <a:rPr lang="en-US" dirty="0" err="1" smtClean="0"/>
              <a:t>ottica</a:t>
            </a:r>
            <a:r>
              <a:rPr lang="en-US" dirty="0" smtClean="0"/>
              <a:t> </a:t>
            </a:r>
            <a:r>
              <a:rPr lang="en-US" dirty="0" err="1" smtClean="0"/>
              <a:t>quantistica</a:t>
            </a:r>
            <a:r>
              <a:rPr lang="en-US" dirty="0" smtClean="0"/>
              <a:t> (</a:t>
            </a:r>
            <a:r>
              <a:rPr lang="en-US" dirty="0" err="1" smtClean="0"/>
              <a:t>interferometri</a:t>
            </a:r>
            <a:r>
              <a:rPr lang="en-US" dirty="0" smtClean="0"/>
              <a:t> o </a:t>
            </a:r>
            <a:r>
              <a:rPr lang="en-US" dirty="0" err="1" smtClean="0"/>
              <a:t>sistemi</a:t>
            </a:r>
            <a:r>
              <a:rPr lang="en-US" dirty="0" smtClean="0"/>
              <a:t> di </a:t>
            </a:r>
            <a:r>
              <a:rPr lang="en-US" dirty="0" err="1" smtClean="0"/>
              <a:t>fenditure</a:t>
            </a:r>
            <a:r>
              <a:rPr lang="en-US" dirty="0" smtClean="0"/>
              <a:t>) </a:t>
            </a:r>
            <a:r>
              <a:rPr lang="en-US" dirty="0" err="1" smtClean="0"/>
              <a:t>specificando</a:t>
            </a:r>
            <a:r>
              <a:rPr lang="en-US" dirty="0" smtClean="0"/>
              <a:t> le </a:t>
            </a:r>
            <a:r>
              <a:rPr lang="en-US" dirty="0" err="1" smtClean="0"/>
              <a:t>probabilità</a:t>
            </a:r>
            <a:r>
              <a:rPr lang="en-US" dirty="0" smtClean="0"/>
              <a:t> di </a:t>
            </a:r>
            <a:r>
              <a:rPr lang="en-US" dirty="0" err="1" smtClean="0"/>
              <a:t>rivelazione</a:t>
            </a:r>
            <a:r>
              <a:rPr lang="en-US" dirty="0" smtClean="0"/>
              <a:t> </a:t>
            </a:r>
            <a:r>
              <a:rPr lang="en-US" dirty="0" err="1" smtClean="0"/>
              <a:t>ai</a:t>
            </a:r>
            <a:r>
              <a:rPr lang="en-US" dirty="0" smtClean="0"/>
              <a:t> </a:t>
            </a:r>
            <a:r>
              <a:rPr lang="en-US" dirty="0" err="1" smtClean="0"/>
              <a:t>vari</a:t>
            </a:r>
            <a:r>
              <a:rPr lang="en-US" dirty="0" smtClean="0"/>
              <a:t> </a:t>
            </a:r>
            <a:r>
              <a:rPr lang="en-US" dirty="0" err="1" smtClean="0"/>
              <a:t>rivelatori</a:t>
            </a:r>
            <a:r>
              <a:rPr lang="en-US" dirty="0" smtClean="0"/>
              <a:t>; </a:t>
            </a:r>
            <a:r>
              <a:rPr lang="en-US" dirty="0" err="1" smtClean="0"/>
              <a:t>oppure</a:t>
            </a:r>
            <a:r>
              <a:rPr lang="en-US" dirty="0" smtClean="0"/>
              <a:t> di </a:t>
            </a:r>
            <a:r>
              <a:rPr lang="en-US" dirty="0" err="1" smtClean="0"/>
              <a:t>affrontare</a:t>
            </a:r>
            <a:r>
              <a:rPr lang="en-US" dirty="0" smtClean="0"/>
              <a:t> </a:t>
            </a:r>
            <a:r>
              <a:rPr lang="en-US" dirty="0" err="1" smtClean="0"/>
              <a:t>problemi</a:t>
            </a:r>
            <a:r>
              <a:rPr lang="en-US" dirty="0" smtClean="0"/>
              <a:t> </a:t>
            </a:r>
            <a:r>
              <a:rPr lang="en-US" dirty="0" err="1" smtClean="0"/>
              <a:t>indipendenti</a:t>
            </a:r>
            <a:r>
              <a:rPr lang="en-US" dirty="0" smtClean="0"/>
              <a:t> dal tempo </a:t>
            </a:r>
            <a:r>
              <a:rPr lang="en-US" dirty="0" err="1" smtClean="0"/>
              <a:t>utilizzando</a:t>
            </a:r>
            <a:r>
              <a:rPr lang="en-US" dirty="0" smtClean="0"/>
              <a:t> </a:t>
            </a:r>
            <a:r>
              <a:rPr lang="en-US" dirty="0" err="1" smtClean="0"/>
              <a:t>il</a:t>
            </a:r>
            <a:r>
              <a:rPr lang="en-US" dirty="0" smtClean="0"/>
              <a:t> </a:t>
            </a:r>
            <a:r>
              <a:rPr lang="en-US" dirty="0" err="1" smtClean="0"/>
              <a:t>metodo</a:t>
            </a:r>
            <a:r>
              <a:rPr lang="en-US" dirty="0" smtClean="0"/>
              <a:t> </a:t>
            </a:r>
            <a:r>
              <a:rPr lang="en-US" dirty="0" err="1" smtClean="0"/>
              <a:t>della</a:t>
            </a:r>
            <a:r>
              <a:rPr lang="en-US" dirty="0" smtClean="0"/>
              <a:t> </a:t>
            </a:r>
            <a:r>
              <a:rPr lang="en-US" dirty="0" err="1" smtClean="0"/>
              <a:t>somma</a:t>
            </a:r>
            <a:r>
              <a:rPr lang="en-US" dirty="0" smtClean="0"/>
              <a:t> sui </a:t>
            </a:r>
            <a:r>
              <a:rPr lang="en-US" dirty="0" err="1" smtClean="0"/>
              <a:t>cammini</a:t>
            </a:r>
            <a:r>
              <a:rPr lang="en-US" dirty="0" smtClean="0"/>
              <a:t>. Solo </a:t>
            </a:r>
            <a:r>
              <a:rPr lang="en-US" dirty="0" err="1" smtClean="0"/>
              <a:t>il</a:t>
            </a:r>
            <a:r>
              <a:rPr lang="en-US" dirty="0" smtClean="0"/>
              <a:t> 50% (</a:t>
            </a:r>
            <a:r>
              <a:rPr lang="en-US" dirty="0" err="1" smtClean="0"/>
              <a:t>approssimativamente</a:t>
            </a:r>
            <a:r>
              <a:rPr lang="en-US" dirty="0" smtClean="0"/>
              <a:t>) </a:t>
            </a:r>
            <a:r>
              <a:rPr lang="en-US" dirty="0" err="1" smtClean="0"/>
              <a:t>degli</a:t>
            </a:r>
            <a:r>
              <a:rPr lang="en-US" dirty="0" smtClean="0"/>
              <a:t> </a:t>
            </a:r>
            <a:r>
              <a:rPr lang="en-US" dirty="0" err="1" smtClean="0"/>
              <a:t>studenti</a:t>
            </a:r>
            <a:r>
              <a:rPr lang="en-US" dirty="0" smtClean="0"/>
              <a:t> </a:t>
            </a:r>
            <a:r>
              <a:rPr lang="en-US" dirty="0" err="1" smtClean="0"/>
              <a:t>riusciva</a:t>
            </a:r>
            <a:r>
              <a:rPr lang="en-US" dirty="0" smtClean="0"/>
              <a:t> a </a:t>
            </a:r>
            <a:r>
              <a:rPr lang="en-US" dirty="0" err="1" smtClean="0"/>
              <a:t>svolgere</a:t>
            </a:r>
            <a:r>
              <a:rPr lang="en-US" dirty="0" smtClean="0"/>
              <a:t> </a:t>
            </a:r>
            <a:r>
              <a:rPr lang="en-US" dirty="0" err="1" smtClean="0"/>
              <a:t>tali</a:t>
            </a:r>
            <a:r>
              <a:rPr lang="en-US" dirty="0" smtClean="0"/>
              <a:t> </a:t>
            </a:r>
            <a:r>
              <a:rPr lang="en-US" dirty="0" err="1" smtClean="0"/>
              <a:t>esercizi</a:t>
            </a:r>
            <a:r>
              <a:rPr lang="en-US" dirty="0" smtClean="0"/>
              <a:t>, </a:t>
            </a:r>
            <a:r>
              <a:rPr lang="en-US" dirty="0" err="1" smtClean="0"/>
              <a:t>anche</a:t>
            </a:r>
            <a:r>
              <a:rPr lang="en-US" dirty="0" smtClean="0"/>
              <a:t> se </a:t>
            </a:r>
            <a:r>
              <a:rPr lang="en-US" dirty="0" err="1" smtClean="0"/>
              <a:t>posti</a:t>
            </a:r>
            <a:r>
              <a:rPr lang="en-US" dirty="0" smtClean="0"/>
              <a:t> in forma </a:t>
            </a:r>
            <a:r>
              <a:rPr lang="en-US" dirty="0" err="1" smtClean="0"/>
              <a:t>guidata</a:t>
            </a:r>
            <a:r>
              <a:rPr lang="en-US" dirty="0" smtClean="0"/>
              <a:t>.</a:t>
            </a:r>
            <a:endParaRPr lang="en-US" i="1" dirty="0" smtClean="0"/>
          </a:p>
          <a:p>
            <a:r>
              <a:rPr lang="en-US" dirty="0" smtClean="0"/>
              <a:t> </a:t>
            </a:r>
            <a:endParaRPr lang="en-US" dirty="0"/>
          </a:p>
        </p:txBody>
      </p:sp>
    </p:spTree>
    <p:extLst>
      <p:ext uri="{BB962C8B-B14F-4D97-AF65-F5344CB8AC3E}">
        <p14:creationId xmlns:p14="http://schemas.microsoft.com/office/powerpoint/2010/main" val="632740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188" y="243960"/>
            <a:ext cx="8196813" cy="494431"/>
          </a:xfrm>
        </p:spPr>
        <p:txBody>
          <a:bodyPr>
            <a:normAutofit/>
          </a:bodyPr>
          <a:lstStyle/>
          <a:p>
            <a:pPr algn="ctr"/>
            <a:r>
              <a:rPr lang="en-US" sz="2800" dirty="0" err="1" smtClean="0"/>
              <a:t>Risultati</a:t>
            </a:r>
            <a:r>
              <a:rPr lang="en-US" sz="2800" dirty="0" smtClean="0"/>
              <a:t> </a:t>
            </a:r>
            <a:r>
              <a:rPr lang="en-US" sz="2800" dirty="0" smtClean="0"/>
              <a:t>: </a:t>
            </a:r>
            <a:r>
              <a:rPr lang="en-US" sz="2800" dirty="0" err="1" smtClean="0"/>
              <a:t>dualismo</a:t>
            </a:r>
            <a:r>
              <a:rPr lang="en-US" sz="2800" dirty="0" smtClean="0"/>
              <a:t> </a:t>
            </a:r>
            <a:r>
              <a:rPr lang="en-US" sz="2800" dirty="0" err="1" smtClean="0"/>
              <a:t>onda-particella</a:t>
            </a:r>
            <a:endParaRPr lang="en-US" sz="2800" dirty="0"/>
          </a:p>
        </p:txBody>
      </p:sp>
      <p:sp>
        <p:nvSpPr>
          <p:cNvPr id="4" name="TextBox 3"/>
          <p:cNvSpPr txBox="1"/>
          <p:nvPr/>
        </p:nvSpPr>
        <p:spPr>
          <a:xfrm>
            <a:off x="122303" y="849086"/>
            <a:ext cx="8694698" cy="4539704"/>
          </a:xfrm>
          <a:prstGeom prst="rect">
            <a:avLst/>
          </a:prstGeom>
          <a:noFill/>
        </p:spPr>
        <p:txBody>
          <a:bodyPr wrap="square" rtlCol="0">
            <a:spAutoFit/>
          </a:bodyPr>
          <a:lstStyle/>
          <a:p>
            <a:pPr marL="288000" lvl="1" indent="-216000" algn="just">
              <a:buClr>
                <a:srgbClr val="E5C6C3"/>
              </a:buClr>
              <a:buFont typeface="Arial" panose="020B0604020202020204" pitchFamily="34" charset="0"/>
              <a:buChar char="•"/>
            </a:pPr>
            <a:r>
              <a:rPr lang="en-US" sz="2000" dirty="0" smtClean="0"/>
              <a:t>I </a:t>
            </a:r>
            <a:r>
              <a:rPr lang="en-US" sz="2000" dirty="0" err="1" smtClean="0"/>
              <a:t>principali</a:t>
            </a:r>
            <a:r>
              <a:rPr lang="en-US" sz="2000" dirty="0" smtClean="0"/>
              <a:t> </a:t>
            </a:r>
            <a:r>
              <a:rPr lang="en-US" sz="2000" dirty="0" err="1" smtClean="0"/>
              <a:t>strumenti</a:t>
            </a:r>
            <a:r>
              <a:rPr lang="en-US" sz="2000" dirty="0" smtClean="0"/>
              <a:t> per la </a:t>
            </a:r>
            <a:r>
              <a:rPr lang="en-US" sz="2000" dirty="0" err="1" smtClean="0"/>
              <a:t>raccolta</a:t>
            </a:r>
            <a:r>
              <a:rPr lang="en-US" sz="2000" dirty="0" smtClean="0"/>
              <a:t> di </a:t>
            </a:r>
            <a:r>
              <a:rPr lang="en-US" sz="2000" dirty="0" err="1" smtClean="0"/>
              <a:t>dati</a:t>
            </a:r>
            <a:r>
              <a:rPr lang="en-US" sz="2000" dirty="0" smtClean="0"/>
              <a:t> </a:t>
            </a:r>
            <a:r>
              <a:rPr lang="en-US" sz="2000" dirty="0" err="1" smtClean="0"/>
              <a:t>quantitativi</a:t>
            </a:r>
            <a:r>
              <a:rPr lang="en-US" sz="2000" dirty="0" smtClean="0"/>
              <a:t> </a:t>
            </a:r>
            <a:r>
              <a:rPr lang="en-US" sz="2000" dirty="0" err="1" smtClean="0"/>
              <a:t>sono</a:t>
            </a:r>
            <a:r>
              <a:rPr lang="en-US" sz="2000" dirty="0" smtClean="0"/>
              <a:t> </a:t>
            </a:r>
            <a:r>
              <a:rPr lang="en-US" sz="2000" dirty="0" err="1" smtClean="0"/>
              <a:t>stati</a:t>
            </a:r>
            <a:r>
              <a:rPr lang="en-US" sz="2000" dirty="0" smtClean="0"/>
              <a:t> </a:t>
            </a:r>
            <a:r>
              <a:rPr lang="en-US" sz="2000" dirty="0" err="1" smtClean="0"/>
              <a:t>domande</a:t>
            </a:r>
            <a:r>
              <a:rPr lang="en-US" sz="2000" dirty="0" smtClean="0"/>
              <a:t> a </a:t>
            </a:r>
            <a:r>
              <a:rPr lang="en-US" sz="2000" dirty="0" err="1" smtClean="0"/>
              <a:t>risposta</a:t>
            </a:r>
            <a:r>
              <a:rPr lang="en-US" sz="2000" dirty="0" smtClean="0"/>
              <a:t> </a:t>
            </a:r>
            <a:r>
              <a:rPr lang="en-US" sz="2000" dirty="0" err="1" smtClean="0"/>
              <a:t>aperta</a:t>
            </a:r>
            <a:r>
              <a:rPr lang="en-US" sz="2000" dirty="0" smtClean="0"/>
              <a:t> </a:t>
            </a:r>
            <a:r>
              <a:rPr lang="en-US" sz="2000" dirty="0" err="1" smtClean="0"/>
              <a:t>guidate</a:t>
            </a:r>
            <a:r>
              <a:rPr lang="en-US" sz="2000" dirty="0" smtClean="0"/>
              <a:t>, </a:t>
            </a:r>
            <a:r>
              <a:rPr lang="en-US" sz="2000" dirty="0" err="1" smtClean="0"/>
              <a:t>sviluppate</a:t>
            </a:r>
            <a:r>
              <a:rPr lang="en-US" sz="2000" dirty="0" smtClean="0"/>
              <a:t> in </a:t>
            </a:r>
            <a:r>
              <a:rPr lang="en-US" sz="2000" dirty="0" err="1" smtClean="0"/>
              <a:t>collaborazione</a:t>
            </a:r>
            <a:r>
              <a:rPr lang="en-US" sz="2000" dirty="0" smtClean="0"/>
              <a:t> con </a:t>
            </a:r>
            <a:r>
              <a:rPr lang="en-US" sz="2000" dirty="0" err="1" smtClean="0"/>
              <a:t>il</a:t>
            </a:r>
            <a:r>
              <a:rPr lang="en-US" sz="2000" dirty="0" smtClean="0"/>
              <a:t> </a:t>
            </a:r>
            <a:r>
              <a:rPr lang="en-US" sz="2000" dirty="0" err="1" smtClean="0"/>
              <a:t>gruppo</a:t>
            </a:r>
            <a:r>
              <a:rPr lang="en-US" sz="2000" dirty="0" smtClean="0"/>
              <a:t> di Bologna. Due </a:t>
            </a:r>
            <a:r>
              <a:rPr lang="en-US" sz="2000" dirty="0" err="1" smtClean="0"/>
              <a:t>domande</a:t>
            </a:r>
            <a:r>
              <a:rPr lang="en-US" sz="2000" dirty="0" smtClean="0"/>
              <a:t> </a:t>
            </a:r>
            <a:r>
              <a:rPr lang="en-US" sz="2000" dirty="0" err="1" smtClean="0"/>
              <a:t>riguardavano</a:t>
            </a:r>
            <a:r>
              <a:rPr lang="en-US" sz="2000" dirty="0" smtClean="0"/>
              <a:t> </a:t>
            </a:r>
            <a:r>
              <a:rPr lang="en-US" sz="2000" dirty="0" err="1" smtClean="0"/>
              <a:t>il</a:t>
            </a:r>
            <a:r>
              <a:rPr lang="en-US" sz="2000" dirty="0" smtClean="0"/>
              <a:t> </a:t>
            </a:r>
            <a:r>
              <a:rPr lang="en-US" sz="2000" dirty="0" err="1" smtClean="0"/>
              <a:t>dualismo</a:t>
            </a:r>
            <a:r>
              <a:rPr lang="en-US" sz="2000" dirty="0" smtClean="0"/>
              <a:t> </a:t>
            </a:r>
            <a:r>
              <a:rPr lang="en-US" sz="2000" dirty="0" err="1" smtClean="0"/>
              <a:t>onda-particella</a:t>
            </a:r>
            <a:r>
              <a:rPr lang="en-US" sz="2000" dirty="0" smtClean="0"/>
              <a:t>, </a:t>
            </a:r>
            <a:r>
              <a:rPr lang="en-US" sz="2000" dirty="0" err="1" smtClean="0"/>
              <a:t>una</a:t>
            </a:r>
            <a:r>
              <a:rPr lang="en-US" sz="2000" dirty="0" smtClean="0"/>
              <a:t> </a:t>
            </a:r>
            <a:r>
              <a:rPr lang="en-US" sz="2000" dirty="0" err="1" smtClean="0"/>
              <a:t>nel</a:t>
            </a:r>
            <a:r>
              <a:rPr lang="en-US" sz="2000" dirty="0" smtClean="0"/>
              <a:t> </a:t>
            </a:r>
            <a:r>
              <a:rPr lang="en-US" sz="2000" dirty="0" err="1" smtClean="0"/>
              <a:t>contesto</a:t>
            </a:r>
            <a:r>
              <a:rPr lang="en-US" sz="2000" dirty="0" smtClean="0"/>
              <a:t> </a:t>
            </a:r>
            <a:r>
              <a:rPr lang="en-US" sz="2000" dirty="0" err="1" smtClean="0"/>
              <a:t>dell’esperimento</a:t>
            </a:r>
            <a:r>
              <a:rPr lang="en-US" sz="2000" dirty="0" smtClean="0"/>
              <a:t> di </a:t>
            </a:r>
            <a:r>
              <a:rPr lang="en-US" sz="2000" dirty="0" err="1" smtClean="0"/>
              <a:t>doppia</a:t>
            </a:r>
            <a:r>
              <a:rPr lang="en-US" sz="2000" dirty="0" smtClean="0"/>
              <a:t> </a:t>
            </a:r>
            <a:r>
              <a:rPr lang="en-US" sz="2000" dirty="0" err="1" smtClean="0"/>
              <a:t>fenditura</a:t>
            </a:r>
            <a:r>
              <a:rPr lang="en-US" sz="2000" dirty="0" smtClean="0"/>
              <a:t>, la </a:t>
            </a:r>
            <a:r>
              <a:rPr lang="en-US" sz="2000" dirty="0" err="1" smtClean="0"/>
              <a:t>seconda</a:t>
            </a:r>
            <a:r>
              <a:rPr lang="en-US" sz="2000" dirty="0" smtClean="0"/>
              <a:t> in </a:t>
            </a:r>
            <a:r>
              <a:rPr lang="en-US" sz="2000" dirty="0" err="1" smtClean="0"/>
              <a:t>quello</a:t>
            </a:r>
            <a:r>
              <a:rPr lang="en-US" sz="2000" dirty="0" smtClean="0"/>
              <a:t> </a:t>
            </a:r>
            <a:r>
              <a:rPr lang="en-US" sz="2000" dirty="0" err="1" smtClean="0"/>
              <a:t>dell’interferometro</a:t>
            </a:r>
            <a:r>
              <a:rPr lang="en-US" sz="2000" dirty="0" smtClean="0"/>
              <a:t> Mach-</a:t>
            </a:r>
            <a:r>
              <a:rPr lang="en-US" sz="2000" dirty="0" err="1" smtClean="0"/>
              <a:t>Zehnder</a:t>
            </a:r>
            <a:r>
              <a:rPr lang="en-US" sz="2000" dirty="0" smtClean="0"/>
              <a:t>.</a:t>
            </a:r>
            <a:r>
              <a:rPr lang="en-US" sz="2000" dirty="0"/>
              <a:t> </a:t>
            </a:r>
            <a:endParaRPr lang="en-US" sz="2000" dirty="0" smtClean="0"/>
          </a:p>
          <a:p>
            <a:pPr marL="288000" lvl="1" indent="-216000" algn="just">
              <a:buClr>
                <a:srgbClr val="E5C6C3"/>
              </a:buClr>
              <a:buFont typeface="Arial" panose="020B0604020202020204" pitchFamily="34" charset="0"/>
              <a:buChar char="•"/>
            </a:pPr>
            <a:r>
              <a:rPr lang="en-US" sz="2000" dirty="0" err="1" smtClean="0"/>
              <a:t>Nelle</a:t>
            </a:r>
            <a:r>
              <a:rPr lang="en-US" sz="2000" dirty="0" smtClean="0"/>
              <a:t> due </a:t>
            </a:r>
            <a:r>
              <a:rPr lang="en-US" sz="2000" dirty="0" err="1" smtClean="0"/>
              <a:t>domande</a:t>
            </a:r>
            <a:r>
              <a:rPr lang="en-US" sz="2000" dirty="0" smtClean="0"/>
              <a:t> </a:t>
            </a:r>
            <a:r>
              <a:rPr lang="en-US" sz="2000" dirty="0" err="1" smtClean="0"/>
              <a:t>rispettivamente</a:t>
            </a:r>
            <a:r>
              <a:rPr lang="en-US" sz="2000" dirty="0" smtClean="0"/>
              <a:t>, </a:t>
            </a:r>
            <a:r>
              <a:rPr lang="en-US" sz="2000" dirty="0" err="1" smtClean="0"/>
              <a:t>il</a:t>
            </a:r>
            <a:r>
              <a:rPr lang="en-US" sz="2000" dirty="0" smtClean="0"/>
              <a:t> 64 e </a:t>
            </a:r>
            <a:r>
              <a:rPr lang="en-US" sz="2000" dirty="0" err="1" smtClean="0"/>
              <a:t>iI</a:t>
            </a:r>
            <a:r>
              <a:rPr lang="en-US" sz="2000" dirty="0" smtClean="0"/>
              <a:t> 50% </a:t>
            </a:r>
            <a:r>
              <a:rPr lang="en-US" sz="2000" dirty="0" err="1" smtClean="0"/>
              <a:t>degli</a:t>
            </a:r>
            <a:r>
              <a:rPr lang="en-US" sz="2000" dirty="0" smtClean="0"/>
              <a:t> </a:t>
            </a:r>
            <a:r>
              <a:rPr lang="en-US" sz="2000" dirty="0" err="1" smtClean="0"/>
              <a:t>studenti</a:t>
            </a:r>
            <a:r>
              <a:rPr lang="en-US" sz="2000" dirty="0" smtClean="0"/>
              <a:t> ha </a:t>
            </a:r>
            <a:r>
              <a:rPr lang="en-US" sz="2000" dirty="0" err="1" smtClean="0"/>
              <a:t>fornito</a:t>
            </a:r>
            <a:r>
              <a:rPr lang="en-US" sz="2000" dirty="0" smtClean="0"/>
              <a:t> </a:t>
            </a:r>
            <a:r>
              <a:rPr lang="en-US" sz="2000" dirty="0" err="1" smtClean="0"/>
              <a:t>risposte</a:t>
            </a:r>
            <a:r>
              <a:rPr lang="en-US" sz="2000" dirty="0" smtClean="0"/>
              <a:t> </a:t>
            </a:r>
            <a:r>
              <a:rPr lang="en-US" sz="2000" dirty="0" err="1" smtClean="0"/>
              <a:t>corrette</a:t>
            </a:r>
            <a:r>
              <a:rPr lang="en-US" sz="2000" dirty="0" smtClean="0"/>
              <a:t>, con </a:t>
            </a:r>
            <a:r>
              <a:rPr lang="en-US" sz="2000" dirty="0" err="1" smtClean="0"/>
              <a:t>spiegazioni</a:t>
            </a:r>
            <a:r>
              <a:rPr lang="en-US" sz="2000" dirty="0" smtClean="0"/>
              <a:t> </a:t>
            </a:r>
            <a:r>
              <a:rPr lang="en-US" sz="2000" dirty="0" err="1" smtClean="0"/>
              <a:t>convincenti</a:t>
            </a:r>
            <a:r>
              <a:rPr lang="en-US" sz="2000" dirty="0" smtClean="0"/>
              <a:t>. Il 14 e </a:t>
            </a:r>
            <a:r>
              <a:rPr lang="en-US" sz="2000" dirty="0" err="1" smtClean="0"/>
              <a:t>il</a:t>
            </a:r>
            <a:r>
              <a:rPr lang="en-US" sz="2000" dirty="0" smtClean="0"/>
              <a:t> 21% </a:t>
            </a:r>
            <a:r>
              <a:rPr lang="en-US" sz="2000" dirty="0" err="1" smtClean="0"/>
              <a:t>rispettivamente</a:t>
            </a:r>
            <a:r>
              <a:rPr lang="en-US" sz="2000" dirty="0" smtClean="0"/>
              <a:t> </a:t>
            </a:r>
            <a:r>
              <a:rPr lang="en-US" sz="2000" dirty="0" err="1" smtClean="0"/>
              <a:t>hanno</a:t>
            </a:r>
            <a:r>
              <a:rPr lang="en-US" sz="2000" dirty="0" smtClean="0"/>
              <a:t> </a:t>
            </a:r>
            <a:r>
              <a:rPr lang="en-US" sz="2000" dirty="0" err="1" smtClean="0"/>
              <a:t>fornito</a:t>
            </a:r>
            <a:r>
              <a:rPr lang="en-US" sz="2000" dirty="0" smtClean="0"/>
              <a:t> </a:t>
            </a:r>
            <a:r>
              <a:rPr lang="en-US" sz="2000" dirty="0" err="1" smtClean="0"/>
              <a:t>descrizioni</a:t>
            </a:r>
            <a:r>
              <a:rPr lang="en-US" sz="2000" dirty="0" smtClean="0"/>
              <a:t> </a:t>
            </a:r>
            <a:r>
              <a:rPr lang="en-US" sz="2000" dirty="0" err="1" smtClean="0"/>
              <a:t>fenomenologicamente</a:t>
            </a:r>
            <a:r>
              <a:rPr lang="en-US" sz="2000" dirty="0" smtClean="0"/>
              <a:t> </a:t>
            </a:r>
            <a:r>
              <a:rPr lang="en-US" sz="2000" dirty="0" err="1" smtClean="0"/>
              <a:t>corrette</a:t>
            </a:r>
            <a:r>
              <a:rPr lang="en-US" sz="2000" dirty="0" smtClean="0"/>
              <a:t> del </a:t>
            </a:r>
            <a:r>
              <a:rPr lang="en-US" sz="2000" dirty="0" err="1" smtClean="0"/>
              <a:t>fenomeno</a:t>
            </a:r>
            <a:r>
              <a:rPr lang="en-US" sz="2000" dirty="0" smtClean="0"/>
              <a:t>, </a:t>
            </a:r>
            <a:r>
              <a:rPr lang="en-US" sz="2000" dirty="0" err="1" smtClean="0"/>
              <a:t>senza</a:t>
            </a:r>
            <a:r>
              <a:rPr lang="en-US" sz="2000" dirty="0" smtClean="0"/>
              <a:t> </a:t>
            </a:r>
            <a:r>
              <a:rPr lang="en-US" sz="2000" dirty="0" err="1" smtClean="0"/>
              <a:t>spiegazioni</a:t>
            </a:r>
            <a:r>
              <a:rPr lang="en-US" sz="2000" dirty="0" smtClean="0"/>
              <a:t> o con </a:t>
            </a:r>
            <a:r>
              <a:rPr lang="en-US" sz="2000" dirty="0" err="1" smtClean="0"/>
              <a:t>spiegazioni</a:t>
            </a:r>
            <a:r>
              <a:rPr lang="en-US" sz="2000" dirty="0" smtClean="0"/>
              <a:t> incomplete o </a:t>
            </a:r>
            <a:r>
              <a:rPr lang="en-US" sz="2000" dirty="0" err="1" smtClean="0"/>
              <a:t>parzialmente</a:t>
            </a:r>
            <a:r>
              <a:rPr lang="en-US" sz="2000" dirty="0" smtClean="0"/>
              <a:t> </a:t>
            </a:r>
            <a:r>
              <a:rPr lang="en-US" sz="2000" dirty="0" err="1" smtClean="0"/>
              <a:t>errate</a:t>
            </a:r>
            <a:r>
              <a:rPr lang="en-US" sz="2000" dirty="0" smtClean="0"/>
              <a:t>.</a:t>
            </a:r>
          </a:p>
          <a:p>
            <a:pPr marL="288000" lvl="1" indent="-216000" algn="just">
              <a:buClr>
                <a:srgbClr val="E5C6C3"/>
              </a:buClr>
              <a:buFont typeface="Arial" panose="020B0604020202020204" pitchFamily="34" charset="0"/>
              <a:buChar char="•"/>
            </a:pPr>
            <a:r>
              <a:rPr lang="en-US" sz="2000" dirty="0" smtClean="0"/>
              <a:t>La </a:t>
            </a:r>
            <a:r>
              <a:rPr lang="en-US" sz="2000" dirty="0" err="1" smtClean="0"/>
              <a:t>percentuale</a:t>
            </a:r>
            <a:r>
              <a:rPr lang="en-US" sz="2000" dirty="0" smtClean="0"/>
              <a:t> </a:t>
            </a:r>
            <a:r>
              <a:rPr lang="en-US" sz="2000" dirty="0" err="1" smtClean="0"/>
              <a:t>degli</a:t>
            </a:r>
            <a:r>
              <a:rPr lang="en-US" sz="2000" dirty="0" smtClean="0"/>
              <a:t> </a:t>
            </a:r>
            <a:r>
              <a:rPr lang="en-US" sz="2000" dirty="0" err="1" smtClean="0"/>
              <a:t>studenti</a:t>
            </a:r>
            <a:r>
              <a:rPr lang="en-US" sz="2000" dirty="0" smtClean="0"/>
              <a:t> </a:t>
            </a:r>
            <a:r>
              <a:rPr lang="en-US" sz="2000" dirty="0" err="1" smtClean="0"/>
              <a:t>che</a:t>
            </a:r>
            <a:r>
              <a:rPr lang="en-US" sz="2000" dirty="0" smtClean="0"/>
              <a:t> </a:t>
            </a:r>
            <a:r>
              <a:rPr lang="en-US" sz="2000" dirty="0" err="1" smtClean="0"/>
              <a:t>cerca</a:t>
            </a:r>
            <a:r>
              <a:rPr lang="en-US" sz="2000" dirty="0" smtClean="0"/>
              <a:t> di </a:t>
            </a:r>
            <a:r>
              <a:rPr lang="en-US" sz="2000" dirty="0" err="1" smtClean="0"/>
              <a:t>applicare</a:t>
            </a:r>
            <a:r>
              <a:rPr lang="en-US" sz="2000" dirty="0" smtClean="0"/>
              <a:t> </a:t>
            </a:r>
            <a:r>
              <a:rPr lang="en-US" sz="2000" dirty="0" err="1" smtClean="0"/>
              <a:t>concetti</a:t>
            </a:r>
            <a:r>
              <a:rPr lang="en-US" sz="2000" dirty="0" smtClean="0"/>
              <a:t> </a:t>
            </a:r>
            <a:r>
              <a:rPr lang="en-US" sz="2000" dirty="0" err="1" smtClean="0"/>
              <a:t>classici</a:t>
            </a:r>
            <a:r>
              <a:rPr lang="en-US" sz="2000" dirty="0" smtClean="0"/>
              <a:t> per </a:t>
            </a:r>
            <a:r>
              <a:rPr lang="en-US" sz="2000" dirty="0" err="1" smtClean="0"/>
              <a:t>spiegare</a:t>
            </a:r>
            <a:r>
              <a:rPr lang="en-US" sz="2000" dirty="0" smtClean="0"/>
              <a:t> </a:t>
            </a:r>
            <a:r>
              <a:rPr lang="en-US" sz="2000" dirty="0" err="1" smtClean="0"/>
              <a:t>i</a:t>
            </a:r>
            <a:r>
              <a:rPr lang="en-US" sz="2000" dirty="0" smtClean="0"/>
              <a:t> </a:t>
            </a:r>
            <a:r>
              <a:rPr lang="en-US" sz="2000" dirty="0" err="1" smtClean="0"/>
              <a:t>fenomeni</a:t>
            </a:r>
            <a:r>
              <a:rPr lang="en-US" sz="2000" dirty="0" smtClean="0"/>
              <a:t> </a:t>
            </a:r>
            <a:r>
              <a:rPr lang="en-US" sz="2000" dirty="0" err="1" smtClean="0"/>
              <a:t>proposti</a:t>
            </a:r>
            <a:r>
              <a:rPr lang="en-US" sz="2000" dirty="0" smtClean="0"/>
              <a:t> è, </a:t>
            </a:r>
            <a:r>
              <a:rPr lang="en-US" sz="2000" dirty="0" err="1" smtClean="0"/>
              <a:t>nelle</a:t>
            </a:r>
            <a:r>
              <a:rPr lang="en-US" sz="2000" dirty="0" smtClean="0"/>
              <a:t> 2 </a:t>
            </a:r>
            <a:r>
              <a:rPr lang="en-US" sz="2000" dirty="0" err="1" smtClean="0"/>
              <a:t>domande</a:t>
            </a:r>
            <a:r>
              <a:rPr lang="en-US" sz="2000" dirty="0" smtClean="0"/>
              <a:t>, del 7 e del 14% </a:t>
            </a:r>
            <a:r>
              <a:rPr lang="en-US" sz="2000" dirty="0" err="1" smtClean="0"/>
              <a:t>rispettivamente</a:t>
            </a:r>
            <a:r>
              <a:rPr lang="en-US" sz="2000" dirty="0" smtClean="0"/>
              <a:t> (</a:t>
            </a:r>
            <a:r>
              <a:rPr lang="en-US" sz="2000" dirty="0" err="1" smtClean="0"/>
              <a:t>il</a:t>
            </a:r>
            <a:r>
              <a:rPr lang="en-US" sz="2000" dirty="0" smtClean="0"/>
              <a:t> </a:t>
            </a:r>
            <a:r>
              <a:rPr lang="en-US" sz="2000" dirty="0" err="1" smtClean="0"/>
              <a:t>campione</a:t>
            </a:r>
            <a:r>
              <a:rPr lang="en-US" sz="2000" dirty="0" smtClean="0"/>
              <a:t> di </a:t>
            </a:r>
            <a:r>
              <a:rPr lang="en-US" sz="2000" dirty="0" err="1" smtClean="0"/>
              <a:t>alunn</a:t>
            </a:r>
            <a:r>
              <a:rPr lang="en-US" sz="2000" dirty="0" err="1" smtClean="0"/>
              <a:t>i</a:t>
            </a:r>
            <a:r>
              <a:rPr lang="en-US" sz="2000" dirty="0" smtClean="0"/>
              <a:t> </a:t>
            </a:r>
            <a:r>
              <a:rPr lang="en-US" sz="2000" dirty="0" err="1" smtClean="0"/>
              <a:t>presenti</a:t>
            </a:r>
            <a:r>
              <a:rPr lang="en-US" sz="2000" dirty="0" smtClean="0"/>
              <a:t> a </a:t>
            </a:r>
            <a:r>
              <a:rPr lang="en-US" sz="2000" dirty="0" err="1" smtClean="0"/>
              <a:t>questo</a:t>
            </a:r>
            <a:r>
              <a:rPr lang="en-US" sz="2000" dirty="0" smtClean="0"/>
              <a:t> test è N=14).</a:t>
            </a:r>
            <a:endParaRPr lang="en-US" sz="2000" dirty="0"/>
          </a:p>
          <a:p>
            <a:pPr marL="288000" lvl="1" indent="-216000" algn="just">
              <a:buClr>
                <a:srgbClr val="E5C6C3"/>
              </a:buClr>
              <a:buFont typeface="Arial" panose="020B0604020202020204" pitchFamily="34" charset="0"/>
              <a:buChar char="•"/>
            </a:pPr>
            <a:endParaRPr lang="en-US" sz="1600" dirty="0"/>
          </a:p>
          <a:p>
            <a:pPr marL="72000" lvl="1" algn="just">
              <a:buClr>
                <a:srgbClr val="E5C6C3"/>
              </a:buClr>
            </a:pPr>
            <a:endParaRPr lang="en-US" sz="1600" dirty="0"/>
          </a:p>
          <a:p>
            <a:r>
              <a:rPr lang="en-US" sz="1700" dirty="0" smtClean="0"/>
              <a:t> </a:t>
            </a:r>
            <a:endParaRPr lang="en-US" sz="1700" dirty="0"/>
          </a:p>
        </p:txBody>
      </p:sp>
    </p:spTree>
    <p:extLst>
      <p:ext uri="{BB962C8B-B14F-4D97-AF65-F5344CB8AC3E}">
        <p14:creationId xmlns:p14="http://schemas.microsoft.com/office/powerpoint/2010/main" val="9279408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5554" y="3635012"/>
            <a:ext cx="4229037" cy="720378"/>
          </a:xfrm>
          <a:prstGeom prst="rect">
            <a:avLst/>
          </a:prstGeom>
        </p:spPr>
      </p:pic>
      <p:pic>
        <p:nvPicPr>
          <p:cNvPr id="6" name="Picture 5"/>
          <p:cNvPicPr>
            <a:picLocks noChangeAspect="1"/>
          </p:cNvPicPr>
          <p:nvPr/>
        </p:nvPicPr>
        <p:blipFill>
          <a:blip r:embed="rId4"/>
          <a:stretch>
            <a:fillRect/>
          </a:stretch>
        </p:blipFill>
        <p:spPr>
          <a:xfrm>
            <a:off x="315828" y="3653368"/>
            <a:ext cx="4209913" cy="683666"/>
          </a:xfrm>
          <a:prstGeom prst="rect">
            <a:avLst/>
          </a:prstGeom>
        </p:spPr>
      </p:pic>
      <p:pic>
        <p:nvPicPr>
          <p:cNvPr id="7" name="Picture 6"/>
          <p:cNvPicPr>
            <a:picLocks noChangeAspect="1"/>
          </p:cNvPicPr>
          <p:nvPr/>
        </p:nvPicPr>
        <p:blipFill>
          <a:blip r:embed="rId5"/>
          <a:stretch>
            <a:fillRect/>
          </a:stretch>
        </p:blipFill>
        <p:spPr>
          <a:xfrm>
            <a:off x="315828" y="1284790"/>
            <a:ext cx="4001487" cy="2154503"/>
          </a:xfrm>
          <a:prstGeom prst="rect">
            <a:avLst/>
          </a:prstGeom>
        </p:spPr>
      </p:pic>
      <p:pic>
        <p:nvPicPr>
          <p:cNvPr id="8" name="Picture 7"/>
          <p:cNvPicPr>
            <a:picLocks noChangeAspect="1"/>
          </p:cNvPicPr>
          <p:nvPr/>
        </p:nvPicPr>
        <p:blipFill>
          <a:blip r:embed="rId6"/>
          <a:stretch>
            <a:fillRect/>
          </a:stretch>
        </p:blipFill>
        <p:spPr>
          <a:xfrm>
            <a:off x="4978623" y="1284790"/>
            <a:ext cx="3800773" cy="2142453"/>
          </a:xfrm>
          <a:prstGeom prst="rect">
            <a:avLst/>
          </a:prstGeom>
        </p:spPr>
      </p:pic>
      <p:sp>
        <p:nvSpPr>
          <p:cNvPr id="9" name="TextBox 8"/>
          <p:cNvSpPr txBox="1"/>
          <p:nvPr/>
        </p:nvSpPr>
        <p:spPr>
          <a:xfrm>
            <a:off x="706056" y="332448"/>
            <a:ext cx="3426106" cy="584775"/>
          </a:xfrm>
          <a:prstGeom prst="rect">
            <a:avLst/>
          </a:prstGeom>
          <a:noFill/>
        </p:spPr>
        <p:txBody>
          <a:bodyPr wrap="square" rtlCol="0">
            <a:spAutoFit/>
          </a:bodyPr>
          <a:lstStyle/>
          <a:p>
            <a:r>
              <a:rPr lang="en-US" sz="1600" dirty="0" err="1" smtClean="0"/>
              <a:t>Domanda</a:t>
            </a:r>
            <a:r>
              <a:rPr lang="en-US" sz="1600" dirty="0" smtClean="0"/>
              <a:t> </a:t>
            </a:r>
            <a:r>
              <a:rPr lang="en-US" sz="1600" dirty="0" err="1" smtClean="0"/>
              <a:t>sull’interferenza</a:t>
            </a:r>
            <a:r>
              <a:rPr lang="en-US" sz="1600" dirty="0" smtClean="0"/>
              <a:t> da </a:t>
            </a:r>
            <a:r>
              <a:rPr lang="en-US" sz="1600" dirty="0" err="1" smtClean="0"/>
              <a:t>doppia</a:t>
            </a:r>
            <a:r>
              <a:rPr lang="en-US" sz="1600" dirty="0" smtClean="0"/>
              <a:t> </a:t>
            </a:r>
            <a:r>
              <a:rPr lang="en-US" sz="1600" dirty="0" err="1" smtClean="0"/>
              <a:t>fenditura</a:t>
            </a:r>
            <a:r>
              <a:rPr lang="en-US" sz="1600" dirty="0" smtClean="0"/>
              <a:t> con un </a:t>
            </a:r>
            <a:r>
              <a:rPr lang="en-US" sz="1600" dirty="0" err="1" smtClean="0"/>
              <a:t>elettrone</a:t>
            </a:r>
            <a:r>
              <a:rPr lang="en-US" sz="1600" dirty="0" smtClean="0"/>
              <a:t> </a:t>
            </a:r>
            <a:r>
              <a:rPr lang="en-US" sz="1600" dirty="0" err="1" smtClean="0"/>
              <a:t>alla</a:t>
            </a:r>
            <a:r>
              <a:rPr lang="en-US" sz="1600" dirty="0" smtClean="0"/>
              <a:t> </a:t>
            </a:r>
            <a:r>
              <a:rPr lang="en-US" sz="1600" dirty="0" err="1" smtClean="0"/>
              <a:t>volta</a:t>
            </a:r>
            <a:endParaRPr lang="en-US" sz="1600" dirty="0"/>
          </a:p>
        </p:txBody>
      </p:sp>
      <p:sp>
        <p:nvSpPr>
          <p:cNvPr id="10" name="TextBox 9"/>
          <p:cNvSpPr txBox="1"/>
          <p:nvPr/>
        </p:nvSpPr>
        <p:spPr>
          <a:xfrm>
            <a:off x="5137020" y="332448"/>
            <a:ext cx="3426106" cy="584775"/>
          </a:xfrm>
          <a:prstGeom prst="rect">
            <a:avLst/>
          </a:prstGeom>
          <a:noFill/>
        </p:spPr>
        <p:txBody>
          <a:bodyPr wrap="square" rtlCol="0">
            <a:spAutoFit/>
          </a:bodyPr>
          <a:lstStyle/>
          <a:p>
            <a:r>
              <a:rPr lang="en-US" sz="1600" dirty="0" err="1" smtClean="0"/>
              <a:t>Domanda</a:t>
            </a:r>
            <a:r>
              <a:rPr lang="en-US" sz="1600" dirty="0" smtClean="0"/>
              <a:t> </a:t>
            </a:r>
            <a:r>
              <a:rPr lang="en-US" sz="1600" dirty="0" err="1" smtClean="0"/>
              <a:t>sull’interferometro</a:t>
            </a:r>
            <a:r>
              <a:rPr lang="en-US" sz="1600" dirty="0" smtClean="0"/>
              <a:t> Mach-</a:t>
            </a:r>
            <a:r>
              <a:rPr lang="en-US" sz="1600" dirty="0" err="1" smtClean="0"/>
              <a:t>Zehnder</a:t>
            </a:r>
            <a:r>
              <a:rPr lang="en-US" sz="1600" dirty="0" smtClean="0"/>
              <a:t> e la </a:t>
            </a:r>
            <a:r>
              <a:rPr lang="en-US" sz="1600" dirty="0" err="1" smtClean="0"/>
              <a:t>misura</a:t>
            </a:r>
            <a:r>
              <a:rPr lang="en-US" sz="1600" dirty="0" smtClean="0"/>
              <a:t> “which way”.</a:t>
            </a:r>
            <a:endParaRPr lang="en-US" sz="1600" dirty="0"/>
          </a:p>
        </p:txBody>
      </p:sp>
    </p:spTree>
    <p:extLst>
      <p:ext uri="{BB962C8B-B14F-4D97-AF65-F5344CB8AC3E}">
        <p14:creationId xmlns:p14="http://schemas.microsoft.com/office/powerpoint/2010/main" val="3437807043"/>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369052" y="109956"/>
            <a:ext cx="7652736" cy="667116"/>
          </a:xfrm>
        </p:spPr>
        <p:txBody>
          <a:bodyPr>
            <a:normAutofit/>
          </a:bodyPr>
          <a:lstStyle/>
          <a:p>
            <a:r>
              <a:rPr lang="en-US" sz="2800" dirty="0" err="1" smtClean="0"/>
              <a:t>Risultati</a:t>
            </a:r>
            <a:r>
              <a:rPr lang="en-US" sz="2800" dirty="0" smtClean="0"/>
              <a:t>: </a:t>
            </a:r>
            <a:r>
              <a:rPr lang="en-US" sz="2800" dirty="0" err="1" smtClean="0"/>
              <a:t>il</a:t>
            </a:r>
            <a:r>
              <a:rPr lang="en-US" sz="2800" dirty="0" smtClean="0"/>
              <a:t> principio di </a:t>
            </a:r>
            <a:r>
              <a:rPr lang="en-US" sz="2800" dirty="0" err="1" smtClean="0"/>
              <a:t>indeterminazione</a:t>
            </a:r>
            <a:endParaRPr lang="en-US" sz="2800" dirty="0"/>
          </a:p>
        </p:txBody>
      </p:sp>
      <p:sp>
        <p:nvSpPr>
          <p:cNvPr id="4" name="TextBox 3"/>
          <p:cNvSpPr txBox="1"/>
          <p:nvPr/>
        </p:nvSpPr>
        <p:spPr>
          <a:xfrm>
            <a:off x="207164" y="878076"/>
            <a:ext cx="4006022" cy="4031873"/>
          </a:xfrm>
          <a:prstGeom prst="rect">
            <a:avLst/>
          </a:prstGeom>
          <a:noFill/>
        </p:spPr>
        <p:txBody>
          <a:bodyPr wrap="square" rtlCol="0">
            <a:spAutoFit/>
          </a:bodyPr>
          <a:lstStyle/>
          <a:p>
            <a:pPr marL="288000" lvl="1" indent="-216000" algn="just">
              <a:buClr>
                <a:srgbClr val="E5C6C3"/>
              </a:buClr>
              <a:buFont typeface="Arial" panose="020B0604020202020204" pitchFamily="34" charset="0"/>
              <a:buChar char="•"/>
            </a:pPr>
            <a:r>
              <a:rPr lang="en-US" sz="1600" dirty="0" err="1" smtClean="0"/>
              <a:t>Riguardo</a:t>
            </a:r>
            <a:r>
              <a:rPr lang="en-US" sz="1600" dirty="0" smtClean="0"/>
              <a:t> </a:t>
            </a:r>
            <a:r>
              <a:rPr lang="en-US" sz="1600" dirty="0" err="1" smtClean="0"/>
              <a:t>il</a:t>
            </a:r>
            <a:r>
              <a:rPr lang="en-US" sz="1600" dirty="0" smtClean="0"/>
              <a:t> principio di </a:t>
            </a:r>
            <a:r>
              <a:rPr lang="en-US" sz="1600" dirty="0" err="1" smtClean="0"/>
              <a:t>indeterminazion</a:t>
            </a:r>
            <a:r>
              <a:rPr lang="en-US" sz="1600" dirty="0" err="1" smtClean="0"/>
              <a:t>e</a:t>
            </a:r>
            <a:r>
              <a:rPr lang="en-US" sz="1600" dirty="0" smtClean="0"/>
              <a:t>, la </a:t>
            </a:r>
            <a:r>
              <a:rPr lang="en-US" sz="1600" dirty="0" err="1" smtClean="0"/>
              <a:t>domanda</a:t>
            </a:r>
            <a:r>
              <a:rPr lang="en-US" sz="1600" dirty="0" smtClean="0"/>
              <a:t> </a:t>
            </a:r>
            <a:r>
              <a:rPr lang="en-US" sz="1600" dirty="0" err="1" smtClean="0"/>
              <a:t>richiedeva</a:t>
            </a:r>
            <a:r>
              <a:rPr lang="en-US" sz="1600" dirty="0" smtClean="0"/>
              <a:t> di </a:t>
            </a:r>
            <a:r>
              <a:rPr lang="en-US" sz="1600" dirty="0" err="1" smtClean="0"/>
              <a:t>criticare</a:t>
            </a:r>
            <a:r>
              <a:rPr lang="en-US" sz="1600" dirty="0" smtClean="0"/>
              <a:t> un </a:t>
            </a:r>
            <a:r>
              <a:rPr lang="en-US" sz="1600" dirty="0" err="1" smtClean="0"/>
              <a:t>testo</a:t>
            </a:r>
            <a:r>
              <a:rPr lang="en-US" sz="1600" dirty="0" smtClean="0"/>
              <a:t> </a:t>
            </a:r>
            <a:r>
              <a:rPr lang="en-US" sz="1600" dirty="0" err="1" smtClean="0"/>
              <a:t>datato</a:t>
            </a:r>
            <a:r>
              <a:rPr lang="en-US" sz="1600" dirty="0" smtClean="0"/>
              <a:t> (</a:t>
            </a:r>
            <a:r>
              <a:rPr lang="en-US" sz="1600" dirty="0" err="1" smtClean="0"/>
              <a:t>Amaldi</a:t>
            </a:r>
            <a:r>
              <a:rPr lang="en-US" sz="1600" dirty="0" smtClean="0"/>
              <a:t>, </a:t>
            </a:r>
            <a:r>
              <a:rPr lang="en-US" sz="1600" dirty="0" err="1" smtClean="0"/>
              <a:t>versione</a:t>
            </a:r>
            <a:r>
              <a:rPr lang="en-US" sz="1600" dirty="0" smtClean="0"/>
              <a:t> del 2003) </a:t>
            </a:r>
            <a:r>
              <a:rPr lang="en-US" sz="1600" dirty="0" err="1" smtClean="0"/>
              <a:t>nel</a:t>
            </a:r>
            <a:r>
              <a:rPr lang="en-US" sz="1600" dirty="0" smtClean="0"/>
              <a:t> quale </a:t>
            </a:r>
            <a:r>
              <a:rPr lang="en-US" sz="1600" dirty="0" err="1" smtClean="0"/>
              <a:t>il</a:t>
            </a:r>
            <a:r>
              <a:rPr lang="en-US" sz="1600" dirty="0" smtClean="0"/>
              <a:t> principio era </a:t>
            </a:r>
            <a:r>
              <a:rPr lang="en-US" sz="1600" dirty="0" err="1" smtClean="0"/>
              <a:t>presentato</a:t>
            </a:r>
            <a:r>
              <a:rPr lang="en-US" sz="1600" dirty="0" smtClean="0"/>
              <a:t> </a:t>
            </a:r>
            <a:r>
              <a:rPr lang="en-US" sz="1600" dirty="0" err="1" smtClean="0"/>
              <a:t>seguendo</a:t>
            </a:r>
            <a:r>
              <a:rPr lang="en-US" sz="1600" dirty="0" smtClean="0"/>
              <a:t> </a:t>
            </a:r>
            <a:r>
              <a:rPr lang="en-US" sz="1600" dirty="0" err="1" smtClean="0"/>
              <a:t>l’esempio</a:t>
            </a:r>
            <a:r>
              <a:rPr lang="en-US" sz="1600" dirty="0" smtClean="0"/>
              <a:t> del “</a:t>
            </a:r>
            <a:r>
              <a:rPr lang="en-US" sz="1600" dirty="0" err="1" smtClean="0"/>
              <a:t>microscopio</a:t>
            </a:r>
            <a:r>
              <a:rPr lang="en-US" sz="1600" dirty="0" smtClean="0"/>
              <a:t> di Heisenberg”. </a:t>
            </a:r>
            <a:endParaRPr lang="en-US" sz="1600" dirty="0" smtClean="0"/>
          </a:p>
          <a:p>
            <a:pPr marL="288000" lvl="1" indent="-216000" algn="just">
              <a:buClr>
                <a:srgbClr val="E5C6C3"/>
              </a:buClr>
              <a:buFont typeface="Arial" panose="020B0604020202020204" pitchFamily="34" charset="0"/>
              <a:buChar char="•"/>
            </a:pPr>
            <a:r>
              <a:rPr lang="en-US" sz="1600" dirty="0" smtClean="0"/>
              <a:t>In </a:t>
            </a:r>
            <a:r>
              <a:rPr lang="en-US" sz="1600" dirty="0" err="1" smtClean="0"/>
              <a:t>questa</a:t>
            </a:r>
            <a:r>
              <a:rPr lang="en-US" sz="1600" dirty="0" smtClean="0"/>
              <a:t> </a:t>
            </a:r>
            <a:r>
              <a:rPr lang="en-US" sz="1600" dirty="0" err="1" smtClean="0"/>
              <a:t>domanda</a:t>
            </a:r>
            <a:r>
              <a:rPr lang="en-US" sz="1600" dirty="0" smtClean="0"/>
              <a:t>, </a:t>
            </a:r>
            <a:r>
              <a:rPr lang="en-US" sz="1600" dirty="0" err="1" smtClean="0"/>
              <a:t>il</a:t>
            </a:r>
            <a:r>
              <a:rPr lang="en-US" sz="1600" dirty="0" smtClean="0"/>
              <a:t> 35% </a:t>
            </a:r>
            <a:r>
              <a:rPr lang="en-US" sz="1600" dirty="0" err="1" smtClean="0"/>
              <a:t>degli</a:t>
            </a:r>
            <a:r>
              <a:rPr lang="en-US" sz="1600" dirty="0" smtClean="0"/>
              <a:t> </a:t>
            </a:r>
            <a:r>
              <a:rPr lang="en-US" sz="1600" dirty="0" err="1" smtClean="0"/>
              <a:t>studenti</a:t>
            </a:r>
            <a:r>
              <a:rPr lang="en-US" sz="1600" dirty="0" smtClean="0"/>
              <a:t> </a:t>
            </a:r>
            <a:r>
              <a:rPr lang="en-US" sz="1600" dirty="0" err="1" smtClean="0"/>
              <a:t>critica</a:t>
            </a:r>
            <a:r>
              <a:rPr lang="en-US" sz="1600" dirty="0" smtClean="0"/>
              <a:t> </a:t>
            </a:r>
            <a:r>
              <a:rPr lang="en-US" sz="1600" dirty="0" err="1" smtClean="0"/>
              <a:t>il</a:t>
            </a:r>
            <a:r>
              <a:rPr lang="en-US" sz="1600" dirty="0" smtClean="0"/>
              <a:t> </a:t>
            </a:r>
            <a:r>
              <a:rPr lang="en-US" sz="1600" dirty="0" err="1" smtClean="0"/>
              <a:t>testo</a:t>
            </a:r>
            <a:r>
              <a:rPr lang="en-US" sz="1600" dirty="0" smtClean="0"/>
              <a:t> per le </a:t>
            </a:r>
            <a:r>
              <a:rPr lang="en-US" sz="1600" dirty="0" err="1" smtClean="0"/>
              <a:t>ragioni</a:t>
            </a:r>
            <a:r>
              <a:rPr lang="en-US" sz="1600" dirty="0" smtClean="0"/>
              <a:t> </a:t>
            </a:r>
            <a:r>
              <a:rPr lang="en-US" sz="1600" dirty="0" err="1" smtClean="0"/>
              <a:t>corrette</a:t>
            </a:r>
            <a:r>
              <a:rPr lang="en-US" sz="1600" dirty="0" smtClean="0"/>
              <a:t>, con </a:t>
            </a:r>
            <a:r>
              <a:rPr lang="en-US" sz="1600" dirty="0" err="1" smtClean="0"/>
              <a:t>spiegazioni</a:t>
            </a:r>
            <a:r>
              <a:rPr lang="en-US" sz="1600" dirty="0" smtClean="0"/>
              <a:t> </a:t>
            </a:r>
            <a:r>
              <a:rPr lang="en-US" sz="1600" dirty="0" err="1" smtClean="0"/>
              <a:t>convincenti</a:t>
            </a:r>
            <a:r>
              <a:rPr lang="en-US" sz="1600" dirty="0" smtClean="0"/>
              <a:t>. Il 29% </a:t>
            </a:r>
            <a:r>
              <a:rPr lang="en-US" sz="1600" dirty="0" err="1" smtClean="0"/>
              <a:t>pur</a:t>
            </a:r>
            <a:r>
              <a:rPr lang="en-US" sz="1600" dirty="0" smtClean="0"/>
              <a:t> </a:t>
            </a:r>
            <a:r>
              <a:rPr lang="en-US" sz="1600" dirty="0" err="1" smtClean="0"/>
              <a:t>affermando</a:t>
            </a:r>
            <a:r>
              <a:rPr lang="en-US" sz="1600" dirty="0" smtClean="0"/>
              <a:t> </a:t>
            </a:r>
            <a:r>
              <a:rPr lang="en-US" sz="1600" dirty="0" err="1" smtClean="0"/>
              <a:t>che</a:t>
            </a:r>
            <a:r>
              <a:rPr lang="en-US" sz="1600" dirty="0" smtClean="0"/>
              <a:t> </a:t>
            </a:r>
            <a:r>
              <a:rPr lang="en-US" sz="1600" dirty="0" err="1" smtClean="0"/>
              <a:t>il</a:t>
            </a:r>
            <a:r>
              <a:rPr lang="en-US" sz="1600" dirty="0" smtClean="0"/>
              <a:t> </a:t>
            </a:r>
            <a:r>
              <a:rPr lang="en-US" sz="1600" dirty="0" err="1" smtClean="0"/>
              <a:t>testo</a:t>
            </a:r>
            <a:r>
              <a:rPr lang="en-US" sz="1600" dirty="0" smtClean="0"/>
              <a:t> non </a:t>
            </a:r>
            <a:r>
              <a:rPr lang="en-US" sz="1600" dirty="0" err="1" smtClean="0"/>
              <a:t>considera</a:t>
            </a:r>
            <a:r>
              <a:rPr lang="en-US" sz="1600" dirty="0" smtClean="0"/>
              <a:t> </a:t>
            </a:r>
            <a:r>
              <a:rPr lang="en-US" sz="1600" dirty="0" err="1" smtClean="0"/>
              <a:t>il</a:t>
            </a:r>
            <a:r>
              <a:rPr lang="en-US" sz="1600" dirty="0" smtClean="0"/>
              <a:t> </a:t>
            </a:r>
            <a:r>
              <a:rPr lang="en-US" sz="1600" dirty="0" err="1" smtClean="0"/>
              <a:t>fatto</a:t>
            </a:r>
            <a:r>
              <a:rPr lang="en-US" sz="1600" dirty="0" smtClean="0"/>
              <a:t> </a:t>
            </a:r>
            <a:r>
              <a:rPr lang="en-US" sz="1600" dirty="0" err="1" smtClean="0"/>
              <a:t>che</a:t>
            </a:r>
            <a:r>
              <a:rPr lang="en-US" sz="1600" dirty="0" smtClean="0"/>
              <a:t> </a:t>
            </a:r>
            <a:r>
              <a:rPr lang="en-US" sz="1600" dirty="0" err="1" smtClean="0"/>
              <a:t>l’indeterminazione</a:t>
            </a:r>
            <a:r>
              <a:rPr lang="en-US" sz="1600" dirty="0" smtClean="0"/>
              <a:t> è </a:t>
            </a:r>
            <a:r>
              <a:rPr lang="en-US" sz="1600" dirty="0" err="1" smtClean="0"/>
              <a:t>una</a:t>
            </a:r>
            <a:r>
              <a:rPr lang="en-US" sz="1600" dirty="0" smtClean="0"/>
              <a:t> </a:t>
            </a:r>
            <a:r>
              <a:rPr lang="en-US" sz="1600" dirty="0" err="1" smtClean="0"/>
              <a:t>proprietà</a:t>
            </a:r>
            <a:r>
              <a:rPr lang="en-US" sz="1600" dirty="0" smtClean="0"/>
              <a:t> </a:t>
            </a:r>
            <a:r>
              <a:rPr lang="en-US" sz="1600" dirty="0" err="1" smtClean="0"/>
              <a:t>intrinseca</a:t>
            </a:r>
            <a:r>
              <a:rPr lang="en-US" sz="1600" dirty="0" smtClean="0"/>
              <a:t> </a:t>
            </a:r>
            <a:r>
              <a:rPr lang="en-US" sz="1600" dirty="0" err="1" smtClean="0"/>
              <a:t>degli</a:t>
            </a:r>
            <a:r>
              <a:rPr lang="en-US" sz="1600" dirty="0" smtClean="0"/>
              <a:t> </a:t>
            </a:r>
            <a:r>
              <a:rPr lang="en-US" sz="1600" dirty="0" err="1" smtClean="0"/>
              <a:t>oggetti</a:t>
            </a:r>
            <a:r>
              <a:rPr lang="en-US" sz="1600" dirty="0" smtClean="0"/>
              <a:t> </a:t>
            </a:r>
            <a:r>
              <a:rPr lang="en-US" sz="1600" dirty="0" err="1" smtClean="0"/>
              <a:t>quantistici</a:t>
            </a:r>
            <a:r>
              <a:rPr lang="en-US" sz="1600" dirty="0" smtClean="0"/>
              <a:t>, non </a:t>
            </a:r>
            <a:r>
              <a:rPr lang="en-US" sz="1600" dirty="0" err="1" smtClean="0"/>
              <a:t>fornisce</a:t>
            </a:r>
            <a:r>
              <a:rPr lang="en-US" sz="1600" dirty="0" smtClean="0"/>
              <a:t> </a:t>
            </a:r>
            <a:r>
              <a:rPr lang="en-US" sz="1600" dirty="0" err="1" smtClean="0"/>
              <a:t>altri</a:t>
            </a:r>
            <a:r>
              <a:rPr lang="en-US" sz="1600" dirty="0" smtClean="0"/>
              <a:t> </a:t>
            </a:r>
            <a:r>
              <a:rPr lang="en-US" sz="1600" dirty="0" err="1" smtClean="0"/>
              <a:t>argomenti</a:t>
            </a:r>
            <a:r>
              <a:rPr lang="en-US" sz="1600" dirty="0" smtClean="0"/>
              <a:t> o </a:t>
            </a:r>
            <a:r>
              <a:rPr lang="en-US" sz="1600" dirty="0" err="1" smtClean="0"/>
              <a:t>formulazioni</a:t>
            </a:r>
            <a:r>
              <a:rPr lang="en-US" sz="1600" dirty="0" smtClean="0"/>
              <a:t> alternative. </a:t>
            </a:r>
            <a:r>
              <a:rPr lang="en-US" sz="1600" dirty="0" smtClean="0"/>
              <a:t>2 </a:t>
            </a:r>
            <a:r>
              <a:rPr lang="en-US" sz="1600" dirty="0" err="1" smtClean="0"/>
              <a:t>studenti</a:t>
            </a:r>
            <a:r>
              <a:rPr lang="en-US" sz="1600" dirty="0" smtClean="0"/>
              <a:t> </a:t>
            </a:r>
            <a:r>
              <a:rPr lang="en-US" sz="1600" dirty="0" smtClean="0"/>
              <a:t>(14 %) </a:t>
            </a:r>
            <a:r>
              <a:rPr lang="en-US" sz="1600" dirty="0" err="1" smtClean="0"/>
              <a:t>concordano</a:t>
            </a:r>
            <a:r>
              <a:rPr lang="en-US" sz="1600" dirty="0" smtClean="0"/>
              <a:t> con </a:t>
            </a:r>
            <a:r>
              <a:rPr lang="en-US" sz="1600" dirty="0" err="1" smtClean="0"/>
              <a:t>il</a:t>
            </a:r>
            <a:r>
              <a:rPr lang="en-US" sz="1600" dirty="0" smtClean="0"/>
              <a:t> </a:t>
            </a:r>
            <a:r>
              <a:rPr lang="en-US" sz="1600" dirty="0" err="1" smtClean="0"/>
              <a:t>testo</a:t>
            </a:r>
            <a:r>
              <a:rPr lang="en-US" sz="1600" dirty="0" smtClean="0"/>
              <a:t>, </a:t>
            </a:r>
            <a:r>
              <a:rPr lang="en-US" sz="1600" dirty="0" err="1" smtClean="0"/>
              <a:t>mentre</a:t>
            </a:r>
            <a:r>
              <a:rPr lang="en-US" sz="1600" dirty="0" smtClean="0"/>
              <a:t> </a:t>
            </a:r>
            <a:r>
              <a:rPr lang="en-US" sz="1600" dirty="0" err="1" smtClean="0"/>
              <a:t>uno</a:t>
            </a:r>
            <a:r>
              <a:rPr lang="en-US" sz="1600" dirty="0"/>
              <a:t> </a:t>
            </a:r>
            <a:r>
              <a:rPr lang="en-US" sz="1600" dirty="0" smtClean="0"/>
              <a:t>(7%) lo </a:t>
            </a:r>
            <a:r>
              <a:rPr lang="en-US" sz="1600" dirty="0" err="1" smtClean="0"/>
              <a:t>critica</a:t>
            </a:r>
            <a:r>
              <a:rPr lang="en-US" sz="1600" dirty="0" smtClean="0"/>
              <a:t> da un </a:t>
            </a:r>
            <a:r>
              <a:rPr lang="en-US" sz="1600" dirty="0" err="1" smtClean="0"/>
              <a:t>punto</a:t>
            </a:r>
            <a:r>
              <a:rPr lang="en-US" sz="1600" dirty="0" smtClean="0"/>
              <a:t> di vista </a:t>
            </a:r>
            <a:r>
              <a:rPr lang="en-US" sz="1600" dirty="0" err="1" smtClean="0"/>
              <a:t>classico</a:t>
            </a:r>
            <a:r>
              <a:rPr lang="en-US" sz="1600" dirty="0" smtClean="0"/>
              <a:t>/</a:t>
            </a:r>
            <a:r>
              <a:rPr lang="en-US" sz="1600" dirty="0" err="1" smtClean="0"/>
              <a:t>deterministico</a:t>
            </a:r>
            <a:r>
              <a:rPr lang="en-US" sz="1600" dirty="0" smtClean="0"/>
              <a:t>.</a:t>
            </a:r>
            <a:endParaRPr lang="en-US" sz="1600" dirty="0" smtClean="0"/>
          </a:p>
        </p:txBody>
      </p:sp>
      <p:pic>
        <p:nvPicPr>
          <p:cNvPr id="2" name="Picture 1"/>
          <p:cNvPicPr>
            <a:picLocks noChangeAspect="1"/>
          </p:cNvPicPr>
          <p:nvPr/>
        </p:nvPicPr>
        <p:blipFill>
          <a:blip r:embed="rId3"/>
          <a:stretch>
            <a:fillRect/>
          </a:stretch>
        </p:blipFill>
        <p:spPr>
          <a:xfrm>
            <a:off x="4409224" y="911120"/>
            <a:ext cx="4364453" cy="2223739"/>
          </a:xfrm>
          <a:prstGeom prst="rect">
            <a:avLst/>
          </a:prstGeom>
        </p:spPr>
      </p:pic>
      <p:pic>
        <p:nvPicPr>
          <p:cNvPr id="5" name="Picture 4"/>
          <p:cNvPicPr>
            <a:picLocks noChangeAspect="1"/>
          </p:cNvPicPr>
          <p:nvPr/>
        </p:nvPicPr>
        <p:blipFill>
          <a:blip r:embed="rId4"/>
          <a:stretch>
            <a:fillRect/>
          </a:stretch>
        </p:blipFill>
        <p:spPr>
          <a:xfrm>
            <a:off x="4361269" y="3402956"/>
            <a:ext cx="4460361" cy="705939"/>
          </a:xfrm>
          <a:prstGeom prst="rect">
            <a:avLst/>
          </a:prstGeom>
        </p:spPr>
      </p:pic>
    </p:spTree>
    <p:extLst>
      <p:ext uri="{BB962C8B-B14F-4D97-AF65-F5344CB8AC3E}">
        <p14:creationId xmlns:p14="http://schemas.microsoft.com/office/powerpoint/2010/main" val="37504391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96" y="746080"/>
            <a:ext cx="7026442" cy="1601264"/>
          </a:xfrm>
          <a:prstGeom prst="rect">
            <a:avLst/>
          </a:prstGeom>
        </p:spPr>
      </p:pic>
      <p:sp>
        <p:nvSpPr>
          <p:cNvPr id="4" name="Oval 3"/>
          <p:cNvSpPr/>
          <p:nvPr/>
        </p:nvSpPr>
        <p:spPr>
          <a:xfrm>
            <a:off x="54430" y="1348046"/>
            <a:ext cx="5654842" cy="48814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96" y="2184482"/>
            <a:ext cx="6990347" cy="1337439"/>
          </a:xfrm>
          <a:prstGeom prst="rect">
            <a:avLst/>
          </a:prstGeom>
        </p:spPr>
      </p:pic>
      <p:sp>
        <p:nvSpPr>
          <p:cNvPr id="8" name="Oval 7"/>
          <p:cNvSpPr/>
          <p:nvPr/>
        </p:nvSpPr>
        <p:spPr>
          <a:xfrm rot="180000">
            <a:off x="-15173" y="2364324"/>
            <a:ext cx="5974068" cy="4915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68" y="3526317"/>
            <a:ext cx="6063916" cy="1412499"/>
          </a:xfrm>
          <a:prstGeom prst="rect">
            <a:avLst/>
          </a:prstGeom>
        </p:spPr>
      </p:pic>
      <p:sp>
        <p:nvSpPr>
          <p:cNvPr id="10" name="Oval 9"/>
          <p:cNvSpPr/>
          <p:nvPr/>
        </p:nvSpPr>
        <p:spPr>
          <a:xfrm>
            <a:off x="0" y="3480108"/>
            <a:ext cx="2502568" cy="50158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472163" y="24707"/>
            <a:ext cx="4199673" cy="667116"/>
          </a:xfrm>
        </p:spPr>
        <p:txBody>
          <a:bodyPr>
            <a:normAutofit/>
          </a:bodyPr>
          <a:lstStyle/>
          <a:p>
            <a:r>
              <a:rPr lang="en-US" sz="2800" dirty="0" smtClean="0"/>
              <a:t>Dai </a:t>
            </a:r>
            <a:r>
              <a:rPr lang="en-US" sz="2800" dirty="0" err="1" smtClean="0"/>
              <a:t>questionari</a:t>
            </a:r>
            <a:r>
              <a:rPr lang="en-US" sz="2800" dirty="0" smtClean="0"/>
              <a:t> </a:t>
            </a:r>
            <a:r>
              <a:rPr lang="en-US" sz="2800" dirty="0" err="1" smtClean="0"/>
              <a:t>iniziali</a:t>
            </a:r>
            <a:endParaRPr lang="en-US" sz="2800" dirty="0"/>
          </a:p>
        </p:txBody>
      </p:sp>
      <p:sp>
        <p:nvSpPr>
          <p:cNvPr id="12" name="TextBox 11"/>
          <p:cNvSpPr txBox="1"/>
          <p:nvPr/>
        </p:nvSpPr>
        <p:spPr>
          <a:xfrm>
            <a:off x="6954253" y="1422576"/>
            <a:ext cx="1943103" cy="2308324"/>
          </a:xfrm>
          <a:prstGeom prst="rect">
            <a:avLst/>
          </a:prstGeom>
          <a:solidFill>
            <a:schemeClr val="bg1"/>
          </a:solidFill>
          <a:ln w="25400">
            <a:solidFill>
              <a:srgbClr val="E5C6C3"/>
            </a:solidFill>
          </a:ln>
        </p:spPr>
        <p:txBody>
          <a:bodyPr wrap="square" rtlCol="0">
            <a:spAutoFit/>
          </a:bodyPr>
          <a:lstStyle/>
          <a:p>
            <a:pPr algn="just">
              <a:buClr>
                <a:srgbClr val="E0C2B6"/>
              </a:buClr>
            </a:pPr>
            <a:r>
              <a:rPr lang="en-US" sz="1600" dirty="0" smtClean="0"/>
              <a:t>La </a:t>
            </a:r>
            <a:r>
              <a:rPr lang="en-US" sz="1600" dirty="0" err="1" smtClean="0"/>
              <a:t>discussione</a:t>
            </a:r>
            <a:r>
              <a:rPr lang="en-US" sz="1600" dirty="0" smtClean="0"/>
              <a:t> </a:t>
            </a:r>
            <a:r>
              <a:rPr lang="en-US" sz="1600" dirty="0" err="1" smtClean="0"/>
              <a:t>sulla</a:t>
            </a:r>
            <a:r>
              <a:rPr lang="en-US" sz="1600" dirty="0" smtClean="0"/>
              <a:t> </a:t>
            </a:r>
            <a:r>
              <a:rPr lang="en-US" sz="1600" dirty="0" err="1" smtClean="0"/>
              <a:t>comprensione</a:t>
            </a:r>
            <a:r>
              <a:rPr lang="en-US" sz="1600" dirty="0" smtClean="0"/>
              <a:t> </a:t>
            </a:r>
            <a:r>
              <a:rPr lang="en-US" sz="1600" dirty="0" err="1" smtClean="0"/>
              <a:t>della</a:t>
            </a:r>
            <a:r>
              <a:rPr lang="en-US" sz="1600" dirty="0" smtClean="0"/>
              <a:t> </a:t>
            </a:r>
            <a:r>
              <a:rPr lang="en-US" sz="1600" dirty="0" err="1" smtClean="0"/>
              <a:t>fisica</a:t>
            </a:r>
            <a:r>
              <a:rPr lang="en-US" sz="1600" dirty="0" smtClean="0"/>
              <a:t> </a:t>
            </a:r>
            <a:r>
              <a:rPr lang="en-US" sz="1600" dirty="0" err="1" smtClean="0"/>
              <a:t>attraverso</a:t>
            </a:r>
            <a:r>
              <a:rPr lang="en-US" sz="1600" dirty="0" smtClean="0"/>
              <a:t> </a:t>
            </a:r>
            <a:r>
              <a:rPr lang="en-US" sz="1600" dirty="0" err="1" smtClean="0"/>
              <a:t>immagini</a:t>
            </a:r>
            <a:r>
              <a:rPr lang="en-US" sz="1600" dirty="0" smtClean="0"/>
              <a:t>, </a:t>
            </a:r>
            <a:r>
              <a:rPr lang="en-US" sz="1600" dirty="0" err="1" smtClean="0"/>
              <a:t>analogie</a:t>
            </a:r>
            <a:r>
              <a:rPr lang="en-US" sz="1600" dirty="0" smtClean="0"/>
              <a:t> o </a:t>
            </a:r>
            <a:r>
              <a:rPr lang="en-US" sz="1600" dirty="0" err="1" smtClean="0"/>
              <a:t>modelli</a:t>
            </a:r>
            <a:r>
              <a:rPr lang="en-US" sz="1600" dirty="0" smtClean="0"/>
              <a:t> </a:t>
            </a:r>
            <a:r>
              <a:rPr lang="en-US" sz="1600" dirty="0" err="1" smtClean="0"/>
              <a:t>matematici</a:t>
            </a:r>
            <a:r>
              <a:rPr lang="en-US" sz="1600" dirty="0" smtClean="0"/>
              <a:t> </a:t>
            </a:r>
            <a:r>
              <a:rPr lang="en-US" sz="1600" dirty="0" err="1" smtClean="0"/>
              <a:t>appare</a:t>
            </a:r>
            <a:r>
              <a:rPr lang="en-US" sz="1600" dirty="0" smtClean="0"/>
              <a:t> </a:t>
            </a:r>
            <a:r>
              <a:rPr lang="en-US" sz="1600" dirty="0" err="1" smtClean="0"/>
              <a:t>rilevante</a:t>
            </a:r>
            <a:r>
              <a:rPr lang="en-US" sz="1600" dirty="0" smtClean="0"/>
              <a:t> </a:t>
            </a:r>
            <a:r>
              <a:rPr lang="en-US" sz="1600" dirty="0" err="1" smtClean="0"/>
              <a:t>agli</a:t>
            </a:r>
            <a:r>
              <a:rPr lang="en-US" sz="1600" dirty="0" smtClean="0"/>
              <a:t> </a:t>
            </a:r>
            <a:r>
              <a:rPr lang="en-US" sz="1600" dirty="0" err="1" smtClean="0"/>
              <a:t>studenti</a:t>
            </a:r>
            <a:r>
              <a:rPr lang="en-US" sz="1600" dirty="0" smtClean="0"/>
              <a:t>, </a:t>
            </a:r>
            <a:r>
              <a:rPr lang="en-US" sz="1600" dirty="0" err="1" smtClean="0"/>
              <a:t>che</a:t>
            </a:r>
            <a:r>
              <a:rPr lang="en-US" sz="1600" dirty="0" smtClean="0"/>
              <a:t> </a:t>
            </a:r>
            <a:r>
              <a:rPr lang="en-US" sz="1600" dirty="0" err="1" smtClean="0"/>
              <a:t>portano</a:t>
            </a:r>
            <a:r>
              <a:rPr lang="en-US" sz="1600" dirty="0" smtClean="0"/>
              <a:t> </a:t>
            </a:r>
            <a:r>
              <a:rPr lang="en-US" sz="1600" dirty="0" err="1" smtClean="0"/>
              <a:t>contributi</a:t>
            </a:r>
            <a:r>
              <a:rPr lang="en-US" sz="1600" dirty="0" smtClean="0"/>
              <a:t> </a:t>
            </a:r>
            <a:r>
              <a:rPr lang="en-US" sz="1600" dirty="0" err="1" smtClean="0"/>
              <a:t>siginificativi</a:t>
            </a:r>
            <a:r>
              <a:rPr lang="en-US" sz="1600" dirty="0" smtClean="0"/>
              <a:t>.</a:t>
            </a:r>
          </a:p>
        </p:txBody>
      </p:sp>
    </p:spTree>
    <p:extLst>
      <p:ext uri="{BB962C8B-B14F-4D97-AF65-F5344CB8AC3E}">
        <p14:creationId xmlns:p14="http://schemas.microsoft.com/office/powerpoint/2010/main" val="2496269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188" y="173621"/>
            <a:ext cx="8196813" cy="494431"/>
          </a:xfrm>
        </p:spPr>
        <p:txBody>
          <a:bodyPr>
            <a:normAutofit fontScale="90000"/>
          </a:bodyPr>
          <a:lstStyle/>
          <a:p>
            <a:pPr algn="ctr"/>
            <a:r>
              <a:rPr lang="en-US" sz="3200" dirty="0" err="1" smtClean="0"/>
              <a:t>Alcune</a:t>
            </a:r>
            <a:r>
              <a:rPr lang="en-US" sz="3200" dirty="0" smtClean="0"/>
              <a:t> </a:t>
            </a:r>
            <a:r>
              <a:rPr lang="en-US" sz="3100" dirty="0" err="1" smtClean="0"/>
              <a:t>citazioni</a:t>
            </a:r>
            <a:r>
              <a:rPr lang="en-US" sz="3200" dirty="0" smtClean="0"/>
              <a:t> </a:t>
            </a:r>
            <a:r>
              <a:rPr lang="en-US" sz="3200" dirty="0" err="1" smtClean="0"/>
              <a:t>degli</a:t>
            </a:r>
            <a:r>
              <a:rPr lang="en-US" sz="3200" dirty="0" smtClean="0"/>
              <a:t> </a:t>
            </a:r>
            <a:r>
              <a:rPr lang="en-US" sz="3200" dirty="0" err="1" smtClean="0"/>
              <a:t>studenti</a:t>
            </a:r>
            <a:endParaRPr lang="en-US" sz="3200" dirty="0"/>
          </a:p>
        </p:txBody>
      </p:sp>
      <p:sp>
        <p:nvSpPr>
          <p:cNvPr id="4" name="TextBox 3"/>
          <p:cNvSpPr txBox="1"/>
          <p:nvPr/>
        </p:nvSpPr>
        <p:spPr>
          <a:xfrm>
            <a:off x="122303" y="749073"/>
            <a:ext cx="8694698" cy="1092607"/>
          </a:xfrm>
          <a:prstGeom prst="rect">
            <a:avLst/>
          </a:prstGeom>
          <a:noFill/>
        </p:spPr>
        <p:txBody>
          <a:bodyPr wrap="square" rtlCol="0">
            <a:spAutoFit/>
          </a:bodyPr>
          <a:lstStyle/>
          <a:p>
            <a:pPr marL="288000" lvl="1" indent="-216000" algn="just">
              <a:buClr>
                <a:srgbClr val="E5C6C3"/>
              </a:buClr>
              <a:buFont typeface="Arial" panose="020B0604020202020204" pitchFamily="34" charset="0"/>
              <a:buChar char="•"/>
            </a:pPr>
            <a:endParaRPr lang="en-US" sz="1600" dirty="0"/>
          </a:p>
          <a:p>
            <a:pPr marL="288000" lvl="1" indent="-216000" algn="just">
              <a:buClr>
                <a:srgbClr val="E5C6C3"/>
              </a:buClr>
              <a:buFont typeface="Arial" panose="020B0604020202020204" pitchFamily="34" charset="0"/>
              <a:buChar char="•"/>
            </a:pPr>
            <a:endParaRPr lang="en-US" sz="1600" dirty="0"/>
          </a:p>
          <a:p>
            <a:pPr marL="72000" lvl="1" algn="just">
              <a:buClr>
                <a:srgbClr val="E5C6C3"/>
              </a:buClr>
            </a:pPr>
            <a:endParaRPr lang="en-US" sz="1600" dirty="0"/>
          </a:p>
          <a:p>
            <a:r>
              <a:rPr lang="en-US" sz="1700" dirty="0" smtClean="0"/>
              <a:t> </a:t>
            </a:r>
            <a:endParaRPr lang="en-US" sz="1700" dirty="0"/>
          </a:p>
        </p:txBody>
      </p:sp>
      <p:sp>
        <p:nvSpPr>
          <p:cNvPr id="3" name="Rectangle 2"/>
          <p:cNvSpPr/>
          <p:nvPr/>
        </p:nvSpPr>
        <p:spPr>
          <a:xfrm>
            <a:off x="221146" y="752188"/>
            <a:ext cx="8701708" cy="2308324"/>
          </a:xfrm>
          <a:prstGeom prst="rect">
            <a:avLst/>
          </a:prstGeom>
        </p:spPr>
        <p:txBody>
          <a:bodyPr wrap="square">
            <a:spAutoFit/>
          </a:bodyPr>
          <a:lstStyle/>
          <a:p>
            <a:pPr algn="just"/>
            <a:r>
              <a:rPr lang="en-US" i="1" dirty="0" smtClean="0"/>
              <a:t>“</a:t>
            </a:r>
            <a:r>
              <a:rPr lang="en-US" i="1" dirty="0" err="1" smtClean="0"/>
              <a:t>N</a:t>
            </a:r>
            <a:r>
              <a:rPr lang="en-US" i="1" dirty="0" err="1" smtClean="0"/>
              <a:t>ella</a:t>
            </a:r>
            <a:r>
              <a:rPr lang="en-US" i="1" dirty="0" smtClean="0"/>
              <a:t> </a:t>
            </a:r>
            <a:r>
              <a:rPr lang="en-US" i="1" dirty="0" err="1" smtClean="0"/>
              <a:t>fisica</a:t>
            </a:r>
            <a:r>
              <a:rPr lang="en-US" i="1" dirty="0" smtClean="0"/>
              <a:t> </a:t>
            </a:r>
            <a:r>
              <a:rPr lang="en-US" i="1" dirty="0" err="1" smtClean="0"/>
              <a:t>classica</a:t>
            </a:r>
            <a:r>
              <a:rPr lang="en-US" i="1" dirty="0" smtClean="0"/>
              <a:t> </a:t>
            </a:r>
            <a:r>
              <a:rPr lang="en-US" i="1" dirty="0" err="1" smtClean="0"/>
              <a:t>posso</a:t>
            </a:r>
            <a:r>
              <a:rPr lang="en-US" i="1" dirty="0" smtClean="0"/>
              <a:t> </a:t>
            </a:r>
            <a:r>
              <a:rPr lang="en-US" i="1" dirty="0" err="1" smtClean="0"/>
              <a:t>conoscere</a:t>
            </a:r>
            <a:r>
              <a:rPr lang="en-US" i="1" dirty="0" smtClean="0"/>
              <a:t> la </a:t>
            </a:r>
            <a:r>
              <a:rPr lang="en-US" i="1" dirty="0" err="1" smtClean="0"/>
              <a:t>traiettoria</a:t>
            </a:r>
            <a:r>
              <a:rPr lang="en-US" i="1" dirty="0" smtClean="0"/>
              <a:t> di </a:t>
            </a:r>
            <a:r>
              <a:rPr lang="en-US" i="1" dirty="0" err="1" smtClean="0"/>
              <a:t>una</a:t>
            </a:r>
            <a:r>
              <a:rPr lang="en-US" i="1" dirty="0" smtClean="0"/>
              <a:t> </a:t>
            </a:r>
            <a:r>
              <a:rPr lang="en-US" i="1" dirty="0" err="1" smtClean="0"/>
              <a:t>pallin</a:t>
            </a:r>
            <a:r>
              <a:rPr lang="en-US" i="1" dirty="0" err="1" smtClean="0"/>
              <a:t>a</a:t>
            </a:r>
            <a:r>
              <a:rPr lang="en-US" i="1" dirty="0" smtClean="0"/>
              <a:t> </a:t>
            </a:r>
            <a:r>
              <a:rPr lang="en-US" i="1" dirty="0" err="1" smtClean="0"/>
              <a:t>che</a:t>
            </a:r>
            <a:r>
              <a:rPr lang="en-US" i="1" dirty="0" smtClean="0"/>
              <a:t> </a:t>
            </a:r>
            <a:r>
              <a:rPr lang="en-US" i="1" dirty="0" err="1" smtClean="0"/>
              <a:t>viene</a:t>
            </a:r>
            <a:r>
              <a:rPr lang="en-US" i="1" dirty="0" smtClean="0"/>
              <a:t> </a:t>
            </a:r>
            <a:r>
              <a:rPr lang="en-US" i="1" dirty="0" err="1" smtClean="0"/>
              <a:t>lanciata</a:t>
            </a:r>
            <a:r>
              <a:rPr lang="en-US" i="1" dirty="0" smtClean="0"/>
              <a:t> in aria con </a:t>
            </a:r>
            <a:r>
              <a:rPr lang="en-US" i="1" dirty="0" err="1" smtClean="0"/>
              <a:t>una</a:t>
            </a:r>
            <a:r>
              <a:rPr lang="en-US" i="1" dirty="0" smtClean="0"/>
              <a:t> </a:t>
            </a:r>
            <a:r>
              <a:rPr lang="en-US" i="1" dirty="0" err="1" smtClean="0"/>
              <a:t>certa</a:t>
            </a:r>
            <a:r>
              <a:rPr lang="en-US" i="1" dirty="0" smtClean="0"/>
              <a:t> </a:t>
            </a:r>
            <a:r>
              <a:rPr lang="en-US" i="1" dirty="0" err="1" smtClean="0"/>
              <a:t>velocità</a:t>
            </a:r>
            <a:r>
              <a:rPr lang="en-US" i="1" dirty="0" smtClean="0"/>
              <a:t>… ma </a:t>
            </a:r>
            <a:r>
              <a:rPr lang="en-US" i="1" dirty="0" err="1" smtClean="0"/>
              <a:t>gli</a:t>
            </a:r>
            <a:r>
              <a:rPr lang="en-US" i="1" dirty="0" smtClean="0"/>
              <a:t> </a:t>
            </a:r>
            <a:r>
              <a:rPr lang="en-US" i="1" dirty="0" err="1" smtClean="0"/>
              <a:t>oggetti</a:t>
            </a:r>
            <a:r>
              <a:rPr lang="en-US" i="1" dirty="0" smtClean="0"/>
              <a:t> </a:t>
            </a:r>
            <a:r>
              <a:rPr lang="en-US" i="1" dirty="0" err="1" smtClean="0"/>
              <a:t>quantistici</a:t>
            </a:r>
            <a:r>
              <a:rPr lang="en-US" i="1" dirty="0" smtClean="0"/>
              <a:t> </a:t>
            </a:r>
            <a:r>
              <a:rPr lang="en-US" i="1" dirty="0" err="1" smtClean="0"/>
              <a:t>possono</a:t>
            </a:r>
            <a:r>
              <a:rPr lang="en-US" i="1" dirty="0" smtClean="0"/>
              <a:t> </a:t>
            </a:r>
            <a:r>
              <a:rPr lang="en-US" i="1" dirty="0" err="1" smtClean="0"/>
              <a:t>prendere</a:t>
            </a:r>
            <a:r>
              <a:rPr lang="en-US" i="1" dirty="0" smtClean="0"/>
              <a:t> </a:t>
            </a:r>
            <a:r>
              <a:rPr lang="en-US" i="1" dirty="0" err="1" smtClean="0"/>
              <a:t>più</a:t>
            </a:r>
            <a:r>
              <a:rPr lang="en-US" i="1" dirty="0" smtClean="0"/>
              <a:t> di un </a:t>
            </a:r>
            <a:r>
              <a:rPr lang="en-US" i="1" dirty="0" err="1" smtClean="0"/>
              <a:t>cammino</a:t>
            </a:r>
            <a:r>
              <a:rPr lang="en-US" i="1" dirty="0" smtClean="0"/>
              <a:t> </a:t>
            </a:r>
            <a:r>
              <a:rPr lang="en-US" i="1" dirty="0" err="1" smtClean="0"/>
              <a:t>contemporaneamente</a:t>
            </a:r>
            <a:r>
              <a:rPr lang="en-US" i="1" dirty="0" smtClean="0"/>
              <a:t>, </a:t>
            </a:r>
            <a:r>
              <a:rPr lang="en-US" i="1" dirty="0" err="1" smtClean="0"/>
              <a:t>liberamente</a:t>
            </a:r>
            <a:r>
              <a:rPr lang="en-US" i="1" dirty="0" smtClean="0"/>
              <a:t>. Questa </a:t>
            </a:r>
            <a:r>
              <a:rPr lang="en-US" i="1" dirty="0" err="1" smtClean="0"/>
              <a:t>libertà</a:t>
            </a:r>
            <a:r>
              <a:rPr lang="en-US" i="1" dirty="0" smtClean="0"/>
              <a:t> </a:t>
            </a:r>
            <a:r>
              <a:rPr lang="en-US" i="1" dirty="0" err="1" smtClean="0"/>
              <a:t>fondamentale</a:t>
            </a:r>
            <a:r>
              <a:rPr lang="en-US" i="1" dirty="0" smtClean="0"/>
              <a:t> non mi </a:t>
            </a:r>
            <a:r>
              <a:rPr lang="en-US" i="1" dirty="0" err="1" smtClean="0"/>
              <a:t>disturba</a:t>
            </a:r>
            <a:r>
              <a:rPr lang="en-US" i="1" dirty="0" smtClean="0"/>
              <a:t>. (…)</a:t>
            </a:r>
            <a:r>
              <a:rPr lang="en-US" i="1" dirty="0" smtClean="0"/>
              <a:t> </a:t>
            </a:r>
            <a:r>
              <a:rPr lang="en-US" i="1" dirty="0" err="1" smtClean="0"/>
              <a:t>Gli</a:t>
            </a:r>
            <a:r>
              <a:rPr lang="en-US" i="1" dirty="0" smtClean="0"/>
              <a:t> </a:t>
            </a:r>
            <a:r>
              <a:rPr lang="en-US" i="1" dirty="0" err="1" smtClean="0"/>
              <a:t>esperimenti</a:t>
            </a:r>
            <a:r>
              <a:rPr lang="en-US" i="1" dirty="0" smtClean="0"/>
              <a:t> </a:t>
            </a:r>
            <a:r>
              <a:rPr lang="en-US" i="1" dirty="0" err="1" smtClean="0"/>
              <a:t>sono</a:t>
            </a:r>
            <a:r>
              <a:rPr lang="en-US" i="1" dirty="0" smtClean="0"/>
              <a:t> molto </a:t>
            </a:r>
            <a:r>
              <a:rPr lang="en-US" i="1" dirty="0" err="1" smtClean="0"/>
              <a:t>importanti</a:t>
            </a:r>
            <a:r>
              <a:rPr lang="en-US" i="1" dirty="0" smtClean="0"/>
              <a:t>, </a:t>
            </a:r>
            <a:r>
              <a:rPr lang="en-US" i="1" dirty="0" err="1" smtClean="0"/>
              <a:t>perchè</a:t>
            </a:r>
            <a:r>
              <a:rPr lang="en-US" i="1" dirty="0" smtClean="0"/>
              <a:t> </a:t>
            </a:r>
            <a:r>
              <a:rPr lang="en-US" i="1" dirty="0" err="1" smtClean="0"/>
              <a:t>nella</a:t>
            </a:r>
            <a:r>
              <a:rPr lang="en-US" i="1" dirty="0" smtClean="0"/>
              <a:t> </a:t>
            </a:r>
            <a:r>
              <a:rPr lang="en-US" i="1" dirty="0" err="1" smtClean="0"/>
              <a:t>fisica</a:t>
            </a:r>
            <a:r>
              <a:rPr lang="en-US" i="1" dirty="0" smtClean="0"/>
              <a:t> </a:t>
            </a:r>
            <a:r>
              <a:rPr lang="en-US" i="1" dirty="0" err="1" smtClean="0"/>
              <a:t>classica</a:t>
            </a:r>
            <a:r>
              <a:rPr lang="en-US" i="1" dirty="0" smtClean="0"/>
              <a:t> </a:t>
            </a:r>
            <a:r>
              <a:rPr lang="en-US" i="1" dirty="0" err="1" smtClean="0"/>
              <a:t>si</a:t>
            </a:r>
            <a:r>
              <a:rPr lang="en-US" i="1" dirty="0" smtClean="0"/>
              <a:t> </a:t>
            </a:r>
            <a:r>
              <a:rPr lang="en-US" i="1" dirty="0" err="1" smtClean="0"/>
              <a:t>può</a:t>
            </a:r>
            <a:r>
              <a:rPr lang="en-US" i="1" dirty="0" smtClean="0"/>
              <a:t> </a:t>
            </a:r>
            <a:r>
              <a:rPr lang="en-US" i="1" dirty="0" err="1" smtClean="0"/>
              <a:t>capire</a:t>
            </a:r>
            <a:r>
              <a:rPr lang="en-US" i="1" dirty="0" smtClean="0"/>
              <a:t> </a:t>
            </a:r>
            <a:r>
              <a:rPr lang="en-US" i="1" dirty="0" err="1" smtClean="0"/>
              <a:t>tutto</a:t>
            </a:r>
            <a:r>
              <a:rPr lang="en-US" i="1" dirty="0" smtClean="0"/>
              <a:t> </a:t>
            </a:r>
            <a:r>
              <a:rPr lang="en-US" i="1" dirty="0" err="1" smtClean="0"/>
              <a:t>tramite</a:t>
            </a:r>
            <a:r>
              <a:rPr lang="en-US" i="1" dirty="0" smtClean="0"/>
              <a:t> </a:t>
            </a:r>
            <a:r>
              <a:rPr lang="en-US" i="1" dirty="0" err="1" smtClean="0"/>
              <a:t>immagini</a:t>
            </a:r>
            <a:r>
              <a:rPr lang="en-US" i="1" dirty="0" smtClean="0"/>
              <a:t> </a:t>
            </a:r>
            <a:r>
              <a:rPr lang="en-US" i="1" dirty="0" err="1" smtClean="0"/>
              <a:t>mentali</a:t>
            </a:r>
            <a:r>
              <a:rPr lang="en-US" i="1" dirty="0" smtClean="0"/>
              <a:t>, ad </a:t>
            </a:r>
            <a:r>
              <a:rPr lang="en-US" i="1" dirty="0" err="1" smtClean="0"/>
              <a:t>esempio</a:t>
            </a:r>
            <a:r>
              <a:rPr lang="en-US" i="1" dirty="0" smtClean="0"/>
              <a:t> la </a:t>
            </a:r>
            <a:r>
              <a:rPr lang="en-US" i="1" dirty="0" err="1" smtClean="0"/>
              <a:t>traiettoria</a:t>
            </a:r>
            <a:r>
              <a:rPr lang="en-US" i="1" dirty="0" smtClean="0"/>
              <a:t> </a:t>
            </a:r>
            <a:r>
              <a:rPr lang="en-US" i="1" dirty="0" err="1" smtClean="0"/>
              <a:t>parabolica</a:t>
            </a:r>
            <a:r>
              <a:rPr lang="en-US" i="1" dirty="0" smtClean="0"/>
              <a:t> di </a:t>
            </a:r>
            <a:r>
              <a:rPr lang="en-US" i="1" dirty="0" err="1" smtClean="0"/>
              <a:t>una</a:t>
            </a:r>
            <a:r>
              <a:rPr lang="en-US" i="1" dirty="0" smtClean="0"/>
              <a:t> </a:t>
            </a:r>
            <a:r>
              <a:rPr lang="en-US" i="1" dirty="0" err="1" smtClean="0"/>
              <a:t>pallina</a:t>
            </a:r>
            <a:r>
              <a:rPr lang="en-US" i="1" dirty="0" smtClean="0"/>
              <a:t> </a:t>
            </a:r>
            <a:r>
              <a:rPr lang="en-US" i="1" dirty="0" err="1" smtClean="0"/>
              <a:t>lanciata</a:t>
            </a:r>
            <a:r>
              <a:rPr lang="en-US" i="1" dirty="0" smtClean="0"/>
              <a:t> in aria... Ma come </a:t>
            </a:r>
            <a:r>
              <a:rPr lang="en-US" i="1" dirty="0" err="1" smtClean="0"/>
              <a:t>posso</a:t>
            </a:r>
            <a:r>
              <a:rPr lang="en-US" i="1" dirty="0" smtClean="0"/>
              <a:t> </a:t>
            </a:r>
            <a:r>
              <a:rPr lang="en-US" i="1" dirty="0" err="1" smtClean="0"/>
              <a:t>immaginare</a:t>
            </a:r>
            <a:r>
              <a:rPr lang="en-US" i="1" dirty="0" smtClean="0"/>
              <a:t> la </a:t>
            </a:r>
            <a:r>
              <a:rPr lang="en-US" i="1" dirty="0" err="1" smtClean="0"/>
              <a:t>distribuzione</a:t>
            </a:r>
            <a:r>
              <a:rPr lang="en-US" i="1" dirty="0" smtClean="0"/>
              <a:t> </a:t>
            </a:r>
            <a:r>
              <a:rPr lang="en-US" i="1" dirty="0" err="1" smtClean="0"/>
              <a:t>dei</a:t>
            </a:r>
            <a:r>
              <a:rPr lang="en-US" i="1" dirty="0" smtClean="0"/>
              <a:t> </a:t>
            </a:r>
            <a:r>
              <a:rPr lang="en-US" i="1" dirty="0" err="1" smtClean="0"/>
              <a:t>fotoni</a:t>
            </a:r>
            <a:r>
              <a:rPr lang="en-US" i="1" dirty="0" smtClean="0"/>
              <a:t> </a:t>
            </a:r>
            <a:r>
              <a:rPr lang="en-US" i="1" dirty="0" err="1" smtClean="0"/>
              <a:t>sullo</a:t>
            </a:r>
            <a:r>
              <a:rPr lang="en-US" i="1" dirty="0" smtClean="0"/>
              <a:t> </a:t>
            </a:r>
            <a:r>
              <a:rPr lang="en-US" i="1" dirty="0" err="1" smtClean="0"/>
              <a:t>schermo</a:t>
            </a:r>
            <a:r>
              <a:rPr lang="en-US" i="1" dirty="0" smtClean="0"/>
              <a:t> in un </a:t>
            </a:r>
            <a:r>
              <a:rPr lang="en-US" i="1" dirty="0" err="1" smtClean="0"/>
              <a:t>esperimento</a:t>
            </a:r>
            <a:r>
              <a:rPr lang="en-US" i="1" dirty="0" smtClean="0"/>
              <a:t> di </a:t>
            </a:r>
            <a:r>
              <a:rPr lang="en-US" i="1" dirty="0" err="1" smtClean="0"/>
              <a:t>doppia</a:t>
            </a:r>
            <a:r>
              <a:rPr lang="en-US" i="1" dirty="0" smtClean="0"/>
              <a:t> </a:t>
            </a:r>
            <a:r>
              <a:rPr lang="en-US" i="1" dirty="0" err="1" smtClean="0"/>
              <a:t>fenditura</a:t>
            </a:r>
            <a:r>
              <a:rPr lang="en-US" i="1" dirty="0" smtClean="0"/>
              <a:t>, </a:t>
            </a:r>
            <a:r>
              <a:rPr lang="en-US" i="1" dirty="0" smtClean="0"/>
              <a:t>se non lo </a:t>
            </a:r>
            <a:r>
              <a:rPr lang="en-US" i="1" dirty="0" err="1" smtClean="0"/>
              <a:t>vedo</a:t>
            </a:r>
            <a:r>
              <a:rPr lang="en-US" i="1" dirty="0" smtClean="0"/>
              <a:t>?”</a:t>
            </a:r>
            <a:endParaRPr lang="en-US" i="1" dirty="0" smtClean="0"/>
          </a:p>
          <a:p>
            <a:pPr algn="r"/>
            <a:r>
              <a:rPr lang="en-US" dirty="0" smtClean="0"/>
              <a:t>Da </a:t>
            </a:r>
            <a:r>
              <a:rPr lang="en-US" dirty="0" err="1" smtClean="0"/>
              <a:t>una</a:t>
            </a:r>
            <a:r>
              <a:rPr lang="en-US" dirty="0" smtClean="0"/>
              <a:t> </a:t>
            </a:r>
            <a:r>
              <a:rPr lang="en-US" dirty="0" err="1" smtClean="0"/>
              <a:t>delle</a:t>
            </a:r>
            <a:r>
              <a:rPr lang="en-US" dirty="0" smtClean="0"/>
              <a:t> </a:t>
            </a:r>
            <a:r>
              <a:rPr lang="en-US" dirty="0" err="1" smtClean="0"/>
              <a:t>interviste</a:t>
            </a:r>
            <a:r>
              <a:rPr lang="en-US" dirty="0" smtClean="0"/>
              <a:t> </a:t>
            </a:r>
            <a:r>
              <a:rPr lang="en-US" dirty="0" err="1" smtClean="0"/>
              <a:t>finali</a:t>
            </a:r>
            <a:endParaRPr lang="en-US" i="1" dirty="0"/>
          </a:p>
        </p:txBody>
      </p:sp>
      <p:sp>
        <p:nvSpPr>
          <p:cNvPr id="6" name="Rectangle 5"/>
          <p:cNvSpPr/>
          <p:nvPr/>
        </p:nvSpPr>
        <p:spPr>
          <a:xfrm>
            <a:off x="211286" y="3144648"/>
            <a:ext cx="8711568" cy="1723549"/>
          </a:xfrm>
          <a:prstGeom prst="rect">
            <a:avLst/>
          </a:prstGeom>
        </p:spPr>
        <p:txBody>
          <a:bodyPr wrap="square">
            <a:spAutoFit/>
          </a:bodyPr>
          <a:lstStyle/>
          <a:p>
            <a:pPr algn="just">
              <a:spcBef>
                <a:spcPts val="0"/>
              </a:spcBef>
              <a:spcAft>
                <a:spcPts val="0"/>
              </a:spcAft>
            </a:pPr>
            <a:r>
              <a:rPr lang="en-US" sz="1600" i="1" dirty="0" smtClean="0">
                <a:solidFill>
                  <a:srgbClr val="000000"/>
                </a:solidFill>
              </a:rPr>
              <a:t>“</a:t>
            </a:r>
            <a:r>
              <a:rPr lang="en-US" i="1" dirty="0" err="1" smtClean="0">
                <a:solidFill>
                  <a:srgbClr val="000000"/>
                </a:solidFill>
              </a:rPr>
              <a:t>L’indeterminazione</a:t>
            </a:r>
            <a:r>
              <a:rPr lang="en-US" i="1" dirty="0" smtClean="0">
                <a:solidFill>
                  <a:srgbClr val="000000"/>
                </a:solidFill>
              </a:rPr>
              <a:t> è </a:t>
            </a:r>
            <a:r>
              <a:rPr lang="en-US" i="1" dirty="0" err="1" smtClean="0">
                <a:solidFill>
                  <a:srgbClr val="000000"/>
                </a:solidFill>
              </a:rPr>
              <a:t>una</a:t>
            </a:r>
            <a:r>
              <a:rPr lang="en-US" i="1" dirty="0" smtClean="0">
                <a:solidFill>
                  <a:srgbClr val="000000"/>
                </a:solidFill>
              </a:rPr>
              <a:t> </a:t>
            </a:r>
            <a:r>
              <a:rPr lang="en-US" i="1" dirty="0" err="1" smtClean="0">
                <a:solidFill>
                  <a:srgbClr val="000000"/>
                </a:solidFill>
              </a:rPr>
              <a:t>caratteristica</a:t>
            </a:r>
            <a:r>
              <a:rPr lang="en-US" i="1" dirty="0" smtClean="0">
                <a:solidFill>
                  <a:srgbClr val="000000"/>
                </a:solidFill>
              </a:rPr>
              <a:t> </a:t>
            </a:r>
            <a:r>
              <a:rPr lang="en-US" i="1" dirty="0" err="1" smtClean="0">
                <a:solidFill>
                  <a:srgbClr val="000000"/>
                </a:solidFill>
              </a:rPr>
              <a:t>intrinseca</a:t>
            </a:r>
            <a:r>
              <a:rPr lang="en-US" i="1" dirty="0" smtClean="0">
                <a:solidFill>
                  <a:srgbClr val="000000"/>
                </a:solidFill>
              </a:rPr>
              <a:t> </a:t>
            </a:r>
            <a:r>
              <a:rPr lang="en-US" i="1" dirty="0" err="1" smtClean="0">
                <a:solidFill>
                  <a:srgbClr val="000000"/>
                </a:solidFill>
              </a:rPr>
              <a:t>agli</a:t>
            </a:r>
            <a:r>
              <a:rPr lang="en-US" i="1" dirty="0" smtClean="0">
                <a:solidFill>
                  <a:srgbClr val="000000"/>
                </a:solidFill>
              </a:rPr>
              <a:t> </a:t>
            </a:r>
            <a:r>
              <a:rPr lang="en-US" i="1" dirty="0" err="1" smtClean="0">
                <a:solidFill>
                  <a:srgbClr val="000000"/>
                </a:solidFill>
              </a:rPr>
              <a:t>oggetti</a:t>
            </a:r>
            <a:r>
              <a:rPr lang="en-US" i="1" dirty="0" smtClean="0">
                <a:solidFill>
                  <a:srgbClr val="000000"/>
                </a:solidFill>
              </a:rPr>
              <a:t> del </a:t>
            </a:r>
            <a:r>
              <a:rPr lang="en-US" i="1" dirty="0" err="1" smtClean="0">
                <a:solidFill>
                  <a:srgbClr val="000000"/>
                </a:solidFill>
              </a:rPr>
              <a:t>mondo</a:t>
            </a:r>
            <a:r>
              <a:rPr lang="en-US" i="1" dirty="0" smtClean="0">
                <a:solidFill>
                  <a:srgbClr val="000000"/>
                </a:solidFill>
              </a:rPr>
              <a:t> </a:t>
            </a:r>
            <a:r>
              <a:rPr lang="en-US" i="1" dirty="0" err="1" smtClean="0">
                <a:solidFill>
                  <a:srgbClr val="000000"/>
                </a:solidFill>
              </a:rPr>
              <a:t>quantistico</a:t>
            </a:r>
            <a:r>
              <a:rPr lang="en-US" i="1" dirty="0" smtClean="0">
                <a:solidFill>
                  <a:srgbClr val="000000"/>
                </a:solidFill>
              </a:rPr>
              <a:t>, e </a:t>
            </a:r>
            <a:r>
              <a:rPr lang="en-US" i="1" dirty="0" err="1" smtClean="0">
                <a:solidFill>
                  <a:srgbClr val="000000"/>
                </a:solidFill>
              </a:rPr>
              <a:t>consiste</a:t>
            </a:r>
            <a:r>
              <a:rPr lang="en-US" i="1" dirty="0" smtClean="0">
                <a:solidFill>
                  <a:srgbClr val="000000"/>
                </a:solidFill>
              </a:rPr>
              <a:t> </a:t>
            </a:r>
            <a:r>
              <a:rPr lang="en-US" i="1" dirty="0" err="1" smtClean="0">
                <a:solidFill>
                  <a:srgbClr val="000000"/>
                </a:solidFill>
              </a:rPr>
              <a:t>nel</a:t>
            </a:r>
            <a:r>
              <a:rPr lang="en-US" i="1" dirty="0" smtClean="0">
                <a:solidFill>
                  <a:srgbClr val="000000"/>
                </a:solidFill>
              </a:rPr>
              <a:t> </a:t>
            </a:r>
            <a:r>
              <a:rPr lang="en-US" i="1" dirty="0" err="1" smtClean="0">
                <a:solidFill>
                  <a:srgbClr val="000000"/>
                </a:solidFill>
              </a:rPr>
              <a:t>fatto</a:t>
            </a:r>
            <a:r>
              <a:rPr lang="en-US" i="1" dirty="0" smtClean="0">
                <a:solidFill>
                  <a:srgbClr val="000000"/>
                </a:solidFill>
              </a:rPr>
              <a:t> </a:t>
            </a:r>
            <a:r>
              <a:rPr lang="en-US" i="1" dirty="0" err="1" smtClean="0">
                <a:solidFill>
                  <a:srgbClr val="000000"/>
                </a:solidFill>
              </a:rPr>
              <a:t>che</a:t>
            </a:r>
            <a:r>
              <a:rPr lang="en-US" i="1" dirty="0" smtClean="0">
                <a:solidFill>
                  <a:srgbClr val="000000"/>
                </a:solidFill>
              </a:rPr>
              <a:t> </a:t>
            </a:r>
            <a:r>
              <a:rPr lang="en-US" i="1" dirty="0" err="1" smtClean="0">
                <a:solidFill>
                  <a:srgbClr val="000000"/>
                </a:solidFill>
              </a:rPr>
              <a:t>soltanto</a:t>
            </a:r>
            <a:r>
              <a:rPr lang="en-US" i="1" dirty="0" smtClean="0">
                <a:solidFill>
                  <a:srgbClr val="000000"/>
                </a:solidFill>
              </a:rPr>
              <a:t> </a:t>
            </a:r>
            <a:r>
              <a:rPr lang="en-US" i="1" dirty="0" err="1" smtClean="0">
                <a:solidFill>
                  <a:srgbClr val="000000"/>
                </a:solidFill>
              </a:rPr>
              <a:t>all’atto</a:t>
            </a:r>
            <a:r>
              <a:rPr lang="en-US" i="1" dirty="0">
                <a:solidFill>
                  <a:srgbClr val="000000"/>
                </a:solidFill>
              </a:rPr>
              <a:t> </a:t>
            </a:r>
            <a:r>
              <a:rPr lang="en-US" i="1" dirty="0" err="1" smtClean="0">
                <a:solidFill>
                  <a:srgbClr val="000000"/>
                </a:solidFill>
              </a:rPr>
              <a:t>della</a:t>
            </a:r>
            <a:r>
              <a:rPr lang="en-US" i="1" dirty="0" smtClean="0">
                <a:solidFill>
                  <a:srgbClr val="000000"/>
                </a:solidFill>
              </a:rPr>
              <a:t> </a:t>
            </a:r>
            <a:r>
              <a:rPr lang="en-US" i="1" dirty="0" err="1" smtClean="0">
                <a:solidFill>
                  <a:srgbClr val="000000"/>
                </a:solidFill>
              </a:rPr>
              <a:t>misurazione</a:t>
            </a:r>
            <a:r>
              <a:rPr lang="en-US" i="1" dirty="0" smtClean="0">
                <a:solidFill>
                  <a:srgbClr val="000000"/>
                </a:solidFill>
              </a:rPr>
              <a:t> </a:t>
            </a:r>
            <a:r>
              <a:rPr lang="en-US" i="1" dirty="0" err="1" smtClean="0">
                <a:solidFill>
                  <a:srgbClr val="000000"/>
                </a:solidFill>
              </a:rPr>
              <a:t>fisica</a:t>
            </a:r>
            <a:r>
              <a:rPr lang="en-US" i="1" dirty="0" smtClean="0">
                <a:solidFill>
                  <a:srgbClr val="000000"/>
                </a:solidFill>
              </a:rPr>
              <a:t> </a:t>
            </a:r>
            <a:r>
              <a:rPr lang="en-US" i="1" dirty="0" err="1" smtClean="0">
                <a:solidFill>
                  <a:srgbClr val="000000"/>
                </a:solidFill>
              </a:rPr>
              <a:t>si</a:t>
            </a:r>
            <a:r>
              <a:rPr lang="en-US" i="1" dirty="0" smtClean="0">
                <a:solidFill>
                  <a:srgbClr val="000000"/>
                </a:solidFill>
              </a:rPr>
              <a:t> </a:t>
            </a:r>
            <a:r>
              <a:rPr lang="en-US" i="1" dirty="0" err="1" smtClean="0">
                <a:solidFill>
                  <a:srgbClr val="000000"/>
                </a:solidFill>
              </a:rPr>
              <a:t>può</a:t>
            </a:r>
            <a:r>
              <a:rPr lang="en-US" i="1" dirty="0" smtClean="0">
                <a:solidFill>
                  <a:srgbClr val="000000"/>
                </a:solidFill>
              </a:rPr>
              <a:t> </a:t>
            </a:r>
            <a:r>
              <a:rPr lang="en-US" i="1" dirty="0" err="1" smtClean="0">
                <a:solidFill>
                  <a:srgbClr val="000000"/>
                </a:solidFill>
              </a:rPr>
              <a:t>ottenere</a:t>
            </a:r>
            <a:r>
              <a:rPr lang="en-US" i="1" dirty="0" smtClean="0">
                <a:solidFill>
                  <a:srgbClr val="000000"/>
                </a:solidFill>
              </a:rPr>
              <a:t> un </a:t>
            </a:r>
            <a:r>
              <a:rPr lang="en-US" i="1" dirty="0" err="1" smtClean="0">
                <a:solidFill>
                  <a:srgbClr val="000000"/>
                </a:solidFill>
              </a:rPr>
              <a:t>valore</a:t>
            </a:r>
            <a:r>
              <a:rPr lang="en-US" i="1" dirty="0" smtClean="0">
                <a:solidFill>
                  <a:srgbClr val="000000"/>
                </a:solidFill>
              </a:rPr>
              <a:t> </a:t>
            </a:r>
            <a:r>
              <a:rPr lang="en-US" i="1" dirty="0" err="1" smtClean="0">
                <a:solidFill>
                  <a:srgbClr val="000000"/>
                </a:solidFill>
              </a:rPr>
              <a:t>reale</a:t>
            </a:r>
            <a:r>
              <a:rPr lang="en-US" i="1" dirty="0" smtClean="0">
                <a:solidFill>
                  <a:srgbClr val="000000"/>
                </a:solidFill>
              </a:rPr>
              <a:t>, ma </a:t>
            </a:r>
            <a:r>
              <a:rPr lang="en-US" i="1" dirty="0" err="1" smtClean="0">
                <a:solidFill>
                  <a:srgbClr val="000000"/>
                </a:solidFill>
              </a:rPr>
              <a:t>finchè</a:t>
            </a:r>
            <a:r>
              <a:rPr lang="en-US" i="1" dirty="0" smtClean="0">
                <a:solidFill>
                  <a:srgbClr val="000000"/>
                </a:solidFill>
              </a:rPr>
              <a:t> la </a:t>
            </a:r>
            <a:r>
              <a:rPr lang="en-US" i="1" dirty="0" err="1" smtClean="0">
                <a:solidFill>
                  <a:srgbClr val="000000"/>
                </a:solidFill>
              </a:rPr>
              <a:t>misura</a:t>
            </a:r>
            <a:r>
              <a:rPr lang="en-US" i="1" dirty="0" smtClean="0">
                <a:solidFill>
                  <a:srgbClr val="000000"/>
                </a:solidFill>
              </a:rPr>
              <a:t> non </a:t>
            </a:r>
            <a:r>
              <a:rPr lang="en-US" i="1" dirty="0" err="1" smtClean="0">
                <a:solidFill>
                  <a:srgbClr val="000000"/>
                </a:solidFill>
              </a:rPr>
              <a:t>viene</a:t>
            </a:r>
            <a:r>
              <a:rPr lang="en-US" i="1" dirty="0" smtClean="0">
                <a:solidFill>
                  <a:srgbClr val="000000"/>
                </a:solidFill>
              </a:rPr>
              <a:t> </a:t>
            </a:r>
            <a:r>
              <a:rPr lang="en-US" i="1" dirty="0" err="1" smtClean="0">
                <a:solidFill>
                  <a:srgbClr val="000000"/>
                </a:solidFill>
              </a:rPr>
              <a:t>effettuata</a:t>
            </a:r>
            <a:r>
              <a:rPr lang="en-US" i="1" dirty="0" smtClean="0">
                <a:solidFill>
                  <a:srgbClr val="000000"/>
                </a:solidFill>
              </a:rPr>
              <a:t> </a:t>
            </a:r>
            <a:r>
              <a:rPr lang="en-US" i="1" dirty="0" err="1" smtClean="0">
                <a:solidFill>
                  <a:srgbClr val="000000"/>
                </a:solidFill>
              </a:rPr>
              <a:t>l’oggetto</a:t>
            </a:r>
            <a:r>
              <a:rPr lang="en-US" i="1" dirty="0" smtClean="0">
                <a:solidFill>
                  <a:srgbClr val="000000"/>
                </a:solidFill>
              </a:rPr>
              <a:t> </a:t>
            </a:r>
            <a:r>
              <a:rPr lang="en-US" i="1" dirty="0" err="1" smtClean="0">
                <a:solidFill>
                  <a:srgbClr val="000000"/>
                </a:solidFill>
              </a:rPr>
              <a:t>quantistico</a:t>
            </a:r>
            <a:r>
              <a:rPr lang="en-US" i="1" dirty="0" smtClean="0">
                <a:solidFill>
                  <a:srgbClr val="000000"/>
                </a:solidFill>
              </a:rPr>
              <a:t> </a:t>
            </a:r>
            <a:r>
              <a:rPr lang="en-US" i="1" dirty="0" err="1" smtClean="0">
                <a:solidFill>
                  <a:srgbClr val="000000"/>
                </a:solidFill>
              </a:rPr>
              <a:t>rimane</a:t>
            </a:r>
            <a:r>
              <a:rPr lang="en-US" i="1" dirty="0" smtClean="0">
                <a:solidFill>
                  <a:srgbClr val="000000"/>
                </a:solidFill>
              </a:rPr>
              <a:t> in </a:t>
            </a:r>
            <a:r>
              <a:rPr lang="en-US" i="1" dirty="0" err="1" smtClean="0">
                <a:solidFill>
                  <a:srgbClr val="000000"/>
                </a:solidFill>
              </a:rPr>
              <a:t>uno</a:t>
            </a:r>
            <a:r>
              <a:rPr lang="en-US" i="1" dirty="0" smtClean="0">
                <a:solidFill>
                  <a:srgbClr val="000000"/>
                </a:solidFill>
              </a:rPr>
              <a:t> </a:t>
            </a:r>
            <a:r>
              <a:rPr lang="en-US" i="1" dirty="0" err="1" smtClean="0">
                <a:solidFill>
                  <a:srgbClr val="000000"/>
                </a:solidFill>
              </a:rPr>
              <a:t>stato</a:t>
            </a:r>
            <a:r>
              <a:rPr lang="en-US" i="1" dirty="0" smtClean="0">
                <a:solidFill>
                  <a:srgbClr val="000000"/>
                </a:solidFill>
              </a:rPr>
              <a:t> </a:t>
            </a:r>
            <a:r>
              <a:rPr lang="en-US" i="1" dirty="0" err="1" smtClean="0">
                <a:solidFill>
                  <a:srgbClr val="000000"/>
                </a:solidFill>
              </a:rPr>
              <a:t>che</a:t>
            </a:r>
            <a:r>
              <a:rPr lang="en-US" i="1" dirty="0" smtClean="0">
                <a:solidFill>
                  <a:srgbClr val="000000"/>
                </a:solidFill>
              </a:rPr>
              <a:t> è </a:t>
            </a:r>
            <a:r>
              <a:rPr lang="en-US" i="1" dirty="0" err="1" smtClean="0">
                <a:solidFill>
                  <a:srgbClr val="000000"/>
                </a:solidFill>
              </a:rPr>
              <a:t>oggettivamente</a:t>
            </a:r>
            <a:r>
              <a:rPr lang="en-US" i="1" dirty="0" smtClean="0">
                <a:solidFill>
                  <a:srgbClr val="000000"/>
                </a:solidFill>
              </a:rPr>
              <a:t> </a:t>
            </a:r>
            <a:r>
              <a:rPr lang="en-US" i="1" dirty="0" err="1" smtClean="0">
                <a:solidFill>
                  <a:srgbClr val="000000"/>
                </a:solidFill>
              </a:rPr>
              <a:t>indefinito</a:t>
            </a:r>
            <a:r>
              <a:rPr lang="en-US" i="1" dirty="0" smtClean="0">
                <a:solidFill>
                  <a:srgbClr val="000000"/>
                </a:solidFill>
              </a:rPr>
              <a:t> e </a:t>
            </a:r>
            <a:r>
              <a:rPr lang="en-US" i="1" dirty="0" err="1" smtClean="0">
                <a:solidFill>
                  <a:srgbClr val="000000"/>
                </a:solidFill>
              </a:rPr>
              <a:t>descrive</a:t>
            </a:r>
            <a:r>
              <a:rPr lang="en-US" i="1" dirty="0" smtClean="0">
                <a:solidFill>
                  <a:srgbClr val="000000"/>
                </a:solidFill>
              </a:rPr>
              <a:t> solo la “</a:t>
            </a:r>
            <a:r>
              <a:rPr lang="en-US" i="1" dirty="0" err="1" smtClean="0">
                <a:solidFill>
                  <a:srgbClr val="000000"/>
                </a:solidFill>
              </a:rPr>
              <a:t>potenzialità</a:t>
            </a:r>
            <a:r>
              <a:rPr lang="en-US" i="1" dirty="0" smtClean="0">
                <a:solidFill>
                  <a:srgbClr val="000000"/>
                </a:solidFill>
              </a:rPr>
              <a:t>” </a:t>
            </a:r>
            <a:r>
              <a:rPr lang="en-US" i="1" dirty="0" err="1" smtClean="0">
                <a:solidFill>
                  <a:srgbClr val="000000"/>
                </a:solidFill>
              </a:rPr>
              <a:t>dello</a:t>
            </a:r>
            <a:r>
              <a:rPr lang="en-US" i="1" dirty="0" smtClean="0">
                <a:solidFill>
                  <a:srgbClr val="000000"/>
                </a:solidFill>
              </a:rPr>
              <a:t> </a:t>
            </a:r>
            <a:r>
              <a:rPr lang="en-US" i="1" dirty="0" err="1" smtClean="0">
                <a:solidFill>
                  <a:srgbClr val="000000"/>
                </a:solidFill>
              </a:rPr>
              <a:t>stesso</a:t>
            </a:r>
            <a:r>
              <a:rPr lang="en-US" i="1" dirty="0" smtClean="0">
                <a:solidFill>
                  <a:srgbClr val="000000"/>
                </a:solidFill>
              </a:rPr>
              <a:t>.”</a:t>
            </a:r>
            <a:endParaRPr lang="en-US" sz="1600" dirty="0" smtClean="0">
              <a:solidFill>
                <a:srgbClr val="000000"/>
              </a:solidFill>
              <a:latin typeface="Calibri Light" panose="020F0302020204030204" pitchFamily="34" charset="0"/>
            </a:endParaRPr>
          </a:p>
          <a:p>
            <a:pPr algn="just">
              <a:spcBef>
                <a:spcPts val="0"/>
              </a:spcBef>
              <a:spcAft>
                <a:spcPts val="0"/>
              </a:spcAft>
            </a:pPr>
            <a:endParaRPr lang="en-US" sz="1600" dirty="0">
              <a:solidFill>
                <a:srgbClr val="000000"/>
              </a:solidFill>
              <a:effectLst/>
              <a:latin typeface="Calibri Light" panose="020F0302020204030204" pitchFamily="34" charset="0"/>
            </a:endParaRPr>
          </a:p>
          <a:p>
            <a:pPr algn="r">
              <a:spcBef>
                <a:spcPts val="0"/>
              </a:spcBef>
              <a:spcAft>
                <a:spcPts val="0"/>
              </a:spcAft>
            </a:pPr>
            <a:r>
              <a:rPr lang="en-US" dirty="0" smtClean="0"/>
              <a:t>Da </a:t>
            </a:r>
            <a:r>
              <a:rPr lang="en-US" dirty="0" err="1" smtClean="0"/>
              <a:t>uno</a:t>
            </a:r>
            <a:r>
              <a:rPr lang="en-US" dirty="0" smtClean="0"/>
              <a:t> </a:t>
            </a:r>
            <a:r>
              <a:rPr lang="en-US" dirty="0" err="1" smtClean="0"/>
              <a:t>dei</a:t>
            </a:r>
            <a:r>
              <a:rPr lang="en-US" dirty="0" smtClean="0"/>
              <a:t> </a:t>
            </a:r>
            <a:r>
              <a:rPr lang="en-US" dirty="0" err="1" smtClean="0"/>
              <a:t>temi</a:t>
            </a:r>
            <a:r>
              <a:rPr lang="en-US" dirty="0" smtClean="0"/>
              <a:t> </a:t>
            </a:r>
            <a:r>
              <a:rPr lang="en-US" dirty="0" err="1" smtClean="0"/>
              <a:t>degli</a:t>
            </a:r>
            <a:r>
              <a:rPr lang="en-US" dirty="0" smtClean="0"/>
              <a:t> </a:t>
            </a:r>
            <a:r>
              <a:rPr lang="en-US" dirty="0" err="1" smtClean="0"/>
              <a:t>studenti</a:t>
            </a:r>
            <a:endParaRPr lang="en-US" dirty="0">
              <a:effectLst/>
              <a:latin typeface="Calibri Light" panose="020F0302020204030204" pitchFamily="34" charset="0"/>
            </a:endParaRPr>
          </a:p>
        </p:txBody>
      </p:sp>
    </p:spTree>
    <p:extLst>
      <p:ext uri="{BB962C8B-B14F-4D97-AF65-F5344CB8AC3E}">
        <p14:creationId xmlns:p14="http://schemas.microsoft.com/office/powerpoint/2010/main" val="374941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283" y="0"/>
            <a:ext cx="4223084" cy="620973"/>
          </a:xfrm>
        </p:spPr>
        <p:txBody>
          <a:bodyPr/>
          <a:lstStyle/>
          <a:p>
            <a:r>
              <a:rPr lang="en-US" dirty="0" smtClean="0"/>
              <a:t>La </a:t>
            </a:r>
            <a:r>
              <a:rPr lang="en-US" dirty="0" err="1" smtClean="0"/>
              <a:t>proposta</a:t>
            </a:r>
            <a:r>
              <a:rPr lang="en-US" dirty="0" smtClean="0"/>
              <a:t> di </a:t>
            </a:r>
            <a:r>
              <a:rPr lang="en-US" dirty="0"/>
              <a:t>P</a:t>
            </a:r>
            <a:r>
              <a:rPr lang="en-US" dirty="0" smtClean="0"/>
              <a:t>avia</a:t>
            </a:r>
            <a:endParaRPr lang="en-US" dirty="0"/>
          </a:p>
        </p:txBody>
      </p:sp>
      <p:sp>
        <p:nvSpPr>
          <p:cNvPr id="4" name="TextBox 3"/>
          <p:cNvSpPr txBox="1"/>
          <p:nvPr/>
        </p:nvSpPr>
        <p:spPr>
          <a:xfrm>
            <a:off x="172122" y="620973"/>
            <a:ext cx="8572929" cy="4247317"/>
          </a:xfrm>
          <a:prstGeom prst="rect">
            <a:avLst/>
          </a:prstGeom>
          <a:noFill/>
        </p:spPr>
        <p:txBody>
          <a:bodyPr wrap="square" rtlCol="0">
            <a:spAutoFit/>
          </a:bodyPr>
          <a:lstStyle/>
          <a:p>
            <a:pPr marL="285750" indent="-285750" algn="just">
              <a:buClr>
                <a:srgbClr val="E5C6C3"/>
              </a:buClr>
              <a:buFont typeface="Arial" panose="020B0604020202020204" pitchFamily="34" charset="0"/>
              <a:buChar char="•"/>
            </a:pPr>
            <a:r>
              <a:rPr lang="en-US" dirty="0" err="1" smtClean="0"/>
              <a:t>L’approccio</a:t>
            </a:r>
            <a:r>
              <a:rPr lang="en-US" dirty="0" smtClean="0"/>
              <a:t> di Feynman </a:t>
            </a:r>
            <a:r>
              <a:rPr lang="en-US" dirty="0" err="1" smtClean="0"/>
              <a:t>della</a:t>
            </a:r>
            <a:r>
              <a:rPr lang="en-US" dirty="0" smtClean="0"/>
              <a:t> </a:t>
            </a:r>
            <a:r>
              <a:rPr lang="en-US" dirty="0" err="1" smtClean="0"/>
              <a:t>somma</a:t>
            </a:r>
            <a:r>
              <a:rPr lang="en-US" dirty="0" smtClean="0"/>
              <a:t> sui </a:t>
            </a:r>
            <a:r>
              <a:rPr lang="en-US" dirty="0" err="1" smtClean="0"/>
              <a:t>cammini</a:t>
            </a:r>
            <a:r>
              <a:rPr lang="en-US" dirty="0" smtClean="0"/>
              <a:t> </a:t>
            </a:r>
            <a:r>
              <a:rPr lang="en-US" dirty="0" err="1" smtClean="0"/>
              <a:t>viene</a:t>
            </a:r>
            <a:r>
              <a:rPr lang="en-US" dirty="0" smtClean="0"/>
              <a:t> </a:t>
            </a:r>
            <a:r>
              <a:rPr lang="en-US" dirty="0" err="1" smtClean="0"/>
              <a:t>utilizzato</a:t>
            </a:r>
            <a:r>
              <a:rPr lang="en-US" dirty="0" smtClean="0"/>
              <a:t>:</a:t>
            </a:r>
          </a:p>
          <a:p>
            <a:pPr marL="642352" lvl="1" indent="-285750" algn="just">
              <a:buClr>
                <a:srgbClr val="E5C6C3"/>
              </a:buClr>
              <a:buFont typeface="Arial" panose="020B0604020202020204" pitchFamily="34" charset="0"/>
              <a:buChar char="•"/>
            </a:pPr>
            <a:r>
              <a:rPr lang="en-US" dirty="0" smtClean="0"/>
              <a:t>Come un </a:t>
            </a:r>
            <a:r>
              <a:rPr lang="en-US" i="1" dirty="0" err="1" smtClean="0"/>
              <a:t>formalismo</a:t>
            </a:r>
            <a:r>
              <a:rPr lang="en-US" dirty="0" smtClean="0"/>
              <a:t>, </a:t>
            </a:r>
            <a:r>
              <a:rPr lang="en-US" dirty="0" err="1" smtClean="0"/>
              <a:t>capace</a:t>
            </a:r>
            <a:r>
              <a:rPr lang="en-US" dirty="0" smtClean="0"/>
              <a:t> di </a:t>
            </a:r>
            <a:r>
              <a:rPr lang="en-US" dirty="0" err="1" smtClean="0"/>
              <a:t>ridurre</a:t>
            </a:r>
            <a:r>
              <a:rPr lang="en-US" dirty="0" smtClean="0"/>
              <a:t> le </a:t>
            </a:r>
            <a:r>
              <a:rPr lang="en-US" dirty="0" err="1" smtClean="0"/>
              <a:t>difficoltà</a:t>
            </a:r>
            <a:r>
              <a:rPr lang="en-US" dirty="0" smtClean="0"/>
              <a:t> </a:t>
            </a:r>
            <a:r>
              <a:rPr lang="en-US" dirty="0" err="1" smtClean="0"/>
              <a:t>matematiche</a:t>
            </a:r>
            <a:r>
              <a:rPr lang="en-US" dirty="0" smtClean="0"/>
              <a:t> </a:t>
            </a:r>
            <a:r>
              <a:rPr lang="en-US" dirty="0" err="1" smtClean="0"/>
              <a:t>degli</a:t>
            </a:r>
            <a:r>
              <a:rPr lang="en-US" dirty="0" smtClean="0"/>
              <a:t> </a:t>
            </a:r>
            <a:r>
              <a:rPr lang="en-US" dirty="0" err="1" smtClean="0"/>
              <a:t>studenti</a:t>
            </a:r>
            <a:r>
              <a:rPr lang="en-US" dirty="0" smtClean="0"/>
              <a:t>.</a:t>
            </a:r>
          </a:p>
          <a:p>
            <a:pPr marL="642352" lvl="1" indent="-285750" algn="just">
              <a:buClr>
                <a:srgbClr val="E5C6C3"/>
              </a:buClr>
              <a:buFont typeface="Arial" panose="020B0604020202020204" pitchFamily="34" charset="0"/>
              <a:buChar char="•"/>
            </a:pPr>
            <a:r>
              <a:rPr lang="en-US" dirty="0" smtClean="0"/>
              <a:t>Come un </a:t>
            </a:r>
            <a:r>
              <a:rPr lang="en-US" i="1" dirty="0" err="1" smtClean="0"/>
              <a:t>linguaggio</a:t>
            </a:r>
            <a:r>
              <a:rPr lang="en-US" i="1" dirty="0" smtClean="0"/>
              <a:t>, </a:t>
            </a:r>
            <a:r>
              <a:rPr lang="en-US" dirty="0" smtClean="0"/>
              <a:t>per </a:t>
            </a:r>
            <a:r>
              <a:rPr lang="en-US" dirty="0" err="1" smtClean="0"/>
              <a:t>trattare</a:t>
            </a:r>
            <a:r>
              <a:rPr lang="en-US" dirty="0" smtClean="0"/>
              <a:t> </a:t>
            </a:r>
            <a:r>
              <a:rPr lang="en-US" dirty="0" err="1" smtClean="0"/>
              <a:t>temi</a:t>
            </a:r>
            <a:r>
              <a:rPr lang="en-US" dirty="0" smtClean="0"/>
              <a:t> </a:t>
            </a:r>
            <a:r>
              <a:rPr lang="en-US" dirty="0" err="1" smtClean="0"/>
              <a:t>concettuali</a:t>
            </a:r>
            <a:r>
              <a:rPr lang="en-US" dirty="0" smtClean="0"/>
              <a:t> </a:t>
            </a:r>
            <a:r>
              <a:rPr lang="en-US" dirty="0" err="1" smtClean="0"/>
              <a:t>ed</a:t>
            </a:r>
            <a:r>
              <a:rPr lang="en-US" dirty="0" smtClean="0"/>
              <a:t> </a:t>
            </a:r>
            <a:r>
              <a:rPr lang="en-US" dirty="0" err="1" smtClean="0"/>
              <a:t>epistemologici</a:t>
            </a:r>
            <a:r>
              <a:rPr lang="en-US" dirty="0" smtClean="0"/>
              <a:t>.</a:t>
            </a:r>
          </a:p>
          <a:p>
            <a:pPr marL="285750" indent="-285750" algn="just">
              <a:buClr>
                <a:srgbClr val="E5C6C3"/>
              </a:buClr>
              <a:buFont typeface="Arial" panose="020B0604020202020204" pitchFamily="34" charset="0"/>
              <a:buChar char="•"/>
            </a:pPr>
            <a:r>
              <a:rPr lang="en-US" dirty="0" err="1" smtClean="0"/>
              <a:t>Vengono</a:t>
            </a:r>
            <a:r>
              <a:rPr lang="en-US" dirty="0" smtClean="0"/>
              <a:t> </a:t>
            </a:r>
            <a:r>
              <a:rPr lang="en-US" dirty="0" err="1" smtClean="0"/>
              <a:t>discussi</a:t>
            </a:r>
            <a:r>
              <a:rPr lang="en-US" dirty="0" smtClean="0"/>
              <a:t> </a:t>
            </a:r>
            <a:r>
              <a:rPr lang="en-US" dirty="0" err="1" smtClean="0"/>
              <a:t>esperimenti</a:t>
            </a:r>
            <a:r>
              <a:rPr lang="en-US" dirty="0" smtClean="0"/>
              <a:t> </a:t>
            </a:r>
            <a:r>
              <a:rPr lang="en-US" dirty="0" err="1" smtClean="0"/>
              <a:t>recenti</a:t>
            </a:r>
            <a:r>
              <a:rPr lang="en-US" dirty="0" smtClean="0"/>
              <a:t> in </a:t>
            </a:r>
            <a:r>
              <a:rPr lang="en-US" dirty="0" err="1" smtClean="0"/>
              <a:t>aggiunta</a:t>
            </a:r>
            <a:r>
              <a:rPr lang="en-US" dirty="0" smtClean="0"/>
              <a:t> ad </a:t>
            </a:r>
            <a:r>
              <a:rPr lang="en-US" dirty="0" err="1" smtClean="0"/>
              <a:t>alcuni</a:t>
            </a:r>
            <a:r>
              <a:rPr lang="en-US" dirty="0" smtClean="0"/>
              <a:t> di </a:t>
            </a:r>
            <a:r>
              <a:rPr lang="en-US" dirty="0" err="1" smtClean="0"/>
              <a:t>quelli</a:t>
            </a:r>
            <a:r>
              <a:rPr lang="en-US" dirty="0" smtClean="0"/>
              <a:t> </a:t>
            </a:r>
            <a:r>
              <a:rPr lang="en-US" dirty="0" err="1" smtClean="0"/>
              <a:t>tradizionalmete</a:t>
            </a:r>
            <a:r>
              <a:rPr lang="en-US" dirty="0" smtClean="0"/>
              <a:t> </a:t>
            </a:r>
            <a:r>
              <a:rPr lang="en-US" dirty="0" err="1" smtClean="0"/>
              <a:t>utilizzati</a:t>
            </a:r>
            <a:r>
              <a:rPr lang="en-US" dirty="0" smtClean="0"/>
              <a:t>, </a:t>
            </a:r>
            <a:r>
              <a:rPr lang="en-US" dirty="0" err="1" smtClean="0"/>
              <a:t>allo</a:t>
            </a:r>
            <a:r>
              <a:rPr lang="en-US" dirty="0" smtClean="0"/>
              <a:t> </a:t>
            </a:r>
            <a:r>
              <a:rPr lang="en-US" dirty="0" err="1" smtClean="0"/>
              <a:t>scopo</a:t>
            </a:r>
            <a:r>
              <a:rPr lang="en-US" dirty="0" smtClean="0"/>
              <a:t> di:</a:t>
            </a:r>
          </a:p>
          <a:p>
            <a:pPr marL="642352" lvl="1" indent="-285750" algn="just">
              <a:buClr>
                <a:srgbClr val="E5C6C3"/>
              </a:buClr>
              <a:buFont typeface="Arial" panose="020B0604020202020204" pitchFamily="34" charset="0"/>
              <a:buChar char="•"/>
            </a:pPr>
            <a:r>
              <a:rPr lang="en-US" dirty="0" err="1" smtClean="0"/>
              <a:t>Portare</a:t>
            </a:r>
            <a:r>
              <a:rPr lang="en-US" dirty="0" smtClean="0"/>
              <a:t> </a:t>
            </a:r>
            <a:r>
              <a:rPr lang="en-US" dirty="0" err="1" smtClean="0"/>
              <a:t>gli</a:t>
            </a:r>
            <a:r>
              <a:rPr lang="en-US" dirty="0" smtClean="0"/>
              <a:t> </a:t>
            </a:r>
            <a:r>
              <a:rPr lang="en-US" dirty="0" err="1" smtClean="0"/>
              <a:t>studenti</a:t>
            </a:r>
            <a:r>
              <a:rPr lang="en-US" dirty="0" smtClean="0"/>
              <a:t> ad </a:t>
            </a:r>
            <a:r>
              <a:rPr lang="en-US" dirty="0" err="1" smtClean="0"/>
              <a:t>associare</a:t>
            </a:r>
            <a:r>
              <a:rPr lang="en-US" dirty="0" smtClean="0"/>
              <a:t> </a:t>
            </a:r>
            <a:r>
              <a:rPr lang="en-US" dirty="0" err="1" smtClean="0"/>
              <a:t>ai</a:t>
            </a:r>
            <a:r>
              <a:rPr lang="en-US" dirty="0" smtClean="0"/>
              <a:t> </a:t>
            </a:r>
            <a:r>
              <a:rPr lang="en-US" dirty="0" err="1" smtClean="0"/>
              <a:t>concetti</a:t>
            </a:r>
            <a:r>
              <a:rPr lang="en-US" dirty="0" smtClean="0"/>
              <a:t> </a:t>
            </a:r>
            <a:r>
              <a:rPr lang="en-US" dirty="0" err="1" smtClean="0"/>
              <a:t>quantistici</a:t>
            </a:r>
            <a:r>
              <a:rPr lang="en-US" dirty="0" smtClean="0"/>
              <a:t> </a:t>
            </a:r>
            <a:r>
              <a:rPr lang="en-US" dirty="0" err="1" smtClean="0"/>
              <a:t>il</a:t>
            </a:r>
            <a:r>
              <a:rPr lang="en-US" dirty="0" smtClean="0"/>
              <a:t> </a:t>
            </a:r>
            <a:r>
              <a:rPr lang="en-US" dirty="0" err="1" smtClean="0"/>
              <a:t>significato</a:t>
            </a:r>
            <a:r>
              <a:rPr lang="en-US" dirty="0" smtClean="0"/>
              <a:t> </a:t>
            </a:r>
            <a:r>
              <a:rPr lang="en-US" dirty="0" err="1" smtClean="0"/>
              <a:t>che</a:t>
            </a:r>
            <a:r>
              <a:rPr lang="en-US" dirty="0" smtClean="0"/>
              <a:t> </a:t>
            </a:r>
            <a:r>
              <a:rPr lang="en-US" dirty="0" err="1" smtClean="0"/>
              <a:t>viene</a:t>
            </a:r>
            <a:r>
              <a:rPr lang="en-US" dirty="0" smtClean="0"/>
              <a:t> </a:t>
            </a:r>
            <a:r>
              <a:rPr lang="en-US" dirty="0" err="1" smtClean="0"/>
              <a:t>loro</a:t>
            </a:r>
            <a:r>
              <a:rPr lang="en-US" dirty="0" smtClean="0"/>
              <a:t> </a:t>
            </a:r>
            <a:r>
              <a:rPr lang="en-US" dirty="0" err="1" smtClean="0"/>
              <a:t>correntemente</a:t>
            </a:r>
            <a:r>
              <a:rPr lang="en-US" dirty="0" smtClean="0"/>
              <a:t> </a:t>
            </a:r>
            <a:r>
              <a:rPr lang="en-US" dirty="0" err="1" smtClean="0"/>
              <a:t>attribuito</a:t>
            </a:r>
            <a:r>
              <a:rPr lang="en-US" dirty="0" smtClean="0"/>
              <a:t>.</a:t>
            </a:r>
          </a:p>
          <a:p>
            <a:pPr marL="642352" lvl="1" indent="-285750" algn="just">
              <a:buClr>
                <a:srgbClr val="E5C6C3"/>
              </a:buClr>
              <a:buFont typeface="Arial" panose="020B0604020202020204" pitchFamily="34" charset="0"/>
              <a:buChar char="•"/>
            </a:pPr>
            <a:r>
              <a:rPr lang="en-US" dirty="0" err="1" smtClean="0"/>
              <a:t>Chiarire</a:t>
            </a:r>
            <a:r>
              <a:rPr lang="en-US" dirty="0" smtClean="0"/>
              <a:t> </a:t>
            </a:r>
            <a:r>
              <a:rPr lang="en-US" dirty="0" err="1" smtClean="0"/>
              <a:t>aspetti</a:t>
            </a:r>
            <a:r>
              <a:rPr lang="en-US" dirty="0" smtClean="0"/>
              <a:t> </a:t>
            </a:r>
            <a:r>
              <a:rPr lang="en-US" dirty="0" err="1" smtClean="0"/>
              <a:t>concettuali</a:t>
            </a:r>
            <a:r>
              <a:rPr lang="en-US" dirty="0" smtClean="0"/>
              <a:t> e </a:t>
            </a:r>
            <a:r>
              <a:rPr lang="en-US" dirty="0" err="1" smtClean="0"/>
              <a:t>fondazionali</a:t>
            </a:r>
            <a:endParaRPr lang="en-US" dirty="0" smtClean="0"/>
          </a:p>
          <a:p>
            <a:pPr marL="642352" lvl="1" indent="-285750" algn="just">
              <a:buClr>
                <a:srgbClr val="E5C6C3"/>
              </a:buClr>
              <a:buFont typeface="Arial" panose="020B0604020202020204" pitchFamily="34" charset="0"/>
              <a:buChar char="•"/>
            </a:pPr>
            <a:r>
              <a:rPr lang="en-US" dirty="0" err="1" smtClean="0"/>
              <a:t>Ottenere</a:t>
            </a:r>
            <a:r>
              <a:rPr lang="en-US" dirty="0" smtClean="0"/>
              <a:t> </a:t>
            </a:r>
            <a:r>
              <a:rPr lang="en-US" dirty="0" err="1" smtClean="0"/>
              <a:t>sorgenti</a:t>
            </a:r>
            <a:r>
              <a:rPr lang="en-US" dirty="0" smtClean="0"/>
              <a:t> di </a:t>
            </a:r>
            <a:r>
              <a:rPr lang="en-US" i="1" dirty="0" err="1" smtClean="0"/>
              <a:t>conflitto</a:t>
            </a:r>
            <a:r>
              <a:rPr lang="en-US" i="1" dirty="0" smtClean="0"/>
              <a:t> </a:t>
            </a:r>
            <a:r>
              <a:rPr lang="en-US" i="1" dirty="0" err="1" smtClean="0"/>
              <a:t>cognitivo</a:t>
            </a:r>
            <a:r>
              <a:rPr lang="en-US" i="1" dirty="0" smtClean="0"/>
              <a:t> </a:t>
            </a:r>
            <a:r>
              <a:rPr lang="en-US" dirty="0" err="1" smtClean="0"/>
              <a:t>più</a:t>
            </a:r>
            <a:r>
              <a:rPr lang="en-US" dirty="0" smtClean="0"/>
              <a:t> </a:t>
            </a:r>
            <a:r>
              <a:rPr lang="en-US" dirty="0" err="1" smtClean="0"/>
              <a:t>focalizzate</a:t>
            </a:r>
            <a:r>
              <a:rPr lang="en-US" dirty="0" smtClean="0"/>
              <a:t> e </a:t>
            </a:r>
            <a:r>
              <a:rPr lang="en-US" dirty="0" err="1" smtClean="0"/>
              <a:t>credibili</a:t>
            </a:r>
            <a:r>
              <a:rPr lang="en-US" dirty="0" smtClean="0"/>
              <a:t>.</a:t>
            </a:r>
            <a:endParaRPr lang="en-US" dirty="0"/>
          </a:p>
          <a:p>
            <a:pPr marL="285750" indent="-285750" algn="just">
              <a:buClr>
                <a:srgbClr val="E5C6C3"/>
              </a:buClr>
              <a:buFont typeface="Arial" panose="020B0604020202020204" pitchFamily="34" charset="0"/>
              <a:buChar char="•"/>
            </a:pPr>
            <a:r>
              <a:rPr lang="en-US" dirty="0" err="1" smtClean="0"/>
              <a:t>Vengono</a:t>
            </a:r>
            <a:r>
              <a:rPr lang="en-US" dirty="0" smtClean="0"/>
              <a:t> </a:t>
            </a:r>
            <a:r>
              <a:rPr lang="en-US" dirty="0" err="1" smtClean="0"/>
              <a:t>utilizzate</a:t>
            </a:r>
            <a:r>
              <a:rPr lang="en-US" dirty="0" smtClean="0"/>
              <a:t> </a:t>
            </a:r>
            <a:r>
              <a:rPr lang="en-US" dirty="0" err="1" smtClean="0"/>
              <a:t>simulazioni</a:t>
            </a:r>
            <a:r>
              <a:rPr lang="en-US" dirty="0" smtClean="0"/>
              <a:t> </a:t>
            </a:r>
            <a:r>
              <a:rPr lang="en-US" dirty="0" err="1" smtClean="0"/>
              <a:t>interattive</a:t>
            </a:r>
            <a:r>
              <a:rPr lang="en-US" dirty="0" smtClean="0"/>
              <a:t> con lo </a:t>
            </a:r>
            <a:r>
              <a:rPr lang="en-US" dirty="0" err="1" smtClean="0"/>
              <a:t>scopo</a:t>
            </a:r>
            <a:r>
              <a:rPr lang="en-US" dirty="0" smtClean="0"/>
              <a:t> di </a:t>
            </a:r>
            <a:r>
              <a:rPr lang="en-US" dirty="0" err="1" smtClean="0"/>
              <a:t>fornire</a:t>
            </a:r>
            <a:r>
              <a:rPr lang="en-US" dirty="0" smtClean="0"/>
              <a:t> </a:t>
            </a:r>
            <a:r>
              <a:rPr lang="en-US" dirty="0" err="1" smtClean="0"/>
              <a:t>una</a:t>
            </a:r>
            <a:r>
              <a:rPr lang="en-US" dirty="0" smtClean="0"/>
              <a:t> </a:t>
            </a:r>
            <a:r>
              <a:rPr lang="en-US" dirty="0" err="1" smtClean="0"/>
              <a:t>rappresentazione</a:t>
            </a:r>
            <a:r>
              <a:rPr lang="en-US" dirty="0" smtClean="0"/>
              <a:t> </a:t>
            </a:r>
            <a:r>
              <a:rPr lang="en-US" dirty="0" err="1" smtClean="0"/>
              <a:t>visiva</a:t>
            </a:r>
            <a:r>
              <a:rPr lang="en-US" dirty="0" smtClean="0"/>
              <a:t> non </a:t>
            </a:r>
            <a:r>
              <a:rPr lang="en-US" dirty="0" err="1" smtClean="0"/>
              <a:t>fuorviante</a:t>
            </a:r>
            <a:r>
              <a:rPr lang="en-US" dirty="0" smtClean="0"/>
              <a:t> del </a:t>
            </a:r>
            <a:r>
              <a:rPr lang="en-US" dirty="0" err="1" smtClean="0"/>
              <a:t>modello</a:t>
            </a:r>
            <a:r>
              <a:rPr lang="en-US" dirty="0" smtClean="0"/>
              <a:t> </a:t>
            </a:r>
            <a:r>
              <a:rPr lang="en-US" dirty="0" err="1" smtClean="0"/>
              <a:t>matematico</a:t>
            </a:r>
            <a:r>
              <a:rPr lang="en-US" dirty="0" smtClean="0"/>
              <a:t> </a:t>
            </a:r>
            <a:r>
              <a:rPr lang="en-US" dirty="0" err="1" smtClean="0"/>
              <a:t>utilizzato</a:t>
            </a:r>
            <a:r>
              <a:rPr lang="en-US" dirty="0" smtClean="0"/>
              <a:t>.</a:t>
            </a:r>
          </a:p>
          <a:p>
            <a:pPr marL="285750" indent="-285750" algn="just">
              <a:buClr>
                <a:srgbClr val="E5C6C3"/>
              </a:buClr>
              <a:buFont typeface="Arial" panose="020B0604020202020204" pitchFamily="34" charset="0"/>
              <a:buChar char="•"/>
            </a:pPr>
            <a:r>
              <a:rPr lang="en-US" dirty="0" err="1" smtClean="0"/>
              <a:t>Vengono</a:t>
            </a:r>
            <a:r>
              <a:rPr lang="en-US" dirty="0" smtClean="0"/>
              <a:t> </a:t>
            </a:r>
            <a:r>
              <a:rPr lang="en-US" dirty="0" err="1" smtClean="0"/>
              <a:t>utilizzati</a:t>
            </a:r>
            <a:r>
              <a:rPr lang="en-US" dirty="0" smtClean="0"/>
              <a:t> </a:t>
            </a:r>
            <a:r>
              <a:rPr lang="en-US" dirty="0" err="1" smtClean="0"/>
              <a:t>esperimenti</a:t>
            </a:r>
            <a:r>
              <a:rPr lang="en-US" dirty="0" smtClean="0"/>
              <a:t> “</a:t>
            </a:r>
            <a:r>
              <a:rPr lang="en-US" dirty="0" err="1" smtClean="0"/>
              <a:t>poveri</a:t>
            </a:r>
            <a:r>
              <a:rPr lang="en-US" dirty="0" smtClean="0"/>
              <a:t>” e </a:t>
            </a:r>
            <a:r>
              <a:rPr lang="en-US" dirty="0" err="1" smtClean="0"/>
              <a:t>risorse</a:t>
            </a:r>
            <a:r>
              <a:rPr lang="en-US" dirty="0" smtClean="0"/>
              <a:t>, come </a:t>
            </a:r>
            <a:r>
              <a:rPr lang="en-US" dirty="0" err="1" smtClean="0"/>
              <a:t>laboratori</a:t>
            </a:r>
            <a:r>
              <a:rPr lang="en-US" dirty="0" smtClean="0"/>
              <a:t> </a:t>
            </a:r>
            <a:r>
              <a:rPr lang="en-US" dirty="0" err="1" smtClean="0"/>
              <a:t>virtuali</a:t>
            </a:r>
            <a:r>
              <a:rPr lang="en-US" dirty="0" smtClean="0"/>
              <a:t> con </a:t>
            </a:r>
            <a:r>
              <a:rPr lang="en-US" dirty="0" err="1" smtClean="0"/>
              <a:t>rappresentazioni</a:t>
            </a:r>
            <a:r>
              <a:rPr lang="en-US" dirty="0" smtClean="0"/>
              <a:t> </a:t>
            </a:r>
            <a:r>
              <a:rPr lang="en-US" dirty="0" err="1" smtClean="0"/>
              <a:t>realistiche</a:t>
            </a:r>
            <a:r>
              <a:rPr lang="en-US" dirty="0" smtClean="0"/>
              <a:t> di </a:t>
            </a:r>
            <a:r>
              <a:rPr lang="en-US" dirty="0" err="1" smtClean="0"/>
              <a:t>esperimenti</a:t>
            </a:r>
            <a:r>
              <a:rPr lang="en-US" dirty="0" smtClean="0"/>
              <a:t>, </a:t>
            </a:r>
            <a:r>
              <a:rPr lang="en-US" dirty="0" err="1" smtClean="0"/>
              <a:t>disponibili</a:t>
            </a:r>
            <a:r>
              <a:rPr lang="en-US" dirty="0" smtClean="0"/>
              <a:t> online.  </a:t>
            </a:r>
          </a:p>
          <a:p>
            <a:pPr marL="285750" indent="-285750" algn="just">
              <a:buClr>
                <a:srgbClr val="E5C6C3"/>
              </a:buClr>
              <a:buFont typeface="Arial" panose="020B0604020202020204" pitchFamily="34" charset="0"/>
              <a:buChar char="•"/>
            </a:pPr>
            <a:r>
              <a:rPr lang="en-US" dirty="0" err="1" smtClean="0"/>
              <a:t>Sperimentata</a:t>
            </a:r>
            <a:r>
              <a:rPr lang="en-US" dirty="0" smtClean="0"/>
              <a:t> per due </a:t>
            </a:r>
            <a:r>
              <a:rPr lang="en-US" dirty="0" err="1" smtClean="0"/>
              <a:t>anni</a:t>
            </a:r>
            <a:r>
              <a:rPr lang="en-US" dirty="0" smtClean="0"/>
              <a:t> </a:t>
            </a:r>
            <a:r>
              <a:rPr lang="en-US" dirty="0" err="1" smtClean="0"/>
              <a:t>nella</a:t>
            </a:r>
            <a:r>
              <a:rPr lang="en-US" dirty="0" smtClean="0"/>
              <a:t> </a:t>
            </a:r>
            <a:r>
              <a:rPr lang="en-US" dirty="0" err="1" smtClean="0"/>
              <a:t>formazione</a:t>
            </a:r>
            <a:r>
              <a:rPr lang="en-US" dirty="0" smtClean="0"/>
              <a:t> </a:t>
            </a:r>
            <a:r>
              <a:rPr lang="en-US" dirty="0" err="1" smtClean="0"/>
              <a:t>insegnanti</a:t>
            </a:r>
            <a:r>
              <a:rPr lang="en-US" dirty="0" smtClean="0"/>
              <a:t>, </a:t>
            </a:r>
            <a:r>
              <a:rPr lang="en-US" dirty="0" err="1" smtClean="0"/>
              <a:t>nello</a:t>
            </a:r>
            <a:r>
              <a:rPr lang="en-US" dirty="0" smtClean="0"/>
              <a:t> </a:t>
            </a:r>
            <a:r>
              <a:rPr lang="en-US" dirty="0" err="1" smtClean="0"/>
              <a:t>scorso</a:t>
            </a:r>
            <a:r>
              <a:rPr lang="en-US" dirty="0" smtClean="0"/>
              <a:t> A.S. </a:t>
            </a:r>
            <a:r>
              <a:rPr lang="en-US" dirty="0" err="1" smtClean="0"/>
              <a:t>direttamente</a:t>
            </a:r>
            <a:r>
              <a:rPr lang="en-US" dirty="0" smtClean="0"/>
              <a:t> in </a:t>
            </a:r>
            <a:r>
              <a:rPr lang="en-US" dirty="0" err="1" smtClean="0"/>
              <a:t>classe</a:t>
            </a:r>
            <a:r>
              <a:rPr lang="en-US" dirty="0" smtClean="0"/>
              <a:t>.</a:t>
            </a:r>
            <a:endParaRPr lang="en-US" dirty="0"/>
          </a:p>
        </p:txBody>
      </p:sp>
    </p:spTree>
    <p:extLst>
      <p:ext uri="{BB962C8B-B14F-4D97-AF65-F5344CB8AC3E}">
        <p14:creationId xmlns:p14="http://schemas.microsoft.com/office/powerpoint/2010/main" val="1706713842"/>
      </p:ext>
    </p:extLst>
  </p:cSld>
  <p:clrMapOvr>
    <a:masterClrMapping/>
  </p:clrMapOvr>
  <p:transition spd="med" advTm="1488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1000"/>
                                        <p:tgtEl>
                                          <p:spTgt spid="4">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1000"/>
                                        <p:tgtEl>
                                          <p:spTgt spid="4">
                                            <p:txEl>
                                              <p:pRg st="8" end="8"/>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3621" y="112542"/>
            <a:ext cx="3447192" cy="570311"/>
          </a:xfrm>
        </p:spPr>
        <p:txBody>
          <a:bodyPr>
            <a:normAutofit fontScale="90000"/>
          </a:bodyPr>
          <a:lstStyle/>
          <a:p>
            <a:r>
              <a:rPr lang="en-US" dirty="0" err="1" smtClean="0"/>
              <a:t>Alcune</a:t>
            </a:r>
            <a:r>
              <a:rPr lang="en-US" dirty="0" smtClean="0"/>
              <a:t> </a:t>
            </a:r>
            <a:r>
              <a:rPr lang="en-US" dirty="0" err="1" smtClean="0"/>
              <a:t>c</a:t>
            </a:r>
            <a:r>
              <a:rPr lang="en-US" dirty="0" err="1" smtClean="0"/>
              <a:t>onclusioni</a:t>
            </a:r>
            <a:endParaRPr lang="en-US" dirty="0"/>
          </a:p>
        </p:txBody>
      </p:sp>
      <p:sp>
        <p:nvSpPr>
          <p:cNvPr id="3" name="TextBox 2"/>
          <p:cNvSpPr txBox="1"/>
          <p:nvPr/>
        </p:nvSpPr>
        <p:spPr>
          <a:xfrm>
            <a:off x="120960" y="683535"/>
            <a:ext cx="8641557" cy="5032147"/>
          </a:xfrm>
          <a:prstGeom prst="rect">
            <a:avLst/>
          </a:prstGeom>
          <a:noFill/>
        </p:spPr>
        <p:txBody>
          <a:bodyPr wrap="square" rtlCol="0">
            <a:spAutoFit/>
          </a:bodyPr>
          <a:lstStyle/>
          <a:p>
            <a:pPr marL="288000" lvl="1" indent="-216000" algn="just">
              <a:buClr>
                <a:srgbClr val="E5C6C3"/>
              </a:buClr>
              <a:buFont typeface="Arial" panose="020B0604020202020204" pitchFamily="34" charset="0"/>
              <a:buChar char="•"/>
            </a:pPr>
            <a:r>
              <a:rPr lang="en-US" sz="1600" dirty="0" smtClean="0"/>
              <a:t>Secondo </a:t>
            </a:r>
            <a:r>
              <a:rPr lang="en-US" sz="1600" dirty="0" err="1" smtClean="0"/>
              <a:t>i</a:t>
            </a:r>
            <a:r>
              <a:rPr lang="en-US" sz="1600" dirty="0" smtClean="0"/>
              <a:t> </a:t>
            </a:r>
            <a:r>
              <a:rPr lang="en-US" sz="1600" dirty="0" err="1" smtClean="0"/>
              <a:t>nostri</a:t>
            </a:r>
            <a:r>
              <a:rPr lang="en-US" sz="1600" dirty="0" smtClean="0"/>
              <a:t> </a:t>
            </a:r>
            <a:r>
              <a:rPr lang="en-US" sz="1600" dirty="0" err="1" smtClean="0"/>
              <a:t>risultati</a:t>
            </a:r>
            <a:r>
              <a:rPr lang="en-US" sz="1600" dirty="0" smtClean="0"/>
              <a:t>, </a:t>
            </a:r>
            <a:r>
              <a:rPr lang="en-US" sz="1600" dirty="0" err="1" smtClean="0"/>
              <a:t>che</a:t>
            </a:r>
            <a:r>
              <a:rPr lang="en-US" sz="1600" dirty="0" smtClean="0"/>
              <a:t> </a:t>
            </a:r>
            <a:r>
              <a:rPr lang="en-US" sz="1600" dirty="0" err="1" smtClean="0"/>
              <a:t>confermano</a:t>
            </a:r>
            <a:r>
              <a:rPr lang="en-US" sz="1600" dirty="0" smtClean="0"/>
              <a:t> </a:t>
            </a:r>
            <a:r>
              <a:rPr lang="en-US" sz="1600" dirty="0" err="1" smtClean="0"/>
              <a:t>ed</a:t>
            </a:r>
            <a:r>
              <a:rPr lang="en-US" sz="1600" dirty="0" smtClean="0"/>
              <a:t> </a:t>
            </a:r>
            <a:r>
              <a:rPr lang="en-US" sz="1600" dirty="0" err="1" smtClean="0"/>
              <a:t>estendono</a:t>
            </a:r>
            <a:r>
              <a:rPr lang="en-US" sz="1600" dirty="0" smtClean="0"/>
              <a:t> </a:t>
            </a:r>
            <a:r>
              <a:rPr lang="en-US" sz="1600" dirty="0" err="1" smtClean="0"/>
              <a:t>quanto</a:t>
            </a:r>
            <a:r>
              <a:rPr lang="en-US" sz="1600" dirty="0" smtClean="0"/>
              <a:t> </a:t>
            </a:r>
            <a:r>
              <a:rPr lang="en-US" sz="1600" dirty="0" err="1" smtClean="0"/>
              <a:t>ottenuto</a:t>
            </a:r>
            <a:r>
              <a:rPr lang="en-US" sz="1600" dirty="0" smtClean="0"/>
              <a:t> </a:t>
            </a:r>
            <a:r>
              <a:rPr lang="en-US" sz="1600" dirty="0" err="1" smtClean="0"/>
              <a:t>nella</a:t>
            </a:r>
            <a:r>
              <a:rPr lang="en-US" sz="1600" dirty="0" smtClean="0"/>
              <a:t> </a:t>
            </a:r>
            <a:r>
              <a:rPr lang="en-US" sz="1600" dirty="0" err="1" smtClean="0"/>
              <a:t>formazione</a:t>
            </a:r>
            <a:r>
              <a:rPr lang="en-US" sz="1600" dirty="0" smtClean="0"/>
              <a:t> </a:t>
            </a:r>
            <a:r>
              <a:rPr lang="en-US" sz="1600" dirty="0" err="1" smtClean="0"/>
              <a:t>degli</a:t>
            </a:r>
            <a:r>
              <a:rPr lang="en-US" sz="1600" dirty="0" smtClean="0"/>
              <a:t> </a:t>
            </a:r>
            <a:r>
              <a:rPr lang="en-US" sz="1600" dirty="0" err="1" smtClean="0"/>
              <a:t>insegnanti</a:t>
            </a:r>
            <a:r>
              <a:rPr lang="en-US" sz="1600" dirty="0" smtClean="0"/>
              <a:t>, </a:t>
            </a:r>
            <a:r>
              <a:rPr lang="en-US" sz="1600" dirty="0" err="1" smtClean="0"/>
              <a:t>l’approccio</a:t>
            </a:r>
            <a:r>
              <a:rPr lang="en-US" sz="1600" dirty="0" smtClean="0"/>
              <a:t> </a:t>
            </a:r>
            <a:r>
              <a:rPr lang="en-US" sz="1600" dirty="0" err="1" smtClean="0"/>
              <a:t>della</a:t>
            </a:r>
            <a:r>
              <a:rPr lang="en-US" sz="1600" dirty="0" smtClean="0"/>
              <a:t> </a:t>
            </a:r>
            <a:r>
              <a:rPr lang="en-US" sz="1600" dirty="0" err="1" smtClean="0"/>
              <a:t>somma</a:t>
            </a:r>
            <a:r>
              <a:rPr lang="en-US" sz="1600" dirty="0" smtClean="0"/>
              <a:t> sui </a:t>
            </a:r>
            <a:r>
              <a:rPr lang="en-US" sz="1600" dirty="0" err="1" smtClean="0"/>
              <a:t>cammini</a:t>
            </a:r>
            <a:r>
              <a:rPr lang="en-US" sz="1600" dirty="0" smtClean="0"/>
              <a:t> </a:t>
            </a:r>
            <a:r>
              <a:rPr lang="en-US" sz="1600" dirty="0" err="1" smtClean="0"/>
              <a:t>permette</a:t>
            </a:r>
            <a:r>
              <a:rPr lang="en-US" sz="1600" dirty="0" smtClean="0"/>
              <a:t> di </a:t>
            </a:r>
            <a:r>
              <a:rPr lang="en-US" sz="1600" dirty="0" err="1" smtClean="0"/>
              <a:t>superare</a:t>
            </a:r>
            <a:r>
              <a:rPr lang="en-US" sz="1600" dirty="0" smtClean="0"/>
              <a:t> </a:t>
            </a:r>
            <a:r>
              <a:rPr lang="en-US" sz="1600" dirty="0" err="1" smtClean="0"/>
              <a:t>alcune</a:t>
            </a:r>
            <a:r>
              <a:rPr lang="en-US" sz="1600" dirty="0" smtClean="0"/>
              <a:t> </a:t>
            </a:r>
            <a:r>
              <a:rPr lang="en-US" sz="1600" dirty="0" err="1" smtClean="0"/>
              <a:t>delle</a:t>
            </a:r>
            <a:r>
              <a:rPr lang="en-US" sz="1600" dirty="0" smtClean="0"/>
              <a:t> </a:t>
            </a:r>
            <a:r>
              <a:rPr lang="en-US" sz="1600" dirty="0" err="1" smtClean="0"/>
              <a:t>difficoltà</a:t>
            </a:r>
            <a:r>
              <a:rPr lang="en-US" sz="1600" dirty="0" smtClean="0"/>
              <a:t> educative associate </a:t>
            </a:r>
            <a:r>
              <a:rPr lang="en-US" sz="1600" dirty="0" err="1" smtClean="0"/>
              <a:t>all’insegnamento</a:t>
            </a:r>
            <a:r>
              <a:rPr lang="en-US" sz="1600" dirty="0" smtClean="0"/>
              <a:t> di </a:t>
            </a:r>
            <a:r>
              <a:rPr lang="en-US" sz="1600" dirty="0" err="1" smtClean="0"/>
              <a:t>concetti</a:t>
            </a:r>
            <a:r>
              <a:rPr lang="en-US" sz="1600" dirty="0" smtClean="0"/>
              <a:t> di base di </a:t>
            </a:r>
            <a:r>
              <a:rPr lang="en-US" sz="1600" dirty="0" err="1" smtClean="0"/>
              <a:t>fisica</a:t>
            </a:r>
            <a:r>
              <a:rPr lang="en-US" sz="1600" dirty="0" smtClean="0"/>
              <a:t> </a:t>
            </a:r>
            <a:r>
              <a:rPr lang="en-US" sz="1600" dirty="0" err="1" smtClean="0"/>
              <a:t>quantistica</a:t>
            </a:r>
            <a:r>
              <a:rPr lang="en-US" sz="1600" dirty="0" smtClean="0"/>
              <a:t>.</a:t>
            </a:r>
          </a:p>
          <a:p>
            <a:pPr marL="288000" lvl="1" indent="-216000" algn="just">
              <a:buClr>
                <a:srgbClr val="E5C6C3"/>
              </a:buClr>
              <a:buFont typeface="Arial" panose="020B0604020202020204" pitchFamily="34" charset="0"/>
              <a:buChar char="•"/>
            </a:pPr>
            <a:r>
              <a:rPr lang="en-US" sz="1600" dirty="0" smtClean="0"/>
              <a:t>In </a:t>
            </a:r>
            <a:r>
              <a:rPr lang="en-US" sz="1600" dirty="0" err="1" smtClean="0"/>
              <a:t>generale</a:t>
            </a:r>
            <a:r>
              <a:rPr lang="en-US" sz="1600" dirty="0" smtClean="0"/>
              <a:t>, </a:t>
            </a:r>
            <a:r>
              <a:rPr lang="en-US" sz="1600" dirty="0" err="1" smtClean="0"/>
              <a:t>gli</a:t>
            </a:r>
            <a:r>
              <a:rPr lang="en-US" sz="1600" dirty="0" smtClean="0"/>
              <a:t> </a:t>
            </a:r>
            <a:r>
              <a:rPr lang="en-US" sz="1600" dirty="0" err="1" smtClean="0"/>
              <a:t>studenti</a:t>
            </a:r>
            <a:r>
              <a:rPr lang="en-US" sz="1600" dirty="0" smtClean="0"/>
              <a:t> </a:t>
            </a:r>
            <a:r>
              <a:rPr lang="en-US" sz="1600" dirty="0" err="1" smtClean="0"/>
              <a:t>costruiscono</a:t>
            </a:r>
            <a:r>
              <a:rPr lang="en-US" sz="1600" dirty="0" smtClean="0"/>
              <a:t> </a:t>
            </a:r>
            <a:r>
              <a:rPr lang="en-US" sz="1600" dirty="0" err="1" smtClean="0"/>
              <a:t>modelli</a:t>
            </a:r>
            <a:r>
              <a:rPr lang="en-US" sz="1600" dirty="0" smtClean="0"/>
              <a:t> </a:t>
            </a:r>
            <a:r>
              <a:rPr lang="en-US" sz="1600" dirty="0" err="1" smtClean="0"/>
              <a:t>mentali</a:t>
            </a:r>
            <a:r>
              <a:rPr lang="en-US" sz="1600" dirty="0" smtClean="0"/>
              <a:t> </a:t>
            </a:r>
            <a:r>
              <a:rPr lang="en-US" sz="1600" dirty="0" err="1" smtClean="0"/>
              <a:t>coerenti</a:t>
            </a:r>
            <a:r>
              <a:rPr lang="en-US" sz="1600" dirty="0" smtClean="0"/>
              <a:t> e </a:t>
            </a:r>
            <a:r>
              <a:rPr lang="en-US" sz="1600" dirty="0" err="1" smtClean="0"/>
              <a:t>soddisfacenti</a:t>
            </a:r>
            <a:r>
              <a:rPr lang="en-US" sz="1600" dirty="0" smtClean="0"/>
              <a:t> del “</a:t>
            </a:r>
            <a:r>
              <a:rPr lang="en-US" sz="1600" dirty="0" err="1" smtClean="0"/>
              <a:t>dualismo</a:t>
            </a:r>
            <a:r>
              <a:rPr lang="en-US" sz="1600" dirty="0" smtClean="0"/>
              <a:t> </a:t>
            </a:r>
            <a:r>
              <a:rPr lang="en-US" sz="1600" dirty="0" err="1" smtClean="0"/>
              <a:t>onda</a:t>
            </a:r>
            <a:r>
              <a:rPr lang="en-US" sz="1600" dirty="0" smtClean="0"/>
              <a:t> </a:t>
            </a:r>
            <a:r>
              <a:rPr lang="en-US" sz="1600" dirty="0" err="1" smtClean="0"/>
              <a:t>particella</a:t>
            </a:r>
            <a:r>
              <a:rPr lang="en-US" sz="1600" dirty="0" smtClean="0"/>
              <a:t>” </a:t>
            </a:r>
            <a:r>
              <a:rPr lang="en-US" sz="1600" dirty="0" err="1" smtClean="0"/>
              <a:t>nel</a:t>
            </a:r>
            <a:r>
              <a:rPr lang="en-US" sz="1600" dirty="0" smtClean="0"/>
              <a:t> </a:t>
            </a:r>
            <a:r>
              <a:rPr lang="en-US" sz="1600" dirty="0" err="1" smtClean="0"/>
              <a:t>linguaggo</a:t>
            </a:r>
            <a:r>
              <a:rPr lang="en-US" sz="1600" dirty="0" smtClean="0"/>
              <a:t> </a:t>
            </a:r>
            <a:r>
              <a:rPr lang="en-US" sz="1600" dirty="0" err="1" smtClean="0"/>
              <a:t>dei</a:t>
            </a:r>
            <a:r>
              <a:rPr lang="en-US" sz="1600" dirty="0" smtClean="0"/>
              <a:t> </a:t>
            </a:r>
            <a:r>
              <a:rPr lang="en-US" sz="1600" dirty="0" err="1" smtClean="0"/>
              <a:t>cammini</a:t>
            </a:r>
            <a:r>
              <a:rPr lang="en-US" sz="1600" dirty="0" smtClean="0"/>
              <a:t> di Feynman, e </a:t>
            </a:r>
            <a:r>
              <a:rPr lang="en-US" sz="1600" dirty="0" err="1" smtClean="0"/>
              <a:t>utilizzano</a:t>
            </a:r>
            <a:r>
              <a:rPr lang="en-US" sz="1600" dirty="0" smtClean="0"/>
              <a:t> </a:t>
            </a:r>
            <a:r>
              <a:rPr lang="en-US" sz="1600" dirty="0" err="1" smtClean="0"/>
              <a:t>tali</a:t>
            </a:r>
            <a:r>
              <a:rPr lang="en-US" sz="1600" dirty="0" smtClean="0"/>
              <a:t> </a:t>
            </a:r>
            <a:r>
              <a:rPr lang="en-US" sz="1600" dirty="0" err="1" smtClean="0"/>
              <a:t>modelli</a:t>
            </a:r>
            <a:r>
              <a:rPr lang="en-US" sz="1600" dirty="0" smtClean="0"/>
              <a:t> come </a:t>
            </a:r>
            <a:r>
              <a:rPr lang="en-US" sz="1600" dirty="0" err="1" smtClean="0"/>
              <a:t>fonti</a:t>
            </a:r>
            <a:r>
              <a:rPr lang="en-US" sz="1600" dirty="0" smtClean="0"/>
              <a:t> di </a:t>
            </a:r>
            <a:r>
              <a:rPr lang="en-US" sz="1600" dirty="0" err="1" smtClean="0"/>
              <a:t>informazioni</a:t>
            </a:r>
            <a:r>
              <a:rPr lang="en-US" sz="1600" dirty="0" smtClean="0"/>
              <a:t> </a:t>
            </a:r>
            <a:r>
              <a:rPr lang="en-US" sz="1600" dirty="0" err="1" smtClean="0"/>
              <a:t>attendibili</a:t>
            </a:r>
            <a:r>
              <a:rPr lang="en-US" sz="1600" dirty="0" smtClean="0"/>
              <a:t>. </a:t>
            </a:r>
            <a:r>
              <a:rPr lang="en-US" sz="1600" dirty="0" err="1" smtClean="0"/>
              <a:t>L’incidenza</a:t>
            </a:r>
            <a:r>
              <a:rPr lang="en-US" sz="1600" dirty="0" smtClean="0"/>
              <a:t> </a:t>
            </a:r>
            <a:r>
              <a:rPr lang="en-US" sz="1600" dirty="0" err="1" smtClean="0"/>
              <a:t>della</a:t>
            </a:r>
            <a:r>
              <a:rPr lang="en-US" sz="1600" dirty="0" smtClean="0"/>
              <a:t> </a:t>
            </a:r>
            <a:r>
              <a:rPr lang="en-US" sz="1600" dirty="0" err="1" smtClean="0"/>
              <a:t>difficoltà</a:t>
            </a:r>
            <a:r>
              <a:rPr lang="en-US" sz="1600" dirty="0" smtClean="0"/>
              <a:t>, </a:t>
            </a:r>
            <a:r>
              <a:rPr lang="en-US" sz="1600" dirty="0" err="1" smtClean="0"/>
              <a:t>riportata</a:t>
            </a:r>
            <a:r>
              <a:rPr lang="en-US" sz="1600" dirty="0" smtClean="0"/>
              <a:t> </a:t>
            </a:r>
            <a:r>
              <a:rPr lang="en-US" sz="1600" dirty="0" err="1" smtClean="0"/>
              <a:t>nella</a:t>
            </a:r>
            <a:r>
              <a:rPr lang="en-US" sz="1600" dirty="0" smtClean="0"/>
              <a:t> </a:t>
            </a:r>
            <a:r>
              <a:rPr lang="en-US" sz="1600" dirty="0" err="1" smtClean="0"/>
              <a:t>letteratura</a:t>
            </a:r>
            <a:r>
              <a:rPr lang="en-US" sz="1600" dirty="0" smtClean="0"/>
              <a:t>, </a:t>
            </a:r>
            <a:r>
              <a:rPr lang="en-US" sz="1600" dirty="0" err="1" smtClean="0"/>
              <a:t>consistente</a:t>
            </a:r>
            <a:r>
              <a:rPr lang="en-US" sz="1600" dirty="0" smtClean="0"/>
              <a:t> </a:t>
            </a:r>
            <a:r>
              <a:rPr lang="en-US" sz="1600" dirty="0" err="1" smtClean="0"/>
              <a:t>nell’associazione</a:t>
            </a:r>
            <a:r>
              <a:rPr lang="en-US" sz="1600" dirty="0" smtClean="0"/>
              <a:t> </a:t>
            </a:r>
            <a:r>
              <a:rPr lang="en-US" sz="1600" dirty="0" err="1" smtClean="0"/>
              <a:t>dei</a:t>
            </a:r>
            <a:r>
              <a:rPr lang="en-US" sz="1600" dirty="0" smtClean="0"/>
              <a:t> </a:t>
            </a:r>
            <a:r>
              <a:rPr lang="en-US" sz="1600" dirty="0" err="1" smtClean="0"/>
              <a:t>cammini</a:t>
            </a:r>
            <a:r>
              <a:rPr lang="en-US" sz="1600" dirty="0" smtClean="0"/>
              <a:t> con </a:t>
            </a:r>
            <a:r>
              <a:rPr lang="en-US" sz="1600" dirty="0" err="1" smtClean="0"/>
              <a:t>traiettorie</a:t>
            </a:r>
            <a:r>
              <a:rPr lang="en-US" sz="1600" dirty="0" smtClean="0"/>
              <a:t> </a:t>
            </a:r>
            <a:r>
              <a:rPr lang="en-US" sz="1600" dirty="0" err="1" smtClean="0"/>
              <a:t>percorse</a:t>
            </a:r>
            <a:r>
              <a:rPr lang="en-US" sz="1600" dirty="0" smtClean="0"/>
              <a:t> con </a:t>
            </a:r>
            <a:r>
              <a:rPr lang="en-US" sz="1600" dirty="0" err="1" smtClean="0"/>
              <a:t>una</a:t>
            </a:r>
            <a:r>
              <a:rPr lang="en-US" sz="1600" dirty="0" smtClean="0"/>
              <a:t> </a:t>
            </a:r>
            <a:r>
              <a:rPr lang="en-US" sz="1600" dirty="0" err="1" smtClean="0"/>
              <a:t>certa</a:t>
            </a:r>
            <a:r>
              <a:rPr lang="en-US" sz="1600" dirty="0" smtClean="0"/>
              <a:t> </a:t>
            </a:r>
            <a:r>
              <a:rPr lang="en-US" sz="1600" dirty="0" err="1" smtClean="0"/>
              <a:t>probabilità</a:t>
            </a:r>
            <a:r>
              <a:rPr lang="en-US" sz="1600" dirty="0" smtClean="0"/>
              <a:t>, è </a:t>
            </a:r>
            <a:r>
              <a:rPr lang="en-US" sz="1600" dirty="0" err="1" smtClean="0"/>
              <a:t>estremamente</a:t>
            </a:r>
            <a:r>
              <a:rPr lang="en-US" sz="1600" dirty="0" smtClean="0"/>
              <a:t> </a:t>
            </a:r>
            <a:r>
              <a:rPr lang="en-US" sz="1600" dirty="0" err="1" smtClean="0"/>
              <a:t>limitata</a:t>
            </a:r>
            <a:r>
              <a:rPr lang="en-US" sz="1600" dirty="0" smtClean="0"/>
              <a:t> se la </a:t>
            </a:r>
            <a:r>
              <a:rPr lang="en-US" sz="1600" dirty="0" err="1" smtClean="0"/>
              <a:t>sequenza</a:t>
            </a:r>
            <a:r>
              <a:rPr lang="en-US" sz="1600" dirty="0" smtClean="0"/>
              <a:t> è </a:t>
            </a:r>
            <a:r>
              <a:rPr lang="en-US" sz="1600" dirty="0" err="1" smtClean="0"/>
              <a:t>progettata</a:t>
            </a:r>
            <a:r>
              <a:rPr lang="en-US" sz="1600" dirty="0" smtClean="0"/>
              <a:t> in </a:t>
            </a:r>
            <a:r>
              <a:rPr lang="en-US" sz="1600" dirty="0" err="1" smtClean="0"/>
              <a:t>modo</a:t>
            </a:r>
            <a:r>
              <a:rPr lang="en-US" sz="1600" dirty="0" smtClean="0"/>
              <a:t> </a:t>
            </a:r>
            <a:r>
              <a:rPr lang="en-US" sz="1600" dirty="0" err="1" smtClean="0"/>
              <a:t>appropriato</a:t>
            </a:r>
            <a:r>
              <a:rPr lang="en-US" sz="1600" dirty="0" smtClean="0"/>
              <a:t>.</a:t>
            </a:r>
            <a:endParaRPr lang="en-US" sz="1600" dirty="0" smtClean="0"/>
          </a:p>
          <a:p>
            <a:pPr marL="288000" lvl="1" indent="-216000" algn="just">
              <a:buClr>
                <a:srgbClr val="E5C6C3"/>
              </a:buClr>
              <a:buFont typeface="Arial" panose="020B0604020202020204" pitchFamily="34" charset="0"/>
              <a:buChar char="•"/>
            </a:pPr>
            <a:r>
              <a:rPr lang="en-US" sz="1600" dirty="0" err="1" smtClean="0"/>
              <a:t>Riguardo</a:t>
            </a:r>
            <a:r>
              <a:rPr lang="en-US" sz="1600" dirty="0"/>
              <a:t> </a:t>
            </a:r>
            <a:r>
              <a:rPr lang="en-US" sz="1600" dirty="0" err="1" smtClean="0"/>
              <a:t>l’insegnamento</a:t>
            </a:r>
            <a:r>
              <a:rPr lang="en-US" sz="1600" dirty="0" smtClean="0"/>
              <a:t> del principio di </a:t>
            </a:r>
            <a:r>
              <a:rPr lang="en-US" sz="1600" dirty="0" err="1" smtClean="0"/>
              <a:t>indeterminazione</a:t>
            </a:r>
            <a:r>
              <a:rPr lang="en-US" sz="1600" dirty="0" smtClean="0"/>
              <a:t>, </a:t>
            </a:r>
            <a:r>
              <a:rPr lang="en-US" sz="1600" dirty="0" err="1" smtClean="0"/>
              <a:t>l’approccio</a:t>
            </a:r>
            <a:r>
              <a:rPr lang="en-US" sz="1600" dirty="0" smtClean="0"/>
              <a:t> non </a:t>
            </a:r>
            <a:r>
              <a:rPr lang="en-US" sz="1600" dirty="0" err="1" smtClean="0"/>
              <a:t>sembra</a:t>
            </a:r>
            <a:r>
              <a:rPr lang="en-US" sz="1600" dirty="0" smtClean="0"/>
              <a:t> </a:t>
            </a:r>
            <a:r>
              <a:rPr lang="en-US" sz="1600" dirty="0" err="1" smtClean="0"/>
              <a:t>meno</a:t>
            </a:r>
            <a:r>
              <a:rPr lang="en-US" sz="1600" dirty="0" smtClean="0"/>
              <a:t> </a:t>
            </a:r>
            <a:r>
              <a:rPr lang="en-US" sz="1600" dirty="0" err="1" smtClean="0"/>
              <a:t>efficiente</a:t>
            </a:r>
            <a:r>
              <a:rPr lang="en-US" sz="1600" dirty="0" smtClean="0"/>
              <a:t> di </a:t>
            </a:r>
            <a:r>
              <a:rPr lang="en-US" sz="1600" dirty="0" err="1" smtClean="0"/>
              <a:t>altri</a:t>
            </a:r>
            <a:r>
              <a:rPr lang="en-US" sz="1600" dirty="0" smtClean="0"/>
              <a:t>; ma non </a:t>
            </a:r>
            <a:r>
              <a:rPr lang="en-US" sz="1600" dirty="0" err="1" smtClean="0"/>
              <a:t>sembra</a:t>
            </a:r>
            <a:r>
              <a:rPr lang="en-US" sz="1600" dirty="0" smtClean="0"/>
              <a:t> </a:t>
            </a:r>
            <a:r>
              <a:rPr lang="en-US" sz="1600" dirty="0" err="1" smtClean="0"/>
              <a:t>offrire</a:t>
            </a:r>
            <a:r>
              <a:rPr lang="en-US" sz="1600" dirty="0" smtClean="0"/>
              <a:t> </a:t>
            </a:r>
            <a:r>
              <a:rPr lang="en-US" sz="1600" dirty="0" err="1" smtClean="0"/>
              <a:t>vantaggi</a:t>
            </a:r>
            <a:r>
              <a:rPr lang="en-US" sz="1600" dirty="0" smtClean="0"/>
              <a:t> </a:t>
            </a:r>
            <a:r>
              <a:rPr lang="en-US" sz="1600" dirty="0" err="1" smtClean="0"/>
              <a:t>specifici</a:t>
            </a:r>
            <a:r>
              <a:rPr lang="en-US" sz="1600" dirty="0" smtClean="0"/>
              <a:t>. Il principio, per </a:t>
            </a:r>
            <a:r>
              <a:rPr lang="en-US" sz="1600" dirty="0" err="1" smtClean="0"/>
              <a:t>essere</a:t>
            </a:r>
            <a:r>
              <a:rPr lang="en-US" sz="1600" dirty="0" smtClean="0"/>
              <a:t> </a:t>
            </a:r>
            <a:r>
              <a:rPr lang="en-US" sz="1600" dirty="0" err="1" smtClean="0"/>
              <a:t>adeguatamente</a:t>
            </a:r>
            <a:r>
              <a:rPr lang="en-US" sz="1600" dirty="0" smtClean="0"/>
              <a:t> </a:t>
            </a:r>
            <a:r>
              <a:rPr lang="en-US" sz="1600" dirty="0" err="1" smtClean="0"/>
              <a:t>compreso</a:t>
            </a:r>
            <a:r>
              <a:rPr lang="en-US" sz="1600" dirty="0" smtClean="0"/>
              <a:t>, </a:t>
            </a:r>
            <a:r>
              <a:rPr lang="en-US" sz="1600" dirty="0" err="1" smtClean="0"/>
              <a:t>deve</a:t>
            </a:r>
            <a:r>
              <a:rPr lang="en-US" sz="1600" dirty="0" smtClean="0"/>
              <a:t> </a:t>
            </a:r>
            <a:r>
              <a:rPr lang="en-US" sz="1600" dirty="0" err="1" smtClean="0"/>
              <a:t>essere</a:t>
            </a:r>
            <a:r>
              <a:rPr lang="en-US" sz="1600" dirty="0" smtClean="0"/>
              <a:t> </a:t>
            </a:r>
            <a:r>
              <a:rPr lang="en-US" sz="1600" dirty="0" err="1" smtClean="0"/>
              <a:t>affrontato</a:t>
            </a:r>
            <a:r>
              <a:rPr lang="en-US" sz="1600" dirty="0" smtClean="0"/>
              <a:t> da </a:t>
            </a:r>
            <a:r>
              <a:rPr lang="en-US" sz="1600" dirty="0" err="1" smtClean="0"/>
              <a:t>diversi</a:t>
            </a:r>
            <a:r>
              <a:rPr lang="en-US" sz="1600" dirty="0" smtClean="0"/>
              <a:t> </a:t>
            </a:r>
            <a:r>
              <a:rPr lang="en-US" sz="1600" dirty="0" err="1" smtClean="0"/>
              <a:t>punti</a:t>
            </a:r>
            <a:r>
              <a:rPr lang="en-US" sz="1600" dirty="0" smtClean="0"/>
              <a:t> di vista, </a:t>
            </a:r>
            <a:r>
              <a:rPr lang="en-US" sz="1600" dirty="0" err="1" smtClean="0"/>
              <a:t>inclusi</a:t>
            </a:r>
            <a:r>
              <a:rPr lang="en-US" sz="1600" dirty="0" smtClean="0"/>
              <a:t> </a:t>
            </a:r>
            <a:r>
              <a:rPr lang="en-US" sz="1600" dirty="0" err="1" smtClean="0"/>
              <a:t>quelli</a:t>
            </a:r>
            <a:r>
              <a:rPr lang="en-US" sz="1600" dirty="0" smtClean="0"/>
              <a:t> </a:t>
            </a:r>
            <a:r>
              <a:rPr lang="en-US" sz="1600" dirty="0" err="1" smtClean="0"/>
              <a:t>storico-epistemologici</a:t>
            </a:r>
            <a:r>
              <a:rPr lang="en-US" sz="1600" dirty="0" smtClean="0"/>
              <a:t>, </a:t>
            </a:r>
            <a:r>
              <a:rPr lang="en-US" sz="1600" dirty="0" err="1" smtClean="0"/>
              <a:t>sperimentali</a:t>
            </a:r>
            <a:r>
              <a:rPr lang="en-US" sz="1600" dirty="0" smtClean="0"/>
              <a:t>, e </a:t>
            </a:r>
            <a:r>
              <a:rPr lang="en-US" sz="1600" dirty="0" err="1" smtClean="0"/>
              <a:t>connesso</a:t>
            </a:r>
            <a:r>
              <a:rPr lang="en-US" sz="1600" dirty="0" smtClean="0"/>
              <a:t> a </a:t>
            </a:r>
            <a:r>
              <a:rPr lang="en-US" sz="1600" dirty="0" err="1" smtClean="0"/>
              <a:t>situazioni</a:t>
            </a:r>
            <a:r>
              <a:rPr lang="en-US" sz="1600" dirty="0" smtClean="0"/>
              <a:t> </a:t>
            </a:r>
            <a:r>
              <a:rPr lang="en-US" sz="1600" dirty="0" err="1" smtClean="0"/>
              <a:t>fisiche</a:t>
            </a:r>
            <a:r>
              <a:rPr lang="en-US" sz="1600" dirty="0" smtClean="0"/>
              <a:t> in cui </a:t>
            </a:r>
            <a:r>
              <a:rPr lang="en-US" sz="1600" dirty="0" err="1" smtClean="0"/>
              <a:t>esso</a:t>
            </a:r>
            <a:r>
              <a:rPr lang="en-US" sz="1600" dirty="0" smtClean="0"/>
              <a:t> ha un </a:t>
            </a:r>
            <a:r>
              <a:rPr lang="en-US" sz="1600" dirty="0" err="1" smtClean="0"/>
              <a:t>valore</a:t>
            </a:r>
            <a:r>
              <a:rPr lang="en-US" sz="1600" dirty="0" smtClean="0"/>
              <a:t> di principio </a:t>
            </a:r>
            <a:r>
              <a:rPr lang="en-US" sz="1600" dirty="0" err="1" smtClean="0"/>
              <a:t>esplicativo</a:t>
            </a:r>
            <a:r>
              <a:rPr lang="en-US" sz="1600" dirty="0" smtClean="0"/>
              <a:t>.</a:t>
            </a:r>
          </a:p>
          <a:p>
            <a:pPr marL="288000" lvl="1" indent="-216000" algn="just">
              <a:buClr>
                <a:srgbClr val="E5C6C3"/>
              </a:buClr>
              <a:buFont typeface="Arial" panose="020B0604020202020204" pitchFamily="34" charset="0"/>
              <a:buChar char="•"/>
            </a:pPr>
            <a:r>
              <a:rPr lang="en-US" sz="1600" dirty="0" smtClean="0"/>
              <a:t>Le </a:t>
            </a:r>
            <a:r>
              <a:rPr lang="en-US" sz="1600" dirty="0" err="1" smtClean="0"/>
              <a:t>interviste</a:t>
            </a:r>
            <a:r>
              <a:rPr lang="en-US" sz="1600" dirty="0" smtClean="0"/>
              <a:t> </a:t>
            </a:r>
            <a:r>
              <a:rPr lang="en-US" sz="1600" dirty="0" err="1" smtClean="0"/>
              <a:t>agli</a:t>
            </a:r>
            <a:r>
              <a:rPr lang="en-US" sz="1600" dirty="0" smtClean="0"/>
              <a:t> </a:t>
            </a:r>
            <a:r>
              <a:rPr lang="en-US" sz="1600" dirty="0" err="1" smtClean="0"/>
              <a:t>studenti</a:t>
            </a:r>
            <a:r>
              <a:rPr lang="en-US" sz="1600" dirty="0" smtClean="0"/>
              <a:t>, e I </a:t>
            </a:r>
            <a:r>
              <a:rPr lang="en-US" sz="1600" dirty="0" err="1" smtClean="0"/>
              <a:t>temi</a:t>
            </a:r>
            <a:r>
              <a:rPr lang="en-US" sz="1600" dirty="0" smtClean="0"/>
              <a:t> da </a:t>
            </a:r>
            <a:r>
              <a:rPr lang="en-US" sz="1600" dirty="0" err="1" smtClean="0"/>
              <a:t>essi</a:t>
            </a:r>
            <a:r>
              <a:rPr lang="en-US" sz="1600" dirty="0" smtClean="0"/>
              <a:t> </a:t>
            </a:r>
            <a:r>
              <a:rPr lang="en-US" sz="1600" dirty="0" err="1" smtClean="0"/>
              <a:t>prodotti</a:t>
            </a:r>
            <a:r>
              <a:rPr lang="en-US" sz="1600" dirty="0" smtClean="0"/>
              <a:t>, </a:t>
            </a:r>
            <a:r>
              <a:rPr lang="en-US" sz="1600" dirty="0" err="1" smtClean="0"/>
              <a:t>hanno</a:t>
            </a:r>
            <a:r>
              <a:rPr lang="en-US" sz="1600" dirty="0" smtClean="0"/>
              <a:t> </a:t>
            </a:r>
            <a:r>
              <a:rPr lang="en-US" sz="1600" dirty="0" err="1" smtClean="0"/>
              <a:t>consentito</a:t>
            </a:r>
            <a:r>
              <a:rPr lang="en-US" sz="1600" dirty="0" smtClean="0"/>
              <a:t> di </a:t>
            </a:r>
            <a:r>
              <a:rPr lang="en-US" sz="1600" dirty="0" err="1" smtClean="0"/>
              <a:t>raccogliere</a:t>
            </a:r>
            <a:r>
              <a:rPr lang="en-US" sz="1600" dirty="0" smtClean="0"/>
              <a:t> </a:t>
            </a:r>
            <a:r>
              <a:rPr lang="en-US" sz="1600" dirty="0" err="1" smtClean="0"/>
              <a:t>dati</a:t>
            </a:r>
            <a:r>
              <a:rPr lang="en-US" sz="1600" dirty="0" smtClean="0"/>
              <a:t> molto </a:t>
            </a:r>
            <a:r>
              <a:rPr lang="en-US" sz="1600" dirty="0" err="1" smtClean="0"/>
              <a:t>interessanti</a:t>
            </a:r>
            <a:r>
              <a:rPr lang="en-US" sz="1600" dirty="0" smtClean="0"/>
              <a:t> sui </a:t>
            </a:r>
            <a:r>
              <a:rPr lang="en-US" sz="1600" dirty="0" err="1" smtClean="0"/>
              <a:t>percorsi</a:t>
            </a:r>
            <a:r>
              <a:rPr lang="en-US" sz="1600" dirty="0" smtClean="0"/>
              <a:t> di </a:t>
            </a:r>
            <a:r>
              <a:rPr lang="en-US" sz="1600" dirty="0" err="1" smtClean="0"/>
              <a:t>apprendimento</a:t>
            </a:r>
            <a:r>
              <a:rPr lang="en-US" sz="1600" dirty="0" smtClean="0"/>
              <a:t> </a:t>
            </a:r>
            <a:r>
              <a:rPr lang="en-US" sz="1600" dirty="0" err="1" smtClean="0"/>
              <a:t>degli</a:t>
            </a:r>
            <a:r>
              <a:rPr lang="en-US" sz="1600" dirty="0" smtClean="0"/>
              <a:t> </a:t>
            </a:r>
            <a:r>
              <a:rPr lang="en-US" sz="1600" dirty="0" err="1" smtClean="0"/>
              <a:t>studenti</a:t>
            </a:r>
            <a:r>
              <a:rPr lang="en-US" sz="1600" dirty="0" smtClean="0"/>
              <a:t>. </a:t>
            </a:r>
            <a:r>
              <a:rPr lang="en-US" sz="1600" dirty="0" err="1" smtClean="0"/>
              <a:t>Sebbene</a:t>
            </a:r>
            <a:r>
              <a:rPr lang="en-US" sz="1600" dirty="0" smtClean="0"/>
              <a:t> </a:t>
            </a:r>
            <a:r>
              <a:rPr lang="en-US" sz="1600" dirty="0" err="1" smtClean="0"/>
              <a:t>l’analisi</a:t>
            </a:r>
            <a:r>
              <a:rPr lang="en-US" sz="1600" dirty="0" smtClean="0"/>
              <a:t> di </a:t>
            </a:r>
            <a:r>
              <a:rPr lang="en-US" sz="1600" dirty="0" err="1" smtClean="0"/>
              <a:t>tali</a:t>
            </a:r>
            <a:r>
              <a:rPr lang="en-US" sz="1600" dirty="0" smtClean="0"/>
              <a:t> </a:t>
            </a:r>
            <a:r>
              <a:rPr lang="en-US" sz="1600" dirty="0" err="1" smtClean="0"/>
              <a:t>dati</a:t>
            </a:r>
            <a:r>
              <a:rPr lang="en-US" sz="1600" dirty="0" smtClean="0"/>
              <a:t> non </a:t>
            </a:r>
            <a:r>
              <a:rPr lang="en-US" sz="1600" dirty="0" err="1" smtClean="0"/>
              <a:t>sia</a:t>
            </a:r>
            <a:r>
              <a:rPr lang="en-US" sz="1600" dirty="0" smtClean="0"/>
              <a:t> </a:t>
            </a:r>
            <a:r>
              <a:rPr lang="en-US" sz="1600" dirty="0" err="1" smtClean="0"/>
              <a:t>ancora</a:t>
            </a:r>
            <a:r>
              <a:rPr lang="en-US" sz="1600" dirty="0" smtClean="0"/>
              <a:t> </a:t>
            </a:r>
            <a:r>
              <a:rPr lang="en-US" sz="1600" dirty="0" err="1" smtClean="0"/>
              <a:t>conclusa</a:t>
            </a:r>
            <a:r>
              <a:rPr lang="en-US" sz="1600" dirty="0" smtClean="0"/>
              <a:t>, </a:t>
            </a:r>
            <a:r>
              <a:rPr lang="en-US" sz="1600" dirty="0" err="1" smtClean="0"/>
              <a:t>si</a:t>
            </a:r>
            <a:r>
              <a:rPr lang="en-US" sz="1600" dirty="0" smtClean="0"/>
              <a:t> </a:t>
            </a:r>
            <a:r>
              <a:rPr lang="en-US" sz="1600" dirty="0" err="1" smtClean="0"/>
              <a:t>può</a:t>
            </a:r>
            <a:r>
              <a:rPr lang="en-US" sz="1600" dirty="0" smtClean="0"/>
              <a:t> </a:t>
            </a:r>
            <a:r>
              <a:rPr lang="en-US" sz="1600" dirty="0" err="1" smtClean="0"/>
              <a:t>affermare</a:t>
            </a:r>
            <a:r>
              <a:rPr lang="en-US" sz="1600" dirty="0" smtClean="0"/>
              <a:t> </a:t>
            </a:r>
            <a:r>
              <a:rPr lang="en-US" sz="1600" dirty="0" err="1" smtClean="0"/>
              <a:t>che</a:t>
            </a:r>
            <a:r>
              <a:rPr lang="en-US" sz="1600" dirty="0" smtClean="0"/>
              <a:t> </a:t>
            </a:r>
            <a:r>
              <a:rPr lang="en-US" sz="1600" dirty="0" err="1" smtClean="0"/>
              <a:t>il</a:t>
            </a:r>
            <a:r>
              <a:rPr lang="en-US" sz="1600" dirty="0" smtClean="0"/>
              <a:t> </a:t>
            </a:r>
            <a:r>
              <a:rPr lang="en-US" sz="1600" dirty="0" err="1" smtClean="0"/>
              <a:t>concetto</a:t>
            </a:r>
            <a:r>
              <a:rPr lang="en-US" sz="1600" dirty="0" smtClean="0"/>
              <a:t> di </a:t>
            </a:r>
            <a:r>
              <a:rPr lang="en-US" sz="1600" i="1" dirty="0" err="1" smtClean="0"/>
              <a:t>appropriazione</a:t>
            </a:r>
            <a:r>
              <a:rPr lang="en-US" sz="1600" dirty="0" smtClean="0"/>
              <a:t> [</a:t>
            </a:r>
            <a:r>
              <a:rPr lang="en-US" sz="1600" dirty="0" err="1" smtClean="0"/>
              <a:t>Levrini</a:t>
            </a:r>
            <a:r>
              <a:rPr lang="en-US" sz="1600" dirty="0" smtClean="0"/>
              <a:t> et al., 2014] </a:t>
            </a:r>
            <a:r>
              <a:rPr lang="en-US" sz="1600" dirty="0" err="1" smtClean="0"/>
              <a:t>costituisce</a:t>
            </a:r>
            <a:r>
              <a:rPr lang="en-US" sz="1600" dirty="0" smtClean="0"/>
              <a:t> un </a:t>
            </a:r>
            <a:r>
              <a:rPr lang="en-US" sz="1600" dirty="0" err="1" smtClean="0"/>
              <a:t>indicatore</a:t>
            </a:r>
            <a:r>
              <a:rPr lang="en-US" sz="1600" dirty="0" smtClean="0"/>
              <a:t> </a:t>
            </a:r>
            <a:r>
              <a:rPr lang="en-US" sz="1600" dirty="0" err="1" smtClean="0"/>
              <a:t>estremamente</a:t>
            </a:r>
            <a:r>
              <a:rPr lang="en-US" sz="1600" dirty="0"/>
              <a:t> </a:t>
            </a:r>
            <a:r>
              <a:rPr lang="en-US" sz="1600" dirty="0" err="1" smtClean="0"/>
              <a:t>valido</a:t>
            </a:r>
            <a:r>
              <a:rPr lang="en-US" sz="1600" dirty="0" smtClean="0"/>
              <a:t> di </a:t>
            </a:r>
            <a:r>
              <a:rPr lang="en-US" sz="1600" dirty="0" err="1" smtClean="0"/>
              <a:t>quanto</a:t>
            </a:r>
            <a:r>
              <a:rPr lang="en-US" sz="1600" dirty="0" smtClean="0"/>
              <a:t> </a:t>
            </a:r>
            <a:r>
              <a:rPr lang="en-US" sz="1600" dirty="0" err="1" smtClean="0"/>
              <a:t>gli</a:t>
            </a:r>
            <a:r>
              <a:rPr lang="en-US" sz="1600" dirty="0" smtClean="0"/>
              <a:t> </a:t>
            </a:r>
            <a:r>
              <a:rPr lang="en-US" sz="1600" dirty="0" err="1" smtClean="0"/>
              <a:t>argomenti</a:t>
            </a:r>
            <a:r>
              <a:rPr lang="en-US" sz="1600" dirty="0" smtClean="0"/>
              <a:t> </a:t>
            </a:r>
            <a:r>
              <a:rPr lang="en-US" sz="1600" dirty="0" err="1" smtClean="0"/>
              <a:t>trattati</a:t>
            </a:r>
            <a:r>
              <a:rPr lang="en-US" sz="1600" dirty="0" smtClean="0"/>
              <a:t> </a:t>
            </a:r>
            <a:r>
              <a:rPr lang="en-US" sz="1600" dirty="0" err="1" smtClean="0"/>
              <a:t>diventino</a:t>
            </a:r>
            <a:r>
              <a:rPr lang="en-US" sz="1600" dirty="0" smtClean="0"/>
              <a:t> </a:t>
            </a:r>
            <a:r>
              <a:rPr lang="en-US" sz="1600" dirty="0" err="1" smtClean="0"/>
              <a:t>rilevanti</a:t>
            </a:r>
            <a:r>
              <a:rPr lang="en-US" sz="1600" dirty="0" smtClean="0"/>
              <a:t> per </a:t>
            </a:r>
            <a:r>
              <a:rPr lang="en-US" sz="1600" dirty="0" err="1" smtClean="0"/>
              <a:t>gli</a:t>
            </a:r>
            <a:r>
              <a:rPr lang="en-US" sz="1600" dirty="0" smtClean="0"/>
              <a:t> </a:t>
            </a:r>
            <a:r>
              <a:rPr lang="en-US" sz="1600" dirty="0" err="1" smtClean="0"/>
              <a:t>studenti</a:t>
            </a:r>
            <a:r>
              <a:rPr lang="en-US" sz="1600" dirty="0" smtClean="0"/>
              <a:t>, </a:t>
            </a:r>
            <a:r>
              <a:rPr lang="en-US" sz="1600" dirty="0" err="1" smtClean="0"/>
              <a:t>venendo</a:t>
            </a:r>
            <a:r>
              <a:rPr lang="en-US" sz="1600" dirty="0" smtClean="0"/>
              <a:t> </a:t>
            </a:r>
            <a:r>
              <a:rPr lang="en-US" sz="1600" dirty="0" err="1" smtClean="0"/>
              <a:t>incorporati</a:t>
            </a:r>
            <a:r>
              <a:rPr lang="en-US" sz="1600" dirty="0" smtClean="0"/>
              <a:t> </a:t>
            </a:r>
            <a:r>
              <a:rPr lang="en-US" sz="1600" dirty="0" err="1" smtClean="0"/>
              <a:t>nelle</a:t>
            </a:r>
            <a:r>
              <a:rPr lang="en-US" sz="1600" dirty="0" smtClean="0"/>
              <a:t> </a:t>
            </a:r>
            <a:r>
              <a:rPr lang="en-US" sz="1600" dirty="0" err="1" smtClean="0"/>
              <a:t>loro</a:t>
            </a:r>
            <a:r>
              <a:rPr lang="en-US" sz="1600" dirty="0" smtClean="0"/>
              <a:t> </a:t>
            </a:r>
            <a:r>
              <a:rPr lang="en-US" sz="1600" dirty="0" err="1" smtClean="0"/>
              <a:t>identità</a:t>
            </a:r>
            <a:r>
              <a:rPr lang="en-US" sz="1600" dirty="0" smtClean="0"/>
              <a:t> </a:t>
            </a:r>
            <a:r>
              <a:rPr lang="en-US" sz="1600" dirty="0" err="1" smtClean="0"/>
              <a:t>personali</a:t>
            </a:r>
            <a:r>
              <a:rPr lang="en-US" sz="1600" dirty="0" smtClean="0"/>
              <a:t> e </a:t>
            </a:r>
            <a:r>
              <a:rPr lang="en-US" sz="1600" dirty="0" err="1" smtClean="0"/>
              <a:t>culturali</a:t>
            </a:r>
            <a:r>
              <a:rPr lang="en-US" sz="1600" dirty="0"/>
              <a:t>.</a:t>
            </a:r>
            <a:r>
              <a:rPr lang="en-US" sz="1600" dirty="0" smtClean="0"/>
              <a:t> </a:t>
            </a:r>
            <a:endParaRPr lang="en-US" sz="1600" dirty="0"/>
          </a:p>
          <a:p>
            <a:pPr marL="288000" lvl="1" indent="-216000" algn="just">
              <a:buClr>
                <a:srgbClr val="E5C6C3"/>
              </a:buClr>
              <a:buFont typeface="Arial" panose="020B0604020202020204" pitchFamily="34" charset="0"/>
              <a:buChar char="•"/>
            </a:pPr>
            <a:endParaRPr lang="en-US" sz="1600" dirty="0"/>
          </a:p>
          <a:p>
            <a:pPr marL="72000" lvl="1" algn="just">
              <a:buClr>
                <a:srgbClr val="E5C6C3"/>
              </a:buClr>
            </a:pPr>
            <a:endParaRPr lang="en-US" sz="1600" dirty="0"/>
          </a:p>
          <a:p>
            <a:r>
              <a:rPr lang="en-US" sz="1700" dirty="0" smtClean="0"/>
              <a:t> </a:t>
            </a:r>
            <a:endParaRPr lang="en-US" sz="1700" dirty="0"/>
          </a:p>
        </p:txBody>
      </p:sp>
    </p:spTree>
    <p:extLst>
      <p:ext uri="{BB962C8B-B14F-4D97-AF65-F5344CB8AC3E}">
        <p14:creationId xmlns:p14="http://schemas.microsoft.com/office/powerpoint/2010/main" val="27316555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4632" y="60595"/>
            <a:ext cx="3054734" cy="390379"/>
          </a:xfrm>
        </p:spPr>
        <p:txBody>
          <a:bodyPr>
            <a:normAutofit fontScale="90000"/>
          </a:bodyPr>
          <a:lstStyle/>
          <a:p>
            <a:pPr eaLnBrk="1" fontAlgn="auto" hangingPunct="1">
              <a:spcAft>
                <a:spcPts val="0"/>
              </a:spcAft>
              <a:defRPr/>
            </a:pPr>
            <a:r>
              <a:rPr lang="en-US" sz="2700" dirty="0" smtClean="0">
                <a:solidFill>
                  <a:schemeClr val="tx1">
                    <a:lumMod val="75000"/>
                    <a:lumOff val="25000"/>
                  </a:schemeClr>
                </a:solidFill>
              </a:rPr>
              <a:t>Essential Bibliography</a:t>
            </a:r>
            <a:endParaRPr lang="en-US" sz="2700" dirty="0">
              <a:solidFill>
                <a:schemeClr val="tx1">
                  <a:lumMod val="75000"/>
                  <a:lumOff val="25000"/>
                </a:schemeClr>
              </a:solidFill>
            </a:endParaRPr>
          </a:p>
        </p:txBody>
      </p:sp>
      <p:sp>
        <p:nvSpPr>
          <p:cNvPr id="2" name="Content Placeholder 1"/>
          <p:cNvSpPr>
            <a:spLocks noGrp="1"/>
          </p:cNvSpPr>
          <p:nvPr>
            <p:ph idx="1"/>
          </p:nvPr>
        </p:nvSpPr>
        <p:spPr>
          <a:xfrm>
            <a:off x="134910" y="624334"/>
            <a:ext cx="8874177" cy="4539358"/>
          </a:xfrm>
        </p:spPr>
        <p:txBody>
          <a:bodyPr rtlCol="0">
            <a:noAutofit/>
          </a:bodyPr>
          <a:lstStyle/>
          <a:p>
            <a:pPr algn="just">
              <a:defRPr/>
            </a:pPr>
            <a:r>
              <a:rPr lang="en-US" sz="1050" dirty="0" err="1"/>
              <a:t>Méheut</a:t>
            </a:r>
            <a:r>
              <a:rPr lang="en-US" sz="1050" dirty="0"/>
              <a:t>, M., &amp; </a:t>
            </a:r>
            <a:r>
              <a:rPr lang="en-US" sz="1050" dirty="0" err="1"/>
              <a:t>Psillos</a:t>
            </a:r>
            <a:r>
              <a:rPr lang="en-US" sz="1050" dirty="0"/>
              <a:t>, D. (2004). Teaching–learning sequences: aims and tools for science education research. </a:t>
            </a:r>
            <a:r>
              <a:rPr lang="en-US" sz="1050" i="1" dirty="0"/>
              <a:t>International Journal of Science Education</a:t>
            </a:r>
            <a:r>
              <a:rPr lang="en-US" sz="1050" dirty="0"/>
              <a:t>, </a:t>
            </a:r>
            <a:r>
              <a:rPr lang="en-US" sz="1050" i="1" dirty="0"/>
              <a:t>26</a:t>
            </a:r>
            <a:r>
              <a:rPr lang="en-US" sz="1050" dirty="0"/>
              <a:t>(5), 515-535.</a:t>
            </a:r>
          </a:p>
          <a:p>
            <a:pPr algn="just">
              <a:defRPr/>
            </a:pPr>
            <a:r>
              <a:rPr lang="en-US" sz="1050" dirty="0" err="1" smtClean="0"/>
              <a:t>Vosniadou</a:t>
            </a:r>
            <a:r>
              <a:rPr lang="en-US" sz="1050" dirty="0"/>
              <a:t>, S., </a:t>
            </a:r>
            <a:r>
              <a:rPr lang="en-US" sz="1050" dirty="0" err="1"/>
              <a:t>Ioannides</a:t>
            </a:r>
            <a:r>
              <a:rPr lang="en-US" sz="1050" dirty="0"/>
              <a:t>, C., </a:t>
            </a:r>
            <a:r>
              <a:rPr lang="en-US" sz="1050" dirty="0" err="1"/>
              <a:t>Dimitrakopoulou</a:t>
            </a:r>
            <a:r>
              <a:rPr lang="en-US" sz="1050" dirty="0"/>
              <a:t>, A., &amp; </a:t>
            </a:r>
            <a:r>
              <a:rPr lang="en-US" sz="1050" dirty="0" err="1"/>
              <a:t>Papademetriou</a:t>
            </a:r>
            <a:r>
              <a:rPr lang="en-US" sz="1050" dirty="0"/>
              <a:t>, E. (2001). Designing learning environments to promote conceptual change in science. Learning and instruction, 11(4), 381-419.</a:t>
            </a:r>
          </a:p>
          <a:p>
            <a:pPr algn="just">
              <a:defRPr/>
            </a:pPr>
            <a:r>
              <a:rPr lang="en-US" sz="1050" dirty="0" smtClean="0"/>
              <a:t>Linn</a:t>
            </a:r>
            <a:r>
              <a:rPr lang="en-US" sz="1050" dirty="0"/>
              <a:t>, M. C. (2006). ``The knowledge integration perspective on learning and instruction.'' In R. K. Sawyer (Ed.), \</a:t>
            </a:r>
            <a:r>
              <a:rPr lang="en-US" sz="1050" dirty="0" err="1"/>
              <a:t>textsl</a:t>
            </a:r>
            <a:r>
              <a:rPr lang="en-US" sz="1050" dirty="0"/>
              <a:t>{The Cambridge handbook of the learning sciences} (pp. 243–264). New York: Cambridge University Press</a:t>
            </a:r>
            <a:r>
              <a:rPr lang="en-US" sz="1050" dirty="0" smtClean="0"/>
              <a:t>.</a:t>
            </a:r>
          </a:p>
          <a:p>
            <a:pPr algn="just">
              <a:defRPr/>
            </a:pPr>
            <a:r>
              <a:rPr lang="en-US" sz="1050" dirty="0" err="1" smtClean="0"/>
              <a:t>Nersessian</a:t>
            </a:r>
            <a:r>
              <a:rPr lang="en-US" sz="1050" dirty="0" smtClean="0">
                <a:solidFill>
                  <a:schemeClr val="tx1">
                    <a:lumMod val="75000"/>
                    <a:lumOff val="25000"/>
                  </a:schemeClr>
                </a:solidFill>
              </a:rPr>
              <a:t>, N. J. (1987). A cognitive-historical approach to meaning in scientific theories. In The process of science (pp. 161-177). Springer Netherlands.</a:t>
            </a:r>
          </a:p>
          <a:p>
            <a:pPr algn="just" eaLnBrk="1" fontAlgn="auto" hangingPunct="1">
              <a:defRPr/>
            </a:pPr>
            <a:r>
              <a:rPr lang="en-US" sz="1050" dirty="0" err="1" smtClean="0">
                <a:solidFill>
                  <a:schemeClr val="tx1">
                    <a:lumMod val="75000"/>
                    <a:lumOff val="25000"/>
                  </a:schemeClr>
                </a:solidFill>
              </a:rPr>
              <a:t>Kalkanis</a:t>
            </a:r>
            <a:r>
              <a:rPr lang="en-US" sz="1050" dirty="0">
                <a:solidFill>
                  <a:schemeClr val="tx1">
                    <a:lumMod val="75000"/>
                    <a:lumOff val="25000"/>
                  </a:schemeClr>
                </a:solidFill>
              </a:rPr>
              <a:t>, G., </a:t>
            </a:r>
            <a:r>
              <a:rPr lang="en-US" sz="1050" dirty="0" err="1">
                <a:solidFill>
                  <a:schemeClr val="tx1">
                    <a:lumMod val="75000"/>
                    <a:lumOff val="25000"/>
                  </a:schemeClr>
                </a:solidFill>
              </a:rPr>
              <a:t>Hadzidaki</a:t>
            </a:r>
            <a:r>
              <a:rPr lang="en-US" sz="1050" dirty="0">
                <a:solidFill>
                  <a:schemeClr val="tx1">
                    <a:lumMod val="75000"/>
                    <a:lumOff val="25000"/>
                  </a:schemeClr>
                </a:solidFill>
              </a:rPr>
              <a:t>, P., &amp; </a:t>
            </a:r>
            <a:r>
              <a:rPr lang="en-US" sz="1050" dirty="0" err="1">
                <a:solidFill>
                  <a:schemeClr val="tx1">
                    <a:lumMod val="75000"/>
                    <a:lumOff val="25000"/>
                  </a:schemeClr>
                </a:solidFill>
              </a:rPr>
              <a:t>Stavrou</a:t>
            </a:r>
            <a:r>
              <a:rPr lang="en-US" sz="1050" dirty="0">
                <a:solidFill>
                  <a:schemeClr val="tx1">
                    <a:lumMod val="75000"/>
                    <a:lumOff val="25000"/>
                  </a:schemeClr>
                </a:solidFill>
              </a:rPr>
              <a:t>, D. (2003). An instructional model for a radical conceptual change towards quantum mechanics concepts. Science Education, 87(2), 257-280.</a:t>
            </a:r>
          </a:p>
          <a:p>
            <a:pPr algn="just" eaLnBrk="1" fontAlgn="auto" hangingPunct="1">
              <a:defRPr/>
            </a:pPr>
            <a:r>
              <a:rPr lang="en-US" sz="1050" dirty="0" err="1">
                <a:solidFill>
                  <a:schemeClr val="tx1">
                    <a:lumMod val="75000"/>
                    <a:lumOff val="25000"/>
                  </a:schemeClr>
                </a:solidFill>
              </a:rPr>
              <a:t>Levrini</a:t>
            </a:r>
            <a:r>
              <a:rPr lang="en-US" sz="1050" dirty="0">
                <a:solidFill>
                  <a:schemeClr val="tx1">
                    <a:lumMod val="75000"/>
                    <a:lumOff val="25000"/>
                  </a:schemeClr>
                </a:solidFill>
              </a:rPr>
              <a:t>, O., &amp; </a:t>
            </a:r>
            <a:r>
              <a:rPr lang="en-US" sz="1050" dirty="0" err="1">
                <a:solidFill>
                  <a:schemeClr val="tx1">
                    <a:lumMod val="75000"/>
                    <a:lumOff val="25000"/>
                  </a:schemeClr>
                </a:solidFill>
              </a:rPr>
              <a:t>Fantini</a:t>
            </a:r>
            <a:r>
              <a:rPr lang="en-US" sz="1050" dirty="0">
                <a:solidFill>
                  <a:schemeClr val="tx1">
                    <a:lumMod val="75000"/>
                    <a:lumOff val="25000"/>
                  </a:schemeClr>
                </a:solidFill>
              </a:rPr>
              <a:t>, P. (2013). Encountering productive forms of complexity in learning modern physics. Science &amp; Education, 22(8), 1895-1910.</a:t>
            </a:r>
            <a:endParaRPr lang="it-IT" sz="1050" dirty="0">
              <a:solidFill>
                <a:schemeClr val="tx1">
                  <a:lumMod val="75000"/>
                  <a:lumOff val="25000"/>
                </a:schemeClr>
              </a:solidFill>
            </a:endParaRPr>
          </a:p>
          <a:p>
            <a:pPr algn="just" eaLnBrk="1" fontAlgn="auto" hangingPunct="1">
              <a:defRPr/>
            </a:pPr>
            <a:r>
              <a:rPr lang="it-IT" sz="1050" dirty="0">
                <a:solidFill>
                  <a:schemeClr val="tx1">
                    <a:lumMod val="75000"/>
                    <a:lumOff val="25000"/>
                  </a:schemeClr>
                </a:solidFill>
              </a:rPr>
              <a:t>"</a:t>
            </a:r>
            <a:r>
              <a:rPr lang="it-IT" sz="1050" dirty="0" err="1">
                <a:solidFill>
                  <a:schemeClr val="tx1">
                    <a:lumMod val="75000"/>
                    <a:lumOff val="25000"/>
                  </a:schemeClr>
                </a:solidFill>
              </a:rPr>
              <a:t>Teaching</a:t>
            </a:r>
            <a:r>
              <a:rPr lang="it-IT" sz="1050" dirty="0">
                <a:solidFill>
                  <a:schemeClr val="tx1">
                    <a:lumMod val="75000"/>
                    <a:lumOff val="25000"/>
                  </a:schemeClr>
                </a:solidFill>
              </a:rPr>
              <a:t> </a:t>
            </a:r>
            <a:r>
              <a:rPr lang="it-IT" sz="1050" dirty="0" err="1">
                <a:solidFill>
                  <a:schemeClr val="tx1">
                    <a:lumMod val="75000"/>
                    <a:lumOff val="25000"/>
                  </a:schemeClr>
                </a:solidFill>
              </a:rPr>
              <a:t>Feynman's</a:t>
            </a:r>
            <a:r>
              <a:rPr lang="it-IT" sz="1050" dirty="0">
                <a:solidFill>
                  <a:schemeClr val="tx1">
                    <a:lumMod val="75000"/>
                    <a:lumOff val="25000"/>
                  </a:schemeClr>
                </a:solidFill>
              </a:rPr>
              <a:t> Sum Over </a:t>
            </a:r>
            <a:r>
              <a:rPr lang="it-IT" sz="1050" dirty="0" err="1">
                <a:solidFill>
                  <a:schemeClr val="tx1">
                    <a:lumMod val="75000"/>
                    <a:lumOff val="25000"/>
                  </a:schemeClr>
                </a:solidFill>
              </a:rPr>
              <a:t>Paths</a:t>
            </a:r>
            <a:r>
              <a:rPr lang="it-IT" sz="1050" dirty="0">
                <a:solidFill>
                  <a:schemeClr val="tx1">
                    <a:lumMod val="75000"/>
                    <a:lumOff val="25000"/>
                  </a:schemeClr>
                </a:solidFill>
              </a:rPr>
              <a:t> Quantum </a:t>
            </a:r>
            <a:r>
              <a:rPr lang="it-IT" sz="1050" dirty="0" err="1">
                <a:solidFill>
                  <a:schemeClr val="tx1">
                    <a:lumMod val="75000"/>
                    <a:lumOff val="25000"/>
                  </a:schemeClr>
                </a:solidFill>
              </a:rPr>
              <a:t>Theory</a:t>
            </a:r>
            <a:r>
              <a:rPr lang="it-IT" sz="1050" dirty="0">
                <a:solidFill>
                  <a:schemeClr val="tx1">
                    <a:lumMod val="75000"/>
                    <a:lumOff val="25000"/>
                  </a:schemeClr>
                </a:solidFill>
              </a:rPr>
              <a:t>," Edwin F. Taylor, </a:t>
            </a:r>
            <a:r>
              <a:rPr lang="it-IT" sz="1050" dirty="0" err="1">
                <a:solidFill>
                  <a:schemeClr val="tx1">
                    <a:lumMod val="75000"/>
                    <a:lumOff val="25000"/>
                  </a:schemeClr>
                </a:solidFill>
              </a:rPr>
              <a:t>Stamatis</a:t>
            </a:r>
            <a:r>
              <a:rPr lang="it-IT" sz="1050" dirty="0">
                <a:solidFill>
                  <a:schemeClr val="tx1">
                    <a:lumMod val="75000"/>
                    <a:lumOff val="25000"/>
                  </a:schemeClr>
                </a:solidFill>
              </a:rPr>
              <a:t> </a:t>
            </a:r>
            <a:r>
              <a:rPr lang="it-IT" sz="1050" dirty="0" err="1">
                <a:solidFill>
                  <a:schemeClr val="tx1">
                    <a:lumMod val="75000"/>
                    <a:lumOff val="25000"/>
                  </a:schemeClr>
                </a:solidFill>
              </a:rPr>
              <a:t>Vokos</a:t>
            </a:r>
            <a:r>
              <a:rPr lang="it-IT" sz="1050" dirty="0">
                <a:solidFill>
                  <a:schemeClr val="tx1">
                    <a:lumMod val="75000"/>
                    <a:lumOff val="25000"/>
                  </a:schemeClr>
                </a:solidFill>
              </a:rPr>
              <a:t>, John M. </a:t>
            </a:r>
            <a:r>
              <a:rPr lang="it-IT" sz="1050" dirty="0" err="1">
                <a:solidFill>
                  <a:schemeClr val="tx1">
                    <a:lumMod val="75000"/>
                    <a:lumOff val="25000"/>
                  </a:schemeClr>
                </a:solidFill>
              </a:rPr>
              <a:t>O'Meara</a:t>
            </a:r>
            <a:r>
              <a:rPr lang="it-IT" sz="1050" dirty="0">
                <a:solidFill>
                  <a:schemeClr val="tx1">
                    <a:lumMod val="75000"/>
                    <a:lumOff val="25000"/>
                  </a:schemeClr>
                </a:solidFill>
              </a:rPr>
              <a:t>, and Nora S. </a:t>
            </a:r>
            <a:r>
              <a:rPr lang="it-IT" sz="1050" dirty="0" err="1">
                <a:solidFill>
                  <a:schemeClr val="tx1">
                    <a:lumMod val="75000"/>
                    <a:lumOff val="25000"/>
                  </a:schemeClr>
                </a:solidFill>
              </a:rPr>
              <a:t>Thornber</a:t>
            </a:r>
            <a:r>
              <a:rPr lang="it-IT" sz="1050" dirty="0">
                <a:solidFill>
                  <a:schemeClr val="tx1">
                    <a:lumMod val="75000"/>
                    <a:lumOff val="25000"/>
                  </a:schemeClr>
                </a:solidFill>
              </a:rPr>
              <a:t>, </a:t>
            </a:r>
            <a:r>
              <a:rPr lang="it-IT" sz="1050" dirty="0" err="1">
                <a:solidFill>
                  <a:schemeClr val="tx1">
                    <a:lumMod val="75000"/>
                    <a:lumOff val="25000"/>
                  </a:schemeClr>
                </a:solidFill>
              </a:rPr>
              <a:t>Computers</a:t>
            </a:r>
            <a:r>
              <a:rPr lang="it-IT" sz="1050" dirty="0">
                <a:solidFill>
                  <a:schemeClr val="tx1">
                    <a:lumMod val="75000"/>
                    <a:lumOff val="25000"/>
                  </a:schemeClr>
                </a:solidFill>
              </a:rPr>
              <a:t> in </a:t>
            </a:r>
            <a:r>
              <a:rPr lang="it-IT" sz="1050" dirty="0" err="1">
                <a:solidFill>
                  <a:schemeClr val="tx1">
                    <a:lumMod val="75000"/>
                    <a:lumOff val="25000"/>
                  </a:schemeClr>
                </a:solidFill>
              </a:rPr>
              <a:t>Physics</a:t>
            </a:r>
            <a:r>
              <a:rPr lang="it-IT" sz="1050" dirty="0">
                <a:solidFill>
                  <a:schemeClr val="tx1">
                    <a:lumMod val="75000"/>
                    <a:lumOff val="25000"/>
                  </a:schemeClr>
                </a:solidFill>
              </a:rPr>
              <a:t> 12, 190-199 (Mar/</a:t>
            </a:r>
            <a:r>
              <a:rPr lang="it-IT" sz="1050" dirty="0" err="1">
                <a:solidFill>
                  <a:schemeClr val="tx1">
                    <a:lumMod val="75000"/>
                    <a:lumOff val="25000"/>
                  </a:schemeClr>
                </a:solidFill>
              </a:rPr>
              <a:t>Apr</a:t>
            </a:r>
            <a:r>
              <a:rPr lang="it-IT" sz="1050" dirty="0">
                <a:solidFill>
                  <a:schemeClr val="tx1">
                    <a:lumMod val="75000"/>
                    <a:lumOff val="25000"/>
                  </a:schemeClr>
                </a:solidFill>
              </a:rPr>
              <a:t> 1998)</a:t>
            </a:r>
          </a:p>
          <a:p>
            <a:pPr algn="just" eaLnBrk="1" fontAlgn="auto" hangingPunct="1">
              <a:defRPr/>
            </a:pPr>
            <a:r>
              <a:rPr lang="en-US" sz="1050" dirty="0">
                <a:solidFill>
                  <a:schemeClr val="tx1">
                    <a:lumMod val="75000"/>
                    <a:lumOff val="25000"/>
                  </a:schemeClr>
                </a:solidFill>
              </a:rPr>
              <a:t>Feynman, R. P., &amp; </a:t>
            </a:r>
            <a:r>
              <a:rPr lang="en-US" sz="1050" dirty="0" err="1">
                <a:solidFill>
                  <a:schemeClr val="tx1">
                    <a:lumMod val="75000"/>
                    <a:lumOff val="25000"/>
                  </a:schemeClr>
                </a:solidFill>
              </a:rPr>
              <a:t>Hibbs</a:t>
            </a:r>
            <a:r>
              <a:rPr lang="en-US" sz="1050" dirty="0">
                <a:solidFill>
                  <a:schemeClr val="tx1">
                    <a:lumMod val="75000"/>
                    <a:lumOff val="25000"/>
                  </a:schemeClr>
                </a:solidFill>
              </a:rPr>
              <a:t>, A. R. (1965). Quantum mechanics and path integrals R.P. Feynman and A.R. </a:t>
            </a:r>
            <a:r>
              <a:rPr lang="en-US" sz="1050" dirty="0" err="1">
                <a:solidFill>
                  <a:schemeClr val="tx1">
                    <a:lumMod val="75000"/>
                    <a:lumOff val="25000"/>
                  </a:schemeClr>
                </a:solidFill>
              </a:rPr>
              <a:t>Hibbs</a:t>
            </a:r>
            <a:r>
              <a:rPr lang="en-US" sz="1050" dirty="0">
                <a:solidFill>
                  <a:schemeClr val="tx1">
                    <a:lumMod val="75000"/>
                    <a:lumOff val="25000"/>
                  </a:schemeClr>
                </a:solidFill>
              </a:rPr>
              <a:t>. McGraw-Hill.</a:t>
            </a:r>
          </a:p>
          <a:p>
            <a:pPr eaLnBrk="1" fontAlgn="auto" hangingPunct="1">
              <a:defRPr/>
            </a:pPr>
            <a:r>
              <a:rPr lang="en-US" sz="1050" dirty="0" smtClean="0">
                <a:solidFill>
                  <a:schemeClr val="tx1">
                    <a:lumMod val="75000"/>
                    <a:lumOff val="25000"/>
                  </a:schemeClr>
                </a:solidFill>
              </a:rPr>
              <a:t>De </a:t>
            </a:r>
            <a:r>
              <a:rPr lang="en-US" sz="1050" dirty="0" err="1">
                <a:solidFill>
                  <a:schemeClr val="tx1">
                    <a:lumMod val="75000"/>
                    <a:lumOff val="25000"/>
                  </a:schemeClr>
                </a:solidFill>
              </a:rPr>
              <a:t>Ambrosis</a:t>
            </a:r>
            <a:r>
              <a:rPr lang="en-US" sz="1050" dirty="0">
                <a:solidFill>
                  <a:schemeClr val="tx1">
                    <a:lumMod val="75000"/>
                    <a:lumOff val="25000"/>
                  </a:schemeClr>
                </a:solidFill>
              </a:rPr>
              <a:t>, A., &amp; </a:t>
            </a:r>
            <a:r>
              <a:rPr lang="en-US" sz="1050" dirty="0" err="1">
                <a:solidFill>
                  <a:schemeClr val="tx1">
                    <a:lumMod val="75000"/>
                    <a:lumOff val="25000"/>
                  </a:schemeClr>
                </a:solidFill>
              </a:rPr>
              <a:t>Levrini</a:t>
            </a:r>
            <a:r>
              <a:rPr lang="en-US" sz="1050" dirty="0">
                <a:solidFill>
                  <a:schemeClr val="tx1">
                    <a:lumMod val="75000"/>
                    <a:lumOff val="25000"/>
                  </a:schemeClr>
                </a:solidFill>
              </a:rPr>
              <a:t>, O. (2010). How physics teachers approach innovation: An empirical study for reconstructing the appropriation path in the case of special relativity. </a:t>
            </a:r>
            <a:r>
              <a:rPr lang="en-US" sz="1050" i="1" dirty="0">
                <a:solidFill>
                  <a:schemeClr val="tx1">
                    <a:lumMod val="75000"/>
                    <a:lumOff val="25000"/>
                  </a:schemeClr>
                </a:solidFill>
              </a:rPr>
              <a:t>Physical Review Special Topics-Physics Education Research</a:t>
            </a:r>
            <a:r>
              <a:rPr lang="en-US" sz="1050" dirty="0">
                <a:solidFill>
                  <a:schemeClr val="tx1">
                    <a:lumMod val="75000"/>
                    <a:lumOff val="25000"/>
                  </a:schemeClr>
                </a:solidFill>
              </a:rPr>
              <a:t>, </a:t>
            </a:r>
            <a:r>
              <a:rPr lang="en-US" sz="1050" i="1" dirty="0">
                <a:solidFill>
                  <a:schemeClr val="tx1">
                    <a:lumMod val="75000"/>
                    <a:lumOff val="25000"/>
                  </a:schemeClr>
                </a:solidFill>
              </a:rPr>
              <a:t>6</a:t>
            </a:r>
            <a:r>
              <a:rPr lang="en-US" sz="1050" dirty="0">
                <a:solidFill>
                  <a:schemeClr val="tx1">
                    <a:lumMod val="75000"/>
                    <a:lumOff val="25000"/>
                  </a:schemeClr>
                </a:solidFill>
              </a:rPr>
              <a:t>(2), 020107</a:t>
            </a:r>
            <a:r>
              <a:rPr lang="en-US" sz="1050" dirty="0" smtClean="0">
                <a:solidFill>
                  <a:schemeClr val="tx1">
                    <a:lumMod val="75000"/>
                    <a:lumOff val="25000"/>
                  </a:schemeClr>
                </a:solidFill>
              </a:rPr>
              <a:t>.</a:t>
            </a:r>
          </a:p>
          <a:p>
            <a:pPr>
              <a:defRPr/>
            </a:pPr>
            <a:r>
              <a:rPr lang="en-US" sz="1050" dirty="0" err="1"/>
              <a:t>Fanaro</a:t>
            </a:r>
            <a:r>
              <a:rPr lang="en-US" sz="1050" dirty="0"/>
              <a:t>, M., Otero, M. R., and </a:t>
            </a:r>
            <a:r>
              <a:rPr lang="en-US" sz="1050" dirty="0" err="1"/>
              <a:t>Arlego</a:t>
            </a:r>
            <a:r>
              <a:rPr lang="en-US" sz="1050" dirty="0"/>
              <a:t>, M. A. (2009). ``Teaching the foundations of quantum mechanics in secondary school: a proposed conceptual structure.'' </a:t>
            </a:r>
            <a:r>
              <a:rPr lang="en-US" sz="1050" dirty="0" err="1"/>
              <a:t>Investigações</a:t>
            </a:r>
            <a:r>
              <a:rPr lang="en-US" sz="1050" dirty="0"/>
              <a:t> </a:t>
            </a:r>
            <a:r>
              <a:rPr lang="en-US" sz="1050" dirty="0" err="1"/>
              <a:t>em</a:t>
            </a:r>
            <a:r>
              <a:rPr lang="en-US" sz="1050" dirty="0"/>
              <a:t> </a:t>
            </a:r>
            <a:r>
              <a:rPr lang="en-US" sz="1050" dirty="0" err="1"/>
              <a:t>Ensino</a:t>
            </a:r>
            <a:r>
              <a:rPr lang="en-US" sz="1050" dirty="0"/>
              <a:t> de </a:t>
            </a:r>
            <a:r>
              <a:rPr lang="en-US" sz="1050" dirty="0" err="1"/>
              <a:t>Ciências</a:t>
            </a:r>
            <a:r>
              <a:rPr lang="en-US" sz="1050" dirty="0"/>
              <a:t>, 14(1), 37-64.</a:t>
            </a:r>
            <a:endParaRPr lang="en-US" sz="1050" dirty="0">
              <a:solidFill>
                <a:schemeClr val="tx1">
                  <a:lumMod val="75000"/>
                  <a:lumOff val="25000"/>
                </a:schemeClr>
              </a:solidFill>
            </a:endParaRPr>
          </a:p>
          <a:p>
            <a:pPr>
              <a:defRPr/>
            </a:pPr>
            <a:r>
              <a:rPr lang="en-US" sz="1050" dirty="0" err="1" smtClean="0"/>
              <a:t>Levrini</a:t>
            </a:r>
            <a:r>
              <a:rPr lang="en-US" sz="1050" dirty="0"/>
              <a:t>, O., </a:t>
            </a:r>
            <a:r>
              <a:rPr lang="en-US" sz="1050" dirty="0" err="1"/>
              <a:t>Fantini</a:t>
            </a:r>
            <a:r>
              <a:rPr lang="en-US" sz="1050" dirty="0"/>
              <a:t>, P., </a:t>
            </a:r>
            <a:r>
              <a:rPr lang="en-US" sz="1050" dirty="0" err="1"/>
              <a:t>Tasquier</a:t>
            </a:r>
            <a:r>
              <a:rPr lang="en-US" sz="1050" dirty="0"/>
              <a:t>, G., </a:t>
            </a:r>
            <a:r>
              <a:rPr lang="en-US" sz="1050" dirty="0" err="1"/>
              <a:t>Pecori</a:t>
            </a:r>
            <a:r>
              <a:rPr lang="en-US" sz="1050" dirty="0"/>
              <a:t>, B., and Levin, M.  ``Defining and operationalizing appropriation for science learning,'' Journal of the Learning Sciences, 24(1), 93-136 (2015).</a:t>
            </a:r>
            <a:endParaRPr lang="en-US" sz="1050" dirty="0">
              <a:solidFill>
                <a:schemeClr val="tx1">
                  <a:lumMod val="75000"/>
                  <a:lumOff val="25000"/>
                </a:schemeClr>
              </a:solidFill>
            </a:endParaRPr>
          </a:p>
        </p:txBody>
      </p:sp>
    </p:spTree>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228" y="130492"/>
            <a:ext cx="8661797" cy="720329"/>
          </a:xfrm>
        </p:spPr>
        <p:txBody>
          <a:bodyPr>
            <a:normAutofit/>
          </a:bodyPr>
          <a:lstStyle/>
          <a:p>
            <a:pPr algn="ctr" eaLnBrk="1" fontAlgn="auto" hangingPunct="1">
              <a:spcAft>
                <a:spcPts val="0"/>
              </a:spcAft>
              <a:defRPr/>
            </a:pPr>
            <a:r>
              <a:rPr lang="en-US" dirty="0" err="1" smtClean="0"/>
              <a:t>Alcune</a:t>
            </a:r>
            <a:r>
              <a:rPr lang="en-US" dirty="0" smtClean="0"/>
              <a:t> </a:t>
            </a:r>
            <a:r>
              <a:rPr lang="en-US" dirty="0" err="1" smtClean="0"/>
              <a:t>difficoltà</a:t>
            </a:r>
            <a:r>
              <a:rPr lang="en-US" dirty="0" smtClean="0"/>
              <a:t> </a:t>
            </a:r>
            <a:r>
              <a:rPr lang="en-US" dirty="0" err="1" smtClean="0"/>
              <a:t>degli</a:t>
            </a:r>
            <a:r>
              <a:rPr lang="en-US" dirty="0" smtClean="0"/>
              <a:t> </a:t>
            </a:r>
            <a:r>
              <a:rPr lang="en-US" dirty="0" err="1" smtClean="0"/>
              <a:t>studenti</a:t>
            </a:r>
            <a:endParaRPr lang="en-US" dirty="0">
              <a:solidFill>
                <a:schemeClr val="tx1">
                  <a:lumMod val="75000"/>
                  <a:lumOff val="25000"/>
                </a:schemeClr>
              </a:solidFill>
            </a:endParaRPr>
          </a:p>
        </p:txBody>
      </p:sp>
      <p:sp>
        <p:nvSpPr>
          <p:cNvPr id="6" name="TextBox 5"/>
          <p:cNvSpPr txBox="1"/>
          <p:nvPr/>
        </p:nvSpPr>
        <p:spPr>
          <a:xfrm>
            <a:off x="317633" y="986590"/>
            <a:ext cx="8554453" cy="4431983"/>
          </a:xfrm>
          <a:prstGeom prst="rect">
            <a:avLst/>
          </a:prstGeom>
          <a:noFill/>
        </p:spPr>
        <p:txBody>
          <a:bodyPr wrap="square" rtlCol="0">
            <a:spAutoFit/>
          </a:bodyPr>
          <a:lstStyle/>
          <a:p>
            <a:pPr marL="642352" lvl="1" indent="-285750" algn="just">
              <a:buClr>
                <a:srgbClr val="E5C6C3"/>
              </a:buClr>
              <a:buFont typeface="Arial" panose="020B0604020202020204" pitchFamily="34" charset="0"/>
              <a:buChar char="•"/>
            </a:pPr>
            <a:r>
              <a:rPr lang="en-US" sz="2400" dirty="0" err="1" smtClean="0"/>
              <a:t>Riguardo</a:t>
            </a:r>
            <a:r>
              <a:rPr lang="en-US" sz="2400" dirty="0" smtClean="0"/>
              <a:t> </a:t>
            </a:r>
            <a:r>
              <a:rPr lang="en-US" sz="2400" dirty="0" err="1" smtClean="0"/>
              <a:t>il</a:t>
            </a:r>
            <a:r>
              <a:rPr lang="en-US" sz="2400" dirty="0" smtClean="0"/>
              <a:t> </a:t>
            </a:r>
            <a:r>
              <a:rPr lang="en-US" sz="2400" dirty="0" err="1" smtClean="0"/>
              <a:t>dualismo</a:t>
            </a:r>
            <a:r>
              <a:rPr lang="en-US" sz="2400" dirty="0" smtClean="0"/>
              <a:t> </a:t>
            </a:r>
            <a:r>
              <a:rPr lang="en-US" sz="2400" dirty="0" err="1" smtClean="0"/>
              <a:t>onda-particella</a:t>
            </a:r>
            <a:r>
              <a:rPr lang="en-US" sz="2400" dirty="0" smtClean="0"/>
              <a:t>:</a:t>
            </a:r>
            <a:endParaRPr lang="en-US" sz="2400" dirty="0" smtClean="0"/>
          </a:p>
          <a:p>
            <a:pPr marL="998953" lvl="2" indent="-285750" algn="just">
              <a:buClr>
                <a:srgbClr val="E5C6C3"/>
              </a:buClr>
              <a:buFont typeface="Arial" panose="020B0604020202020204" pitchFamily="34" charset="0"/>
              <a:buChar char="•"/>
            </a:pPr>
            <a:r>
              <a:rPr lang="en-US" dirty="0" smtClean="0"/>
              <a:t>I </a:t>
            </a:r>
            <a:r>
              <a:rPr lang="en-US" dirty="0" err="1" smtClean="0"/>
              <a:t>fotoni</a:t>
            </a:r>
            <a:r>
              <a:rPr lang="en-US" dirty="0" smtClean="0"/>
              <a:t> / </a:t>
            </a:r>
            <a:r>
              <a:rPr lang="en-US" dirty="0" err="1" smtClean="0"/>
              <a:t>gli</a:t>
            </a:r>
            <a:r>
              <a:rPr lang="en-US" dirty="0" smtClean="0"/>
              <a:t> </a:t>
            </a:r>
            <a:r>
              <a:rPr lang="en-US" dirty="0" err="1" smtClean="0"/>
              <a:t>elettroni</a:t>
            </a:r>
            <a:r>
              <a:rPr lang="en-US" dirty="0" smtClean="0"/>
              <a:t> </a:t>
            </a:r>
            <a:r>
              <a:rPr lang="en-US" dirty="0" err="1" smtClean="0"/>
              <a:t>si</a:t>
            </a:r>
            <a:r>
              <a:rPr lang="en-US" dirty="0" smtClean="0"/>
              <a:t> </a:t>
            </a:r>
            <a:r>
              <a:rPr lang="en-US" dirty="0" err="1" smtClean="0"/>
              <a:t>muovono</a:t>
            </a:r>
            <a:r>
              <a:rPr lang="en-US" dirty="0" smtClean="0"/>
              <a:t> </a:t>
            </a:r>
            <a:r>
              <a:rPr lang="en-US" dirty="0" err="1" smtClean="0"/>
              <a:t>lungo</a:t>
            </a:r>
            <a:r>
              <a:rPr lang="en-US" dirty="0" smtClean="0"/>
              <a:t> </a:t>
            </a:r>
            <a:r>
              <a:rPr lang="en-US" dirty="0" err="1" smtClean="0"/>
              <a:t>traiettorie</a:t>
            </a:r>
            <a:r>
              <a:rPr lang="en-US" dirty="0" smtClean="0"/>
              <a:t> </a:t>
            </a:r>
            <a:r>
              <a:rPr lang="en-US" dirty="0" err="1" smtClean="0"/>
              <a:t>ondulatorie</a:t>
            </a:r>
            <a:r>
              <a:rPr lang="en-US" dirty="0" smtClean="0"/>
              <a:t>.</a:t>
            </a:r>
            <a:endParaRPr lang="en-US" dirty="0" smtClean="0"/>
          </a:p>
          <a:p>
            <a:pPr marL="998953" lvl="2" indent="-285750" algn="just">
              <a:buClr>
                <a:srgbClr val="E5C6C3"/>
              </a:buClr>
              <a:buFont typeface="Arial" panose="020B0604020202020204" pitchFamily="34" charset="0"/>
              <a:buChar char="•"/>
            </a:pPr>
            <a:r>
              <a:rPr lang="en-US" dirty="0" err="1" smtClean="0"/>
              <a:t>Nell’esperimento</a:t>
            </a:r>
            <a:r>
              <a:rPr lang="en-US" dirty="0" smtClean="0"/>
              <a:t> </a:t>
            </a:r>
            <a:r>
              <a:rPr lang="en-US" dirty="0" err="1" smtClean="0"/>
              <a:t>della</a:t>
            </a:r>
            <a:r>
              <a:rPr lang="en-US" dirty="0" smtClean="0"/>
              <a:t> </a:t>
            </a:r>
            <a:r>
              <a:rPr lang="en-US" dirty="0" err="1" smtClean="0"/>
              <a:t>doppia</a:t>
            </a:r>
            <a:r>
              <a:rPr lang="en-US" dirty="0" smtClean="0"/>
              <a:t> </a:t>
            </a:r>
            <a:r>
              <a:rPr lang="en-US" dirty="0" err="1" smtClean="0"/>
              <a:t>fenditura</a:t>
            </a:r>
            <a:r>
              <a:rPr lang="en-US" dirty="0" smtClean="0"/>
              <a:t>, la </a:t>
            </a:r>
            <a:r>
              <a:rPr lang="en-US" dirty="0" err="1" smtClean="0"/>
              <a:t>figura</a:t>
            </a:r>
            <a:r>
              <a:rPr lang="en-US" dirty="0" smtClean="0"/>
              <a:t> di </a:t>
            </a:r>
            <a:r>
              <a:rPr lang="en-US" dirty="0" err="1" smtClean="0"/>
              <a:t>interferenza</a:t>
            </a:r>
            <a:r>
              <a:rPr lang="en-US" dirty="0" smtClean="0"/>
              <a:t> è </a:t>
            </a:r>
            <a:r>
              <a:rPr lang="en-US" dirty="0" err="1" smtClean="0"/>
              <a:t>dovuta</a:t>
            </a:r>
            <a:r>
              <a:rPr lang="en-US" dirty="0" smtClean="0"/>
              <a:t> a </a:t>
            </a:r>
            <a:r>
              <a:rPr lang="en-US" dirty="0" err="1" smtClean="0"/>
              <a:t>collisioni</a:t>
            </a:r>
            <a:r>
              <a:rPr lang="en-US" dirty="0" smtClean="0"/>
              <a:t> o </a:t>
            </a:r>
            <a:r>
              <a:rPr lang="en-US" dirty="0" err="1" smtClean="0"/>
              <a:t>interazioni</a:t>
            </a:r>
            <a:r>
              <a:rPr lang="en-US" dirty="0" smtClean="0"/>
              <a:t> </a:t>
            </a:r>
            <a:r>
              <a:rPr lang="en-US" dirty="0" err="1" smtClean="0"/>
              <a:t>tra</a:t>
            </a:r>
            <a:r>
              <a:rPr lang="en-US" dirty="0" smtClean="0"/>
              <a:t> </a:t>
            </a:r>
            <a:r>
              <a:rPr lang="en-US" dirty="0" err="1" smtClean="0"/>
              <a:t>diversi</a:t>
            </a:r>
            <a:r>
              <a:rPr lang="en-US" dirty="0" smtClean="0"/>
              <a:t> </a:t>
            </a:r>
            <a:r>
              <a:rPr lang="en-US" dirty="0" err="1" smtClean="0"/>
              <a:t>oggetti</a:t>
            </a:r>
            <a:r>
              <a:rPr lang="en-US" dirty="0" smtClean="0"/>
              <a:t> </a:t>
            </a:r>
            <a:r>
              <a:rPr lang="en-US" dirty="0" err="1" smtClean="0"/>
              <a:t>quantistici</a:t>
            </a:r>
            <a:r>
              <a:rPr lang="en-US" dirty="0" smtClean="0"/>
              <a:t>.</a:t>
            </a:r>
            <a:endParaRPr lang="en-US" dirty="0" smtClean="0"/>
          </a:p>
          <a:p>
            <a:pPr marL="998953" lvl="2" indent="-285750" algn="just">
              <a:buClr>
                <a:srgbClr val="E5C6C3"/>
              </a:buClr>
              <a:buFont typeface="Arial" panose="020B0604020202020204" pitchFamily="34" charset="0"/>
              <a:buChar char="•"/>
            </a:pPr>
            <a:r>
              <a:rPr lang="en-US" dirty="0" err="1" smtClean="0"/>
              <a:t>Gli</a:t>
            </a:r>
            <a:r>
              <a:rPr lang="en-US" dirty="0" smtClean="0"/>
              <a:t> </a:t>
            </a:r>
            <a:r>
              <a:rPr lang="en-US" dirty="0" err="1" smtClean="0"/>
              <a:t>oggetti</a:t>
            </a:r>
            <a:r>
              <a:rPr lang="en-US" dirty="0" smtClean="0"/>
              <a:t> </a:t>
            </a:r>
            <a:r>
              <a:rPr lang="en-US" dirty="0" err="1" smtClean="0"/>
              <a:t>quantistici</a:t>
            </a:r>
            <a:r>
              <a:rPr lang="en-US" dirty="0" smtClean="0"/>
              <a:t> </a:t>
            </a:r>
            <a:r>
              <a:rPr lang="en-US" dirty="0" err="1" smtClean="0"/>
              <a:t>sono</a:t>
            </a:r>
            <a:r>
              <a:rPr lang="en-US" dirty="0" smtClean="0"/>
              <a:t> “</a:t>
            </a:r>
            <a:r>
              <a:rPr lang="en-US" dirty="0" err="1" smtClean="0"/>
              <a:t>grumi</a:t>
            </a:r>
            <a:r>
              <a:rPr lang="en-US" dirty="0" smtClean="0"/>
              <a:t>” </a:t>
            </a:r>
            <a:r>
              <a:rPr lang="en-US" dirty="0" err="1" smtClean="0"/>
              <a:t>estesi</a:t>
            </a:r>
            <a:r>
              <a:rPr lang="en-US" dirty="0" smtClean="0"/>
              <a:t> di </a:t>
            </a:r>
            <a:r>
              <a:rPr lang="en-US" dirty="0" err="1" smtClean="0"/>
              <a:t>materia</a:t>
            </a:r>
            <a:r>
              <a:rPr lang="en-US" dirty="0" smtClean="0"/>
              <a:t> o </a:t>
            </a:r>
            <a:r>
              <a:rPr lang="en-US" dirty="0" err="1" smtClean="0"/>
              <a:t>energia</a:t>
            </a:r>
            <a:r>
              <a:rPr lang="en-US" dirty="0" smtClean="0"/>
              <a:t> </a:t>
            </a:r>
            <a:r>
              <a:rPr lang="en-US" dirty="0" err="1" smtClean="0"/>
              <a:t>che</a:t>
            </a:r>
            <a:r>
              <a:rPr lang="en-US" dirty="0" smtClean="0"/>
              <a:t> </a:t>
            </a:r>
            <a:r>
              <a:rPr lang="en-US" dirty="0" err="1" smtClean="0"/>
              <a:t>possono</a:t>
            </a:r>
            <a:r>
              <a:rPr lang="en-US" dirty="0" smtClean="0"/>
              <a:t> </a:t>
            </a:r>
            <a:r>
              <a:rPr lang="en-US" dirty="0" err="1" smtClean="0"/>
              <a:t>dividersi</a:t>
            </a:r>
            <a:r>
              <a:rPr lang="en-US" dirty="0" smtClean="0"/>
              <a:t> e </a:t>
            </a:r>
            <a:r>
              <a:rPr lang="en-US" dirty="0" err="1" smtClean="0"/>
              <a:t>ricombinarsi</a:t>
            </a:r>
            <a:r>
              <a:rPr lang="en-US" dirty="0" smtClean="0"/>
              <a:t> </a:t>
            </a:r>
            <a:endParaRPr lang="en-US" dirty="0" smtClean="0"/>
          </a:p>
          <a:p>
            <a:pPr marL="642352" lvl="1" indent="-285750" algn="just">
              <a:buClr>
                <a:srgbClr val="E5C6C3"/>
              </a:buClr>
              <a:buFont typeface="Arial" panose="020B0604020202020204" pitchFamily="34" charset="0"/>
              <a:buChar char="•"/>
            </a:pPr>
            <a:r>
              <a:rPr lang="en-US" sz="2400" dirty="0" err="1" smtClean="0"/>
              <a:t>Riguardo</a:t>
            </a:r>
            <a:r>
              <a:rPr lang="en-US" sz="2400" dirty="0" smtClean="0"/>
              <a:t> </a:t>
            </a:r>
            <a:r>
              <a:rPr lang="en-US" sz="2400" dirty="0" err="1" smtClean="0"/>
              <a:t>il</a:t>
            </a:r>
            <a:r>
              <a:rPr lang="en-US" sz="2400" dirty="0" smtClean="0"/>
              <a:t> principio di </a:t>
            </a:r>
            <a:r>
              <a:rPr lang="en-US" sz="2400" dirty="0" err="1" smtClean="0"/>
              <a:t>indeterminazione</a:t>
            </a:r>
            <a:r>
              <a:rPr lang="en-US" sz="2400" dirty="0" smtClean="0"/>
              <a:t>:</a:t>
            </a:r>
            <a:endParaRPr lang="en-US" sz="2400" dirty="0" smtClean="0"/>
          </a:p>
          <a:p>
            <a:pPr marL="998953" lvl="2" indent="-285750" algn="just">
              <a:buClr>
                <a:srgbClr val="E5C6C3"/>
              </a:buClr>
              <a:buFont typeface="Arial" panose="020B0604020202020204" pitchFamily="34" charset="0"/>
              <a:buChar char="•"/>
            </a:pPr>
            <a:r>
              <a:rPr lang="en-US" dirty="0" err="1" smtClean="0"/>
              <a:t>Esprime</a:t>
            </a:r>
            <a:r>
              <a:rPr lang="en-US" dirty="0" smtClean="0"/>
              <a:t> </a:t>
            </a:r>
            <a:r>
              <a:rPr lang="en-US" dirty="0" err="1" smtClean="0"/>
              <a:t>l’errore</a:t>
            </a:r>
            <a:r>
              <a:rPr lang="en-US" dirty="0" smtClean="0"/>
              <a:t> di </a:t>
            </a:r>
            <a:r>
              <a:rPr lang="en-US" dirty="0" err="1" smtClean="0"/>
              <a:t>misura</a:t>
            </a:r>
            <a:r>
              <a:rPr lang="en-US" dirty="0" smtClean="0"/>
              <a:t>, o </a:t>
            </a:r>
            <a:r>
              <a:rPr lang="en-US" dirty="0" err="1" smtClean="0"/>
              <a:t>deviazione</a:t>
            </a:r>
            <a:r>
              <a:rPr lang="en-US" dirty="0" smtClean="0"/>
              <a:t> da un ”</a:t>
            </a:r>
            <a:r>
              <a:rPr lang="en-US" dirty="0" err="1" smtClean="0"/>
              <a:t>vero</a:t>
            </a:r>
            <a:r>
              <a:rPr lang="en-US" dirty="0" smtClean="0"/>
              <a:t>” </a:t>
            </a:r>
            <a:r>
              <a:rPr lang="en-US" dirty="0" err="1" smtClean="0"/>
              <a:t>valore</a:t>
            </a:r>
            <a:r>
              <a:rPr lang="en-US" dirty="0" smtClean="0"/>
              <a:t> </a:t>
            </a:r>
            <a:r>
              <a:rPr lang="en-US" dirty="0" err="1" smtClean="0"/>
              <a:t>dovuto</a:t>
            </a:r>
            <a:r>
              <a:rPr lang="en-US" dirty="0" smtClean="0"/>
              <a:t> a </a:t>
            </a:r>
            <a:r>
              <a:rPr lang="en-US" dirty="0" err="1" smtClean="0"/>
              <a:t>limitazioni</a:t>
            </a:r>
            <a:r>
              <a:rPr lang="en-US" dirty="0" smtClean="0"/>
              <a:t> </a:t>
            </a:r>
            <a:r>
              <a:rPr lang="en-US" dirty="0" err="1" smtClean="0"/>
              <a:t>sperimentali</a:t>
            </a:r>
            <a:r>
              <a:rPr lang="en-US" dirty="0" smtClean="0"/>
              <a:t>.</a:t>
            </a:r>
          </a:p>
          <a:p>
            <a:pPr marL="998953" lvl="2" indent="-285750" algn="just">
              <a:buClr>
                <a:srgbClr val="E5C6C3"/>
              </a:buClr>
              <a:buFont typeface="Arial" panose="020B0604020202020204" pitchFamily="34" charset="0"/>
              <a:buChar char="•"/>
            </a:pPr>
            <a:r>
              <a:rPr lang="en-US" dirty="0" err="1" smtClean="0"/>
              <a:t>Esprime</a:t>
            </a:r>
            <a:r>
              <a:rPr lang="en-US" dirty="0" smtClean="0"/>
              <a:t> un </a:t>
            </a:r>
            <a:r>
              <a:rPr lang="en-US" dirty="0" err="1" smtClean="0"/>
              <a:t>inevitabile</a:t>
            </a:r>
            <a:r>
              <a:rPr lang="en-US" dirty="0" smtClean="0"/>
              <a:t> </a:t>
            </a:r>
            <a:r>
              <a:rPr lang="en-US" dirty="0" err="1" smtClean="0"/>
              <a:t>disturbo</a:t>
            </a:r>
            <a:r>
              <a:rPr lang="en-US" dirty="0" smtClean="0"/>
              <a:t> </a:t>
            </a:r>
            <a:r>
              <a:rPr lang="en-US" dirty="0" err="1" smtClean="0"/>
              <a:t>fisico</a:t>
            </a:r>
            <a:r>
              <a:rPr lang="en-US" dirty="0" smtClean="0"/>
              <a:t> </a:t>
            </a:r>
            <a:r>
              <a:rPr lang="en-US" dirty="0" err="1" smtClean="0"/>
              <a:t>dell’apparato</a:t>
            </a:r>
            <a:r>
              <a:rPr lang="en-US" dirty="0" smtClean="0"/>
              <a:t> di </a:t>
            </a:r>
            <a:r>
              <a:rPr lang="en-US" dirty="0" err="1" smtClean="0"/>
              <a:t>misura</a:t>
            </a:r>
            <a:r>
              <a:rPr lang="en-US" dirty="0" smtClean="0"/>
              <a:t> </a:t>
            </a:r>
            <a:r>
              <a:rPr lang="en-US" dirty="0" err="1" smtClean="0"/>
              <a:t>sull’oggetto</a:t>
            </a:r>
            <a:r>
              <a:rPr lang="en-US" dirty="0" smtClean="0"/>
              <a:t> </a:t>
            </a:r>
            <a:r>
              <a:rPr lang="en-US" dirty="0" err="1" smtClean="0"/>
              <a:t>quantistico</a:t>
            </a:r>
            <a:r>
              <a:rPr lang="en-US" dirty="0" smtClean="0"/>
              <a:t> </a:t>
            </a:r>
            <a:r>
              <a:rPr lang="en-US" dirty="0" err="1" smtClean="0"/>
              <a:t>osservato</a:t>
            </a:r>
            <a:r>
              <a:rPr lang="en-US" dirty="0" smtClean="0"/>
              <a:t> (come </a:t>
            </a:r>
            <a:r>
              <a:rPr lang="en-US" dirty="0" err="1" smtClean="0"/>
              <a:t>nel</a:t>
            </a:r>
            <a:r>
              <a:rPr lang="en-US" dirty="0" smtClean="0"/>
              <a:t> “</a:t>
            </a:r>
            <a:r>
              <a:rPr lang="en-US" dirty="0" err="1" smtClean="0"/>
              <a:t>microscopio</a:t>
            </a:r>
            <a:r>
              <a:rPr lang="en-US" dirty="0" smtClean="0"/>
              <a:t> di Heisenberg”)</a:t>
            </a:r>
            <a:endParaRPr lang="en-US" dirty="0" smtClean="0"/>
          </a:p>
          <a:p>
            <a:pPr marL="998953" lvl="2" indent="-285750">
              <a:buClr>
                <a:srgbClr val="E5C6C3"/>
              </a:buClr>
              <a:buFont typeface="Arial" panose="020B0604020202020204" pitchFamily="34" charset="0"/>
              <a:buChar char="•"/>
            </a:pPr>
            <a:endParaRPr lang="en-US" dirty="0"/>
          </a:p>
          <a:p>
            <a:pPr>
              <a:buClr>
                <a:srgbClr val="E5C6C3"/>
              </a:buClr>
            </a:pPr>
            <a:endParaRPr lang="en-US" dirty="0"/>
          </a:p>
          <a:p>
            <a:pPr marL="642352" lvl="1" indent="-285750">
              <a:buClr>
                <a:srgbClr val="E5C6C3"/>
              </a:buClr>
              <a:buFont typeface="Arial" panose="020B0604020202020204" pitchFamily="34" charset="0"/>
              <a:buChar char="•"/>
            </a:pPr>
            <a:endParaRPr lang="en-US" i="1" dirty="0" smtClean="0"/>
          </a:p>
          <a:p>
            <a:r>
              <a:rPr lang="en-US" dirty="0" smtClean="0"/>
              <a:t> </a:t>
            </a:r>
            <a:endParaRPr lang="en-US" dirty="0"/>
          </a:p>
        </p:txBody>
      </p:sp>
    </p:spTree>
    <p:extLst>
      <p:ext uri="{BB962C8B-B14F-4D97-AF65-F5344CB8AC3E}">
        <p14:creationId xmlns:p14="http://schemas.microsoft.com/office/powerpoint/2010/main" val="3176745009"/>
      </p:ext>
    </p:extLst>
  </p:cSld>
  <p:clrMapOvr>
    <a:masterClrMapping/>
  </p:clrMapOvr>
  <p:transition spd="med" advTm="1563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2000"/>
                                        <p:tgtEl>
                                          <p:spTgt spid="6">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2000"/>
                                        <p:tgtEl>
                                          <p:spTgt spid="6">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2000"/>
                                        <p:tgtEl>
                                          <p:spTgt spid="6">
                                            <p:txEl>
                                              <p:pRg st="5" end="5"/>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371" y="463817"/>
            <a:ext cx="7543800" cy="542624"/>
          </a:xfrm>
        </p:spPr>
        <p:txBody>
          <a:bodyPr>
            <a:normAutofit fontScale="90000"/>
          </a:bodyPr>
          <a:lstStyle/>
          <a:p>
            <a:r>
              <a:rPr lang="en-US" sz="3200" dirty="0" err="1" smtClean="0"/>
              <a:t>Una</a:t>
            </a:r>
            <a:r>
              <a:rPr lang="en-US" sz="3200" dirty="0" smtClean="0"/>
              <a:t> </a:t>
            </a:r>
            <a:r>
              <a:rPr lang="en-US" sz="3200" dirty="0" err="1" smtClean="0"/>
              <a:t>sperimentazione</a:t>
            </a:r>
            <a:r>
              <a:rPr lang="en-US" sz="3200" dirty="0" smtClean="0"/>
              <a:t> in </a:t>
            </a:r>
            <a:r>
              <a:rPr lang="en-US" sz="3200" dirty="0" err="1" smtClean="0"/>
              <a:t>condizioni</a:t>
            </a:r>
            <a:r>
              <a:rPr lang="en-US" sz="3200" dirty="0" smtClean="0"/>
              <a:t> </a:t>
            </a:r>
            <a:r>
              <a:rPr lang="en-US" sz="3200" dirty="0" err="1" smtClean="0"/>
              <a:t>pressochè</a:t>
            </a:r>
            <a:r>
              <a:rPr lang="en-US" sz="3200" dirty="0" smtClean="0"/>
              <a:t> </a:t>
            </a:r>
            <a:r>
              <a:rPr lang="en-US" sz="3200" dirty="0" err="1" smtClean="0"/>
              <a:t>ideali</a:t>
            </a:r>
            <a:endParaRPr lang="en-US" sz="3200" dirty="0"/>
          </a:p>
        </p:txBody>
      </p:sp>
      <p:sp>
        <p:nvSpPr>
          <p:cNvPr id="4" name="TextBox 3"/>
          <p:cNvSpPr txBox="1"/>
          <p:nvPr/>
        </p:nvSpPr>
        <p:spPr>
          <a:xfrm>
            <a:off x="294773" y="1317196"/>
            <a:ext cx="8554453" cy="2862322"/>
          </a:xfrm>
          <a:prstGeom prst="rect">
            <a:avLst/>
          </a:prstGeom>
          <a:noFill/>
        </p:spPr>
        <p:txBody>
          <a:bodyPr wrap="square" rtlCol="0">
            <a:spAutoFit/>
          </a:bodyPr>
          <a:lstStyle/>
          <a:p>
            <a:pPr marL="285750" indent="-285750" algn="just">
              <a:buClr>
                <a:srgbClr val="E5C6C3"/>
              </a:buClr>
              <a:buFont typeface="Arial" panose="020B0604020202020204" pitchFamily="34" charset="0"/>
              <a:buChar char="•"/>
            </a:pPr>
            <a:r>
              <a:rPr lang="en-US" dirty="0" err="1" smtClean="0"/>
              <a:t>L’insegnante</a:t>
            </a:r>
            <a:r>
              <a:rPr lang="en-US" dirty="0" smtClean="0"/>
              <a:t> era </a:t>
            </a:r>
            <a:r>
              <a:rPr lang="en-US" dirty="0" err="1" smtClean="0"/>
              <a:t>egli</a:t>
            </a:r>
            <a:r>
              <a:rPr lang="en-US" dirty="0" smtClean="0"/>
              <a:t> </a:t>
            </a:r>
            <a:r>
              <a:rPr lang="en-US" dirty="0" err="1" smtClean="0"/>
              <a:t>stesso</a:t>
            </a:r>
            <a:r>
              <a:rPr lang="en-US" dirty="0" smtClean="0"/>
              <a:t> un </a:t>
            </a:r>
            <a:r>
              <a:rPr lang="en-US" dirty="0" err="1" smtClean="0"/>
              <a:t>ricercatore</a:t>
            </a:r>
            <a:r>
              <a:rPr lang="en-US" dirty="0" smtClean="0"/>
              <a:t> (</a:t>
            </a:r>
            <a:r>
              <a:rPr lang="en-US" dirty="0" err="1" smtClean="0"/>
              <a:t>dottorando</a:t>
            </a:r>
            <a:r>
              <a:rPr lang="en-US" dirty="0" smtClean="0"/>
              <a:t>) </a:t>
            </a:r>
            <a:r>
              <a:rPr lang="en-US" dirty="0" err="1" smtClean="0"/>
              <a:t>che</a:t>
            </a:r>
            <a:r>
              <a:rPr lang="en-US" dirty="0" smtClean="0"/>
              <a:t> </a:t>
            </a:r>
            <a:r>
              <a:rPr lang="en-US" dirty="0" err="1" smtClean="0"/>
              <a:t>aveva</a:t>
            </a:r>
            <a:r>
              <a:rPr lang="en-US" dirty="0" smtClean="0"/>
              <a:t> </a:t>
            </a:r>
            <a:r>
              <a:rPr lang="en-US" dirty="0" err="1" smtClean="0"/>
              <a:t>progettato</a:t>
            </a:r>
            <a:r>
              <a:rPr lang="en-US" dirty="0" smtClean="0"/>
              <a:t> </a:t>
            </a:r>
            <a:r>
              <a:rPr lang="en-US" dirty="0" err="1" smtClean="0"/>
              <a:t>egli</a:t>
            </a:r>
            <a:r>
              <a:rPr lang="en-US" dirty="0" smtClean="0"/>
              <a:t> </a:t>
            </a:r>
            <a:r>
              <a:rPr lang="en-US" dirty="0" err="1" smtClean="0"/>
              <a:t>stesso</a:t>
            </a:r>
            <a:r>
              <a:rPr lang="en-US" dirty="0" smtClean="0"/>
              <a:t> </a:t>
            </a:r>
            <a:r>
              <a:rPr lang="en-US" dirty="0" err="1" smtClean="0"/>
              <a:t>il</a:t>
            </a:r>
            <a:r>
              <a:rPr lang="en-US" dirty="0" smtClean="0"/>
              <a:t> </a:t>
            </a:r>
            <a:r>
              <a:rPr lang="en-US" dirty="0" err="1" smtClean="0"/>
              <a:t>percorso</a:t>
            </a:r>
            <a:r>
              <a:rPr lang="en-US" dirty="0" smtClean="0"/>
              <a:t> </a:t>
            </a:r>
            <a:r>
              <a:rPr lang="en-US" dirty="0" err="1" smtClean="0"/>
              <a:t>didattico</a:t>
            </a:r>
            <a:r>
              <a:rPr lang="en-US" dirty="0" smtClean="0"/>
              <a:t> . </a:t>
            </a:r>
          </a:p>
          <a:p>
            <a:pPr marL="285750" indent="-285750" algn="just">
              <a:buClr>
                <a:srgbClr val="E5C6C3"/>
              </a:buClr>
              <a:buFont typeface="Arial" panose="020B0604020202020204" pitchFamily="34" charset="0"/>
              <a:buChar char="•"/>
            </a:pPr>
            <a:r>
              <a:rPr lang="en-US" dirty="0" err="1" smtClean="0"/>
              <a:t>All’insegnante</a:t>
            </a:r>
            <a:r>
              <a:rPr lang="en-US" dirty="0" smtClean="0"/>
              <a:t> era </a:t>
            </a:r>
            <a:r>
              <a:rPr lang="en-US" dirty="0" err="1" smtClean="0"/>
              <a:t>stato</a:t>
            </a:r>
            <a:r>
              <a:rPr lang="en-US" dirty="0" smtClean="0"/>
              <a:t> </a:t>
            </a:r>
            <a:r>
              <a:rPr lang="en-US" dirty="0" err="1" smtClean="0"/>
              <a:t>affidato</a:t>
            </a:r>
            <a:r>
              <a:rPr lang="en-US" dirty="0" smtClean="0"/>
              <a:t> </a:t>
            </a:r>
            <a:r>
              <a:rPr lang="en-US" dirty="0" err="1" smtClean="0"/>
              <a:t>anche</a:t>
            </a:r>
            <a:r>
              <a:rPr lang="en-US" dirty="0" smtClean="0"/>
              <a:t> </a:t>
            </a:r>
            <a:r>
              <a:rPr lang="en-US" dirty="0" err="1" smtClean="0"/>
              <a:t>il</a:t>
            </a:r>
            <a:r>
              <a:rPr lang="en-US" dirty="0" smtClean="0"/>
              <a:t> </a:t>
            </a:r>
            <a:r>
              <a:rPr lang="en-US" dirty="0" err="1" smtClean="0"/>
              <a:t>corso</a:t>
            </a:r>
            <a:r>
              <a:rPr lang="en-US" dirty="0" smtClean="0"/>
              <a:t> di </a:t>
            </a:r>
            <a:r>
              <a:rPr lang="en-US" dirty="0" err="1" smtClean="0"/>
              <a:t>matematica</a:t>
            </a:r>
            <a:r>
              <a:rPr lang="en-US" dirty="0" smtClean="0"/>
              <a:t>, </a:t>
            </a:r>
            <a:r>
              <a:rPr lang="en-US" dirty="0" err="1" smtClean="0"/>
              <a:t>permettendo</a:t>
            </a:r>
            <a:r>
              <a:rPr lang="en-US" dirty="0" smtClean="0"/>
              <a:t> </a:t>
            </a:r>
            <a:r>
              <a:rPr lang="en-US" dirty="0" err="1" smtClean="0"/>
              <a:t>flessibilità</a:t>
            </a:r>
            <a:r>
              <a:rPr lang="en-US" dirty="0" smtClean="0"/>
              <a:t> </a:t>
            </a:r>
            <a:r>
              <a:rPr lang="en-US" dirty="0" err="1" smtClean="0"/>
              <a:t>nell’uso</a:t>
            </a:r>
            <a:r>
              <a:rPr lang="en-US" dirty="0" smtClean="0"/>
              <a:t> </a:t>
            </a:r>
            <a:r>
              <a:rPr lang="en-US" dirty="0" err="1" smtClean="0"/>
              <a:t>delle</a:t>
            </a:r>
            <a:r>
              <a:rPr lang="en-US" dirty="0" smtClean="0"/>
              <a:t> ore e </a:t>
            </a:r>
            <a:r>
              <a:rPr lang="en-US" dirty="0" err="1" smtClean="0"/>
              <a:t>collegamenti</a:t>
            </a:r>
            <a:r>
              <a:rPr lang="en-US" dirty="0" smtClean="0"/>
              <a:t> </a:t>
            </a:r>
            <a:r>
              <a:rPr lang="en-US" dirty="0" err="1" smtClean="0"/>
              <a:t>incrociati</a:t>
            </a:r>
            <a:r>
              <a:rPr lang="en-US" dirty="0" smtClean="0"/>
              <a:t>. </a:t>
            </a:r>
          </a:p>
          <a:p>
            <a:pPr marL="285750" indent="-285750" algn="just">
              <a:buClr>
                <a:srgbClr val="E5C6C3"/>
              </a:buClr>
              <a:buFont typeface="Arial" panose="020B0604020202020204" pitchFamily="34" charset="0"/>
              <a:buChar char="•"/>
            </a:pPr>
            <a:r>
              <a:rPr lang="en-US" dirty="0" smtClean="0"/>
              <a:t>Non è </a:t>
            </a:r>
            <a:r>
              <a:rPr lang="en-US" dirty="0" err="1" smtClean="0"/>
              <a:t>stato</a:t>
            </a:r>
            <a:r>
              <a:rPr lang="en-US" dirty="0" smtClean="0"/>
              <a:t> </a:t>
            </a:r>
            <a:r>
              <a:rPr lang="en-US" dirty="0" err="1" smtClean="0"/>
              <a:t>possibile</a:t>
            </a:r>
            <a:r>
              <a:rPr lang="en-US" dirty="0" smtClean="0"/>
              <a:t> </a:t>
            </a:r>
            <a:r>
              <a:rPr lang="en-US" dirty="0" err="1" smtClean="0"/>
              <a:t>scegliere</a:t>
            </a:r>
            <a:r>
              <a:rPr lang="en-US" dirty="0" smtClean="0"/>
              <a:t> </a:t>
            </a:r>
            <a:r>
              <a:rPr lang="en-US" dirty="0" err="1" smtClean="0"/>
              <a:t>il</a:t>
            </a:r>
            <a:r>
              <a:rPr lang="en-US" dirty="0" smtClean="0"/>
              <a:t> </a:t>
            </a:r>
            <a:r>
              <a:rPr lang="en-US" dirty="0" err="1" smtClean="0"/>
              <a:t>libro</a:t>
            </a:r>
            <a:r>
              <a:rPr lang="en-US" dirty="0" smtClean="0"/>
              <a:t> di </a:t>
            </a:r>
            <a:r>
              <a:rPr lang="en-US" dirty="0" err="1" smtClean="0"/>
              <a:t>testo</a:t>
            </a:r>
            <a:r>
              <a:rPr lang="en-US" dirty="0" smtClean="0"/>
              <a:t>, ma </a:t>
            </a:r>
            <a:r>
              <a:rPr lang="en-US" dirty="0" err="1" smtClean="0"/>
              <a:t>quello</a:t>
            </a:r>
            <a:r>
              <a:rPr lang="en-US" dirty="0" smtClean="0"/>
              <a:t> </a:t>
            </a:r>
            <a:r>
              <a:rPr lang="en-US" dirty="0" err="1" smtClean="0"/>
              <a:t>disponibile</a:t>
            </a:r>
            <a:r>
              <a:rPr lang="en-US" dirty="0" smtClean="0"/>
              <a:t> (</a:t>
            </a:r>
            <a:r>
              <a:rPr lang="en-US" dirty="0" err="1" smtClean="0"/>
              <a:t>Cutnell</a:t>
            </a:r>
            <a:r>
              <a:rPr lang="en-US" dirty="0" smtClean="0"/>
              <a:t>-Johnson, “I </a:t>
            </a:r>
            <a:r>
              <a:rPr lang="en-US" dirty="0" err="1" smtClean="0"/>
              <a:t>problemi</a:t>
            </a:r>
            <a:r>
              <a:rPr lang="en-US" dirty="0" smtClean="0"/>
              <a:t> </a:t>
            </a:r>
            <a:r>
              <a:rPr lang="en-US" dirty="0" err="1" smtClean="0"/>
              <a:t>della</a:t>
            </a:r>
            <a:r>
              <a:rPr lang="en-US" dirty="0" smtClean="0"/>
              <a:t> </a:t>
            </a:r>
            <a:r>
              <a:rPr lang="en-US" dirty="0" err="1" smtClean="0"/>
              <a:t>fisica</a:t>
            </a:r>
            <a:r>
              <a:rPr lang="en-US" dirty="0" smtClean="0"/>
              <a:t>” vol. 3)  </a:t>
            </a:r>
            <a:r>
              <a:rPr lang="en-US" dirty="0" err="1" smtClean="0"/>
              <a:t>si</a:t>
            </a:r>
            <a:r>
              <a:rPr lang="en-US" dirty="0" smtClean="0"/>
              <a:t> è </a:t>
            </a:r>
            <a:r>
              <a:rPr lang="en-US" dirty="0" err="1" smtClean="0"/>
              <a:t>rivelato</a:t>
            </a:r>
            <a:r>
              <a:rPr lang="en-US" dirty="0" smtClean="0"/>
              <a:t> </a:t>
            </a:r>
            <a:r>
              <a:rPr lang="en-US" dirty="0" err="1" smtClean="0"/>
              <a:t>soddisfacente</a:t>
            </a:r>
            <a:r>
              <a:rPr lang="en-US" dirty="0" smtClean="0"/>
              <a:t>. </a:t>
            </a:r>
          </a:p>
          <a:p>
            <a:pPr marL="285750" indent="-285750" algn="just">
              <a:buClr>
                <a:srgbClr val="E5C6C3"/>
              </a:buClr>
              <a:buFont typeface="Arial" panose="020B0604020202020204" pitchFamily="34" charset="0"/>
              <a:buChar char="•"/>
            </a:pPr>
            <a:r>
              <a:rPr lang="en-US" dirty="0" err="1" smtClean="0"/>
              <a:t>Dirigente</a:t>
            </a:r>
            <a:r>
              <a:rPr lang="en-US" dirty="0" smtClean="0"/>
              <a:t> </a:t>
            </a:r>
            <a:r>
              <a:rPr lang="en-US" dirty="0" err="1" smtClean="0"/>
              <a:t>scolastico</a:t>
            </a:r>
            <a:r>
              <a:rPr lang="en-US" dirty="0" smtClean="0"/>
              <a:t> (Prof. Michele </a:t>
            </a:r>
            <a:r>
              <a:rPr lang="en-US" dirty="0" err="1" smtClean="0"/>
              <a:t>Lattarulo</a:t>
            </a:r>
            <a:r>
              <a:rPr lang="en-US" dirty="0" smtClean="0"/>
              <a:t> -</a:t>
            </a:r>
            <a:r>
              <a:rPr lang="en-US" dirty="0" err="1" smtClean="0"/>
              <a:t>Liceo</a:t>
            </a:r>
            <a:r>
              <a:rPr lang="en-US" dirty="0" smtClean="0"/>
              <a:t> </a:t>
            </a:r>
            <a:r>
              <a:rPr lang="en-US" dirty="0" err="1" smtClean="0"/>
              <a:t>Scientifico</a:t>
            </a:r>
            <a:r>
              <a:rPr lang="en-US" dirty="0" smtClean="0"/>
              <a:t> Enrico Fermi, </a:t>
            </a:r>
            <a:r>
              <a:rPr lang="en-US" dirty="0" err="1" smtClean="0"/>
              <a:t>Genova</a:t>
            </a:r>
            <a:r>
              <a:rPr lang="en-US" dirty="0" smtClean="0"/>
              <a:t>)  molto </a:t>
            </a:r>
            <a:r>
              <a:rPr lang="en-US" dirty="0" err="1" smtClean="0"/>
              <a:t>orientato</a:t>
            </a:r>
            <a:r>
              <a:rPr lang="en-US" dirty="0" smtClean="0"/>
              <a:t> </a:t>
            </a:r>
            <a:r>
              <a:rPr lang="en-US" dirty="0" err="1" smtClean="0"/>
              <a:t>alla</a:t>
            </a:r>
            <a:r>
              <a:rPr lang="en-US" dirty="0" smtClean="0"/>
              <a:t> </a:t>
            </a:r>
            <a:r>
              <a:rPr lang="en-US" dirty="0" err="1" smtClean="0"/>
              <a:t>didattica</a:t>
            </a:r>
            <a:r>
              <a:rPr lang="en-US" dirty="0" smtClean="0"/>
              <a:t> e </a:t>
            </a:r>
            <a:r>
              <a:rPr lang="en-US" dirty="0" err="1" smtClean="0"/>
              <a:t>favorevole</a:t>
            </a:r>
            <a:r>
              <a:rPr lang="en-US" dirty="0" smtClean="0"/>
              <a:t> </a:t>
            </a:r>
            <a:r>
              <a:rPr lang="en-US" dirty="0" err="1" smtClean="0"/>
              <a:t>alle</a:t>
            </a:r>
            <a:r>
              <a:rPr lang="en-US" dirty="0" smtClean="0"/>
              <a:t> </a:t>
            </a:r>
            <a:r>
              <a:rPr lang="en-US" dirty="0" err="1" smtClean="0"/>
              <a:t>sperimentazioni</a:t>
            </a:r>
            <a:r>
              <a:rPr lang="en-US" dirty="0" smtClean="0"/>
              <a:t> innovative.  </a:t>
            </a:r>
          </a:p>
          <a:p>
            <a:pPr marL="285750" indent="-285750" algn="just">
              <a:buClr>
                <a:srgbClr val="E5C6C3"/>
              </a:buClr>
              <a:buFont typeface="Arial" panose="020B0604020202020204" pitchFamily="34" charset="0"/>
              <a:buChar char="•"/>
            </a:pPr>
            <a:r>
              <a:rPr lang="en-US" dirty="0" err="1" smtClean="0"/>
              <a:t>Atteggiamento</a:t>
            </a:r>
            <a:r>
              <a:rPr lang="en-US" dirty="0" smtClean="0"/>
              <a:t> </a:t>
            </a:r>
            <a:r>
              <a:rPr lang="en-US" dirty="0" err="1" smtClean="0"/>
              <a:t>collaborativo</a:t>
            </a:r>
            <a:r>
              <a:rPr lang="en-US" dirty="0" smtClean="0"/>
              <a:t> e </a:t>
            </a:r>
            <a:r>
              <a:rPr lang="en-US" dirty="0" err="1" smtClean="0"/>
              <a:t>disponibile</a:t>
            </a:r>
            <a:r>
              <a:rPr lang="en-US" dirty="0" smtClean="0"/>
              <a:t> </a:t>
            </a:r>
            <a:r>
              <a:rPr lang="en-US" dirty="0" err="1" smtClean="0"/>
              <a:t>all’interdisciplinarietà</a:t>
            </a:r>
            <a:r>
              <a:rPr lang="en-US" dirty="0" smtClean="0"/>
              <a:t> da parte </a:t>
            </a:r>
            <a:r>
              <a:rPr lang="en-US" dirty="0" err="1" smtClean="0"/>
              <a:t>dei</a:t>
            </a:r>
            <a:r>
              <a:rPr lang="en-US" dirty="0" smtClean="0"/>
              <a:t> </a:t>
            </a:r>
            <a:r>
              <a:rPr lang="en-US" dirty="0" err="1" smtClean="0"/>
              <a:t>colleghi</a:t>
            </a:r>
            <a:r>
              <a:rPr lang="en-US" dirty="0" smtClean="0"/>
              <a:t> di </a:t>
            </a:r>
            <a:r>
              <a:rPr lang="en-US" dirty="0" err="1" smtClean="0"/>
              <a:t>filosofia</a:t>
            </a:r>
            <a:r>
              <a:rPr lang="en-US" dirty="0" smtClean="0"/>
              <a:t> e </a:t>
            </a:r>
            <a:r>
              <a:rPr lang="en-US" dirty="0" err="1" smtClean="0"/>
              <a:t>italiano</a:t>
            </a:r>
            <a:endParaRPr lang="en-US" dirty="0"/>
          </a:p>
        </p:txBody>
      </p:sp>
    </p:spTree>
    <p:extLst>
      <p:ext uri="{BB962C8B-B14F-4D97-AF65-F5344CB8AC3E}">
        <p14:creationId xmlns:p14="http://schemas.microsoft.com/office/powerpoint/2010/main" val="386223708"/>
      </p:ext>
    </p:extLst>
  </p:cSld>
  <p:clrMapOvr>
    <a:masterClrMapping/>
  </p:clrMapOvr>
  <p:transition spd="med" advTm="2041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par>
                          <p:cTn id="12" fill="hold">
                            <p:stCondLst>
                              <p:cond delay="4500"/>
                            </p:stCondLst>
                            <p:childTnLst>
                              <p:par>
                                <p:cTn id="13" presetID="10" presetClass="entr" presetSubtype="0" fill="hold" nodeType="after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childTnLst>
                          </p:cTn>
                        </p:par>
                        <p:par>
                          <p:cTn id="16" fill="hold">
                            <p:stCondLst>
                              <p:cond delay="7000"/>
                            </p:stCondLst>
                            <p:childTnLst>
                              <p:par>
                                <p:cTn id="17" presetID="10" presetClass="entr" presetSubtype="0" fill="hold" nodeType="afterEffect">
                                  <p:stCondLst>
                                    <p:cond delay="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childTnLst>
                          </p:cTn>
                        </p:par>
                        <p:par>
                          <p:cTn id="20" fill="hold">
                            <p:stCondLst>
                              <p:cond delay="9500"/>
                            </p:stCondLst>
                            <p:childTnLst>
                              <p:par>
                                <p:cTn id="21" presetID="10" presetClass="entr" presetSubtype="0" fill="hold" nodeType="afterEffect">
                                  <p:stCondLst>
                                    <p:cond delay="5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4866" y="1305904"/>
            <a:ext cx="8679581" cy="3416320"/>
          </a:xfrm>
          <a:prstGeom prst="rect">
            <a:avLst/>
          </a:prstGeom>
          <a:noFill/>
        </p:spPr>
        <p:txBody>
          <a:bodyPr wrap="square" rtlCol="0">
            <a:spAutoFit/>
          </a:bodyPr>
          <a:lstStyle/>
          <a:p>
            <a:pPr marL="642352" lvl="1" indent="-285750" algn="just">
              <a:buClr>
                <a:srgbClr val="E5C6C3"/>
              </a:buClr>
              <a:buFont typeface="Arial" panose="020B0604020202020204" pitchFamily="34" charset="0"/>
              <a:buChar char="•"/>
            </a:pPr>
            <a:r>
              <a:rPr lang="en-US" sz="2000" dirty="0" err="1" smtClean="0"/>
              <a:t>Alcuni</a:t>
            </a:r>
            <a:r>
              <a:rPr lang="en-US" sz="2000" dirty="0" smtClean="0"/>
              <a:t> </a:t>
            </a:r>
            <a:r>
              <a:rPr lang="en-US" sz="2000" dirty="0" err="1" smtClean="0"/>
              <a:t>colleghi</a:t>
            </a:r>
            <a:r>
              <a:rPr lang="en-US" sz="2000" dirty="0" smtClean="0"/>
              <a:t> di </a:t>
            </a:r>
            <a:r>
              <a:rPr lang="en-US" sz="2000" dirty="0" err="1" smtClean="0"/>
              <a:t>classi</a:t>
            </a:r>
            <a:r>
              <a:rPr lang="en-US" sz="2000" dirty="0" smtClean="0"/>
              <a:t> </a:t>
            </a:r>
            <a:r>
              <a:rPr lang="en-US" sz="2000" dirty="0" err="1" smtClean="0"/>
              <a:t>parallele</a:t>
            </a:r>
            <a:r>
              <a:rPr lang="en-US" sz="2000" dirty="0" smtClean="0"/>
              <a:t> </a:t>
            </a:r>
            <a:r>
              <a:rPr lang="en-US" sz="2000" dirty="0" err="1" smtClean="0"/>
              <a:t>hanno</a:t>
            </a:r>
            <a:r>
              <a:rPr lang="en-US" sz="2000" dirty="0" smtClean="0"/>
              <a:t> espresso </a:t>
            </a:r>
            <a:r>
              <a:rPr lang="en-US" sz="2000" dirty="0" err="1" smtClean="0"/>
              <a:t>il</a:t>
            </a:r>
            <a:r>
              <a:rPr lang="en-US" sz="2000" dirty="0" smtClean="0"/>
              <a:t> </a:t>
            </a:r>
            <a:r>
              <a:rPr lang="en-US" sz="2000" dirty="0" err="1" smtClean="0"/>
              <a:t>desiderio</a:t>
            </a:r>
            <a:r>
              <a:rPr lang="en-US" sz="2000" dirty="0" smtClean="0"/>
              <a:t> </a:t>
            </a:r>
            <a:r>
              <a:rPr lang="en-US" sz="2000" dirty="0" err="1" smtClean="0"/>
              <a:t>che</a:t>
            </a:r>
            <a:r>
              <a:rPr lang="en-US" sz="2000" dirty="0" smtClean="0"/>
              <a:t> </a:t>
            </a:r>
            <a:r>
              <a:rPr lang="en-US" sz="2000" dirty="0" err="1" smtClean="0"/>
              <a:t>il</a:t>
            </a:r>
            <a:r>
              <a:rPr lang="en-US" sz="2000" dirty="0" smtClean="0"/>
              <a:t> </a:t>
            </a:r>
            <a:r>
              <a:rPr lang="en-US" sz="2000" dirty="0" err="1" smtClean="0"/>
              <a:t>programma</a:t>
            </a:r>
            <a:r>
              <a:rPr lang="en-US" sz="2000" dirty="0" smtClean="0"/>
              <a:t> di </a:t>
            </a:r>
            <a:r>
              <a:rPr lang="en-US" sz="2000" dirty="0" err="1" smtClean="0"/>
              <a:t>fisica</a:t>
            </a:r>
            <a:r>
              <a:rPr lang="en-US" sz="2000" dirty="0" smtClean="0"/>
              <a:t> fosse “</a:t>
            </a:r>
            <a:r>
              <a:rPr lang="en-US" sz="2000" dirty="0" err="1" smtClean="0"/>
              <a:t>uniforme</a:t>
            </a:r>
            <a:r>
              <a:rPr lang="en-US" sz="2000" dirty="0" smtClean="0"/>
              <a:t>” </a:t>
            </a:r>
            <a:r>
              <a:rPr lang="en-US" sz="2000" dirty="0" err="1" smtClean="0"/>
              <a:t>su</a:t>
            </a:r>
            <a:r>
              <a:rPr lang="en-US" sz="2000" dirty="0" smtClean="0"/>
              <a:t> </a:t>
            </a:r>
            <a:r>
              <a:rPr lang="en-US" sz="2000" dirty="0" err="1" smtClean="0"/>
              <a:t>tutte</a:t>
            </a:r>
            <a:r>
              <a:rPr lang="en-US" sz="2000" dirty="0" smtClean="0"/>
              <a:t> le </a:t>
            </a:r>
            <a:r>
              <a:rPr lang="en-US" sz="2000" dirty="0" err="1" smtClean="0"/>
              <a:t>classi</a:t>
            </a:r>
            <a:r>
              <a:rPr lang="en-US" sz="2000" dirty="0" smtClean="0"/>
              <a:t> in </a:t>
            </a:r>
            <a:r>
              <a:rPr lang="en-US" sz="2000" dirty="0" err="1" smtClean="0"/>
              <a:t>prospettiva</a:t>
            </a:r>
            <a:r>
              <a:rPr lang="en-US" sz="2000" dirty="0" smtClean="0"/>
              <a:t> </a:t>
            </a:r>
            <a:r>
              <a:rPr lang="en-US" sz="2000" dirty="0" err="1" smtClean="0"/>
              <a:t>della</a:t>
            </a:r>
            <a:r>
              <a:rPr lang="en-US" sz="2000" dirty="0" smtClean="0"/>
              <a:t> </a:t>
            </a:r>
            <a:r>
              <a:rPr lang="en-US" sz="2000" dirty="0" err="1" smtClean="0"/>
              <a:t>maturità</a:t>
            </a:r>
            <a:r>
              <a:rPr lang="en-US" sz="2000" dirty="0" smtClean="0"/>
              <a:t>.</a:t>
            </a:r>
          </a:p>
          <a:p>
            <a:pPr marL="642352" lvl="1" indent="-285750" algn="just">
              <a:buClr>
                <a:srgbClr val="E5C6C3"/>
              </a:buClr>
              <a:buFont typeface="Arial" panose="020B0604020202020204" pitchFamily="34" charset="0"/>
              <a:buChar char="•"/>
            </a:pPr>
            <a:r>
              <a:rPr lang="en-US" sz="2000" dirty="0" err="1" smtClean="0"/>
              <a:t>L’innovazione</a:t>
            </a:r>
            <a:r>
              <a:rPr lang="en-US" sz="2000" dirty="0" smtClean="0"/>
              <a:t> </a:t>
            </a:r>
            <a:r>
              <a:rPr lang="en-US" sz="2000" dirty="0" err="1" smtClean="0"/>
              <a:t>curriculare</a:t>
            </a:r>
            <a:r>
              <a:rPr lang="en-US" sz="2000" dirty="0" smtClean="0"/>
              <a:t> </a:t>
            </a:r>
            <a:r>
              <a:rPr lang="en-US" sz="2000" dirty="0" err="1" smtClean="0"/>
              <a:t>espressa</a:t>
            </a:r>
            <a:r>
              <a:rPr lang="en-US" sz="2000" dirty="0" smtClean="0"/>
              <a:t> </a:t>
            </a:r>
            <a:r>
              <a:rPr lang="en-US" sz="2000" dirty="0" err="1" smtClean="0"/>
              <a:t>nelle</a:t>
            </a:r>
            <a:r>
              <a:rPr lang="en-US" sz="2000" dirty="0" smtClean="0"/>
              <a:t> </a:t>
            </a:r>
            <a:r>
              <a:rPr lang="en-US" sz="2000" dirty="0" err="1" smtClean="0"/>
              <a:t>Indicazioni</a:t>
            </a:r>
            <a:r>
              <a:rPr lang="en-US" sz="2000" dirty="0" smtClean="0"/>
              <a:t> </a:t>
            </a:r>
            <a:r>
              <a:rPr lang="en-US" sz="2000" dirty="0" err="1" smtClean="0"/>
              <a:t>Nazionali</a:t>
            </a:r>
            <a:r>
              <a:rPr lang="en-US" sz="2000" dirty="0" smtClean="0"/>
              <a:t> e </a:t>
            </a:r>
            <a:r>
              <a:rPr lang="en-US" sz="2000" dirty="0" err="1" smtClean="0"/>
              <a:t>nel</a:t>
            </a:r>
            <a:r>
              <a:rPr lang="en-US" sz="2000" dirty="0" smtClean="0"/>
              <a:t> Syllabus è </a:t>
            </a:r>
            <a:r>
              <a:rPr lang="en-US" sz="2000" dirty="0" err="1" smtClean="0"/>
              <a:t>timida</a:t>
            </a:r>
            <a:r>
              <a:rPr lang="en-US" sz="2000" dirty="0" smtClean="0"/>
              <a:t>, e </a:t>
            </a:r>
            <a:r>
              <a:rPr lang="en-US" sz="2000" dirty="0" err="1" smtClean="0"/>
              <a:t>alcuni</a:t>
            </a:r>
            <a:r>
              <a:rPr lang="en-US" sz="2000" dirty="0" smtClean="0"/>
              <a:t> </a:t>
            </a:r>
            <a:r>
              <a:rPr lang="en-US" sz="2000" dirty="0" err="1" smtClean="0"/>
              <a:t>degli</a:t>
            </a:r>
            <a:r>
              <a:rPr lang="en-US" sz="2000" dirty="0" smtClean="0"/>
              <a:t> </a:t>
            </a:r>
            <a:r>
              <a:rPr lang="en-US" sz="2000" dirty="0" err="1" smtClean="0"/>
              <a:t>argomenti</a:t>
            </a:r>
            <a:r>
              <a:rPr lang="en-US" sz="2000" dirty="0" smtClean="0"/>
              <a:t> </a:t>
            </a:r>
            <a:r>
              <a:rPr lang="en-US" sz="2000" dirty="0" err="1" smtClean="0"/>
              <a:t>che</a:t>
            </a:r>
            <a:r>
              <a:rPr lang="en-US" sz="2000" dirty="0" smtClean="0"/>
              <a:t> </a:t>
            </a:r>
            <a:r>
              <a:rPr lang="en-US" sz="2000" dirty="0" err="1" smtClean="0"/>
              <a:t>ritenevamo</a:t>
            </a:r>
            <a:r>
              <a:rPr lang="en-US" sz="2000" dirty="0" smtClean="0"/>
              <a:t> </a:t>
            </a:r>
            <a:r>
              <a:rPr lang="en-US" sz="2000" dirty="0" err="1" smtClean="0"/>
              <a:t>indispensabile</a:t>
            </a:r>
            <a:r>
              <a:rPr lang="en-US" sz="2000" dirty="0" smtClean="0"/>
              <a:t> </a:t>
            </a:r>
            <a:r>
              <a:rPr lang="en-US" sz="2000" dirty="0" err="1" smtClean="0"/>
              <a:t>trattare</a:t>
            </a:r>
            <a:r>
              <a:rPr lang="en-US" sz="2000" dirty="0" smtClean="0"/>
              <a:t> </a:t>
            </a:r>
            <a:r>
              <a:rPr lang="en-US" sz="2000" dirty="0" err="1" smtClean="0"/>
              <a:t>sono</a:t>
            </a:r>
            <a:r>
              <a:rPr lang="en-US" sz="2000" dirty="0" smtClean="0"/>
              <a:t> al di </a:t>
            </a:r>
            <a:r>
              <a:rPr lang="en-US" sz="2000" dirty="0" err="1" smtClean="0"/>
              <a:t>fuori</a:t>
            </a:r>
            <a:r>
              <a:rPr lang="en-US" sz="2000" dirty="0" smtClean="0"/>
              <a:t> di </a:t>
            </a:r>
            <a:r>
              <a:rPr lang="en-US" sz="2000" dirty="0" err="1" smtClean="0"/>
              <a:t>essi</a:t>
            </a:r>
            <a:r>
              <a:rPr lang="en-US" sz="2000" dirty="0" smtClean="0"/>
              <a:t>.</a:t>
            </a:r>
          </a:p>
          <a:p>
            <a:pPr marL="642352" lvl="1" indent="-285750" algn="just">
              <a:buClr>
                <a:srgbClr val="E5C6C3"/>
              </a:buClr>
              <a:buFont typeface="Arial" panose="020B0604020202020204" pitchFamily="34" charset="0"/>
              <a:buChar char="•"/>
            </a:pPr>
            <a:r>
              <a:rPr lang="en-US" sz="2000" dirty="0" smtClean="0"/>
              <a:t>La </a:t>
            </a:r>
            <a:r>
              <a:rPr lang="en-US" sz="2000" dirty="0" err="1" smtClean="0"/>
              <a:t>scansione</a:t>
            </a:r>
            <a:r>
              <a:rPr lang="en-US" sz="2000" dirty="0" smtClean="0"/>
              <a:t> </a:t>
            </a:r>
            <a:r>
              <a:rPr lang="en-US" sz="2000" dirty="0" err="1" smtClean="0"/>
              <a:t>degli</a:t>
            </a:r>
            <a:r>
              <a:rPr lang="en-US" sz="2000" dirty="0" smtClean="0"/>
              <a:t> </a:t>
            </a:r>
            <a:r>
              <a:rPr lang="en-US" sz="2000" dirty="0" err="1" smtClean="0"/>
              <a:t>impegni</a:t>
            </a:r>
            <a:r>
              <a:rPr lang="en-US" sz="2000" dirty="0" smtClean="0"/>
              <a:t> </a:t>
            </a:r>
            <a:r>
              <a:rPr lang="en-US" sz="2000" dirty="0" err="1" smtClean="0"/>
              <a:t>nella</a:t>
            </a:r>
            <a:r>
              <a:rPr lang="en-US" sz="2000" dirty="0" smtClean="0"/>
              <a:t> </a:t>
            </a:r>
            <a:r>
              <a:rPr lang="en-US" sz="2000" dirty="0" err="1" smtClean="0"/>
              <a:t>classe</a:t>
            </a:r>
            <a:r>
              <a:rPr lang="en-US" sz="2000" dirty="0" smtClean="0"/>
              <a:t> V (</a:t>
            </a:r>
            <a:r>
              <a:rPr lang="en-US" sz="2000" dirty="0" err="1" smtClean="0"/>
              <a:t>simulazioni</a:t>
            </a:r>
            <a:r>
              <a:rPr lang="en-US" sz="2000" dirty="0" smtClean="0"/>
              <a:t> </a:t>
            </a:r>
            <a:r>
              <a:rPr lang="en-US" sz="2000" dirty="0" err="1" smtClean="0"/>
              <a:t>delle</a:t>
            </a:r>
            <a:r>
              <a:rPr lang="en-US" sz="2000" dirty="0" smtClean="0"/>
              <a:t> prove </a:t>
            </a:r>
            <a:r>
              <a:rPr lang="en-US" sz="2000" dirty="0" err="1" smtClean="0"/>
              <a:t>d’esame</a:t>
            </a:r>
            <a:r>
              <a:rPr lang="en-US" sz="2000" dirty="0" smtClean="0"/>
              <a:t>) </a:t>
            </a:r>
            <a:r>
              <a:rPr lang="en-US" sz="2000" dirty="0" err="1" smtClean="0"/>
              <a:t>soprattutto</a:t>
            </a:r>
            <a:r>
              <a:rPr lang="en-US" sz="2000" dirty="0" smtClean="0"/>
              <a:t> </a:t>
            </a:r>
            <a:r>
              <a:rPr lang="en-US" sz="2000" dirty="0" err="1" smtClean="0"/>
              <a:t>nella</a:t>
            </a:r>
            <a:r>
              <a:rPr lang="en-US" sz="2000" dirty="0" smtClean="0"/>
              <a:t> parte finale </a:t>
            </a:r>
            <a:r>
              <a:rPr lang="en-US" sz="2000" dirty="0" err="1" smtClean="0"/>
              <a:t>del’anno</a:t>
            </a:r>
            <a:r>
              <a:rPr lang="en-US" sz="2000" dirty="0" smtClean="0"/>
              <a:t> </a:t>
            </a:r>
            <a:r>
              <a:rPr lang="en-US" sz="2000" dirty="0" err="1" smtClean="0"/>
              <a:t>ostacola</a:t>
            </a:r>
            <a:r>
              <a:rPr lang="en-US" sz="2000" dirty="0" smtClean="0"/>
              <a:t> </a:t>
            </a:r>
            <a:r>
              <a:rPr lang="en-US" sz="2000" dirty="0" err="1" smtClean="0"/>
              <a:t>una</a:t>
            </a:r>
            <a:r>
              <a:rPr lang="en-US" sz="2000" dirty="0" smtClean="0"/>
              <a:t> </a:t>
            </a:r>
            <a:r>
              <a:rPr lang="en-US" sz="2000" dirty="0" err="1" smtClean="0"/>
              <a:t>programmazione</a:t>
            </a:r>
            <a:r>
              <a:rPr lang="en-US" sz="2000" dirty="0" smtClean="0"/>
              <a:t> </a:t>
            </a:r>
            <a:r>
              <a:rPr lang="en-US" sz="2000" dirty="0" err="1" smtClean="0"/>
              <a:t>precisa</a:t>
            </a:r>
            <a:r>
              <a:rPr lang="en-US" sz="2000" dirty="0" smtClean="0"/>
              <a:t> </a:t>
            </a:r>
            <a:r>
              <a:rPr lang="en-US" sz="2000" dirty="0" err="1" smtClean="0"/>
              <a:t>dell’intervento</a:t>
            </a:r>
            <a:r>
              <a:rPr lang="en-US" sz="2000" dirty="0" smtClean="0"/>
              <a:t>.</a:t>
            </a:r>
            <a:endParaRPr lang="en-US" dirty="0"/>
          </a:p>
          <a:p>
            <a:pPr marL="642352" lvl="1" indent="-285750">
              <a:buClr>
                <a:srgbClr val="E5C6C3"/>
              </a:buClr>
              <a:buFont typeface="Arial" panose="020B0604020202020204" pitchFamily="34" charset="0"/>
              <a:buChar char="•"/>
            </a:pPr>
            <a:endParaRPr lang="en-US" i="1" dirty="0" smtClean="0"/>
          </a:p>
          <a:p>
            <a:r>
              <a:rPr lang="en-US" dirty="0" smtClean="0"/>
              <a:t> </a:t>
            </a:r>
            <a:endParaRPr lang="en-US" dirty="0"/>
          </a:p>
        </p:txBody>
      </p:sp>
      <p:sp>
        <p:nvSpPr>
          <p:cNvPr id="8" name="Title 1"/>
          <p:cNvSpPr>
            <a:spLocks noGrp="1"/>
          </p:cNvSpPr>
          <p:nvPr>
            <p:ph type="title"/>
          </p:nvPr>
        </p:nvSpPr>
        <p:spPr>
          <a:xfrm>
            <a:off x="1704272" y="324852"/>
            <a:ext cx="5656046" cy="542624"/>
          </a:xfrm>
        </p:spPr>
        <p:txBody>
          <a:bodyPr>
            <a:normAutofit/>
          </a:bodyPr>
          <a:lstStyle/>
          <a:p>
            <a:r>
              <a:rPr lang="en-US" sz="3200" dirty="0" err="1" smtClean="0"/>
              <a:t>Rimangono</a:t>
            </a:r>
            <a:r>
              <a:rPr lang="en-US" sz="3200" dirty="0" smtClean="0"/>
              <a:t> </a:t>
            </a:r>
            <a:r>
              <a:rPr lang="en-US" sz="3200" dirty="0" err="1" smtClean="0"/>
              <a:t>vincoli</a:t>
            </a:r>
            <a:r>
              <a:rPr lang="en-US" sz="3200" dirty="0" smtClean="0"/>
              <a:t> e </a:t>
            </a:r>
            <a:r>
              <a:rPr lang="en-US" sz="3200" dirty="0" err="1" smtClean="0"/>
              <a:t>difficoltà</a:t>
            </a:r>
            <a:endParaRPr lang="en-US" sz="3200" dirty="0"/>
          </a:p>
        </p:txBody>
      </p:sp>
    </p:spTree>
    <p:extLst>
      <p:ext uri="{BB962C8B-B14F-4D97-AF65-F5344CB8AC3E}">
        <p14:creationId xmlns:p14="http://schemas.microsoft.com/office/powerpoint/2010/main" val="2745555429"/>
      </p:ext>
    </p:extLst>
  </p:cSld>
  <p:clrMapOvr>
    <a:masterClrMapping/>
  </p:clrMapOvr>
  <p:transition spd="med" advTm="345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000"/>
                                        <p:tgtEl>
                                          <p:spTgt spid="5">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38836"/>
            <a:ext cx="7543800" cy="462913"/>
          </a:xfrm>
        </p:spPr>
        <p:txBody>
          <a:bodyPr>
            <a:normAutofit fontScale="90000"/>
          </a:bodyPr>
          <a:lstStyle/>
          <a:p>
            <a:pPr algn="ctr"/>
            <a:r>
              <a:rPr lang="en-US" dirty="0" err="1" smtClean="0"/>
              <a:t>Differenze</a:t>
            </a:r>
            <a:r>
              <a:rPr lang="en-US" dirty="0" smtClean="0"/>
              <a:t> con la </a:t>
            </a:r>
            <a:r>
              <a:rPr lang="en-US" dirty="0" err="1" smtClean="0"/>
              <a:t>versione</a:t>
            </a:r>
            <a:r>
              <a:rPr lang="en-US" dirty="0" smtClean="0"/>
              <a:t> </a:t>
            </a:r>
            <a:r>
              <a:rPr lang="en-US" dirty="0" err="1" smtClean="0"/>
              <a:t>presentata</a:t>
            </a:r>
            <a:r>
              <a:rPr lang="en-US" dirty="0" smtClean="0"/>
              <a:t> </a:t>
            </a:r>
            <a:r>
              <a:rPr lang="en-US" dirty="0" err="1" smtClean="0"/>
              <a:t>nel</a:t>
            </a:r>
            <a:r>
              <a:rPr lang="en-US" dirty="0" smtClean="0"/>
              <a:t> 2014</a:t>
            </a:r>
            <a:endParaRPr lang="en-US" dirty="0"/>
          </a:p>
        </p:txBody>
      </p:sp>
      <p:sp>
        <p:nvSpPr>
          <p:cNvPr id="4" name="TextBox 3"/>
          <p:cNvSpPr txBox="1"/>
          <p:nvPr/>
        </p:nvSpPr>
        <p:spPr>
          <a:xfrm>
            <a:off x="101411" y="1043096"/>
            <a:ext cx="8694698" cy="3754874"/>
          </a:xfrm>
          <a:prstGeom prst="rect">
            <a:avLst/>
          </a:prstGeom>
          <a:noFill/>
        </p:spPr>
        <p:txBody>
          <a:bodyPr wrap="square" rtlCol="0">
            <a:spAutoFit/>
          </a:bodyPr>
          <a:lstStyle/>
          <a:p>
            <a:pPr marL="288000" lvl="1" indent="-216000" algn="just">
              <a:buClr>
                <a:srgbClr val="E5C6C3"/>
              </a:buClr>
              <a:buFont typeface="Arial" panose="020B0604020202020204" pitchFamily="34" charset="0"/>
              <a:buChar char="•"/>
            </a:pPr>
            <a:r>
              <a:rPr lang="en-US" sz="1700" dirty="0" smtClean="0"/>
              <a:t>E’ </a:t>
            </a:r>
            <a:r>
              <a:rPr lang="en-US" sz="1700" dirty="0" err="1" smtClean="0"/>
              <a:t>stata</a:t>
            </a:r>
            <a:r>
              <a:rPr lang="en-US" sz="1700" dirty="0" smtClean="0"/>
              <a:t> </a:t>
            </a:r>
            <a:r>
              <a:rPr lang="en-US" sz="1700" dirty="0" err="1" smtClean="0"/>
              <a:t>rafforzata</a:t>
            </a:r>
            <a:r>
              <a:rPr lang="en-US" sz="1700" dirty="0" smtClean="0"/>
              <a:t> la </a:t>
            </a:r>
            <a:r>
              <a:rPr lang="en-US" sz="1700" dirty="0" err="1" smtClean="0"/>
              <a:t>presentazione</a:t>
            </a:r>
            <a:r>
              <a:rPr lang="en-US" sz="1700" dirty="0" smtClean="0"/>
              <a:t> del principio di </a:t>
            </a:r>
            <a:r>
              <a:rPr lang="en-US" sz="1700" dirty="0" err="1" smtClean="0"/>
              <a:t>indeterminazione</a:t>
            </a:r>
            <a:r>
              <a:rPr lang="en-US" sz="1700" dirty="0" smtClean="0"/>
              <a:t>, con </a:t>
            </a:r>
            <a:r>
              <a:rPr lang="en-US" sz="1700" dirty="0" err="1" smtClean="0"/>
              <a:t>l’introduzione</a:t>
            </a:r>
            <a:r>
              <a:rPr lang="en-US" sz="1700" dirty="0" smtClean="0"/>
              <a:t> di </a:t>
            </a:r>
            <a:r>
              <a:rPr lang="en-US" sz="1700" dirty="0" err="1" smtClean="0"/>
              <a:t>casi</a:t>
            </a:r>
            <a:r>
              <a:rPr lang="en-US" sz="1700" dirty="0" smtClean="0"/>
              <a:t> in cui </a:t>
            </a:r>
            <a:r>
              <a:rPr lang="en-US" sz="1700" dirty="0" err="1" smtClean="0"/>
              <a:t>esso</a:t>
            </a:r>
            <a:r>
              <a:rPr lang="en-US" sz="1700" dirty="0" smtClean="0"/>
              <a:t> ha un </a:t>
            </a:r>
            <a:r>
              <a:rPr lang="en-US" sz="1700" dirty="0" err="1" smtClean="0"/>
              <a:t>valore</a:t>
            </a:r>
            <a:r>
              <a:rPr lang="en-US" sz="1700" dirty="0" smtClean="0"/>
              <a:t> </a:t>
            </a:r>
            <a:r>
              <a:rPr lang="en-US" sz="1700" dirty="0" err="1" smtClean="0"/>
              <a:t>esplicativo</a:t>
            </a:r>
            <a:r>
              <a:rPr lang="en-US" sz="1700" dirty="0" smtClean="0"/>
              <a:t>: ad </a:t>
            </a:r>
            <a:r>
              <a:rPr lang="en-US" sz="1700" dirty="0" err="1" smtClean="0"/>
              <a:t>esempio</a:t>
            </a:r>
            <a:r>
              <a:rPr lang="en-US" sz="1700" dirty="0" smtClean="0"/>
              <a:t> </a:t>
            </a:r>
            <a:r>
              <a:rPr lang="en-US" sz="1700" dirty="0" err="1" smtClean="0"/>
              <a:t>nella</a:t>
            </a:r>
            <a:r>
              <a:rPr lang="en-US" sz="1700" dirty="0" smtClean="0"/>
              <a:t> </a:t>
            </a:r>
            <a:r>
              <a:rPr lang="en-US" sz="1700" dirty="0" err="1" smtClean="0"/>
              <a:t>determinazione</a:t>
            </a:r>
            <a:r>
              <a:rPr lang="en-US" sz="1700" dirty="0" smtClean="0"/>
              <a:t> </a:t>
            </a:r>
            <a:r>
              <a:rPr lang="en-US" sz="1700" dirty="0" err="1" smtClean="0"/>
              <a:t>dello</a:t>
            </a:r>
            <a:r>
              <a:rPr lang="en-US" sz="1700" dirty="0" smtClean="0"/>
              <a:t> </a:t>
            </a:r>
            <a:r>
              <a:rPr lang="en-US" sz="1700" dirty="0" err="1" smtClean="0"/>
              <a:t>stato</a:t>
            </a:r>
            <a:r>
              <a:rPr lang="en-US" sz="1700" dirty="0" smtClean="0"/>
              <a:t> </a:t>
            </a:r>
            <a:r>
              <a:rPr lang="en-US" sz="1700" dirty="0" err="1" smtClean="0"/>
              <a:t>fondamentale</a:t>
            </a:r>
            <a:r>
              <a:rPr lang="en-US" sz="1700" dirty="0" smtClean="0"/>
              <a:t> </a:t>
            </a:r>
            <a:r>
              <a:rPr lang="en-US" sz="1700" dirty="0" err="1" smtClean="0"/>
              <a:t>dei</a:t>
            </a:r>
            <a:r>
              <a:rPr lang="en-US" sz="1700" dirty="0" smtClean="0"/>
              <a:t> </a:t>
            </a:r>
            <a:r>
              <a:rPr lang="en-US" sz="1700" dirty="0" err="1" smtClean="0"/>
              <a:t>sistemi</a:t>
            </a:r>
            <a:r>
              <a:rPr lang="en-US" sz="1700" dirty="0" smtClean="0"/>
              <a:t> </a:t>
            </a:r>
            <a:r>
              <a:rPr lang="en-US" sz="1700" dirty="0" err="1" smtClean="0"/>
              <a:t>confinati</a:t>
            </a:r>
            <a:r>
              <a:rPr lang="en-US" sz="1700" dirty="0" smtClean="0"/>
              <a:t>, e </a:t>
            </a:r>
            <a:r>
              <a:rPr lang="en-US" sz="1700" dirty="0" err="1" smtClean="0"/>
              <a:t>nell’effetto</a:t>
            </a:r>
            <a:r>
              <a:rPr lang="en-US" sz="1700" dirty="0" smtClean="0"/>
              <a:t> tunnel.</a:t>
            </a:r>
          </a:p>
          <a:p>
            <a:pPr marL="288000" lvl="1" indent="-216000" algn="just">
              <a:buClr>
                <a:srgbClr val="E5C6C3"/>
              </a:buClr>
              <a:buFont typeface="Arial" panose="020B0604020202020204" pitchFamily="34" charset="0"/>
              <a:buChar char="•"/>
            </a:pPr>
            <a:r>
              <a:rPr lang="en-US" sz="1700" dirty="0" smtClean="0"/>
              <a:t>La </a:t>
            </a:r>
            <a:r>
              <a:rPr lang="en-US" sz="1700" dirty="0" err="1" smtClean="0"/>
              <a:t>dimensione</a:t>
            </a:r>
            <a:r>
              <a:rPr lang="en-US" sz="1700" dirty="0" smtClean="0"/>
              <a:t> </a:t>
            </a:r>
            <a:r>
              <a:rPr lang="en-US" sz="1700" dirty="0" err="1" smtClean="0"/>
              <a:t>sperimentale</a:t>
            </a:r>
            <a:r>
              <a:rPr lang="en-US" sz="1700" dirty="0" smtClean="0"/>
              <a:t> </a:t>
            </a:r>
            <a:r>
              <a:rPr lang="en-US" sz="1700" dirty="0" err="1" smtClean="0"/>
              <a:t>della</a:t>
            </a:r>
            <a:r>
              <a:rPr lang="en-US" sz="1700" dirty="0" smtClean="0"/>
              <a:t> </a:t>
            </a:r>
            <a:r>
              <a:rPr lang="en-US" sz="1700" dirty="0" err="1" smtClean="0"/>
              <a:t>sequenza</a:t>
            </a:r>
            <a:r>
              <a:rPr lang="en-US" sz="1700" dirty="0" smtClean="0"/>
              <a:t> è </a:t>
            </a:r>
            <a:r>
              <a:rPr lang="en-US" sz="1700" dirty="0" err="1" smtClean="0"/>
              <a:t>stata</a:t>
            </a:r>
            <a:r>
              <a:rPr lang="en-US" sz="1700" dirty="0" smtClean="0"/>
              <a:t> </a:t>
            </a:r>
            <a:r>
              <a:rPr lang="en-US" sz="1700" dirty="0" err="1" smtClean="0"/>
              <a:t>sensibilmente</a:t>
            </a:r>
            <a:r>
              <a:rPr lang="en-US" sz="1700" dirty="0" smtClean="0"/>
              <a:t> </a:t>
            </a:r>
            <a:r>
              <a:rPr lang="en-US" sz="1700" dirty="0" err="1" smtClean="0"/>
              <a:t>espansa</a:t>
            </a:r>
            <a:r>
              <a:rPr lang="en-US" sz="1700" dirty="0" smtClean="0"/>
              <a:t>,  </a:t>
            </a:r>
            <a:r>
              <a:rPr lang="en-US" sz="1700" dirty="0" err="1" smtClean="0"/>
              <a:t>introducendo</a:t>
            </a:r>
            <a:r>
              <a:rPr lang="en-US" sz="1700" dirty="0" smtClean="0"/>
              <a:t> come </a:t>
            </a:r>
            <a:r>
              <a:rPr lang="en-US" sz="1700" dirty="0" err="1" smtClean="0"/>
              <a:t>esperimento</a:t>
            </a:r>
            <a:r>
              <a:rPr lang="en-US" sz="1700" dirty="0" smtClean="0"/>
              <a:t> </a:t>
            </a:r>
            <a:r>
              <a:rPr lang="en-US" sz="1700" dirty="0" err="1" smtClean="0"/>
              <a:t>iniziale</a:t>
            </a:r>
            <a:r>
              <a:rPr lang="en-US" sz="1700" dirty="0" smtClean="0"/>
              <a:t> la </a:t>
            </a:r>
            <a:r>
              <a:rPr lang="en-US" sz="1700" dirty="0" err="1" smtClean="0"/>
              <a:t>misura</a:t>
            </a:r>
            <a:r>
              <a:rPr lang="en-US" sz="1700" dirty="0" smtClean="0"/>
              <a:t> </a:t>
            </a:r>
            <a:r>
              <a:rPr lang="en-US" sz="1700" dirty="0" err="1" smtClean="0"/>
              <a:t>della</a:t>
            </a:r>
            <a:r>
              <a:rPr lang="en-US" sz="1700" dirty="0" smtClean="0"/>
              <a:t> </a:t>
            </a:r>
            <a:r>
              <a:rPr lang="en-US" sz="1700" dirty="0" err="1" smtClean="0"/>
              <a:t>costante</a:t>
            </a:r>
            <a:r>
              <a:rPr lang="en-US" sz="1700" dirty="0" smtClean="0"/>
              <a:t> di Planck </a:t>
            </a:r>
            <a:r>
              <a:rPr lang="en-US" sz="1700" dirty="0" err="1" smtClean="0"/>
              <a:t>utilizzando</a:t>
            </a:r>
            <a:r>
              <a:rPr lang="en-US" sz="1700" dirty="0" smtClean="0"/>
              <a:t> LED di </a:t>
            </a:r>
            <a:r>
              <a:rPr lang="en-US" sz="1700" dirty="0" err="1" smtClean="0"/>
              <a:t>diversi</a:t>
            </a:r>
            <a:r>
              <a:rPr lang="en-US" sz="1700" dirty="0" smtClean="0"/>
              <a:t> </a:t>
            </a:r>
            <a:r>
              <a:rPr lang="en-US" sz="1700" dirty="0" err="1" smtClean="0"/>
              <a:t>colori</a:t>
            </a:r>
            <a:r>
              <a:rPr lang="en-US" sz="1700" dirty="0" smtClean="0"/>
              <a:t>, e come </a:t>
            </a:r>
            <a:r>
              <a:rPr lang="en-US" sz="1700" dirty="0" err="1" smtClean="0"/>
              <a:t>esperimento</a:t>
            </a:r>
            <a:r>
              <a:rPr lang="en-US" sz="1700" dirty="0" smtClean="0"/>
              <a:t> finale la </a:t>
            </a:r>
            <a:r>
              <a:rPr lang="en-US" sz="1700" dirty="0" err="1" smtClean="0"/>
              <a:t>misura</a:t>
            </a:r>
            <a:r>
              <a:rPr lang="en-US" sz="1700" dirty="0" smtClean="0"/>
              <a:t> </a:t>
            </a:r>
            <a:r>
              <a:rPr lang="en-US" sz="1700" dirty="0" err="1" smtClean="0"/>
              <a:t>della</a:t>
            </a:r>
            <a:r>
              <a:rPr lang="en-US" sz="1700" dirty="0" smtClean="0"/>
              <a:t> </a:t>
            </a:r>
            <a:r>
              <a:rPr lang="en-US" sz="1700" dirty="0" err="1" smtClean="0"/>
              <a:t>costante</a:t>
            </a:r>
            <a:r>
              <a:rPr lang="en-US" sz="1700" dirty="0" smtClean="0"/>
              <a:t> di Rydberg </a:t>
            </a:r>
            <a:r>
              <a:rPr lang="en-US" sz="1700" dirty="0" err="1" smtClean="0"/>
              <a:t>usando</a:t>
            </a:r>
            <a:r>
              <a:rPr lang="en-US" sz="1700" dirty="0" smtClean="0"/>
              <a:t> </a:t>
            </a:r>
            <a:r>
              <a:rPr lang="en-US" sz="1700" dirty="0" err="1" smtClean="0"/>
              <a:t>uno</a:t>
            </a:r>
            <a:r>
              <a:rPr lang="en-US" sz="1700" dirty="0" smtClean="0"/>
              <a:t> </a:t>
            </a:r>
            <a:r>
              <a:rPr lang="en-US" sz="1700" dirty="0" err="1" smtClean="0"/>
              <a:t>spettrofotometro</a:t>
            </a:r>
            <a:r>
              <a:rPr lang="en-US" sz="1700" dirty="0" smtClean="0"/>
              <a:t> “</a:t>
            </a:r>
            <a:r>
              <a:rPr lang="en-US" sz="1700" dirty="0" err="1" smtClean="0"/>
              <a:t>fatto</a:t>
            </a:r>
            <a:r>
              <a:rPr lang="en-US" sz="1700" dirty="0" smtClean="0"/>
              <a:t> in casa” e </a:t>
            </a:r>
            <a:r>
              <a:rPr lang="en-US" sz="1700" dirty="0" err="1" smtClean="0"/>
              <a:t>il</a:t>
            </a:r>
            <a:r>
              <a:rPr lang="en-US" sz="1700" dirty="0" smtClean="0"/>
              <a:t> software Tracker.</a:t>
            </a:r>
          </a:p>
          <a:p>
            <a:pPr marL="288000" lvl="1" indent="-216000" algn="just">
              <a:buClr>
                <a:srgbClr val="E5C6C3"/>
              </a:buClr>
              <a:buFont typeface="Arial" panose="020B0604020202020204" pitchFamily="34" charset="0"/>
              <a:buChar char="•"/>
            </a:pPr>
            <a:r>
              <a:rPr lang="en-US" sz="1700" dirty="0" smtClean="0"/>
              <a:t>La parte </a:t>
            </a:r>
            <a:r>
              <a:rPr lang="en-US" sz="1700" dirty="0" err="1" smtClean="0"/>
              <a:t>iniziale</a:t>
            </a:r>
            <a:r>
              <a:rPr lang="en-US" sz="1700" dirty="0" smtClean="0"/>
              <a:t>, in cui </a:t>
            </a:r>
            <a:r>
              <a:rPr lang="en-US" sz="1700" dirty="0" err="1" smtClean="0"/>
              <a:t>veniva</a:t>
            </a:r>
            <a:r>
              <a:rPr lang="en-US" sz="1700" dirty="0" smtClean="0"/>
              <a:t> </a:t>
            </a:r>
            <a:r>
              <a:rPr lang="en-US" sz="1700" dirty="0" err="1" smtClean="0"/>
              <a:t>discussa</a:t>
            </a:r>
            <a:r>
              <a:rPr lang="en-US" sz="1700" dirty="0" smtClean="0"/>
              <a:t> a </a:t>
            </a:r>
            <a:r>
              <a:rPr lang="en-US" sz="1700" dirty="0" err="1" smtClean="0"/>
              <a:t>lungo</a:t>
            </a:r>
            <a:r>
              <a:rPr lang="en-US" sz="1700" dirty="0" smtClean="0"/>
              <a:t> </a:t>
            </a:r>
            <a:r>
              <a:rPr lang="en-US" sz="1700" dirty="0" err="1" smtClean="0"/>
              <a:t>l’analogia</a:t>
            </a:r>
            <a:r>
              <a:rPr lang="en-US" sz="1700" dirty="0" smtClean="0"/>
              <a:t> </a:t>
            </a:r>
            <a:r>
              <a:rPr lang="en-US" sz="1700" dirty="0" err="1" smtClean="0"/>
              <a:t>tra</a:t>
            </a:r>
            <a:r>
              <a:rPr lang="en-US" sz="1700" dirty="0" smtClean="0"/>
              <a:t> </a:t>
            </a:r>
            <a:r>
              <a:rPr lang="en-US" sz="1700" dirty="0" err="1" smtClean="0"/>
              <a:t>il</a:t>
            </a:r>
            <a:r>
              <a:rPr lang="en-US" sz="1700" dirty="0" smtClean="0"/>
              <a:t> </a:t>
            </a:r>
            <a:r>
              <a:rPr lang="en-US" sz="1700" dirty="0" err="1" smtClean="0"/>
              <a:t>modello</a:t>
            </a:r>
            <a:r>
              <a:rPr lang="en-US" sz="1700" dirty="0" smtClean="0"/>
              <a:t> di Feynman del </a:t>
            </a:r>
            <a:r>
              <a:rPr lang="en-US" sz="1700" dirty="0" err="1" smtClean="0"/>
              <a:t>fotone</a:t>
            </a:r>
            <a:r>
              <a:rPr lang="en-US" sz="1700" dirty="0" smtClean="0"/>
              <a:t> e </a:t>
            </a:r>
            <a:r>
              <a:rPr lang="en-US" sz="1700" dirty="0" err="1" smtClean="0"/>
              <a:t>l’ottica</a:t>
            </a:r>
            <a:r>
              <a:rPr lang="en-US" sz="1700" dirty="0" smtClean="0"/>
              <a:t> </a:t>
            </a:r>
            <a:r>
              <a:rPr lang="en-US" sz="1700" dirty="0" err="1" smtClean="0"/>
              <a:t>ondulatoria</a:t>
            </a:r>
            <a:r>
              <a:rPr lang="en-US" sz="1700" dirty="0" smtClean="0"/>
              <a:t> è </a:t>
            </a:r>
            <a:r>
              <a:rPr lang="en-US" sz="1700" dirty="0" err="1" smtClean="0"/>
              <a:t>stata</a:t>
            </a:r>
            <a:r>
              <a:rPr lang="en-US" sz="1700" dirty="0" smtClean="0"/>
              <a:t> </a:t>
            </a:r>
            <a:r>
              <a:rPr lang="en-US" sz="1700" dirty="0" err="1" smtClean="0"/>
              <a:t>abbreviata</a:t>
            </a:r>
            <a:r>
              <a:rPr lang="en-US" sz="1700" dirty="0" smtClean="0"/>
              <a:t>; in </a:t>
            </a:r>
            <a:r>
              <a:rPr lang="en-US" sz="1700" dirty="0" err="1" smtClean="0"/>
              <a:t>compenso</a:t>
            </a:r>
            <a:r>
              <a:rPr lang="en-US" sz="1700" dirty="0" smtClean="0"/>
              <a:t>, </a:t>
            </a:r>
            <a:r>
              <a:rPr lang="en-US" sz="1700" dirty="0" err="1" smtClean="0"/>
              <a:t>oltre</a:t>
            </a:r>
            <a:r>
              <a:rPr lang="en-US" sz="1700" dirty="0" smtClean="0"/>
              <a:t> </a:t>
            </a:r>
            <a:r>
              <a:rPr lang="en-US" sz="1700" dirty="0" err="1" smtClean="0"/>
              <a:t>alla</a:t>
            </a:r>
            <a:r>
              <a:rPr lang="en-US" sz="1700" dirty="0" smtClean="0"/>
              <a:t> </a:t>
            </a:r>
            <a:r>
              <a:rPr lang="en-US" sz="1700" dirty="0" err="1" smtClean="0"/>
              <a:t>dimensione</a:t>
            </a:r>
            <a:r>
              <a:rPr lang="en-US" sz="1700" dirty="0" smtClean="0"/>
              <a:t> </a:t>
            </a:r>
            <a:r>
              <a:rPr lang="en-US" sz="1700" dirty="0" err="1" smtClean="0"/>
              <a:t>sperimentale</a:t>
            </a:r>
            <a:r>
              <a:rPr lang="en-US" sz="1700" dirty="0" smtClean="0"/>
              <a:t>, </a:t>
            </a:r>
            <a:r>
              <a:rPr lang="en-US" sz="1700" dirty="0" err="1" smtClean="0"/>
              <a:t>sono</a:t>
            </a:r>
            <a:r>
              <a:rPr lang="en-US" sz="1700" dirty="0" smtClean="0"/>
              <a:t> state </a:t>
            </a:r>
            <a:r>
              <a:rPr lang="en-US" sz="1700" dirty="0" err="1" smtClean="0"/>
              <a:t>ampliate</a:t>
            </a:r>
            <a:r>
              <a:rPr lang="en-US" sz="1700" dirty="0" smtClean="0"/>
              <a:t> le </a:t>
            </a:r>
            <a:r>
              <a:rPr lang="en-US" sz="1700" dirty="0" err="1" smtClean="0"/>
              <a:t>parti</a:t>
            </a:r>
            <a:r>
              <a:rPr lang="en-US" sz="1700" dirty="0" smtClean="0"/>
              <a:t> sui </a:t>
            </a:r>
            <a:r>
              <a:rPr lang="en-US" sz="1700" dirty="0" err="1" smtClean="0"/>
              <a:t>sistemi</a:t>
            </a:r>
            <a:r>
              <a:rPr lang="en-US" sz="1700" dirty="0" smtClean="0"/>
              <a:t> </a:t>
            </a:r>
            <a:r>
              <a:rPr lang="en-US" sz="1700" dirty="0" err="1" smtClean="0"/>
              <a:t>confinati</a:t>
            </a:r>
            <a:r>
              <a:rPr lang="en-US" sz="1700" dirty="0" smtClean="0"/>
              <a:t>, </a:t>
            </a:r>
            <a:r>
              <a:rPr lang="en-US" sz="1700" dirty="0" err="1" smtClean="0"/>
              <a:t>il</a:t>
            </a:r>
            <a:r>
              <a:rPr lang="en-US" sz="1700" dirty="0" smtClean="0"/>
              <a:t> </a:t>
            </a:r>
            <a:r>
              <a:rPr lang="en-US" sz="1700" dirty="0" err="1" smtClean="0"/>
              <a:t>modello</a:t>
            </a:r>
            <a:r>
              <a:rPr lang="en-US" sz="1700" dirty="0" smtClean="0"/>
              <a:t> </a:t>
            </a:r>
            <a:r>
              <a:rPr lang="en-US" sz="1700" dirty="0" err="1" smtClean="0"/>
              <a:t>atomico</a:t>
            </a:r>
            <a:r>
              <a:rPr lang="en-US" sz="1700" dirty="0" smtClean="0"/>
              <a:t>, e </a:t>
            </a:r>
            <a:r>
              <a:rPr lang="en-US" sz="1700" dirty="0" err="1" smtClean="0"/>
              <a:t>sono</a:t>
            </a:r>
            <a:r>
              <a:rPr lang="en-US" sz="1700" dirty="0" smtClean="0"/>
              <a:t> </a:t>
            </a:r>
            <a:r>
              <a:rPr lang="en-US" sz="1700" dirty="0" err="1" smtClean="0"/>
              <a:t>stati</a:t>
            </a:r>
            <a:r>
              <a:rPr lang="en-US" sz="1700" dirty="0" smtClean="0"/>
              <a:t> </a:t>
            </a:r>
            <a:r>
              <a:rPr lang="en-US" sz="1700" dirty="0" err="1" smtClean="0"/>
              <a:t>introdotti</a:t>
            </a:r>
            <a:r>
              <a:rPr lang="en-US" sz="1700" dirty="0" smtClean="0"/>
              <a:t> </a:t>
            </a:r>
            <a:r>
              <a:rPr lang="en-US" sz="1700" dirty="0" err="1" smtClean="0"/>
              <a:t>nuovi</a:t>
            </a:r>
            <a:r>
              <a:rPr lang="en-US" sz="1700" dirty="0" smtClean="0"/>
              <a:t> </a:t>
            </a:r>
            <a:r>
              <a:rPr lang="en-US" sz="1700" dirty="0" err="1" smtClean="0"/>
              <a:t>temi</a:t>
            </a:r>
            <a:r>
              <a:rPr lang="en-US" sz="1700" dirty="0" smtClean="0"/>
              <a:t>  come </a:t>
            </a:r>
            <a:r>
              <a:rPr lang="en-US" sz="1700" dirty="0" err="1" smtClean="0"/>
              <a:t>l’effetto</a:t>
            </a:r>
            <a:r>
              <a:rPr lang="en-US" sz="1700" dirty="0" smtClean="0"/>
              <a:t> tunnel e </a:t>
            </a:r>
            <a:r>
              <a:rPr lang="en-US" sz="1700" dirty="0" err="1" smtClean="0"/>
              <a:t>il</a:t>
            </a:r>
            <a:r>
              <a:rPr lang="en-US" sz="1700" dirty="0" smtClean="0"/>
              <a:t> principio di </a:t>
            </a:r>
            <a:r>
              <a:rPr lang="en-US" sz="1700" dirty="0" err="1" smtClean="0"/>
              <a:t>esclusione</a:t>
            </a:r>
            <a:r>
              <a:rPr lang="en-US" sz="1700" dirty="0" smtClean="0"/>
              <a:t> di Pauli (per </a:t>
            </a:r>
            <a:r>
              <a:rPr lang="en-US" sz="1700" dirty="0" err="1" smtClean="0"/>
              <a:t>ora</a:t>
            </a:r>
            <a:r>
              <a:rPr lang="en-US" sz="1700" dirty="0" smtClean="0"/>
              <a:t> solo </a:t>
            </a:r>
            <a:r>
              <a:rPr lang="en-US" sz="1700" dirty="0" err="1" smtClean="0"/>
              <a:t>accennati</a:t>
            </a:r>
            <a:r>
              <a:rPr lang="en-US" sz="1700" dirty="0" smtClean="0"/>
              <a:t> </a:t>
            </a:r>
            <a:r>
              <a:rPr lang="en-US" sz="1700" dirty="0" err="1" smtClean="0"/>
              <a:t>nella</a:t>
            </a:r>
            <a:r>
              <a:rPr lang="en-US" sz="1700" dirty="0" smtClean="0"/>
              <a:t> </a:t>
            </a:r>
            <a:r>
              <a:rPr lang="en-US" sz="1700" dirty="0" err="1" smtClean="0"/>
              <a:t>sperimentazione</a:t>
            </a:r>
            <a:r>
              <a:rPr lang="en-US" sz="1700" dirty="0" smtClean="0"/>
              <a:t> </a:t>
            </a:r>
            <a:r>
              <a:rPr lang="en-US" sz="1700" dirty="0" err="1" smtClean="0"/>
              <a:t>nella</a:t>
            </a:r>
            <a:r>
              <a:rPr lang="en-US" sz="1700" dirty="0" smtClean="0"/>
              <a:t> </a:t>
            </a:r>
            <a:r>
              <a:rPr lang="en-US" sz="1700" dirty="0" err="1" smtClean="0"/>
              <a:t>scuola</a:t>
            </a:r>
            <a:r>
              <a:rPr lang="en-US" sz="1700" dirty="0" smtClean="0"/>
              <a:t> </a:t>
            </a:r>
            <a:r>
              <a:rPr lang="en-US" sz="1700" dirty="0" err="1" smtClean="0"/>
              <a:t>superiore</a:t>
            </a:r>
            <a:r>
              <a:rPr lang="en-US" sz="1700" dirty="0" smtClean="0"/>
              <a:t>).</a:t>
            </a:r>
            <a:endParaRPr lang="en-US" sz="1700" dirty="0"/>
          </a:p>
          <a:p>
            <a:pPr marL="72000" lvl="1" algn="just">
              <a:buClr>
                <a:srgbClr val="E5C6C3"/>
              </a:buClr>
            </a:pPr>
            <a:endParaRPr lang="en-US" sz="1700" dirty="0"/>
          </a:p>
          <a:p>
            <a:r>
              <a:rPr lang="en-US" sz="1700" dirty="0" smtClean="0"/>
              <a:t> </a:t>
            </a:r>
            <a:endParaRPr lang="en-US" sz="1700" dirty="0"/>
          </a:p>
        </p:txBody>
      </p:sp>
    </p:spTree>
    <p:extLst>
      <p:ext uri="{BB962C8B-B14F-4D97-AF65-F5344CB8AC3E}">
        <p14:creationId xmlns:p14="http://schemas.microsoft.com/office/powerpoint/2010/main" val="585556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221" y="436632"/>
            <a:ext cx="8641557" cy="3801041"/>
          </a:xfrm>
          <a:prstGeom prst="rect">
            <a:avLst/>
          </a:prstGeom>
          <a:noFill/>
        </p:spPr>
        <p:txBody>
          <a:bodyPr wrap="square" rtlCol="0">
            <a:spAutoFit/>
          </a:bodyPr>
          <a:lstStyle/>
          <a:p>
            <a:pPr marL="288000" lvl="1" indent="-216000" algn="just">
              <a:buClr>
                <a:srgbClr val="E5C6C3"/>
              </a:buClr>
              <a:buFont typeface="Arial" panose="020B0604020202020204" pitchFamily="34" charset="0"/>
              <a:buChar char="•"/>
            </a:pPr>
            <a:r>
              <a:rPr lang="en-US" sz="1600" dirty="0" smtClean="0"/>
              <a:t>We </a:t>
            </a:r>
            <a:r>
              <a:rPr lang="en-US" sz="1600" dirty="0" smtClean="0"/>
              <a:t>did a specific work on connecting the language of Feynman’s approach with the one used in textbooks. Students did not report difficulties on solving traditional textbook exercises due to being taught using a different approach than the one adopted in the text. Their results in graded  school tests were equal or better than in other previous subjects. </a:t>
            </a:r>
          </a:p>
          <a:p>
            <a:pPr marL="288000" lvl="1" indent="-216000" algn="just">
              <a:buClr>
                <a:srgbClr val="E5C6C3"/>
              </a:buClr>
              <a:buFont typeface="Arial" panose="020B0604020202020204" pitchFamily="34" charset="0"/>
              <a:buChar char="•"/>
            </a:pPr>
            <a:r>
              <a:rPr lang="en-US" sz="1600" dirty="0" smtClean="0"/>
              <a:t>We developed a method of performing low cost experiments which are relevant in the teaching of quantum physics using a home-made interferometer, which were appreciated by students </a:t>
            </a:r>
            <a:endParaRPr lang="en-US" sz="1600" dirty="0" smtClean="0"/>
          </a:p>
          <a:p>
            <a:pPr marL="288000" lvl="1" indent="-216000" algn="just">
              <a:buClr>
                <a:srgbClr val="E5C6C3"/>
              </a:buClr>
              <a:buFont typeface="Arial" panose="020B0604020202020204" pitchFamily="34" charset="0"/>
              <a:buChar char="•"/>
            </a:pPr>
            <a:r>
              <a:rPr lang="en-US" sz="1600" dirty="0"/>
              <a:t>Other subjects which often give rise to hybrid, inconsistent models have been treated in our sequence, including one dimensional bound systems,  the atomic model, and the tunnel effect. Understanding what conceptions students develop of these subjects when they are introduced using the sum over paths approach constitute a significant part of our plans for future work.</a:t>
            </a:r>
          </a:p>
          <a:p>
            <a:pPr marL="288000" lvl="1" indent="-216000" algn="just">
              <a:buClr>
                <a:srgbClr val="E5C6C3"/>
              </a:buClr>
              <a:buFont typeface="Arial" panose="020B0604020202020204" pitchFamily="34" charset="0"/>
              <a:buChar char="•"/>
            </a:pPr>
            <a:endParaRPr lang="en-US" sz="1600" dirty="0"/>
          </a:p>
          <a:p>
            <a:pPr marL="288000" lvl="1" indent="-216000" algn="just">
              <a:buClr>
                <a:srgbClr val="E5C6C3"/>
              </a:buClr>
              <a:buFont typeface="Arial" panose="020B0604020202020204" pitchFamily="34" charset="0"/>
              <a:buChar char="•"/>
            </a:pPr>
            <a:endParaRPr lang="en-US" sz="1600" dirty="0"/>
          </a:p>
          <a:p>
            <a:pPr marL="288000" lvl="1" indent="-216000" algn="just">
              <a:buClr>
                <a:srgbClr val="E5C6C3"/>
              </a:buClr>
              <a:buFont typeface="Arial" panose="020B0604020202020204" pitchFamily="34" charset="0"/>
              <a:buChar char="•"/>
            </a:pPr>
            <a:endParaRPr lang="en-US" sz="1600" dirty="0"/>
          </a:p>
          <a:p>
            <a:pPr marL="72000" lvl="1" algn="just">
              <a:buClr>
                <a:srgbClr val="E5C6C3"/>
              </a:buClr>
            </a:pPr>
            <a:endParaRPr lang="en-US" sz="1600" dirty="0"/>
          </a:p>
          <a:p>
            <a:r>
              <a:rPr lang="en-US" sz="1700" dirty="0" smtClean="0"/>
              <a:t> </a:t>
            </a:r>
            <a:endParaRPr lang="en-US" sz="1700" dirty="0"/>
          </a:p>
        </p:txBody>
      </p:sp>
    </p:spTree>
    <p:extLst>
      <p:ext uri="{BB962C8B-B14F-4D97-AF65-F5344CB8AC3E}">
        <p14:creationId xmlns:p14="http://schemas.microsoft.com/office/powerpoint/2010/main" val="4820338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2203" y="94803"/>
            <a:ext cx="8661797" cy="671513"/>
          </a:xfrm>
        </p:spPr>
        <p:txBody>
          <a:bodyPr/>
          <a:lstStyle/>
          <a:p>
            <a:pPr algn="ctr" eaLnBrk="1" fontAlgn="auto" hangingPunct="1">
              <a:spcAft>
                <a:spcPts val="0"/>
              </a:spcAft>
              <a:defRPr/>
            </a:pPr>
            <a:r>
              <a:rPr lang="en-US" dirty="0" smtClean="0"/>
              <a:t>La </a:t>
            </a:r>
            <a:r>
              <a:rPr lang="en-US" dirty="0" err="1" smtClean="0"/>
              <a:t>progettazione</a:t>
            </a:r>
            <a:r>
              <a:rPr lang="en-US" dirty="0" smtClean="0"/>
              <a:t> </a:t>
            </a:r>
            <a:r>
              <a:rPr lang="en-US" dirty="0" err="1" smtClean="0"/>
              <a:t>della</a:t>
            </a:r>
            <a:r>
              <a:rPr lang="en-US" dirty="0" smtClean="0"/>
              <a:t> </a:t>
            </a:r>
            <a:r>
              <a:rPr lang="en-US" dirty="0" err="1" smtClean="0"/>
              <a:t>sequenza</a:t>
            </a:r>
            <a:endParaRPr lang="en-US" dirty="0">
              <a:solidFill>
                <a:schemeClr val="tx1">
                  <a:lumMod val="75000"/>
                  <a:lumOff val="25000"/>
                </a:schemeClr>
              </a:solidFill>
            </a:endParaRPr>
          </a:p>
        </p:txBody>
      </p:sp>
      <p:sp>
        <p:nvSpPr>
          <p:cNvPr id="6" name="TextBox 5"/>
          <p:cNvSpPr txBox="1"/>
          <p:nvPr/>
        </p:nvSpPr>
        <p:spPr>
          <a:xfrm>
            <a:off x="167508" y="872493"/>
            <a:ext cx="8554453" cy="3785652"/>
          </a:xfrm>
          <a:prstGeom prst="rect">
            <a:avLst/>
          </a:prstGeom>
          <a:noFill/>
        </p:spPr>
        <p:txBody>
          <a:bodyPr wrap="square" rtlCol="0">
            <a:spAutoFit/>
          </a:bodyPr>
          <a:lstStyle/>
          <a:p>
            <a:pPr marL="285750" indent="-285750" algn="just">
              <a:buClr>
                <a:srgbClr val="E5C6C3"/>
              </a:buClr>
              <a:buFont typeface="Arial" panose="020B0604020202020204" pitchFamily="34" charset="0"/>
              <a:buChar char="•"/>
            </a:pPr>
            <a:r>
              <a:rPr lang="en-US" sz="2000" dirty="0" err="1" smtClean="0"/>
              <a:t>Abbiamo</a:t>
            </a:r>
            <a:r>
              <a:rPr lang="en-US" sz="2000" dirty="0" smtClean="0"/>
              <a:t> </a:t>
            </a:r>
            <a:r>
              <a:rPr lang="en-US" sz="2000" dirty="0" err="1" smtClean="0"/>
              <a:t>posto</a:t>
            </a:r>
            <a:r>
              <a:rPr lang="en-US" sz="2000" dirty="0" smtClean="0"/>
              <a:t> </a:t>
            </a:r>
            <a:r>
              <a:rPr lang="en-US" sz="2000" dirty="0" err="1" smtClean="0"/>
              <a:t>l’attenzione</a:t>
            </a:r>
            <a:r>
              <a:rPr lang="en-US" sz="2000" dirty="0" smtClean="0"/>
              <a:t> prima di </a:t>
            </a:r>
            <a:r>
              <a:rPr lang="en-US" sz="2000" dirty="0" err="1" smtClean="0"/>
              <a:t>tutto</a:t>
            </a:r>
            <a:r>
              <a:rPr lang="en-US" sz="2000" dirty="0" smtClean="0"/>
              <a:t> </a:t>
            </a:r>
            <a:r>
              <a:rPr lang="en-US" sz="2000" dirty="0" err="1" smtClean="0"/>
              <a:t>nell’evitare</a:t>
            </a:r>
            <a:r>
              <a:rPr lang="en-US" sz="2000" dirty="0" smtClean="0"/>
              <a:t> </a:t>
            </a:r>
            <a:r>
              <a:rPr lang="en-US" sz="2000" dirty="0" err="1" smtClean="0"/>
              <a:t>errate</a:t>
            </a:r>
            <a:r>
              <a:rPr lang="en-US" sz="2000" dirty="0" smtClean="0"/>
              <a:t> </a:t>
            </a:r>
            <a:r>
              <a:rPr lang="en-US" sz="2000" dirty="0" err="1" smtClean="0"/>
              <a:t>rappresentazioni</a:t>
            </a:r>
            <a:r>
              <a:rPr lang="en-US" sz="2000" dirty="0" smtClean="0"/>
              <a:t> </a:t>
            </a:r>
            <a:r>
              <a:rPr lang="en-US" sz="2000" dirty="0" err="1" smtClean="0"/>
              <a:t>dualistiche</a:t>
            </a:r>
            <a:r>
              <a:rPr lang="en-US" sz="2000" dirty="0" smtClean="0"/>
              <a:t>, </a:t>
            </a:r>
            <a:r>
              <a:rPr lang="en-US" sz="2000" dirty="0" err="1" smtClean="0"/>
              <a:t>presentando</a:t>
            </a:r>
            <a:r>
              <a:rPr lang="en-US" sz="2000" dirty="0" smtClean="0"/>
              <a:t> </a:t>
            </a:r>
            <a:r>
              <a:rPr lang="en-US" sz="2000" dirty="0" err="1" smtClean="0"/>
              <a:t>una</a:t>
            </a:r>
            <a:r>
              <a:rPr lang="en-US" sz="2000" dirty="0" smtClean="0"/>
              <a:t> </a:t>
            </a:r>
            <a:r>
              <a:rPr lang="en-US" sz="2000" dirty="0" err="1" smtClean="0"/>
              <a:t>descrizione</a:t>
            </a:r>
            <a:r>
              <a:rPr lang="en-US" sz="2000" dirty="0" smtClean="0"/>
              <a:t> </a:t>
            </a:r>
            <a:r>
              <a:rPr lang="en-US" sz="2000" dirty="0" err="1" smtClean="0"/>
              <a:t>unificata</a:t>
            </a:r>
            <a:r>
              <a:rPr lang="en-US" sz="2000" dirty="0" smtClean="0"/>
              <a:t> di </a:t>
            </a:r>
            <a:r>
              <a:rPr lang="en-US" sz="2000" dirty="0" err="1" smtClean="0"/>
              <a:t>tutti</a:t>
            </a:r>
            <a:r>
              <a:rPr lang="en-US" sz="2000" dirty="0" smtClean="0"/>
              <a:t> </a:t>
            </a:r>
            <a:r>
              <a:rPr lang="en-US" sz="2000" dirty="0" err="1" smtClean="0"/>
              <a:t>gli</a:t>
            </a:r>
            <a:r>
              <a:rPr lang="en-US" sz="2000" dirty="0" smtClean="0"/>
              <a:t> </a:t>
            </a:r>
            <a:r>
              <a:rPr lang="en-US" sz="2000" dirty="0" err="1" smtClean="0"/>
              <a:t>oggetti</a:t>
            </a:r>
            <a:r>
              <a:rPr lang="en-US" sz="2000" dirty="0" smtClean="0"/>
              <a:t> </a:t>
            </a:r>
            <a:r>
              <a:rPr lang="en-US" sz="2000" dirty="0" err="1" smtClean="0"/>
              <a:t>quantistici</a:t>
            </a:r>
            <a:r>
              <a:rPr lang="en-US" sz="2000" dirty="0" smtClean="0"/>
              <a:t> (</a:t>
            </a:r>
            <a:r>
              <a:rPr lang="en-US" sz="2000" dirty="0" err="1" smtClean="0"/>
              <a:t>fotoni</a:t>
            </a:r>
            <a:r>
              <a:rPr lang="en-US" sz="2000" dirty="0" smtClean="0"/>
              <a:t> o </a:t>
            </a:r>
            <a:r>
              <a:rPr lang="en-US" sz="2000" dirty="0" err="1" smtClean="0"/>
              <a:t>particelle</a:t>
            </a:r>
            <a:r>
              <a:rPr lang="en-US" sz="2000" dirty="0" smtClean="0"/>
              <a:t> massive) </a:t>
            </a:r>
            <a:r>
              <a:rPr lang="en-US" sz="2000" dirty="0" err="1" smtClean="0"/>
              <a:t>attraverso</a:t>
            </a:r>
            <a:r>
              <a:rPr lang="en-US" sz="2000" dirty="0" smtClean="0"/>
              <a:t> </a:t>
            </a:r>
            <a:r>
              <a:rPr lang="en-US" sz="2000" dirty="0" err="1" smtClean="0"/>
              <a:t>l’approccio</a:t>
            </a:r>
            <a:r>
              <a:rPr lang="en-US" sz="2000" dirty="0" smtClean="0"/>
              <a:t> di Feynman</a:t>
            </a:r>
          </a:p>
          <a:p>
            <a:pPr marL="285750" indent="-285750" algn="just">
              <a:buClr>
                <a:srgbClr val="E5C6C3"/>
              </a:buClr>
              <a:buFont typeface="Arial" panose="020B0604020202020204" pitchFamily="34" charset="0"/>
              <a:buChar char="•"/>
            </a:pPr>
            <a:r>
              <a:rPr lang="en-US" sz="2000" dirty="0" smtClean="0"/>
              <a:t>Da </a:t>
            </a:r>
            <a:r>
              <a:rPr lang="en-US" sz="2000" dirty="0" err="1" smtClean="0"/>
              <a:t>questo</a:t>
            </a:r>
            <a:r>
              <a:rPr lang="en-US" sz="2000" dirty="0" smtClean="0"/>
              <a:t> </a:t>
            </a:r>
            <a:r>
              <a:rPr lang="en-US" sz="2000" dirty="0" err="1" smtClean="0"/>
              <a:t>punto</a:t>
            </a:r>
            <a:r>
              <a:rPr lang="en-US" sz="2000" dirty="0" smtClean="0"/>
              <a:t> di vista, </a:t>
            </a:r>
            <a:r>
              <a:rPr lang="en-US" sz="2000" dirty="0" err="1" smtClean="0"/>
              <a:t>abbiamo</a:t>
            </a:r>
            <a:r>
              <a:rPr lang="en-US" sz="2000" dirty="0" smtClean="0"/>
              <a:t> </a:t>
            </a:r>
            <a:r>
              <a:rPr lang="en-US" sz="2000" dirty="0" err="1" smtClean="0"/>
              <a:t>progettato</a:t>
            </a:r>
            <a:r>
              <a:rPr lang="en-US" sz="2000" dirty="0" smtClean="0"/>
              <a:t> la </a:t>
            </a:r>
            <a:r>
              <a:rPr lang="en-US" sz="2000" dirty="0" err="1" smtClean="0"/>
              <a:t>sequenza</a:t>
            </a:r>
            <a:r>
              <a:rPr lang="en-US" sz="2000" dirty="0" smtClean="0"/>
              <a:t> con </a:t>
            </a:r>
            <a:r>
              <a:rPr lang="en-US" sz="2000" dirty="0" err="1" smtClean="0"/>
              <a:t>l’obiettivo</a:t>
            </a:r>
            <a:r>
              <a:rPr lang="en-US" sz="2000" dirty="0" smtClean="0"/>
              <a:t> di </a:t>
            </a:r>
            <a:r>
              <a:rPr lang="en-US" sz="2000" dirty="0" err="1" smtClean="0"/>
              <a:t>prevenire</a:t>
            </a:r>
            <a:r>
              <a:rPr lang="en-US" sz="2000" dirty="0" smtClean="0"/>
              <a:t> </a:t>
            </a:r>
            <a:r>
              <a:rPr lang="en-US" sz="2000" dirty="0" err="1" smtClean="0"/>
              <a:t>sia</a:t>
            </a:r>
            <a:r>
              <a:rPr lang="en-US" sz="2000" dirty="0" smtClean="0"/>
              <a:t> la </a:t>
            </a:r>
            <a:r>
              <a:rPr lang="en-US" sz="2000" dirty="0" err="1" smtClean="0"/>
              <a:t>formazione</a:t>
            </a:r>
            <a:r>
              <a:rPr lang="en-US" sz="2000" dirty="0" smtClean="0"/>
              <a:t> di </a:t>
            </a:r>
            <a:r>
              <a:rPr lang="en-US" sz="2000" dirty="0" err="1" smtClean="0"/>
              <a:t>modelli</a:t>
            </a:r>
            <a:r>
              <a:rPr lang="en-US" sz="2000" dirty="0" smtClean="0"/>
              <a:t> </a:t>
            </a:r>
            <a:r>
              <a:rPr lang="en-US" sz="2000" dirty="0" err="1" smtClean="0"/>
              <a:t>ibridi</a:t>
            </a:r>
            <a:r>
              <a:rPr lang="en-US" sz="2000" dirty="0" smtClean="0"/>
              <a:t> </a:t>
            </a:r>
            <a:r>
              <a:rPr lang="en-US" sz="2000" dirty="0" err="1" smtClean="0"/>
              <a:t>noti</a:t>
            </a:r>
            <a:r>
              <a:rPr lang="en-US" sz="2000" dirty="0" smtClean="0"/>
              <a:t> </a:t>
            </a:r>
            <a:r>
              <a:rPr lang="en-US" sz="2000" dirty="0" err="1" smtClean="0"/>
              <a:t>nella</a:t>
            </a:r>
            <a:r>
              <a:rPr lang="en-US" sz="2000" dirty="0" smtClean="0"/>
              <a:t> </a:t>
            </a:r>
            <a:r>
              <a:rPr lang="en-US" sz="2000" dirty="0" err="1" smtClean="0"/>
              <a:t>letteratura</a:t>
            </a:r>
            <a:r>
              <a:rPr lang="en-US" sz="2000" dirty="0" smtClean="0"/>
              <a:t> </a:t>
            </a:r>
            <a:r>
              <a:rPr lang="en-US" sz="2000" dirty="0" err="1" smtClean="0"/>
              <a:t>sulle</a:t>
            </a:r>
            <a:r>
              <a:rPr lang="en-US" sz="2000" dirty="0" smtClean="0"/>
              <a:t> </a:t>
            </a:r>
            <a:r>
              <a:rPr lang="en-US" sz="2000" dirty="0" err="1" smtClean="0"/>
              <a:t>difficoltà</a:t>
            </a:r>
            <a:r>
              <a:rPr lang="en-US" sz="2000" dirty="0" smtClean="0"/>
              <a:t> </a:t>
            </a:r>
            <a:r>
              <a:rPr lang="en-US" sz="2000" dirty="0" err="1" smtClean="0"/>
              <a:t>degli</a:t>
            </a:r>
            <a:r>
              <a:rPr lang="en-US" sz="2000" dirty="0" smtClean="0"/>
              <a:t> </a:t>
            </a:r>
            <a:r>
              <a:rPr lang="en-US" sz="2000" dirty="0" err="1" smtClean="0"/>
              <a:t>studenti</a:t>
            </a:r>
            <a:r>
              <a:rPr lang="en-US" sz="2000" dirty="0" smtClean="0"/>
              <a:t> (</a:t>
            </a:r>
            <a:r>
              <a:rPr lang="en-US" sz="2000" dirty="0" err="1" smtClean="0"/>
              <a:t>es</a:t>
            </a:r>
            <a:r>
              <a:rPr lang="en-US" sz="2000" dirty="0"/>
              <a:t>. </a:t>
            </a:r>
            <a:r>
              <a:rPr lang="en-US" sz="2000" dirty="0" err="1" smtClean="0"/>
              <a:t>che</a:t>
            </a:r>
            <a:r>
              <a:rPr lang="en-US" sz="2000" dirty="0" smtClean="0"/>
              <a:t> I </a:t>
            </a:r>
            <a:r>
              <a:rPr lang="en-US" sz="2000" dirty="0" err="1" smtClean="0"/>
              <a:t>fotoni</a:t>
            </a:r>
            <a:r>
              <a:rPr lang="en-US" sz="2000" dirty="0" smtClean="0"/>
              <a:t> </a:t>
            </a:r>
            <a:r>
              <a:rPr lang="en-US" sz="2000" dirty="0"/>
              <a:t>/ </a:t>
            </a:r>
            <a:r>
              <a:rPr lang="en-US" sz="2000" dirty="0" err="1"/>
              <a:t>gli</a:t>
            </a:r>
            <a:r>
              <a:rPr lang="en-US" sz="2000" dirty="0"/>
              <a:t> </a:t>
            </a:r>
            <a:r>
              <a:rPr lang="en-US" sz="2000" dirty="0" err="1"/>
              <a:t>elettroni</a:t>
            </a:r>
            <a:r>
              <a:rPr lang="en-US" sz="2000" dirty="0"/>
              <a:t> </a:t>
            </a:r>
            <a:r>
              <a:rPr lang="en-US" sz="2000" dirty="0" err="1"/>
              <a:t>si</a:t>
            </a:r>
            <a:r>
              <a:rPr lang="en-US" sz="2000" dirty="0"/>
              <a:t> </a:t>
            </a:r>
            <a:r>
              <a:rPr lang="en-US" sz="2000" dirty="0" err="1" smtClean="0"/>
              <a:t>muovano</a:t>
            </a:r>
            <a:r>
              <a:rPr lang="en-US" sz="2000" dirty="0" smtClean="0"/>
              <a:t> </a:t>
            </a:r>
            <a:r>
              <a:rPr lang="en-US" sz="2000" dirty="0" err="1"/>
              <a:t>lungo</a:t>
            </a:r>
            <a:r>
              <a:rPr lang="en-US" sz="2000" dirty="0"/>
              <a:t> </a:t>
            </a:r>
            <a:r>
              <a:rPr lang="en-US" sz="2000" dirty="0" err="1"/>
              <a:t>traiettorie</a:t>
            </a:r>
            <a:r>
              <a:rPr lang="en-US" sz="2000" dirty="0"/>
              <a:t> </a:t>
            </a:r>
            <a:r>
              <a:rPr lang="en-US" sz="2000" dirty="0" err="1" smtClean="0"/>
              <a:t>ondulatorie</a:t>
            </a:r>
            <a:r>
              <a:rPr lang="en-US" sz="2000" dirty="0" smtClean="0"/>
              <a:t>) </a:t>
            </a:r>
            <a:r>
              <a:rPr lang="en-US" sz="2000" dirty="0" err="1" smtClean="0"/>
              <a:t>sia</a:t>
            </a:r>
            <a:r>
              <a:rPr lang="en-US" sz="2000" dirty="0" smtClean="0"/>
              <a:t> </a:t>
            </a:r>
            <a:r>
              <a:rPr lang="en-US" sz="2000" dirty="0" err="1" smtClean="0"/>
              <a:t>quelle</a:t>
            </a:r>
            <a:r>
              <a:rPr lang="en-US" sz="2000" dirty="0" smtClean="0"/>
              <a:t> associate </a:t>
            </a:r>
            <a:r>
              <a:rPr lang="en-US" sz="2000" dirty="0" err="1" smtClean="0"/>
              <a:t>specificamente</a:t>
            </a:r>
            <a:r>
              <a:rPr lang="en-US" sz="2000" dirty="0" smtClean="0"/>
              <a:t> </a:t>
            </a:r>
            <a:r>
              <a:rPr lang="en-US" sz="2000" dirty="0" err="1" smtClean="0"/>
              <a:t>all’approccio</a:t>
            </a:r>
            <a:r>
              <a:rPr lang="en-US" sz="2000" dirty="0" smtClean="0"/>
              <a:t> di Feynman (</a:t>
            </a:r>
            <a:r>
              <a:rPr lang="en-US" sz="2000" dirty="0" err="1" smtClean="0"/>
              <a:t>es</a:t>
            </a:r>
            <a:r>
              <a:rPr lang="en-US" sz="2000" dirty="0" smtClean="0"/>
              <a:t>. </a:t>
            </a:r>
            <a:r>
              <a:rPr lang="en-US" sz="2000" dirty="0" err="1" smtClean="0"/>
              <a:t>confusione</a:t>
            </a:r>
            <a:r>
              <a:rPr lang="en-US" sz="2000" dirty="0" smtClean="0"/>
              <a:t> </a:t>
            </a:r>
            <a:r>
              <a:rPr lang="en-US" sz="2000" dirty="0" err="1" smtClean="0"/>
              <a:t>tra</a:t>
            </a:r>
            <a:r>
              <a:rPr lang="en-US" sz="2000" dirty="0" smtClean="0"/>
              <a:t> </a:t>
            </a:r>
            <a:r>
              <a:rPr lang="en-US" sz="2000" dirty="0" err="1" smtClean="0"/>
              <a:t>cammini</a:t>
            </a:r>
            <a:r>
              <a:rPr lang="en-US" sz="2000" dirty="0" smtClean="0"/>
              <a:t> e </a:t>
            </a:r>
            <a:r>
              <a:rPr lang="en-US" sz="2000" dirty="0" err="1" smtClean="0"/>
              <a:t>traiettorie</a:t>
            </a:r>
            <a:r>
              <a:rPr lang="en-US" sz="2000" dirty="0" smtClean="0"/>
              <a:t> </a:t>
            </a:r>
            <a:r>
              <a:rPr lang="en-US" sz="2000" dirty="0" err="1" smtClean="0"/>
              <a:t>che</a:t>
            </a:r>
            <a:r>
              <a:rPr lang="en-US" sz="2000" dirty="0" smtClean="0"/>
              <a:t> </a:t>
            </a:r>
            <a:r>
              <a:rPr lang="en-US" sz="2000" dirty="0" err="1" smtClean="0"/>
              <a:t>vengono</a:t>
            </a:r>
            <a:r>
              <a:rPr lang="en-US" sz="2000" dirty="0" smtClean="0"/>
              <a:t> </a:t>
            </a:r>
            <a:r>
              <a:rPr lang="en-US" sz="2000" dirty="0" err="1" smtClean="0"/>
              <a:t>scelte</a:t>
            </a:r>
            <a:r>
              <a:rPr lang="en-US" sz="2000" dirty="0" smtClean="0"/>
              <a:t> con </a:t>
            </a:r>
            <a:r>
              <a:rPr lang="en-US" sz="2000" dirty="0" err="1" smtClean="0"/>
              <a:t>una</a:t>
            </a:r>
            <a:r>
              <a:rPr lang="en-US" sz="2000" dirty="0" smtClean="0"/>
              <a:t> </a:t>
            </a:r>
            <a:r>
              <a:rPr lang="en-US" sz="2000" dirty="0" err="1" smtClean="0"/>
              <a:t>certa</a:t>
            </a:r>
            <a:r>
              <a:rPr lang="en-US" sz="2000" dirty="0" smtClean="0"/>
              <a:t> </a:t>
            </a:r>
            <a:r>
              <a:rPr lang="en-US" sz="2000" dirty="0" err="1" smtClean="0"/>
              <a:t>probabilità</a:t>
            </a:r>
            <a:r>
              <a:rPr lang="en-US" sz="2000" dirty="0" smtClean="0"/>
              <a:t>, [</a:t>
            </a:r>
            <a:r>
              <a:rPr lang="en-US" sz="2000" dirty="0" err="1" smtClean="0"/>
              <a:t>Stefanel</a:t>
            </a:r>
            <a:r>
              <a:rPr lang="en-US" sz="2000" dirty="0" smtClean="0"/>
              <a:t>, 2008] </a:t>
            </a:r>
          </a:p>
          <a:p>
            <a:pPr marL="285750" indent="-285750" algn="just">
              <a:buClr>
                <a:srgbClr val="E5C6C3"/>
              </a:buClr>
              <a:buFont typeface="Arial" panose="020B0604020202020204" pitchFamily="34" charset="0"/>
              <a:buChar char="•"/>
            </a:pPr>
            <a:r>
              <a:rPr lang="en-US" sz="2000" dirty="0" err="1" smtClean="0"/>
              <a:t>Abbiamo</a:t>
            </a:r>
            <a:r>
              <a:rPr lang="en-US" sz="2000" dirty="0" smtClean="0"/>
              <a:t> </a:t>
            </a:r>
            <a:r>
              <a:rPr lang="en-US" sz="2000" dirty="0" err="1" smtClean="0"/>
              <a:t>cercato</a:t>
            </a:r>
            <a:r>
              <a:rPr lang="en-US" sz="2000" dirty="0" smtClean="0"/>
              <a:t> di </a:t>
            </a:r>
            <a:r>
              <a:rPr lang="en-US" sz="2000" dirty="0" err="1" smtClean="0"/>
              <a:t>esplicitare</a:t>
            </a:r>
            <a:r>
              <a:rPr lang="en-US" sz="2000" dirty="0" smtClean="0"/>
              <a:t> </a:t>
            </a:r>
            <a:r>
              <a:rPr lang="en-US" sz="2000" dirty="0" err="1" smtClean="0"/>
              <a:t>chiaramente</a:t>
            </a:r>
            <a:r>
              <a:rPr lang="en-US" sz="2000" dirty="0" smtClean="0"/>
              <a:t> </a:t>
            </a:r>
            <a:r>
              <a:rPr lang="en-US" sz="2000" dirty="0" err="1" smtClean="0"/>
              <a:t>agli</a:t>
            </a:r>
            <a:r>
              <a:rPr lang="en-US" sz="2000" dirty="0" smtClean="0"/>
              <a:t> </a:t>
            </a:r>
            <a:r>
              <a:rPr lang="en-US" sz="2000" dirty="0" err="1" smtClean="0"/>
              <a:t>studenti</a:t>
            </a:r>
            <a:r>
              <a:rPr lang="en-US" sz="2000" dirty="0" smtClean="0"/>
              <a:t> </a:t>
            </a:r>
            <a:r>
              <a:rPr lang="en-US" sz="2000" dirty="0" err="1" smtClean="0"/>
              <a:t>quali</a:t>
            </a:r>
            <a:r>
              <a:rPr lang="en-US" sz="2000" dirty="0" smtClean="0"/>
              <a:t> </a:t>
            </a:r>
            <a:r>
              <a:rPr lang="en-US" sz="2000" dirty="0" err="1" smtClean="0"/>
              <a:t>modifiche</a:t>
            </a:r>
            <a:r>
              <a:rPr lang="en-US" sz="2000" dirty="0" smtClean="0"/>
              <a:t> </a:t>
            </a:r>
            <a:r>
              <a:rPr lang="en-US" sz="2000" dirty="0" err="1" smtClean="0"/>
              <a:t>nell’utilizzo</a:t>
            </a:r>
            <a:r>
              <a:rPr lang="en-US" sz="2000" dirty="0" smtClean="0"/>
              <a:t> del </a:t>
            </a:r>
            <a:r>
              <a:rPr lang="en-US" sz="2000" dirty="0" err="1" smtClean="0"/>
              <a:t>linguaggio</a:t>
            </a:r>
            <a:r>
              <a:rPr lang="en-US" sz="2000" dirty="0" smtClean="0"/>
              <a:t> </a:t>
            </a:r>
            <a:r>
              <a:rPr lang="en-US" sz="2000" dirty="0" err="1" smtClean="0"/>
              <a:t>fisico</a:t>
            </a:r>
            <a:r>
              <a:rPr lang="en-US" sz="2000" dirty="0" smtClean="0"/>
              <a:t>, e </a:t>
            </a:r>
            <a:r>
              <a:rPr lang="en-US" sz="2000" dirty="0" err="1" smtClean="0"/>
              <a:t>nelle</a:t>
            </a:r>
            <a:r>
              <a:rPr lang="en-US" sz="2000" dirty="0" smtClean="0"/>
              <a:t> </a:t>
            </a:r>
            <a:r>
              <a:rPr lang="en-US" sz="2000" dirty="0" err="1" smtClean="0"/>
              <a:t>concezioni</a:t>
            </a:r>
            <a:r>
              <a:rPr lang="en-US" sz="2000" dirty="0" smtClean="0"/>
              <a:t> </a:t>
            </a:r>
            <a:r>
              <a:rPr lang="en-US" sz="2000" dirty="0" err="1" smtClean="0"/>
              <a:t>ontologiche</a:t>
            </a:r>
            <a:r>
              <a:rPr lang="en-US" sz="2000" dirty="0" smtClean="0"/>
              <a:t>, </a:t>
            </a:r>
            <a:r>
              <a:rPr lang="en-US" sz="2000" dirty="0" err="1" smtClean="0"/>
              <a:t>sono</a:t>
            </a:r>
            <a:r>
              <a:rPr lang="en-US" sz="2000" dirty="0" smtClean="0"/>
              <a:t> </a:t>
            </a:r>
            <a:r>
              <a:rPr lang="en-US" sz="2000" dirty="0" err="1" smtClean="0"/>
              <a:t>necessarie</a:t>
            </a:r>
            <a:r>
              <a:rPr lang="en-US" sz="2000" dirty="0" smtClean="0"/>
              <a:t> per </a:t>
            </a:r>
            <a:r>
              <a:rPr lang="en-US" sz="2000" dirty="0" err="1" smtClean="0"/>
              <a:t>comprendere</a:t>
            </a:r>
            <a:r>
              <a:rPr lang="en-US" sz="2000" dirty="0" smtClean="0"/>
              <a:t> </a:t>
            </a:r>
            <a:r>
              <a:rPr lang="en-US" sz="2000" dirty="0" err="1" smtClean="0"/>
              <a:t>il</a:t>
            </a:r>
            <a:r>
              <a:rPr lang="en-US" sz="2000" dirty="0" smtClean="0"/>
              <a:t> </a:t>
            </a:r>
            <a:r>
              <a:rPr lang="en-US" sz="2000" dirty="0" err="1" smtClean="0"/>
              <a:t>nuovo</a:t>
            </a:r>
            <a:r>
              <a:rPr lang="en-US" sz="2000" dirty="0" smtClean="0"/>
              <a:t> </a:t>
            </a:r>
            <a:r>
              <a:rPr lang="en-US" sz="2000" dirty="0" err="1" smtClean="0"/>
              <a:t>modello</a:t>
            </a:r>
            <a:r>
              <a:rPr lang="en-US" sz="2000" dirty="0" smtClean="0"/>
              <a:t> </a:t>
            </a:r>
            <a:r>
              <a:rPr lang="en-US" sz="2000" dirty="0" err="1" smtClean="0"/>
              <a:t>quantistico</a:t>
            </a:r>
            <a:r>
              <a:rPr lang="en-US" sz="2000" dirty="0" smtClean="0"/>
              <a:t>.</a:t>
            </a:r>
            <a:endParaRPr lang="en-US" dirty="0"/>
          </a:p>
        </p:txBody>
      </p:sp>
    </p:spTree>
  </p:cSld>
  <p:clrMapOvr>
    <a:masterClrMapping/>
  </p:clrMapOvr>
  <p:transition spd="med" advTm="601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93382" y="775812"/>
            <a:ext cx="8016453" cy="4613562"/>
            <a:chOff x="1166334" y="900545"/>
            <a:chExt cx="8016453" cy="4613562"/>
          </a:xfrm>
        </p:grpSpPr>
        <p:grpSp>
          <p:nvGrpSpPr>
            <p:cNvPr id="48" name="Group 47"/>
            <p:cNvGrpSpPr/>
            <p:nvPr/>
          </p:nvGrpSpPr>
          <p:grpSpPr>
            <a:xfrm>
              <a:off x="1166334" y="900545"/>
              <a:ext cx="8016453" cy="4613562"/>
              <a:chOff x="1263317" y="423771"/>
              <a:chExt cx="7687280" cy="4991289"/>
            </a:xfrm>
          </p:grpSpPr>
          <p:grpSp>
            <p:nvGrpSpPr>
              <p:cNvPr id="45" name="Group 44"/>
              <p:cNvGrpSpPr/>
              <p:nvPr/>
            </p:nvGrpSpPr>
            <p:grpSpPr>
              <a:xfrm>
                <a:off x="1263317" y="423771"/>
                <a:ext cx="7687280" cy="4991289"/>
                <a:chOff x="1167063" y="74687"/>
                <a:chExt cx="7687280" cy="4991289"/>
              </a:xfrm>
            </p:grpSpPr>
            <p:sp>
              <p:nvSpPr>
                <p:cNvPr id="10" name="Right Arrow 9"/>
                <p:cNvSpPr/>
                <p:nvPr/>
              </p:nvSpPr>
              <p:spPr>
                <a:xfrm>
                  <a:off x="5903112" y="273234"/>
                  <a:ext cx="542350" cy="354165"/>
                </a:xfrm>
                <a:prstGeom prst="rightArrow">
                  <a:avLst/>
                </a:prstGeom>
                <a:gradFill>
                  <a:gsLst>
                    <a:gs pos="0">
                      <a:srgbClr val="E0C2B6"/>
                    </a:gs>
                    <a:gs pos="34000">
                      <a:srgbClr val="E0C2B6"/>
                    </a:gs>
                    <a:gs pos="70000">
                      <a:schemeClr val="tx2"/>
                    </a:gs>
                    <a:gs pos="100000">
                      <a:schemeClr val="bg1"/>
                    </a:gs>
                  </a:gsLst>
                  <a:path path="circle">
                    <a:fillToRect l="100000" t="100000" r="100000" b="100000"/>
                  </a:path>
                </a:gradFill>
                <a:ln>
                  <a:noFill/>
                </a:ln>
                <a:effectLst>
                  <a:outerShdw blurRad="38100" dist="25400" dir="2700000" algn="ctr" rotWithShape="0">
                    <a:srgbClr val="000000">
                      <a:alpha val="60000"/>
                    </a:srgbClr>
                  </a:outerShdw>
                </a:effectLst>
                <a:scene3d>
                  <a:camera prst="orthographicFront"/>
                  <a:lightRig rig="threePt" dir="t"/>
                </a:scene3d>
                <a:sp3d>
                  <a:bevelT w="50800" h="50800"/>
                  <a:bevelB w="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ounded Rectangle 11"/>
                <p:cNvSpPr/>
                <p:nvPr/>
              </p:nvSpPr>
              <p:spPr>
                <a:xfrm>
                  <a:off x="6489675" y="74687"/>
                  <a:ext cx="2364668" cy="820659"/>
                </a:xfrm>
                <a:prstGeom prst="roundRect">
                  <a:avLst/>
                </a:prstGeom>
                <a:gradFill>
                  <a:gsLst>
                    <a:gs pos="50000">
                      <a:srgbClr val="E5C6C3"/>
                    </a:gs>
                    <a:gs pos="100000">
                      <a:schemeClr val="bg1"/>
                    </a:gs>
                    <a:gs pos="0">
                      <a:srgbClr val="E0C2B6"/>
                    </a:gs>
                  </a:gsLst>
                  <a:path path="circle">
                    <a:fillToRect l="100000" t="100000" r="100000" b="100000"/>
                  </a:path>
                </a:gradFill>
                <a:ln>
                  <a:solidFill>
                    <a:schemeClr val="tx2">
                      <a:lumMod val="50000"/>
                    </a:schemeClr>
                  </a:solidFill>
                </a:ln>
                <a:effectLst>
                  <a:outerShdw blurRad="38100" dist="25400" dir="27000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err="1" smtClean="0">
                      <a:solidFill>
                        <a:schemeClr val="tx1"/>
                      </a:solidFill>
                    </a:rPr>
                    <a:t>L’interferenza</a:t>
                  </a:r>
                  <a:r>
                    <a:rPr lang="en-US" sz="1600" dirty="0" smtClean="0">
                      <a:solidFill>
                        <a:schemeClr val="tx1"/>
                      </a:solidFill>
                    </a:rPr>
                    <a:t> </a:t>
                  </a:r>
                  <a:r>
                    <a:rPr lang="en-US" sz="1600" dirty="0" err="1" smtClean="0">
                      <a:solidFill>
                        <a:schemeClr val="tx1"/>
                      </a:solidFill>
                    </a:rPr>
                    <a:t>può</a:t>
                  </a:r>
                  <a:r>
                    <a:rPr lang="en-US" sz="1600" dirty="0" smtClean="0">
                      <a:solidFill>
                        <a:schemeClr val="tx1"/>
                      </a:solidFill>
                    </a:rPr>
                    <a:t> </a:t>
                  </a:r>
                  <a:r>
                    <a:rPr lang="en-US" sz="1600" dirty="0" err="1" smtClean="0">
                      <a:solidFill>
                        <a:schemeClr val="tx1"/>
                      </a:solidFill>
                    </a:rPr>
                    <a:t>essere</a:t>
                  </a:r>
                  <a:r>
                    <a:rPr lang="en-US" sz="1600" dirty="0" smtClean="0">
                      <a:solidFill>
                        <a:schemeClr val="tx1"/>
                      </a:solidFill>
                    </a:rPr>
                    <a:t> </a:t>
                  </a:r>
                  <a:r>
                    <a:rPr lang="en-US" sz="1600" dirty="0" err="1" smtClean="0">
                      <a:solidFill>
                        <a:schemeClr val="tx1"/>
                      </a:solidFill>
                    </a:rPr>
                    <a:t>dovuta</a:t>
                  </a:r>
                  <a:r>
                    <a:rPr lang="en-US" sz="1600" dirty="0" smtClean="0">
                      <a:solidFill>
                        <a:schemeClr val="tx1"/>
                      </a:solidFill>
                    </a:rPr>
                    <a:t> a </a:t>
                  </a:r>
                  <a:r>
                    <a:rPr lang="en-US" sz="1600" dirty="0" err="1" smtClean="0">
                      <a:solidFill>
                        <a:schemeClr val="tx1"/>
                      </a:solidFill>
                    </a:rPr>
                    <a:t>interazioni</a:t>
                  </a:r>
                  <a:r>
                    <a:rPr lang="en-US" sz="1600" dirty="0" smtClean="0">
                      <a:solidFill>
                        <a:schemeClr val="tx1"/>
                      </a:solidFill>
                    </a:rPr>
                    <a:t> </a:t>
                  </a:r>
                  <a:r>
                    <a:rPr lang="en-US" sz="1600" dirty="0" err="1" smtClean="0">
                      <a:solidFill>
                        <a:schemeClr val="tx1"/>
                      </a:solidFill>
                    </a:rPr>
                    <a:t>fotone-fotone</a:t>
                  </a:r>
                  <a:r>
                    <a:rPr lang="en-US" sz="1600" dirty="0" smtClean="0">
                      <a:solidFill>
                        <a:schemeClr val="tx1"/>
                      </a:solidFill>
                    </a:rPr>
                    <a:t>?</a:t>
                  </a:r>
                  <a:endParaRPr lang="en-US" sz="1600" dirty="0">
                    <a:solidFill>
                      <a:schemeClr val="tx1"/>
                    </a:solidFill>
                  </a:endParaRPr>
                </a:p>
              </p:txBody>
            </p:sp>
            <p:sp>
              <p:nvSpPr>
                <p:cNvPr id="7" name="Rounded Rectangle 6"/>
                <p:cNvSpPr/>
                <p:nvPr/>
              </p:nvSpPr>
              <p:spPr>
                <a:xfrm>
                  <a:off x="1167063" y="75711"/>
                  <a:ext cx="4681511" cy="706574"/>
                </a:xfrm>
                <a:prstGeom prst="roundRect">
                  <a:avLst/>
                </a:prstGeom>
                <a:gradFill flip="none" rotWithShape="1">
                  <a:gsLst>
                    <a:gs pos="0">
                      <a:schemeClr val="bg1"/>
                    </a:gs>
                    <a:gs pos="34000">
                      <a:schemeClr val="accent1">
                        <a:lumMod val="20000"/>
                        <a:lumOff val="80000"/>
                      </a:schemeClr>
                    </a:gs>
                    <a:gs pos="70000">
                      <a:schemeClr val="accent1">
                        <a:lumMod val="60000"/>
                        <a:lumOff val="40000"/>
                      </a:schemeClr>
                    </a:gs>
                    <a:gs pos="100000">
                      <a:schemeClr val="accent1">
                        <a:hueOff val="0"/>
                        <a:satOff val="0"/>
                        <a:lumOff val="0"/>
                        <a:alphaOff val="0"/>
                        <a:tint val="100000"/>
                        <a:shade val="100000"/>
                        <a:satMod val="11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1180911" y="1097675"/>
                  <a:ext cx="4681511" cy="706574"/>
                </a:xfrm>
                <a:prstGeom prst="roundRect">
                  <a:avLst/>
                </a:prstGeom>
                <a:gradFill flip="none" rotWithShape="1">
                  <a:gsLst>
                    <a:gs pos="0">
                      <a:schemeClr val="bg1"/>
                    </a:gs>
                    <a:gs pos="34000">
                      <a:schemeClr val="accent1">
                        <a:lumMod val="20000"/>
                        <a:lumOff val="80000"/>
                      </a:schemeClr>
                    </a:gs>
                    <a:gs pos="70000">
                      <a:schemeClr val="accent1">
                        <a:lumMod val="60000"/>
                        <a:lumOff val="40000"/>
                      </a:schemeClr>
                    </a:gs>
                    <a:gs pos="100000">
                      <a:schemeClr val="accent1">
                        <a:hueOff val="0"/>
                        <a:satOff val="0"/>
                        <a:lumOff val="0"/>
                        <a:alphaOff val="0"/>
                        <a:tint val="100000"/>
                        <a:shade val="100000"/>
                        <a:satMod val="11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469693" y="1113831"/>
                  <a:ext cx="2057400" cy="699248"/>
                </a:xfrm>
                <a:prstGeom prst="rect">
                  <a:avLst/>
                </a:prstGeom>
                <a:noFill/>
              </p:spPr>
              <p:txBody>
                <a:bodyPr wrap="square" rtlCol="0">
                  <a:spAutoFit/>
                </a:bodyPr>
                <a:lstStyle/>
                <a:p>
                  <a:r>
                    <a:rPr lang="en-US" dirty="0" smtClean="0"/>
                    <a:t>Il </a:t>
                  </a:r>
                  <a:r>
                    <a:rPr lang="en-US" dirty="0" err="1" smtClean="0"/>
                    <a:t>fotone</a:t>
                  </a:r>
                  <a:r>
                    <a:rPr lang="en-US" dirty="0" smtClean="0"/>
                    <a:t> </a:t>
                  </a:r>
                  <a:r>
                    <a:rPr lang="en-US" i="1" dirty="0" err="1" smtClean="0"/>
                    <a:t>interferisce</a:t>
                  </a:r>
                  <a:r>
                    <a:rPr lang="en-US" i="1" dirty="0" smtClean="0"/>
                    <a:t> con se </a:t>
                  </a:r>
                  <a:r>
                    <a:rPr lang="en-US" i="1" dirty="0" err="1" smtClean="0"/>
                    <a:t>stesso</a:t>
                  </a:r>
                  <a:endParaRPr lang="en-US" i="1" dirty="0" smtClean="0"/>
                </a:p>
              </p:txBody>
            </p:sp>
            <p:sp>
              <p:nvSpPr>
                <p:cNvPr id="30" name="Rectangle 29"/>
                <p:cNvSpPr/>
                <p:nvPr/>
              </p:nvSpPr>
              <p:spPr>
                <a:xfrm>
                  <a:off x="3448731" y="1206939"/>
                  <a:ext cx="2394284" cy="566058"/>
                </a:xfrm>
                <a:prstGeom prst="rect">
                  <a:avLst/>
                </a:prstGeom>
              </p:spPr>
              <p:txBody>
                <a:bodyPr wrap="square">
                  <a:spAutoFit/>
                </a:bodyPr>
                <a:lstStyle/>
                <a:p>
                  <a:pPr marL="285750" indent="-285750">
                    <a:buFont typeface="Arial" panose="020B0604020202020204" pitchFamily="34" charset="0"/>
                    <a:buChar char="•"/>
                  </a:pPr>
                  <a:r>
                    <a:rPr lang="en-US" sz="1400" dirty="0" err="1" smtClean="0"/>
                    <a:t>Esperimento</a:t>
                  </a:r>
                  <a:r>
                    <a:rPr lang="en-US" sz="1400" dirty="0" smtClean="0"/>
                    <a:t> di Young con un </a:t>
                  </a:r>
                  <a:r>
                    <a:rPr lang="en-US" sz="1400" dirty="0" err="1" smtClean="0"/>
                    <a:t>fotone</a:t>
                  </a:r>
                  <a:r>
                    <a:rPr lang="en-US" sz="1400" dirty="0" smtClean="0"/>
                    <a:t> </a:t>
                  </a:r>
                  <a:r>
                    <a:rPr lang="en-US" sz="1400" dirty="0" err="1" smtClean="0"/>
                    <a:t>alla</a:t>
                  </a:r>
                  <a:r>
                    <a:rPr lang="en-US" sz="1400" dirty="0" smtClean="0"/>
                    <a:t> </a:t>
                  </a:r>
                  <a:r>
                    <a:rPr lang="en-US" sz="1400" dirty="0" err="1" smtClean="0"/>
                    <a:t>volta</a:t>
                  </a:r>
                  <a:endParaRPr lang="en-US" sz="1400" dirty="0"/>
                </a:p>
              </p:txBody>
            </p:sp>
            <p:grpSp>
              <p:nvGrpSpPr>
                <p:cNvPr id="42" name="Group 41"/>
                <p:cNvGrpSpPr/>
                <p:nvPr/>
              </p:nvGrpSpPr>
              <p:grpSpPr>
                <a:xfrm>
                  <a:off x="1167063" y="3185763"/>
                  <a:ext cx="4675952" cy="755672"/>
                  <a:chOff x="1167063" y="3007415"/>
                  <a:chExt cx="4632646" cy="755672"/>
                </a:xfrm>
              </p:grpSpPr>
              <p:sp>
                <p:nvSpPr>
                  <p:cNvPr id="22" name="Rounded Rectangle 21"/>
                  <p:cNvSpPr/>
                  <p:nvPr/>
                </p:nvSpPr>
                <p:spPr>
                  <a:xfrm>
                    <a:off x="1167063" y="3007415"/>
                    <a:ext cx="4632646" cy="706574"/>
                  </a:xfrm>
                  <a:prstGeom prst="roundRect">
                    <a:avLst/>
                  </a:prstGeom>
                  <a:gradFill flip="none" rotWithShape="1">
                    <a:gsLst>
                      <a:gs pos="0">
                        <a:schemeClr val="bg1"/>
                      </a:gs>
                      <a:gs pos="34000">
                        <a:schemeClr val="accent1">
                          <a:lumMod val="20000"/>
                          <a:lumOff val="80000"/>
                        </a:schemeClr>
                      </a:gs>
                      <a:gs pos="70000">
                        <a:schemeClr val="accent1">
                          <a:lumMod val="60000"/>
                          <a:lumOff val="40000"/>
                        </a:schemeClr>
                      </a:gs>
                      <a:gs pos="100000">
                        <a:schemeClr val="accent1">
                          <a:hueOff val="0"/>
                          <a:satOff val="0"/>
                          <a:lumOff val="0"/>
                          <a:alphaOff val="0"/>
                          <a:tint val="100000"/>
                          <a:shade val="100000"/>
                          <a:satMod val="11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360033" y="3063839"/>
                    <a:ext cx="4066674" cy="699248"/>
                  </a:xfrm>
                  <a:prstGeom prst="rect">
                    <a:avLst/>
                  </a:prstGeom>
                  <a:noFill/>
                </p:spPr>
                <p:txBody>
                  <a:bodyPr wrap="square" rtlCol="0">
                    <a:spAutoFit/>
                  </a:bodyPr>
                  <a:lstStyle/>
                  <a:p>
                    <a:r>
                      <a:rPr lang="en-US" dirty="0" smtClean="0"/>
                      <a:t>Si </a:t>
                    </a:r>
                    <a:r>
                      <a:rPr lang="en-US" dirty="0" err="1" smtClean="0"/>
                      <a:t>può</a:t>
                    </a:r>
                    <a:r>
                      <a:rPr lang="en-US" dirty="0" smtClean="0"/>
                      <a:t> </a:t>
                    </a:r>
                    <a:r>
                      <a:rPr lang="en-US" dirty="0" err="1" smtClean="0"/>
                      <a:t>pensare</a:t>
                    </a:r>
                    <a:r>
                      <a:rPr lang="en-US" dirty="0" smtClean="0"/>
                      <a:t> </a:t>
                    </a:r>
                    <a:r>
                      <a:rPr lang="en-US" dirty="0" err="1" smtClean="0"/>
                      <a:t>che</a:t>
                    </a:r>
                    <a:r>
                      <a:rPr lang="en-US" dirty="0" smtClean="0"/>
                      <a:t> </a:t>
                    </a:r>
                    <a:r>
                      <a:rPr lang="en-US" dirty="0" err="1" smtClean="0"/>
                      <a:t>il</a:t>
                    </a:r>
                    <a:r>
                      <a:rPr lang="en-US" dirty="0" smtClean="0"/>
                      <a:t> </a:t>
                    </a:r>
                    <a:r>
                      <a:rPr lang="en-US" dirty="0" err="1" smtClean="0"/>
                      <a:t>fotone</a:t>
                    </a:r>
                    <a:r>
                      <a:rPr lang="en-US" dirty="0" smtClean="0"/>
                      <a:t> </a:t>
                    </a:r>
                    <a:r>
                      <a:rPr lang="en-US" i="1" dirty="0" err="1" smtClean="0"/>
                      <a:t>segua</a:t>
                    </a:r>
                    <a:r>
                      <a:rPr lang="en-US" i="1" dirty="0" smtClean="0"/>
                      <a:t> </a:t>
                    </a:r>
                    <a:r>
                      <a:rPr lang="en-US" i="1" dirty="0" err="1" smtClean="0"/>
                      <a:t>tutti</a:t>
                    </a:r>
                    <a:r>
                      <a:rPr lang="en-US" i="1" dirty="0" smtClean="0"/>
                      <a:t> I </a:t>
                    </a:r>
                    <a:r>
                      <a:rPr lang="en-US" i="1" dirty="0" err="1" smtClean="0"/>
                      <a:t>cammini</a:t>
                    </a:r>
                    <a:r>
                      <a:rPr lang="en-US" i="1" dirty="0" smtClean="0"/>
                      <a:t> </a:t>
                    </a:r>
                    <a:r>
                      <a:rPr lang="en-US" i="1" dirty="0" err="1" smtClean="0"/>
                      <a:t>possibili</a:t>
                    </a:r>
                    <a:r>
                      <a:rPr lang="en-US" dirty="0" smtClean="0"/>
                      <a:t> (</a:t>
                    </a:r>
                    <a:r>
                      <a:rPr lang="en-US" dirty="0" err="1" smtClean="0"/>
                      <a:t>modello</a:t>
                    </a:r>
                    <a:r>
                      <a:rPr lang="en-US" dirty="0" smtClean="0"/>
                      <a:t> di Feynman)</a:t>
                    </a:r>
                  </a:p>
                </p:txBody>
              </p:sp>
            </p:grpSp>
            <p:sp>
              <p:nvSpPr>
                <p:cNvPr id="33" name="Rounded Rectangle 32"/>
                <p:cNvSpPr/>
                <p:nvPr/>
              </p:nvSpPr>
              <p:spPr>
                <a:xfrm>
                  <a:off x="6501707" y="1059663"/>
                  <a:ext cx="2352636" cy="969068"/>
                </a:xfrm>
                <a:prstGeom prst="roundRect">
                  <a:avLst/>
                </a:prstGeom>
                <a:gradFill>
                  <a:gsLst>
                    <a:gs pos="50000">
                      <a:srgbClr val="E5C6C3"/>
                    </a:gs>
                    <a:gs pos="100000">
                      <a:schemeClr val="bg1"/>
                    </a:gs>
                    <a:gs pos="0">
                      <a:srgbClr val="E0C2B6"/>
                    </a:gs>
                  </a:gsLst>
                  <a:path path="circle">
                    <a:fillToRect l="100000" t="100000" r="100000" b="100000"/>
                  </a:path>
                </a:gradFill>
                <a:ln>
                  <a:solidFill>
                    <a:schemeClr val="tx2">
                      <a:lumMod val="50000"/>
                    </a:schemeClr>
                  </a:solidFill>
                </a:ln>
                <a:effectLst>
                  <a:outerShdw blurRad="38100" dist="25400" dir="27000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smtClean="0">
                      <a:solidFill>
                        <a:schemeClr val="tx1"/>
                      </a:solidFill>
                    </a:rPr>
                    <a:t>Il </a:t>
                  </a:r>
                  <a:r>
                    <a:rPr lang="en-US" sz="1600" dirty="0" err="1" smtClean="0">
                      <a:solidFill>
                        <a:schemeClr val="tx1"/>
                      </a:solidFill>
                    </a:rPr>
                    <a:t>fotone</a:t>
                  </a:r>
                  <a:r>
                    <a:rPr lang="en-US" sz="1600" dirty="0" smtClean="0">
                      <a:solidFill>
                        <a:schemeClr val="tx1"/>
                      </a:solidFill>
                    </a:rPr>
                    <a:t> </a:t>
                  </a:r>
                  <a:r>
                    <a:rPr lang="en-US" sz="1600" dirty="0" err="1" smtClean="0">
                      <a:solidFill>
                        <a:schemeClr val="tx1"/>
                      </a:solidFill>
                    </a:rPr>
                    <a:t>ptrebbe</a:t>
                  </a:r>
                  <a:r>
                    <a:rPr lang="en-US" sz="1600" dirty="0" smtClean="0">
                      <a:solidFill>
                        <a:schemeClr val="tx1"/>
                      </a:solidFill>
                    </a:rPr>
                    <a:t> </a:t>
                  </a:r>
                  <a:r>
                    <a:rPr lang="en-US" sz="1600" dirty="0" err="1" smtClean="0">
                      <a:solidFill>
                        <a:schemeClr val="tx1"/>
                      </a:solidFill>
                    </a:rPr>
                    <a:t>dividersi</a:t>
                  </a:r>
                  <a:r>
                    <a:rPr lang="en-US" sz="1600" dirty="0" smtClean="0">
                      <a:solidFill>
                        <a:schemeClr val="tx1"/>
                      </a:solidFill>
                    </a:rPr>
                    <a:t> in due </a:t>
                  </a:r>
                  <a:r>
                    <a:rPr lang="en-US" sz="1600" dirty="0" err="1" smtClean="0">
                      <a:solidFill>
                        <a:schemeClr val="tx1"/>
                      </a:solidFill>
                    </a:rPr>
                    <a:t>alle</a:t>
                  </a:r>
                  <a:r>
                    <a:rPr lang="en-US" sz="1600" dirty="0" smtClean="0">
                      <a:solidFill>
                        <a:schemeClr val="tx1"/>
                      </a:solidFill>
                    </a:rPr>
                    <a:t> </a:t>
                  </a:r>
                  <a:r>
                    <a:rPr lang="en-US" sz="1600" dirty="0" err="1" smtClean="0">
                      <a:solidFill>
                        <a:schemeClr val="tx1"/>
                      </a:solidFill>
                    </a:rPr>
                    <a:t>fenditure</a:t>
                  </a:r>
                  <a:r>
                    <a:rPr lang="en-US" sz="1600" dirty="0" smtClean="0">
                      <a:solidFill>
                        <a:schemeClr val="tx1"/>
                      </a:solidFill>
                    </a:rPr>
                    <a:t> e poi </a:t>
                  </a:r>
                  <a:r>
                    <a:rPr lang="en-US" sz="1600" dirty="0" err="1" smtClean="0">
                      <a:solidFill>
                        <a:schemeClr val="tx1"/>
                      </a:solidFill>
                    </a:rPr>
                    <a:t>ricombinarsi</a:t>
                  </a:r>
                  <a:r>
                    <a:rPr lang="en-US" sz="1600" dirty="0" smtClean="0">
                      <a:solidFill>
                        <a:schemeClr val="tx1"/>
                      </a:solidFill>
                    </a:rPr>
                    <a:t>?</a:t>
                  </a:r>
                  <a:endParaRPr lang="en-US" sz="1600" dirty="0">
                    <a:solidFill>
                      <a:schemeClr val="tx1"/>
                    </a:solidFill>
                  </a:endParaRPr>
                </a:p>
              </p:txBody>
            </p:sp>
            <p:sp>
              <p:nvSpPr>
                <p:cNvPr id="34" name="Rounded Rectangle 33"/>
                <p:cNvSpPr/>
                <p:nvPr/>
              </p:nvSpPr>
              <p:spPr>
                <a:xfrm>
                  <a:off x="6489675" y="3001210"/>
                  <a:ext cx="2364668" cy="1058979"/>
                </a:xfrm>
                <a:prstGeom prst="roundRect">
                  <a:avLst/>
                </a:prstGeom>
                <a:gradFill>
                  <a:gsLst>
                    <a:gs pos="50000">
                      <a:srgbClr val="E5C6C3"/>
                    </a:gs>
                    <a:gs pos="100000">
                      <a:schemeClr val="bg1"/>
                    </a:gs>
                    <a:gs pos="0">
                      <a:srgbClr val="E0C2B6"/>
                    </a:gs>
                  </a:gsLst>
                  <a:path path="circle">
                    <a:fillToRect l="100000" t="100000" r="100000" b="100000"/>
                  </a:path>
                </a:gradFill>
                <a:ln>
                  <a:solidFill>
                    <a:schemeClr val="tx2">
                      <a:lumMod val="50000"/>
                    </a:schemeClr>
                  </a:solidFill>
                </a:ln>
                <a:effectLst>
                  <a:outerShdw blurRad="38100" dist="25400" dir="27000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smtClean="0">
                      <a:solidFill>
                        <a:schemeClr val="tx1"/>
                      </a:solidFill>
                    </a:rPr>
                    <a:t>Il </a:t>
                  </a:r>
                  <a:r>
                    <a:rPr lang="en-US" sz="1600" dirty="0" err="1" smtClean="0">
                      <a:solidFill>
                        <a:schemeClr val="tx1"/>
                      </a:solidFill>
                    </a:rPr>
                    <a:t>fotone</a:t>
                  </a:r>
                  <a:r>
                    <a:rPr lang="en-US" sz="1600" dirty="0" smtClean="0">
                      <a:solidFill>
                        <a:schemeClr val="tx1"/>
                      </a:solidFill>
                    </a:rPr>
                    <a:t> in </a:t>
                  </a:r>
                  <a:r>
                    <a:rPr lang="en-US" sz="1600" dirty="0" err="1" smtClean="0">
                      <a:solidFill>
                        <a:schemeClr val="tx1"/>
                      </a:solidFill>
                    </a:rPr>
                    <a:t>realtà</a:t>
                  </a:r>
                  <a:r>
                    <a:rPr lang="en-US" sz="1600" dirty="0" smtClean="0">
                      <a:solidFill>
                        <a:schemeClr val="tx1"/>
                      </a:solidFill>
                    </a:rPr>
                    <a:t> </a:t>
                  </a:r>
                  <a:r>
                    <a:rPr lang="en-US" sz="1600" dirty="0" err="1" smtClean="0">
                      <a:solidFill>
                        <a:schemeClr val="tx1"/>
                      </a:solidFill>
                    </a:rPr>
                    <a:t>potrebbe</a:t>
                  </a:r>
                  <a:r>
                    <a:rPr lang="en-US" sz="1600" dirty="0" smtClean="0">
                      <a:solidFill>
                        <a:schemeClr val="tx1"/>
                      </a:solidFill>
                    </a:rPr>
                    <a:t> </a:t>
                  </a:r>
                  <a:r>
                    <a:rPr lang="en-US" sz="1600" dirty="0" err="1" smtClean="0">
                      <a:solidFill>
                        <a:schemeClr val="tx1"/>
                      </a:solidFill>
                    </a:rPr>
                    <a:t>seguire</a:t>
                  </a:r>
                  <a:r>
                    <a:rPr lang="en-US" sz="1600" dirty="0" smtClean="0">
                      <a:solidFill>
                        <a:schemeClr val="tx1"/>
                      </a:solidFill>
                    </a:rPr>
                    <a:t> </a:t>
                  </a:r>
                  <a:r>
                    <a:rPr lang="en-US" sz="1600" dirty="0" err="1" smtClean="0">
                      <a:solidFill>
                        <a:schemeClr val="tx1"/>
                      </a:solidFill>
                    </a:rPr>
                    <a:t>uno</a:t>
                  </a:r>
                  <a:r>
                    <a:rPr lang="en-US" sz="1600" dirty="0" smtClean="0">
                      <a:solidFill>
                        <a:schemeClr val="tx1"/>
                      </a:solidFill>
                    </a:rPr>
                    <a:t> solo </a:t>
                  </a:r>
                  <a:r>
                    <a:rPr lang="en-US" sz="1600" dirty="0" err="1" smtClean="0">
                      <a:solidFill>
                        <a:schemeClr val="tx1"/>
                      </a:solidFill>
                    </a:rPr>
                    <a:t>dei</a:t>
                  </a:r>
                  <a:r>
                    <a:rPr lang="en-US" sz="1600" dirty="0" smtClean="0">
                      <a:solidFill>
                        <a:schemeClr val="tx1"/>
                      </a:solidFill>
                    </a:rPr>
                    <a:t> </a:t>
                  </a:r>
                  <a:r>
                    <a:rPr lang="en-US" sz="1600" dirty="0" err="1" smtClean="0">
                      <a:solidFill>
                        <a:schemeClr val="tx1"/>
                      </a:solidFill>
                    </a:rPr>
                    <a:t>possibili</a:t>
                  </a:r>
                  <a:r>
                    <a:rPr lang="en-US" sz="1600" dirty="0" smtClean="0">
                      <a:solidFill>
                        <a:schemeClr val="tx1"/>
                      </a:solidFill>
                    </a:rPr>
                    <a:t> </a:t>
                  </a:r>
                  <a:r>
                    <a:rPr lang="en-US" sz="1600" dirty="0" err="1" smtClean="0">
                      <a:solidFill>
                        <a:schemeClr val="tx1"/>
                      </a:solidFill>
                    </a:rPr>
                    <a:t>cammini</a:t>
                  </a:r>
                  <a:r>
                    <a:rPr lang="en-US" sz="1600" dirty="0" smtClean="0">
                      <a:solidFill>
                        <a:schemeClr val="tx1"/>
                      </a:solidFill>
                    </a:rPr>
                    <a:t>?</a:t>
                  </a:r>
                  <a:endParaRPr lang="en-US" sz="1600" dirty="0">
                    <a:solidFill>
                      <a:schemeClr val="tx1"/>
                    </a:solidFill>
                  </a:endParaRPr>
                </a:p>
              </p:txBody>
            </p:sp>
            <p:grpSp>
              <p:nvGrpSpPr>
                <p:cNvPr id="43" name="Group 42"/>
                <p:cNvGrpSpPr/>
                <p:nvPr/>
              </p:nvGrpSpPr>
              <p:grpSpPr>
                <a:xfrm>
                  <a:off x="1167063" y="2145696"/>
                  <a:ext cx="4675952" cy="738625"/>
                  <a:chOff x="1167063" y="2038320"/>
                  <a:chExt cx="4675952" cy="738625"/>
                </a:xfrm>
              </p:grpSpPr>
              <p:sp>
                <p:nvSpPr>
                  <p:cNvPr id="21" name="Rounded Rectangle 20"/>
                  <p:cNvSpPr/>
                  <p:nvPr/>
                </p:nvSpPr>
                <p:spPr>
                  <a:xfrm>
                    <a:off x="1167063" y="2038320"/>
                    <a:ext cx="4675952" cy="706574"/>
                  </a:xfrm>
                  <a:prstGeom prst="roundRect">
                    <a:avLst/>
                  </a:prstGeom>
                  <a:gradFill flip="none" rotWithShape="1">
                    <a:gsLst>
                      <a:gs pos="0">
                        <a:schemeClr val="bg1"/>
                      </a:gs>
                      <a:gs pos="34000">
                        <a:schemeClr val="accent1">
                          <a:lumMod val="20000"/>
                          <a:lumOff val="80000"/>
                        </a:schemeClr>
                      </a:gs>
                      <a:gs pos="70000">
                        <a:schemeClr val="accent1">
                          <a:lumMod val="60000"/>
                          <a:lumOff val="40000"/>
                        </a:schemeClr>
                      </a:gs>
                      <a:gs pos="100000">
                        <a:schemeClr val="accent1">
                          <a:hueOff val="0"/>
                          <a:satOff val="0"/>
                          <a:lumOff val="0"/>
                          <a:alphaOff val="0"/>
                          <a:tint val="100000"/>
                          <a:shade val="100000"/>
                          <a:satMod val="11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425986" y="2077696"/>
                    <a:ext cx="2057400" cy="699249"/>
                  </a:xfrm>
                  <a:prstGeom prst="rect">
                    <a:avLst/>
                  </a:prstGeom>
                  <a:noFill/>
                </p:spPr>
                <p:txBody>
                  <a:bodyPr wrap="square" rtlCol="0">
                    <a:spAutoFit/>
                  </a:bodyPr>
                  <a:lstStyle/>
                  <a:p>
                    <a:r>
                      <a:rPr lang="en-US" dirty="0" smtClean="0"/>
                      <a:t>Il </a:t>
                    </a:r>
                    <a:r>
                      <a:rPr lang="en-US" dirty="0" err="1" smtClean="0"/>
                      <a:t>fotone</a:t>
                    </a:r>
                    <a:r>
                      <a:rPr lang="en-US" dirty="0" smtClean="0"/>
                      <a:t> è </a:t>
                    </a:r>
                    <a:r>
                      <a:rPr lang="en-US" i="1" dirty="0" err="1" smtClean="0"/>
                      <a:t>un’entità</a:t>
                    </a:r>
                    <a:r>
                      <a:rPr lang="en-US" i="1" dirty="0" smtClean="0"/>
                      <a:t> </a:t>
                    </a:r>
                    <a:r>
                      <a:rPr lang="en-US" i="1" dirty="0" err="1" smtClean="0"/>
                      <a:t>indivisibile</a:t>
                    </a:r>
                    <a:endParaRPr lang="en-US" i="1" dirty="0" smtClean="0"/>
                  </a:p>
                </p:txBody>
              </p:sp>
              <p:sp>
                <p:nvSpPr>
                  <p:cNvPr id="35" name="Rectangle 34"/>
                  <p:cNvSpPr/>
                  <p:nvPr/>
                </p:nvSpPr>
                <p:spPr>
                  <a:xfrm>
                    <a:off x="3448731" y="2163658"/>
                    <a:ext cx="2394284" cy="566058"/>
                  </a:xfrm>
                  <a:prstGeom prst="rect">
                    <a:avLst/>
                  </a:prstGeom>
                </p:spPr>
                <p:txBody>
                  <a:bodyPr wrap="square">
                    <a:spAutoFit/>
                  </a:bodyPr>
                  <a:lstStyle/>
                  <a:p>
                    <a:pPr marL="285750" indent="-285750">
                      <a:buFont typeface="Arial" panose="020B0604020202020204" pitchFamily="34" charset="0"/>
                      <a:buChar char="•"/>
                    </a:pPr>
                    <a:r>
                      <a:rPr lang="en-US" sz="1400" dirty="0" err="1" smtClean="0"/>
                      <a:t>Esperimento</a:t>
                    </a:r>
                    <a:r>
                      <a:rPr lang="en-US" sz="1400" dirty="0" smtClean="0"/>
                      <a:t> di </a:t>
                    </a:r>
                    <a:r>
                      <a:rPr lang="en-US" sz="1400" dirty="0" err="1" smtClean="0"/>
                      <a:t>Grangier</a:t>
                    </a:r>
                    <a:r>
                      <a:rPr lang="en-US" sz="1400" dirty="0" smtClean="0"/>
                      <a:t> </a:t>
                    </a:r>
                    <a:r>
                      <a:rPr lang="en-US" sz="1400" dirty="0" err="1" smtClean="0"/>
                      <a:t>sull’indivisibilità</a:t>
                    </a:r>
                    <a:r>
                      <a:rPr lang="en-US" sz="1400" dirty="0" smtClean="0"/>
                      <a:t> del </a:t>
                    </a:r>
                    <a:r>
                      <a:rPr lang="en-US" sz="1400" dirty="0" err="1" smtClean="0"/>
                      <a:t>fotone</a:t>
                    </a:r>
                    <a:endParaRPr lang="en-US" sz="1400" dirty="0"/>
                  </a:p>
                </p:txBody>
              </p:sp>
            </p:grpSp>
            <p:sp>
              <p:nvSpPr>
                <p:cNvPr id="39" name="Right Arrow 38"/>
                <p:cNvSpPr/>
                <p:nvPr/>
              </p:nvSpPr>
              <p:spPr>
                <a:xfrm rot="5400000">
                  <a:off x="3798983" y="3883106"/>
                  <a:ext cx="320644" cy="354165"/>
                </a:xfrm>
                <a:prstGeom prst="rightArrow">
                  <a:avLst/>
                </a:prstGeom>
                <a:gradFill>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ctr" rotWithShape="0">
                    <a:srgbClr val="000000">
                      <a:alpha val="60000"/>
                    </a:srgbClr>
                  </a:outerShdw>
                </a:effectLst>
                <a:scene3d>
                  <a:camera prst="orthographicFront"/>
                  <a:lightRig rig="threePt" dir="t"/>
                </a:scene3d>
                <a:sp3d>
                  <a:bevelT w="50800" h="50800"/>
                  <a:bevelB w="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8" name="Group 27"/>
                <p:cNvGrpSpPr/>
                <p:nvPr/>
              </p:nvGrpSpPr>
              <p:grpSpPr>
                <a:xfrm>
                  <a:off x="1167063" y="4235569"/>
                  <a:ext cx="7543799" cy="830407"/>
                  <a:chOff x="1167063" y="4008741"/>
                  <a:chExt cx="7543799" cy="830407"/>
                </a:xfrm>
              </p:grpSpPr>
              <p:sp>
                <p:nvSpPr>
                  <p:cNvPr id="36" name="Rounded Rectangle 35"/>
                  <p:cNvSpPr/>
                  <p:nvPr/>
                </p:nvSpPr>
                <p:spPr>
                  <a:xfrm>
                    <a:off x="1167063" y="4008741"/>
                    <a:ext cx="7543799" cy="830407"/>
                  </a:xfrm>
                  <a:prstGeom prst="roundRect">
                    <a:avLst/>
                  </a:prstGeom>
                  <a:gradFill flip="none" rotWithShape="1">
                    <a:gsLst>
                      <a:gs pos="0">
                        <a:schemeClr val="bg1"/>
                      </a:gs>
                      <a:gs pos="34000">
                        <a:schemeClr val="accent1">
                          <a:lumMod val="20000"/>
                          <a:lumOff val="80000"/>
                        </a:schemeClr>
                      </a:gs>
                      <a:gs pos="70000">
                        <a:schemeClr val="accent1">
                          <a:lumMod val="60000"/>
                          <a:lumOff val="40000"/>
                        </a:schemeClr>
                      </a:gs>
                      <a:gs pos="100000">
                        <a:schemeClr val="accent1">
                          <a:hueOff val="0"/>
                          <a:satOff val="0"/>
                          <a:lumOff val="0"/>
                          <a:alphaOff val="0"/>
                          <a:tint val="100000"/>
                          <a:shade val="100000"/>
                          <a:satMod val="11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360033" y="4038863"/>
                    <a:ext cx="4318873" cy="699249"/>
                  </a:xfrm>
                  <a:prstGeom prst="rect">
                    <a:avLst/>
                  </a:prstGeom>
                  <a:noFill/>
                </p:spPr>
                <p:txBody>
                  <a:bodyPr wrap="square" rtlCol="0">
                    <a:spAutoFit/>
                  </a:bodyPr>
                  <a:lstStyle/>
                  <a:p>
                    <a:r>
                      <a:rPr lang="en-US" dirty="0" err="1" smtClean="0"/>
                      <a:t>L’ipotesi</a:t>
                    </a:r>
                    <a:r>
                      <a:rPr lang="en-US" dirty="0" smtClean="0"/>
                      <a:t> </a:t>
                    </a:r>
                    <a:r>
                      <a:rPr lang="en-US" dirty="0" err="1" smtClean="0"/>
                      <a:t>che</a:t>
                    </a:r>
                    <a:r>
                      <a:rPr lang="en-US" dirty="0" smtClean="0"/>
                      <a:t> </a:t>
                    </a:r>
                    <a:r>
                      <a:rPr lang="en-US" dirty="0" err="1" smtClean="0"/>
                      <a:t>il</a:t>
                    </a:r>
                    <a:r>
                      <a:rPr lang="en-US" dirty="0" smtClean="0"/>
                      <a:t> </a:t>
                    </a:r>
                    <a:r>
                      <a:rPr lang="en-US" dirty="0" err="1" smtClean="0"/>
                      <a:t>fotone</a:t>
                    </a:r>
                    <a:r>
                      <a:rPr lang="en-US" dirty="0" smtClean="0"/>
                      <a:t> </a:t>
                    </a:r>
                    <a:r>
                      <a:rPr lang="en-US" dirty="0" err="1" smtClean="0"/>
                      <a:t>segua</a:t>
                    </a:r>
                    <a:r>
                      <a:rPr lang="en-US" dirty="0" smtClean="0"/>
                      <a:t> un solo </a:t>
                    </a:r>
                    <a:r>
                      <a:rPr lang="en-US" dirty="0" err="1" smtClean="0"/>
                      <a:t>cammino</a:t>
                    </a:r>
                    <a:r>
                      <a:rPr lang="en-US" dirty="0" smtClean="0"/>
                      <a:t> </a:t>
                    </a:r>
                    <a:r>
                      <a:rPr lang="en-US" i="1" dirty="0" smtClean="0"/>
                      <a:t>è </a:t>
                    </a:r>
                    <a:r>
                      <a:rPr lang="en-US" i="1" dirty="0" err="1" smtClean="0"/>
                      <a:t>confutata</a:t>
                    </a:r>
                    <a:r>
                      <a:rPr lang="en-US" i="1" dirty="0" smtClean="0"/>
                      <a:t> </a:t>
                    </a:r>
                    <a:r>
                      <a:rPr lang="en-US" i="1" dirty="0" err="1" smtClean="0"/>
                      <a:t>sperimentalmente</a:t>
                    </a:r>
                    <a:endParaRPr lang="en-US" dirty="0" smtClean="0"/>
                  </a:p>
                </p:txBody>
              </p:sp>
              <p:sp>
                <p:nvSpPr>
                  <p:cNvPr id="41" name="Rectangle 40"/>
                  <p:cNvSpPr/>
                  <p:nvPr/>
                </p:nvSpPr>
                <p:spPr>
                  <a:xfrm>
                    <a:off x="5606716" y="4100485"/>
                    <a:ext cx="2839451" cy="566058"/>
                  </a:xfrm>
                  <a:prstGeom prst="rect">
                    <a:avLst/>
                  </a:prstGeom>
                </p:spPr>
                <p:txBody>
                  <a:bodyPr wrap="square">
                    <a:spAutoFit/>
                  </a:bodyPr>
                  <a:lstStyle/>
                  <a:p>
                    <a:pPr marL="285750" indent="-285750">
                      <a:buFont typeface="Arial" panose="020B0604020202020204" pitchFamily="34" charset="0"/>
                      <a:buChar char="•"/>
                    </a:pPr>
                    <a:r>
                      <a:rPr lang="en-US" sz="1400" dirty="0" err="1" smtClean="0"/>
                      <a:t>Esperimento</a:t>
                    </a:r>
                    <a:r>
                      <a:rPr lang="en-US" sz="1400" dirty="0" smtClean="0"/>
                      <a:t> Mach-</a:t>
                    </a:r>
                    <a:r>
                      <a:rPr lang="en-US" sz="1400" dirty="0" err="1" smtClean="0"/>
                      <a:t>Zehnder</a:t>
                    </a:r>
                    <a:r>
                      <a:rPr lang="en-US" sz="1400" dirty="0" smtClean="0"/>
                      <a:t> con </a:t>
                    </a:r>
                    <a:r>
                      <a:rPr lang="en-US" sz="1400" dirty="0" err="1" smtClean="0"/>
                      <a:t>singoli</a:t>
                    </a:r>
                    <a:r>
                      <a:rPr lang="en-US" sz="1400" dirty="0" smtClean="0"/>
                      <a:t> </a:t>
                    </a:r>
                    <a:r>
                      <a:rPr lang="en-US" sz="1400" dirty="0" err="1" smtClean="0"/>
                      <a:t>fotoni</a:t>
                    </a:r>
                    <a:r>
                      <a:rPr lang="en-US" sz="1400" dirty="0" smtClean="0"/>
                      <a:t> e </a:t>
                    </a:r>
                    <a:r>
                      <a:rPr lang="en-US" sz="1400" dirty="0" err="1" smtClean="0"/>
                      <a:t>bracci</a:t>
                    </a:r>
                    <a:r>
                      <a:rPr lang="en-US" sz="1400" dirty="0" smtClean="0"/>
                      <a:t> </a:t>
                    </a:r>
                    <a:r>
                      <a:rPr lang="en-US" sz="1400" dirty="0" err="1" smtClean="0"/>
                      <a:t>rimuovibili</a:t>
                    </a:r>
                    <a:endParaRPr lang="en-US" sz="1400" dirty="0"/>
                  </a:p>
                </p:txBody>
              </p:sp>
            </p:grpSp>
            <p:sp>
              <p:nvSpPr>
                <p:cNvPr id="44" name="Right Arrow 43"/>
                <p:cNvSpPr/>
                <p:nvPr/>
              </p:nvSpPr>
              <p:spPr>
                <a:xfrm rot="5400000">
                  <a:off x="3410130" y="2847205"/>
                  <a:ext cx="320644" cy="354165"/>
                </a:xfrm>
                <a:prstGeom prst="rightArrow">
                  <a:avLst/>
                </a:prstGeom>
                <a:gradFill>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ctr" rotWithShape="0">
                    <a:srgbClr val="000000">
                      <a:alpha val="60000"/>
                    </a:srgbClr>
                  </a:outerShdw>
                </a:effectLst>
                <a:scene3d>
                  <a:camera prst="orthographicFront"/>
                  <a:lightRig rig="threePt" dir="t"/>
                </a:scene3d>
                <a:sp3d>
                  <a:bevelT w="50800" h="50800"/>
                  <a:bevelB w="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 name="Right Arrow 45"/>
                <p:cNvSpPr/>
                <p:nvPr/>
              </p:nvSpPr>
              <p:spPr>
                <a:xfrm rot="5400000">
                  <a:off x="3410129" y="1796597"/>
                  <a:ext cx="320644" cy="354165"/>
                </a:xfrm>
                <a:prstGeom prst="rightArrow">
                  <a:avLst/>
                </a:prstGeom>
                <a:gradFill>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ctr" rotWithShape="0">
                    <a:srgbClr val="000000">
                      <a:alpha val="60000"/>
                    </a:srgbClr>
                  </a:outerShdw>
                </a:effectLst>
                <a:scene3d>
                  <a:camera prst="orthographicFront"/>
                  <a:lightRig rig="threePt" dir="t"/>
                </a:scene3d>
                <a:sp3d>
                  <a:bevelT w="50800" h="50800"/>
                  <a:bevelB w="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7" name="Right Arrow 46"/>
                <p:cNvSpPr/>
                <p:nvPr/>
              </p:nvSpPr>
              <p:spPr>
                <a:xfrm rot="5400000">
                  <a:off x="3415842" y="774906"/>
                  <a:ext cx="320644" cy="354165"/>
                </a:xfrm>
                <a:prstGeom prst="rightArrow">
                  <a:avLst/>
                </a:prstGeom>
                <a:gradFill>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ctr" rotWithShape="0">
                    <a:srgbClr val="000000">
                      <a:alpha val="60000"/>
                    </a:srgbClr>
                  </a:outerShdw>
                </a:effectLst>
                <a:scene3d>
                  <a:camera prst="orthographicFront"/>
                  <a:lightRig rig="threePt" dir="t"/>
                </a:scene3d>
                <a:sp3d>
                  <a:bevelT w="50800" h="50800"/>
                  <a:bevelB w="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3" name="TextBox 22"/>
              <p:cNvSpPr txBox="1"/>
              <p:nvPr/>
            </p:nvSpPr>
            <p:spPr>
              <a:xfrm>
                <a:off x="1565947" y="469823"/>
                <a:ext cx="1337936" cy="699248"/>
              </a:xfrm>
              <a:prstGeom prst="rect">
                <a:avLst/>
              </a:prstGeom>
              <a:noFill/>
            </p:spPr>
            <p:txBody>
              <a:bodyPr wrap="square" rtlCol="0">
                <a:spAutoFit/>
              </a:bodyPr>
              <a:lstStyle/>
              <a:p>
                <a:r>
                  <a:rPr lang="en-US" dirty="0" smtClean="0"/>
                  <a:t>Il </a:t>
                </a:r>
                <a:r>
                  <a:rPr lang="en-US" dirty="0" err="1" smtClean="0"/>
                  <a:t>fotone</a:t>
                </a:r>
                <a:r>
                  <a:rPr lang="en-US" dirty="0" smtClean="0"/>
                  <a:t> </a:t>
                </a:r>
                <a:r>
                  <a:rPr lang="en-US" i="1" dirty="0" err="1" smtClean="0"/>
                  <a:t>esiste</a:t>
                </a:r>
                <a:endParaRPr lang="en-US" i="1" dirty="0" smtClean="0"/>
              </a:p>
            </p:txBody>
          </p:sp>
          <p:sp>
            <p:nvSpPr>
              <p:cNvPr id="27" name="Rectangle 26"/>
              <p:cNvSpPr/>
              <p:nvPr/>
            </p:nvSpPr>
            <p:spPr>
              <a:xfrm>
                <a:off x="3544985" y="537790"/>
                <a:ext cx="2394284" cy="566058"/>
              </a:xfrm>
              <a:prstGeom prst="rect">
                <a:avLst/>
              </a:prstGeom>
            </p:spPr>
            <p:txBody>
              <a:bodyPr wrap="square">
                <a:spAutoFit/>
              </a:bodyPr>
              <a:lstStyle/>
              <a:p>
                <a:pPr marL="285750" indent="-285750">
                  <a:buFont typeface="Arial" panose="020B0604020202020204" pitchFamily="34" charset="0"/>
                  <a:buChar char="•"/>
                </a:pPr>
                <a:r>
                  <a:rPr lang="en-US" sz="1400" dirty="0" err="1" smtClean="0"/>
                  <a:t>Effetto</a:t>
                </a:r>
                <a:r>
                  <a:rPr lang="en-US" sz="1400" dirty="0" smtClean="0"/>
                  <a:t> </a:t>
                </a:r>
                <a:r>
                  <a:rPr lang="en-US" sz="1400" dirty="0" err="1" smtClean="0"/>
                  <a:t>fotoelettrico</a:t>
                </a:r>
                <a:endParaRPr lang="en-US" sz="1400" dirty="0"/>
              </a:p>
              <a:p>
                <a:pPr marL="285750" indent="-285750">
                  <a:buFont typeface="Arial" panose="020B0604020202020204" pitchFamily="34" charset="0"/>
                  <a:buChar char="•"/>
                </a:pPr>
                <a:r>
                  <a:rPr lang="en-US" sz="1400" dirty="0" err="1" smtClean="0"/>
                  <a:t>Effetto</a:t>
                </a:r>
                <a:r>
                  <a:rPr lang="en-US" sz="1400" dirty="0" smtClean="0"/>
                  <a:t> Compton</a:t>
                </a:r>
                <a:endParaRPr lang="en-US" sz="1400" dirty="0"/>
              </a:p>
            </p:txBody>
          </p:sp>
        </p:grpSp>
        <p:sp>
          <p:nvSpPr>
            <p:cNvPr id="51" name="Right Arrow 50"/>
            <p:cNvSpPr/>
            <p:nvPr/>
          </p:nvSpPr>
          <p:spPr>
            <a:xfrm>
              <a:off x="6140137" y="2053899"/>
              <a:ext cx="542350" cy="354165"/>
            </a:xfrm>
            <a:prstGeom prst="rightArrow">
              <a:avLst/>
            </a:prstGeom>
            <a:gradFill>
              <a:gsLst>
                <a:gs pos="0">
                  <a:srgbClr val="E0C2B6"/>
                </a:gs>
                <a:gs pos="34000">
                  <a:srgbClr val="E0C2B6"/>
                </a:gs>
                <a:gs pos="70000">
                  <a:schemeClr val="tx2"/>
                </a:gs>
                <a:gs pos="100000">
                  <a:schemeClr val="bg1"/>
                </a:gs>
              </a:gsLst>
              <a:path path="circle">
                <a:fillToRect l="100000" t="100000" r="100000" b="100000"/>
              </a:path>
            </a:gradFill>
            <a:ln>
              <a:noFill/>
            </a:ln>
            <a:effectLst>
              <a:outerShdw blurRad="38100" dist="25400" dir="2700000" algn="ctr" rotWithShape="0">
                <a:srgbClr val="000000">
                  <a:alpha val="60000"/>
                </a:srgbClr>
              </a:outerShdw>
            </a:effectLst>
            <a:scene3d>
              <a:camera prst="orthographicFront"/>
              <a:lightRig rig="threePt" dir="t"/>
            </a:scene3d>
            <a:sp3d>
              <a:bevelT w="50800" h="50800"/>
              <a:bevelB w="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52" name="Right Arrow 51"/>
          <p:cNvSpPr/>
          <p:nvPr/>
        </p:nvSpPr>
        <p:spPr>
          <a:xfrm>
            <a:off x="6055455" y="3863256"/>
            <a:ext cx="542350" cy="354165"/>
          </a:xfrm>
          <a:prstGeom prst="rightArrow">
            <a:avLst/>
          </a:prstGeom>
          <a:gradFill>
            <a:gsLst>
              <a:gs pos="0">
                <a:srgbClr val="E0C2B6"/>
              </a:gs>
              <a:gs pos="34000">
                <a:srgbClr val="E0C2B6"/>
              </a:gs>
              <a:gs pos="70000">
                <a:schemeClr val="tx2"/>
              </a:gs>
              <a:gs pos="100000">
                <a:schemeClr val="bg1"/>
              </a:gs>
            </a:gsLst>
            <a:path path="circle">
              <a:fillToRect l="100000" t="100000" r="100000" b="100000"/>
            </a:path>
          </a:gradFill>
          <a:ln>
            <a:noFill/>
          </a:ln>
          <a:effectLst>
            <a:outerShdw blurRad="38100" dist="25400" dir="2700000" algn="ctr" rotWithShape="0">
              <a:srgbClr val="000000">
                <a:alpha val="60000"/>
              </a:srgbClr>
            </a:outerShdw>
          </a:effectLst>
          <a:scene3d>
            <a:camera prst="orthographicFront"/>
            <a:lightRig rig="threePt" dir="t"/>
          </a:scene3d>
          <a:sp3d>
            <a:bevelT w="50800" h="50800"/>
            <a:bevelB w="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Title 1"/>
          <p:cNvSpPr txBox="1">
            <a:spLocks/>
          </p:cNvSpPr>
          <p:nvPr/>
        </p:nvSpPr>
        <p:spPr>
          <a:xfrm>
            <a:off x="1107823" y="153417"/>
            <a:ext cx="7543800" cy="675564"/>
          </a:xfrm>
          <a:prstGeom prst="rect">
            <a:avLst/>
          </a:prstGeom>
        </p:spPr>
        <p:txBody>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algn="ctr" fontAlgn="auto">
              <a:spcAft>
                <a:spcPts val="0"/>
              </a:spcAft>
            </a:pPr>
            <a:r>
              <a:rPr lang="en-US" sz="2800" dirty="0" err="1" smtClean="0"/>
              <a:t>Dettaglio</a:t>
            </a:r>
            <a:r>
              <a:rPr lang="en-US" sz="2800" dirty="0" smtClean="0"/>
              <a:t> di </a:t>
            </a:r>
            <a:r>
              <a:rPr lang="en-US" sz="2800" dirty="0" err="1" smtClean="0"/>
              <a:t>progettazione</a:t>
            </a:r>
            <a:r>
              <a:rPr lang="en-US" sz="2800" dirty="0" smtClean="0"/>
              <a:t>: </a:t>
            </a:r>
            <a:r>
              <a:rPr lang="en-US" sz="2800" dirty="0" err="1" smtClean="0"/>
              <a:t>l’introduzione</a:t>
            </a:r>
            <a:r>
              <a:rPr lang="en-US" sz="2800" dirty="0" smtClean="0"/>
              <a:t> del </a:t>
            </a:r>
            <a:r>
              <a:rPr lang="en-US" sz="2800" dirty="0" err="1" smtClean="0"/>
              <a:t>fotone</a:t>
            </a:r>
            <a:endParaRPr lang="en-US" sz="2800" dirty="0"/>
          </a:p>
        </p:txBody>
      </p:sp>
    </p:spTree>
    <p:extLst>
      <p:ext uri="{BB962C8B-B14F-4D97-AF65-F5344CB8AC3E}">
        <p14:creationId xmlns:p14="http://schemas.microsoft.com/office/powerpoint/2010/main" val="10804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0082" y="141822"/>
            <a:ext cx="5157788" cy="528638"/>
          </a:xfrm>
        </p:spPr>
        <p:txBody>
          <a:bodyPr>
            <a:normAutofit fontScale="90000"/>
          </a:bodyPr>
          <a:lstStyle/>
          <a:p>
            <a:pPr eaLnBrk="1" fontAlgn="auto" hangingPunct="1">
              <a:spcAft>
                <a:spcPts val="0"/>
              </a:spcAft>
              <a:defRPr/>
            </a:pPr>
            <a:r>
              <a:rPr lang="en-US" dirty="0" smtClean="0"/>
              <a:t>Il </a:t>
            </a:r>
            <a:r>
              <a:rPr lang="en-US" dirty="0" err="1" smtClean="0"/>
              <a:t>ruolo</a:t>
            </a:r>
            <a:r>
              <a:rPr lang="en-US" dirty="0" smtClean="0"/>
              <a:t> del </a:t>
            </a:r>
            <a:r>
              <a:rPr lang="en-US" dirty="0" err="1" smtClean="0"/>
              <a:t>processo</a:t>
            </a:r>
            <a:r>
              <a:rPr lang="en-US" dirty="0" smtClean="0"/>
              <a:t> di </a:t>
            </a:r>
            <a:r>
              <a:rPr lang="en-US" dirty="0" err="1" smtClean="0"/>
              <a:t>misura</a:t>
            </a:r>
            <a:endParaRPr lang="en-US" dirty="0">
              <a:solidFill>
                <a:schemeClr val="tx1">
                  <a:lumMod val="75000"/>
                  <a:lumOff val="25000"/>
                </a:schemeClr>
              </a:solidFill>
            </a:endParaRPr>
          </a:p>
        </p:txBody>
      </p:sp>
      <p:sp>
        <p:nvSpPr>
          <p:cNvPr id="2" name="Content Placeholder 1"/>
          <p:cNvSpPr>
            <a:spLocks noGrp="1"/>
          </p:cNvSpPr>
          <p:nvPr>
            <p:ph idx="1"/>
          </p:nvPr>
        </p:nvSpPr>
        <p:spPr>
          <a:xfrm>
            <a:off x="65173" y="822069"/>
            <a:ext cx="8693623" cy="1939528"/>
          </a:xfrm>
        </p:spPr>
        <p:txBody>
          <a:bodyPr rtlCol="0">
            <a:normAutofit fontScale="92500" lnSpcReduction="20000"/>
          </a:bodyPr>
          <a:lstStyle/>
          <a:p>
            <a:pPr marL="392544" indent="-288000" algn="just">
              <a:lnSpc>
                <a:spcPct val="110000"/>
              </a:lnSpc>
              <a:spcBef>
                <a:spcPts val="0"/>
              </a:spcBef>
              <a:spcAft>
                <a:spcPts val="0"/>
              </a:spcAft>
              <a:buClr>
                <a:srgbClr val="E5C6C3"/>
              </a:buClr>
              <a:buFont typeface="Arial" panose="020B0604020202020204" pitchFamily="34" charset="0"/>
              <a:buChar char="•"/>
              <a:defRPr/>
            </a:pPr>
            <a:r>
              <a:rPr lang="en-US" sz="2050" dirty="0" smtClean="0"/>
              <a:t>Il </a:t>
            </a:r>
            <a:r>
              <a:rPr lang="en-US" sz="2050" dirty="0" err="1" smtClean="0"/>
              <a:t>completamento</a:t>
            </a:r>
            <a:r>
              <a:rPr lang="en-US" sz="2050" dirty="0" smtClean="0"/>
              <a:t> del </a:t>
            </a:r>
            <a:r>
              <a:rPr lang="en-US" sz="2050" dirty="0" err="1" smtClean="0"/>
              <a:t>modello</a:t>
            </a:r>
            <a:r>
              <a:rPr lang="en-US" sz="2050" dirty="0" smtClean="0"/>
              <a:t> </a:t>
            </a:r>
            <a:r>
              <a:rPr lang="en-US" sz="2050" dirty="0" err="1" smtClean="0"/>
              <a:t>dell’oggetto</a:t>
            </a:r>
            <a:r>
              <a:rPr lang="en-US" sz="2050" dirty="0" smtClean="0"/>
              <a:t> </a:t>
            </a:r>
            <a:r>
              <a:rPr lang="en-US" sz="2050" dirty="0" err="1" smtClean="0"/>
              <a:t>quantistico</a:t>
            </a:r>
            <a:r>
              <a:rPr lang="en-US" sz="2050" dirty="0" smtClean="0"/>
              <a:t> e del </a:t>
            </a:r>
            <a:r>
              <a:rPr lang="en-US" sz="2050" dirty="0" err="1" smtClean="0"/>
              <a:t>suo</a:t>
            </a:r>
            <a:r>
              <a:rPr lang="en-US" sz="2050" dirty="0" smtClean="0"/>
              <a:t> “</a:t>
            </a:r>
            <a:r>
              <a:rPr lang="en-US" sz="2050" dirty="0" err="1" smtClean="0"/>
              <a:t>dualismo</a:t>
            </a:r>
            <a:r>
              <a:rPr lang="en-US" sz="2050" dirty="0" smtClean="0"/>
              <a:t> </a:t>
            </a:r>
            <a:r>
              <a:rPr lang="en-US" sz="2050" dirty="0" err="1" smtClean="0"/>
              <a:t>onda-particella</a:t>
            </a:r>
            <a:r>
              <a:rPr lang="en-US" sz="2050" dirty="0" smtClean="0"/>
              <a:t>” </a:t>
            </a:r>
            <a:r>
              <a:rPr lang="en-US" sz="2050" dirty="0" err="1" smtClean="0"/>
              <a:t>richiede</a:t>
            </a:r>
            <a:r>
              <a:rPr lang="en-US" sz="2050" dirty="0" smtClean="0"/>
              <a:t> </a:t>
            </a:r>
            <a:r>
              <a:rPr lang="en-US" sz="2050" dirty="0" err="1" smtClean="0"/>
              <a:t>una</a:t>
            </a:r>
            <a:r>
              <a:rPr lang="en-US" sz="2050" dirty="0" smtClean="0"/>
              <a:t> </a:t>
            </a:r>
            <a:r>
              <a:rPr lang="en-US" sz="2050" dirty="0" err="1" smtClean="0"/>
              <a:t>comprensione</a:t>
            </a:r>
            <a:r>
              <a:rPr lang="en-US" sz="2050" dirty="0" smtClean="0"/>
              <a:t> </a:t>
            </a:r>
            <a:r>
              <a:rPr lang="en-US" sz="2050" dirty="0" err="1" smtClean="0"/>
              <a:t>adeguata</a:t>
            </a:r>
            <a:r>
              <a:rPr lang="en-US" sz="2050" dirty="0" smtClean="0"/>
              <a:t> del </a:t>
            </a:r>
            <a:r>
              <a:rPr lang="en-US" sz="2050" dirty="0" err="1" smtClean="0"/>
              <a:t>ruolo</a:t>
            </a:r>
            <a:r>
              <a:rPr lang="en-US" sz="2050" dirty="0" smtClean="0"/>
              <a:t> </a:t>
            </a:r>
            <a:r>
              <a:rPr lang="en-US" sz="2050" dirty="0" err="1" smtClean="0"/>
              <a:t>della</a:t>
            </a:r>
            <a:r>
              <a:rPr lang="en-US" sz="2050" dirty="0" smtClean="0"/>
              <a:t> </a:t>
            </a:r>
            <a:r>
              <a:rPr lang="en-US" sz="2050" dirty="0" err="1" smtClean="0"/>
              <a:t>misura</a:t>
            </a:r>
            <a:r>
              <a:rPr lang="en-US" sz="2050" dirty="0" smtClean="0"/>
              <a:t> in </a:t>
            </a:r>
            <a:r>
              <a:rPr lang="en-US" sz="2050" dirty="0" err="1" smtClean="0"/>
              <a:t>fisica</a:t>
            </a:r>
            <a:r>
              <a:rPr lang="en-US" sz="2050" dirty="0" smtClean="0"/>
              <a:t> </a:t>
            </a:r>
            <a:r>
              <a:rPr lang="en-US" sz="2050" dirty="0" err="1" smtClean="0"/>
              <a:t>quantistica</a:t>
            </a:r>
            <a:r>
              <a:rPr lang="en-US" sz="2050" dirty="0" smtClean="0"/>
              <a:t>.</a:t>
            </a:r>
            <a:endParaRPr lang="en-US" sz="2050" dirty="0" smtClean="0"/>
          </a:p>
          <a:p>
            <a:pPr marL="392544" indent="-288000" algn="just">
              <a:lnSpc>
                <a:spcPct val="110000"/>
              </a:lnSpc>
              <a:spcBef>
                <a:spcPts val="0"/>
              </a:spcBef>
              <a:spcAft>
                <a:spcPts val="0"/>
              </a:spcAft>
              <a:buClr>
                <a:srgbClr val="E5C6C3"/>
              </a:buClr>
              <a:buFont typeface="Arial" panose="020B0604020202020204" pitchFamily="34" charset="0"/>
              <a:buChar char="•"/>
              <a:defRPr/>
            </a:pPr>
            <a:r>
              <a:rPr lang="en-US" sz="2050" dirty="0" err="1" smtClean="0"/>
              <a:t>Nella</a:t>
            </a:r>
            <a:r>
              <a:rPr lang="en-US" sz="2050" dirty="0" smtClean="0"/>
              <a:t> </a:t>
            </a:r>
            <a:r>
              <a:rPr lang="en-US" sz="2050" dirty="0" err="1" smtClean="0"/>
              <a:t>formulazione</a:t>
            </a:r>
            <a:r>
              <a:rPr lang="en-US" sz="2050" dirty="0" smtClean="0"/>
              <a:t> di Feynman, </a:t>
            </a:r>
            <a:r>
              <a:rPr lang="en-US" sz="2050" dirty="0" err="1" smtClean="0"/>
              <a:t>il</a:t>
            </a:r>
            <a:r>
              <a:rPr lang="en-US" sz="2050" dirty="0" smtClean="0"/>
              <a:t> </a:t>
            </a:r>
            <a:r>
              <a:rPr lang="en-US" sz="2050" dirty="0" err="1" smtClean="0"/>
              <a:t>ruolo</a:t>
            </a:r>
            <a:r>
              <a:rPr lang="en-US" sz="2050" dirty="0" smtClean="0"/>
              <a:t> </a:t>
            </a:r>
            <a:r>
              <a:rPr lang="en-US" sz="2050" dirty="0" err="1" smtClean="0"/>
              <a:t>della</a:t>
            </a:r>
            <a:r>
              <a:rPr lang="en-US" sz="2050" dirty="0" smtClean="0"/>
              <a:t> </a:t>
            </a:r>
            <a:r>
              <a:rPr lang="en-US" sz="2050" dirty="0" err="1" smtClean="0"/>
              <a:t>misura</a:t>
            </a:r>
            <a:r>
              <a:rPr lang="en-US" sz="2050" dirty="0" smtClean="0"/>
              <a:t> </a:t>
            </a:r>
            <a:r>
              <a:rPr lang="en-US" sz="2050" dirty="0" err="1" smtClean="0"/>
              <a:t>può</a:t>
            </a:r>
            <a:r>
              <a:rPr lang="en-US" sz="2050" dirty="0" smtClean="0"/>
              <a:t> </a:t>
            </a:r>
            <a:r>
              <a:rPr lang="en-US" sz="2050" dirty="0" err="1" smtClean="0"/>
              <a:t>essere</a:t>
            </a:r>
            <a:r>
              <a:rPr lang="en-US" sz="2050" dirty="0" smtClean="0"/>
              <a:t> </a:t>
            </a:r>
            <a:r>
              <a:rPr lang="en-US" sz="2050" dirty="0" err="1" smtClean="0"/>
              <a:t>compreso</a:t>
            </a:r>
            <a:r>
              <a:rPr lang="en-US" sz="2050" dirty="0" smtClean="0"/>
              <a:t> come </a:t>
            </a:r>
            <a:r>
              <a:rPr lang="en-US" sz="2050" i="1" dirty="0" err="1" smtClean="0"/>
              <a:t>riduzione</a:t>
            </a:r>
            <a:r>
              <a:rPr lang="en-US" sz="2050" i="1" dirty="0" smtClean="0"/>
              <a:t> </a:t>
            </a:r>
            <a:r>
              <a:rPr lang="en-US" sz="2050" i="1" dirty="0" err="1" smtClean="0"/>
              <a:t>dei</a:t>
            </a:r>
            <a:r>
              <a:rPr lang="en-US" sz="2050" i="1" dirty="0" smtClean="0"/>
              <a:t> </a:t>
            </a:r>
            <a:r>
              <a:rPr lang="en-US" sz="2050" i="1" dirty="0" err="1" smtClean="0"/>
              <a:t>cammini</a:t>
            </a:r>
            <a:r>
              <a:rPr lang="en-US" sz="2050" i="1" dirty="0" smtClean="0"/>
              <a:t> </a:t>
            </a:r>
            <a:r>
              <a:rPr lang="en-US" sz="2050" i="1" dirty="0" err="1" smtClean="0"/>
              <a:t>possibili</a:t>
            </a:r>
            <a:r>
              <a:rPr lang="en-US" sz="2050" dirty="0" smtClean="0"/>
              <a:t> </a:t>
            </a:r>
            <a:r>
              <a:rPr lang="en-US" sz="2050" dirty="0" err="1" smtClean="0"/>
              <a:t>dovuta</a:t>
            </a:r>
            <a:r>
              <a:rPr lang="en-US" sz="2050" dirty="0" smtClean="0"/>
              <a:t> </a:t>
            </a:r>
            <a:r>
              <a:rPr lang="en-US" sz="2050" dirty="0" err="1" smtClean="0"/>
              <a:t>all’acquisizione</a:t>
            </a:r>
            <a:r>
              <a:rPr lang="en-US" sz="2050" dirty="0" smtClean="0"/>
              <a:t> di </a:t>
            </a:r>
            <a:r>
              <a:rPr lang="en-US" sz="2050" dirty="0" err="1" smtClean="0"/>
              <a:t>informazione</a:t>
            </a:r>
            <a:r>
              <a:rPr lang="en-US" sz="2050" dirty="0" smtClean="0"/>
              <a:t> </a:t>
            </a:r>
            <a:r>
              <a:rPr lang="en-US" sz="2050" dirty="0" err="1" smtClean="0"/>
              <a:t>sul</a:t>
            </a:r>
            <a:r>
              <a:rPr lang="en-US" sz="2050" dirty="0" smtClean="0"/>
              <a:t> </a:t>
            </a:r>
            <a:r>
              <a:rPr lang="en-US" sz="2050" dirty="0" err="1" smtClean="0"/>
              <a:t>sistema</a:t>
            </a:r>
            <a:r>
              <a:rPr lang="en-US" sz="2050" dirty="0" smtClean="0"/>
              <a:t>. </a:t>
            </a:r>
            <a:r>
              <a:rPr lang="en-US" sz="2050" dirty="0" err="1" smtClean="0"/>
              <a:t>Gli</a:t>
            </a:r>
            <a:r>
              <a:rPr lang="en-US" sz="2050" dirty="0" smtClean="0"/>
              <a:t> </a:t>
            </a:r>
            <a:r>
              <a:rPr lang="en-US" sz="2050" dirty="0" err="1" smtClean="0"/>
              <a:t>studenti</a:t>
            </a:r>
            <a:r>
              <a:rPr lang="en-US" sz="2050" dirty="0" smtClean="0"/>
              <a:t> </a:t>
            </a:r>
            <a:r>
              <a:rPr lang="en-US" sz="2050" dirty="0" err="1" smtClean="0"/>
              <a:t>possono</a:t>
            </a:r>
            <a:r>
              <a:rPr lang="en-US" sz="2050" dirty="0" smtClean="0"/>
              <a:t> </a:t>
            </a:r>
            <a:r>
              <a:rPr lang="en-US" sz="2050" dirty="0" err="1" smtClean="0"/>
              <a:t>quindi</a:t>
            </a:r>
            <a:r>
              <a:rPr lang="en-US" sz="2050" dirty="0" smtClean="0"/>
              <a:t> </a:t>
            </a:r>
            <a:r>
              <a:rPr lang="en-US" sz="2050" dirty="0" err="1" smtClean="0"/>
              <a:t>essere</a:t>
            </a:r>
            <a:r>
              <a:rPr lang="en-US" sz="2050" dirty="0" smtClean="0"/>
              <a:t> </a:t>
            </a:r>
            <a:r>
              <a:rPr lang="en-US" sz="2050" dirty="0" err="1" smtClean="0"/>
              <a:t>guidati</a:t>
            </a:r>
            <a:r>
              <a:rPr lang="en-US" sz="2050" dirty="0" smtClean="0"/>
              <a:t> </a:t>
            </a:r>
            <a:r>
              <a:rPr lang="en-US" sz="2050" dirty="0" err="1" smtClean="0"/>
              <a:t>nel</a:t>
            </a:r>
            <a:r>
              <a:rPr lang="en-US" sz="2050" dirty="0" smtClean="0"/>
              <a:t> </a:t>
            </a:r>
            <a:r>
              <a:rPr lang="en-US" sz="2050" dirty="0" err="1" smtClean="0"/>
              <a:t>completamento</a:t>
            </a:r>
            <a:r>
              <a:rPr lang="en-US" sz="2050" dirty="0" smtClean="0"/>
              <a:t> del </a:t>
            </a:r>
            <a:r>
              <a:rPr lang="en-US" sz="2050" dirty="0" err="1" smtClean="0"/>
              <a:t>modello</a:t>
            </a:r>
            <a:r>
              <a:rPr lang="en-US" sz="2050" dirty="0" smtClean="0"/>
              <a:t> </a:t>
            </a:r>
            <a:r>
              <a:rPr lang="en-US" sz="2050" dirty="0" err="1" smtClean="0"/>
              <a:t>attraverso</a:t>
            </a:r>
            <a:r>
              <a:rPr lang="en-US" sz="2050" dirty="0" smtClean="0"/>
              <a:t> </a:t>
            </a:r>
            <a:r>
              <a:rPr lang="en-US" sz="2050" dirty="0" err="1" smtClean="0"/>
              <a:t>una</a:t>
            </a:r>
            <a:r>
              <a:rPr lang="en-US" sz="2050" dirty="0" smtClean="0"/>
              <a:t> </a:t>
            </a:r>
            <a:r>
              <a:rPr lang="en-US" sz="2050" dirty="0" err="1" smtClean="0"/>
              <a:t>ridefinizione</a:t>
            </a:r>
            <a:r>
              <a:rPr lang="en-US" sz="2050" dirty="0" smtClean="0"/>
              <a:t> del </a:t>
            </a:r>
            <a:r>
              <a:rPr lang="en-US" sz="2050" dirty="0" err="1" smtClean="0"/>
              <a:t>significato</a:t>
            </a:r>
            <a:r>
              <a:rPr lang="en-US" sz="2050" dirty="0" smtClean="0"/>
              <a:t> </a:t>
            </a:r>
            <a:r>
              <a:rPr lang="en-US" sz="2050" dirty="0" err="1" smtClean="0"/>
              <a:t>dell’espressione</a:t>
            </a:r>
            <a:r>
              <a:rPr lang="en-US" sz="2050" dirty="0" smtClean="0"/>
              <a:t> “</a:t>
            </a:r>
            <a:r>
              <a:rPr lang="en-US" sz="2050" dirty="0" err="1" smtClean="0"/>
              <a:t>tutti</a:t>
            </a:r>
            <a:r>
              <a:rPr lang="en-US" sz="2050" dirty="0" smtClean="0"/>
              <a:t> I </a:t>
            </a:r>
            <a:r>
              <a:rPr lang="en-US" sz="2050" dirty="0" err="1" smtClean="0"/>
              <a:t>cammini</a:t>
            </a:r>
            <a:r>
              <a:rPr lang="en-US" sz="2050" dirty="0" smtClean="0"/>
              <a:t> </a:t>
            </a:r>
            <a:r>
              <a:rPr lang="en-US" sz="2050" dirty="0" err="1" smtClean="0"/>
              <a:t>possibili</a:t>
            </a:r>
            <a:r>
              <a:rPr lang="en-US" sz="2050" dirty="0" smtClean="0"/>
              <a:t>”.</a:t>
            </a:r>
            <a:endParaRPr lang="en-US" sz="2050" dirty="0" smtClean="0"/>
          </a:p>
          <a:p>
            <a:pPr marL="612000" lvl="1" indent="-288000" algn="just">
              <a:lnSpc>
                <a:spcPct val="110000"/>
              </a:lnSpc>
              <a:spcBef>
                <a:spcPts val="0"/>
              </a:spcBef>
              <a:spcAft>
                <a:spcPts val="0"/>
              </a:spcAft>
              <a:buClr>
                <a:srgbClr val="E5C6C3"/>
              </a:buClr>
              <a:buFont typeface="Arial" panose="020B0604020202020204" pitchFamily="34" charset="0"/>
              <a:buChar char="•"/>
              <a:defRPr/>
            </a:pPr>
            <a:endParaRPr lang="en-US" sz="2000" dirty="0"/>
          </a:p>
          <a:p>
            <a:pPr marL="0" indent="0" algn="just" eaLnBrk="1" fontAlgn="auto" hangingPunct="1">
              <a:buNone/>
              <a:defRPr/>
            </a:pPr>
            <a:endParaRPr lang="en-US" sz="1950" i="1" dirty="0">
              <a:solidFill>
                <a:schemeClr val="tx1">
                  <a:lumMod val="75000"/>
                  <a:lumOff val="25000"/>
                </a:schemeClr>
              </a:solidFill>
            </a:endParaRPr>
          </a:p>
          <a:p>
            <a:pPr algn="just" eaLnBrk="1" fontAlgn="auto" hangingPunct="1">
              <a:defRPr/>
            </a:pPr>
            <a:endParaRPr lang="en-US" sz="1950" i="1" dirty="0">
              <a:solidFill>
                <a:schemeClr val="tx1">
                  <a:lumMod val="75000"/>
                  <a:lumOff val="25000"/>
                </a:schemeClr>
              </a:solidFill>
            </a:endParaRPr>
          </a:p>
          <a:p>
            <a:pPr algn="just" eaLnBrk="1" fontAlgn="auto" hangingPunct="1">
              <a:defRPr/>
            </a:pPr>
            <a:endParaRPr lang="en-US" sz="1950" dirty="0" smtClean="0">
              <a:solidFill>
                <a:schemeClr val="tx1">
                  <a:lumMod val="75000"/>
                  <a:lumOff val="25000"/>
                </a:schemeClr>
              </a:solidFill>
            </a:endParaRPr>
          </a:p>
          <a:p>
            <a:pPr marL="0" indent="0" algn="just" eaLnBrk="1" fontAlgn="auto" hangingPunct="1">
              <a:buNone/>
              <a:defRPr/>
            </a:pPr>
            <a:endParaRPr lang="en-US" dirty="0" smtClean="0">
              <a:solidFill>
                <a:schemeClr val="tx1">
                  <a:lumMod val="75000"/>
                  <a:lumOff val="25000"/>
                </a:schemeClr>
              </a:solidFill>
            </a:endParaRPr>
          </a:p>
          <a:p>
            <a:pPr eaLnBrk="1" fontAlgn="auto" hangingPunct="1">
              <a:defRPr/>
            </a:pPr>
            <a:endParaRPr lang="en-US" i="1" dirty="0">
              <a:solidFill>
                <a:schemeClr val="tx1">
                  <a:lumMod val="75000"/>
                  <a:lumOff val="25000"/>
                </a:schemeClr>
              </a:solidFill>
            </a:endParaRPr>
          </a:p>
          <a:p>
            <a:pPr eaLnBrk="1" fontAlgn="auto" hangingPunct="1">
              <a:defRPr/>
            </a:pPr>
            <a:endParaRPr lang="en-US" i="1" dirty="0" smtClean="0">
              <a:solidFill>
                <a:schemeClr val="tx1">
                  <a:lumMod val="75000"/>
                  <a:lumOff val="25000"/>
                </a:schemeClr>
              </a:solidFill>
            </a:endParaRPr>
          </a:p>
          <a:p>
            <a:pPr marL="0" indent="0" eaLnBrk="1" fontAlgn="auto" hangingPunct="1">
              <a:buNone/>
              <a:defRPr/>
            </a:pPr>
            <a:endParaRPr lang="en-US" i="1" dirty="0">
              <a:solidFill>
                <a:schemeClr val="tx1">
                  <a:lumMod val="75000"/>
                  <a:lumOff val="25000"/>
                </a:schemeClr>
              </a:solidFill>
            </a:endParaRPr>
          </a:p>
        </p:txBody>
      </p:sp>
      <p:grpSp>
        <p:nvGrpSpPr>
          <p:cNvPr id="5" name="Group 4"/>
          <p:cNvGrpSpPr/>
          <p:nvPr/>
        </p:nvGrpSpPr>
        <p:grpSpPr>
          <a:xfrm>
            <a:off x="764276" y="2917056"/>
            <a:ext cx="7994520" cy="1092342"/>
            <a:chOff x="957049" y="2505667"/>
            <a:chExt cx="8705743" cy="932790"/>
          </a:xfrm>
        </p:grpSpPr>
        <p:sp>
          <p:nvSpPr>
            <p:cNvPr id="6" name="Rounded Rectangle 5"/>
            <p:cNvSpPr/>
            <p:nvPr/>
          </p:nvSpPr>
          <p:spPr>
            <a:xfrm>
              <a:off x="957049" y="2505667"/>
              <a:ext cx="3083523" cy="932790"/>
            </a:xfrm>
            <a:prstGeom prst="roundRect">
              <a:avLst/>
            </a:prstGeom>
            <a:gradFill flip="none" rotWithShape="1">
              <a:gsLst>
                <a:gs pos="0">
                  <a:srgbClr val="E5C6C3"/>
                </a:gs>
                <a:gs pos="61000">
                  <a:schemeClr val="bg1"/>
                </a:gs>
                <a:gs pos="100000">
                  <a:schemeClr val="accent1">
                    <a:lumMod val="40000"/>
                    <a:lumOff val="60000"/>
                  </a:schemeClr>
                </a:gs>
              </a:gsLst>
              <a:lin ang="0" scaled="1"/>
              <a:tileRect/>
            </a:gradFill>
            <a:effectLst>
              <a:outerShdw blurRad="38100" dist="25400" dir="27000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i="1" dirty="0" err="1" smtClean="0">
                  <a:solidFill>
                    <a:schemeClr val="tx1"/>
                  </a:solidFill>
                </a:rPr>
                <a:t>Tutti</a:t>
              </a:r>
              <a:r>
                <a:rPr lang="en-US" sz="1600" i="1" dirty="0" smtClean="0">
                  <a:solidFill>
                    <a:schemeClr val="tx1"/>
                  </a:solidFill>
                </a:rPr>
                <a:t> </a:t>
              </a:r>
              <a:r>
                <a:rPr lang="en-US" sz="1600" i="1" dirty="0">
                  <a:solidFill>
                    <a:schemeClr val="tx1"/>
                  </a:solidFill>
                </a:rPr>
                <a:t>i</a:t>
              </a:r>
              <a:r>
                <a:rPr lang="en-US" sz="1600" i="1" dirty="0" smtClean="0">
                  <a:solidFill>
                    <a:schemeClr val="tx1"/>
                  </a:solidFill>
                </a:rPr>
                <a:t> </a:t>
              </a:r>
              <a:r>
                <a:rPr lang="en-US" sz="1600" i="1" dirty="0" err="1" smtClean="0">
                  <a:solidFill>
                    <a:schemeClr val="tx1"/>
                  </a:solidFill>
                </a:rPr>
                <a:t>cammini</a:t>
              </a:r>
              <a:r>
                <a:rPr lang="en-US" sz="1600" i="1" dirty="0" smtClean="0">
                  <a:solidFill>
                    <a:schemeClr val="tx1"/>
                  </a:solidFill>
                </a:rPr>
                <a:t> </a:t>
              </a:r>
              <a:r>
                <a:rPr lang="en-US" sz="1600" i="1" dirty="0" err="1" smtClean="0">
                  <a:solidFill>
                    <a:schemeClr val="tx1"/>
                  </a:solidFill>
                </a:rPr>
                <a:t>possibili</a:t>
              </a:r>
              <a:r>
                <a:rPr lang="en-US" sz="1600" i="1" dirty="0" smtClean="0">
                  <a:solidFill>
                    <a:schemeClr val="tx1"/>
                  </a:solidFill>
                </a:rPr>
                <a:t> </a:t>
              </a:r>
              <a:r>
                <a:rPr lang="en-US" sz="1600" dirty="0">
                  <a:solidFill>
                    <a:schemeClr val="tx1"/>
                  </a:solidFill>
                </a:rPr>
                <a:t>= </a:t>
              </a:r>
              <a:r>
                <a:rPr lang="en-US" sz="1600" dirty="0" err="1" smtClean="0">
                  <a:solidFill>
                    <a:schemeClr val="tx1"/>
                  </a:solidFill>
                </a:rPr>
                <a:t>tutti</a:t>
              </a:r>
              <a:r>
                <a:rPr lang="en-US" sz="1600" dirty="0" smtClean="0">
                  <a:solidFill>
                    <a:schemeClr val="tx1"/>
                  </a:solidFill>
                </a:rPr>
                <a:t> </a:t>
              </a:r>
              <a:r>
                <a:rPr lang="en-US" sz="1600" dirty="0" err="1" smtClean="0">
                  <a:solidFill>
                    <a:schemeClr val="tx1"/>
                  </a:solidFill>
                </a:rPr>
                <a:t>i</a:t>
              </a:r>
              <a:r>
                <a:rPr lang="en-US" sz="1600" dirty="0" smtClean="0">
                  <a:solidFill>
                    <a:schemeClr val="tx1"/>
                  </a:solidFill>
                </a:rPr>
                <a:t> </a:t>
              </a:r>
              <a:r>
                <a:rPr lang="en-US" sz="1600" dirty="0" err="1" smtClean="0">
                  <a:solidFill>
                    <a:schemeClr val="tx1"/>
                  </a:solidFill>
                </a:rPr>
                <a:t>cammini</a:t>
              </a:r>
              <a:r>
                <a:rPr lang="en-US" sz="1600" dirty="0" smtClean="0">
                  <a:solidFill>
                    <a:schemeClr val="tx1"/>
                  </a:solidFill>
                </a:rPr>
                <a:t> </a:t>
              </a:r>
              <a:r>
                <a:rPr lang="en-US" sz="1600" dirty="0" err="1" smtClean="0">
                  <a:solidFill>
                    <a:schemeClr val="tx1"/>
                  </a:solidFill>
                </a:rPr>
                <a:t>compatibili</a:t>
              </a:r>
              <a:r>
                <a:rPr lang="en-US" sz="1600" dirty="0" smtClean="0">
                  <a:solidFill>
                    <a:schemeClr val="tx1"/>
                  </a:solidFill>
                </a:rPr>
                <a:t> con </a:t>
              </a:r>
              <a:r>
                <a:rPr lang="en-US" sz="1600" dirty="0" err="1" smtClean="0">
                  <a:solidFill>
                    <a:schemeClr val="tx1"/>
                  </a:solidFill>
                </a:rPr>
                <a:t>i</a:t>
              </a:r>
              <a:r>
                <a:rPr lang="en-US" sz="1600" dirty="0" smtClean="0">
                  <a:solidFill>
                    <a:schemeClr val="tx1"/>
                  </a:solidFill>
                </a:rPr>
                <a:t> </a:t>
              </a:r>
              <a:r>
                <a:rPr lang="en-US" sz="1600" dirty="0" err="1" smtClean="0">
                  <a:solidFill>
                    <a:schemeClr val="tx1"/>
                  </a:solidFill>
                </a:rPr>
                <a:t>vincoli</a:t>
              </a:r>
              <a:r>
                <a:rPr lang="en-US" sz="1600" dirty="0" smtClean="0">
                  <a:solidFill>
                    <a:schemeClr val="tx1"/>
                  </a:solidFill>
                </a:rPr>
                <a:t> </a:t>
              </a:r>
              <a:r>
                <a:rPr lang="en-US" sz="1600" dirty="0" err="1" smtClean="0">
                  <a:solidFill>
                    <a:schemeClr val="tx1"/>
                  </a:solidFill>
                </a:rPr>
                <a:t>cinematici</a:t>
              </a:r>
              <a:r>
                <a:rPr lang="en-US" sz="1600" dirty="0" smtClean="0">
                  <a:solidFill>
                    <a:schemeClr val="tx1"/>
                  </a:solidFill>
                </a:rPr>
                <a:t>.</a:t>
              </a:r>
              <a:r>
                <a:rPr lang="en-US" sz="1600" dirty="0" smtClean="0">
                  <a:solidFill>
                    <a:schemeClr val="tx1"/>
                  </a:solidFill>
                </a:rPr>
                <a:t> </a:t>
              </a:r>
              <a:endParaRPr lang="en-US" sz="1600" dirty="0">
                <a:solidFill>
                  <a:schemeClr val="tx1"/>
                </a:solidFill>
              </a:endParaRPr>
            </a:p>
          </p:txBody>
        </p:sp>
        <p:sp>
          <p:nvSpPr>
            <p:cNvPr id="7" name="Right Arrow 6"/>
            <p:cNvSpPr/>
            <p:nvPr/>
          </p:nvSpPr>
          <p:spPr>
            <a:xfrm>
              <a:off x="4140806" y="2684523"/>
              <a:ext cx="1695738" cy="575078"/>
            </a:xfrm>
            <a:prstGeom prst="rightArrow">
              <a:avLst/>
            </a:prstGeom>
            <a:gradFill>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ctr" rotWithShape="0">
                <a:srgbClr val="000000">
                  <a:alpha val="60000"/>
                </a:srgbClr>
              </a:outerShdw>
            </a:effectLst>
            <a:scene3d>
              <a:camera prst="orthographicFront"/>
              <a:lightRig rig="threePt" dir="t"/>
            </a:scene3d>
            <a:sp3d>
              <a:bevelT w="50800" h="50800"/>
              <a:bevelB w="254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chemeClr val="tx1"/>
                </a:solidFill>
              </a:endParaRPr>
            </a:p>
          </p:txBody>
        </p:sp>
        <p:sp>
          <p:nvSpPr>
            <p:cNvPr id="8" name="Rounded Rectangle 7"/>
            <p:cNvSpPr/>
            <p:nvPr/>
          </p:nvSpPr>
          <p:spPr>
            <a:xfrm>
              <a:off x="5936777" y="2534905"/>
              <a:ext cx="3726015" cy="903552"/>
            </a:xfrm>
            <a:prstGeom prst="roundRect">
              <a:avLst/>
            </a:prstGeom>
            <a:gradFill flip="none" rotWithShape="1">
              <a:gsLst>
                <a:gs pos="0">
                  <a:srgbClr val="FFF353"/>
                </a:gs>
                <a:gs pos="71000">
                  <a:schemeClr val="bg1"/>
                </a:gs>
                <a:gs pos="100000">
                  <a:srgbClr val="FFEC9F"/>
                </a:gs>
              </a:gsLst>
              <a:lin ang="10800000" scaled="1"/>
              <a:tileRect/>
            </a:gradFill>
            <a:effectLst>
              <a:outerShdw blurRad="38100" dist="25400" dir="27000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i="1" dirty="0" err="1">
                  <a:solidFill>
                    <a:schemeClr val="tx1"/>
                  </a:solidFill>
                </a:rPr>
                <a:t>Tutti</a:t>
              </a:r>
              <a:r>
                <a:rPr lang="en-US" sz="1600" i="1" dirty="0">
                  <a:solidFill>
                    <a:schemeClr val="tx1"/>
                  </a:solidFill>
                </a:rPr>
                <a:t> </a:t>
              </a:r>
              <a:r>
                <a:rPr lang="en-US" sz="1600" i="1" dirty="0" err="1">
                  <a:solidFill>
                    <a:schemeClr val="tx1"/>
                  </a:solidFill>
                </a:rPr>
                <a:t>i</a:t>
              </a:r>
              <a:r>
                <a:rPr lang="en-US" sz="1600" i="1" dirty="0">
                  <a:solidFill>
                    <a:schemeClr val="tx1"/>
                  </a:solidFill>
                </a:rPr>
                <a:t> </a:t>
              </a:r>
              <a:r>
                <a:rPr lang="en-US" sz="1600" i="1" dirty="0" err="1">
                  <a:solidFill>
                    <a:schemeClr val="tx1"/>
                  </a:solidFill>
                </a:rPr>
                <a:t>cammini</a:t>
              </a:r>
              <a:r>
                <a:rPr lang="en-US" sz="1600" i="1" dirty="0">
                  <a:solidFill>
                    <a:schemeClr val="tx1"/>
                  </a:solidFill>
                </a:rPr>
                <a:t> </a:t>
              </a:r>
              <a:r>
                <a:rPr lang="en-US" sz="1600" i="1" dirty="0" err="1">
                  <a:solidFill>
                    <a:schemeClr val="tx1"/>
                  </a:solidFill>
                </a:rPr>
                <a:t>possibili</a:t>
              </a:r>
              <a:r>
                <a:rPr lang="en-US" sz="1600" i="1" dirty="0">
                  <a:solidFill>
                    <a:schemeClr val="tx1"/>
                  </a:solidFill>
                </a:rPr>
                <a:t> </a:t>
              </a:r>
              <a:r>
                <a:rPr lang="en-US" sz="1600" dirty="0">
                  <a:solidFill>
                    <a:schemeClr val="tx1"/>
                  </a:solidFill>
                </a:rPr>
                <a:t>= </a:t>
              </a:r>
              <a:r>
                <a:rPr lang="en-US" sz="1600" dirty="0" err="1">
                  <a:solidFill>
                    <a:schemeClr val="tx1"/>
                  </a:solidFill>
                </a:rPr>
                <a:t>tutti</a:t>
              </a:r>
              <a:r>
                <a:rPr lang="en-US" sz="1600" dirty="0">
                  <a:solidFill>
                    <a:schemeClr val="tx1"/>
                  </a:solidFill>
                </a:rPr>
                <a:t> </a:t>
              </a:r>
              <a:r>
                <a:rPr lang="en-US" sz="1600" dirty="0" err="1">
                  <a:solidFill>
                    <a:schemeClr val="tx1"/>
                  </a:solidFill>
                </a:rPr>
                <a:t>i</a:t>
              </a:r>
              <a:r>
                <a:rPr lang="en-US" sz="1600" dirty="0">
                  <a:solidFill>
                    <a:schemeClr val="tx1"/>
                  </a:solidFill>
                </a:rPr>
                <a:t> </a:t>
              </a:r>
              <a:r>
                <a:rPr lang="en-US" sz="1600" dirty="0" err="1">
                  <a:solidFill>
                    <a:schemeClr val="tx1"/>
                  </a:solidFill>
                </a:rPr>
                <a:t>cammini</a:t>
              </a:r>
              <a:r>
                <a:rPr lang="en-US" sz="1600" dirty="0">
                  <a:solidFill>
                    <a:schemeClr val="tx1"/>
                  </a:solidFill>
                </a:rPr>
                <a:t> </a:t>
              </a:r>
              <a:r>
                <a:rPr lang="en-US" sz="1600" dirty="0" err="1">
                  <a:solidFill>
                    <a:schemeClr val="tx1"/>
                  </a:solidFill>
                </a:rPr>
                <a:t>compatibili</a:t>
              </a:r>
              <a:r>
                <a:rPr lang="en-US" sz="1600" dirty="0">
                  <a:solidFill>
                    <a:schemeClr val="tx1"/>
                  </a:solidFill>
                </a:rPr>
                <a:t> con </a:t>
              </a:r>
              <a:r>
                <a:rPr lang="en-US" sz="1600" dirty="0" smtClean="0">
                  <a:solidFill>
                    <a:schemeClr val="tx1"/>
                  </a:solidFill>
                </a:rPr>
                <a:t>l’ </a:t>
              </a:r>
              <a:r>
                <a:rPr lang="en-US" sz="1600" dirty="0" err="1" smtClean="0">
                  <a:solidFill>
                    <a:schemeClr val="tx1"/>
                  </a:solidFill>
                </a:rPr>
                <a:t>informazione</a:t>
              </a:r>
              <a:r>
                <a:rPr lang="en-US" sz="1600" dirty="0" smtClean="0">
                  <a:solidFill>
                    <a:schemeClr val="tx1"/>
                  </a:solidFill>
                </a:rPr>
                <a:t> (</a:t>
              </a:r>
              <a:r>
                <a:rPr lang="en-US" sz="1600" dirty="0" err="1" smtClean="0">
                  <a:solidFill>
                    <a:schemeClr val="tx1"/>
                  </a:solidFill>
                </a:rPr>
                <a:t>acquisita</a:t>
              </a:r>
              <a:r>
                <a:rPr lang="en-US" sz="1600" dirty="0" smtClean="0">
                  <a:solidFill>
                    <a:schemeClr val="tx1"/>
                  </a:solidFill>
                </a:rPr>
                <a:t> o in principio </a:t>
              </a:r>
              <a:r>
                <a:rPr lang="en-US" sz="1600" dirty="0" err="1" smtClean="0">
                  <a:solidFill>
                    <a:schemeClr val="tx1"/>
                  </a:solidFill>
                </a:rPr>
                <a:t>disponibile</a:t>
              </a:r>
              <a:r>
                <a:rPr lang="en-US" sz="1600" dirty="0" smtClean="0">
                  <a:solidFill>
                    <a:schemeClr val="tx1"/>
                  </a:solidFill>
                </a:rPr>
                <a:t>) </a:t>
              </a:r>
              <a:r>
                <a:rPr lang="en-US" sz="1600" dirty="0" err="1" smtClean="0">
                  <a:solidFill>
                    <a:schemeClr val="tx1"/>
                  </a:solidFill>
                </a:rPr>
                <a:t>sul</a:t>
              </a:r>
              <a:r>
                <a:rPr lang="en-US" sz="1600" dirty="0" smtClean="0">
                  <a:solidFill>
                    <a:schemeClr val="tx1"/>
                  </a:solidFill>
                </a:rPr>
                <a:t> </a:t>
              </a:r>
              <a:r>
                <a:rPr lang="en-US" sz="1600" dirty="0" err="1" smtClean="0">
                  <a:solidFill>
                    <a:schemeClr val="tx1"/>
                  </a:solidFill>
                </a:rPr>
                <a:t>sistema</a:t>
              </a:r>
              <a:r>
                <a:rPr lang="en-US" sz="1600" dirty="0" smtClean="0">
                  <a:solidFill>
                    <a:schemeClr val="tx1"/>
                  </a:solidFill>
                </a:rPr>
                <a:t>. </a:t>
              </a:r>
              <a:endParaRPr lang="en-US" sz="1600" dirty="0">
                <a:solidFill>
                  <a:schemeClr val="tx1"/>
                </a:solidFill>
              </a:endParaRPr>
            </a:p>
          </p:txBody>
        </p:sp>
      </p:grpSp>
      <p:sp>
        <p:nvSpPr>
          <p:cNvPr id="10" name="Content Placeholder 1"/>
          <p:cNvSpPr txBox="1">
            <a:spLocks/>
          </p:cNvSpPr>
          <p:nvPr/>
        </p:nvSpPr>
        <p:spPr>
          <a:xfrm>
            <a:off x="119722" y="4215877"/>
            <a:ext cx="8824253" cy="627586"/>
          </a:xfrm>
          <a:prstGeom prst="rect">
            <a:avLst/>
          </a:prstGeom>
        </p:spPr>
        <p:txBody>
          <a:bodyPr vert="horz" lIns="0" tIns="45720" rIns="0" bIns="45720" rtlCol="0">
            <a:normAutofit fontScale="62500" lnSpcReduction="2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392544" indent="-288000" algn="just" fontAlgn="auto">
              <a:lnSpc>
                <a:spcPct val="110000"/>
              </a:lnSpc>
              <a:spcBef>
                <a:spcPts val="0"/>
              </a:spcBef>
              <a:spcAft>
                <a:spcPts val="0"/>
              </a:spcAft>
              <a:buClr>
                <a:srgbClr val="E5C6C3"/>
              </a:buClr>
              <a:buFont typeface="Arial" panose="020B0604020202020204" pitchFamily="34" charset="0"/>
              <a:buChar char="•"/>
              <a:defRPr/>
            </a:pPr>
            <a:r>
              <a:rPr lang="en-US" sz="3050" dirty="0" smtClean="0"/>
              <a:t>Come </a:t>
            </a:r>
            <a:r>
              <a:rPr lang="en-US" sz="3050" dirty="0" err="1" smtClean="0"/>
              <a:t>evidenza</a:t>
            </a:r>
            <a:r>
              <a:rPr lang="en-US" sz="3050" dirty="0" smtClean="0"/>
              <a:t> </a:t>
            </a:r>
            <a:r>
              <a:rPr lang="en-US" sz="3050" dirty="0" err="1" smtClean="0"/>
              <a:t>cruciale</a:t>
            </a:r>
            <a:r>
              <a:rPr lang="en-US" sz="3050" dirty="0" smtClean="0"/>
              <a:t> </a:t>
            </a:r>
            <a:r>
              <a:rPr lang="en-US" sz="3050" dirty="0" err="1" smtClean="0"/>
              <a:t>viene</a:t>
            </a:r>
            <a:r>
              <a:rPr lang="en-US" sz="3050" dirty="0" smtClean="0"/>
              <a:t> </a:t>
            </a:r>
            <a:r>
              <a:rPr lang="en-US" sz="3050" dirty="0" err="1" smtClean="0"/>
              <a:t>presentato</a:t>
            </a:r>
            <a:r>
              <a:rPr lang="en-US" sz="3050" dirty="0" smtClean="0"/>
              <a:t> </a:t>
            </a:r>
            <a:r>
              <a:rPr lang="en-US" sz="3050" dirty="0" err="1" smtClean="0"/>
              <a:t>l’esperimento</a:t>
            </a:r>
            <a:r>
              <a:rPr lang="en-US" sz="3050" dirty="0" smtClean="0"/>
              <a:t> di Zhou, Wang e Mandel [Zhou </a:t>
            </a:r>
            <a:r>
              <a:rPr lang="en-US" sz="3050" dirty="0" smtClean="0"/>
              <a:t>et al, </a:t>
            </a:r>
            <a:r>
              <a:rPr lang="en-US" sz="3050" dirty="0" smtClean="0"/>
              <a:t>1991]. </a:t>
            </a:r>
            <a:endParaRPr lang="en-US" sz="3050" dirty="0" smtClean="0"/>
          </a:p>
          <a:p>
            <a:pPr marL="0" indent="0" algn="just" fontAlgn="auto">
              <a:buFont typeface="Calibri" panose="020F0502020204030204" pitchFamily="34" charset="0"/>
              <a:buNone/>
              <a:defRPr/>
            </a:pPr>
            <a:endParaRPr lang="en-US" sz="1950" i="1" dirty="0" smtClean="0"/>
          </a:p>
          <a:p>
            <a:pPr algn="just" fontAlgn="auto">
              <a:defRPr/>
            </a:pPr>
            <a:endParaRPr lang="en-US" sz="1950" i="1" dirty="0" smtClean="0"/>
          </a:p>
          <a:p>
            <a:pPr algn="just" fontAlgn="auto">
              <a:defRPr/>
            </a:pPr>
            <a:endParaRPr lang="en-US" sz="1950" dirty="0" smtClean="0"/>
          </a:p>
          <a:p>
            <a:pPr marL="0" indent="0" algn="just" fontAlgn="auto">
              <a:buFont typeface="Calibri" panose="020F0502020204030204" pitchFamily="34" charset="0"/>
              <a:buNone/>
              <a:defRPr/>
            </a:pPr>
            <a:endParaRPr lang="en-US" dirty="0" smtClean="0"/>
          </a:p>
          <a:p>
            <a:pPr fontAlgn="auto">
              <a:defRPr/>
            </a:pPr>
            <a:endParaRPr lang="en-US" i="1" dirty="0" smtClean="0"/>
          </a:p>
          <a:p>
            <a:pPr fontAlgn="auto">
              <a:defRPr/>
            </a:pPr>
            <a:endParaRPr lang="en-US" i="1" dirty="0" smtClean="0"/>
          </a:p>
          <a:p>
            <a:pPr marL="0" indent="0" fontAlgn="auto">
              <a:buFont typeface="Calibri" panose="020F0502020204030204" pitchFamily="34" charset="0"/>
              <a:buNone/>
              <a:defRPr/>
            </a:pPr>
            <a:endParaRPr lang="en-US" i="1"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2000"/>
                                        <p:tgtEl>
                                          <p:spTgt spid="2">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28396"/>
            <a:ext cx="7543800" cy="648268"/>
          </a:xfrm>
        </p:spPr>
        <p:txBody>
          <a:bodyPr>
            <a:normAutofit/>
          </a:bodyPr>
          <a:lstStyle/>
          <a:p>
            <a:pPr algn="ctr"/>
            <a:r>
              <a:rPr lang="en-US" sz="3200" dirty="0" smtClean="0"/>
              <a:t>Il principio di </a:t>
            </a:r>
            <a:r>
              <a:rPr lang="en-US" sz="3200" dirty="0" err="1" smtClean="0"/>
              <a:t>indeterminazione</a:t>
            </a:r>
            <a:endParaRPr lang="en-US" sz="3200" dirty="0"/>
          </a:p>
        </p:txBody>
      </p:sp>
      <p:sp>
        <p:nvSpPr>
          <p:cNvPr id="4" name="TextBox 3"/>
          <p:cNvSpPr txBox="1"/>
          <p:nvPr/>
        </p:nvSpPr>
        <p:spPr>
          <a:xfrm>
            <a:off x="209822" y="952143"/>
            <a:ext cx="8670381" cy="4585871"/>
          </a:xfrm>
          <a:prstGeom prst="rect">
            <a:avLst/>
          </a:prstGeom>
          <a:noFill/>
        </p:spPr>
        <p:txBody>
          <a:bodyPr wrap="square" rtlCol="0">
            <a:spAutoFit/>
          </a:bodyPr>
          <a:lstStyle/>
          <a:p>
            <a:pPr marL="285750" indent="-285750" algn="just">
              <a:buClr>
                <a:srgbClr val="E5C6C3"/>
              </a:buClr>
              <a:buFont typeface="Arial" panose="020B0604020202020204" pitchFamily="34" charset="0"/>
              <a:buChar char="•"/>
            </a:pPr>
            <a:r>
              <a:rPr lang="en-US" dirty="0" smtClean="0"/>
              <a:t>Il</a:t>
            </a:r>
            <a:r>
              <a:rPr lang="en-US" dirty="0" smtClean="0"/>
              <a:t> “principio di Heisenberg” </a:t>
            </a:r>
            <a:r>
              <a:rPr lang="en-US" dirty="0" err="1" smtClean="0"/>
              <a:t>conteneva</a:t>
            </a:r>
            <a:r>
              <a:rPr lang="en-US" dirty="0" smtClean="0"/>
              <a:t> </a:t>
            </a:r>
            <a:r>
              <a:rPr lang="en-US" dirty="0" err="1" smtClean="0"/>
              <a:t>differenti</a:t>
            </a:r>
            <a:r>
              <a:rPr lang="en-US" dirty="0"/>
              <a:t> </a:t>
            </a:r>
            <a:r>
              <a:rPr lang="en-US" dirty="0" err="1" smtClean="0"/>
              <a:t>affermazioni</a:t>
            </a:r>
            <a:r>
              <a:rPr lang="en-US" dirty="0" smtClean="0"/>
              <a:t> </a:t>
            </a:r>
            <a:r>
              <a:rPr lang="en-US" dirty="0" err="1" smtClean="0"/>
              <a:t>che</a:t>
            </a:r>
            <a:r>
              <a:rPr lang="en-US" dirty="0" smtClean="0"/>
              <a:t> </a:t>
            </a:r>
            <a:r>
              <a:rPr lang="en-US" dirty="0" err="1" smtClean="0"/>
              <a:t>sono</a:t>
            </a:r>
            <a:r>
              <a:rPr lang="en-US" dirty="0" smtClean="0"/>
              <a:t> state solo </a:t>
            </a:r>
            <a:r>
              <a:rPr lang="en-US" dirty="0" err="1" smtClean="0"/>
              <a:t>recentemente</a:t>
            </a:r>
            <a:r>
              <a:rPr lang="en-US" dirty="0" smtClean="0"/>
              <a:t> </a:t>
            </a:r>
            <a:r>
              <a:rPr lang="en-US" dirty="0" err="1" smtClean="0"/>
              <a:t>distinte</a:t>
            </a:r>
            <a:r>
              <a:rPr lang="en-US" dirty="0" smtClean="0"/>
              <a:t> in </a:t>
            </a:r>
            <a:r>
              <a:rPr lang="en-US" dirty="0" err="1" smtClean="0"/>
              <a:t>modo</a:t>
            </a:r>
            <a:r>
              <a:rPr lang="en-US" dirty="0" smtClean="0"/>
              <a:t> </a:t>
            </a:r>
            <a:r>
              <a:rPr lang="en-US" dirty="0" err="1" smtClean="0"/>
              <a:t>chiaro</a:t>
            </a:r>
            <a:r>
              <a:rPr lang="en-US" dirty="0" smtClean="0"/>
              <a:t>, </a:t>
            </a:r>
            <a:r>
              <a:rPr lang="en-US" dirty="0" err="1" smtClean="0"/>
              <a:t>alcune</a:t>
            </a:r>
            <a:r>
              <a:rPr lang="en-US" dirty="0" smtClean="0"/>
              <a:t> </a:t>
            </a:r>
            <a:r>
              <a:rPr lang="en-US" dirty="0" err="1" smtClean="0"/>
              <a:t>delle</a:t>
            </a:r>
            <a:r>
              <a:rPr lang="en-US" dirty="0" smtClean="0"/>
              <a:t> </a:t>
            </a:r>
            <a:r>
              <a:rPr lang="en-US" dirty="0" err="1" smtClean="0"/>
              <a:t>quali</a:t>
            </a:r>
            <a:r>
              <a:rPr lang="en-US" dirty="0" smtClean="0"/>
              <a:t> </a:t>
            </a:r>
            <a:r>
              <a:rPr lang="en-US" dirty="0" err="1" smtClean="0"/>
              <a:t>sono</a:t>
            </a:r>
            <a:r>
              <a:rPr lang="en-US" dirty="0" smtClean="0"/>
              <a:t> </a:t>
            </a:r>
            <a:r>
              <a:rPr lang="en-US" dirty="0" err="1" smtClean="0"/>
              <a:t>ancora</a:t>
            </a:r>
            <a:r>
              <a:rPr lang="en-US" dirty="0" smtClean="0"/>
              <a:t> </a:t>
            </a:r>
            <a:r>
              <a:rPr lang="en-US" dirty="0" err="1" smtClean="0"/>
              <a:t>oggetto</a:t>
            </a:r>
            <a:r>
              <a:rPr lang="en-US" dirty="0" smtClean="0"/>
              <a:t> di </a:t>
            </a:r>
            <a:r>
              <a:rPr lang="en-US" dirty="0" err="1" smtClean="0"/>
              <a:t>ricerca</a:t>
            </a:r>
            <a:r>
              <a:rPr lang="en-US" dirty="0" smtClean="0"/>
              <a:t>:</a:t>
            </a:r>
            <a:endParaRPr lang="en-US" dirty="0" smtClean="0"/>
          </a:p>
          <a:p>
            <a:pPr marL="813802" lvl="1" indent="-457200" algn="just">
              <a:buClr>
                <a:srgbClr val="E5C6C3"/>
              </a:buClr>
              <a:buFont typeface="+mj-lt"/>
              <a:buAutoNum type="alphaLcPeriod"/>
            </a:pPr>
            <a:r>
              <a:rPr lang="en-US" dirty="0" err="1" smtClean="0"/>
              <a:t>Limitazione</a:t>
            </a:r>
            <a:r>
              <a:rPr lang="en-US" dirty="0" smtClean="0"/>
              <a:t> </a:t>
            </a:r>
            <a:r>
              <a:rPr lang="en-US" dirty="0" err="1" smtClean="0"/>
              <a:t>nella</a:t>
            </a:r>
            <a:r>
              <a:rPr lang="en-US" dirty="0" smtClean="0"/>
              <a:t> </a:t>
            </a:r>
            <a:r>
              <a:rPr lang="en-US" dirty="0" err="1" smtClean="0"/>
              <a:t>preparazione</a:t>
            </a:r>
            <a:r>
              <a:rPr lang="en-US" dirty="0" smtClean="0"/>
              <a:t> </a:t>
            </a:r>
            <a:r>
              <a:rPr lang="en-US" dirty="0" err="1" smtClean="0"/>
              <a:t>dello</a:t>
            </a:r>
            <a:r>
              <a:rPr lang="en-US" dirty="0" smtClean="0"/>
              <a:t> </a:t>
            </a:r>
            <a:r>
              <a:rPr lang="en-US" dirty="0" err="1" smtClean="0"/>
              <a:t>stato</a:t>
            </a:r>
            <a:r>
              <a:rPr lang="en-US" dirty="0" smtClean="0"/>
              <a:t>: un </a:t>
            </a:r>
            <a:r>
              <a:rPr lang="en-US" dirty="0" err="1" smtClean="0"/>
              <a:t>sistema</a:t>
            </a:r>
            <a:r>
              <a:rPr lang="en-US" dirty="0" smtClean="0"/>
              <a:t> </a:t>
            </a:r>
            <a:r>
              <a:rPr lang="en-US" dirty="0" err="1" smtClean="0"/>
              <a:t>quantistico</a:t>
            </a:r>
            <a:r>
              <a:rPr lang="en-US" dirty="0" smtClean="0"/>
              <a:t> non </a:t>
            </a:r>
            <a:r>
              <a:rPr lang="en-US" dirty="0" err="1" smtClean="0"/>
              <a:t>può</a:t>
            </a:r>
            <a:r>
              <a:rPr lang="en-US" dirty="0" smtClean="0"/>
              <a:t> </a:t>
            </a:r>
            <a:r>
              <a:rPr lang="en-US" dirty="0" err="1" smtClean="0"/>
              <a:t>essere</a:t>
            </a:r>
            <a:r>
              <a:rPr lang="en-US" dirty="0" smtClean="0"/>
              <a:t> </a:t>
            </a:r>
            <a:r>
              <a:rPr lang="en-US" dirty="0" err="1" smtClean="0"/>
              <a:t>preparato</a:t>
            </a:r>
            <a:r>
              <a:rPr lang="en-US" dirty="0" smtClean="0"/>
              <a:t> in </a:t>
            </a:r>
            <a:r>
              <a:rPr lang="en-US" dirty="0" err="1" smtClean="0"/>
              <a:t>modo</a:t>
            </a:r>
            <a:r>
              <a:rPr lang="en-US" dirty="0" smtClean="0"/>
              <a:t> tale </a:t>
            </a:r>
            <a:r>
              <a:rPr lang="en-US" dirty="0" err="1" smtClean="0"/>
              <a:t>che</a:t>
            </a:r>
            <a:r>
              <a:rPr lang="en-US" dirty="0" smtClean="0"/>
              <a:t> </a:t>
            </a:r>
            <a:r>
              <a:rPr lang="en-US" dirty="0" err="1" smtClean="0"/>
              <a:t>una</a:t>
            </a:r>
            <a:r>
              <a:rPr lang="en-US" dirty="0" smtClean="0"/>
              <a:t> </a:t>
            </a:r>
            <a:r>
              <a:rPr lang="en-US" dirty="0" err="1" smtClean="0"/>
              <a:t>coppia</a:t>
            </a:r>
            <a:r>
              <a:rPr lang="en-US" dirty="0" smtClean="0"/>
              <a:t> di </a:t>
            </a:r>
            <a:r>
              <a:rPr lang="en-US" dirty="0" err="1" smtClean="0"/>
              <a:t>osservabili</a:t>
            </a:r>
            <a:r>
              <a:rPr lang="en-US" dirty="0" smtClean="0"/>
              <a:t> </a:t>
            </a:r>
            <a:r>
              <a:rPr lang="en-US" dirty="0" err="1" smtClean="0"/>
              <a:t>che</a:t>
            </a:r>
            <a:r>
              <a:rPr lang="en-US" dirty="0" smtClean="0"/>
              <a:t> non </a:t>
            </a:r>
            <a:r>
              <a:rPr lang="en-US" dirty="0" err="1" smtClean="0"/>
              <a:t>commutano</a:t>
            </a:r>
            <a:r>
              <a:rPr lang="en-US" dirty="0" smtClean="0"/>
              <a:t> </a:t>
            </a:r>
            <a:r>
              <a:rPr lang="en-US" dirty="0" err="1" smtClean="0"/>
              <a:t>siano</a:t>
            </a:r>
            <a:r>
              <a:rPr lang="en-US" dirty="0" smtClean="0"/>
              <a:t> ben definite con </a:t>
            </a:r>
            <a:r>
              <a:rPr lang="en-US" dirty="0" err="1" smtClean="0"/>
              <a:t>precisione</a:t>
            </a:r>
            <a:r>
              <a:rPr lang="en-US" dirty="0" smtClean="0"/>
              <a:t> </a:t>
            </a:r>
            <a:r>
              <a:rPr lang="en-US" dirty="0" err="1" smtClean="0"/>
              <a:t>arbtraria</a:t>
            </a:r>
            <a:r>
              <a:rPr lang="en-US" dirty="0" smtClean="0"/>
              <a:t>. Questa è la </a:t>
            </a:r>
            <a:r>
              <a:rPr lang="en-US" dirty="0" err="1" smtClean="0"/>
              <a:t>formulazione</a:t>
            </a:r>
            <a:r>
              <a:rPr lang="en-US" dirty="0" smtClean="0"/>
              <a:t> </a:t>
            </a:r>
            <a:r>
              <a:rPr lang="en-US" dirty="0" err="1" smtClean="0"/>
              <a:t>oggi</a:t>
            </a:r>
            <a:r>
              <a:rPr lang="en-US" dirty="0" smtClean="0"/>
              <a:t> </a:t>
            </a:r>
            <a:r>
              <a:rPr lang="en-US" dirty="0" err="1" smtClean="0"/>
              <a:t>comunemente</a:t>
            </a:r>
            <a:r>
              <a:rPr lang="en-US" dirty="0" smtClean="0"/>
              <a:t> </a:t>
            </a:r>
            <a:r>
              <a:rPr lang="en-US" dirty="0" err="1" smtClean="0"/>
              <a:t>accettata</a:t>
            </a:r>
            <a:r>
              <a:rPr lang="en-US" dirty="0" smtClean="0"/>
              <a:t> come </a:t>
            </a:r>
            <a:r>
              <a:rPr lang="en-US" dirty="0" err="1" smtClean="0"/>
              <a:t>il</a:t>
            </a:r>
            <a:r>
              <a:rPr lang="en-US" dirty="0" smtClean="0"/>
              <a:t> “principio di </a:t>
            </a:r>
            <a:r>
              <a:rPr lang="en-US" dirty="0" err="1" smtClean="0"/>
              <a:t>indeterminazione</a:t>
            </a:r>
            <a:r>
              <a:rPr lang="en-US" dirty="0" smtClean="0"/>
              <a:t>” in </a:t>
            </a:r>
            <a:r>
              <a:rPr lang="en-US" dirty="0" err="1" smtClean="0"/>
              <a:t>senso</a:t>
            </a:r>
            <a:r>
              <a:rPr lang="en-US" dirty="0" smtClean="0"/>
              <a:t> </a:t>
            </a:r>
            <a:r>
              <a:rPr lang="en-US" dirty="0" err="1" smtClean="0"/>
              <a:t>proprio</a:t>
            </a:r>
            <a:r>
              <a:rPr lang="en-US" dirty="0" smtClean="0"/>
              <a:t>. </a:t>
            </a:r>
          </a:p>
          <a:p>
            <a:pPr marL="813802" lvl="1" indent="-457200" algn="just">
              <a:buClr>
                <a:srgbClr val="E5C6C3"/>
              </a:buClr>
              <a:buFont typeface="+mj-lt"/>
              <a:buAutoNum type="alphaLcPeriod"/>
            </a:pPr>
            <a:r>
              <a:rPr lang="en-US" dirty="0" err="1" smtClean="0"/>
              <a:t>Limitazione</a:t>
            </a:r>
            <a:r>
              <a:rPr lang="en-US" dirty="0"/>
              <a:t> </a:t>
            </a:r>
            <a:r>
              <a:rPr lang="en-US" dirty="0" err="1" smtClean="0"/>
              <a:t>alla</a:t>
            </a:r>
            <a:r>
              <a:rPr lang="en-US" dirty="0" smtClean="0"/>
              <a:t> </a:t>
            </a:r>
            <a:r>
              <a:rPr lang="en-US" dirty="0" err="1" smtClean="0"/>
              <a:t>dispersione</a:t>
            </a:r>
            <a:r>
              <a:rPr lang="en-US" dirty="0" smtClean="0"/>
              <a:t> (</a:t>
            </a:r>
            <a:r>
              <a:rPr lang="en-US" dirty="0" err="1" smtClean="0"/>
              <a:t>deviazione</a:t>
            </a:r>
            <a:r>
              <a:rPr lang="en-US" dirty="0" smtClean="0"/>
              <a:t> standard)</a:t>
            </a:r>
            <a:r>
              <a:rPr lang="en-US" dirty="0" smtClean="0"/>
              <a:t> </a:t>
            </a:r>
            <a:r>
              <a:rPr lang="en-US" dirty="0" err="1" smtClean="0"/>
              <a:t>dei</a:t>
            </a:r>
            <a:r>
              <a:rPr lang="en-US" dirty="0" smtClean="0"/>
              <a:t> </a:t>
            </a:r>
            <a:r>
              <a:rPr lang="en-US" dirty="0" err="1" smtClean="0"/>
              <a:t>risultati</a:t>
            </a:r>
            <a:r>
              <a:rPr lang="en-US" dirty="0" smtClean="0"/>
              <a:t> </a:t>
            </a:r>
            <a:r>
              <a:rPr lang="en-US" dirty="0" err="1" smtClean="0"/>
              <a:t>delle</a:t>
            </a:r>
            <a:r>
              <a:rPr lang="en-US" dirty="0" smtClean="0"/>
              <a:t> </a:t>
            </a:r>
            <a:r>
              <a:rPr lang="en-US" dirty="0" err="1" smtClean="0"/>
              <a:t>misure</a:t>
            </a:r>
            <a:r>
              <a:rPr lang="en-US" dirty="0" smtClean="0"/>
              <a:t> di </a:t>
            </a:r>
            <a:r>
              <a:rPr lang="en-US" dirty="0" err="1" smtClean="0"/>
              <a:t>misure</a:t>
            </a:r>
            <a:r>
              <a:rPr lang="en-US" dirty="0" smtClean="0"/>
              <a:t> </a:t>
            </a:r>
            <a:r>
              <a:rPr lang="en-US" dirty="0" err="1" smtClean="0"/>
              <a:t>congiunte</a:t>
            </a:r>
            <a:r>
              <a:rPr lang="en-US" dirty="0" smtClean="0"/>
              <a:t> (</a:t>
            </a:r>
            <a:r>
              <a:rPr lang="en-US" dirty="0" err="1" smtClean="0"/>
              <a:t>simultanee</a:t>
            </a:r>
            <a:r>
              <a:rPr lang="en-US" dirty="0" smtClean="0"/>
              <a:t>) di due </a:t>
            </a:r>
            <a:r>
              <a:rPr lang="en-US" dirty="0" err="1" smtClean="0"/>
              <a:t>variabili</a:t>
            </a:r>
            <a:r>
              <a:rPr lang="en-US" dirty="0" smtClean="0"/>
              <a:t> </a:t>
            </a:r>
            <a:r>
              <a:rPr lang="en-US" dirty="0" err="1" smtClean="0"/>
              <a:t>complementari</a:t>
            </a:r>
            <a:r>
              <a:rPr lang="en-US" dirty="0" smtClean="0"/>
              <a:t>. La </a:t>
            </a:r>
            <a:r>
              <a:rPr lang="en-US" dirty="0" err="1" smtClean="0"/>
              <a:t>precisa</a:t>
            </a:r>
            <a:r>
              <a:rPr lang="en-US" dirty="0" smtClean="0"/>
              <a:t> </a:t>
            </a:r>
            <a:r>
              <a:rPr lang="en-US" dirty="0" err="1" smtClean="0"/>
              <a:t>definizione</a:t>
            </a:r>
            <a:r>
              <a:rPr lang="en-US" dirty="0" smtClean="0"/>
              <a:t>  di </a:t>
            </a:r>
            <a:r>
              <a:rPr lang="en-US" dirty="0" err="1" smtClean="0"/>
              <a:t>questa</a:t>
            </a:r>
            <a:r>
              <a:rPr lang="en-US" dirty="0" smtClean="0"/>
              <a:t> </a:t>
            </a:r>
            <a:r>
              <a:rPr lang="en-US" dirty="0" err="1" smtClean="0"/>
              <a:t>formulazione</a:t>
            </a:r>
            <a:r>
              <a:rPr lang="en-US" dirty="0" smtClean="0"/>
              <a:t> è </a:t>
            </a:r>
            <a:r>
              <a:rPr lang="en-US" dirty="0" err="1" smtClean="0"/>
              <a:t>ancora</a:t>
            </a:r>
            <a:r>
              <a:rPr lang="en-US" dirty="0" smtClean="0"/>
              <a:t> </a:t>
            </a:r>
            <a:r>
              <a:rPr lang="en-US" dirty="0" err="1" smtClean="0"/>
              <a:t>oggetto</a:t>
            </a:r>
            <a:r>
              <a:rPr lang="en-US" dirty="0" smtClean="0"/>
              <a:t> di </a:t>
            </a:r>
            <a:r>
              <a:rPr lang="en-US" dirty="0" err="1" smtClean="0"/>
              <a:t>ricerca</a:t>
            </a:r>
            <a:r>
              <a:rPr lang="en-US" dirty="0" smtClean="0"/>
              <a:t>.</a:t>
            </a:r>
            <a:endParaRPr lang="en-US" dirty="0" smtClean="0"/>
          </a:p>
          <a:p>
            <a:pPr marL="813802" lvl="1" indent="-457200" algn="just">
              <a:buClr>
                <a:srgbClr val="E5C6C3"/>
              </a:buClr>
              <a:buFont typeface="+mj-lt"/>
              <a:buAutoNum type="alphaLcPeriod"/>
            </a:pPr>
            <a:r>
              <a:rPr lang="en-US" dirty="0" err="1" smtClean="0"/>
              <a:t>Compromesso</a:t>
            </a:r>
            <a:r>
              <a:rPr lang="en-US" dirty="0" smtClean="0"/>
              <a:t> </a:t>
            </a:r>
            <a:r>
              <a:rPr lang="en-US" dirty="0" err="1" smtClean="0"/>
              <a:t>tra</a:t>
            </a:r>
            <a:r>
              <a:rPr lang="en-US" dirty="0" smtClean="0"/>
              <a:t> </a:t>
            </a:r>
            <a:r>
              <a:rPr lang="en-US" dirty="0" err="1" smtClean="0"/>
              <a:t>accuratezza</a:t>
            </a:r>
            <a:r>
              <a:rPr lang="en-US" dirty="0"/>
              <a:t> </a:t>
            </a:r>
            <a:r>
              <a:rPr lang="en-US" dirty="0" smtClean="0"/>
              <a:t>e </a:t>
            </a:r>
            <a:r>
              <a:rPr lang="en-US" dirty="0" err="1" smtClean="0"/>
              <a:t>disturbo</a:t>
            </a:r>
            <a:r>
              <a:rPr lang="en-US" dirty="0" smtClean="0"/>
              <a:t> </a:t>
            </a:r>
            <a:r>
              <a:rPr lang="en-US" dirty="0" smtClean="0"/>
              <a:t>(</a:t>
            </a:r>
            <a:r>
              <a:rPr lang="en-US" dirty="0" err="1" smtClean="0"/>
              <a:t>interpretazione</a:t>
            </a:r>
            <a:r>
              <a:rPr lang="en-US" dirty="0" smtClean="0"/>
              <a:t> di Heisenberg). Questa </a:t>
            </a:r>
            <a:r>
              <a:rPr lang="en-US" dirty="0" err="1" smtClean="0"/>
              <a:t>formulazione</a:t>
            </a:r>
            <a:r>
              <a:rPr lang="en-US" dirty="0" smtClean="0"/>
              <a:t>, </a:t>
            </a:r>
            <a:r>
              <a:rPr lang="en-US" dirty="0" err="1" smtClean="0"/>
              <a:t>legata</a:t>
            </a:r>
            <a:r>
              <a:rPr lang="en-US" dirty="0" smtClean="0"/>
              <a:t> </a:t>
            </a:r>
            <a:r>
              <a:rPr lang="en-US" dirty="0" err="1" smtClean="0"/>
              <a:t>storicamente</a:t>
            </a:r>
            <a:r>
              <a:rPr lang="en-US" dirty="0" smtClean="0"/>
              <a:t> ad Heisenberg, non è </a:t>
            </a:r>
            <a:r>
              <a:rPr lang="en-US" dirty="0" err="1" smtClean="0"/>
              <a:t>generalmente</a:t>
            </a:r>
            <a:r>
              <a:rPr lang="en-US" dirty="0" smtClean="0"/>
              <a:t> </a:t>
            </a:r>
            <a:r>
              <a:rPr lang="en-US" dirty="0" err="1" smtClean="0"/>
              <a:t>più</a:t>
            </a:r>
            <a:r>
              <a:rPr lang="en-US" dirty="0" smtClean="0"/>
              <a:t> </a:t>
            </a:r>
            <a:r>
              <a:rPr lang="en-US" dirty="0" err="1" smtClean="0"/>
              <a:t>accettata</a:t>
            </a:r>
            <a:r>
              <a:rPr lang="en-US" dirty="0" smtClean="0"/>
              <a:t>, ma è </a:t>
            </a:r>
            <a:r>
              <a:rPr lang="en-US" dirty="0" err="1" smtClean="0"/>
              <a:t>ancora</a:t>
            </a:r>
            <a:r>
              <a:rPr lang="en-US" dirty="0" smtClean="0"/>
              <a:t> </a:t>
            </a:r>
            <a:r>
              <a:rPr lang="en-US" dirty="0" err="1" smtClean="0"/>
              <a:t>oggetto</a:t>
            </a:r>
            <a:r>
              <a:rPr lang="en-US" dirty="0" smtClean="0"/>
              <a:t> di </a:t>
            </a:r>
            <a:r>
              <a:rPr lang="en-US" dirty="0" err="1" smtClean="0"/>
              <a:t>ricerca</a:t>
            </a:r>
            <a:r>
              <a:rPr lang="en-US" dirty="0" smtClean="0"/>
              <a:t>.</a:t>
            </a:r>
            <a:endParaRPr lang="en-US" dirty="0" smtClean="0"/>
          </a:p>
          <a:p>
            <a:pPr marL="457200" indent="-457200" algn="just">
              <a:buClr>
                <a:srgbClr val="E5C6C3"/>
              </a:buClr>
              <a:buFont typeface="Arial" panose="020B0604020202020204" pitchFamily="34" charset="0"/>
              <a:buChar char="•"/>
            </a:pPr>
            <a:r>
              <a:rPr lang="en-US" dirty="0" smtClean="0"/>
              <a:t>Ci </a:t>
            </a:r>
            <a:r>
              <a:rPr lang="en-US" dirty="0" err="1" smtClean="0"/>
              <a:t>siamo</a:t>
            </a:r>
            <a:r>
              <a:rPr lang="en-US" dirty="0" smtClean="0"/>
              <a:t> </a:t>
            </a:r>
            <a:r>
              <a:rPr lang="en-US" dirty="0" err="1" smtClean="0"/>
              <a:t>concentrati</a:t>
            </a:r>
            <a:r>
              <a:rPr lang="en-US" dirty="0" smtClean="0"/>
              <a:t> </a:t>
            </a:r>
            <a:r>
              <a:rPr lang="en-US" dirty="0" err="1" smtClean="0"/>
              <a:t>nella</a:t>
            </a:r>
            <a:r>
              <a:rPr lang="en-US" dirty="0" smtClean="0"/>
              <a:t> nostra </a:t>
            </a:r>
            <a:r>
              <a:rPr lang="en-US" dirty="0" err="1" smtClean="0"/>
              <a:t>sequenza</a:t>
            </a:r>
            <a:r>
              <a:rPr lang="en-US" dirty="0" smtClean="0"/>
              <a:t> </a:t>
            </a:r>
            <a:r>
              <a:rPr lang="en-US" dirty="0" err="1" smtClean="0"/>
              <a:t>sulla</a:t>
            </a:r>
            <a:r>
              <a:rPr lang="en-US" dirty="0" smtClean="0"/>
              <a:t> </a:t>
            </a:r>
            <a:r>
              <a:rPr lang="en-US" dirty="0" err="1" smtClean="0"/>
              <a:t>formulazione</a:t>
            </a:r>
            <a:r>
              <a:rPr lang="en-US" dirty="0" smtClean="0"/>
              <a:t> “a.” </a:t>
            </a:r>
            <a:r>
              <a:rPr lang="en-US" dirty="0" err="1" smtClean="0"/>
              <a:t>partendo</a:t>
            </a:r>
            <a:r>
              <a:rPr lang="en-US" dirty="0" smtClean="0"/>
              <a:t> dal </a:t>
            </a:r>
            <a:r>
              <a:rPr lang="en-US" dirty="0" err="1" smtClean="0"/>
              <a:t>noto</a:t>
            </a:r>
            <a:r>
              <a:rPr lang="en-US" dirty="0" smtClean="0"/>
              <a:t> </a:t>
            </a:r>
            <a:r>
              <a:rPr lang="en-US" dirty="0" err="1" smtClean="0"/>
              <a:t>esempio</a:t>
            </a:r>
            <a:r>
              <a:rPr lang="en-US" dirty="0" smtClean="0"/>
              <a:t> </a:t>
            </a:r>
            <a:r>
              <a:rPr lang="en-US" dirty="0" err="1" smtClean="0"/>
              <a:t>della</a:t>
            </a:r>
            <a:r>
              <a:rPr lang="en-US" dirty="0" smtClean="0"/>
              <a:t> </a:t>
            </a:r>
            <a:r>
              <a:rPr lang="en-US" dirty="0" err="1" smtClean="0"/>
              <a:t>diffrazione</a:t>
            </a:r>
            <a:r>
              <a:rPr lang="en-US" dirty="0" smtClean="0"/>
              <a:t> da </a:t>
            </a:r>
            <a:r>
              <a:rPr lang="en-US" dirty="0" err="1" smtClean="0"/>
              <a:t>singola</a:t>
            </a:r>
            <a:r>
              <a:rPr lang="en-US" dirty="0" smtClean="0"/>
              <a:t> </a:t>
            </a:r>
            <a:r>
              <a:rPr lang="en-US" dirty="0" err="1" smtClean="0"/>
              <a:t>fenditura</a:t>
            </a:r>
            <a:r>
              <a:rPr lang="en-US" dirty="0" smtClean="0"/>
              <a:t> con </a:t>
            </a:r>
            <a:r>
              <a:rPr lang="en-US" dirty="0" err="1" smtClean="0"/>
              <a:t>larghezza</a:t>
            </a:r>
            <a:r>
              <a:rPr lang="en-US" dirty="0" smtClean="0"/>
              <a:t> </a:t>
            </a:r>
            <a:r>
              <a:rPr lang="en-US" dirty="0" err="1" smtClean="0"/>
              <a:t>variabile</a:t>
            </a:r>
            <a:r>
              <a:rPr lang="en-US" dirty="0" smtClean="0"/>
              <a:t>.</a:t>
            </a:r>
            <a:endParaRPr lang="en-US" sz="2000" dirty="0" smtClean="0"/>
          </a:p>
          <a:p>
            <a:pPr marL="1170403" lvl="2" indent="-457200" algn="just">
              <a:buClr>
                <a:srgbClr val="E5C6C3"/>
              </a:buClr>
              <a:buFont typeface="+mj-lt"/>
              <a:buAutoNum type="alphaLcPeriod"/>
            </a:pPr>
            <a:endParaRPr lang="en-US" sz="2000" dirty="0" smtClean="0"/>
          </a:p>
          <a:p>
            <a:pPr lvl="1" algn="just">
              <a:buClr>
                <a:srgbClr val="E5C6C3"/>
              </a:buClr>
            </a:pPr>
            <a:endParaRPr lang="en-US" dirty="0"/>
          </a:p>
        </p:txBody>
      </p:sp>
    </p:spTree>
    <p:extLst>
      <p:ext uri="{BB962C8B-B14F-4D97-AF65-F5344CB8AC3E}">
        <p14:creationId xmlns:p14="http://schemas.microsoft.com/office/powerpoint/2010/main" val="7773315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000"/>
                                        <p:tgtEl>
                                          <p:spTgt spid="4">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1192" y="0"/>
            <a:ext cx="5492846" cy="620973"/>
          </a:xfrm>
        </p:spPr>
        <p:txBody>
          <a:bodyPr>
            <a:normAutofit fontScale="90000"/>
          </a:bodyPr>
          <a:lstStyle/>
          <a:p>
            <a:r>
              <a:rPr lang="en-US" dirty="0" smtClean="0"/>
              <a:t>La </a:t>
            </a:r>
            <a:r>
              <a:rPr lang="en-US" dirty="0" err="1" smtClean="0"/>
              <a:t>collaborazione</a:t>
            </a:r>
            <a:r>
              <a:rPr lang="en-US" dirty="0" smtClean="0"/>
              <a:t> </a:t>
            </a:r>
            <a:r>
              <a:rPr lang="en-US" dirty="0" smtClean="0"/>
              <a:t>con Bologna</a:t>
            </a:r>
            <a:endParaRPr lang="en-US" dirty="0"/>
          </a:p>
        </p:txBody>
      </p:sp>
      <p:sp>
        <p:nvSpPr>
          <p:cNvPr id="4" name="TextBox 3"/>
          <p:cNvSpPr txBox="1"/>
          <p:nvPr/>
        </p:nvSpPr>
        <p:spPr>
          <a:xfrm>
            <a:off x="116907" y="770354"/>
            <a:ext cx="8773875" cy="4247317"/>
          </a:xfrm>
          <a:prstGeom prst="rect">
            <a:avLst/>
          </a:prstGeom>
          <a:noFill/>
        </p:spPr>
        <p:txBody>
          <a:bodyPr wrap="square" rtlCol="0">
            <a:spAutoFit/>
          </a:bodyPr>
          <a:lstStyle/>
          <a:p>
            <a:pPr marL="288000" lvl="1" indent="-216000" algn="just">
              <a:buClr>
                <a:srgbClr val="E5C6C3"/>
              </a:buClr>
              <a:buFont typeface="Arial" panose="020B0604020202020204" pitchFamily="34" charset="0"/>
              <a:buChar char="•"/>
            </a:pPr>
            <a:r>
              <a:rPr lang="it-IT" dirty="0" smtClean="0"/>
              <a:t>La </a:t>
            </a:r>
            <a:r>
              <a:rPr lang="it-IT" dirty="0"/>
              <a:t>collaborazione ha riguardato in particolare l’introduzione nella </a:t>
            </a:r>
            <a:r>
              <a:rPr lang="it-IT" dirty="0" smtClean="0"/>
              <a:t>sequenza</a:t>
            </a:r>
            <a:r>
              <a:rPr lang="en-US" dirty="0"/>
              <a:t> </a:t>
            </a:r>
            <a:r>
              <a:rPr lang="en-US" dirty="0" smtClean="0"/>
              <a:t>di </a:t>
            </a:r>
            <a:r>
              <a:rPr lang="en-US" dirty="0" err="1" smtClean="0"/>
              <a:t>nuove</a:t>
            </a:r>
            <a:r>
              <a:rPr lang="en-US" dirty="0" smtClean="0"/>
              <a:t> </a:t>
            </a:r>
            <a:r>
              <a:rPr lang="en-US" dirty="0" err="1" smtClean="0"/>
              <a:t>prospettive</a:t>
            </a:r>
            <a:r>
              <a:rPr lang="en-US" dirty="0" smtClean="0"/>
              <a:t> </a:t>
            </a:r>
            <a:r>
              <a:rPr lang="en-US" dirty="0" err="1" smtClean="0"/>
              <a:t>ed</a:t>
            </a:r>
            <a:r>
              <a:rPr lang="en-US" dirty="0" smtClean="0"/>
              <a:t> </a:t>
            </a:r>
            <a:r>
              <a:rPr lang="en-US" dirty="0" err="1" smtClean="0"/>
              <a:t>elementi</a:t>
            </a:r>
            <a:r>
              <a:rPr lang="en-US" dirty="0" smtClean="0"/>
              <a:t> di </a:t>
            </a:r>
            <a:r>
              <a:rPr lang="en-US" dirty="0" err="1" smtClean="0"/>
              <a:t>discussione</a:t>
            </a:r>
            <a:r>
              <a:rPr lang="en-US" dirty="0" smtClean="0"/>
              <a:t> con </a:t>
            </a:r>
            <a:r>
              <a:rPr lang="en-US" dirty="0" err="1" smtClean="0"/>
              <a:t>gli</a:t>
            </a:r>
            <a:r>
              <a:rPr lang="en-US" dirty="0" smtClean="0"/>
              <a:t> </a:t>
            </a:r>
            <a:r>
              <a:rPr lang="en-US" dirty="0" err="1" smtClean="0"/>
              <a:t>studenti</a:t>
            </a:r>
            <a:r>
              <a:rPr lang="en-US" dirty="0" smtClean="0"/>
              <a:t>, di </a:t>
            </a:r>
            <a:r>
              <a:rPr lang="en-US" dirty="0" err="1" smtClean="0"/>
              <a:t>carattere</a:t>
            </a:r>
            <a:r>
              <a:rPr lang="en-US" dirty="0" smtClean="0"/>
              <a:t> </a:t>
            </a:r>
            <a:r>
              <a:rPr lang="en-US" dirty="0" err="1" smtClean="0"/>
              <a:t>epistemologico</a:t>
            </a:r>
            <a:r>
              <a:rPr lang="en-US" dirty="0" smtClean="0"/>
              <a:t> e </a:t>
            </a:r>
            <a:r>
              <a:rPr lang="en-US" dirty="0" err="1" smtClean="0"/>
              <a:t>metacognitivo</a:t>
            </a:r>
            <a:r>
              <a:rPr lang="en-US" dirty="0" smtClean="0"/>
              <a:t>, </a:t>
            </a:r>
            <a:r>
              <a:rPr lang="en-US" dirty="0" err="1" smtClean="0"/>
              <a:t>allo</a:t>
            </a:r>
            <a:r>
              <a:rPr lang="en-US" dirty="0" smtClean="0"/>
              <a:t> </a:t>
            </a:r>
            <a:r>
              <a:rPr lang="en-US" dirty="0" err="1" smtClean="0"/>
              <a:t>scopo</a:t>
            </a:r>
            <a:r>
              <a:rPr lang="en-US" dirty="0" smtClean="0"/>
              <a:t> di </a:t>
            </a:r>
            <a:r>
              <a:rPr lang="en-US" dirty="0" err="1" smtClean="0"/>
              <a:t>favorire</a:t>
            </a:r>
            <a:r>
              <a:rPr lang="en-US" dirty="0" smtClean="0"/>
              <a:t> </a:t>
            </a:r>
            <a:r>
              <a:rPr lang="en-US" dirty="0" err="1" smtClean="0"/>
              <a:t>l’</a:t>
            </a:r>
            <a:r>
              <a:rPr lang="en-US" i="1" dirty="0" err="1" smtClean="0"/>
              <a:t>appropriazione</a:t>
            </a:r>
            <a:r>
              <a:rPr lang="en-US" dirty="0" smtClean="0"/>
              <a:t> </a:t>
            </a:r>
            <a:r>
              <a:rPr lang="en-US" dirty="0" err="1" smtClean="0"/>
              <a:t>della</a:t>
            </a:r>
            <a:r>
              <a:rPr lang="en-US" dirty="0" smtClean="0"/>
              <a:t> </a:t>
            </a:r>
            <a:r>
              <a:rPr lang="en-US" dirty="0" err="1" smtClean="0"/>
              <a:t>materia</a:t>
            </a:r>
            <a:r>
              <a:rPr lang="en-US" dirty="0" smtClean="0"/>
              <a:t>. </a:t>
            </a:r>
            <a:r>
              <a:rPr lang="en-US" dirty="0"/>
              <a:t>[</a:t>
            </a:r>
            <a:r>
              <a:rPr lang="en-US" dirty="0" err="1" smtClean="0"/>
              <a:t>Levrini</a:t>
            </a:r>
            <a:r>
              <a:rPr lang="en-US" dirty="0"/>
              <a:t> </a:t>
            </a:r>
            <a:r>
              <a:rPr lang="en-US" dirty="0" smtClean="0"/>
              <a:t>et al.</a:t>
            </a:r>
            <a:r>
              <a:rPr lang="en-US" dirty="0" smtClean="0"/>
              <a:t> 2014]. </a:t>
            </a:r>
            <a:endParaRPr lang="en-US" dirty="0"/>
          </a:p>
          <a:p>
            <a:pPr marL="285750" indent="-285750" algn="just">
              <a:buClr>
                <a:srgbClr val="E5C6C3"/>
              </a:buClr>
              <a:buFont typeface="Arial" panose="020B0604020202020204" pitchFamily="34" charset="0"/>
              <a:buChar char="•"/>
            </a:pPr>
            <a:r>
              <a:rPr lang="en-US" dirty="0" smtClean="0"/>
              <a:t>E’ </a:t>
            </a:r>
            <a:r>
              <a:rPr lang="en-US" dirty="0" err="1" smtClean="0"/>
              <a:t>stato</a:t>
            </a:r>
            <a:r>
              <a:rPr lang="en-US" dirty="0" smtClean="0"/>
              <a:t> </a:t>
            </a:r>
            <a:r>
              <a:rPr lang="en-US" dirty="0" err="1" smtClean="0"/>
              <a:t>introdotto</a:t>
            </a:r>
            <a:r>
              <a:rPr lang="en-US" dirty="0" smtClean="0"/>
              <a:t> un filo </a:t>
            </a:r>
            <a:r>
              <a:rPr lang="en-US" dirty="0" err="1" smtClean="0"/>
              <a:t>conduttore</a:t>
            </a:r>
            <a:r>
              <a:rPr lang="en-US" dirty="0" smtClean="0"/>
              <a:t> </a:t>
            </a:r>
            <a:r>
              <a:rPr lang="en-US" dirty="0" smtClean="0"/>
              <a:t> </a:t>
            </a:r>
            <a:r>
              <a:rPr lang="en-US" dirty="0" err="1" smtClean="0"/>
              <a:t>generale</a:t>
            </a:r>
            <a:r>
              <a:rPr lang="en-US" dirty="0" smtClean="0"/>
              <a:t>, </a:t>
            </a:r>
            <a:r>
              <a:rPr lang="en-US" dirty="0" err="1" smtClean="0"/>
              <a:t>che</a:t>
            </a:r>
            <a:r>
              <a:rPr lang="en-US" dirty="0" smtClean="0"/>
              <a:t> introduce la </a:t>
            </a:r>
            <a:r>
              <a:rPr lang="en-US" dirty="0" err="1" smtClean="0"/>
              <a:t>sequenza</a:t>
            </a:r>
            <a:r>
              <a:rPr lang="en-US" dirty="0" smtClean="0"/>
              <a:t> e </a:t>
            </a:r>
            <a:r>
              <a:rPr lang="en-US" dirty="0" err="1" smtClean="0"/>
              <a:t>riaffiora</a:t>
            </a:r>
            <a:r>
              <a:rPr lang="en-US" dirty="0" smtClean="0"/>
              <a:t> </a:t>
            </a:r>
            <a:r>
              <a:rPr lang="en-US" dirty="0" smtClean="0"/>
              <a:t>in </a:t>
            </a:r>
            <a:r>
              <a:rPr lang="en-US" dirty="0" err="1" smtClean="0"/>
              <a:t>alcuni</a:t>
            </a:r>
            <a:r>
              <a:rPr lang="en-US" dirty="0" smtClean="0"/>
              <a:t> </a:t>
            </a:r>
            <a:r>
              <a:rPr lang="en-US" dirty="0" err="1" smtClean="0"/>
              <a:t>punti</a:t>
            </a:r>
            <a:r>
              <a:rPr lang="en-US" dirty="0" smtClean="0"/>
              <a:t> di </a:t>
            </a:r>
            <a:r>
              <a:rPr lang="en-US" dirty="0" err="1" smtClean="0"/>
              <a:t>essa</a:t>
            </a:r>
            <a:r>
              <a:rPr lang="en-US" dirty="0" smtClean="0"/>
              <a:t>. Il </a:t>
            </a:r>
            <a:r>
              <a:rPr lang="en-US" dirty="0" err="1" smtClean="0"/>
              <a:t>tema</a:t>
            </a:r>
            <a:r>
              <a:rPr lang="en-US" dirty="0" smtClean="0"/>
              <a:t> </a:t>
            </a:r>
            <a:r>
              <a:rPr lang="en-US" dirty="0" err="1" smtClean="0"/>
              <a:t>riguarda</a:t>
            </a:r>
            <a:r>
              <a:rPr lang="en-US" dirty="0" smtClean="0"/>
              <a:t> la </a:t>
            </a:r>
            <a:r>
              <a:rPr lang="en-US" dirty="0" err="1" smtClean="0"/>
              <a:t>possibilità</a:t>
            </a:r>
            <a:r>
              <a:rPr lang="en-US" dirty="0" smtClean="0"/>
              <a:t> di </a:t>
            </a:r>
            <a:r>
              <a:rPr lang="en-US" dirty="0" err="1" smtClean="0"/>
              <a:t>fornire</a:t>
            </a:r>
            <a:r>
              <a:rPr lang="en-US" dirty="0" smtClean="0"/>
              <a:t> </a:t>
            </a:r>
            <a:r>
              <a:rPr lang="en-US" dirty="0" err="1" smtClean="0"/>
              <a:t>una</a:t>
            </a:r>
            <a:r>
              <a:rPr lang="en-US" dirty="0" smtClean="0"/>
              <a:t> </a:t>
            </a:r>
            <a:r>
              <a:rPr lang="en-US" dirty="0" err="1" smtClean="0"/>
              <a:t>rappresentazion</a:t>
            </a:r>
            <a:r>
              <a:rPr lang="en-US" dirty="0" err="1" smtClean="0"/>
              <a:t>e</a:t>
            </a:r>
            <a:r>
              <a:rPr lang="en-US" dirty="0" smtClean="0"/>
              <a:t> </a:t>
            </a:r>
            <a:r>
              <a:rPr lang="en-US" dirty="0" err="1" smtClean="0"/>
              <a:t>intuitiva</a:t>
            </a:r>
            <a:r>
              <a:rPr lang="en-US" dirty="0" smtClean="0"/>
              <a:t> </a:t>
            </a:r>
            <a:r>
              <a:rPr lang="en-US" dirty="0" err="1" smtClean="0"/>
              <a:t>delle</a:t>
            </a:r>
            <a:r>
              <a:rPr lang="en-US" dirty="0" smtClean="0"/>
              <a:t> </a:t>
            </a:r>
            <a:r>
              <a:rPr lang="en-US" dirty="0" err="1" smtClean="0"/>
              <a:t>teorie</a:t>
            </a:r>
            <a:r>
              <a:rPr lang="en-US" dirty="0" smtClean="0"/>
              <a:t> </a:t>
            </a:r>
            <a:r>
              <a:rPr lang="en-US" dirty="0" err="1" smtClean="0"/>
              <a:t>fisiche</a:t>
            </a:r>
            <a:r>
              <a:rPr lang="en-US" dirty="0" smtClean="0"/>
              <a:t>, </a:t>
            </a:r>
            <a:r>
              <a:rPr lang="en-US" dirty="0" err="1" smtClean="0"/>
              <a:t>attraverso</a:t>
            </a:r>
            <a:r>
              <a:rPr lang="en-US" dirty="0" smtClean="0"/>
              <a:t> </a:t>
            </a:r>
            <a:r>
              <a:rPr lang="en-US" dirty="0" err="1" smtClean="0"/>
              <a:t>immagini</a:t>
            </a:r>
            <a:r>
              <a:rPr lang="en-US" dirty="0" smtClean="0"/>
              <a:t>, </a:t>
            </a:r>
            <a:r>
              <a:rPr lang="en-US" dirty="0" err="1" smtClean="0"/>
              <a:t>analogie</a:t>
            </a:r>
            <a:r>
              <a:rPr lang="en-US" dirty="0" smtClean="0"/>
              <a:t> o </a:t>
            </a:r>
            <a:r>
              <a:rPr lang="en-US" dirty="0" err="1" smtClean="0"/>
              <a:t>modelli</a:t>
            </a:r>
            <a:r>
              <a:rPr lang="en-US" dirty="0" smtClean="0"/>
              <a:t> </a:t>
            </a:r>
            <a:r>
              <a:rPr lang="en-US" dirty="0" err="1" smtClean="0"/>
              <a:t>matematici</a:t>
            </a:r>
            <a:r>
              <a:rPr lang="en-US" dirty="0" smtClean="0"/>
              <a:t>; </a:t>
            </a:r>
            <a:r>
              <a:rPr lang="en-US" dirty="0" err="1" smtClean="0"/>
              <a:t>ed</a:t>
            </a:r>
            <a:r>
              <a:rPr lang="en-US" dirty="0" smtClean="0"/>
              <a:t> è </a:t>
            </a:r>
            <a:r>
              <a:rPr lang="en-US" dirty="0" err="1" smtClean="0"/>
              <a:t>introdotto</a:t>
            </a:r>
            <a:r>
              <a:rPr lang="en-US" dirty="0" smtClean="0"/>
              <a:t> </a:t>
            </a:r>
            <a:r>
              <a:rPr lang="en-US" dirty="0" err="1" smtClean="0"/>
              <a:t>operativamente</a:t>
            </a:r>
            <a:r>
              <a:rPr lang="en-US" dirty="0" smtClean="0"/>
              <a:t> da un </a:t>
            </a:r>
            <a:r>
              <a:rPr lang="en-US" dirty="0" err="1" smtClean="0"/>
              <a:t>questionario</a:t>
            </a:r>
            <a:r>
              <a:rPr lang="en-US" dirty="0" smtClean="0"/>
              <a:t> in due </a:t>
            </a:r>
            <a:r>
              <a:rPr lang="en-US" dirty="0" err="1" smtClean="0"/>
              <a:t>parti</a:t>
            </a:r>
            <a:r>
              <a:rPr lang="en-US" dirty="0" smtClean="0"/>
              <a:t> </a:t>
            </a:r>
            <a:r>
              <a:rPr lang="en-US" dirty="0" smtClean="0"/>
              <a:t>in </a:t>
            </a:r>
            <a:r>
              <a:rPr lang="en-US" dirty="0" smtClean="0"/>
              <a:t>cui </a:t>
            </a:r>
            <a:r>
              <a:rPr lang="en-US" dirty="0" err="1" smtClean="0"/>
              <a:t>vengono</a:t>
            </a:r>
            <a:r>
              <a:rPr lang="en-US" dirty="0" smtClean="0"/>
              <a:t> </a:t>
            </a:r>
            <a:r>
              <a:rPr lang="en-US" dirty="0" err="1" smtClean="0"/>
              <a:t>discusse</a:t>
            </a:r>
            <a:r>
              <a:rPr lang="en-US" dirty="0" smtClean="0"/>
              <a:t> </a:t>
            </a:r>
            <a:r>
              <a:rPr lang="en-US" dirty="0" err="1" smtClean="0"/>
              <a:t>citazioni</a:t>
            </a:r>
            <a:r>
              <a:rPr lang="en-US" dirty="0" smtClean="0"/>
              <a:t> </a:t>
            </a:r>
            <a:r>
              <a:rPr lang="en-US" dirty="0" smtClean="0"/>
              <a:t>di Maxwell</a:t>
            </a:r>
            <a:r>
              <a:rPr lang="en-US" dirty="0" smtClean="0"/>
              <a:t>; Hertz; Von Neumann e </a:t>
            </a:r>
            <a:r>
              <a:rPr lang="en-US" dirty="0" err="1" smtClean="0"/>
              <a:t>altri</a:t>
            </a:r>
            <a:r>
              <a:rPr lang="en-US" dirty="0" smtClean="0"/>
              <a:t>. </a:t>
            </a:r>
          </a:p>
          <a:p>
            <a:pPr marL="285750" indent="-285750" algn="just">
              <a:buClr>
                <a:srgbClr val="E5C6C3"/>
              </a:buClr>
              <a:buFont typeface="Arial" panose="020B0604020202020204" pitchFamily="34" charset="0"/>
              <a:buChar char="•"/>
            </a:pPr>
            <a:r>
              <a:rPr lang="en-US" dirty="0" smtClean="0"/>
              <a:t>Il filo </a:t>
            </a:r>
            <a:r>
              <a:rPr lang="en-US" dirty="0" err="1" smtClean="0"/>
              <a:t>conduttore</a:t>
            </a:r>
            <a:r>
              <a:rPr lang="en-US" dirty="0" smtClean="0"/>
              <a:t> </a:t>
            </a:r>
            <a:r>
              <a:rPr lang="en-US" dirty="0" err="1" smtClean="0"/>
              <a:t>viene</a:t>
            </a:r>
            <a:r>
              <a:rPr lang="en-US" dirty="0" smtClean="0"/>
              <a:t> </a:t>
            </a:r>
            <a:r>
              <a:rPr lang="en-US" dirty="0" err="1" smtClean="0"/>
              <a:t>ripreso</a:t>
            </a:r>
            <a:r>
              <a:rPr lang="en-US" dirty="0" smtClean="0"/>
              <a:t> in </a:t>
            </a:r>
            <a:r>
              <a:rPr lang="en-US" dirty="0" err="1" smtClean="0"/>
              <a:t>una</a:t>
            </a:r>
            <a:r>
              <a:rPr lang="en-US" dirty="0" smtClean="0"/>
              <a:t> </a:t>
            </a:r>
            <a:r>
              <a:rPr lang="en-US" dirty="0" err="1" smtClean="0"/>
              <a:t>discussione</a:t>
            </a:r>
            <a:r>
              <a:rPr lang="en-US" dirty="0" smtClean="0"/>
              <a:t> </a:t>
            </a:r>
            <a:r>
              <a:rPr lang="en-US" dirty="0" err="1" smtClean="0"/>
              <a:t>centrale</a:t>
            </a:r>
            <a:r>
              <a:rPr lang="en-US" dirty="0" smtClean="0"/>
              <a:t> di </a:t>
            </a:r>
            <a:r>
              <a:rPr lang="en-US" dirty="0" err="1" smtClean="0"/>
              <a:t>taglio</a:t>
            </a:r>
            <a:r>
              <a:rPr lang="en-US" dirty="0" smtClean="0"/>
              <a:t> </a:t>
            </a:r>
            <a:r>
              <a:rPr lang="en-US" dirty="0" err="1" smtClean="0"/>
              <a:t>storico-epistemologico</a:t>
            </a:r>
            <a:r>
              <a:rPr lang="en-US" dirty="0" smtClean="0"/>
              <a:t> </a:t>
            </a:r>
            <a:r>
              <a:rPr lang="en-US" dirty="0" err="1" smtClean="0"/>
              <a:t>sulle</a:t>
            </a:r>
            <a:r>
              <a:rPr lang="en-US" dirty="0" smtClean="0"/>
              <a:t> diverse </a:t>
            </a:r>
            <a:r>
              <a:rPr lang="en-US" dirty="0" err="1" smtClean="0"/>
              <a:t>posizioni</a:t>
            </a:r>
            <a:r>
              <a:rPr lang="en-US" dirty="0" smtClean="0"/>
              <a:t> </a:t>
            </a:r>
            <a:r>
              <a:rPr lang="en-US" dirty="0" err="1" smtClean="0"/>
              <a:t>dei</a:t>
            </a:r>
            <a:r>
              <a:rPr lang="en-US" dirty="0" smtClean="0"/>
              <a:t> “</a:t>
            </a:r>
            <a:r>
              <a:rPr lang="en-US" dirty="0" err="1" smtClean="0"/>
              <a:t>padri</a:t>
            </a:r>
            <a:r>
              <a:rPr lang="en-US" dirty="0" smtClean="0"/>
              <a:t>” </a:t>
            </a:r>
            <a:r>
              <a:rPr lang="en-US" dirty="0" err="1" smtClean="0"/>
              <a:t>della</a:t>
            </a:r>
            <a:r>
              <a:rPr lang="en-US" dirty="0" smtClean="0"/>
              <a:t> </a:t>
            </a:r>
            <a:r>
              <a:rPr lang="en-US" dirty="0" err="1" smtClean="0"/>
              <a:t>fisica</a:t>
            </a:r>
            <a:r>
              <a:rPr lang="en-US" dirty="0" smtClean="0"/>
              <a:t> </a:t>
            </a:r>
            <a:r>
              <a:rPr lang="en-US" dirty="0" err="1" smtClean="0"/>
              <a:t>quantistica</a:t>
            </a:r>
            <a:r>
              <a:rPr lang="en-US" dirty="0" smtClean="0"/>
              <a:t>; e in </a:t>
            </a:r>
            <a:r>
              <a:rPr lang="en-US" dirty="0" err="1" smtClean="0"/>
              <a:t>un’attività</a:t>
            </a:r>
            <a:r>
              <a:rPr lang="en-US" dirty="0" smtClean="0"/>
              <a:t> </a:t>
            </a:r>
            <a:r>
              <a:rPr lang="en-US" dirty="0" err="1" smtClean="0"/>
              <a:t>interdisciplinare</a:t>
            </a:r>
            <a:r>
              <a:rPr lang="en-US" dirty="0" smtClean="0"/>
              <a:t> con </a:t>
            </a:r>
            <a:r>
              <a:rPr lang="en-US" dirty="0" err="1" smtClean="0"/>
              <a:t>l’insegnante</a:t>
            </a:r>
            <a:r>
              <a:rPr lang="en-US" dirty="0" smtClean="0"/>
              <a:t> di Lingua e </a:t>
            </a:r>
            <a:r>
              <a:rPr lang="en-US" dirty="0" err="1" smtClean="0"/>
              <a:t>Letteratura</a:t>
            </a:r>
            <a:r>
              <a:rPr lang="en-US" dirty="0" smtClean="0"/>
              <a:t> </a:t>
            </a:r>
            <a:r>
              <a:rPr lang="en-US" dirty="0" err="1" smtClean="0"/>
              <a:t>Italiana</a:t>
            </a:r>
            <a:r>
              <a:rPr lang="en-US" dirty="0" smtClean="0"/>
              <a:t> (</a:t>
            </a:r>
            <a:r>
              <a:rPr lang="en-US" dirty="0" err="1"/>
              <a:t>Simulazione</a:t>
            </a:r>
            <a:r>
              <a:rPr lang="en-US" dirty="0"/>
              <a:t> di prima </a:t>
            </a:r>
            <a:r>
              <a:rPr lang="en-US" dirty="0" err="1"/>
              <a:t>prova</a:t>
            </a:r>
            <a:r>
              <a:rPr lang="en-US" dirty="0" smtClean="0"/>
              <a:t>: </a:t>
            </a:r>
            <a:r>
              <a:rPr lang="it-IT" dirty="0" smtClean="0"/>
              <a:t>"</a:t>
            </a:r>
            <a:r>
              <a:rPr lang="it-IT" dirty="0"/>
              <a:t>Fisica quantistica e rappresentazione della realtà: possibili strade per l’immaginazione e l’intuibilità”</a:t>
            </a:r>
            <a:r>
              <a:rPr lang="en-US" dirty="0"/>
              <a:t> </a:t>
            </a:r>
            <a:r>
              <a:rPr lang="en-US" dirty="0" smtClean="0"/>
              <a:t>)</a:t>
            </a:r>
          </a:p>
          <a:p>
            <a:pPr marL="285750" indent="-285750" algn="just">
              <a:buClr>
                <a:srgbClr val="E5C6C3"/>
              </a:buClr>
              <a:buFont typeface="Arial" panose="020B0604020202020204" pitchFamily="34" charset="0"/>
              <a:buChar char="•"/>
            </a:pPr>
            <a:r>
              <a:rPr lang="en-US" dirty="0" smtClean="0"/>
              <a:t>Il test </a:t>
            </a:r>
            <a:r>
              <a:rPr lang="en-US" dirty="0" err="1" smtClean="0"/>
              <a:t>concettuale</a:t>
            </a:r>
            <a:r>
              <a:rPr lang="en-US" dirty="0" smtClean="0"/>
              <a:t> finale è </a:t>
            </a:r>
            <a:r>
              <a:rPr lang="en-US" dirty="0" err="1" smtClean="0"/>
              <a:t>stato</a:t>
            </a:r>
            <a:r>
              <a:rPr lang="en-US" dirty="0" smtClean="0"/>
              <a:t> </a:t>
            </a:r>
            <a:r>
              <a:rPr lang="en-US" dirty="0" err="1" smtClean="0"/>
              <a:t>progettato</a:t>
            </a:r>
            <a:r>
              <a:rPr lang="en-US" dirty="0" smtClean="0"/>
              <a:t> </a:t>
            </a:r>
            <a:r>
              <a:rPr lang="en-US" dirty="0" err="1" smtClean="0"/>
              <a:t>insieme</a:t>
            </a:r>
            <a:r>
              <a:rPr lang="en-US" dirty="0" smtClean="0"/>
              <a:t>, e </a:t>
            </a:r>
            <a:r>
              <a:rPr lang="en-US" dirty="0" err="1" smtClean="0"/>
              <a:t>sebbene</a:t>
            </a:r>
            <a:r>
              <a:rPr lang="en-US" dirty="0" smtClean="0"/>
              <a:t> non </a:t>
            </a:r>
            <a:r>
              <a:rPr lang="en-US" dirty="0" err="1" smtClean="0"/>
              <a:t>identico</a:t>
            </a:r>
            <a:r>
              <a:rPr lang="en-US" dirty="0" smtClean="0"/>
              <a:t> </a:t>
            </a:r>
            <a:r>
              <a:rPr lang="en-US" dirty="0" err="1" smtClean="0"/>
              <a:t>risulta</a:t>
            </a:r>
            <a:r>
              <a:rPr lang="en-US" dirty="0" smtClean="0"/>
              <a:t> </a:t>
            </a:r>
            <a:r>
              <a:rPr lang="en-US" dirty="0" err="1" smtClean="0"/>
              <a:t>confrontabile</a:t>
            </a:r>
            <a:r>
              <a:rPr lang="en-US" dirty="0" smtClean="0"/>
              <a:t>.</a:t>
            </a:r>
          </a:p>
        </p:txBody>
      </p:sp>
    </p:spTree>
    <p:extLst>
      <p:ext uri="{BB962C8B-B14F-4D97-AF65-F5344CB8AC3E}">
        <p14:creationId xmlns:p14="http://schemas.microsoft.com/office/powerpoint/2010/main" val="3868841392"/>
      </p:ext>
    </p:extLst>
  </p:cSld>
  <p:clrMapOvr>
    <a:masterClrMapping/>
  </p:clrMapOvr>
  <p:transition spd="med" advTm="1488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950" y="829009"/>
            <a:ext cx="5558789" cy="4130007"/>
          </a:xfrm>
          <a:prstGeom prst="rect">
            <a:avLst/>
          </a:prstGeom>
        </p:spPr>
      </p:pic>
      <p:sp>
        <p:nvSpPr>
          <p:cNvPr id="36" name="TextBox 35"/>
          <p:cNvSpPr txBox="1"/>
          <p:nvPr/>
        </p:nvSpPr>
        <p:spPr>
          <a:xfrm>
            <a:off x="80602" y="957956"/>
            <a:ext cx="3004138" cy="4031873"/>
          </a:xfrm>
          <a:prstGeom prst="rect">
            <a:avLst/>
          </a:prstGeom>
          <a:noFill/>
          <a:ln w="25400">
            <a:solidFill>
              <a:srgbClr val="E5C6C3"/>
            </a:solidFill>
          </a:ln>
        </p:spPr>
        <p:txBody>
          <a:bodyPr wrap="square" rtlCol="0">
            <a:spAutoFit/>
          </a:bodyPr>
          <a:lstStyle/>
          <a:p>
            <a:pPr algn="just">
              <a:buClr>
                <a:srgbClr val="E0C2B6"/>
              </a:buClr>
            </a:pPr>
            <a:r>
              <a:rPr lang="en-US" sz="1600" dirty="0" smtClean="0"/>
              <a:t>La </a:t>
            </a:r>
            <a:r>
              <a:rPr lang="en-US" sz="1600" dirty="0" err="1" smtClean="0"/>
              <a:t>struttura</a:t>
            </a:r>
            <a:r>
              <a:rPr lang="en-US" sz="1600" dirty="0" smtClean="0"/>
              <a:t> </a:t>
            </a:r>
            <a:r>
              <a:rPr lang="en-US" sz="1600" dirty="0" err="1" smtClean="0"/>
              <a:t>generale</a:t>
            </a:r>
            <a:r>
              <a:rPr lang="en-US" sz="1600" dirty="0" smtClean="0"/>
              <a:t> </a:t>
            </a:r>
            <a:r>
              <a:rPr lang="en-US" sz="1600" dirty="0" err="1" smtClean="0"/>
              <a:t>della</a:t>
            </a:r>
            <a:r>
              <a:rPr lang="en-US" sz="1600" dirty="0" smtClean="0"/>
              <a:t> </a:t>
            </a:r>
            <a:r>
              <a:rPr lang="en-US" sz="1600" dirty="0" err="1" smtClean="0"/>
              <a:t>sequenza</a:t>
            </a:r>
            <a:r>
              <a:rPr lang="en-US" sz="1600" dirty="0" smtClean="0"/>
              <a:t>. In </a:t>
            </a:r>
            <a:r>
              <a:rPr lang="en-US" sz="1600" dirty="0" err="1" smtClean="0"/>
              <a:t>molti</a:t>
            </a:r>
            <a:r>
              <a:rPr lang="en-US" sz="1600" dirty="0" smtClean="0"/>
              <a:t> </a:t>
            </a:r>
            <a:r>
              <a:rPr lang="en-US" sz="1600" dirty="0" err="1" smtClean="0"/>
              <a:t>punti</a:t>
            </a:r>
            <a:r>
              <a:rPr lang="en-US" sz="1600" dirty="0" smtClean="0"/>
              <a:t>, non </a:t>
            </a:r>
            <a:r>
              <a:rPr lang="en-US" sz="1600" dirty="0" err="1" smtClean="0"/>
              <a:t>mostrati</a:t>
            </a:r>
            <a:r>
              <a:rPr lang="en-US" sz="1600" dirty="0" smtClean="0"/>
              <a:t> </a:t>
            </a:r>
            <a:r>
              <a:rPr lang="en-US" sz="1600" dirty="0" err="1" smtClean="0"/>
              <a:t>nello</a:t>
            </a:r>
            <a:r>
              <a:rPr lang="en-US" sz="1600" dirty="0" smtClean="0"/>
              <a:t> schema, </a:t>
            </a:r>
            <a:r>
              <a:rPr lang="en-US" sz="1600" dirty="0" err="1" smtClean="0"/>
              <a:t>vengono</a:t>
            </a:r>
            <a:r>
              <a:rPr lang="en-US" sz="1600" dirty="0" smtClean="0"/>
              <a:t> </a:t>
            </a:r>
            <a:r>
              <a:rPr lang="en-US" sz="1600" dirty="0" err="1" smtClean="0"/>
              <a:t>discussi</a:t>
            </a:r>
            <a:r>
              <a:rPr lang="en-US" sz="1600" dirty="0" smtClean="0"/>
              <a:t> </a:t>
            </a:r>
            <a:r>
              <a:rPr lang="en-US" sz="1600" dirty="0" err="1" smtClean="0"/>
              <a:t>esperimenti</a:t>
            </a:r>
            <a:r>
              <a:rPr lang="en-US" sz="1600" dirty="0" smtClean="0"/>
              <a:t>, </a:t>
            </a:r>
            <a:r>
              <a:rPr lang="en-US" sz="1600" dirty="0" err="1" smtClean="0"/>
              <a:t>molti</a:t>
            </a:r>
            <a:r>
              <a:rPr lang="en-US" sz="1600" dirty="0" smtClean="0"/>
              <a:t> </a:t>
            </a:r>
            <a:r>
              <a:rPr lang="en-US" sz="1600" dirty="0" err="1" smtClean="0"/>
              <a:t>dei</a:t>
            </a:r>
            <a:r>
              <a:rPr lang="en-US" sz="1600" dirty="0" smtClean="0"/>
              <a:t> </a:t>
            </a:r>
            <a:r>
              <a:rPr lang="en-US" sz="1600" dirty="0" err="1" smtClean="0"/>
              <a:t>quali</a:t>
            </a:r>
            <a:r>
              <a:rPr lang="en-US" sz="1600" dirty="0" smtClean="0"/>
              <a:t> </a:t>
            </a:r>
            <a:r>
              <a:rPr lang="en-US" sz="1600" dirty="0" err="1" smtClean="0"/>
              <a:t>tratti</a:t>
            </a:r>
            <a:r>
              <a:rPr lang="en-US" sz="1600" dirty="0" smtClean="0"/>
              <a:t> da </a:t>
            </a:r>
            <a:r>
              <a:rPr lang="en-US" sz="1600" dirty="0" err="1" smtClean="0"/>
              <a:t>letteratura</a:t>
            </a:r>
            <a:r>
              <a:rPr lang="en-US" sz="1600" dirty="0" smtClean="0"/>
              <a:t> </a:t>
            </a:r>
            <a:r>
              <a:rPr lang="en-US" sz="1600" dirty="0" err="1" smtClean="0"/>
              <a:t>relativamente</a:t>
            </a:r>
            <a:r>
              <a:rPr lang="en-US" sz="1600" dirty="0" smtClean="0"/>
              <a:t> </a:t>
            </a:r>
            <a:r>
              <a:rPr lang="en-US" sz="1600" dirty="0" err="1" smtClean="0"/>
              <a:t>recente</a:t>
            </a:r>
            <a:r>
              <a:rPr lang="en-US" sz="1600" dirty="0" smtClean="0"/>
              <a:t>. </a:t>
            </a:r>
            <a:endParaRPr lang="en-US" sz="1600" dirty="0" smtClean="0"/>
          </a:p>
          <a:p>
            <a:pPr marL="216000" indent="-216000" algn="just">
              <a:buClr>
                <a:srgbClr val="E0C2B6"/>
              </a:buClr>
              <a:buFont typeface="Arial" panose="020B0604020202020204" pitchFamily="34" charset="0"/>
              <a:buChar char="•"/>
            </a:pPr>
            <a:endParaRPr lang="en-US" sz="1600" dirty="0" smtClean="0"/>
          </a:p>
          <a:p>
            <a:pPr marL="216000" indent="-216000" algn="just">
              <a:buClr>
                <a:srgbClr val="E0C2B6"/>
              </a:buClr>
              <a:buFont typeface="Arial" panose="020B0604020202020204" pitchFamily="34" charset="0"/>
              <a:buChar char="•"/>
            </a:pPr>
            <a:endParaRPr lang="en-US" sz="1600" dirty="0"/>
          </a:p>
          <a:p>
            <a:pPr marL="216000" indent="-216000" algn="just">
              <a:buClr>
                <a:srgbClr val="E0C2B6"/>
              </a:buClr>
              <a:buFont typeface="Arial" panose="020B0604020202020204" pitchFamily="34" charset="0"/>
              <a:buChar char="•"/>
            </a:pPr>
            <a:endParaRPr lang="en-US" sz="1600" dirty="0"/>
          </a:p>
          <a:p>
            <a:pPr algn="just">
              <a:buClr>
                <a:srgbClr val="E0C2B6"/>
              </a:buClr>
            </a:pPr>
            <a:r>
              <a:rPr lang="en-US" sz="1600" dirty="0" smtClean="0"/>
              <a:t>La </a:t>
            </a:r>
            <a:r>
              <a:rPr lang="en-US" sz="1600" dirty="0" err="1" smtClean="0"/>
              <a:t>classe</a:t>
            </a:r>
            <a:r>
              <a:rPr lang="en-US" sz="1600" dirty="0" smtClean="0"/>
              <a:t>, </a:t>
            </a:r>
            <a:r>
              <a:rPr lang="en-US" sz="1600" dirty="0" err="1" smtClean="0"/>
              <a:t>una</a:t>
            </a:r>
            <a:r>
              <a:rPr lang="en-US" sz="1600" dirty="0" smtClean="0"/>
              <a:t> V </a:t>
            </a:r>
            <a:r>
              <a:rPr lang="en-US" sz="1600" dirty="0" err="1" smtClean="0"/>
              <a:t>Liceo</a:t>
            </a:r>
            <a:r>
              <a:rPr lang="en-US" sz="1600" dirty="0" smtClean="0"/>
              <a:t> </a:t>
            </a:r>
            <a:r>
              <a:rPr lang="en-US" sz="1600" dirty="0" err="1" smtClean="0"/>
              <a:t>Scientifico</a:t>
            </a:r>
            <a:r>
              <a:rPr lang="en-US" sz="1600" dirty="0" smtClean="0"/>
              <a:t> del L.S. Enrico Fermi di </a:t>
            </a:r>
            <a:r>
              <a:rPr lang="en-US" sz="1600" dirty="0" err="1" smtClean="0"/>
              <a:t>Genova</a:t>
            </a:r>
            <a:r>
              <a:rPr lang="en-US" sz="1600" dirty="0" smtClean="0"/>
              <a:t>, </a:t>
            </a:r>
            <a:r>
              <a:rPr lang="en-US" sz="1600" dirty="0" err="1" smtClean="0"/>
              <a:t>comprendeva</a:t>
            </a:r>
            <a:r>
              <a:rPr lang="en-US" sz="1600" dirty="0" smtClean="0"/>
              <a:t> 18 </a:t>
            </a:r>
            <a:r>
              <a:rPr lang="en-US" sz="1600" dirty="0" err="1" smtClean="0"/>
              <a:t>alunni</a:t>
            </a:r>
            <a:r>
              <a:rPr lang="en-US" sz="1600" dirty="0" smtClean="0"/>
              <a:t>. </a:t>
            </a:r>
            <a:r>
              <a:rPr lang="en-US" sz="1600" dirty="0" err="1" smtClean="0"/>
              <a:t>L’audio</a:t>
            </a:r>
            <a:r>
              <a:rPr lang="en-US" sz="1600" dirty="0" smtClean="0"/>
              <a:t> di </a:t>
            </a:r>
            <a:r>
              <a:rPr lang="en-US" sz="1600" dirty="0" err="1" smtClean="0"/>
              <a:t>tutte</a:t>
            </a:r>
            <a:r>
              <a:rPr lang="en-US" sz="1600" dirty="0" smtClean="0"/>
              <a:t> le </a:t>
            </a:r>
            <a:r>
              <a:rPr lang="en-US" sz="1600" dirty="0" err="1" smtClean="0"/>
              <a:t>lezioni</a:t>
            </a:r>
            <a:r>
              <a:rPr lang="en-US" sz="1600" dirty="0" smtClean="0"/>
              <a:t> è </a:t>
            </a:r>
            <a:r>
              <a:rPr lang="en-US" sz="1600" dirty="0" err="1" smtClean="0"/>
              <a:t>stato</a:t>
            </a:r>
            <a:r>
              <a:rPr lang="en-US" sz="1600" dirty="0" smtClean="0"/>
              <a:t> </a:t>
            </a:r>
            <a:r>
              <a:rPr lang="en-US" sz="1600" dirty="0" err="1" smtClean="0"/>
              <a:t>registrato</a:t>
            </a:r>
            <a:r>
              <a:rPr lang="en-US" sz="1600" dirty="0" smtClean="0"/>
              <a:t>. Al </a:t>
            </a:r>
            <a:r>
              <a:rPr lang="en-US" sz="1600" dirty="0" err="1" smtClean="0"/>
              <a:t>termine</a:t>
            </a:r>
            <a:r>
              <a:rPr lang="en-US" sz="1600" dirty="0" smtClean="0"/>
              <a:t> </a:t>
            </a:r>
            <a:r>
              <a:rPr lang="en-US" sz="1600" dirty="0" err="1" smtClean="0"/>
              <a:t>della</a:t>
            </a:r>
            <a:r>
              <a:rPr lang="en-US" sz="1600" dirty="0" smtClean="0"/>
              <a:t> </a:t>
            </a:r>
            <a:r>
              <a:rPr lang="en-US" sz="1600" dirty="0" err="1" smtClean="0"/>
              <a:t>sequenza</a:t>
            </a:r>
            <a:r>
              <a:rPr lang="en-US" sz="1600" dirty="0" smtClean="0"/>
              <a:t>, 6 </a:t>
            </a:r>
            <a:r>
              <a:rPr lang="en-US" sz="1600" dirty="0" err="1" smtClean="0"/>
              <a:t>alunni</a:t>
            </a:r>
            <a:r>
              <a:rPr lang="en-US" sz="1600" dirty="0" smtClean="0"/>
              <a:t> </a:t>
            </a:r>
            <a:r>
              <a:rPr lang="en-US" sz="1600" dirty="0" err="1" smtClean="0"/>
              <a:t>sono</a:t>
            </a:r>
            <a:r>
              <a:rPr lang="en-US" sz="1600" dirty="0" smtClean="0"/>
              <a:t> </a:t>
            </a:r>
            <a:r>
              <a:rPr lang="en-US" sz="1600" dirty="0" err="1" smtClean="0"/>
              <a:t>stati</a:t>
            </a:r>
            <a:r>
              <a:rPr lang="en-US" sz="1600" dirty="0" smtClean="0"/>
              <a:t> </a:t>
            </a:r>
            <a:r>
              <a:rPr lang="en-US" sz="1600" dirty="0" err="1" smtClean="0"/>
              <a:t>intervistati</a:t>
            </a:r>
            <a:r>
              <a:rPr lang="en-US" sz="1600" dirty="0" smtClean="0"/>
              <a:t> </a:t>
            </a:r>
            <a:r>
              <a:rPr lang="en-US" sz="1600" dirty="0" err="1" smtClean="0"/>
              <a:t>individualmente</a:t>
            </a:r>
            <a:r>
              <a:rPr lang="en-US" sz="1600" dirty="0" smtClean="0"/>
              <a:t>. </a:t>
            </a:r>
            <a:endParaRPr lang="en-US" sz="1600" dirty="0"/>
          </a:p>
        </p:txBody>
      </p:sp>
      <p:grpSp>
        <p:nvGrpSpPr>
          <p:cNvPr id="35" name="Group 34"/>
          <p:cNvGrpSpPr/>
          <p:nvPr/>
        </p:nvGrpSpPr>
        <p:grpSpPr>
          <a:xfrm>
            <a:off x="3241066" y="638889"/>
            <a:ext cx="5626891" cy="4255858"/>
            <a:chOff x="3096003" y="343851"/>
            <a:chExt cx="5626891" cy="4255858"/>
          </a:xfrm>
        </p:grpSpPr>
        <p:grpSp>
          <p:nvGrpSpPr>
            <p:cNvPr id="11" name="Group 10"/>
            <p:cNvGrpSpPr/>
            <p:nvPr/>
          </p:nvGrpSpPr>
          <p:grpSpPr>
            <a:xfrm>
              <a:off x="3096003" y="343851"/>
              <a:ext cx="5626891" cy="4255858"/>
              <a:chOff x="3096003" y="343851"/>
              <a:chExt cx="5626891" cy="4255858"/>
            </a:xfrm>
          </p:grpSpPr>
          <p:grpSp>
            <p:nvGrpSpPr>
              <p:cNvPr id="10" name="Group 9"/>
              <p:cNvGrpSpPr/>
              <p:nvPr/>
            </p:nvGrpSpPr>
            <p:grpSpPr>
              <a:xfrm>
                <a:off x="3096003" y="343851"/>
                <a:ext cx="2943847" cy="1701517"/>
                <a:chOff x="3096003" y="343851"/>
                <a:chExt cx="2943847" cy="1701517"/>
              </a:xfrm>
            </p:grpSpPr>
            <p:sp>
              <p:nvSpPr>
                <p:cNvPr id="7" name="Line Callout 1 6"/>
                <p:cNvSpPr/>
                <p:nvPr/>
              </p:nvSpPr>
              <p:spPr>
                <a:xfrm flipH="1">
                  <a:off x="3474242" y="343851"/>
                  <a:ext cx="2565608" cy="612648"/>
                </a:xfrm>
                <a:prstGeom prst="borderCallout1">
                  <a:avLst>
                    <a:gd name="adj1" fmla="val 48208"/>
                    <a:gd name="adj2" fmla="val -3174"/>
                    <a:gd name="adj3" fmla="val 136067"/>
                    <a:gd name="adj4" fmla="val -87589"/>
                  </a:avLst>
                </a:prstGeom>
                <a:solidFill>
                  <a:srgbClr val="A3E9F7"/>
                </a:solidFill>
                <a:ln w="38100">
                  <a:headEnd type="none" w="med" len="med"/>
                  <a:tailEnd type="arrow" w="med" len="me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rPr>
                    <a:t>Discussione</a:t>
                  </a:r>
                  <a:r>
                    <a:rPr lang="en-US" sz="1200" dirty="0" smtClean="0">
                      <a:solidFill>
                        <a:schemeClr val="tx1"/>
                      </a:solidFill>
                    </a:rPr>
                    <a:t> </a:t>
                  </a:r>
                  <a:r>
                    <a:rPr lang="en-US" sz="1200" dirty="0" err="1" smtClean="0">
                      <a:solidFill>
                        <a:schemeClr val="tx1"/>
                      </a:solidFill>
                    </a:rPr>
                    <a:t>iniziale</a:t>
                  </a:r>
                  <a:r>
                    <a:rPr lang="en-US" sz="1200" dirty="0" smtClean="0">
                      <a:solidFill>
                        <a:schemeClr val="tx1"/>
                      </a:solidFill>
                    </a:rPr>
                    <a:t>: </a:t>
                  </a:r>
                  <a:r>
                    <a:rPr lang="en-US" sz="1200" dirty="0" err="1" smtClean="0">
                      <a:solidFill>
                        <a:schemeClr val="tx1"/>
                      </a:solidFill>
                    </a:rPr>
                    <a:t>i</a:t>
                  </a:r>
                  <a:r>
                    <a:rPr lang="en-US" sz="1200" dirty="0" smtClean="0">
                      <a:solidFill>
                        <a:schemeClr val="tx1"/>
                      </a:solidFill>
                    </a:rPr>
                    <a:t> </a:t>
                  </a:r>
                  <a:r>
                    <a:rPr lang="en-US" sz="1200" dirty="0" err="1" smtClean="0">
                      <a:solidFill>
                        <a:schemeClr val="tx1"/>
                      </a:solidFill>
                    </a:rPr>
                    <a:t>diversi</a:t>
                  </a:r>
                  <a:r>
                    <a:rPr lang="en-US" sz="1200" dirty="0" smtClean="0">
                      <a:solidFill>
                        <a:schemeClr val="tx1"/>
                      </a:solidFill>
                    </a:rPr>
                    <a:t> </a:t>
                  </a:r>
                  <a:r>
                    <a:rPr lang="en-US" sz="1200" dirty="0" err="1" smtClean="0">
                      <a:solidFill>
                        <a:schemeClr val="tx1"/>
                      </a:solidFill>
                    </a:rPr>
                    <a:t>modi</a:t>
                  </a:r>
                  <a:r>
                    <a:rPr lang="en-US" sz="1200" dirty="0" smtClean="0">
                      <a:solidFill>
                        <a:schemeClr val="tx1"/>
                      </a:solidFill>
                    </a:rPr>
                    <a:t> di </a:t>
                  </a:r>
                  <a:r>
                    <a:rPr lang="en-US" sz="1200" dirty="0" err="1" smtClean="0">
                      <a:solidFill>
                        <a:schemeClr val="tx1"/>
                      </a:solidFill>
                    </a:rPr>
                    <a:t>rappresentare</a:t>
                  </a:r>
                  <a:r>
                    <a:rPr lang="en-US" sz="1200" dirty="0" smtClean="0">
                      <a:solidFill>
                        <a:schemeClr val="tx1"/>
                      </a:solidFill>
                    </a:rPr>
                    <a:t> </a:t>
                  </a:r>
                  <a:r>
                    <a:rPr lang="en-US" sz="1200" dirty="0" smtClean="0">
                      <a:solidFill>
                        <a:schemeClr val="tx1"/>
                      </a:solidFill>
                    </a:rPr>
                    <a:t>e </a:t>
                  </a:r>
                  <a:r>
                    <a:rPr lang="en-US" sz="1200" dirty="0" err="1" smtClean="0">
                      <a:solidFill>
                        <a:schemeClr val="tx1"/>
                      </a:solidFill>
                    </a:rPr>
                    <a:t>intuire</a:t>
                  </a:r>
                  <a:r>
                    <a:rPr lang="en-US" sz="1200" dirty="0" smtClean="0">
                      <a:solidFill>
                        <a:schemeClr val="tx1"/>
                      </a:solidFill>
                    </a:rPr>
                    <a:t> </a:t>
                  </a:r>
                  <a:r>
                    <a:rPr lang="en-US" sz="1200" dirty="0" err="1" smtClean="0">
                      <a:solidFill>
                        <a:schemeClr val="tx1"/>
                      </a:solidFill>
                    </a:rPr>
                    <a:t>i</a:t>
                  </a:r>
                  <a:r>
                    <a:rPr lang="en-US" sz="1200" dirty="0" smtClean="0">
                      <a:solidFill>
                        <a:schemeClr val="tx1"/>
                      </a:solidFill>
                    </a:rPr>
                    <a:t> </a:t>
                  </a:r>
                  <a:r>
                    <a:rPr lang="en-US" sz="1200" dirty="0" err="1" smtClean="0">
                      <a:solidFill>
                        <a:schemeClr val="tx1"/>
                      </a:solidFill>
                    </a:rPr>
                    <a:t>concetti</a:t>
                  </a:r>
                  <a:r>
                    <a:rPr lang="en-US" sz="1200" dirty="0" smtClean="0">
                      <a:solidFill>
                        <a:schemeClr val="tx1"/>
                      </a:solidFill>
                    </a:rPr>
                    <a:t> </a:t>
                  </a:r>
                  <a:r>
                    <a:rPr lang="en-US" sz="1200" dirty="0" err="1" smtClean="0">
                      <a:solidFill>
                        <a:schemeClr val="tx1"/>
                      </a:solidFill>
                    </a:rPr>
                    <a:t>fisici</a:t>
                  </a:r>
                  <a:endParaRPr lang="en-US" sz="1200" dirty="0">
                    <a:solidFill>
                      <a:schemeClr val="tx1"/>
                    </a:solidFill>
                  </a:endParaRPr>
                </a:p>
              </p:txBody>
            </p:sp>
            <p:sp>
              <p:nvSpPr>
                <p:cNvPr id="8" name="Line Callout 1 7"/>
                <p:cNvSpPr/>
                <p:nvPr/>
              </p:nvSpPr>
              <p:spPr>
                <a:xfrm flipH="1">
                  <a:off x="3096003" y="1238760"/>
                  <a:ext cx="2065543" cy="806608"/>
                </a:xfrm>
                <a:prstGeom prst="borderCallout1">
                  <a:avLst>
                    <a:gd name="adj1" fmla="val 49774"/>
                    <a:gd name="adj2" fmla="val -4256"/>
                    <a:gd name="adj3" fmla="val 138128"/>
                    <a:gd name="adj4" fmla="val -82950"/>
                  </a:avLst>
                </a:prstGeom>
                <a:solidFill>
                  <a:srgbClr val="A3E9F7"/>
                </a:solidFill>
                <a:ln w="38100">
                  <a:headEnd type="none" w="med" len="med"/>
                  <a:tailEnd type="arrow" w="med" len="me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rPr>
                    <a:t>Discussione</a:t>
                  </a:r>
                  <a:r>
                    <a:rPr lang="en-US" sz="1200" dirty="0" smtClean="0">
                      <a:solidFill>
                        <a:schemeClr val="tx1"/>
                      </a:solidFill>
                    </a:rPr>
                    <a:t> </a:t>
                  </a:r>
                  <a:r>
                    <a:rPr lang="en-US" sz="1200" dirty="0" err="1" smtClean="0">
                      <a:solidFill>
                        <a:schemeClr val="tx1"/>
                      </a:solidFill>
                    </a:rPr>
                    <a:t>centrale</a:t>
                  </a:r>
                  <a:r>
                    <a:rPr lang="en-US" sz="1200" dirty="0" smtClean="0">
                      <a:solidFill>
                        <a:schemeClr val="tx1"/>
                      </a:solidFill>
                    </a:rPr>
                    <a:t>: </a:t>
                  </a:r>
                  <a:r>
                    <a:rPr lang="en-US" sz="1200" dirty="0" err="1" smtClean="0">
                      <a:solidFill>
                        <a:schemeClr val="tx1"/>
                      </a:solidFill>
                    </a:rPr>
                    <a:t>prospettive</a:t>
                  </a:r>
                  <a:r>
                    <a:rPr lang="en-US" sz="1200" dirty="0" smtClean="0">
                      <a:solidFill>
                        <a:schemeClr val="tx1"/>
                      </a:solidFill>
                    </a:rPr>
                    <a:t> </a:t>
                  </a:r>
                  <a:r>
                    <a:rPr lang="en-US" sz="1200" dirty="0" err="1" smtClean="0">
                      <a:solidFill>
                        <a:schemeClr val="tx1"/>
                      </a:solidFill>
                    </a:rPr>
                    <a:t>storico-epistemologiche</a:t>
                  </a:r>
                  <a:r>
                    <a:rPr lang="en-US" sz="1200" dirty="0" smtClean="0">
                      <a:solidFill>
                        <a:schemeClr val="tx1"/>
                      </a:solidFill>
                    </a:rPr>
                    <a:t> </a:t>
                  </a:r>
                  <a:r>
                    <a:rPr lang="en-US" sz="1200" dirty="0" err="1" smtClean="0">
                      <a:solidFill>
                        <a:schemeClr val="tx1"/>
                      </a:solidFill>
                    </a:rPr>
                    <a:t>su</a:t>
                  </a:r>
                  <a:r>
                    <a:rPr lang="en-US" sz="1200" dirty="0" smtClean="0">
                      <a:solidFill>
                        <a:schemeClr val="tx1"/>
                      </a:solidFill>
                    </a:rPr>
                    <a:t> </a:t>
                  </a:r>
                  <a:r>
                    <a:rPr lang="en-US" sz="1200" dirty="0" err="1" smtClean="0">
                      <a:solidFill>
                        <a:schemeClr val="tx1"/>
                      </a:solidFill>
                    </a:rPr>
                    <a:t>dualismo</a:t>
                  </a:r>
                  <a:r>
                    <a:rPr lang="en-US" sz="1200" dirty="0" smtClean="0">
                      <a:solidFill>
                        <a:schemeClr val="tx1"/>
                      </a:solidFill>
                    </a:rPr>
                    <a:t> </a:t>
                  </a:r>
                  <a:r>
                    <a:rPr lang="en-US" sz="1200" dirty="0" smtClean="0">
                      <a:solidFill>
                        <a:schemeClr val="tx1"/>
                      </a:solidFill>
                    </a:rPr>
                    <a:t>e </a:t>
                  </a:r>
                  <a:r>
                    <a:rPr lang="en-US" sz="1200" dirty="0" err="1" smtClean="0">
                      <a:solidFill>
                        <a:schemeClr val="tx1"/>
                      </a:solidFill>
                    </a:rPr>
                    <a:t>indterminazione</a:t>
                  </a:r>
                  <a:r>
                    <a:rPr lang="en-US" sz="1200" dirty="0" smtClean="0">
                      <a:solidFill>
                        <a:schemeClr val="tx1"/>
                      </a:solidFill>
                    </a:rPr>
                    <a:t>.</a:t>
                  </a:r>
                  <a:endParaRPr lang="en-US" sz="1200" dirty="0">
                    <a:solidFill>
                      <a:schemeClr val="tx1"/>
                    </a:solidFill>
                  </a:endParaRPr>
                </a:p>
              </p:txBody>
            </p:sp>
          </p:grpSp>
          <p:sp>
            <p:nvSpPr>
              <p:cNvPr id="9" name="Line Callout 1 8"/>
              <p:cNvSpPr/>
              <p:nvPr/>
            </p:nvSpPr>
            <p:spPr>
              <a:xfrm>
                <a:off x="6172200" y="3987061"/>
                <a:ext cx="2550694" cy="612648"/>
              </a:xfrm>
              <a:prstGeom prst="borderCallout1">
                <a:avLst>
                  <a:gd name="adj1" fmla="val 44280"/>
                  <a:gd name="adj2" fmla="val -3144"/>
                  <a:gd name="adj3" fmla="val -1403"/>
                  <a:gd name="adj4" fmla="val -67853"/>
                </a:avLst>
              </a:prstGeom>
              <a:solidFill>
                <a:srgbClr val="A3E9F7"/>
              </a:solidFill>
              <a:ln w="38100">
                <a:headEnd type="none" w="med" len="med"/>
                <a:tailEnd type="arrow" w="med" len="me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Test finale e </a:t>
                </a:r>
                <a:r>
                  <a:rPr lang="en-US" sz="1200" dirty="0" err="1" smtClean="0">
                    <a:solidFill>
                      <a:schemeClr val="tx1"/>
                    </a:solidFill>
                  </a:rPr>
                  <a:t>interviste</a:t>
                </a:r>
                <a:r>
                  <a:rPr lang="en-US" sz="1200" dirty="0" smtClean="0">
                    <a:solidFill>
                      <a:schemeClr val="tx1"/>
                    </a:solidFill>
                  </a:rPr>
                  <a:t> </a:t>
                </a:r>
                <a:r>
                  <a:rPr lang="en-US" sz="1200" dirty="0" err="1" smtClean="0">
                    <a:solidFill>
                      <a:schemeClr val="tx1"/>
                    </a:solidFill>
                  </a:rPr>
                  <a:t>sviluppate</a:t>
                </a:r>
                <a:r>
                  <a:rPr lang="en-US" sz="1200" dirty="0" smtClean="0">
                    <a:solidFill>
                      <a:schemeClr val="tx1"/>
                    </a:solidFill>
                  </a:rPr>
                  <a:t> in </a:t>
                </a:r>
                <a:r>
                  <a:rPr lang="en-US" sz="1200" dirty="0" err="1" smtClean="0">
                    <a:solidFill>
                      <a:schemeClr val="tx1"/>
                    </a:solidFill>
                  </a:rPr>
                  <a:t>comune</a:t>
                </a:r>
                <a:r>
                  <a:rPr lang="en-US" sz="1200" dirty="0" smtClean="0">
                    <a:solidFill>
                      <a:schemeClr val="tx1"/>
                    </a:solidFill>
                  </a:rPr>
                  <a:t> con </a:t>
                </a:r>
                <a:r>
                  <a:rPr lang="en-US" sz="1200" dirty="0" err="1" smtClean="0">
                    <a:solidFill>
                      <a:schemeClr val="tx1"/>
                    </a:solidFill>
                  </a:rPr>
                  <a:t>il</a:t>
                </a:r>
                <a:r>
                  <a:rPr lang="en-US" sz="1200" dirty="0" smtClean="0">
                    <a:solidFill>
                      <a:schemeClr val="tx1"/>
                    </a:solidFill>
                  </a:rPr>
                  <a:t> </a:t>
                </a:r>
                <a:r>
                  <a:rPr lang="en-US" sz="1200" dirty="0" err="1" smtClean="0">
                    <a:solidFill>
                      <a:schemeClr val="tx1"/>
                    </a:solidFill>
                  </a:rPr>
                  <a:t>gruppo</a:t>
                </a:r>
                <a:r>
                  <a:rPr lang="en-US" sz="1200" dirty="0" smtClean="0">
                    <a:solidFill>
                      <a:schemeClr val="tx1"/>
                    </a:solidFill>
                  </a:rPr>
                  <a:t> di Bologna</a:t>
                </a:r>
                <a:endParaRPr lang="en-US" sz="1200" dirty="0">
                  <a:solidFill>
                    <a:schemeClr val="tx1"/>
                  </a:solidFill>
                </a:endParaRPr>
              </a:p>
            </p:txBody>
          </p:sp>
        </p:grpSp>
        <p:sp>
          <p:nvSpPr>
            <p:cNvPr id="34" name="Line Callout 1 33"/>
            <p:cNvSpPr/>
            <p:nvPr/>
          </p:nvSpPr>
          <p:spPr>
            <a:xfrm flipH="1">
              <a:off x="5974131" y="2833478"/>
              <a:ext cx="2748763" cy="989250"/>
            </a:xfrm>
            <a:prstGeom prst="borderCallout1">
              <a:avLst>
                <a:gd name="adj1" fmla="val -2524"/>
                <a:gd name="adj2" fmla="val 46518"/>
                <a:gd name="adj3" fmla="val -39536"/>
                <a:gd name="adj4" fmla="val 70242"/>
              </a:avLst>
            </a:prstGeom>
            <a:solidFill>
              <a:srgbClr val="A3E9F7"/>
            </a:solidFill>
            <a:ln w="38100">
              <a:headEnd type="none" w="med" len="med"/>
              <a:tailEnd type="arrow" w="med" len="me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rPr>
                <a:t>Simulazione</a:t>
              </a:r>
              <a:r>
                <a:rPr lang="en-US" sz="1200" dirty="0" smtClean="0">
                  <a:solidFill>
                    <a:schemeClr val="tx1"/>
                  </a:solidFill>
                </a:rPr>
                <a:t> di prima </a:t>
              </a:r>
              <a:r>
                <a:rPr lang="en-US" sz="1200" dirty="0" err="1" smtClean="0">
                  <a:solidFill>
                    <a:schemeClr val="tx1"/>
                  </a:solidFill>
                </a:rPr>
                <a:t>prova</a:t>
              </a:r>
              <a:r>
                <a:rPr lang="en-US" sz="1200" dirty="0" smtClean="0">
                  <a:solidFill>
                    <a:schemeClr val="tx1"/>
                  </a:solidFill>
                </a:rPr>
                <a:t>:</a:t>
              </a:r>
            </a:p>
            <a:p>
              <a:pPr algn="ctr"/>
              <a:r>
                <a:rPr lang="it-IT" sz="1200" dirty="0" smtClean="0">
                  <a:solidFill>
                    <a:schemeClr val="tx1"/>
                  </a:solidFill>
                </a:rPr>
                <a:t>"</a:t>
              </a:r>
              <a:r>
                <a:rPr lang="it-IT" sz="1200" dirty="0">
                  <a:solidFill>
                    <a:schemeClr val="tx1"/>
                  </a:solidFill>
                </a:rPr>
                <a:t>Fisica quantistica e rappresentazione della realtà: possibili strade per l’immaginazione e l’intuibilità</a:t>
              </a:r>
              <a:r>
                <a:rPr lang="it-IT" sz="1200" dirty="0" smtClean="0">
                  <a:solidFill>
                    <a:schemeClr val="tx1"/>
                  </a:solidFill>
                </a:rPr>
                <a:t>”</a:t>
              </a:r>
              <a:r>
                <a:rPr lang="en-US" sz="1200" dirty="0" smtClean="0">
                  <a:solidFill>
                    <a:schemeClr val="tx1"/>
                  </a:solidFill>
                </a:rPr>
                <a:t> </a:t>
              </a:r>
              <a:endParaRPr lang="en-US" sz="1200" dirty="0">
                <a:solidFill>
                  <a:schemeClr val="tx1"/>
                </a:solidFill>
              </a:endParaRPr>
            </a:p>
          </p:txBody>
        </p:sp>
      </p:grpSp>
      <p:grpSp>
        <p:nvGrpSpPr>
          <p:cNvPr id="33" name="Group 32"/>
          <p:cNvGrpSpPr/>
          <p:nvPr/>
        </p:nvGrpSpPr>
        <p:grpSpPr>
          <a:xfrm>
            <a:off x="2293191" y="2487047"/>
            <a:ext cx="3055772" cy="2407700"/>
            <a:chOff x="2206600" y="2180501"/>
            <a:chExt cx="3055772" cy="2407700"/>
          </a:xfrm>
        </p:grpSpPr>
        <p:grpSp>
          <p:nvGrpSpPr>
            <p:cNvPr id="26" name="Group 25"/>
            <p:cNvGrpSpPr/>
            <p:nvPr/>
          </p:nvGrpSpPr>
          <p:grpSpPr>
            <a:xfrm>
              <a:off x="2206600" y="2260088"/>
              <a:ext cx="3055772" cy="2328113"/>
              <a:chOff x="2206600" y="2241036"/>
              <a:chExt cx="3055772" cy="2328113"/>
            </a:xfrm>
          </p:grpSpPr>
          <p:sp>
            <p:nvSpPr>
              <p:cNvPr id="12" name="Oval 11"/>
              <p:cNvSpPr/>
              <p:nvPr/>
            </p:nvSpPr>
            <p:spPr>
              <a:xfrm>
                <a:off x="4251719" y="2814426"/>
                <a:ext cx="1010653" cy="60157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77950" y="3967570"/>
                <a:ext cx="1010653" cy="60157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3241066" y="2747766"/>
                <a:ext cx="524818" cy="12392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3" idx="3"/>
                <a:endCxn id="12" idx="2"/>
              </p:cNvCxnSpPr>
              <p:nvPr/>
            </p:nvCxnSpPr>
            <p:spPr>
              <a:xfrm>
                <a:off x="3684199" y="2502032"/>
                <a:ext cx="567520" cy="613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2206600" y="2241036"/>
                <a:ext cx="1477599" cy="521992"/>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Solo </a:t>
                </a:r>
                <a:r>
                  <a:rPr lang="en-US" sz="1200" dirty="0" err="1" smtClean="0">
                    <a:solidFill>
                      <a:schemeClr val="tx1"/>
                    </a:solidFill>
                  </a:rPr>
                  <a:t>accennati</a:t>
                </a:r>
                <a:r>
                  <a:rPr lang="en-US" sz="1200" dirty="0" smtClean="0">
                    <a:solidFill>
                      <a:schemeClr val="tx1"/>
                    </a:solidFill>
                  </a:rPr>
                  <a:t> per </a:t>
                </a:r>
                <a:r>
                  <a:rPr lang="en-US" sz="1200" dirty="0" err="1" smtClean="0">
                    <a:solidFill>
                      <a:schemeClr val="tx1"/>
                    </a:solidFill>
                  </a:rPr>
                  <a:t>vincoli</a:t>
                </a:r>
                <a:r>
                  <a:rPr lang="en-US" sz="1200" dirty="0" smtClean="0">
                    <a:solidFill>
                      <a:schemeClr val="tx1"/>
                    </a:solidFill>
                  </a:rPr>
                  <a:t> di tempo</a:t>
                </a:r>
                <a:endParaRPr lang="en-US" sz="1200" dirty="0">
                  <a:solidFill>
                    <a:schemeClr val="tx1"/>
                  </a:solidFill>
                </a:endParaRPr>
              </a:p>
            </p:txBody>
          </p:sp>
        </p:grpSp>
        <p:grpSp>
          <p:nvGrpSpPr>
            <p:cNvPr id="32" name="Group 31"/>
            <p:cNvGrpSpPr/>
            <p:nvPr/>
          </p:nvGrpSpPr>
          <p:grpSpPr>
            <a:xfrm>
              <a:off x="3735962" y="2180501"/>
              <a:ext cx="1233642" cy="601579"/>
              <a:chOff x="3735962" y="2180501"/>
              <a:chExt cx="1233642" cy="601579"/>
            </a:xfrm>
          </p:grpSpPr>
          <p:sp>
            <p:nvSpPr>
              <p:cNvPr id="27" name="Oval 26"/>
              <p:cNvSpPr/>
              <p:nvPr/>
            </p:nvSpPr>
            <p:spPr>
              <a:xfrm>
                <a:off x="3958951" y="2180501"/>
                <a:ext cx="1010653" cy="60157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endCxn id="27" idx="3"/>
              </p:cNvCxnSpPr>
              <p:nvPr/>
            </p:nvCxnSpPr>
            <p:spPr>
              <a:xfrm>
                <a:off x="3735962" y="2558041"/>
                <a:ext cx="370996" cy="1359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Title 3"/>
          <p:cNvSpPr txBox="1">
            <a:spLocks/>
          </p:cNvSpPr>
          <p:nvPr/>
        </p:nvSpPr>
        <p:spPr>
          <a:xfrm>
            <a:off x="1816254" y="84552"/>
            <a:ext cx="5776356" cy="528638"/>
          </a:xfrm>
          <a:prstGeom prst="rect">
            <a:avLst/>
          </a:prstGeom>
        </p:spPr>
        <p:txBody>
          <a:bodyPr>
            <a:normAutofit fontScale="97500"/>
          </a:bodyPr>
          <a:lst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a:lstStyle>
          <a:p>
            <a:pPr fontAlgn="auto">
              <a:spcAft>
                <a:spcPts val="0"/>
              </a:spcAft>
              <a:defRPr/>
            </a:pPr>
            <a:r>
              <a:rPr lang="en-US" sz="2800" dirty="0" err="1" smtClean="0"/>
              <a:t>Struttura</a:t>
            </a:r>
            <a:r>
              <a:rPr lang="en-US" sz="2800" dirty="0" smtClean="0"/>
              <a:t> </a:t>
            </a:r>
            <a:r>
              <a:rPr lang="en-US" sz="2800" dirty="0" err="1" smtClean="0"/>
              <a:t>generale</a:t>
            </a:r>
            <a:r>
              <a:rPr lang="en-US" sz="2800" dirty="0" smtClean="0"/>
              <a:t> </a:t>
            </a:r>
            <a:r>
              <a:rPr lang="en-US" sz="2800" dirty="0" err="1" smtClean="0"/>
              <a:t>della</a:t>
            </a:r>
            <a:r>
              <a:rPr lang="en-US" sz="2800" dirty="0" smtClean="0"/>
              <a:t> </a:t>
            </a:r>
            <a:r>
              <a:rPr lang="en-US" sz="2800" dirty="0" err="1" smtClean="0"/>
              <a:t>sequenza</a:t>
            </a:r>
            <a:endParaRPr lang="en-US" sz="2800" dirty="0"/>
          </a:p>
        </p:txBody>
      </p:sp>
    </p:spTree>
    <p:extLst>
      <p:ext uri="{BB962C8B-B14F-4D97-AF65-F5344CB8AC3E}">
        <p14:creationId xmlns:p14="http://schemas.microsoft.com/office/powerpoint/2010/main" val="128473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194" y="185708"/>
            <a:ext cx="6567195" cy="379080"/>
          </a:xfrm>
        </p:spPr>
        <p:txBody>
          <a:bodyPr>
            <a:noAutofit/>
          </a:bodyPr>
          <a:lstStyle/>
          <a:p>
            <a:r>
              <a:rPr lang="en-US" sz="2400" dirty="0" err="1" smtClean="0"/>
              <a:t>Inizio</a:t>
            </a:r>
            <a:r>
              <a:rPr lang="en-US" sz="2400" dirty="0" smtClean="0"/>
              <a:t> </a:t>
            </a:r>
            <a:r>
              <a:rPr lang="en-US" sz="2400" dirty="0" err="1" smtClean="0"/>
              <a:t>della</a:t>
            </a:r>
            <a:r>
              <a:rPr lang="en-US" sz="2400" dirty="0" smtClean="0"/>
              <a:t> </a:t>
            </a:r>
            <a:r>
              <a:rPr lang="en-US" sz="2400" dirty="0" err="1" smtClean="0"/>
              <a:t>sequenza</a:t>
            </a:r>
            <a:r>
              <a:rPr lang="en-US" sz="2400" dirty="0" smtClean="0"/>
              <a:t>: </a:t>
            </a:r>
            <a:r>
              <a:rPr lang="en-US" sz="2400" dirty="0" err="1" smtClean="0"/>
              <a:t>misura</a:t>
            </a:r>
            <a:r>
              <a:rPr lang="en-US" sz="2400" dirty="0" smtClean="0"/>
              <a:t> </a:t>
            </a:r>
            <a:r>
              <a:rPr lang="en-US" sz="2400" dirty="0" err="1" smtClean="0"/>
              <a:t>della</a:t>
            </a:r>
            <a:r>
              <a:rPr lang="en-US" sz="2400" dirty="0" smtClean="0"/>
              <a:t> </a:t>
            </a:r>
            <a:r>
              <a:rPr lang="en-US" sz="2400" dirty="0" err="1" smtClean="0"/>
              <a:t>costante</a:t>
            </a:r>
            <a:r>
              <a:rPr lang="en-US" sz="2400" dirty="0" smtClean="0"/>
              <a:t> di Planck</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309" y="790536"/>
            <a:ext cx="4405745" cy="4091472"/>
          </a:xfrm>
          <a:prstGeom prst="rect">
            <a:avLst/>
          </a:prstGeom>
        </p:spPr>
      </p:pic>
      <p:sp>
        <p:nvSpPr>
          <p:cNvPr id="5" name="TextBox 4"/>
          <p:cNvSpPr txBox="1"/>
          <p:nvPr/>
        </p:nvSpPr>
        <p:spPr>
          <a:xfrm>
            <a:off x="202399" y="856558"/>
            <a:ext cx="2155039" cy="2554545"/>
          </a:xfrm>
          <a:prstGeom prst="rect">
            <a:avLst/>
          </a:prstGeom>
          <a:noFill/>
          <a:ln w="25400">
            <a:solidFill>
              <a:srgbClr val="E5C6C3"/>
            </a:solidFill>
          </a:ln>
        </p:spPr>
        <p:txBody>
          <a:bodyPr wrap="square" rtlCol="0">
            <a:spAutoFit/>
          </a:bodyPr>
          <a:lstStyle/>
          <a:p>
            <a:pPr algn="just">
              <a:buClr>
                <a:srgbClr val="E0C2B6"/>
              </a:buClr>
            </a:pPr>
            <a:r>
              <a:rPr lang="en-US" sz="1600" dirty="0" smtClean="0"/>
              <a:t>Un </a:t>
            </a:r>
            <a:r>
              <a:rPr lang="en-US" sz="1600" dirty="0" err="1" smtClean="0"/>
              <a:t>esperimento</a:t>
            </a:r>
            <a:r>
              <a:rPr lang="en-US" sz="1600" dirty="0" smtClean="0"/>
              <a:t> </a:t>
            </a:r>
            <a:r>
              <a:rPr lang="en-US" sz="1600" dirty="0" err="1" smtClean="0"/>
              <a:t>scolasti</a:t>
            </a:r>
            <a:r>
              <a:rPr lang="en-US" sz="1600" dirty="0" err="1" smtClean="0"/>
              <a:t>co</a:t>
            </a:r>
            <a:r>
              <a:rPr lang="en-US" sz="1600" dirty="0" smtClean="0"/>
              <a:t> ben </a:t>
            </a:r>
            <a:r>
              <a:rPr lang="en-US" sz="1600" dirty="0" err="1" smtClean="0"/>
              <a:t>noto</a:t>
            </a:r>
            <a:r>
              <a:rPr lang="en-US" sz="1600" dirty="0" smtClean="0"/>
              <a:t>, </a:t>
            </a:r>
            <a:r>
              <a:rPr lang="en-US" sz="1600" dirty="0" err="1" smtClean="0"/>
              <a:t>che</a:t>
            </a:r>
            <a:r>
              <a:rPr lang="en-US" sz="1600" dirty="0" smtClean="0"/>
              <a:t> </a:t>
            </a:r>
            <a:r>
              <a:rPr lang="en-US" sz="1600" dirty="0" err="1" smtClean="0"/>
              <a:t>abbiamo</a:t>
            </a:r>
            <a:r>
              <a:rPr lang="en-US" sz="1600" dirty="0" smtClean="0"/>
              <a:t> </a:t>
            </a:r>
            <a:r>
              <a:rPr lang="en-US" sz="1600" dirty="0" err="1" smtClean="0"/>
              <a:t>cercato</a:t>
            </a:r>
            <a:r>
              <a:rPr lang="en-US" sz="1600" dirty="0" smtClean="0"/>
              <a:t> di </a:t>
            </a:r>
            <a:r>
              <a:rPr lang="en-US" sz="1600" dirty="0" err="1" smtClean="0"/>
              <a:t>rendere</a:t>
            </a:r>
            <a:r>
              <a:rPr lang="en-US" sz="1600" dirty="0" smtClean="0"/>
              <a:t> </a:t>
            </a:r>
            <a:r>
              <a:rPr lang="en-US" sz="1600" dirty="0" err="1" smtClean="0"/>
              <a:t>più</a:t>
            </a:r>
            <a:r>
              <a:rPr lang="en-US" sz="1600" dirty="0" smtClean="0"/>
              <a:t> </a:t>
            </a:r>
            <a:r>
              <a:rPr lang="en-US" sz="1600" dirty="0" err="1" smtClean="0"/>
              <a:t>significativo</a:t>
            </a:r>
            <a:r>
              <a:rPr lang="en-US" sz="1600" dirty="0" smtClean="0"/>
              <a:t> </a:t>
            </a:r>
            <a:r>
              <a:rPr lang="en-US" sz="1600" dirty="0" err="1" smtClean="0"/>
              <a:t>facendo</a:t>
            </a:r>
            <a:r>
              <a:rPr lang="en-US" sz="1600" dirty="0" smtClean="0"/>
              <a:t> </a:t>
            </a:r>
            <a:r>
              <a:rPr lang="en-US" sz="1600" dirty="0" err="1" smtClean="0"/>
              <a:t>misurare</a:t>
            </a:r>
            <a:r>
              <a:rPr lang="en-US" sz="1600" dirty="0" smtClean="0"/>
              <a:t> </a:t>
            </a:r>
            <a:r>
              <a:rPr lang="en-US" sz="1600" dirty="0" err="1" smtClean="0"/>
              <a:t>agli</a:t>
            </a:r>
            <a:r>
              <a:rPr lang="en-US" sz="1600" dirty="0" smtClean="0"/>
              <a:t> </a:t>
            </a:r>
            <a:r>
              <a:rPr lang="en-US" sz="1600" dirty="0" err="1" smtClean="0"/>
              <a:t>studenti</a:t>
            </a:r>
            <a:r>
              <a:rPr lang="en-US" sz="1600" dirty="0" smtClean="0"/>
              <a:t> le </a:t>
            </a:r>
            <a:r>
              <a:rPr lang="en-US" sz="1600" dirty="0" err="1" smtClean="0"/>
              <a:t>frequenze</a:t>
            </a:r>
            <a:r>
              <a:rPr lang="en-US" sz="1600" dirty="0" smtClean="0"/>
              <a:t> </a:t>
            </a:r>
            <a:r>
              <a:rPr lang="en-US" sz="1600" dirty="0" err="1" smtClean="0"/>
              <a:t>emesse</a:t>
            </a:r>
            <a:r>
              <a:rPr lang="en-US" sz="1600" dirty="0" smtClean="0"/>
              <a:t> </a:t>
            </a:r>
            <a:r>
              <a:rPr lang="en-US" sz="1600" dirty="0" err="1" smtClean="0"/>
              <a:t>dai</a:t>
            </a:r>
            <a:r>
              <a:rPr lang="en-US" sz="1600" dirty="0" smtClean="0"/>
              <a:t> LED con </a:t>
            </a:r>
            <a:r>
              <a:rPr lang="en-US" sz="1600" dirty="0" err="1" smtClean="0"/>
              <a:t>uno</a:t>
            </a:r>
            <a:r>
              <a:rPr lang="en-US" sz="1600" dirty="0" smtClean="0"/>
              <a:t> </a:t>
            </a:r>
            <a:r>
              <a:rPr lang="en-US" sz="1600" dirty="0" err="1" smtClean="0"/>
              <a:t>spettrofotometro</a:t>
            </a:r>
            <a:r>
              <a:rPr lang="en-US" sz="1600" dirty="0" smtClean="0"/>
              <a:t> “</a:t>
            </a:r>
            <a:r>
              <a:rPr lang="en-US" sz="1600" dirty="0" err="1" smtClean="0"/>
              <a:t>povero</a:t>
            </a:r>
            <a:r>
              <a:rPr lang="en-US" sz="1600" dirty="0" smtClean="0"/>
              <a:t>”.</a:t>
            </a:r>
            <a:endParaRPr lang="en-US" sz="1600" dirty="0" smtClean="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921" y="862953"/>
            <a:ext cx="2132385" cy="403341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31699"/>
            <a:ext cx="2596388" cy="1937085"/>
          </a:xfrm>
          <a:prstGeom prst="rect">
            <a:avLst/>
          </a:prstGeom>
        </p:spPr>
      </p:pic>
    </p:spTree>
    <p:extLst>
      <p:ext uri="{BB962C8B-B14F-4D97-AF65-F5344CB8AC3E}">
        <p14:creationId xmlns:p14="http://schemas.microsoft.com/office/powerpoint/2010/main" val="4217377842"/>
      </p:ext>
    </p:extLst>
  </p:cSld>
  <p:clrMapOvr>
    <a:masterClrMapping/>
  </p:clrMapOvr>
  <mc:AlternateContent xmlns:mc="http://schemas.openxmlformats.org/markup-compatibility/2006" xmlns:p14="http://schemas.microsoft.com/office/powerpoint/2010/main">
    <mc:Choice Requires="p14">
      <p:transition spd="med" p14:dur="700" advTm="14883">
        <p:fade/>
      </p:transition>
    </mc:Choice>
    <mc:Fallback xmlns="">
      <p:transition spd="med" advTm="14883">
        <p:fade/>
      </p:transition>
    </mc:Fallback>
  </mc:AlternateContent>
  <p:timing>
    <p:tnLst>
      <p:par>
        <p:cTn id="1" dur="indefinite" restart="never" nodeType="tmRoot"/>
      </p:par>
    </p:tnLst>
  </p:timing>
</p:sld>
</file>

<file path=ppt/theme/theme1.xml><?xml version="1.0" encoding="utf-8"?>
<a:theme xmlns:a="http://schemas.openxmlformats.org/drawingml/2006/main" name="Retrospect">
  <a:themeElements>
    <a:clrScheme name="Custom 4">
      <a:dk1>
        <a:srgbClr val="000000"/>
      </a:dk1>
      <a:lt1>
        <a:srgbClr val="FFFFFF"/>
      </a:lt1>
      <a:dk2>
        <a:srgbClr val="E5C6C3"/>
      </a:dk2>
      <a:lt2>
        <a:srgbClr val="5FD4EE"/>
      </a:lt2>
      <a:accent1>
        <a:srgbClr val="FFCA0C"/>
      </a:accent1>
      <a:accent2>
        <a:srgbClr val="BD582C"/>
      </a:accent2>
      <a:accent3>
        <a:srgbClr val="865640"/>
      </a:accent3>
      <a:accent4>
        <a:srgbClr val="9B8357"/>
      </a:accent4>
      <a:accent5>
        <a:srgbClr val="C2BC80"/>
      </a:accent5>
      <a:accent6>
        <a:srgbClr val="94A088"/>
      </a:accent6>
      <a:hlink>
        <a:srgbClr val="3C7EF5"/>
      </a:hlink>
      <a:folHlink>
        <a:srgbClr val="E5C6C3"/>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35042</TotalTime>
  <Words>4175</Words>
  <Application>Microsoft Office PowerPoint</Application>
  <PresentationFormat>On-screen Show (16:10)</PresentationFormat>
  <Paragraphs>218</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Retrospect</vt:lpstr>
      <vt:lpstr>Fisica quantistica a scuola tra innovazione curricolare, vincoli scolastici e obiettivi di  ricerca:  l’esperienza di Pavia</vt:lpstr>
      <vt:lpstr>La proposta di Pavia</vt:lpstr>
      <vt:lpstr>La progettazione della sequenza</vt:lpstr>
      <vt:lpstr>PowerPoint Presentation</vt:lpstr>
      <vt:lpstr>Il ruolo del processo di misura</vt:lpstr>
      <vt:lpstr>Il principio di indeterminazione</vt:lpstr>
      <vt:lpstr>La collaborazione con Bologna</vt:lpstr>
      <vt:lpstr>PowerPoint Presentation</vt:lpstr>
      <vt:lpstr>Inizio della sequenza: misura della costante di Planck</vt:lpstr>
      <vt:lpstr>Video dell’esperimento di Young con un oggetto quantistico alla volta</vt:lpstr>
      <vt:lpstr>L’esperimento di Grangier sull’indivisibilità del fotone</vt:lpstr>
      <vt:lpstr>L’interferometro Mach-Zehnder</vt:lpstr>
      <vt:lpstr>Buca di potenziale infinita</vt:lpstr>
      <vt:lpstr>Risultati: capacità di risolvere gli esercizi</vt:lpstr>
      <vt:lpstr>Risultati : dualismo onda-particella</vt:lpstr>
      <vt:lpstr>PowerPoint Presentation</vt:lpstr>
      <vt:lpstr>Risultati: il principio di indeterminazione</vt:lpstr>
      <vt:lpstr>Dai questionari iniziali</vt:lpstr>
      <vt:lpstr>Alcune citazioni degli studenti</vt:lpstr>
      <vt:lpstr>Alcune conclusioni</vt:lpstr>
      <vt:lpstr>Essential Bibliography</vt:lpstr>
      <vt:lpstr>Alcune difficoltà degli studenti</vt:lpstr>
      <vt:lpstr>Una sperimentazione in condizioni pressochè ideali</vt:lpstr>
      <vt:lpstr>Rimangono vincoli e difficoltà</vt:lpstr>
      <vt:lpstr>Differenze con la versione presentata nel 2014</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Mechanics and Conceptual Change:  An Educational Proposal Based on the Feynman Approach</dc:title>
  <dc:creator>Massi</dc:creator>
  <cp:lastModifiedBy>Massi</cp:lastModifiedBy>
  <cp:revision>323</cp:revision>
  <cp:lastPrinted>2015-09-20T13:09:47Z</cp:lastPrinted>
  <dcterms:created xsi:type="dcterms:W3CDTF">2014-07-27T15:40:42Z</dcterms:created>
  <dcterms:modified xsi:type="dcterms:W3CDTF">2015-09-22T06:50:01Z</dcterms:modified>
</cp:coreProperties>
</file>